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61"/>
  </p:notesMasterIdLst>
  <p:handoutMasterIdLst>
    <p:handoutMasterId r:id="rId62"/>
  </p:handoutMasterIdLst>
  <p:sldIdLst>
    <p:sldId id="286" r:id="rId3"/>
    <p:sldId id="309" r:id="rId4"/>
    <p:sldId id="310" r:id="rId5"/>
    <p:sldId id="311" r:id="rId6"/>
    <p:sldId id="312" r:id="rId7"/>
    <p:sldId id="313" r:id="rId8"/>
    <p:sldId id="367" r:id="rId9"/>
    <p:sldId id="368" r:id="rId10"/>
    <p:sldId id="369" r:id="rId11"/>
    <p:sldId id="315" r:id="rId12"/>
    <p:sldId id="316" r:id="rId13"/>
    <p:sldId id="317" r:id="rId14"/>
    <p:sldId id="314" r:id="rId15"/>
    <p:sldId id="318" r:id="rId16"/>
    <p:sldId id="319" r:id="rId17"/>
    <p:sldId id="320" r:id="rId18"/>
    <p:sldId id="321" r:id="rId19"/>
    <p:sldId id="360" r:id="rId20"/>
    <p:sldId id="361" r:id="rId21"/>
    <p:sldId id="322" r:id="rId22"/>
    <p:sldId id="323" r:id="rId23"/>
    <p:sldId id="324" r:id="rId24"/>
    <p:sldId id="325" r:id="rId25"/>
    <p:sldId id="362" r:id="rId26"/>
    <p:sldId id="363" r:id="rId27"/>
    <p:sldId id="364" r:id="rId28"/>
    <p:sldId id="365" r:id="rId29"/>
    <p:sldId id="335" r:id="rId30"/>
    <p:sldId id="337" r:id="rId31"/>
    <p:sldId id="338" r:id="rId32"/>
    <p:sldId id="339" r:id="rId33"/>
    <p:sldId id="372" r:id="rId34"/>
    <p:sldId id="340" r:id="rId35"/>
    <p:sldId id="370" r:id="rId36"/>
    <p:sldId id="326" r:id="rId37"/>
    <p:sldId id="327" r:id="rId38"/>
    <p:sldId id="371" r:id="rId39"/>
    <p:sldId id="328" r:id="rId40"/>
    <p:sldId id="336" r:id="rId41"/>
    <p:sldId id="329" r:id="rId42"/>
    <p:sldId id="332" r:id="rId43"/>
    <p:sldId id="333" r:id="rId44"/>
    <p:sldId id="366" r:id="rId45"/>
    <p:sldId id="334" r:id="rId46"/>
    <p:sldId id="344" r:id="rId47"/>
    <p:sldId id="345" r:id="rId48"/>
    <p:sldId id="346" r:id="rId49"/>
    <p:sldId id="347" r:id="rId50"/>
    <p:sldId id="348" r:id="rId51"/>
    <p:sldId id="350" r:id="rId52"/>
    <p:sldId id="351" r:id="rId53"/>
    <p:sldId id="352" r:id="rId54"/>
    <p:sldId id="353" r:id="rId55"/>
    <p:sldId id="354" r:id="rId56"/>
    <p:sldId id="355" r:id="rId57"/>
    <p:sldId id="373" r:id="rId58"/>
    <p:sldId id="359" r:id="rId59"/>
    <p:sldId id="374" r:id="rId60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A8"/>
    <a:srgbClr val="006600"/>
    <a:srgbClr val="660066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930" autoAdjust="0"/>
  </p:normalViewPr>
  <p:slideViewPr>
    <p:cSldViewPr>
      <p:cViewPr varScale="1">
        <p:scale>
          <a:sx n="105" d="100"/>
          <a:sy n="105" d="100"/>
        </p:scale>
        <p:origin x="-20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141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7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1101101101101101</a:t>
            </a:r>
            <a:r>
              <a:rPr lang="zh-CN" altLang="en-US" dirty="0" smtClean="0"/>
              <a:t>*</a:t>
            </a:r>
            <a:r>
              <a:rPr lang="en-US" altLang="zh-CN" dirty="0" smtClean="0"/>
              <a:t>1101101101101101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1234567890</a:t>
            </a:r>
            <a:r>
              <a:rPr lang="zh-CN" altLang="en-US" dirty="0" smtClean="0"/>
              <a:t>*</a:t>
            </a:r>
            <a:r>
              <a:rPr lang="en-US" altLang="zh-CN" dirty="0" smtClean="0"/>
              <a:t>1234567890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49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-2</a:t>
            </a:r>
            <a:r>
              <a:rPr lang="zh-CN" altLang="en-US" dirty="0" smtClean="0"/>
              <a:t>表示排除最后组和中间那一组，故得</a:t>
            </a:r>
            <a:r>
              <a:rPr lang="en-US" altLang="zh-CN" dirty="0" smtClean="0"/>
              <a:t>3n/10-6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59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25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建立最大堆复杂度求解：</a:t>
            </a:r>
            <a:r>
              <a:rPr lang="en-US" altLang="zh-CN" dirty="0" smtClean="0"/>
              <a:t>2S-S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09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be perpendicular 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57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http://www.eefocus.com/rf-microwave/337133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假设采样频率为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，信号频率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，采样点数为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点所表示的频率为：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=(n-1)*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个值，可分辨到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1/1024Hz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频率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63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yk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个频率上的振幅与相位，因为</a:t>
            </a:r>
            <a:r>
              <a:rPr lang="en-US" altLang="zh-CN" dirty="0" err="1" smtClean="0"/>
              <a:t>yk</a:t>
            </a:r>
            <a:r>
              <a:rPr lang="zh-CN" altLang="en-US" dirty="0" smtClean="0"/>
              <a:t>是一个复数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点乘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也叫向量的内积、数量积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顾名思义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求下来的结果是一个数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b=|a||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b|cos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叉乘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也叫向量的外积、向量积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顾名思义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求下来的结果是一个向量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记这个向量为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c.|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c|=|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b|=|a||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b|sin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，向量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的方向与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a,b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所在的平面垂直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且方向要用“右手法则”判断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82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80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3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png"/><Relationship Id="rId5" Type="http://schemas.openxmlformats.org/officeDocument/2006/relationships/image" Target="../media/image2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3.wmf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2.png"/><Relationship Id="rId5" Type="http://schemas.openxmlformats.org/officeDocument/2006/relationships/image" Target="../media/image2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2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3" y="4545013"/>
            <a:ext cx="8452048" cy="1474787"/>
          </a:xfrm>
        </p:spPr>
        <p:txBody>
          <a:bodyPr/>
          <a:lstStyle/>
          <a:p>
            <a:pPr algn="r" eaLnBrk="1" hangingPunct="1"/>
            <a:r>
              <a:rPr lang="en-US" altLang="zh-CN" sz="3600" dirty="0" smtClean="0">
                <a:latin typeface="+mj-lt"/>
              </a:rPr>
              <a:t>Fang </a:t>
            </a:r>
            <a:r>
              <a:rPr lang="en-US" altLang="zh-CN" sz="3600" dirty="0" err="1" smtClean="0">
                <a:latin typeface="+mj-lt"/>
              </a:rPr>
              <a:t>Xiaolin</a:t>
            </a:r>
            <a:endParaRPr lang="en-US" altLang="zh-CN" sz="3600" dirty="0" smtClean="0">
              <a:latin typeface="+mj-lt"/>
            </a:endParaRPr>
          </a:p>
          <a:p>
            <a:pPr algn="r" eaLnBrk="1" hangingPunct="1"/>
            <a:r>
              <a:rPr lang="en-US" altLang="zh-CN" sz="2400" dirty="0" smtClean="0">
                <a:latin typeface="+mj-lt"/>
              </a:rPr>
              <a:t>School of Computer Science and Engineering</a:t>
            </a:r>
          </a:p>
          <a:p>
            <a:pPr algn="r" eaLnBrk="1" hangingPunct="1"/>
            <a:r>
              <a:rPr lang="en-US" altLang="zh-CN" sz="2400" dirty="0" smtClean="0">
                <a:latin typeface="+mj-lt"/>
              </a:rPr>
              <a:t>Southeast University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732" y="1808163"/>
            <a:ext cx="6776306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 smtClean="0"/>
              <a:t>Divide and Conquer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Big  Integer Multiplication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n-bit binary integer X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and Y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Naïve algorithm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Divide and conquer, reduce to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𝟓𝟗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41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Big  </a:t>
            </a:r>
            <a:r>
              <a:rPr lang="en-US" altLang="zh-CN" dirty="0"/>
              <a:t>Integer Multiplication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31081" y="1592796"/>
            <a:ext cx="6654801" cy="962025"/>
            <a:chOff x="1413" y="1373"/>
            <a:chExt cx="4192" cy="60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34" y="1616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A       B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857" y="1373"/>
              <a:ext cx="6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宋体" charset="-122"/>
                </a:rPr>
                <a:t>n/2 bit</a:t>
              </a:r>
              <a:endParaRPr lang="zh-CN" altLang="en-US" sz="2400" b="1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13" y="1612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X=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605" y="1373"/>
              <a:ext cx="6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宋体" charset="-122"/>
                </a:rPr>
                <a:t>n/2 bit</a:t>
              </a:r>
              <a:endParaRPr lang="zh-CN" altLang="en-US" sz="2400" b="1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560" y="1616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48" y="1618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C       D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39" y="1375"/>
              <a:ext cx="6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宋体" charset="-122"/>
                </a:rPr>
                <a:t>n/2 bit</a:t>
              </a:r>
              <a:endParaRPr lang="zh-CN" altLang="en-US" sz="2400" b="1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27" y="1614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Y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charset="0"/>
                  <a:ea typeface="宋体" charset="-122"/>
                </a:rPr>
                <a:t>=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919" y="1375"/>
              <a:ext cx="6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宋体" charset="-122"/>
                </a:rPr>
                <a:t>n/2 bit</a:t>
              </a:r>
              <a:endParaRPr lang="zh-CN" altLang="en-US" sz="2400" b="1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74" y="1618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19572" y="2780928"/>
            <a:ext cx="582223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XY = (A2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B)(C2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D)</a:t>
            </a:r>
          </a:p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      = AC2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</a:t>
            </a:r>
            <a:r>
              <a:rPr lang="en-US" altLang="zh-CN" sz="3200" b="1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(AD+BC)2</a:t>
            </a:r>
            <a:r>
              <a:rPr lang="en-US" altLang="zh-CN" sz="3200" b="1" baseline="30000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n/2</a:t>
            </a:r>
            <a:r>
              <a:rPr lang="en-US" altLang="zh-CN" sz="3200" b="1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9419" y="6102663"/>
            <a:ext cx="233910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黑体" pitchFamily="49" charset="-122"/>
              </a:rPr>
              <a:t>Not reduce the time</a:t>
            </a:r>
            <a:endParaRPr lang="zh-CN" altLang="en-US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1680" y="4609942"/>
                <a:ext cx="434336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𝟒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609942"/>
                <a:ext cx="4343368" cy="381643"/>
              </a:xfrm>
              <a:prstGeom prst="rect">
                <a:avLst/>
              </a:prstGeom>
              <a:blipFill rotWithShape="1">
                <a:blip r:embed="rId3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𝟒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91680" y="5067158"/>
                <a:ext cx="251036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𝟒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2510367" cy="381643"/>
              </a:xfrm>
              <a:prstGeom prst="rect">
                <a:avLst/>
              </a:prstGeom>
              <a:blipFill rotWithShape="1">
                <a:blip r:embed="rId5"/>
                <a:stretch>
                  <a:fillRect l="-730" t="-3175" r="-1217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91680" y="5519020"/>
                <a:ext cx="314829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𝟒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19020"/>
                <a:ext cx="3148298" cy="381643"/>
              </a:xfrm>
              <a:prstGeom prst="rect">
                <a:avLst/>
              </a:prstGeom>
              <a:blipFill rotWithShape="1">
                <a:blip r:embed="rId6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559988" y="2807640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means shift left n bits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>
            <a:stCxn id="23" idx="1"/>
          </p:cNvCxnSpPr>
          <p:nvPr/>
        </p:nvCxnSpPr>
        <p:spPr bwMode="auto">
          <a:xfrm flipH="1">
            <a:off x="5832140" y="2992306"/>
            <a:ext cx="727848" cy="99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  Integer Multiplication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31081" y="1592796"/>
            <a:ext cx="6654801" cy="962025"/>
            <a:chOff x="1413" y="1373"/>
            <a:chExt cx="4192" cy="60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34" y="1616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>
                  <a:ea typeface="宋体" charset="-122"/>
                </a:rPr>
                <a:t>      </a:t>
              </a:r>
              <a:r>
                <a:rPr lang="en-US" altLang="zh-CN" sz="3200" b="1" dirty="0">
                  <a:solidFill>
                    <a:srgbClr val="0058DA"/>
                  </a:solidFill>
                  <a:ea typeface="宋体" charset="-122"/>
                </a:rPr>
                <a:t>A       B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5" y="1373"/>
              <a:ext cx="6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宋体" charset="-122"/>
                </a:rPr>
                <a:t>n/2 bit</a:t>
              </a:r>
              <a:endParaRPr lang="zh-CN" altLang="en-US" sz="2400" b="1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13" y="1612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X=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605" y="1373"/>
              <a:ext cx="6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宋体" charset="-122"/>
                </a:rPr>
                <a:t>n/2 bit</a:t>
              </a:r>
              <a:endParaRPr lang="zh-CN" altLang="en-US" sz="2400" b="1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560" y="1616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48" y="1618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C       D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39" y="1375"/>
              <a:ext cx="6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宋体" charset="-122"/>
                </a:rPr>
                <a:t>n/2 bit</a:t>
              </a:r>
              <a:endParaRPr lang="zh-CN" altLang="en-US" sz="2400" b="1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27" y="1614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Y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charset="0"/>
                  <a:ea typeface="宋体" charset="-122"/>
                </a:rPr>
                <a:t>=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919" y="1375"/>
              <a:ext cx="6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ea typeface="宋体" charset="-122"/>
                </a:rPr>
                <a:t>n/2 bit</a:t>
              </a:r>
              <a:endParaRPr lang="zh-CN" altLang="en-US" sz="2400" b="1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74" y="1618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19572" y="2780928"/>
            <a:ext cx="80375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XY = (A2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B)(C2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D)</a:t>
            </a:r>
          </a:p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      = AC2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((</a:t>
            </a:r>
            <a:r>
              <a:rPr lang="en-US" altLang="zh-CN" sz="3200" b="1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A+B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)(</a:t>
            </a:r>
            <a:r>
              <a:rPr lang="en-US" altLang="zh-CN" sz="3200" b="1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C+D)-AC-BD)2</a:t>
            </a:r>
            <a:r>
              <a:rPr lang="en-US" altLang="zh-CN" sz="3200" b="1" baseline="30000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n/2</a:t>
            </a:r>
            <a:r>
              <a:rPr lang="en-US" altLang="zh-CN" sz="3200" b="1" dirty="0" smtClean="0">
                <a:solidFill>
                  <a:srgbClr val="0058DA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9419" y="6021288"/>
            <a:ext cx="1967205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黑体" pitchFamily="49" charset="-122"/>
              </a:rPr>
              <a:t>Reduce the time</a:t>
            </a:r>
            <a:endParaRPr lang="zh-CN" altLang="en-US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1680" y="4609942"/>
                <a:ext cx="467839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𝟑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𝟓𝟗</m:t>
                          </m:r>
                        </m:sup>
                      </m:sSup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609942"/>
                <a:ext cx="4678397" cy="381643"/>
              </a:xfrm>
              <a:prstGeom prst="rect">
                <a:avLst/>
              </a:prstGeom>
              <a:blipFill rotWithShape="1">
                <a:blip r:embed="rId2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𝟑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91680" y="5067158"/>
                <a:ext cx="2872646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𝟑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𝟓𝟗</m:t>
                    </m:r>
                  </m:oMath>
                </a14:m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2872646" cy="381643"/>
              </a:xfrm>
              <a:prstGeom prst="rect">
                <a:avLst/>
              </a:prstGeom>
              <a:blipFill rotWithShape="1">
                <a:blip r:embed="rId4"/>
                <a:stretch>
                  <a:fillRect l="-637" t="-3175" r="-849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91680" y="5519020"/>
                <a:ext cx="3385542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𝟑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𝟓𝟗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19020"/>
                <a:ext cx="3385542" cy="381643"/>
              </a:xfrm>
              <a:prstGeom prst="rect">
                <a:avLst/>
              </a:prstGeom>
              <a:blipFill rotWithShape="1">
                <a:blip r:embed="rId5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559988" y="2807640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means shift left n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bits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H="1">
            <a:off x="5832140" y="2992306"/>
            <a:ext cx="727848" cy="99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Multiplication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Two matrix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dirty="0" smtClean="0"/>
                  <a:t>, each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Naïve algorithm time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Divide and conquer reduce 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𝟖𝟏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9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Two matrix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dirty="0"/>
                  <a:t>,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Divide 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into 4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submatrixes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" name="公式" r:id="rId4" imgW="545760" imgH="355320" progId="Equation.3">
                    <p:embed/>
                  </p:oleObj>
                </mc:Choice>
                <mc:Fallback>
                  <p:oleObj name="公式" r:id="rId4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069"/>
                          <a:ext cx="1359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9" name="公式" r:id="rId6" imgW="545760" imgH="355320" progId="Equation.3">
                    <p:embed/>
                  </p:oleObj>
                </mc:Choice>
                <mc:Fallback>
                  <p:oleObj name="公式" r:id="rId6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" name="公式" r:id="rId8" imgW="545760" imgH="355320" progId="Equation.3">
                    <p:embed/>
                  </p:oleObj>
                </mc:Choice>
                <mc:Fallback>
                  <p:oleObj name="公式" r:id="rId8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560581" y="3573016"/>
            <a:ext cx="600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22</a:t>
            </a:r>
            <a:endParaRPr lang="zh-CN" altLang="zh-CN" sz="2400" b="1" dirty="0">
              <a:solidFill>
                <a:srgbClr val="C00000"/>
              </a:solidFill>
              <a:latin typeface="+mn-lt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22</a:t>
            </a:r>
            <a:endParaRPr lang="zh-CN" altLang="zh-CN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7684" y="6340967"/>
            <a:ext cx="233910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黑体" pitchFamily="49" charset="-122"/>
              </a:rPr>
              <a:t>Not reduce the time</a:t>
            </a:r>
            <a:endParaRPr lang="zh-CN" altLang="en-US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91680" y="5067158"/>
                <a:ext cx="4469685" cy="40498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𝟖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4469685" cy="404983"/>
              </a:xfrm>
              <a:prstGeom prst="rect">
                <a:avLst/>
              </a:prstGeom>
              <a:blipFill rotWithShape="1">
                <a:blip r:embed="rId10"/>
                <a:stretch>
                  <a:fillRect b="-746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691680" y="4498284"/>
                <a:ext cx="2640530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498284"/>
                <a:ext cx="2640530" cy="56887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91680" y="5524374"/>
                <a:ext cx="251036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𝟖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24374"/>
                <a:ext cx="2510367" cy="381643"/>
              </a:xfrm>
              <a:prstGeom prst="rect">
                <a:avLst/>
              </a:prstGeom>
              <a:blipFill rotWithShape="1">
                <a:blip r:embed="rId12"/>
                <a:stretch>
                  <a:fillRect l="-730" t="-3175" r="-1217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91680" y="5976236"/>
                <a:ext cx="314829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𝟖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𝟑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976236"/>
                <a:ext cx="3148298" cy="381643"/>
              </a:xfrm>
              <a:prstGeom prst="rect">
                <a:avLst/>
              </a:prstGeom>
              <a:blipFill rotWithShape="1">
                <a:blip r:embed="rId13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matrix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dirty="0"/>
                  <a:t>,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Divide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into 4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submatrixes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3" name="公式" r:id="rId4" imgW="545760" imgH="355320" progId="Equation.3">
                    <p:embed/>
                  </p:oleObj>
                </mc:Choice>
                <mc:Fallback>
                  <p:oleObj name="公式" r:id="rId4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069"/>
                          <a:ext cx="1359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4" name="公式" r:id="rId6" imgW="545760" imgH="355320" progId="Equation.3">
                    <p:embed/>
                  </p:oleObj>
                </mc:Choice>
                <mc:Fallback>
                  <p:oleObj name="公式" r:id="rId6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" name="公式" r:id="rId8" imgW="545760" imgH="355320" progId="Equation.3">
                    <p:embed/>
                  </p:oleObj>
                </mc:Choice>
                <mc:Fallback>
                  <p:oleObj name="公式" r:id="rId8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592" y="3596654"/>
            <a:ext cx="448071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Reduce 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黑体" pitchFamily="49" charset="-122"/>
              </a:rPr>
              <a:t>8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submatrix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 multiplication to </a:t>
            </a:r>
            <a:r>
              <a:rPr lang="en-US" altLang="zh-CN" b="1" dirty="0" smtClean="0">
                <a:solidFill>
                  <a:srgbClr val="C00000"/>
                </a:solidFill>
                <a:ea typeface="黑体" pitchFamily="49" charset="-122"/>
              </a:rPr>
              <a:t>7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91580" y="3968579"/>
            <a:ext cx="32138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6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A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21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)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474257" y="4149079"/>
            <a:ext cx="29642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6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 smtClean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103948" y="4661491"/>
            <a:ext cx="828092" cy="382398"/>
          </a:xfrm>
          <a:prstGeom prst="rightArrow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xtLst/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2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matrix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dirty="0"/>
                  <a:t>,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Divide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into 4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submatrixes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3" name="公式" r:id="rId4" imgW="545760" imgH="355320" progId="Equation.3">
                    <p:embed/>
                  </p:oleObj>
                </mc:Choice>
                <mc:Fallback>
                  <p:oleObj name="公式" r:id="rId4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069"/>
                          <a:ext cx="1359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" name="公式" r:id="rId6" imgW="545760" imgH="355320" progId="Equation.3">
                    <p:embed/>
                  </p:oleObj>
                </mc:Choice>
                <mc:Fallback>
                  <p:oleObj name="公式" r:id="rId6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5" name="公式" r:id="rId8" imgW="545760" imgH="355320" progId="Equation.3">
                    <p:embed/>
                  </p:oleObj>
                </mc:Choice>
                <mc:Fallback>
                  <p:oleObj name="公式" r:id="rId8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592" y="3596654"/>
            <a:ext cx="448071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Reduce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8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submatrix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multiplication to 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7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474257" y="4149079"/>
            <a:ext cx="29642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6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 smtClean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6176140"/>
            <a:ext cx="1967205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黑体" pitchFamily="49" charset="-122"/>
              </a:rPr>
              <a:t>Reduce the time</a:t>
            </a:r>
            <a:endParaRPr lang="zh-CN" altLang="en-US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5556" y="4789962"/>
                <a:ext cx="4703724" cy="40498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𝟕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𝟕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𝟖𝟏</m:t>
                          </m:r>
                        </m:sup>
                      </m:sSup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789962"/>
                <a:ext cx="4703724" cy="404983"/>
              </a:xfrm>
              <a:prstGeom prst="rect">
                <a:avLst/>
              </a:prstGeom>
              <a:blipFill rotWithShape="1">
                <a:blip r:embed="rId10"/>
                <a:stretch>
                  <a:fillRect b="-909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75556" y="4221088"/>
                <a:ext cx="2640530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𝟕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221088"/>
                <a:ext cx="2640530" cy="56887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5556" y="5247178"/>
                <a:ext cx="2869440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𝟕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𝟖𝟏</m:t>
                    </m:r>
                  </m:oMath>
                </a14:m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5247178"/>
                <a:ext cx="2869440" cy="381643"/>
              </a:xfrm>
              <a:prstGeom prst="rect">
                <a:avLst/>
              </a:prstGeom>
              <a:blipFill rotWithShape="1">
                <a:blip r:embed="rId12"/>
                <a:stretch>
                  <a:fillRect l="-425" t="-3226" r="-1062" b="-2741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5556" y="5699040"/>
                <a:ext cx="3385542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𝟕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𝟖𝟏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5699040"/>
                <a:ext cx="3385542" cy="381643"/>
              </a:xfrm>
              <a:prstGeom prst="rect">
                <a:avLst/>
              </a:prstGeom>
              <a:blipFill rotWithShape="1">
                <a:blip r:embed="rId13"/>
                <a:stretch>
                  <a:fillRect b="-161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matrix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dirty="0"/>
                  <a:t>,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Better algorithm can reduce time 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𝚯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𝟑𝟕𝟔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dirty="0" smtClean="0"/>
                  <a:t>Time can be reduced more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It is unknown 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42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Quick Sort 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idea</a:t>
            </a:r>
          </a:p>
          <a:p>
            <a:pPr lvl="1"/>
            <a:r>
              <a:rPr lang="en-US" altLang="zh-CN" dirty="0" smtClean="0"/>
              <a:t>Partition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pick a pivot 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element less than x move left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greater than x move right</a:t>
            </a:r>
          </a:p>
          <a:p>
            <a:pPr lvl="1"/>
            <a:r>
              <a:rPr lang="en-US" altLang="zh-CN" dirty="0" smtClean="0"/>
              <a:t>Recursively quick sort for two sub arrays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17729D2-4649-4601-8BE4-98DFB7D1CA3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0485" name="组合 5"/>
          <p:cNvGrpSpPr>
            <a:grpSpLocks/>
          </p:cNvGrpSpPr>
          <p:nvPr/>
        </p:nvGrpSpPr>
        <p:grpSpPr bwMode="auto">
          <a:xfrm>
            <a:off x="1584325" y="3527425"/>
            <a:ext cx="2811463" cy="369888"/>
            <a:chOff x="1579620" y="2925426"/>
            <a:chExt cx="2812360" cy="369332"/>
          </a:xfrm>
        </p:grpSpPr>
        <p:sp>
          <p:nvSpPr>
            <p:cNvPr id="20529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0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1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2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0533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4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815975" y="3527425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initial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87388" y="3922713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Layer 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7388" y="4329113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Layer 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87388" y="47275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Layer 3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772025" y="39243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Pivot 21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772025" y="4329113"/>
            <a:ext cx="3187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Left pivot 8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right pivot 25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*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72025" y="4725988"/>
            <a:ext cx="3225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Left pivot 16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right pivot 25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584325" y="4329113"/>
            <a:ext cx="468313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987675" y="4329113"/>
            <a:ext cx="468313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1584325" y="4329113"/>
            <a:ext cx="2811463" cy="369887"/>
            <a:chOff x="1579620" y="2925426"/>
            <a:chExt cx="2812360" cy="369332"/>
          </a:xfrm>
        </p:grpSpPr>
        <p:sp>
          <p:nvSpPr>
            <p:cNvPr id="20523" name="TextBox 22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46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4" name="TextBox 23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26" name="TextBox 26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7" name="TextBox 27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8" name="TextBox 25"/>
            <p:cNvSpPr txBox="1">
              <a:spLocks noChangeArrowheads="1"/>
            </p:cNvSpPr>
            <p:nvPr/>
          </p:nvSpPr>
          <p:spPr bwMode="auto">
            <a:xfrm>
              <a:off x="2988182" y="2925426"/>
              <a:ext cx="468461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 bwMode="auto">
          <a:xfrm>
            <a:off x="2052638" y="4725988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455988" y="4725988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1584325" y="4725988"/>
            <a:ext cx="2811463" cy="369887"/>
            <a:chOff x="1579620" y="2925426"/>
            <a:chExt cx="281236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579620" y="2925426"/>
              <a:ext cx="468462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08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18" name="TextBox 31"/>
            <p:cNvSpPr txBox="1">
              <a:spLocks noChangeArrowheads="1"/>
            </p:cNvSpPr>
            <p:nvPr/>
          </p:nvSpPr>
          <p:spPr bwMode="auto">
            <a:xfrm>
              <a:off x="2048082" y="2925426"/>
              <a:ext cx="466874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88182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r>
                <a:rPr lang="en-US" altLang="zh-CN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*</a:t>
              </a:r>
              <a:endParaRPr lang="zh-CN" altLang="en-US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21" name="TextBox 34"/>
            <p:cNvSpPr txBox="1">
              <a:spLocks noChangeArrowheads="1"/>
            </p:cNvSpPr>
            <p:nvPr/>
          </p:nvSpPr>
          <p:spPr bwMode="auto">
            <a:xfrm>
              <a:off x="3456644" y="2925426"/>
              <a:ext cx="466874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2" name="TextBox 35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 bwMode="auto">
          <a:xfrm>
            <a:off x="2519363" y="3922713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5" name="组合 13"/>
          <p:cNvGrpSpPr>
            <a:grpSpLocks/>
          </p:cNvGrpSpPr>
          <p:nvPr/>
        </p:nvGrpSpPr>
        <p:grpSpPr bwMode="auto">
          <a:xfrm>
            <a:off x="1584325" y="3924300"/>
            <a:ext cx="2811463" cy="368300"/>
            <a:chOff x="1579620" y="2925426"/>
            <a:chExt cx="2812360" cy="369332"/>
          </a:xfrm>
        </p:grpSpPr>
        <p:sp>
          <p:nvSpPr>
            <p:cNvPr id="20511" name="TextBox 14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2" name="TextBox 15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3" name="TextBox 16"/>
            <p:cNvSpPr txBox="1">
              <a:spLocks noChangeArrowheads="1"/>
            </p:cNvSpPr>
            <p:nvPr/>
          </p:nvSpPr>
          <p:spPr bwMode="auto">
            <a:xfrm>
              <a:off x="2514956" y="2925426"/>
              <a:ext cx="468461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4" name="TextBox 17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0515" name="TextBox 18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6" name="TextBox 19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84213" y="51212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Layer 4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772025" y="5121275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Right pivot 49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924300" y="5121275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6" name="组合 50"/>
          <p:cNvGrpSpPr>
            <a:grpSpLocks/>
          </p:cNvGrpSpPr>
          <p:nvPr/>
        </p:nvGrpSpPr>
        <p:grpSpPr bwMode="auto">
          <a:xfrm>
            <a:off x="1581150" y="5121275"/>
            <a:ext cx="2811463" cy="369888"/>
            <a:chOff x="1579620" y="2925426"/>
            <a:chExt cx="2812360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1579620" y="2925426"/>
              <a:ext cx="468462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08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48082" y="2925426"/>
              <a:ext cx="466874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16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88182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r>
                <a:rPr lang="en-US" altLang="zh-CN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*</a:t>
              </a:r>
              <a:endParaRPr lang="zh-CN" altLang="en-US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56644" y="2925426"/>
              <a:ext cx="466874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10" name="TextBox 35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5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7" grpId="0"/>
      <p:bldP spid="38" grpId="0"/>
      <p:bldP spid="39" grpId="0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Quick </a:t>
            </a:r>
            <a:r>
              <a:rPr lang="en-US" altLang="zh-CN" dirty="0"/>
              <a:t>Sort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Partition(</a:t>
            </a:r>
            <a:r>
              <a:rPr lang="en-US" altLang="zh-CN" dirty="0" err="1" smtClean="0"/>
              <a:t>low,high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Initially pivot p = low, x=a[low]=21</a:t>
            </a:r>
          </a:p>
          <a:p>
            <a:pPr lvl="1"/>
            <a:r>
              <a:rPr lang="en-US" altLang="zh-CN" dirty="0" smtClean="0"/>
              <a:t>From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=low+1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element less than x swap with the element next to 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 p = p+1</a:t>
            </a:r>
          </a:p>
          <a:p>
            <a:pPr lvl="1"/>
            <a:r>
              <a:rPr lang="en-US" altLang="zh-CN" dirty="0" smtClean="0"/>
              <a:t>Loop until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 high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swap a[low]</a:t>
            </a:r>
            <a:r>
              <a:rPr lang="zh-CN" altLang="en-US" dirty="0"/>
              <a:t> </a:t>
            </a:r>
            <a:r>
              <a:rPr lang="en-US" altLang="zh-CN" dirty="0" smtClean="0"/>
              <a:t>and a[p]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7F60F8B-1E46-4206-B39E-79C73CB72D23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1368425" y="4338638"/>
            <a:ext cx="292100" cy="595312"/>
            <a:chOff x="1656759" y="3969322"/>
            <a:chExt cx="293670" cy="595546"/>
          </a:xfrm>
        </p:grpSpPr>
        <p:sp>
          <p:nvSpPr>
            <p:cNvPr id="21562" name="TextBox 1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 flipV="1">
              <a:off x="1817959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ine 111"/>
          <p:cNvSpPr>
            <a:spLocks noChangeShapeType="1"/>
          </p:cNvSpPr>
          <p:nvPr/>
        </p:nvSpPr>
        <p:spPr bwMode="auto">
          <a:xfrm>
            <a:off x="1997075" y="4446588"/>
            <a:ext cx="140811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6192838" y="4338638"/>
            <a:ext cx="293687" cy="595312"/>
            <a:chOff x="1671173" y="3969322"/>
            <a:chExt cx="293670" cy="595546"/>
          </a:xfrm>
        </p:grpSpPr>
        <p:sp>
          <p:nvSpPr>
            <p:cNvPr id="21560" name="TextBox 71"/>
            <p:cNvSpPr txBox="1">
              <a:spLocks noChangeArrowheads="1"/>
            </p:cNvSpPr>
            <p:nvPr/>
          </p:nvSpPr>
          <p:spPr bwMode="auto">
            <a:xfrm>
              <a:off x="1671173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H="1" flipV="1">
              <a:off x="1818801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Line 111"/>
          <p:cNvSpPr>
            <a:spLocks noChangeShapeType="1"/>
          </p:cNvSpPr>
          <p:nvPr/>
        </p:nvSpPr>
        <p:spPr bwMode="auto">
          <a:xfrm>
            <a:off x="7783513" y="4465638"/>
            <a:ext cx="4667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5" name="组合 81"/>
          <p:cNvGrpSpPr>
            <a:grpSpLocks/>
          </p:cNvGrpSpPr>
          <p:nvPr/>
        </p:nvGrpSpPr>
        <p:grpSpPr bwMode="auto">
          <a:xfrm>
            <a:off x="2232025" y="5851116"/>
            <a:ext cx="293688" cy="595312"/>
            <a:chOff x="1656759" y="3969322"/>
            <a:chExt cx="293670" cy="595546"/>
          </a:xfrm>
        </p:grpSpPr>
        <p:sp>
          <p:nvSpPr>
            <p:cNvPr id="21558" name="TextBox 82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 flipH="1" flipV="1">
              <a:off x="1818674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Line 111"/>
          <p:cNvSpPr>
            <a:spLocks noChangeShapeType="1"/>
          </p:cNvSpPr>
          <p:nvPr/>
        </p:nvSpPr>
        <p:spPr bwMode="auto">
          <a:xfrm>
            <a:off x="3851275" y="5951128"/>
            <a:ext cx="46831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482850" y="443706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6" name="组合 94"/>
          <p:cNvGrpSpPr>
            <a:grpSpLocks/>
          </p:cNvGrpSpPr>
          <p:nvPr/>
        </p:nvGrpSpPr>
        <p:grpSpPr bwMode="auto">
          <a:xfrm>
            <a:off x="6659563" y="5851116"/>
            <a:ext cx="293687" cy="595312"/>
            <a:chOff x="1656759" y="3969322"/>
            <a:chExt cx="293670" cy="595546"/>
          </a:xfrm>
        </p:grpSpPr>
        <p:sp>
          <p:nvSpPr>
            <p:cNvPr id="21556" name="TextBox 95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 flipH="1" flipV="1">
              <a:off x="1818675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771900" y="5941603"/>
            <a:ext cx="1191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 dirty="0" err="1">
                <a:solidFill>
                  <a:srgbClr val="000099"/>
                </a:solidFill>
                <a:ea typeface="黑体" pitchFamily="49" charset="-122"/>
              </a:rPr>
              <a:t>i</a:t>
            </a:r>
            <a:r>
              <a:rPr lang="en-US" altLang="zh-CN" sz="1400" b="1" dirty="0">
                <a:solidFill>
                  <a:srgbClr val="000099"/>
                </a:solidFill>
                <a:ea typeface="黑体" pitchFamily="49" charset="-122"/>
              </a:rPr>
              <a:t>&gt;high</a:t>
            </a: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, stop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7878763" y="4437063"/>
            <a:ext cx="233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57325" y="6373403"/>
            <a:ext cx="22284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99"/>
                </a:solidFill>
                <a:ea typeface="黑体" pitchFamily="49" charset="-122"/>
              </a:rPr>
              <a:t>Swap a[low]</a:t>
            </a:r>
            <a:r>
              <a:rPr lang="zh-CN" altLang="en-US" sz="1600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99"/>
                </a:solidFill>
                <a:ea typeface="黑体" pitchFamily="49" charset="-122"/>
              </a:rPr>
              <a:t>and a[p]</a:t>
            </a:r>
            <a:endParaRPr lang="zh-CN" altLang="en-US" sz="16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1295400" y="4840288"/>
            <a:ext cx="2658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99"/>
                </a:solidFill>
                <a:ea typeface="黑体" pitchFamily="49" charset="-122"/>
              </a:rPr>
              <a:t>Swap a[</a:t>
            </a:r>
            <a:r>
              <a:rPr lang="en-US" altLang="zh-CN" sz="1600" b="1" dirty="0" err="1" smtClean="0">
                <a:solidFill>
                  <a:srgbClr val="000099"/>
                </a:solidFill>
                <a:ea typeface="黑体" pitchFamily="49" charset="-122"/>
              </a:rPr>
              <a:t>i</a:t>
            </a:r>
            <a:r>
              <a:rPr lang="en-US" altLang="zh-CN" sz="1600" b="1" dirty="0" smtClean="0">
                <a:solidFill>
                  <a:srgbClr val="000099"/>
                </a:solidFill>
                <a:ea typeface="黑体" pitchFamily="49" charset="-122"/>
              </a:rPr>
              <a:t>] and a[p+1], </a:t>
            </a:r>
            <a:r>
              <a:rPr lang="en-US" altLang="zh-CN" sz="1600" b="1" dirty="0">
                <a:solidFill>
                  <a:srgbClr val="000099"/>
                </a:solidFill>
                <a:ea typeface="黑体" pitchFamily="49" charset="-122"/>
              </a:rPr>
              <a:t>p++</a:t>
            </a:r>
            <a:endParaRPr lang="zh-CN" altLang="en-US" sz="16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5584825" y="4840288"/>
            <a:ext cx="2658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99"/>
                </a:solidFill>
                <a:ea typeface="黑体" pitchFamily="49" charset="-122"/>
              </a:rPr>
              <a:t>Swap a[</a:t>
            </a:r>
            <a:r>
              <a:rPr lang="en-US" altLang="zh-CN" sz="1600" b="1" dirty="0" err="1">
                <a:solidFill>
                  <a:srgbClr val="000099"/>
                </a:solidFill>
                <a:ea typeface="黑体" pitchFamily="49" charset="-122"/>
              </a:rPr>
              <a:t>i</a:t>
            </a:r>
            <a:r>
              <a:rPr lang="en-US" altLang="zh-CN" sz="1600" b="1" dirty="0">
                <a:solidFill>
                  <a:srgbClr val="000099"/>
                </a:solidFill>
                <a:ea typeface="黑体" pitchFamily="49" charset="-122"/>
              </a:rPr>
              <a:t>] and a[p+1], p++</a:t>
            </a:r>
            <a:endParaRPr lang="zh-CN" altLang="en-US" sz="16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170238" y="3968750"/>
            <a:ext cx="46831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6584950" y="3968750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1763713" y="3968750"/>
            <a:ext cx="46831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7991475" y="3968750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1223963" y="5482816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159000" y="5481228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7" name="组合 5"/>
          <p:cNvGrpSpPr>
            <a:grpSpLocks/>
          </p:cNvGrpSpPr>
          <p:nvPr/>
        </p:nvGrpSpPr>
        <p:grpSpPr bwMode="auto">
          <a:xfrm>
            <a:off x="1295400" y="3968750"/>
            <a:ext cx="2811463" cy="369888"/>
            <a:chOff x="1579620" y="2925426"/>
            <a:chExt cx="2812360" cy="369332"/>
          </a:xfrm>
        </p:grpSpPr>
        <p:sp>
          <p:nvSpPr>
            <p:cNvPr id="2155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2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5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5648325" y="3968750"/>
            <a:ext cx="2811463" cy="369888"/>
            <a:chOff x="1579620" y="2925426"/>
            <a:chExt cx="2812360" cy="369332"/>
          </a:xfrm>
        </p:grpSpPr>
        <p:sp>
          <p:nvSpPr>
            <p:cNvPr id="21544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4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9" name="组合 5"/>
          <p:cNvGrpSpPr>
            <a:grpSpLocks/>
          </p:cNvGrpSpPr>
          <p:nvPr/>
        </p:nvGrpSpPr>
        <p:grpSpPr bwMode="auto">
          <a:xfrm>
            <a:off x="1223963" y="5481228"/>
            <a:ext cx="2811462" cy="369888"/>
            <a:chOff x="1579620" y="2925426"/>
            <a:chExt cx="2812360" cy="369332"/>
          </a:xfrm>
        </p:grpSpPr>
        <p:sp>
          <p:nvSpPr>
            <p:cNvPr id="21538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9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0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1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 dirty="0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 dirty="0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42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3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10" name="组合 5"/>
          <p:cNvGrpSpPr>
            <a:grpSpLocks/>
          </p:cNvGrpSpPr>
          <p:nvPr/>
        </p:nvGrpSpPr>
        <p:grpSpPr bwMode="auto">
          <a:xfrm>
            <a:off x="5651500" y="5481228"/>
            <a:ext cx="2811463" cy="369888"/>
            <a:chOff x="1579620" y="2925426"/>
            <a:chExt cx="2812360" cy="369332"/>
          </a:xfrm>
        </p:grpSpPr>
        <p:sp>
          <p:nvSpPr>
            <p:cNvPr id="2153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3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4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5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36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7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041740" y="908720"/>
                <a:ext cx="2759345" cy="92961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sz="2000" b="1" i="1" dirty="0" smtClean="0">
                  <a:solidFill>
                    <a:srgbClr val="FF0000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func>
                            <m:func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740" y="908720"/>
                <a:ext cx="2759345" cy="929613"/>
              </a:xfrm>
              <a:prstGeom prst="rect">
                <a:avLst/>
              </a:prstGeom>
              <a:blipFill rotWithShape="1">
                <a:blip r:embed="rId2"/>
                <a:stretch>
                  <a:fillRect b="-653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7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4" grpId="0" animBg="1"/>
      <p:bldP spid="85" grpId="0" animBg="1"/>
      <p:bldP spid="87" grpId="0"/>
      <p:bldP spid="99" grpId="0"/>
      <p:bldP spid="100" grpId="0"/>
      <p:bldP spid="11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Divide and Conquer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Big Integer Multiplication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Matrix Multiplication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k’th</a:t>
            </a:r>
            <a:r>
              <a:rPr lang="en-US" altLang="zh-CN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mallest Element</a:t>
            </a:r>
          </a:p>
          <a:p>
            <a:r>
              <a:rPr lang="en-US" altLang="zh-CN" dirty="0" smtClean="0"/>
              <a:t>Find the Nearest Point Pair</a:t>
            </a:r>
            <a:endParaRPr lang="zh-CN" altLang="zh-CN" dirty="0"/>
          </a:p>
          <a:p>
            <a:r>
              <a:rPr lang="en-US" altLang="zh-CN" dirty="0" smtClean="0"/>
              <a:t>Fast Fourier Transform</a:t>
            </a:r>
          </a:p>
          <a:p>
            <a:r>
              <a:rPr lang="en-US" altLang="zh-CN" dirty="0" smtClean="0"/>
              <a:t>Convex Hull Problem</a:t>
            </a:r>
            <a:endParaRPr lang="zh-CN" altLang="zh-CN" dirty="0"/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en-US" altLang="zh-CN" dirty="0" err="1" smtClean="0"/>
              <a:t>k’th</a:t>
            </a:r>
            <a:r>
              <a:rPr lang="en-US" altLang="zh-CN" dirty="0" smtClean="0"/>
              <a:t> smallest element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Given array of length</a:t>
                </a:r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 find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 smtClean="0"/>
                  <a:t>’</a:t>
                </a:r>
                <a:r>
                  <a:rPr lang="en-US" altLang="zh-CN" dirty="0" err="1" smtClean="0"/>
                  <a:t>th</a:t>
                </a:r>
                <a:r>
                  <a:rPr lang="en-US" altLang="zh-CN" dirty="0" smtClean="0"/>
                  <a:t> smallest</a:t>
                </a:r>
              </a:p>
              <a:p>
                <a:pPr lvl="1"/>
                <a:r>
                  <a:rPr lang="en-US" altLang="zh-CN" dirty="0" smtClean="0"/>
                  <a:t>Heap sort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Worst case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 smtClean="0"/>
                  <a:t> near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dirty="0" smtClean="0"/>
                  <a:t> , heap sort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923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6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en-US" altLang="zh-CN" dirty="0" err="1"/>
              <a:t>k’th</a:t>
            </a:r>
            <a:r>
              <a:rPr lang="en-US" altLang="zh-CN" dirty="0"/>
              <a:t> smallest element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array of length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find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/>
                  <a:t>’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smallest</a:t>
                </a:r>
              </a:p>
              <a:p>
                <a:pPr lvl="1"/>
                <a:r>
                  <a:rPr lang="en-US" altLang="zh-CN" dirty="0" smtClean="0"/>
                  <a:t>An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 Select(S, k)</a:t>
                </a:r>
              </a:p>
              <a:p>
                <a:pPr lvl="2"/>
                <a:r>
                  <a:rPr lang="en-US" altLang="zh-CN" dirty="0" smtClean="0">
                    <a:sym typeface="Symbol"/>
                  </a:rPr>
                  <a:t>If |</a:t>
                </a:r>
                <a:r>
                  <a:rPr lang="en-US" altLang="zh-CN" dirty="0" smtClean="0"/>
                  <a:t>S</a:t>
                </a:r>
                <a:r>
                  <a:rPr lang="en-US" altLang="zh-CN" dirty="0" smtClean="0">
                    <a:sym typeface="Symbol"/>
                  </a:rPr>
                  <a:t>|&lt;</a:t>
                </a:r>
                <a:r>
                  <a:rPr lang="en-US" altLang="zh-CN" dirty="0" smtClean="0"/>
                  <a:t>50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heap sort to find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/>
                  <a:t>’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else</a:t>
                </a:r>
              </a:p>
              <a:p>
                <a:pPr lvl="3"/>
                <a:r>
                  <a:rPr lang="en-US" altLang="zh-CN" b="1" dirty="0" smtClean="0"/>
                  <a:t>Divide 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>
                            <a:latin typeface="Cambria Math"/>
                          </a:rPr>
                          <m:t>/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altLang="zh-CN" b="1" dirty="0" smtClean="0"/>
                  <a:t> groups</a:t>
                </a:r>
                <a:r>
                  <a:rPr lang="zh-CN" altLang="zh-CN" b="1" dirty="0" smtClean="0"/>
                  <a:t>，</a:t>
                </a:r>
                <a:r>
                  <a:rPr lang="en-US" altLang="zh-CN" b="1" dirty="0" smtClean="0"/>
                  <a:t>each 5</a:t>
                </a:r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l-GR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𝜪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6600"/>
                  </a:solidFill>
                </a:endParaRPr>
              </a:p>
              <a:p>
                <a:pPr lvl="3"/>
                <a:r>
                  <a:rPr lang="en-US" altLang="zh-CN" b="1" dirty="0" smtClean="0"/>
                  <a:t>Pick the 3’th element of each </a:t>
                </a:r>
                <a:r>
                  <a:rPr lang="en-US" altLang="zh-CN" b="1" dirty="0" err="1" smtClean="0"/>
                  <a:t>groupd</a:t>
                </a:r>
                <a:r>
                  <a:rPr lang="zh-CN" altLang="en-US" b="1" dirty="0" smtClean="0"/>
                  <a:t>，</a:t>
                </a:r>
                <a:r>
                  <a:rPr lang="en-US" altLang="zh-CN" b="1" dirty="0" smtClean="0"/>
                  <a:t>get array M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>
                            <a:latin typeface="Cambria Math"/>
                          </a:rPr>
                          <m:t>/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zh-CN" altLang="zh-CN" b="1" dirty="0"/>
              </a:p>
              <a:p>
                <a:pPr lvl="3"/>
                <a:r>
                  <a:rPr lang="en-US" altLang="zh-CN" b="1" dirty="0" smtClean="0"/>
                  <a:t>Last group less than 5</a:t>
                </a:r>
              </a:p>
              <a:p>
                <a:pPr lvl="4"/>
                <a:r>
                  <a:rPr lang="en-US" altLang="zh-CN" b="1" dirty="0" smtClean="0"/>
                  <a:t>1</a:t>
                </a:r>
                <a:r>
                  <a:rPr lang="zh-CN" altLang="zh-CN" b="1" dirty="0" smtClean="0"/>
                  <a:t>个取出</a:t>
                </a:r>
                <a:r>
                  <a:rPr lang="zh-CN" altLang="en-US" b="1" dirty="0" smtClean="0"/>
                  <a:t>；</a:t>
                </a:r>
                <a:r>
                  <a:rPr lang="en-US" altLang="zh-CN" b="1" dirty="0" smtClean="0"/>
                  <a:t>2</a:t>
                </a:r>
                <a:r>
                  <a:rPr lang="zh-CN" altLang="zh-CN" b="1" dirty="0" smtClean="0"/>
                  <a:t>个取</a:t>
                </a:r>
                <a:r>
                  <a:rPr lang="zh-CN" altLang="en-US" b="1" dirty="0" smtClean="0"/>
                  <a:t>较小；</a:t>
                </a:r>
                <a:r>
                  <a:rPr lang="en-US" altLang="zh-CN" b="1" dirty="0" smtClean="0"/>
                  <a:t>3</a:t>
                </a:r>
                <a:r>
                  <a:rPr lang="zh-CN" altLang="zh-CN" b="1" dirty="0" smtClean="0"/>
                  <a:t>个取中间</a:t>
                </a:r>
                <a:r>
                  <a:rPr lang="zh-CN" altLang="en-US" b="1" dirty="0"/>
                  <a:t>；</a:t>
                </a:r>
                <a:r>
                  <a:rPr lang="en-US" altLang="zh-CN" b="1" dirty="0" smtClean="0"/>
                  <a:t>4</a:t>
                </a:r>
                <a:r>
                  <a:rPr lang="zh-CN" altLang="zh-CN" b="1" dirty="0" smtClean="0"/>
                  <a:t>个取第</a:t>
                </a:r>
                <a:r>
                  <a:rPr lang="en-US" altLang="zh-CN" b="1" dirty="0"/>
                  <a:t>2</a:t>
                </a:r>
                <a:r>
                  <a:rPr lang="zh-CN" altLang="zh-CN" b="1" dirty="0" smtClean="0"/>
                  <a:t>小</a:t>
                </a:r>
                <a:endParaRPr lang="en-US" altLang="zh-CN" b="1" dirty="0" smtClean="0"/>
              </a:p>
              <a:p>
                <a:pPr lvl="3"/>
                <a:r>
                  <a:rPr lang="en-US" altLang="zh-CN" b="1" dirty="0" smtClean="0"/>
                  <a:t>m = Select(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</a:rPr>
                      <m:t>𝐌</m:t>
                    </m:r>
                  </m:oMath>
                </a14:m>
                <a:r>
                  <a:rPr lang="en-US" altLang="zh-CN" b="1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b="1" dirty="0" smtClean="0"/>
                  <a:t>)</a:t>
                </a:r>
                <a:r>
                  <a:rPr lang="zh-CN" altLang="en-US" b="1" dirty="0" smtClean="0"/>
                  <a:t>，</a:t>
                </a:r>
                <a:r>
                  <a:rPr lang="zh-CN" altLang="en-US" b="1" dirty="0" smtClean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lvl="3"/>
                <a:r>
                  <a:rPr lang="en-US" altLang="zh-CN" b="1" dirty="0" smtClean="0"/>
                  <a:t>At least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zh-CN" altLang="en-US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𝟔</m:t>
                    </m:r>
                  </m:oMath>
                </a14:m>
                <a:r>
                  <a:rPr lang="en-US" altLang="zh-CN" b="1" dirty="0" smtClean="0"/>
                  <a:t> elements in S &gt; m</a:t>
                </a:r>
              </a:p>
              <a:p>
                <a:pPr lvl="3"/>
                <a:r>
                  <a:rPr lang="en-US" altLang="zh-CN" b="1" dirty="0" err="1" smtClean="0"/>
                  <a:t>similarily</a:t>
                </a:r>
                <a:r>
                  <a:rPr lang="zh-CN" altLang="en-US" b="1" dirty="0" smtClean="0"/>
                  <a:t>，</a:t>
                </a:r>
                <a:r>
                  <a:rPr lang="en-US" altLang="zh-CN" b="1" dirty="0" smtClean="0"/>
                  <a:t>at least</a:t>
                </a:r>
                <a:r>
                  <a:rPr lang="zh-CN" altLang="en-US" b="1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latin typeface="Cambria Math"/>
                      </a:rPr>
                      <m:t>−</m:t>
                    </m:r>
                    <m:r>
                      <a:rPr lang="en-US" altLang="zh-CN" b="1" i="1">
                        <a:latin typeface="Cambria Math"/>
                      </a:rPr>
                      <m:t>𝟔</m:t>
                    </m:r>
                  </m:oMath>
                </a14:m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elements in S &lt; m</a:t>
                </a:r>
              </a:p>
              <a:p>
                <a:pPr lvl="3"/>
                <a:endParaRPr lang="en-US" altLang="zh-CN" dirty="0" smtClean="0"/>
              </a:p>
              <a:p>
                <a:pPr lvl="4"/>
                <a:endParaRPr lang="en-US" altLang="zh-CN" dirty="0"/>
              </a:p>
              <a:p>
                <a:pPr lvl="2"/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923" r="-815" b="-10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3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en-US" altLang="zh-CN" dirty="0" err="1"/>
              <a:t>k’th</a:t>
            </a:r>
            <a:r>
              <a:rPr lang="en-US" altLang="zh-CN" dirty="0"/>
              <a:t> smallest element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array of length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find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/>
                  <a:t>’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</a:t>
                </a:r>
              </a:p>
              <a:p>
                <a:pPr lvl="1"/>
                <a:r>
                  <a:rPr lang="en-US" altLang="zh-CN" dirty="0"/>
                  <a:t>An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algorithm Select(S, k)</a:t>
                </a:r>
              </a:p>
              <a:p>
                <a:pPr lvl="2"/>
                <a:r>
                  <a:rPr lang="en-US" altLang="zh-CN" dirty="0">
                    <a:sym typeface="Symbol"/>
                  </a:rPr>
                  <a:t>If |</a:t>
                </a:r>
                <a:r>
                  <a:rPr lang="en-US" altLang="zh-CN" dirty="0"/>
                  <a:t>S</a:t>
                </a:r>
                <a:r>
                  <a:rPr lang="en-US" altLang="zh-CN" dirty="0">
                    <a:sym typeface="Symbol"/>
                  </a:rPr>
                  <a:t>|&lt;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heap sort to find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/>
                  <a:t>’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</a:t>
                </a:r>
              </a:p>
              <a:p>
                <a:pPr lvl="2"/>
                <a:r>
                  <a:rPr lang="en-US" altLang="zh-CN" dirty="0"/>
                  <a:t>else</a:t>
                </a:r>
                <a:endParaRPr lang="en-US" altLang="zh-CN" dirty="0" smtClean="0"/>
              </a:p>
              <a:p>
                <a:pPr lvl="3"/>
                <a:r>
                  <a:rPr lang="en-US" altLang="zh-CN" b="1" dirty="0" smtClean="0"/>
                  <a:t>Scan S</a:t>
                </a:r>
                <a:r>
                  <a:rPr lang="zh-CN" altLang="zh-CN" b="1" dirty="0" smtClean="0"/>
                  <a:t>，</a:t>
                </a:r>
                <a14:m>
                  <m:oMath xmlns:m="http://schemas.openxmlformats.org/officeDocument/2006/math">
                    <m:r>
                      <a:rPr lang="el-GR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𝜪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4"/>
                <a:r>
                  <a:rPr lang="en-US" altLang="zh-CN" dirty="0" err="1" smtClean="0"/>
                  <a:t>si</a:t>
                </a:r>
                <a:r>
                  <a:rPr lang="en-US" altLang="zh-CN" dirty="0" err="1">
                    <a:sym typeface="Symbol"/>
                  </a:rPr>
                  <a:t></a:t>
                </a:r>
                <a:r>
                  <a:rPr lang="en-US" altLang="zh-CN" dirty="0" err="1" smtClean="0"/>
                  <a:t>m</a:t>
                </a:r>
                <a:r>
                  <a:rPr lang="en-US" altLang="zh-CN" dirty="0" smtClean="0"/>
                  <a:t> to </a:t>
                </a:r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1 </a:t>
                </a:r>
                <a:r>
                  <a:rPr lang="zh-CN" altLang="zh-CN" dirty="0" smtClean="0"/>
                  <a:t>；</a:t>
                </a:r>
                <a:r>
                  <a:rPr lang="en-US" altLang="zh-CN" dirty="0" err="1" smtClean="0"/>
                  <a:t>si</a:t>
                </a:r>
                <a:r>
                  <a:rPr lang="en-US" altLang="zh-CN" dirty="0" smtClean="0"/>
                  <a:t>=m to </a:t>
                </a:r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2 </a:t>
                </a:r>
                <a:r>
                  <a:rPr lang="zh-CN" altLang="zh-CN" dirty="0" smtClean="0"/>
                  <a:t>；</a:t>
                </a:r>
                <a:r>
                  <a:rPr lang="en-US" altLang="zh-CN" dirty="0" err="1" smtClean="0"/>
                  <a:t>si</a:t>
                </a:r>
                <a:r>
                  <a:rPr lang="en-US" altLang="zh-CN" dirty="0" err="1">
                    <a:sym typeface="Symbol"/>
                  </a:rPr>
                  <a:t></a:t>
                </a:r>
                <a:r>
                  <a:rPr lang="en-US" altLang="zh-CN" dirty="0" err="1" smtClean="0"/>
                  <a:t>m</a:t>
                </a:r>
                <a:r>
                  <a:rPr lang="en-US" altLang="zh-CN" dirty="0" smtClean="0"/>
                  <a:t> to </a:t>
                </a:r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3 </a:t>
                </a:r>
                <a:r>
                  <a:rPr lang="zh-CN" altLang="zh-CN" dirty="0" smtClean="0"/>
                  <a:t>；</a:t>
                </a:r>
                <a:endParaRPr lang="en-US" altLang="zh-CN" dirty="0" smtClean="0"/>
              </a:p>
              <a:p>
                <a:pPr lvl="3"/>
                <a:r>
                  <a:rPr lang="en-US" altLang="zh-CN" b="1" dirty="0" smtClean="0"/>
                  <a:t>if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k</a:t>
                </a:r>
                <a:r>
                  <a:rPr lang="en-US" altLang="zh-CN" b="1" dirty="0">
                    <a:sym typeface="Symbol"/>
                  </a:rPr>
                  <a:t>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 smtClean="0">
                    <a:sym typeface="Symbol"/>
                  </a:rPr>
                  <a:t> </a:t>
                </a:r>
                <a:r>
                  <a:rPr lang="zh-CN" altLang="en-US" b="1" dirty="0" smtClean="0">
                    <a:sym typeface="Symbol"/>
                  </a:rPr>
                  <a:t>， </a:t>
                </a:r>
                <a:r>
                  <a:rPr lang="en-US" altLang="zh-CN" b="1" dirty="0" smtClean="0"/>
                  <a:t>Select(S</a:t>
                </a:r>
                <a:r>
                  <a:rPr lang="en-US" altLang="zh-CN" b="1" baseline="-25000" dirty="0" smtClean="0"/>
                  <a:t>1</a:t>
                </a:r>
                <a:r>
                  <a:rPr lang="en-US" altLang="zh-CN" b="1" dirty="0" smtClean="0"/>
                  <a:t>, k)</a:t>
                </a:r>
                <a:r>
                  <a:rPr lang="zh-CN" altLang="en-US" b="1" dirty="0" smtClean="0"/>
                  <a:t>，</a:t>
                </a:r>
                <a:endParaRPr lang="en-US" altLang="zh-CN" b="1" dirty="0" smtClean="0"/>
              </a:p>
              <a:p>
                <a:pPr lvl="4"/>
                <a:r>
                  <a:rPr lang="en-US" altLang="zh-CN" b="1" dirty="0" smtClean="0"/>
                  <a:t>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n</m:t>
                    </m:r>
                    <m:r>
                      <a:rPr lang="en-US" altLang="zh-CN" b="0" i="0" smtClean="0">
                        <a:latin typeface="Cambria Math"/>
                      </a:rPr>
                      <m:t>−(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−6</m:t>
                    </m:r>
                    <m:r>
                      <a:rPr lang="en-US" altLang="zh-CN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6</m:t>
                    </m:r>
                  </m:oMath>
                </a14:m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in S</a:t>
                </a:r>
                <a:r>
                  <a:rPr lang="en-US" altLang="zh-CN" b="1" baseline="-25000" dirty="0" smtClean="0"/>
                  <a:t>1 </a:t>
                </a:r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3"/>
                <a:r>
                  <a:rPr lang="en-US" altLang="zh-CN" b="1" dirty="0" smtClean="0"/>
                  <a:t>if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 smtClean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</a:t>
                </a:r>
                <a:r>
                  <a:rPr lang="en-US" altLang="zh-CN" b="1" dirty="0"/>
                  <a:t>k</a:t>
                </a:r>
                <a:r>
                  <a:rPr lang="en-US" altLang="zh-CN" b="1" dirty="0">
                    <a:sym typeface="Symbol"/>
                  </a:rPr>
                  <a:t>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+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 smtClean="0">
                    <a:sym typeface="Symbol"/>
                  </a:rPr>
                  <a:t> </a:t>
                </a:r>
                <a:r>
                  <a:rPr lang="zh-CN" altLang="en-US" b="1" dirty="0" smtClean="0">
                    <a:sym typeface="Symbol"/>
                  </a:rPr>
                  <a:t>，</a:t>
                </a:r>
                <a:endParaRPr lang="en-US" altLang="zh-CN" b="1" dirty="0" smtClean="0">
                  <a:sym typeface="Symbol"/>
                </a:endParaRPr>
              </a:p>
              <a:p>
                <a:pPr lvl="4"/>
                <a:r>
                  <a:rPr lang="en-US" altLang="zh-CN" b="1" dirty="0" smtClean="0">
                    <a:sym typeface="Symbol"/>
                  </a:rPr>
                  <a:t>return</a:t>
                </a:r>
                <a:r>
                  <a:rPr lang="zh-CN" altLang="en-US" b="1" dirty="0" smtClean="0">
                    <a:sym typeface="Symbol"/>
                  </a:rPr>
                  <a:t> </a:t>
                </a:r>
                <a:r>
                  <a:rPr lang="en-US" altLang="zh-CN" b="1" dirty="0" smtClean="0">
                    <a:sym typeface="Symbol"/>
                  </a:rPr>
                  <a:t>m</a:t>
                </a:r>
              </a:p>
              <a:p>
                <a:pPr lvl="3"/>
                <a:r>
                  <a:rPr lang="en-US" altLang="zh-CN" b="1" dirty="0" smtClean="0"/>
                  <a:t>if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k</a:t>
                </a:r>
                <a:r>
                  <a:rPr lang="en-US" altLang="zh-CN" b="1" dirty="0">
                    <a:sym typeface="Symbol"/>
                  </a:rPr>
                  <a:t>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+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 smtClean="0">
                    <a:sym typeface="Symbol"/>
                  </a:rPr>
                  <a:t> </a:t>
                </a:r>
                <a:r>
                  <a:rPr lang="zh-CN" altLang="en-US" b="1" dirty="0" smtClean="0">
                    <a:sym typeface="Symbol"/>
                  </a:rPr>
                  <a:t>，</a:t>
                </a:r>
                <a:r>
                  <a:rPr lang="en-US" altLang="zh-CN" b="1" dirty="0" smtClean="0"/>
                  <a:t>Select(S</a:t>
                </a:r>
                <a:r>
                  <a:rPr lang="en-US" altLang="zh-CN" b="1" baseline="-25000" dirty="0" smtClean="0"/>
                  <a:t>3</a:t>
                </a:r>
                <a:r>
                  <a:rPr lang="en-US" altLang="zh-CN" b="1" dirty="0" smtClean="0"/>
                  <a:t>, k - </a:t>
                </a:r>
                <a:r>
                  <a:rPr lang="en-US" altLang="zh-CN" b="1" dirty="0" smtClean="0">
                    <a:sym typeface="Symbol"/>
                  </a:rPr>
                  <a:t></a:t>
                </a:r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1</a:t>
                </a:r>
                <a:r>
                  <a:rPr lang="en-US" altLang="zh-CN" b="1" dirty="0" smtClean="0">
                    <a:sym typeface="Symbol"/>
                  </a:rPr>
                  <a:t> </a:t>
                </a:r>
                <a:r>
                  <a:rPr lang="en-US" altLang="zh-CN" b="1" dirty="0" smtClean="0"/>
                  <a:t>- </a:t>
                </a:r>
                <a:r>
                  <a:rPr lang="en-US" altLang="zh-CN" b="1" dirty="0" smtClean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en-US" altLang="zh-CN" b="1" dirty="0" smtClean="0"/>
                  <a:t>)</a:t>
                </a:r>
              </a:p>
              <a:p>
                <a:pPr lvl="4"/>
                <a:r>
                  <a:rPr lang="en-US" altLang="zh-CN" b="1" dirty="0" smtClean="0"/>
                  <a:t>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n</m:t>
                    </m:r>
                    <m:r>
                      <a:rPr lang="en-US" altLang="zh-CN">
                        <a:latin typeface="Cambria Math"/>
                      </a:rPr>
                      <m:t>−(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−6)=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+6</m:t>
                    </m:r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b="1" dirty="0"/>
                  <a:t>in </a:t>
                </a:r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3</a:t>
                </a:r>
                <a:r>
                  <a:rPr lang="zh-CN" altLang="en-US" b="1" dirty="0" smtClean="0"/>
                  <a:t>，</a:t>
                </a:r>
                <a:r>
                  <a:rPr lang="zh-CN" altLang="en-US" b="1" dirty="0">
                    <a:solidFill>
                      <a:srgbClr val="006600"/>
                    </a:solidFill>
                  </a:rPr>
                  <a:t>代价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923" r="-815" b="-8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3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en-US" altLang="zh-CN" dirty="0" err="1"/>
              <a:t>k’th</a:t>
            </a:r>
            <a:r>
              <a:rPr lang="en-US" altLang="zh-CN" dirty="0"/>
              <a:t> smallest element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array of length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find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/>
                  <a:t>’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</a:t>
                </a:r>
              </a:p>
              <a:p>
                <a:pPr lvl="1"/>
                <a:r>
                  <a:rPr lang="en-US" altLang="zh-CN" dirty="0"/>
                  <a:t>An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algorithm Select(S, k)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b="1" i="1" smtClean="0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)≤</m:t>
                    </m:r>
                    <m:r>
                      <a:rPr lang="zh-CN" altLang="en-US" i="1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Prove by induction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obviously right when </a:t>
                </a:r>
                <a:r>
                  <a:rPr lang="en-US" altLang="zh-CN" sz="2000" dirty="0"/>
                  <a:t>n</a:t>
                </a:r>
                <a:r>
                  <a:rPr lang="en-US" altLang="zh-CN" sz="2000" dirty="0" smtClean="0">
                    <a:sym typeface="Symbol"/>
                  </a:rPr>
                  <a:t>50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3"/>
                <a:r>
                  <a:rPr lang="en-US" altLang="zh-CN" b="1" dirty="0" smtClean="0"/>
                  <a:t>Assume </a:t>
                </a:r>
                <a:r>
                  <a:rPr lang="en-US" altLang="zh-CN" b="1" dirty="0" err="1" smtClean="0"/>
                  <a:t>n</a:t>
                </a:r>
                <a:r>
                  <a:rPr lang="en-US" altLang="zh-CN" b="1" dirty="0" err="1">
                    <a:sym typeface="Symbol"/>
                  </a:rPr>
                  <a:t></a:t>
                </a:r>
                <a:r>
                  <a:rPr lang="en-US" altLang="zh-CN" b="1" dirty="0" err="1" smtClean="0"/>
                  <a:t>m</a:t>
                </a:r>
                <a:r>
                  <a:rPr lang="zh-CN" altLang="en-US" b="1" dirty="0" smtClean="0"/>
                  <a:t>，</a:t>
                </a:r>
                <a:r>
                  <a:rPr lang="en-US" altLang="zh-CN" dirty="0" smtClean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0">
                        <a:solidFill>
                          <a:srgbClr val="006600"/>
                        </a:solidFill>
                        <a:latin typeface="Cambria Math"/>
                      </a:rPr>
                      <m:t>𝐎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𝐜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altLang="zh-CN" b="1" i="1" dirty="0">
                  <a:solidFill>
                    <a:srgbClr val="006600"/>
                  </a:solidFill>
                </a:endParaRPr>
              </a:p>
              <a:p>
                <a:pPr lvl="3"/>
                <a:r>
                  <a:rPr lang="en-US" altLang="zh-CN" b="1" dirty="0" smtClean="0"/>
                  <a:t>n=m+1</a:t>
                </a:r>
                <a:r>
                  <a:rPr lang="en-US" altLang="zh-CN" sz="1800" b="1" dirty="0" smtClean="0"/>
                  <a:t>,</a:t>
                </a:r>
                <a:r>
                  <a:rPr lang="en-US" altLang="zh-CN" sz="1800" b="1" dirty="0" smtClean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1800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sz="1800" b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1800" b="1" i="1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sz="1800" b="0" i="1" smtClean="0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altLang="zh-CN" sz="1800" i="1" dirty="0" smtClean="0">
                  <a:solidFill>
                    <a:srgbClr val="006600"/>
                  </a:solidFill>
                  <a:latin typeface="Cambria Math"/>
                  <a:ea typeface="Cambria Math"/>
                </a:endParaRPr>
              </a:p>
              <a:p>
                <a:pPr lvl="3"/>
                <a:r>
                  <a:rPr lang="en-US" altLang="zh-CN" b="1" dirty="0" smtClean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𝒄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𝟓</m:t>
                            </m:r>
                          </m:den>
                        </m:f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b="1" i="1">
                        <a:solidFill>
                          <a:srgbClr val="006600"/>
                        </a:solidFill>
                        <a:latin typeface="Cambria Math"/>
                      </a:rPr>
                      <m:t>𝜪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zh-CN" b="1" dirty="0"/>
              </a:p>
              <a:p>
                <a:pPr lvl="3"/>
                <a:r>
                  <a:rPr lang="en-US" altLang="zh-CN" b="1" dirty="0" smtClean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𝒄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𝟓</m:t>
                            </m:r>
                          </m:den>
                        </m:f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/>
                  <a:t> </a:t>
                </a:r>
                <a:endParaRPr lang="en-US" altLang="zh-CN" b="1" dirty="0" smtClean="0"/>
              </a:p>
              <a:p>
                <a:pPr lvl="3"/>
                <a:r>
                  <a:rPr lang="en-US" altLang="zh-CN" b="1" dirty="0" smtClean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𝟗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𝒄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𝟕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zh-CN" altLang="zh-CN" b="1" dirty="0"/>
              </a:p>
              <a:p>
                <a:pPr lvl="3"/>
                <a:r>
                  <a:rPr lang="en-US" altLang="zh-CN" b="1" dirty="0" smtClean="0">
                    <a:solidFill>
                      <a:srgbClr val="00660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923" r="-815" b="-5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1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Heap sort</a:t>
            </a:r>
            <a:endParaRPr lang="zh-CN" altLang="en-US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ain idea</a:t>
            </a:r>
          </a:p>
          <a:p>
            <a:pPr lvl="1"/>
            <a:r>
              <a:rPr lang="en-US" altLang="zh-CN" dirty="0" smtClean="0"/>
              <a:t>Build max-heap</a:t>
            </a:r>
          </a:p>
          <a:p>
            <a:pPr lvl="1"/>
            <a:r>
              <a:rPr lang="en-US" altLang="zh-CN" dirty="0" smtClean="0"/>
              <a:t>Loop until output all elements</a:t>
            </a:r>
          </a:p>
          <a:p>
            <a:pPr lvl="2"/>
            <a:r>
              <a:rPr lang="en-US" altLang="zh-CN" dirty="0" smtClean="0"/>
              <a:t>Swap root and the last element in the max-heap</a:t>
            </a:r>
          </a:p>
          <a:p>
            <a:pPr lvl="2"/>
            <a:r>
              <a:rPr lang="en-US" altLang="zh-CN" dirty="0" smtClean="0"/>
              <a:t>Remove it from the max-heap</a:t>
            </a:r>
            <a:endParaRPr lang="zh-CN" altLang="en-US" dirty="0" smtClean="0"/>
          </a:p>
        </p:txBody>
      </p:sp>
      <p:grpSp>
        <p:nvGrpSpPr>
          <p:cNvPr id="29700" name="组合 94"/>
          <p:cNvGrpSpPr>
            <a:grpSpLocks/>
          </p:cNvGrpSpPr>
          <p:nvPr/>
        </p:nvGrpSpPr>
        <p:grpSpPr bwMode="auto">
          <a:xfrm>
            <a:off x="488950" y="4400550"/>
            <a:ext cx="1238250" cy="1223963"/>
            <a:chOff x="488940" y="4401108"/>
            <a:chExt cx="1238712" cy="1224104"/>
          </a:xfrm>
        </p:grpSpPr>
        <p:sp>
          <p:nvSpPr>
            <p:cNvPr id="29778" name="Oval 15"/>
            <p:cNvSpPr>
              <a:spLocks noChangeArrowheads="1"/>
            </p:cNvSpPr>
            <p:nvPr/>
          </p:nvSpPr>
          <p:spPr bwMode="auto">
            <a:xfrm>
              <a:off x="1439652" y="4869160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79" name="Oval 16"/>
            <p:cNvSpPr>
              <a:spLocks noChangeArrowheads="1"/>
            </p:cNvSpPr>
            <p:nvPr/>
          </p:nvSpPr>
          <p:spPr bwMode="auto">
            <a:xfrm>
              <a:off x="1259632" y="5337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2" name="直接连接符 11"/>
            <p:cNvCxnSpPr>
              <a:stCxn id="29778" idx="3"/>
              <a:endCxn id="29779" idx="0"/>
            </p:cNvCxnSpPr>
            <p:nvPr/>
          </p:nvCxnSpPr>
          <p:spPr bwMode="auto">
            <a:xfrm flipH="1">
              <a:off x="1403681" y="5115565"/>
              <a:ext cx="77817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81" name="Oval 15"/>
            <p:cNvSpPr>
              <a:spLocks noChangeArrowheads="1"/>
            </p:cNvSpPr>
            <p:nvPr/>
          </p:nvSpPr>
          <p:spPr bwMode="auto">
            <a:xfrm>
              <a:off x="704964" y="4869160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82" name="Oval 16"/>
            <p:cNvSpPr>
              <a:spLocks noChangeArrowheads="1"/>
            </p:cNvSpPr>
            <p:nvPr/>
          </p:nvSpPr>
          <p:spPr bwMode="auto">
            <a:xfrm>
              <a:off x="488940" y="5337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900256" y="5337841"/>
              <a:ext cx="287444" cy="28737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6" name="直接连接符 15"/>
            <p:cNvCxnSpPr>
              <a:stCxn id="29781" idx="5"/>
              <a:endCxn id="15" idx="0"/>
            </p:cNvCxnSpPr>
            <p:nvPr/>
          </p:nvCxnSpPr>
          <p:spPr bwMode="auto">
            <a:xfrm>
              <a:off x="951075" y="5115565"/>
              <a:ext cx="92109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9781" idx="3"/>
              <a:endCxn id="29782" idx="0"/>
            </p:cNvCxnSpPr>
            <p:nvPr/>
          </p:nvCxnSpPr>
          <p:spPr bwMode="auto">
            <a:xfrm flipH="1">
              <a:off x="633457" y="5115565"/>
              <a:ext cx="114343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86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9" name="直接连接符 18"/>
            <p:cNvCxnSpPr>
              <a:stCxn id="29786" idx="3"/>
              <a:endCxn id="29781" idx="0"/>
            </p:cNvCxnSpPr>
            <p:nvPr/>
          </p:nvCxnSpPr>
          <p:spPr bwMode="auto">
            <a:xfrm flipH="1">
              <a:off x="849437" y="4647199"/>
              <a:ext cx="271563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29786" idx="5"/>
              <a:endCxn id="29778" idx="0"/>
            </p:cNvCxnSpPr>
            <p:nvPr/>
          </p:nvCxnSpPr>
          <p:spPr bwMode="auto">
            <a:xfrm>
              <a:off x="1325865" y="4647199"/>
              <a:ext cx="257271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1" name="组合 119"/>
          <p:cNvGrpSpPr>
            <a:grpSpLocks/>
          </p:cNvGrpSpPr>
          <p:nvPr/>
        </p:nvGrpSpPr>
        <p:grpSpPr bwMode="auto">
          <a:xfrm>
            <a:off x="1547813" y="4400550"/>
            <a:ext cx="476250" cy="490538"/>
            <a:chOff x="1981055" y="4429047"/>
            <a:chExt cx="476412" cy="489203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050929" y="4688688"/>
              <a:ext cx="123867" cy="229562"/>
            </a:xfrm>
            <a:prstGeom prst="straightConnector1">
              <a:avLst/>
            </a:prstGeom>
            <a:noFill/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981055" y="4429047"/>
              <a:ext cx="476412" cy="3388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=2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9702" name="组合 5"/>
          <p:cNvGrpSpPr>
            <a:grpSpLocks/>
          </p:cNvGrpSpPr>
          <p:nvPr/>
        </p:nvGrpSpPr>
        <p:grpSpPr bwMode="auto">
          <a:xfrm>
            <a:off x="258763" y="5842000"/>
            <a:ext cx="1800225" cy="236538"/>
            <a:chOff x="1579620" y="2925426"/>
            <a:chExt cx="2812360" cy="369332"/>
          </a:xfrm>
        </p:grpSpPr>
        <p:sp>
          <p:nvSpPr>
            <p:cNvPr id="2977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7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" name="TextBox 9"/>
            <p:cNvSpPr txBox="1">
              <a:spLocks noChangeArrowheads="1"/>
            </p:cNvSpPr>
            <p:nvPr/>
          </p:nvSpPr>
          <p:spPr bwMode="auto">
            <a:xfrm>
              <a:off x="2514593" y="2925426"/>
              <a:ext cx="468727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49</a:t>
              </a:r>
              <a:endParaRPr lang="zh-CN" altLang="en-US" sz="1600" b="1" dirty="0" smtClea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7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7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7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9703" name="TextBox 34"/>
          <p:cNvSpPr txBox="1">
            <a:spLocks noChangeArrowheads="1"/>
          </p:cNvSpPr>
          <p:nvPr/>
        </p:nvSpPr>
        <p:spPr bwMode="auto">
          <a:xfrm>
            <a:off x="295275" y="6208713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最后一元素的父节点</a:t>
            </a:r>
            <a:endParaRPr lang="en-US" altLang="zh-CN" sz="1400" b="1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i=2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开始调整</a:t>
            </a:r>
          </a:p>
        </p:txBody>
      </p:sp>
      <p:grpSp>
        <p:nvGrpSpPr>
          <p:cNvPr id="29704" name="组合 120"/>
          <p:cNvGrpSpPr>
            <a:grpSpLocks/>
          </p:cNvGrpSpPr>
          <p:nvPr/>
        </p:nvGrpSpPr>
        <p:grpSpPr bwMode="auto">
          <a:xfrm>
            <a:off x="2592388" y="4400550"/>
            <a:ext cx="476250" cy="504825"/>
            <a:chOff x="2986538" y="4298316"/>
            <a:chExt cx="476412" cy="504732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3218392" y="4569729"/>
              <a:ext cx="152452" cy="233319"/>
            </a:xfrm>
            <a:prstGeom prst="straightConnector1">
              <a:avLst/>
            </a:prstGeom>
            <a:noFill/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986538" y="4298316"/>
              <a:ext cx="476412" cy="3380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=1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9705" name="组合 5"/>
          <p:cNvGrpSpPr>
            <a:grpSpLocks/>
          </p:cNvGrpSpPr>
          <p:nvPr/>
        </p:nvGrpSpPr>
        <p:grpSpPr bwMode="auto">
          <a:xfrm>
            <a:off x="2484438" y="5842000"/>
            <a:ext cx="1798637" cy="236538"/>
            <a:chOff x="1579620" y="2925426"/>
            <a:chExt cx="2812360" cy="369332"/>
          </a:xfrm>
        </p:grpSpPr>
        <p:sp>
          <p:nvSpPr>
            <p:cNvPr id="2976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5" name="TextBox 8"/>
            <p:cNvSpPr txBox="1">
              <a:spLocks noChangeArrowheads="1"/>
            </p:cNvSpPr>
            <p:nvPr/>
          </p:nvSpPr>
          <p:spPr bwMode="auto">
            <a:xfrm>
              <a:off x="2048760" y="2925426"/>
              <a:ext cx="466658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25</a:t>
              </a:r>
              <a:endParaRPr lang="zh-CN" altLang="en-US" sz="1600" b="1" dirty="0" smtClea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64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65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66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67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9706" name="TextBox 59"/>
          <p:cNvSpPr txBox="1">
            <a:spLocks noChangeArrowheads="1"/>
          </p:cNvSpPr>
          <p:nvPr/>
        </p:nvSpPr>
        <p:spPr bwMode="auto">
          <a:xfrm>
            <a:off x="2911475" y="6208713"/>
            <a:ext cx="79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调整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i=1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9707" name="组合 121"/>
          <p:cNvGrpSpPr>
            <a:grpSpLocks/>
          </p:cNvGrpSpPr>
          <p:nvPr/>
        </p:nvGrpSpPr>
        <p:grpSpPr bwMode="auto">
          <a:xfrm>
            <a:off x="5202238" y="3932238"/>
            <a:ext cx="476250" cy="504825"/>
            <a:chOff x="6834385" y="3885200"/>
            <a:chExt cx="476412" cy="504732"/>
          </a:xfrm>
        </p:grpSpPr>
        <p:cxnSp>
          <p:nvCxnSpPr>
            <p:cNvPr id="78" name="直接箭头连接符 77"/>
            <p:cNvCxnSpPr/>
            <p:nvPr/>
          </p:nvCxnSpPr>
          <p:spPr>
            <a:xfrm>
              <a:off x="7066239" y="4156612"/>
              <a:ext cx="152452" cy="23332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834385" y="3885200"/>
              <a:ext cx="476412" cy="33807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=0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sp>
        <p:nvSpPr>
          <p:cNvPr id="29708" name="TextBox 79"/>
          <p:cNvSpPr txBox="1">
            <a:spLocks noChangeArrowheads="1"/>
          </p:cNvSpPr>
          <p:nvPr/>
        </p:nvSpPr>
        <p:spPr bwMode="auto">
          <a:xfrm>
            <a:off x="5160963" y="6208713"/>
            <a:ext cx="79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调整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i=0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9709" name="组合 5"/>
          <p:cNvGrpSpPr>
            <a:grpSpLocks/>
          </p:cNvGrpSpPr>
          <p:nvPr/>
        </p:nvGrpSpPr>
        <p:grpSpPr bwMode="auto">
          <a:xfrm>
            <a:off x="4787900" y="5842000"/>
            <a:ext cx="1800225" cy="236538"/>
            <a:chOff x="1579620" y="2925426"/>
            <a:chExt cx="2812360" cy="369332"/>
          </a:xfrm>
        </p:grpSpPr>
        <p:sp>
          <p:nvSpPr>
            <p:cNvPr id="8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727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21</a:t>
              </a:r>
              <a:endParaRPr lang="zh-CN" altLang="en-US" sz="1600" b="1" dirty="0" smtClean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5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5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29710" name="组合 95"/>
          <p:cNvGrpSpPr>
            <a:grpSpLocks/>
          </p:cNvGrpSpPr>
          <p:nvPr/>
        </p:nvGrpSpPr>
        <p:grpSpPr bwMode="auto">
          <a:xfrm>
            <a:off x="2716213" y="4400550"/>
            <a:ext cx="1238250" cy="1223963"/>
            <a:chOff x="488940" y="4401108"/>
            <a:chExt cx="1238712" cy="1224103"/>
          </a:xfrm>
        </p:grpSpPr>
        <p:sp>
          <p:nvSpPr>
            <p:cNvPr id="29743" name="Oval 15"/>
            <p:cNvSpPr>
              <a:spLocks noChangeArrowheads="1"/>
            </p:cNvSpPr>
            <p:nvPr/>
          </p:nvSpPr>
          <p:spPr bwMode="auto">
            <a:xfrm>
              <a:off x="1439652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44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99" name="直接连接符 98"/>
            <p:cNvCxnSpPr>
              <a:stCxn id="29743" idx="3"/>
              <a:endCxn id="29744" idx="0"/>
            </p:cNvCxnSpPr>
            <p:nvPr/>
          </p:nvCxnSpPr>
          <p:spPr bwMode="auto">
            <a:xfrm flipH="1">
              <a:off x="1403681" y="5115565"/>
              <a:ext cx="7781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6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47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02" name="Oval 17"/>
            <p:cNvSpPr>
              <a:spLocks noChangeArrowheads="1"/>
            </p:cNvSpPr>
            <p:nvPr/>
          </p:nvSpPr>
          <p:spPr bwMode="auto">
            <a:xfrm>
              <a:off x="900255" y="5337840"/>
              <a:ext cx="287445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03" name="直接连接符 102"/>
            <p:cNvCxnSpPr>
              <a:stCxn id="29746" idx="5"/>
              <a:endCxn id="102" idx="0"/>
            </p:cNvCxnSpPr>
            <p:nvPr/>
          </p:nvCxnSpPr>
          <p:spPr bwMode="auto">
            <a:xfrm>
              <a:off x="951074" y="5115565"/>
              <a:ext cx="92109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29746" idx="3"/>
              <a:endCxn id="29747" idx="0"/>
            </p:cNvCxnSpPr>
            <p:nvPr/>
          </p:nvCxnSpPr>
          <p:spPr bwMode="auto">
            <a:xfrm flipH="1">
              <a:off x="633456" y="5115565"/>
              <a:ext cx="114343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51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06" name="直接连接符 105"/>
            <p:cNvCxnSpPr>
              <a:stCxn id="29751" idx="3"/>
              <a:endCxn id="29746" idx="0"/>
            </p:cNvCxnSpPr>
            <p:nvPr/>
          </p:nvCxnSpPr>
          <p:spPr bwMode="auto">
            <a:xfrm flipH="1">
              <a:off x="849436" y="4647199"/>
              <a:ext cx="271564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29751" idx="5"/>
              <a:endCxn id="29743" idx="0"/>
            </p:cNvCxnSpPr>
            <p:nvPr/>
          </p:nvCxnSpPr>
          <p:spPr bwMode="auto">
            <a:xfrm>
              <a:off x="1325864" y="4647199"/>
              <a:ext cx="257271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11" name="组合 107"/>
          <p:cNvGrpSpPr>
            <a:grpSpLocks/>
          </p:cNvGrpSpPr>
          <p:nvPr/>
        </p:nvGrpSpPr>
        <p:grpSpPr bwMode="auto">
          <a:xfrm>
            <a:off x="4967288" y="4400550"/>
            <a:ext cx="1239837" cy="1223963"/>
            <a:chOff x="488940" y="4401108"/>
            <a:chExt cx="1238712" cy="1224103"/>
          </a:xfrm>
        </p:grpSpPr>
        <p:sp>
          <p:nvSpPr>
            <p:cNvPr id="29732" name="Oval 15"/>
            <p:cNvSpPr>
              <a:spLocks noChangeArrowheads="1"/>
            </p:cNvSpPr>
            <p:nvPr/>
          </p:nvSpPr>
          <p:spPr bwMode="auto">
            <a:xfrm>
              <a:off x="1439652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33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11" name="直接连接符 110"/>
            <p:cNvCxnSpPr>
              <a:stCxn id="29732" idx="3"/>
              <a:endCxn id="29733" idx="0"/>
            </p:cNvCxnSpPr>
            <p:nvPr/>
          </p:nvCxnSpPr>
          <p:spPr bwMode="auto">
            <a:xfrm flipH="1">
              <a:off x="1404096" y="5115565"/>
              <a:ext cx="77717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35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36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899729" y="5337840"/>
              <a:ext cx="287077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15" name="直接连接符 114"/>
            <p:cNvCxnSpPr>
              <a:stCxn id="29735" idx="5"/>
              <a:endCxn id="114" idx="0"/>
            </p:cNvCxnSpPr>
            <p:nvPr/>
          </p:nvCxnSpPr>
          <p:spPr bwMode="auto">
            <a:xfrm>
              <a:off x="950483" y="5115565"/>
              <a:ext cx="9357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29735" idx="3"/>
              <a:endCxn id="29736" idx="0"/>
            </p:cNvCxnSpPr>
            <p:nvPr/>
          </p:nvCxnSpPr>
          <p:spPr bwMode="auto">
            <a:xfrm flipH="1">
              <a:off x="633271" y="5115565"/>
              <a:ext cx="11419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0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18" name="直接连接符 117"/>
            <p:cNvCxnSpPr>
              <a:stCxn id="29740" idx="3"/>
              <a:endCxn id="29735" idx="0"/>
            </p:cNvCxnSpPr>
            <p:nvPr/>
          </p:nvCxnSpPr>
          <p:spPr bwMode="auto">
            <a:xfrm flipH="1">
              <a:off x="848975" y="4647199"/>
              <a:ext cx="272802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29740" idx="5"/>
              <a:endCxn id="29732" idx="0"/>
            </p:cNvCxnSpPr>
            <p:nvPr/>
          </p:nvCxnSpPr>
          <p:spPr bwMode="auto">
            <a:xfrm>
              <a:off x="1324793" y="4647199"/>
              <a:ext cx="25852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12" name="TextBox 122"/>
          <p:cNvSpPr txBox="1">
            <a:spLocks noChangeArrowheads="1"/>
          </p:cNvSpPr>
          <p:nvPr/>
        </p:nvSpPr>
        <p:spPr bwMode="auto">
          <a:xfrm>
            <a:off x="7489825" y="6208713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形成最大堆</a:t>
            </a:r>
          </a:p>
        </p:txBody>
      </p:sp>
      <p:grpSp>
        <p:nvGrpSpPr>
          <p:cNvPr id="29713" name="组合 5"/>
          <p:cNvGrpSpPr>
            <a:grpSpLocks/>
          </p:cNvGrpSpPr>
          <p:nvPr/>
        </p:nvGrpSpPr>
        <p:grpSpPr bwMode="auto">
          <a:xfrm>
            <a:off x="6985000" y="5842000"/>
            <a:ext cx="1800225" cy="236538"/>
            <a:chOff x="1579620" y="2925426"/>
            <a:chExt cx="2812360" cy="369332"/>
          </a:xfrm>
        </p:grpSpPr>
        <p:sp>
          <p:nvSpPr>
            <p:cNvPr id="29726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7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8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9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30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31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29714" name="组合 130"/>
          <p:cNvGrpSpPr>
            <a:grpSpLocks/>
          </p:cNvGrpSpPr>
          <p:nvPr/>
        </p:nvGrpSpPr>
        <p:grpSpPr bwMode="auto">
          <a:xfrm>
            <a:off x="7164388" y="4400550"/>
            <a:ext cx="1239837" cy="1223963"/>
            <a:chOff x="488940" y="4401108"/>
            <a:chExt cx="1238712" cy="1224103"/>
          </a:xfrm>
        </p:grpSpPr>
        <p:sp>
          <p:nvSpPr>
            <p:cNvPr id="132" name="Oval 15"/>
            <p:cNvSpPr>
              <a:spLocks noChangeArrowheads="1"/>
            </p:cNvSpPr>
            <p:nvPr/>
          </p:nvSpPr>
          <p:spPr bwMode="auto">
            <a:xfrm>
              <a:off x="1438989" y="4869475"/>
              <a:ext cx="288663" cy="2873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21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29716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34" name="直接连接符 133"/>
            <p:cNvCxnSpPr>
              <a:stCxn id="132" idx="3"/>
              <a:endCxn id="29716" idx="0"/>
            </p:cNvCxnSpPr>
            <p:nvPr/>
          </p:nvCxnSpPr>
          <p:spPr bwMode="auto">
            <a:xfrm flipH="1">
              <a:off x="1404096" y="5115565"/>
              <a:ext cx="77717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8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19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37" name="Oval 17"/>
            <p:cNvSpPr>
              <a:spLocks noChangeArrowheads="1"/>
            </p:cNvSpPr>
            <p:nvPr/>
          </p:nvSpPr>
          <p:spPr bwMode="auto">
            <a:xfrm>
              <a:off x="899729" y="5337840"/>
              <a:ext cx="287077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38" name="直接连接符 137"/>
            <p:cNvCxnSpPr>
              <a:stCxn id="29718" idx="5"/>
              <a:endCxn id="137" idx="0"/>
            </p:cNvCxnSpPr>
            <p:nvPr/>
          </p:nvCxnSpPr>
          <p:spPr bwMode="auto">
            <a:xfrm>
              <a:off x="950483" y="5115565"/>
              <a:ext cx="9357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29718" idx="3"/>
              <a:endCxn id="29719" idx="0"/>
            </p:cNvCxnSpPr>
            <p:nvPr/>
          </p:nvCxnSpPr>
          <p:spPr bwMode="auto">
            <a:xfrm flipH="1">
              <a:off x="633271" y="5115565"/>
              <a:ext cx="11419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6"/>
            <p:cNvSpPr>
              <a:spLocks noChangeArrowheads="1"/>
            </p:cNvSpPr>
            <p:nvPr/>
          </p:nvSpPr>
          <p:spPr bwMode="auto">
            <a:xfrm>
              <a:off x="1078954" y="4401108"/>
              <a:ext cx="288663" cy="28737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49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41" name="直接连接符 140"/>
            <p:cNvCxnSpPr>
              <a:stCxn id="140" idx="3"/>
              <a:endCxn id="29718" idx="0"/>
            </p:cNvCxnSpPr>
            <p:nvPr/>
          </p:nvCxnSpPr>
          <p:spPr bwMode="auto">
            <a:xfrm flipH="1">
              <a:off x="848975" y="4647199"/>
              <a:ext cx="272802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40" idx="5"/>
              <a:endCxn id="132" idx="0"/>
            </p:cNvCxnSpPr>
            <p:nvPr/>
          </p:nvCxnSpPr>
          <p:spPr bwMode="auto">
            <a:xfrm>
              <a:off x="1324793" y="4647199"/>
              <a:ext cx="25852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9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Heap </a:t>
            </a:r>
            <a:r>
              <a:rPr lang="en-US" altLang="zh-CN" dirty="0"/>
              <a:t>sort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</a:t>
            </a:r>
            <a:r>
              <a:rPr lang="en-US" altLang="zh-CN" dirty="0" smtClean="0"/>
              <a:t>idea</a:t>
            </a:r>
          </a:p>
          <a:p>
            <a:pPr lvl="1"/>
            <a:r>
              <a:rPr lang="en-US" altLang="zh-CN" dirty="0"/>
              <a:t>Build max-heap</a:t>
            </a:r>
          </a:p>
          <a:p>
            <a:pPr lvl="1"/>
            <a:r>
              <a:rPr lang="en-US" altLang="zh-CN" dirty="0"/>
              <a:t>Loop until output all elements</a:t>
            </a:r>
          </a:p>
          <a:p>
            <a:pPr lvl="2"/>
            <a:r>
              <a:rPr lang="en-US" altLang="zh-CN" dirty="0"/>
              <a:t>Swap root and the last element in the max-heap</a:t>
            </a:r>
          </a:p>
          <a:p>
            <a:pPr lvl="2"/>
            <a:r>
              <a:rPr lang="en-US" altLang="zh-CN" dirty="0"/>
              <a:t>Remove it from the max-heap</a:t>
            </a:r>
            <a:endParaRPr lang="zh-CN" altLang="en-US" dirty="0" smtClean="0"/>
          </a:p>
        </p:txBody>
      </p:sp>
      <p:sp>
        <p:nvSpPr>
          <p:cNvPr id="30724" name="TextBox 122"/>
          <p:cNvSpPr txBox="1">
            <a:spLocks noChangeArrowheads="1"/>
          </p:cNvSpPr>
          <p:nvPr/>
        </p:nvSpPr>
        <p:spPr bwMode="auto">
          <a:xfrm>
            <a:off x="935038" y="6129338"/>
            <a:ext cx="1516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Swap 49</a:t>
            </a:r>
            <a:r>
              <a:rPr lang="zh-CN" altLang="en-US" sz="1400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and 08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30725" name="组合 5"/>
          <p:cNvGrpSpPr>
            <a:grpSpLocks/>
          </p:cNvGrpSpPr>
          <p:nvPr/>
        </p:nvGrpSpPr>
        <p:grpSpPr bwMode="auto">
          <a:xfrm>
            <a:off x="935038" y="5842000"/>
            <a:ext cx="1800225" cy="236538"/>
            <a:chOff x="1579620" y="2925426"/>
            <a:chExt cx="2812360" cy="369332"/>
          </a:xfrm>
        </p:grpSpPr>
        <p:sp>
          <p:nvSpPr>
            <p:cNvPr id="3079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2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9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0726" name="Oval 15"/>
          <p:cNvSpPr>
            <a:spLocks noChangeArrowheads="1"/>
          </p:cNvSpPr>
          <p:nvPr/>
        </p:nvSpPr>
        <p:spPr bwMode="auto">
          <a:xfrm>
            <a:off x="2066925" y="4868863"/>
            <a:ext cx="287338" cy="288925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34" name="直接连接符 133"/>
          <p:cNvCxnSpPr>
            <a:stCxn id="30726" idx="3"/>
            <a:endCxn id="133" idx="0"/>
          </p:cNvCxnSpPr>
          <p:nvPr/>
        </p:nvCxnSpPr>
        <p:spPr bwMode="auto">
          <a:xfrm flipH="1">
            <a:off x="2030413" y="5114925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Oval 15"/>
          <p:cNvSpPr>
            <a:spLocks noChangeArrowheads="1"/>
          </p:cNvSpPr>
          <p:nvPr/>
        </p:nvSpPr>
        <p:spPr bwMode="auto">
          <a:xfrm>
            <a:off x="1331913" y="4868863"/>
            <a:ext cx="287337" cy="288925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30729" name="Oval 16"/>
          <p:cNvSpPr>
            <a:spLocks noChangeArrowheads="1"/>
          </p:cNvSpPr>
          <p:nvPr/>
        </p:nvSpPr>
        <p:spPr bwMode="auto">
          <a:xfrm>
            <a:off x="1116013" y="5337175"/>
            <a:ext cx="287337" cy="287338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zh-CN" altLang="en-US" sz="1600" b="1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37" name="Oval 17"/>
          <p:cNvSpPr>
            <a:spLocks noChangeArrowheads="1"/>
          </p:cNvSpPr>
          <p:nvPr/>
        </p:nvSpPr>
        <p:spPr bwMode="auto">
          <a:xfrm>
            <a:off x="1525588" y="5337175"/>
            <a:ext cx="288925" cy="287338"/>
          </a:xfrm>
          <a:prstGeom prst="ellipse">
            <a:avLst/>
          </a:prstGeom>
          <a:noFill/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16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38" name="直接连接符 137"/>
          <p:cNvCxnSpPr>
            <a:stCxn id="30728" idx="5"/>
            <a:endCxn id="137" idx="0"/>
          </p:cNvCxnSpPr>
          <p:nvPr/>
        </p:nvCxnSpPr>
        <p:spPr bwMode="auto">
          <a:xfrm>
            <a:off x="1577975" y="5114925"/>
            <a:ext cx="920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728" idx="3"/>
            <a:endCxn id="30729" idx="0"/>
          </p:cNvCxnSpPr>
          <p:nvPr/>
        </p:nvCxnSpPr>
        <p:spPr bwMode="auto">
          <a:xfrm flipH="1">
            <a:off x="1258888" y="5114925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6"/>
          <p:cNvSpPr>
            <a:spLocks noChangeArrowheads="1"/>
          </p:cNvSpPr>
          <p:nvPr/>
        </p:nvSpPr>
        <p:spPr bwMode="auto">
          <a:xfrm>
            <a:off x="1706563" y="4400550"/>
            <a:ext cx="287337" cy="2889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41" name="直接连接符 140"/>
          <p:cNvCxnSpPr>
            <a:stCxn id="140" idx="3"/>
            <a:endCxn id="30728" idx="0"/>
          </p:cNvCxnSpPr>
          <p:nvPr/>
        </p:nvCxnSpPr>
        <p:spPr bwMode="auto">
          <a:xfrm flipH="1">
            <a:off x="1476375" y="4646613"/>
            <a:ext cx="2714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40" idx="5"/>
            <a:endCxn id="30726" idx="0"/>
          </p:cNvCxnSpPr>
          <p:nvPr/>
        </p:nvCxnSpPr>
        <p:spPr bwMode="auto">
          <a:xfrm>
            <a:off x="1952625" y="4646613"/>
            <a:ext cx="2571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6"/>
          <p:cNvSpPr>
            <a:spLocks noChangeArrowheads="1"/>
          </p:cNvSpPr>
          <p:nvPr/>
        </p:nvSpPr>
        <p:spPr bwMode="auto">
          <a:xfrm>
            <a:off x="1885950" y="53371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94" name="Freeform 50"/>
          <p:cNvSpPr>
            <a:spLocks/>
          </p:cNvSpPr>
          <p:nvPr/>
        </p:nvSpPr>
        <p:spPr bwMode="auto">
          <a:xfrm>
            <a:off x="895350" y="4149725"/>
            <a:ext cx="1622425" cy="1619250"/>
          </a:xfrm>
          <a:custGeom>
            <a:avLst/>
            <a:gdLst>
              <a:gd name="T0" fmla="*/ 2147483647 w 2280"/>
              <a:gd name="T1" fmla="*/ 2147483647 h 1912"/>
              <a:gd name="T2" fmla="*/ 2147483647 w 2280"/>
              <a:gd name="T3" fmla="*/ 2147483647 h 1912"/>
              <a:gd name="T4" fmla="*/ 2147483647 w 2280"/>
              <a:gd name="T5" fmla="*/ 2147483647 h 1912"/>
              <a:gd name="T6" fmla="*/ 2147483647 w 2280"/>
              <a:gd name="T7" fmla="*/ 2147483647 h 1912"/>
              <a:gd name="T8" fmla="*/ 2147483647 w 2280"/>
              <a:gd name="T9" fmla="*/ 2147483647 h 1912"/>
              <a:gd name="T10" fmla="*/ 2147483647 w 2280"/>
              <a:gd name="T11" fmla="*/ 2147483647 h 1912"/>
              <a:gd name="T12" fmla="*/ 2147483647 w 2280"/>
              <a:gd name="T13" fmla="*/ 2147483647 h 1912"/>
              <a:gd name="T14" fmla="*/ 2147483647 w 2280"/>
              <a:gd name="T15" fmla="*/ 2147483647 h 1912"/>
              <a:gd name="T16" fmla="*/ 2147483647 w 2280"/>
              <a:gd name="T17" fmla="*/ 2147483647 h 1912"/>
              <a:gd name="T18" fmla="*/ 2147483647 w 2280"/>
              <a:gd name="T19" fmla="*/ 2147483647 h 1912"/>
              <a:gd name="T20" fmla="*/ 2147483647 w 2280"/>
              <a:gd name="T21" fmla="*/ 2147483647 h 1912"/>
              <a:gd name="T22" fmla="*/ 2147483647 w 2280"/>
              <a:gd name="T23" fmla="*/ 2147483647 h 19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80"/>
              <a:gd name="T37" fmla="*/ 0 h 1912"/>
              <a:gd name="T38" fmla="*/ 2280 w 2280"/>
              <a:gd name="T39" fmla="*/ 1912 h 191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80" h="1912">
                <a:moveTo>
                  <a:pt x="936" y="216"/>
                </a:moveTo>
                <a:cubicBezTo>
                  <a:pt x="760" y="408"/>
                  <a:pt x="296" y="920"/>
                  <a:pt x="168" y="1176"/>
                </a:cubicBezTo>
                <a:cubicBezTo>
                  <a:pt x="40" y="1432"/>
                  <a:pt x="0" y="1640"/>
                  <a:pt x="168" y="1752"/>
                </a:cubicBezTo>
                <a:cubicBezTo>
                  <a:pt x="336" y="1864"/>
                  <a:pt x="968" y="1912"/>
                  <a:pt x="1176" y="1848"/>
                </a:cubicBezTo>
                <a:cubicBezTo>
                  <a:pt x="1384" y="1784"/>
                  <a:pt x="1336" y="1464"/>
                  <a:pt x="1416" y="1368"/>
                </a:cubicBezTo>
                <a:cubicBezTo>
                  <a:pt x="1496" y="1272"/>
                  <a:pt x="1560" y="1288"/>
                  <a:pt x="1656" y="1272"/>
                </a:cubicBezTo>
                <a:cubicBezTo>
                  <a:pt x="1752" y="1256"/>
                  <a:pt x="1904" y="1312"/>
                  <a:pt x="1992" y="1272"/>
                </a:cubicBezTo>
                <a:cubicBezTo>
                  <a:pt x="2080" y="1232"/>
                  <a:pt x="2152" y="1120"/>
                  <a:pt x="2184" y="1032"/>
                </a:cubicBezTo>
                <a:cubicBezTo>
                  <a:pt x="2216" y="944"/>
                  <a:pt x="2280" y="896"/>
                  <a:pt x="2184" y="744"/>
                </a:cubicBezTo>
                <a:cubicBezTo>
                  <a:pt x="2088" y="592"/>
                  <a:pt x="1768" y="240"/>
                  <a:pt x="1608" y="120"/>
                </a:cubicBezTo>
                <a:cubicBezTo>
                  <a:pt x="1448" y="0"/>
                  <a:pt x="1336" y="8"/>
                  <a:pt x="1224" y="24"/>
                </a:cubicBezTo>
                <a:cubicBezTo>
                  <a:pt x="1112" y="40"/>
                  <a:pt x="1112" y="24"/>
                  <a:pt x="936" y="216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Oval 15"/>
          <p:cNvSpPr>
            <a:spLocks noChangeArrowheads="1"/>
          </p:cNvSpPr>
          <p:nvPr/>
        </p:nvSpPr>
        <p:spPr bwMode="auto">
          <a:xfrm>
            <a:off x="5126038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45" name="Oval 16"/>
          <p:cNvSpPr>
            <a:spLocks noChangeArrowheads="1"/>
          </p:cNvSpPr>
          <p:nvPr/>
        </p:nvSpPr>
        <p:spPr bwMode="auto">
          <a:xfrm>
            <a:off x="49466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46" name="直接连接符 145"/>
          <p:cNvCxnSpPr>
            <a:stCxn id="144" idx="3"/>
            <a:endCxn id="145" idx="0"/>
          </p:cNvCxnSpPr>
          <p:nvPr/>
        </p:nvCxnSpPr>
        <p:spPr bwMode="auto">
          <a:xfrm flipH="1">
            <a:off x="5091113" y="5151438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5"/>
          <p:cNvSpPr>
            <a:spLocks noChangeArrowheads="1"/>
          </p:cNvSpPr>
          <p:nvPr/>
        </p:nvSpPr>
        <p:spPr bwMode="auto">
          <a:xfrm>
            <a:off x="4392613" y="4905375"/>
            <a:ext cx="287337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48" name="Oval 16"/>
          <p:cNvSpPr>
            <a:spLocks noChangeArrowheads="1"/>
          </p:cNvSpPr>
          <p:nvPr/>
        </p:nvSpPr>
        <p:spPr bwMode="auto">
          <a:xfrm>
            <a:off x="4176713" y="5373688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49" name="Oval 17"/>
          <p:cNvSpPr>
            <a:spLocks noChangeArrowheads="1"/>
          </p:cNvSpPr>
          <p:nvPr/>
        </p:nvSpPr>
        <p:spPr bwMode="auto">
          <a:xfrm>
            <a:off x="4586288" y="5373688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16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50" name="直接连接符 149"/>
          <p:cNvCxnSpPr>
            <a:stCxn id="147" idx="5"/>
            <a:endCxn id="149" idx="0"/>
          </p:cNvCxnSpPr>
          <p:nvPr/>
        </p:nvCxnSpPr>
        <p:spPr bwMode="auto">
          <a:xfrm>
            <a:off x="46370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7" idx="3"/>
            <a:endCxn id="148" idx="0"/>
          </p:cNvCxnSpPr>
          <p:nvPr/>
        </p:nvCxnSpPr>
        <p:spPr bwMode="auto">
          <a:xfrm flipH="1">
            <a:off x="43195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6"/>
          <p:cNvSpPr>
            <a:spLocks noChangeArrowheads="1"/>
          </p:cNvSpPr>
          <p:nvPr/>
        </p:nvSpPr>
        <p:spPr bwMode="auto">
          <a:xfrm>
            <a:off x="4767263" y="4437063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53" name="直接连接符 152"/>
          <p:cNvCxnSpPr>
            <a:stCxn id="152" idx="3"/>
            <a:endCxn id="147" idx="0"/>
          </p:cNvCxnSpPr>
          <p:nvPr/>
        </p:nvCxnSpPr>
        <p:spPr bwMode="auto">
          <a:xfrm flipH="1">
            <a:off x="45354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2" idx="5"/>
            <a:endCxn id="144" idx="0"/>
          </p:cNvCxnSpPr>
          <p:nvPr/>
        </p:nvCxnSpPr>
        <p:spPr bwMode="auto">
          <a:xfrm>
            <a:off x="50117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3830638" y="5842000"/>
            <a:ext cx="1800225" cy="236538"/>
            <a:chOff x="1579620" y="2925426"/>
            <a:chExt cx="2812360" cy="369332"/>
          </a:xfrm>
        </p:grpSpPr>
        <p:sp>
          <p:nvSpPr>
            <p:cNvPr id="30784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</a:p>
          </p:txBody>
        </p:sp>
        <p:sp>
          <p:nvSpPr>
            <p:cNvPr id="3078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163" name="Line 111"/>
          <p:cNvSpPr>
            <a:spLocks noChangeShapeType="1"/>
          </p:cNvSpPr>
          <p:nvPr/>
        </p:nvSpPr>
        <p:spPr bwMode="auto">
          <a:xfrm>
            <a:off x="2987675" y="4945063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0751" name="TextBox 163"/>
          <p:cNvSpPr txBox="1">
            <a:spLocks noChangeArrowheads="1"/>
          </p:cNvSpPr>
          <p:nvPr/>
        </p:nvSpPr>
        <p:spPr bwMode="auto">
          <a:xfrm>
            <a:off x="935038" y="6361113"/>
            <a:ext cx="2052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Update it to max-heap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5" name="Oval 15"/>
          <p:cNvSpPr>
            <a:spLocks noChangeArrowheads="1"/>
          </p:cNvSpPr>
          <p:nvPr/>
        </p:nvSpPr>
        <p:spPr bwMode="auto">
          <a:xfrm>
            <a:off x="1695450" y="437515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6" name="Oval 15"/>
          <p:cNvSpPr>
            <a:spLocks noChangeArrowheads="1"/>
          </p:cNvSpPr>
          <p:nvPr/>
        </p:nvSpPr>
        <p:spPr bwMode="auto">
          <a:xfrm>
            <a:off x="1331913" y="48514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7" name="Oval 15"/>
          <p:cNvSpPr>
            <a:spLocks noChangeArrowheads="1"/>
          </p:cNvSpPr>
          <p:nvPr/>
        </p:nvSpPr>
        <p:spPr bwMode="auto">
          <a:xfrm>
            <a:off x="1096963" y="5319713"/>
            <a:ext cx="325437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8" name="Freeform 56"/>
          <p:cNvSpPr>
            <a:spLocks/>
          </p:cNvSpPr>
          <p:nvPr/>
        </p:nvSpPr>
        <p:spPr bwMode="auto">
          <a:xfrm>
            <a:off x="4044950" y="4373563"/>
            <a:ext cx="1498600" cy="1352550"/>
          </a:xfrm>
          <a:custGeom>
            <a:avLst/>
            <a:gdLst>
              <a:gd name="T0" fmla="*/ 2147483647 w 2144"/>
              <a:gd name="T1" fmla="*/ 2147483647 h 1848"/>
              <a:gd name="T2" fmla="*/ 2147483647 w 2144"/>
              <a:gd name="T3" fmla="*/ 2147483647 h 1848"/>
              <a:gd name="T4" fmla="*/ 2147483647 w 2144"/>
              <a:gd name="T5" fmla="*/ 2147483647 h 1848"/>
              <a:gd name="T6" fmla="*/ 2147483647 w 2144"/>
              <a:gd name="T7" fmla="*/ 2147483647 h 1848"/>
              <a:gd name="T8" fmla="*/ 2147483647 w 2144"/>
              <a:gd name="T9" fmla="*/ 2147483647 h 1848"/>
              <a:gd name="T10" fmla="*/ 2147483647 w 2144"/>
              <a:gd name="T11" fmla="*/ 2147483647 h 1848"/>
              <a:gd name="T12" fmla="*/ 2147483647 w 2144"/>
              <a:gd name="T13" fmla="*/ 2147483647 h 1848"/>
              <a:gd name="T14" fmla="*/ 2147483647 w 2144"/>
              <a:gd name="T15" fmla="*/ 2147483647 h 1848"/>
              <a:gd name="T16" fmla="*/ 2147483647 w 2144"/>
              <a:gd name="T17" fmla="*/ 2147483647 h 1848"/>
              <a:gd name="T18" fmla="*/ 2147483647 w 2144"/>
              <a:gd name="T19" fmla="*/ 2147483647 h 1848"/>
              <a:gd name="T20" fmla="*/ 2147483647 w 2144"/>
              <a:gd name="T21" fmla="*/ 2147483647 h 1848"/>
              <a:gd name="T22" fmla="*/ 2147483647 w 2144"/>
              <a:gd name="T23" fmla="*/ 2147483647 h 1848"/>
              <a:gd name="T24" fmla="*/ 2147483647 w 2144"/>
              <a:gd name="T25" fmla="*/ 2147483647 h 1848"/>
              <a:gd name="T26" fmla="*/ 2147483647 w 2144"/>
              <a:gd name="T27" fmla="*/ 2147483647 h 1848"/>
              <a:gd name="T28" fmla="*/ 2147483647 w 2144"/>
              <a:gd name="T29" fmla="*/ 2147483647 h 1848"/>
              <a:gd name="T30" fmla="*/ 2147483647 w 2144"/>
              <a:gd name="T31" fmla="*/ 2147483647 h 1848"/>
              <a:gd name="T32" fmla="*/ 2147483647 w 2144"/>
              <a:gd name="T33" fmla="*/ 2147483647 h 18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44"/>
              <a:gd name="T52" fmla="*/ 0 h 1848"/>
              <a:gd name="T53" fmla="*/ 2144 w 2144"/>
              <a:gd name="T54" fmla="*/ 1848 h 184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44" h="1848">
                <a:moveTo>
                  <a:pt x="896" y="192"/>
                </a:moveTo>
                <a:cubicBezTo>
                  <a:pt x="736" y="384"/>
                  <a:pt x="256" y="952"/>
                  <a:pt x="128" y="1200"/>
                </a:cubicBezTo>
                <a:cubicBezTo>
                  <a:pt x="0" y="1448"/>
                  <a:pt x="72" y="1576"/>
                  <a:pt x="128" y="1680"/>
                </a:cubicBezTo>
                <a:cubicBezTo>
                  <a:pt x="184" y="1784"/>
                  <a:pt x="368" y="1848"/>
                  <a:pt x="464" y="1824"/>
                </a:cubicBezTo>
                <a:cubicBezTo>
                  <a:pt x="560" y="1800"/>
                  <a:pt x="648" y="1616"/>
                  <a:pt x="704" y="1536"/>
                </a:cubicBezTo>
                <a:cubicBezTo>
                  <a:pt x="760" y="1456"/>
                  <a:pt x="776" y="1384"/>
                  <a:pt x="800" y="1344"/>
                </a:cubicBezTo>
                <a:cubicBezTo>
                  <a:pt x="824" y="1304"/>
                  <a:pt x="832" y="1312"/>
                  <a:pt x="848" y="1296"/>
                </a:cubicBezTo>
                <a:cubicBezTo>
                  <a:pt x="864" y="1280"/>
                  <a:pt x="872" y="1264"/>
                  <a:pt x="896" y="1248"/>
                </a:cubicBezTo>
                <a:cubicBezTo>
                  <a:pt x="920" y="1232"/>
                  <a:pt x="928" y="1216"/>
                  <a:pt x="992" y="1200"/>
                </a:cubicBezTo>
                <a:cubicBezTo>
                  <a:pt x="1056" y="1184"/>
                  <a:pt x="1160" y="1144"/>
                  <a:pt x="1280" y="1152"/>
                </a:cubicBezTo>
                <a:cubicBezTo>
                  <a:pt x="1400" y="1160"/>
                  <a:pt x="1592" y="1240"/>
                  <a:pt x="1712" y="1248"/>
                </a:cubicBezTo>
                <a:cubicBezTo>
                  <a:pt x="1832" y="1256"/>
                  <a:pt x="1928" y="1264"/>
                  <a:pt x="2000" y="1200"/>
                </a:cubicBezTo>
                <a:cubicBezTo>
                  <a:pt x="2072" y="1136"/>
                  <a:pt x="2144" y="984"/>
                  <a:pt x="2144" y="864"/>
                </a:cubicBezTo>
                <a:cubicBezTo>
                  <a:pt x="2144" y="744"/>
                  <a:pt x="2112" y="608"/>
                  <a:pt x="2000" y="480"/>
                </a:cubicBezTo>
                <a:cubicBezTo>
                  <a:pt x="1888" y="352"/>
                  <a:pt x="1624" y="168"/>
                  <a:pt x="1472" y="96"/>
                </a:cubicBezTo>
                <a:cubicBezTo>
                  <a:pt x="1320" y="24"/>
                  <a:pt x="1184" y="32"/>
                  <a:pt x="1088" y="48"/>
                </a:cubicBezTo>
                <a:cubicBezTo>
                  <a:pt x="992" y="64"/>
                  <a:pt x="1056" y="0"/>
                  <a:pt x="896" y="192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Oval 15"/>
          <p:cNvSpPr>
            <a:spLocks noChangeArrowheads="1"/>
          </p:cNvSpPr>
          <p:nvPr/>
        </p:nvSpPr>
        <p:spPr bwMode="auto">
          <a:xfrm>
            <a:off x="4751388" y="440055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70" name="Oval 15"/>
          <p:cNvSpPr>
            <a:spLocks noChangeArrowheads="1"/>
          </p:cNvSpPr>
          <p:nvPr/>
        </p:nvSpPr>
        <p:spPr bwMode="auto">
          <a:xfrm>
            <a:off x="4373563" y="4872038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0758" name="TextBox 170"/>
          <p:cNvSpPr txBox="1">
            <a:spLocks noChangeArrowheads="1"/>
          </p:cNvSpPr>
          <p:nvPr/>
        </p:nvSpPr>
        <p:spPr bwMode="auto">
          <a:xfrm>
            <a:off x="3816350" y="6129338"/>
            <a:ext cx="1516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Swap 25</a:t>
            </a:r>
            <a:r>
              <a:rPr lang="zh-CN" altLang="en-US" sz="1400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and 16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0759" name="TextBox 171"/>
          <p:cNvSpPr txBox="1">
            <a:spLocks noChangeArrowheads="1"/>
          </p:cNvSpPr>
          <p:nvPr/>
        </p:nvSpPr>
        <p:spPr bwMode="auto">
          <a:xfrm>
            <a:off x="3816350" y="6361113"/>
            <a:ext cx="2052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99"/>
                </a:solidFill>
                <a:ea typeface="黑体" pitchFamily="49" charset="-122"/>
              </a:rPr>
              <a:t>Update it to max-heap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4" name="Oval 15"/>
          <p:cNvSpPr>
            <a:spLocks noChangeArrowheads="1"/>
          </p:cNvSpPr>
          <p:nvPr/>
        </p:nvSpPr>
        <p:spPr bwMode="auto">
          <a:xfrm>
            <a:off x="7970838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5" name="Oval 16"/>
          <p:cNvSpPr>
            <a:spLocks noChangeArrowheads="1"/>
          </p:cNvSpPr>
          <p:nvPr/>
        </p:nvSpPr>
        <p:spPr bwMode="auto">
          <a:xfrm>
            <a:off x="77914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76" name="直接连接符 175"/>
          <p:cNvCxnSpPr>
            <a:stCxn id="174" idx="3"/>
            <a:endCxn id="175" idx="0"/>
          </p:cNvCxnSpPr>
          <p:nvPr/>
        </p:nvCxnSpPr>
        <p:spPr bwMode="auto">
          <a:xfrm flipH="1">
            <a:off x="7934325" y="5151438"/>
            <a:ext cx="793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5"/>
          <p:cNvSpPr>
            <a:spLocks noChangeArrowheads="1"/>
          </p:cNvSpPr>
          <p:nvPr/>
        </p:nvSpPr>
        <p:spPr bwMode="auto">
          <a:xfrm>
            <a:off x="7235825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8" name="Oval 16"/>
          <p:cNvSpPr>
            <a:spLocks noChangeArrowheads="1"/>
          </p:cNvSpPr>
          <p:nvPr/>
        </p:nvSpPr>
        <p:spPr bwMode="auto">
          <a:xfrm>
            <a:off x="7019925" y="5373688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79" name="Oval 17"/>
          <p:cNvSpPr>
            <a:spLocks noChangeArrowheads="1"/>
          </p:cNvSpPr>
          <p:nvPr/>
        </p:nvSpPr>
        <p:spPr bwMode="auto">
          <a:xfrm>
            <a:off x="7431088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80" name="直接连接符 179"/>
          <p:cNvCxnSpPr>
            <a:stCxn id="177" idx="5"/>
            <a:endCxn id="179" idx="0"/>
          </p:cNvCxnSpPr>
          <p:nvPr/>
        </p:nvCxnSpPr>
        <p:spPr bwMode="auto">
          <a:xfrm>
            <a:off x="74818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7" idx="3"/>
            <a:endCxn id="178" idx="0"/>
          </p:cNvCxnSpPr>
          <p:nvPr/>
        </p:nvCxnSpPr>
        <p:spPr bwMode="auto">
          <a:xfrm flipH="1">
            <a:off x="71643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6"/>
          <p:cNvSpPr>
            <a:spLocks noChangeArrowheads="1"/>
          </p:cNvSpPr>
          <p:nvPr/>
        </p:nvSpPr>
        <p:spPr bwMode="auto">
          <a:xfrm>
            <a:off x="7610475" y="4437063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183" name="直接连接符 182"/>
          <p:cNvCxnSpPr>
            <a:stCxn id="182" idx="3"/>
            <a:endCxn id="177" idx="0"/>
          </p:cNvCxnSpPr>
          <p:nvPr/>
        </p:nvCxnSpPr>
        <p:spPr bwMode="auto">
          <a:xfrm flipH="1">
            <a:off x="73802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5"/>
            <a:endCxn id="174" idx="0"/>
          </p:cNvCxnSpPr>
          <p:nvPr/>
        </p:nvCxnSpPr>
        <p:spPr bwMode="auto">
          <a:xfrm>
            <a:off x="78565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Line 111"/>
          <p:cNvSpPr>
            <a:spLocks noChangeShapeType="1"/>
          </p:cNvSpPr>
          <p:nvPr/>
        </p:nvSpPr>
        <p:spPr bwMode="auto">
          <a:xfrm>
            <a:off x="5832475" y="5032375"/>
            <a:ext cx="792163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6891338" y="5842000"/>
            <a:ext cx="1798637" cy="236538"/>
            <a:chOff x="1579620" y="2925426"/>
            <a:chExt cx="2812360" cy="369332"/>
          </a:xfrm>
        </p:grpSpPr>
        <p:sp>
          <p:nvSpPr>
            <p:cNvPr id="30778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79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0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1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2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3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0773" name="TextBox 192"/>
          <p:cNvSpPr txBox="1">
            <a:spLocks noChangeArrowheads="1"/>
          </p:cNvSpPr>
          <p:nvPr/>
        </p:nvSpPr>
        <p:spPr bwMode="auto">
          <a:xfrm>
            <a:off x="6877050" y="6129338"/>
            <a:ext cx="15872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Swap 25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* and </a:t>
            </a: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08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0774" name="TextBox 193"/>
          <p:cNvSpPr txBox="1">
            <a:spLocks noChangeArrowheads="1"/>
          </p:cNvSpPr>
          <p:nvPr/>
        </p:nvSpPr>
        <p:spPr bwMode="auto">
          <a:xfrm>
            <a:off x="6877050" y="6361113"/>
            <a:ext cx="2052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99"/>
                </a:solidFill>
                <a:ea typeface="黑体" pitchFamily="49" charset="-122"/>
              </a:rPr>
              <a:t>Update it to </a:t>
            </a: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max-heap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5" name="Freeform 55"/>
          <p:cNvSpPr>
            <a:spLocks/>
          </p:cNvSpPr>
          <p:nvPr/>
        </p:nvSpPr>
        <p:spPr bwMode="auto">
          <a:xfrm>
            <a:off x="7040563" y="4292600"/>
            <a:ext cx="1373187" cy="1014413"/>
          </a:xfrm>
          <a:custGeom>
            <a:avLst/>
            <a:gdLst>
              <a:gd name="T0" fmla="*/ 2147483647 w 1752"/>
              <a:gd name="T1" fmla="*/ 2147483647 h 1288"/>
              <a:gd name="T2" fmla="*/ 2147483647 w 1752"/>
              <a:gd name="T3" fmla="*/ 2147483647 h 1288"/>
              <a:gd name="T4" fmla="*/ 2147483647 w 1752"/>
              <a:gd name="T5" fmla="*/ 2147483647 h 1288"/>
              <a:gd name="T6" fmla="*/ 2147483647 w 1752"/>
              <a:gd name="T7" fmla="*/ 2147483647 h 1288"/>
              <a:gd name="T8" fmla="*/ 2147483647 w 1752"/>
              <a:gd name="T9" fmla="*/ 2147483647 h 1288"/>
              <a:gd name="T10" fmla="*/ 2147483647 w 1752"/>
              <a:gd name="T11" fmla="*/ 2147483647 h 1288"/>
              <a:gd name="T12" fmla="*/ 2147483647 w 1752"/>
              <a:gd name="T13" fmla="*/ 2147483647 h 1288"/>
              <a:gd name="T14" fmla="*/ 2147483647 w 1752"/>
              <a:gd name="T15" fmla="*/ 2147483647 h 1288"/>
              <a:gd name="T16" fmla="*/ 2147483647 w 1752"/>
              <a:gd name="T17" fmla="*/ 2147483647 h 1288"/>
              <a:gd name="T18" fmla="*/ 2147483647 w 1752"/>
              <a:gd name="T19" fmla="*/ 2147483647 h 12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52"/>
              <a:gd name="T31" fmla="*/ 0 h 1288"/>
              <a:gd name="T32" fmla="*/ 1752 w 1752"/>
              <a:gd name="T33" fmla="*/ 1288 h 12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52" h="1288">
                <a:moveTo>
                  <a:pt x="496" y="216"/>
                </a:moveTo>
                <a:cubicBezTo>
                  <a:pt x="384" y="336"/>
                  <a:pt x="128" y="592"/>
                  <a:pt x="64" y="744"/>
                </a:cubicBezTo>
                <a:cubicBezTo>
                  <a:pt x="0" y="896"/>
                  <a:pt x="64" y="1040"/>
                  <a:pt x="112" y="1128"/>
                </a:cubicBezTo>
                <a:cubicBezTo>
                  <a:pt x="160" y="1216"/>
                  <a:pt x="120" y="1256"/>
                  <a:pt x="352" y="1272"/>
                </a:cubicBezTo>
                <a:cubicBezTo>
                  <a:pt x="584" y="1288"/>
                  <a:pt x="1272" y="1280"/>
                  <a:pt x="1504" y="1224"/>
                </a:cubicBezTo>
                <a:cubicBezTo>
                  <a:pt x="1736" y="1168"/>
                  <a:pt x="1752" y="1072"/>
                  <a:pt x="1744" y="936"/>
                </a:cubicBezTo>
                <a:cubicBezTo>
                  <a:pt x="1736" y="800"/>
                  <a:pt x="1576" y="552"/>
                  <a:pt x="1456" y="408"/>
                </a:cubicBezTo>
                <a:cubicBezTo>
                  <a:pt x="1336" y="264"/>
                  <a:pt x="1144" y="136"/>
                  <a:pt x="1024" y="72"/>
                </a:cubicBezTo>
                <a:cubicBezTo>
                  <a:pt x="904" y="8"/>
                  <a:pt x="824" y="0"/>
                  <a:pt x="736" y="24"/>
                </a:cubicBezTo>
                <a:cubicBezTo>
                  <a:pt x="648" y="48"/>
                  <a:pt x="608" y="96"/>
                  <a:pt x="496" y="216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" name="Oval 15"/>
          <p:cNvSpPr>
            <a:spLocks noChangeArrowheads="1"/>
          </p:cNvSpPr>
          <p:nvPr/>
        </p:nvSpPr>
        <p:spPr bwMode="auto">
          <a:xfrm>
            <a:off x="7596188" y="44196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97" name="Oval 15"/>
          <p:cNvSpPr>
            <a:spLocks noChangeArrowheads="1"/>
          </p:cNvSpPr>
          <p:nvPr/>
        </p:nvSpPr>
        <p:spPr bwMode="auto">
          <a:xfrm>
            <a:off x="7953375" y="4887913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9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3389E-7 L -0.01736 -0.13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-6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1.57067E-6 L 0.02448 0.13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227E-8 L 0.01823 -0.136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-682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23 L -0.01893 0.1367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29193E-7 L -0.06458 0.13648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682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227E-8 L 0.06684 -0.1362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33" grpId="0" animBg="1"/>
      <p:bldP spid="94" grpId="0" animBg="1"/>
      <p:bldP spid="144" grpId="0" animBg="1"/>
      <p:bldP spid="145" grpId="0" animBg="1"/>
      <p:bldP spid="147" grpId="0" animBg="1"/>
      <p:bldP spid="148" grpId="0" animBg="1"/>
      <p:bldP spid="149" grpId="0" animBg="1"/>
      <p:bldP spid="149" grpId="1" animBg="1"/>
      <p:bldP spid="152" grpId="0" animBg="1"/>
      <p:bldP spid="152" grpId="1" animBg="1"/>
      <p:bldP spid="163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4" grpId="0" animBg="1"/>
      <p:bldP spid="175" grpId="0" animBg="1"/>
      <p:bldP spid="177" grpId="0" animBg="1"/>
      <p:bldP spid="178" grpId="0" animBg="1"/>
      <p:bldP spid="178" grpId="1" animBg="1"/>
      <p:bldP spid="179" grpId="0" animBg="1"/>
      <p:bldP spid="182" grpId="0" animBg="1"/>
      <p:bldP spid="182" grpId="1" animBg="1"/>
      <p:bldP spid="185" grpId="0" animBg="1"/>
      <p:bldP spid="195" grpId="0" animBg="1"/>
      <p:bldP spid="196" grpId="0" animBg="1"/>
      <p:bldP spid="1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</a:t>
            </a:r>
            <a:r>
              <a:rPr lang="en-US" altLang="zh-CN" dirty="0" smtClean="0"/>
              <a:t>sort</a:t>
            </a:r>
            <a:endParaRPr lang="zh-CN" altLang="en-US"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idea</a:t>
            </a:r>
          </a:p>
          <a:p>
            <a:pPr lvl="1"/>
            <a:r>
              <a:rPr lang="en-US" altLang="zh-CN" dirty="0"/>
              <a:t>Build max-heap</a:t>
            </a:r>
          </a:p>
          <a:p>
            <a:pPr lvl="1"/>
            <a:r>
              <a:rPr lang="en-US" altLang="zh-CN" dirty="0"/>
              <a:t>Loop until output all elements</a:t>
            </a:r>
          </a:p>
          <a:p>
            <a:pPr lvl="2"/>
            <a:r>
              <a:rPr lang="en-US" altLang="zh-CN" dirty="0"/>
              <a:t>Swap root and the last element in the max-heap</a:t>
            </a:r>
          </a:p>
          <a:p>
            <a:pPr lvl="2"/>
            <a:r>
              <a:rPr lang="en-US" altLang="zh-CN" dirty="0"/>
              <a:t>Remove it from the max-heap</a:t>
            </a:r>
            <a:endParaRPr lang="zh-CN" altLang="en-US" dirty="0" smtClean="0"/>
          </a:p>
        </p:txBody>
      </p:sp>
      <p:sp>
        <p:nvSpPr>
          <p:cNvPr id="175" name="Oval 16"/>
          <p:cNvSpPr>
            <a:spLocks noChangeArrowheads="1"/>
          </p:cNvSpPr>
          <p:nvPr/>
        </p:nvSpPr>
        <p:spPr bwMode="auto">
          <a:xfrm>
            <a:off x="1958975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76" name="直接连接符 175"/>
          <p:cNvCxnSpPr>
            <a:stCxn id="174" idx="3"/>
            <a:endCxn id="175" idx="0"/>
          </p:cNvCxnSpPr>
          <p:nvPr/>
        </p:nvCxnSpPr>
        <p:spPr bwMode="auto">
          <a:xfrm flipH="1">
            <a:off x="2101850" y="5151438"/>
            <a:ext cx="793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5"/>
          <p:cNvSpPr>
            <a:spLocks noChangeArrowheads="1"/>
          </p:cNvSpPr>
          <p:nvPr/>
        </p:nvSpPr>
        <p:spPr bwMode="auto">
          <a:xfrm>
            <a:off x="1403350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8" name="Oval 16"/>
          <p:cNvSpPr>
            <a:spLocks noChangeArrowheads="1"/>
          </p:cNvSpPr>
          <p:nvPr/>
        </p:nvSpPr>
        <p:spPr bwMode="auto">
          <a:xfrm>
            <a:off x="1187450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79" name="Oval 17"/>
          <p:cNvSpPr>
            <a:spLocks noChangeArrowheads="1"/>
          </p:cNvSpPr>
          <p:nvPr/>
        </p:nvSpPr>
        <p:spPr bwMode="auto">
          <a:xfrm>
            <a:off x="1598613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80" name="直接连接符 179"/>
          <p:cNvCxnSpPr>
            <a:stCxn id="177" idx="5"/>
            <a:endCxn id="179" idx="0"/>
          </p:cNvCxnSpPr>
          <p:nvPr/>
        </p:nvCxnSpPr>
        <p:spPr bwMode="auto">
          <a:xfrm>
            <a:off x="1649413" y="5151438"/>
            <a:ext cx="920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7" idx="3"/>
            <a:endCxn id="178" idx="0"/>
          </p:cNvCxnSpPr>
          <p:nvPr/>
        </p:nvCxnSpPr>
        <p:spPr bwMode="auto">
          <a:xfrm flipH="1">
            <a:off x="1331913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6"/>
          <p:cNvSpPr>
            <a:spLocks noChangeArrowheads="1"/>
          </p:cNvSpPr>
          <p:nvPr/>
        </p:nvSpPr>
        <p:spPr bwMode="auto">
          <a:xfrm>
            <a:off x="1778000" y="4437063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183" name="直接连接符 182"/>
          <p:cNvCxnSpPr>
            <a:stCxn id="182" idx="3"/>
            <a:endCxn id="177" idx="0"/>
          </p:cNvCxnSpPr>
          <p:nvPr/>
        </p:nvCxnSpPr>
        <p:spPr bwMode="auto">
          <a:xfrm flipH="1">
            <a:off x="1547813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5"/>
            <a:endCxn id="174" idx="0"/>
          </p:cNvCxnSpPr>
          <p:nvPr/>
        </p:nvCxnSpPr>
        <p:spPr bwMode="auto">
          <a:xfrm>
            <a:off x="2024063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Line 111"/>
          <p:cNvSpPr>
            <a:spLocks noChangeShapeType="1"/>
          </p:cNvSpPr>
          <p:nvPr/>
        </p:nvSpPr>
        <p:spPr bwMode="auto">
          <a:xfrm>
            <a:off x="0" y="5032375"/>
            <a:ext cx="792163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1058863" y="5842000"/>
            <a:ext cx="1798637" cy="236538"/>
            <a:chOff x="1579620" y="2925426"/>
            <a:chExt cx="2812360" cy="369332"/>
          </a:xfrm>
        </p:grpSpPr>
        <p:sp>
          <p:nvSpPr>
            <p:cNvPr id="31809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0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11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2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13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4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60" name="TextBox 192"/>
          <p:cNvSpPr txBox="1">
            <a:spLocks noChangeArrowheads="1"/>
          </p:cNvSpPr>
          <p:nvPr/>
        </p:nvSpPr>
        <p:spPr bwMode="auto">
          <a:xfrm>
            <a:off x="1042988" y="6129338"/>
            <a:ext cx="1516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Swap 21 and 08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1761" name="TextBox 193"/>
          <p:cNvSpPr txBox="1">
            <a:spLocks noChangeArrowheads="1"/>
          </p:cNvSpPr>
          <p:nvPr/>
        </p:nvSpPr>
        <p:spPr bwMode="auto">
          <a:xfrm>
            <a:off x="1042988" y="6361113"/>
            <a:ext cx="2052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000099"/>
                </a:solidFill>
                <a:ea typeface="黑体" pitchFamily="49" charset="-122"/>
              </a:rPr>
              <a:t>Update it to </a:t>
            </a: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max-heap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7" name="Oval 15"/>
          <p:cNvSpPr>
            <a:spLocks noChangeArrowheads="1"/>
          </p:cNvSpPr>
          <p:nvPr/>
        </p:nvSpPr>
        <p:spPr bwMode="auto">
          <a:xfrm>
            <a:off x="1389063" y="4887913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6" name="Freeform 55"/>
          <p:cNvSpPr>
            <a:spLocks/>
          </p:cNvSpPr>
          <p:nvPr/>
        </p:nvSpPr>
        <p:spPr bwMode="auto">
          <a:xfrm>
            <a:off x="1123950" y="4329113"/>
            <a:ext cx="1144588" cy="954087"/>
          </a:xfrm>
          <a:custGeom>
            <a:avLst/>
            <a:gdLst>
              <a:gd name="T0" fmla="*/ 2147483647 w 1248"/>
              <a:gd name="T1" fmla="*/ 2147483647 h 1400"/>
              <a:gd name="T2" fmla="*/ 2147483647 w 1248"/>
              <a:gd name="T3" fmla="*/ 2147483647 h 1400"/>
              <a:gd name="T4" fmla="*/ 2147483647 w 1248"/>
              <a:gd name="T5" fmla="*/ 2147483647 h 1400"/>
              <a:gd name="T6" fmla="*/ 2147483647 w 1248"/>
              <a:gd name="T7" fmla="*/ 2147483647 h 1400"/>
              <a:gd name="T8" fmla="*/ 2147483647 w 1248"/>
              <a:gd name="T9" fmla="*/ 2147483647 h 1400"/>
              <a:gd name="T10" fmla="*/ 2147483647 w 1248"/>
              <a:gd name="T11" fmla="*/ 2147483647 h 1400"/>
              <a:gd name="T12" fmla="*/ 2147483647 w 1248"/>
              <a:gd name="T13" fmla="*/ 2147483647 h 1400"/>
              <a:gd name="T14" fmla="*/ 2147483647 w 1248"/>
              <a:gd name="T15" fmla="*/ 2147483647 h 1400"/>
              <a:gd name="T16" fmla="*/ 2147483647 w 1248"/>
              <a:gd name="T17" fmla="*/ 2147483647 h 1400"/>
              <a:gd name="T18" fmla="*/ 2147483647 w 1248"/>
              <a:gd name="T19" fmla="*/ 2147483647 h 1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8"/>
              <a:gd name="T31" fmla="*/ 0 h 1400"/>
              <a:gd name="T32" fmla="*/ 1248 w 1248"/>
              <a:gd name="T33" fmla="*/ 1400 h 1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8" h="1400">
                <a:moveTo>
                  <a:pt x="544" y="280"/>
                </a:moveTo>
                <a:cubicBezTo>
                  <a:pt x="424" y="416"/>
                  <a:pt x="128" y="704"/>
                  <a:pt x="64" y="856"/>
                </a:cubicBezTo>
                <a:cubicBezTo>
                  <a:pt x="0" y="1008"/>
                  <a:pt x="80" y="1112"/>
                  <a:pt x="160" y="1192"/>
                </a:cubicBezTo>
                <a:cubicBezTo>
                  <a:pt x="240" y="1272"/>
                  <a:pt x="408" y="1400"/>
                  <a:pt x="544" y="1336"/>
                </a:cubicBezTo>
                <a:cubicBezTo>
                  <a:pt x="680" y="1272"/>
                  <a:pt x="864" y="960"/>
                  <a:pt x="976" y="808"/>
                </a:cubicBezTo>
                <a:cubicBezTo>
                  <a:pt x="1088" y="656"/>
                  <a:pt x="1184" y="536"/>
                  <a:pt x="1216" y="424"/>
                </a:cubicBezTo>
                <a:cubicBezTo>
                  <a:pt x="1248" y="312"/>
                  <a:pt x="1208" y="200"/>
                  <a:pt x="1168" y="136"/>
                </a:cubicBezTo>
                <a:cubicBezTo>
                  <a:pt x="1128" y="72"/>
                  <a:pt x="1040" y="56"/>
                  <a:pt x="976" y="40"/>
                </a:cubicBezTo>
                <a:cubicBezTo>
                  <a:pt x="912" y="24"/>
                  <a:pt x="856" y="0"/>
                  <a:pt x="784" y="40"/>
                </a:cubicBezTo>
                <a:cubicBezTo>
                  <a:pt x="712" y="80"/>
                  <a:pt x="664" y="144"/>
                  <a:pt x="544" y="28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111"/>
          <p:cNvSpPr>
            <a:spLocks noChangeShapeType="1"/>
          </p:cNvSpPr>
          <p:nvPr/>
        </p:nvSpPr>
        <p:spPr bwMode="auto">
          <a:xfrm>
            <a:off x="3167063" y="5145088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74" name="Oval 15"/>
          <p:cNvSpPr>
            <a:spLocks noChangeArrowheads="1"/>
          </p:cNvSpPr>
          <p:nvPr/>
        </p:nvSpPr>
        <p:spPr bwMode="auto">
          <a:xfrm>
            <a:off x="2138363" y="4905375"/>
            <a:ext cx="287337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96" name="Oval 15"/>
          <p:cNvSpPr>
            <a:spLocks noChangeArrowheads="1"/>
          </p:cNvSpPr>
          <p:nvPr/>
        </p:nvSpPr>
        <p:spPr bwMode="auto">
          <a:xfrm>
            <a:off x="1795463" y="44196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8" name="Oval 16"/>
          <p:cNvSpPr>
            <a:spLocks noChangeArrowheads="1"/>
          </p:cNvSpPr>
          <p:nvPr/>
        </p:nvSpPr>
        <p:spPr bwMode="auto">
          <a:xfrm>
            <a:off x="4878388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79" name="直接连接符 78"/>
          <p:cNvCxnSpPr>
            <a:stCxn id="100" idx="3"/>
            <a:endCxn id="78" idx="0"/>
          </p:cNvCxnSpPr>
          <p:nvPr/>
        </p:nvCxnSpPr>
        <p:spPr bwMode="auto">
          <a:xfrm flipH="1">
            <a:off x="5022850" y="5151438"/>
            <a:ext cx="77788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16"/>
          <p:cNvSpPr>
            <a:spLocks noChangeArrowheads="1"/>
          </p:cNvSpPr>
          <p:nvPr/>
        </p:nvSpPr>
        <p:spPr bwMode="auto">
          <a:xfrm>
            <a:off x="41084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2" name="Oval 17"/>
          <p:cNvSpPr>
            <a:spLocks noChangeArrowheads="1"/>
          </p:cNvSpPr>
          <p:nvPr/>
        </p:nvSpPr>
        <p:spPr bwMode="auto">
          <a:xfrm>
            <a:off x="4518025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83" name="直接连接符 82"/>
          <p:cNvCxnSpPr>
            <a:stCxn id="80" idx="5"/>
            <a:endCxn id="82" idx="0"/>
          </p:cNvCxnSpPr>
          <p:nvPr/>
        </p:nvCxnSpPr>
        <p:spPr bwMode="auto">
          <a:xfrm>
            <a:off x="4568825" y="5151438"/>
            <a:ext cx="936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0" idx="3"/>
            <a:endCxn id="81" idx="0"/>
          </p:cNvCxnSpPr>
          <p:nvPr/>
        </p:nvCxnSpPr>
        <p:spPr bwMode="auto">
          <a:xfrm flipH="1">
            <a:off x="4251325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5" idx="3"/>
            <a:endCxn id="80" idx="0"/>
          </p:cNvCxnSpPr>
          <p:nvPr/>
        </p:nvCxnSpPr>
        <p:spPr bwMode="auto">
          <a:xfrm flipH="1">
            <a:off x="4467225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5" idx="5"/>
            <a:endCxn id="100" idx="0"/>
          </p:cNvCxnSpPr>
          <p:nvPr/>
        </p:nvCxnSpPr>
        <p:spPr bwMode="auto">
          <a:xfrm>
            <a:off x="4943475" y="4683125"/>
            <a:ext cx="2587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3978275" y="5842000"/>
            <a:ext cx="1800225" cy="236538"/>
            <a:chOff x="1579620" y="2925426"/>
            <a:chExt cx="2812360" cy="369332"/>
          </a:xfrm>
        </p:grpSpPr>
        <p:sp>
          <p:nvSpPr>
            <p:cNvPr id="31803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4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5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6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7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8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76" name="TextBox 95"/>
          <p:cNvSpPr txBox="1">
            <a:spLocks noChangeArrowheads="1"/>
          </p:cNvSpPr>
          <p:nvPr/>
        </p:nvSpPr>
        <p:spPr bwMode="auto">
          <a:xfrm>
            <a:off x="3963988" y="6129338"/>
            <a:ext cx="1516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 dirty="0" smtClean="0">
                <a:solidFill>
                  <a:srgbClr val="000099"/>
                </a:solidFill>
                <a:ea typeface="黑体" pitchFamily="49" charset="-122"/>
              </a:rPr>
              <a:t>Swap 16 and 08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1777" name="TextBox 96"/>
          <p:cNvSpPr txBox="1">
            <a:spLocks noChangeArrowheads="1"/>
          </p:cNvSpPr>
          <p:nvPr/>
        </p:nvSpPr>
        <p:spPr bwMode="auto">
          <a:xfrm>
            <a:off x="3963988" y="6361113"/>
            <a:ext cx="2052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99"/>
                </a:solidFill>
                <a:ea typeface="黑体" pitchFamily="49" charset="-122"/>
              </a:rPr>
              <a:t>Update it to max-heap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5057775" y="4905375"/>
            <a:ext cx="288925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02" name="Freeform 54"/>
          <p:cNvSpPr>
            <a:spLocks/>
          </p:cNvSpPr>
          <p:nvPr/>
        </p:nvSpPr>
        <p:spPr bwMode="auto">
          <a:xfrm>
            <a:off x="4446588" y="4367213"/>
            <a:ext cx="755650" cy="485775"/>
          </a:xfrm>
          <a:custGeom>
            <a:avLst/>
            <a:gdLst>
              <a:gd name="T0" fmla="*/ 2147483647 w 736"/>
              <a:gd name="T1" fmla="*/ 2147483647 h 736"/>
              <a:gd name="T2" fmla="*/ 2147483647 w 736"/>
              <a:gd name="T3" fmla="*/ 2147483647 h 736"/>
              <a:gd name="T4" fmla="*/ 2147483647 w 736"/>
              <a:gd name="T5" fmla="*/ 2147483647 h 736"/>
              <a:gd name="T6" fmla="*/ 2147483647 w 736"/>
              <a:gd name="T7" fmla="*/ 2147483647 h 736"/>
              <a:gd name="T8" fmla="*/ 2147483647 w 736"/>
              <a:gd name="T9" fmla="*/ 2147483647 h 736"/>
              <a:gd name="T10" fmla="*/ 2147483647 w 736"/>
              <a:gd name="T11" fmla="*/ 2147483647 h 736"/>
              <a:gd name="T12" fmla="*/ 2147483647 w 736"/>
              <a:gd name="T13" fmla="*/ 0 h 736"/>
              <a:gd name="T14" fmla="*/ 2147483647 w 736"/>
              <a:gd name="T15" fmla="*/ 2147483647 h 7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36"/>
              <a:gd name="T26" fmla="*/ 736 w 736"/>
              <a:gd name="T27" fmla="*/ 736 h 7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36">
                <a:moveTo>
                  <a:pt x="56" y="144"/>
                </a:moveTo>
                <a:cubicBezTo>
                  <a:pt x="0" y="192"/>
                  <a:pt x="8" y="232"/>
                  <a:pt x="8" y="288"/>
                </a:cubicBezTo>
                <a:cubicBezTo>
                  <a:pt x="8" y="344"/>
                  <a:pt x="8" y="408"/>
                  <a:pt x="56" y="480"/>
                </a:cubicBezTo>
                <a:cubicBezTo>
                  <a:pt x="104" y="552"/>
                  <a:pt x="192" y="704"/>
                  <a:pt x="296" y="720"/>
                </a:cubicBezTo>
                <a:cubicBezTo>
                  <a:pt x="400" y="736"/>
                  <a:pt x="624" y="672"/>
                  <a:pt x="680" y="576"/>
                </a:cubicBezTo>
                <a:cubicBezTo>
                  <a:pt x="736" y="480"/>
                  <a:pt x="688" y="240"/>
                  <a:pt x="632" y="144"/>
                </a:cubicBezTo>
                <a:cubicBezTo>
                  <a:pt x="576" y="48"/>
                  <a:pt x="440" y="0"/>
                  <a:pt x="344" y="0"/>
                </a:cubicBezTo>
                <a:cubicBezTo>
                  <a:pt x="248" y="0"/>
                  <a:pt x="112" y="96"/>
                  <a:pt x="56" y="144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Oval 15"/>
          <p:cNvSpPr>
            <a:spLocks noChangeArrowheads="1"/>
          </p:cNvSpPr>
          <p:nvPr/>
        </p:nvSpPr>
        <p:spPr bwMode="auto">
          <a:xfrm>
            <a:off x="4324350" y="4905375"/>
            <a:ext cx="287338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85" name="Oval 16"/>
          <p:cNvSpPr>
            <a:spLocks noChangeArrowheads="1"/>
          </p:cNvSpPr>
          <p:nvPr/>
        </p:nvSpPr>
        <p:spPr bwMode="auto">
          <a:xfrm>
            <a:off x="4699000" y="4437063"/>
            <a:ext cx="287338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01" name="Oval 15"/>
          <p:cNvSpPr>
            <a:spLocks noChangeArrowheads="1"/>
          </p:cNvSpPr>
          <p:nvPr/>
        </p:nvSpPr>
        <p:spPr bwMode="auto">
          <a:xfrm>
            <a:off x="4702175" y="4448175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" name="Line 111"/>
          <p:cNvSpPr>
            <a:spLocks noChangeShapeType="1"/>
          </p:cNvSpPr>
          <p:nvPr/>
        </p:nvSpPr>
        <p:spPr bwMode="auto">
          <a:xfrm>
            <a:off x="5813425" y="5145088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04" name="Oval 16"/>
          <p:cNvSpPr>
            <a:spLocks noChangeArrowheads="1"/>
          </p:cNvSpPr>
          <p:nvPr/>
        </p:nvSpPr>
        <p:spPr bwMode="auto">
          <a:xfrm>
            <a:off x="75247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05" name="直接连接符 104"/>
          <p:cNvCxnSpPr>
            <a:stCxn id="121" idx="3"/>
            <a:endCxn id="104" idx="0"/>
          </p:cNvCxnSpPr>
          <p:nvPr/>
        </p:nvCxnSpPr>
        <p:spPr bwMode="auto">
          <a:xfrm flipH="1">
            <a:off x="7669213" y="5151438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6"/>
          <p:cNvSpPr>
            <a:spLocks noChangeArrowheads="1"/>
          </p:cNvSpPr>
          <p:nvPr/>
        </p:nvSpPr>
        <p:spPr bwMode="auto">
          <a:xfrm>
            <a:off x="6753225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07" name="Oval 17"/>
          <p:cNvSpPr>
            <a:spLocks noChangeArrowheads="1"/>
          </p:cNvSpPr>
          <p:nvPr/>
        </p:nvSpPr>
        <p:spPr bwMode="auto">
          <a:xfrm>
            <a:off x="7164388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08" name="直接连接符 107"/>
          <p:cNvCxnSpPr>
            <a:stCxn id="131" idx="5"/>
            <a:endCxn id="107" idx="0"/>
          </p:cNvCxnSpPr>
          <p:nvPr/>
        </p:nvCxnSpPr>
        <p:spPr bwMode="auto">
          <a:xfrm>
            <a:off x="72151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1" idx="3"/>
            <a:endCxn id="106" idx="0"/>
          </p:cNvCxnSpPr>
          <p:nvPr/>
        </p:nvCxnSpPr>
        <p:spPr bwMode="auto">
          <a:xfrm flipH="1">
            <a:off x="68976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43" idx="3"/>
            <a:endCxn id="131" idx="0"/>
          </p:cNvCxnSpPr>
          <p:nvPr/>
        </p:nvCxnSpPr>
        <p:spPr bwMode="auto">
          <a:xfrm flipH="1">
            <a:off x="71135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3" idx="5"/>
            <a:endCxn id="121" idx="0"/>
          </p:cNvCxnSpPr>
          <p:nvPr/>
        </p:nvCxnSpPr>
        <p:spPr bwMode="auto">
          <a:xfrm>
            <a:off x="75898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6624638" y="5842000"/>
            <a:ext cx="1800225" cy="236538"/>
            <a:chOff x="1579620" y="2925426"/>
            <a:chExt cx="2812360" cy="369332"/>
          </a:xfrm>
        </p:grpSpPr>
        <p:sp>
          <p:nvSpPr>
            <p:cNvPr id="31797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798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799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0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1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2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93" name="TextBox 119"/>
          <p:cNvSpPr txBox="1">
            <a:spLocks noChangeArrowheads="1"/>
          </p:cNvSpPr>
          <p:nvPr/>
        </p:nvSpPr>
        <p:spPr bwMode="auto">
          <a:xfrm>
            <a:off x="6610350" y="6361113"/>
            <a:ext cx="2052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0099"/>
                </a:solidFill>
                <a:ea typeface="黑体" pitchFamily="49" charset="-122"/>
              </a:rPr>
              <a:t>Update it to max-heap</a:t>
            </a:r>
            <a:endParaRPr lang="zh-CN" altLang="en-US" sz="1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1" name="Oval 15"/>
          <p:cNvSpPr>
            <a:spLocks noChangeArrowheads="1"/>
          </p:cNvSpPr>
          <p:nvPr/>
        </p:nvSpPr>
        <p:spPr bwMode="auto">
          <a:xfrm>
            <a:off x="7704138" y="4905375"/>
            <a:ext cx="288925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31" name="Oval 15"/>
          <p:cNvSpPr>
            <a:spLocks noChangeArrowheads="1"/>
          </p:cNvSpPr>
          <p:nvPr/>
        </p:nvSpPr>
        <p:spPr bwMode="auto">
          <a:xfrm>
            <a:off x="6970713" y="4905375"/>
            <a:ext cx="287337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43" name="Oval 16"/>
          <p:cNvSpPr>
            <a:spLocks noChangeArrowheads="1"/>
          </p:cNvSpPr>
          <p:nvPr/>
        </p:nvSpPr>
        <p:spPr bwMode="auto">
          <a:xfrm>
            <a:off x="7345363" y="4437063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6.29193E-7 L 0.04167 0.0684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342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23 L -0.03455 -0.0677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509 L -0.0434 0.0735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342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532 L 0.04253 -0.0626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7" grpId="0" animBg="1"/>
      <p:bldP spid="178" grpId="0" animBg="1"/>
      <p:bldP spid="179" grpId="0" animBg="1"/>
      <p:bldP spid="182" grpId="0" animBg="1"/>
      <p:bldP spid="182" grpId="1" animBg="1"/>
      <p:bldP spid="185" grpId="0" animBg="1"/>
      <p:bldP spid="197" grpId="0" animBg="1"/>
      <p:bldP spid="76" grpId="0" animBg="1"/>
      <p:bldP spid="77" grpId="0" animBg="1"/>
      <p:bldP spid="174" grpId="0" animBg="1"/>
      <p:bldP spid="174" grpId="1" animBg="1"/>
      <p:bldP spid="196" grpId="0" animBg="1"/>
      <p:bldP spid="78" grpId="0" animBg="1"/>
      <p:bldP spid="81" grpId="0" animBg="1"/>
      <p:bldP spid="82" grpId="0" animBg="1"/>
      <p:bldP spid="100" grpId="0" animBg="1"/>
      <p:bldP spid="102" grpId="0" animBg="1"/>
      <p:bldP spid="80" grpId="0" animBg="1"/>
      <p:bldP spid="80" grpId="1" animBg="1"/>
      <p:bldP spid="85" grpId="0" animBg="1"/>
      <p:bldP spid="85" grpId="1" animBg="1"/>
      <p:bldP spid="101" grpId="0" animBg="1"/>
      <p:bldP spid="103" grpId="0" animBg="1"/>
      <p:bldP spid="104" grpId="0" animBg="1"/>
      <p:bldP spid="106" grpId="0" animBg="1"/>
      <p:bldP spid="107" grpId="0" animBg="1"/>
      <p:bldP spid="121" grpId="0" animBg="1"/>
      <p:bldP spid="131" grpId="0" animBg="1"/>
      <p:bldP spid="1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</a:t>
            </a:r>
            <a:r>
              <a:rPr lang="en-US" altLang="zh-CN" dirty="0" smtClean="0"/>
              <a:t>sort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 complexity</a:t>
            </a:r>
          </a:p>
          <a:p>
            <a:pPr lvl="1"/>
            <a:r>
              <a:rPr lang="en-US" altLang="zh-CN" dirty="0" smtClean="0"/>
              <a:t>Built max-heap</a:t>
            </a:r>
          </a:p>
          <a:p>
            <a:pPr lvl="2"/>
            <a:r>
              <a:rPr lang="en-US" altLang="zh-CN" dirty="0" smtClean="0"/>
              <a:t>n elements in the heap, complete binary tree has k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 (2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≤n</a:t>
            </a:r>
            <a:r>
              <a:rPr lang="zh-CN" altLang="en-US" dirty="0" smtClean="0"/>
              <a:t>＜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i‘th</a:t>
            </a:r>
            <a:r>
              <a:rPr lang="en-US" altLang="zh-CN" dirty="0" smtClean="0"/>
              <a:t> layer to the leaf distance: k-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</a:p>
          <a:p>
            <a:pPr lvl="2"/>
            <a:r>
              <a:rPr lang="en-US" altLang="zh-CN" dirty="0" err="1"/>
              <a:t>i‘th</a:t>
            </a:r>
            <a:r>
              <a:rPr lang="en-US" altLang="zh-CN" dirty="0"/>
              <a:t> layer </a:t>
            </a:r>
            <a:r>
              <a:rPr lang="en-US" altLang="zh-CN" dirty="0" smtClean="0"/>
              <a:t>node number 2</a:t>
            </a:r>
            <a:r>
              <a:rPr lang="en-US" altLang="zh-CN" baseline="30000" dirty="0" smtClean="0"/>
              <a:t>i-1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Total moving times</a:t>
            </a:r>
          </a:p>
          <a:p>
            <a:pPr lvl="1"/>
            <a:r>
              <a:rPr lang="en-US" altLang="zh-CN" dirty="0" smtClean="0"/>
              <a:t>Loop output element</a:t>
            </a:r>
          </a:p>
          <a:p>
            <a:pPr lvl="2"/>
            <a:r>
              <a:rPr lang="en-US" altLang="zh-CN" dirty="0" smtClean="0"/>
              <a:t>n-1 times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each update distance</a:t>
            </a:r>
            <a:r>
              <a:rPr lang="zh-CN" altLang="en-US" dirty="0" smtClean="0">
                <a:sym typeface="Symbol" pitchFamily="18" charset="2"/>
              </a:rPr>
              <a:t>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(n+1)</a:t>
            </a:r>
            <a:r>
              <a:rPr lang="en-US" altLang="zh-CN" dirty="0" smtClean="0">
                <a:sym typeface="Symbol" pitchFamily="18" charset="2"/>
              </a:rPr>
              <a:t> </a:t>
            </a:r>
          </a:p>
          <a:p>
            <a:pPr lvl="2"/>
            <a:r>
              <a:rPr lang="en-US" altLang="zh-CN" dirty="0" smtClean="0"/>
              <a:t>Total time:</a:t>
            </a:r>
            <a:r>
              <a:rPr lang="zh-CN" altLang="en-US" dirty="0" smtClean="0"/>
              <a:t> 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</a:p>
          <a:p>
            <a:pPr lvl="2"/>
            <a:endParaRPr lang="en-US" altLang="zh-CN" baseline="30000" dirty="0" smtClean="0"/>
          </a:p>
        </p:txBody>
      </p:sp>
      <p:graphicFrame>
        <p:nvGraphicFramePr>
          <p:cNvPr id="512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1542"/>
              </p:ext>
            </p:extLst>
          </p:nvPr>
        </p:nvGraphicFramePr>
        <p:xfrm>
          <a:off x="4499992" y="4077072"/>
          <a:ext cx="36385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公式" r:id="rId4" imgW="1771532" imgH="419040" progId="Equation.3">
                  <p:embed/>
                </p:oleObj>
              </mc:Choice>
              <mc:Fallback>
                <p:oleObj name="公式" r:id="rId4" imgW="1771532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077072"/>
                        <a:ext cx="36385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4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Nearest Point </a:t>
            </a:r>
            <a:r>
              <a:rPr lang="en-US" altLang="zh-CN" dirty="0" smtClean="0"/>
              <a:t>Pair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n points on 2-D surface</a:t>
                </a:r>
              </a:p>
              <a:p>
                <a:pPr lvl="1"/>
                <a:r>
                  <a:rPr lang="en-US" altLang="zh-CN" dirty="0" smtClean="0"/>
                  <a:t>Input: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𝑸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Output: nearest two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𝑫𝒊𝒔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denotes Euclidean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distance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𝑫𝒊𝒔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41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Nearest Point </a:t>
            </a:r>
            <a:r>
              <a:rPr lang="en-US" altLang="zh-CN" dirty="0" smtClean="0"/>
              <a:t>Pair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n points on 2-D surface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Preprocessing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</a:t>
            </a:r>
            <a:r>
              <a:rPr lang="zh-CN" altLang="en-US" dirty="0"/>
              <a:t>仅包含一个点，则算法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中的点按 </a:t>
            </a:r>
            <a:r>
              <a:rPr lang="en-US" altLang="zh-CN" dirty="0" smtClean="0"/>
              <a:t>x-</a:t>
            </a:r>
            <a:r>
              <a:rPr lang="zh-CN" altLang="en-US" dirty="0"/>
              <a:t>坐标值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y-</a:t>
            </a:r>
            <a:r>
              <a:rPr lang="zh-CN" altLang="en-US" dirty="0"/>
              <a:t>坐标值排序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Divide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计算</a:t>
            </a:r>
            <a:r>
              <a:rPr lang="en-US" altLang="zh-CN" dirty="0"/>
              <a:t>Q</a:t>
            </a:r>
            <a:r>
              <a:rPr lang="zh-CN" altLang="en-US" dirty="0"/>
              <a:t>中各点</a:t>
            </a:r>
            <a:r>
              <a:rPr lang="en-US" altLang="zh-CN" dirty="0"/>
              <a:t>x-</a:t>
            </a:r>
            <a:r>
              <a:rPr lang="zh-CN" altLang="en-US" dirty="0"/>
              <a:t>坐标的中位数</a:t>
            </a:r>
            <a:r>
              <a:rPr lang="en-US" altLang="zh-CN" dirty="0" smtClean="0"/>
              <a:t>m</a:t>
            </a:r>
            <a:endParaRPr lang="en-US" altLang="zh-CN" dirty="0"/>
          </a:p>
          <a:p>
            <a:pPr lvl="2" eaLnBrk="1" hangingPunct="1"/>
            <a:r>
              <a:rPr lang="zh-CN" altLang="en-US" dirty="0" smtClean="0"/>
              <a:t>用垂线</a:t>
            </a:r>
            <a:r>
              <a:rPr lang="en-US" altLang="zh-CN" dirty="0"/>
              <a:t> </a:t>
            </a:r>
            <a:r>
              <a:rPr lang="en-US" altLang="zh-CN" dirty="0" smtClean="0"/>
              <a:t>x=m </a:t>
            </a:r>
            <a:r>
              <a:rPr lang="zh-CN" altLang="en-US" dirty="0" smtClean="0"/>
              <a:t>把</a:t>
            </a:r>
            <a:r>
              <a:rPr lang="en-US" altLang="zh-CN" dirty="0"/>
              <a:t>P</a:t>
            </a:r>
            <a:r>
              <a:rPr lang="zh-CN" altLang="en-US" dirty="0" smtClean="0"/>
              <a:t>划分</a:t>
            </a:r>
            <a:r>
              <a:rPr lang="zh-CN" altLang="en-US" dirty="0"/>
              <a:t>成两个大小相等的</a:t>
            </a:r>
            <a:r>
              <a:rPr lang="zh-CN" altLang="en-US" dirty="0" smtClean="0"/>
              <a:t>子集合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r>
              <a:rPr lang="zh-CN" altLang="en-US" dirty="0"/>
              <a:t>， </a:t>
            </a:r>
            <a:r>
              <a:rPr lang="en-US" altLang="zh-CN" dirty="0" smtClean="0"/>
              <a:t>L</a:t>
            </a:r>
            <a:r>
              <a:rPr lang="zh-CN" altLang="en-US" dirty="0"/>
              <a:t>中点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x=m</a:t>
            </a:r>
            <a:r>
              <a:rPr lang="zh-CN" altLang="en-US" dirty="0" smtClean="0"/>
              <a:t>左边</a:t>
            </a:r>
            <a:r>
              <a:rPr lang="zh-CN" altLang="en-US" dirty="0"/>
              <a:t>，</a:t>
            </a:r>
            <a:r>
              <a:rPr lang="en-US" altLang="zh-CN" dirty="0" smtClean="0"/>
              <a:t>R </a:t>
            </a:r>
            <a:r>
              <a:rPr lang="zh-CN" altLang="en-US" dirty="0"/>
              <a:t>中点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x=m </a:t>
            </a:r>
            <a:r>
              <a:rPr lang="zh-CN" altLang="en-US" dirty="0" smtClean="0"/>
              <a:t>右边</a:t>
            </a:r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05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Divide and Conquer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Design </a:t>
            </a:r>
            <a:r>
              <a:rPr lang="en-US" altLang="zh-CN" dirty="0"/>
              <a:t>paradigm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Divide</a:t>
            </a:r>
          </a:p>
          <a:p>
            <a:pPr lvl="1" algn="just"/>
            <a:r>
              <a:rPr lang="en-US" altLang="zh-CN" dirty="0" smtClean="0"/>
              <a:t>Conquer</a:t>
            </a:r>
          </a:p>
          <a:p>
            <a:pPr lvl="1" algn="just"/>
            <a:r>
              <a:rPr lang="en-US" altLang="zh-CN" dirty="0" smtClean="0"/>
              <a:t>Combine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07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Nearest Point </a:t>
            </a:r>
            <a:r>
              <a:rPr lang="en-US" altLang="zh-CN" dirty="0" smtClean="0"/>
              <a:t>Pair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n points on 2-D surface</a:t>
            </a:r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633668" y="1962661"/>
            <a:ext cx="6280452" cy="2167988"/>
            <a:chOff x="665072" y="3519286"/>
            <a:chExt cx="7848600" cy="333806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673135" y="41735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601697" y="568483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760697" y="4533901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744572" y="489426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536735" y="5110163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473360" y="5686426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2968535" y="50371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373222" y="5110163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p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1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897097" y="5038726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p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2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41785" y="43894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130710" y="5756276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7289710" y="43894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273585" y="4965701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6065747" y="5181601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7002372" y="575786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6497547" y="5108576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5902235" y="5181601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q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1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6426110" y="5110163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q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2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65072" y="6118226"/>
              <a:ext cx="784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481422" y="3670301"/>
              <a:ext cx="0" cy="27352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047727" y="6334126"/>
              <a:ext cx="8483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x=m</a:t>
              </a:r>
              <a:endPara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465297" y="3738563"/>
              <a:ext cx="43473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L</a:t>
              </a:r>
              <a:endPara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53022" y="3741738"/>
              <a:ext cx="45878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R</a:t>
              </a:r>
              <a:endPara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3328897" y="3668713"/>
              <a:ext cx="0" cy="27368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5633947" y="3668713"/>
              <a:ext cx="0" cy="27368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825660" y="6326188"/>
              <a:ext cx="8207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m-d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5173572" y="6318251"/>
              <a:ext cx="9048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m+d</a:t>
              </a:r>
              <a:endPara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335247" y="3519286"/>
              <a:ext cx="2290762" cy="2886277"/>
            </a:xfrm>
            <a:prstGeom prst="rect">
              <a:avLst/>
            </a:prstGeom>
            <a:solidFill>
              <a:srgbClr val="00B050">
                <a:alpha val="3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critical</a:t>
              </a:r>
              <a:endPara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552127" y="4281265"/>
            <a:ext cx="6612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Recursive find result in L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、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：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p1, p2)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L , (q1, q2)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R 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d=min{Dis(p1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, p2),  Dis(q1, q2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)};</a:t>
            </a:r>
          </a:p>
          <a:p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Find 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dis(</a:t>
            </a:r>
            <a:r>
              <a:rPr lang="en-US" altLang="zh-CN" b="1" dirty="0" err="1" smtClean="0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)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less than d in critical area, 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pl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L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,  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qr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If finds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 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49" charset="-122"/>
              </a:rPr>
              <a:t>)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is the result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Else (p1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, p2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or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(q1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, q2)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 is the result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248146" y="6021288"/>
            <a:ext cx="3220753" cy="5847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如何查找 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67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Nearest Point </a:t>
            </a:r>
            <a:r>
              <a:rPr lang="en-US" altLang="zh-CN" dirty="0" smtClean="0"/>
              <a:t>Pair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n points on 2-D surface</a:t>
            </a:r>
          </a:p>
          <a:p>
            <a:pPr lvl="1"/>
            <a:r>
              <a:rPr lang="en-US" altLang="zh-CN" sz="2400" dirty="0">
                <a:solidFill>
                  <a:srgbClr val="000099"/>
                </a:solidFill>
              </a:rPr>
              <a:t>Find </a:t>
            </a:r>
            <a:r>
              <a:rPr lang="en-US" altLang="zh-CN" sz="2400" dirty="0">
                <a:solidFill>
                  <a:srgbClr val="FF0000"/>
                </a:solidFill>
              </a:rPr>
              <a:t>dis(</a:t>
            </a:r>
            <a:r>
              <a:rPr lang="en-US" altLang="zh-CN" sz="2400" dirty="0" err="1">
                <a:solidFill>
                  <a:srgbClr val="FF0000"/>
                </a:solidFill>
              </a:rPr>
              <a:t>pl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qr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 smtClean="0">
                <a:solidFill>
                  <a:srgbClr val="000099"/>
                </a:solidFill>
              </a:rPr>
              <a:t>&lt; d </a:t>
            </a:r>
            <a:r>
              <a:rPr lang="en-US" altLang="zh-CN" sz="2400" dirty="0">
                <a:solidFill>
                  <a:srgbClr val="000099"/>
                </a:solidFill>
              </a:rPr>
              <a:t>in critical area, </a:t>
            </a:r>
            <a:r>
              <a:rPr lang="en-US" altLang="zh-CN" sz="2400" dirty="0" err="1">
                <a:solidFill>
                  <a:srgbClr val="000099"/>
                </a:solidFill>
              </a:rPr>
              <a:t>pl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L</a:t>
            </a:r>
            <a:r>
              <a:rPr lang="en-US" altLang="zh-CN" sz="2400" dirty="0">
                <a:solidFill>
                  <a:srgbClr val="000099"/>
                </a:solidFill>
              </a:rPr>
              <a:t>,  </a:t>
            </a:r>
            <a:r>
              <a:rPr lang="en-US" altLang="zh-CN" sz="2400" dirty="0" err="1">
                <a:solidFill>
                  <a:srgbClr val="000099"/>
                </a:solidFill>
              </a:rPr>
              <a:t>qr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R</a:t>
            </a:r>
            <a:endParaRPr lang="en-US" altLang="zh-CN" sz="2400" dirty="0" smtClean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5" name="TextBox 64"/>
          <p:cNvSpPr txBox="1"/>
          <p:nvPr/>
        </p:nvSpPr>
        <p:spPr>
          <a:xfrm>
            <a:off x="427600" y="5335673"/>
            <a:ext cx="2812252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对于左临界区中任一点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在右临界区中找一点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若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Dis(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p,q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)&lt;d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，则必然有 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落于绿色区域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内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94029" y="2627911"/>
            <a:ext cx="1352550" cy="2597150"/>
            <a:chOff x="2168526" y="3892190"/>
            <a:chExt cx="1352550" cy="2597150"/>
          </a:xfrm>
        </p:grpSpPr>
        <p:grpSp>
          <p:nvGrpSpPr>
            <p:cNvPr id="66" name="Group 29"/>
            <p:cNvGrpSpPr>
              <a:grpSpLocks/>
            </p:cNvGrpSpPr>
            <p:nvPr/>
          </p:nvGrpSpPr>
          <p:grpSpPr bwMode="auto">
            <a:xfrm>
              <a:off x="2168526" y="3892190"/>
              <a:ext cx="1352550" cy="2597150"/>
              <a:chOff x="1335" y="2160"/>
              <a:chExt cx="852" cy="1636"/>
            </a:xfrm>
          </p:grpSpPr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>
                <a:off x="1426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>
                <a:off x="1789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2151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Text Box 13"/>
              <p:cNvSpPr txBox="1">
                <a:spLocks noChangeArrowheads="1"/>
              </p:cNvSpPr>
              <p:nvPr/>
            </p:nvSpPr>
            <p:spPr bwMode="auto">
              <a:xfrm>
                <a:off x="1505" y="3544"/>
                <a:ext cx="68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smtClean="0"/>
                  <a:t>median</a:t>
                </a:r>
                <a:endParaRPr lang="en-US" altLang="zh-CN" sz="2000" b="1" dirty="0"/>
              </a:p>
            </p:txBody>
          </p:sp>
          <p:sp>
            <p:nvSpPr>
              <p:cNvPr id="71" name="Oval 17"/>
              <p:cNvSpPr>
                <a:spLocks noChangeArrowheads="1"/>
              </p:cNvSpPr>
              <p:nvPr/>
            </p:nvSpPr>
            <p:spPr bwMode="auto">
              <a:xfrm>
                <a:off x="1335" y="2614"/>
                <a:ext cx="681" cy="68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1652" y="2614"/>
                <a:ext cx="0" cy="6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Oval 19"/>
              <p:cNvSpPr>
                <a:spLocks noChangeArrowheads="1"/>
              </p:cNvSpPr>
              <p:nvPr/>
            </p:nvSpPr>
            <p:spPr bwMode="auto">
              <a:xfrm>
                <a:off x="1607" y="2931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Text Box 23"/>
              <p:cNvSpPr txBox="1">
                <a:spLocks noChangeArrowheads="1"/>
              </p:cNvSpPr>
              <p:nvPr/>
            </p:nvSpPr>
            <p:spPr bwMode="auto">
              <a:xfrm>
                <a:off x="1495" y="291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Times New Roman" charset="0"/>
                  </a:rPr>
                  <a:t>p</a:t>
                </a:r>
              </a:p>
            </p:txBody>
          </p:sp>
          <p:sp>
            <p:nvSpPr>
              <p:cNvPr id="75" name="Text Box 24"/>
              <p:cNvSpPr txBox="1">
                <a:spLocks noChangeArrowheads="1"/>
              </p:cNvSpPr>
              <p:nvPr/>
            </p:nvSpPr>
            <p:spPr bwMode="auto">
              <a:xfrm>
                <a:off x="1475" y="26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76" name="Line 25"/>
              <p:cNvSpPr>
                <a:spLocks noChangeShapeType="1"/>
              </p:cNvSpPr>
              <p:nvPr/>
            </p:nvSpPr>
            <p:spPr bwMode="auto">
              <a:xfrm>
                <a:off x="1426" y="2432"/>
                <a:ext cx="7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Text Box 27"/>
              <p:cNvSpPr txBox="1">
                <a:spLocks noChangeArrowheads="1"/>
              </p:cNvSpPr>
              <p:nvPr/>
            </p:nvSpPr>
            <p:spPr bwMode="auto">
              <a:xfrm>
                <a:off x="1502" y="216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78" name="Text Box 28"/>
              <p:cNvSpPr txBox="1">
                <a:spLocks noChangeArrowheads="1"/>
              </p:cNvSpPr>
              <p:nvPr/>
            </p:nvSpPr>
            <p:spPr bwMode="auto">
              <a:xfrm>
                <a:off x="1820" y="216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charset="0"/>
                  </a:rPr>
                  <a:t>d</a:t>
                </a:r>
              </a:p>
            </p:txBody>
          </p:sp>
        </p:grpSp>
        <p:sp>
          <p:nvSpPr>
            <p:cNvPr id="81" name="弦形 80"/>
            <p:cNvSpPr/>
            <p:nvPr/>
          </p:nvSpPr>
          <p:spPr bwMode="auto">
            <a:xfrm rot="14774025">
              <a:off x="2215983" y="4654285"/>
              <a:ext cx="1064295" cy="974538"/>
            </a:xfrm>
            <a:prstGeom prst="chord">
              <a:avLst>
                <a:gd name="adj1" fmla="val 2451612"/>
                <a:gd name="adj2" fmla="val 11224580"/>
              </a:avLst>
            </a:prstGeom>
            <a:solidFill>
              <a:srgbClr val="92D050"/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79" name="Text Box 52"/>
            <p:cNvSpPr txBox="1">
              <a:spLocks noChangeArrowheads="1"/>
            </p:cNvSpPr>
            <p:nvPr/>
          </p:nvSpPr>
          <p:spPr bwMode="auto">
            <a:xfrm>
              <a:off x="2878138" y="4849453"/>
              <a:ext cx="4413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charset="0"/>
                </a:rPr>
                <a:t>D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211960" y="5193196"/>
            <a:ext cx="4932040" cy="14773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极端情况下，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在中位线上，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在绿色半圆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中。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不妨把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扩大为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d*2d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的矩形区域，这样的区域内最多可能存在多少个点，使每两点距离≥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？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答案是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6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个（鸽巢原理），即对于任一点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，最多只需计算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6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次距离可以了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5004048" y="2563477"/>
            <a:ext cx="1785938" cy="2561632"/>
            <a:chOff x="5004048" y="2563477"/>
            <a:chExt cx="1785938" cy="2561632"/>
          </a:xfrm>
        </p:grpSpPr>
        <p:sp>
          <p:nvSpPr>
            <p:cNvPr id="82" name="弦形 81"/>
            <p:cNvSpPr/>
            <p:nvPr/>
          </p:nvSpPr>
          <p:spPr bwMode="auto">
            <a:xfrm rot="16200000">
              <a:off x="5124364" y="3328234"/>
              <a:ext cx="1064295" cy="1017115"/>
            </a:xfrm>
            <a:prstGeom prst="chord">
              <a:avLst>
                <a:gd name="adj1" fmla="val 21132505"/>
                <a:gd name="adj2" fmla="val 11224580"/>
              </a:avLst>
            </a:prstGeom>
            <a:solidFill>
              <a:srgbClr val="92D050"/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134223" y="4724999"/>
              <a:ext cx="10823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/>
                <a:t>median</a:t>
              </a:r>
              <a:endParaRPr lang="en-US" altLang="zh-CN" sz="2000" b="1" dirty="0"/>
            </a:p>
          </p:txBody>
        </p:sp>
        <p:grpSp>
          <p:nvGrpSpPr>
            <p:cNvPr id="38" name="Group 63"/>
            <p:cNvGrpSpPr>
              <a:grpSpLocks/>
            </p:cNvGrpSpPr>
            <p:nvPr/>
          </p:nvGrpSpPr>
          <p:grpSpPr bwMode="auto">
            <a:xfrm>
              <a:off x="5004048" y="2563477"/>
              <a:ext cx="1785938" cy="2125663"/>
              <a:chOff x="3830" y="1794"/>
              <a:chExt cx="1125" cy="1339"/>
            </a:xfrm>
          </p:grpSpPr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3830" y="1839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4193" y="1839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33"/>
              <p:cNvSpPr>
                <a:spLocks noChangeShapeType="1"/>
              </p:cNvSpPr>
              <p:nvPr/>
            </p:nvSpPr>
            <p:spPr bwMode="auto">
              <a:xfrm>
                <a:off x="4555" y="1839"/>
                <a:ext cx="1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3875" y="2248"/>
                <a:ext cx="681" cy="680"/>
                <a:chOff x="4011" y="2433"/>
                <a:chExt cx="681" cy="680"/>
              </a:xfrm>
            </p:grpSpPr>
            <p:sp>
              <p:nvSpPr>
                <p:cNvPr id="54" name="Oval 35"/>
                <p:cNvSpPr>
                  <a:spLocks noChangeArrowheads="1"/>
                </p:cNvSpPr>
                <p:nvPr/>
              </p:nvSpPr>
              <p:spPr bwMode="auto">
                <a:xfrm>
                  <a:off x="4011" y="2433"/>
                  <a:ext cx="681" cy="680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36"/>
                <p:cNvSpPr>
                  <a:spLocks noChangeShapeType="1"/>
                </p:cNvSpPr>
                <p:nvPr/>
              </p:nvSpPr>
              <p:spPr bwMode="auto">
                <a:xfrm>
                  <a:off x="4328" y="2433"/>
                  <a:ext cx="0" cy="68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" name="Oval 37"/>
                <p:cNvSpPr>
                  <a:spLocks noChangeArrowheads="1"/>
                </p:cNvSpPr>
                <p:nvPr/>
              </p:nvSpPr>
              <p:spPr bwMode="auto">
                <a:xfrm>
                  <a:off x="4283" y="2750"/>
                  <a:ext cx="91" cy="45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147" y="2689"/>
                  <a:ext cx="2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>
                      <a:latin typeface="Times New Roman" charset="0"/>
                    </a:rPr>
                    <a:t>p</a:t>
                  </a:r>
                </a:p>
              </p:txBody>
            </p:sp>
            <p:sp>
              <p:nvSpPr>
                <p:cNvPr id="5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164" y="2433"/>
                  <a:ext cx="21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 dirty="0">
                      <a:latin typeface="Times New Roman" charset="0"/>
                    </a:rPr>
                    <a:t>d</a:t>
                  </a:r>
                </a:p>
              </p:txBody>
            </p:sp>
          </p:grp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3830" y="2066"/>
                <a:ext cx="7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3906" y="179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45" name="Text Box 42"/>
              <p:cNvSpPr txBox="1">
                <a:spLocks noChangeArrowheads="1"/>
              </p:cNvSpPr>
              <p:nvPr/>
            </p:nvSpPr>
            <p:spPr bwMode="auto">
              <a:xfrm>
                <a:off x="4224" y="179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4193" y="2247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>
                <a:off x="4193" y="2928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34" y="2429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charset="0"/>
                  </a:rPr>
                  <a:t>2d</a:t>
                </a:r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>
                <a:off x="4737" y="2247"/>
                <a:ext cx="1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4737" y="2928"/>
                <a:ext cx="1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>
                <a:off x="4782" y="2247"/>
                <a:ext cx="0" cy="2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 flipV="1">
                <a:off x="4782" y="2655"/>
                <a:ext cx="0" cy="27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Text Box 60"/>
              <p:cNvSpPr txBox="1">
                <a:spLocks noChangeArrowheads="1"/>
              </p:cNvSpPr>
              <p:nvPr/>
            </p:nvSpPr>
            <p:spPr bwMode="auto">
              <a:xfrm>
                <a:off x="4232" y="2432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charset="0"/>
                  </a:rPr>
                  <a:t>D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508871" y="3212110"/>
              <a:ext cx="720725" cy="1225550"/>
              <a:chOff x="6296025" y="3500438"/>
              <a:chExt cx="720725" cy="1225550"/>
            </a:xfrm>
          </p:grpSpPr>
          <p:sp>
            <p:nvSpPr>
              <p:cNvPr id="59" name="Oval 55"/>
              <p:cNvSpPr>
                <a:spLocks noChangeArrowheads="1"/>
              </p:cNvSpPr>
              <p:nvPr/>
            </p:nvSpPr>
            <p:spPr bwMode="auto">
              <a:xfrm>
                <a:off x="6872288" y="3500438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6296025" y="3500438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57"/>
              <p:cNvSpPr>
                <a:spLocks noChangeArrowheads="1"/>
              </p:cNvSpPr>
              <p:nvPr/>
            </p:nvSpPr>
            <p:spPr bwMode="auto">
              <a:xfrm>
                <a:off x="6296025" y="4581525"/>
                <a:ext cx="144463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6872288" y="4581525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6296025" y="400526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Oval 64"/>
              <p:cNvSpPr>
                <a:spLocks noChangeArrowheads="1"/>
              </p:cNvSpPr>
              <p:nvPr/>
            </p:nvSpPr>
            <p:spPr bwMode="auto">
              <a:xfrm>
                <a:off x="6872288" y="4005263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91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Nearest Point </a:t>
            </a:r>
            <a:r>
              <a:rPr lang="en-US" altLang="zh-CN" dirty="0" smtClean="0"/>
              <a:t>Pair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n points on 2-D </a:t>
            </a:r>
            <a:r>
              <a:rPr lang="en-US" altLang="zh-CN" dirty="0" smtClean="0"/>
              <a:t>surface</a:t>
            </a:r>
          </a:p>
          <a:p>
            <a:pPr lvl="1"/>
            <a:r>
              <a:rPr lang="en-US" altLang="zh-CN" sz="2400" dirty="0">
                <a:solidFill>
                  <a:srgbClr val="000099"/>
                </a:solidFill>
              </a:rPr>
              <a:t>Find </a:t>
            </a:r>
            <a:r>
              <a:rPr lang="en-US" altLang="zh-CN" sz="2400" dirty="0">
                <a:solidFill>
                  <a:srgbClr val="FF0000"/>
                </a:solidFill>
              </a:rPr>
              <a:t>dis(</a:t>
            </a:r>
            <a:r>
              <a:rPr lang="en-US" altLang="zh-CN" sz="2400" dirty="0" err="1">
                <a:solidFill>
                  <a:srgbClr val="FF0000"/>
                </a:solidFill>
              </a:rPr>
              <a:t>pl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qr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000099"/>
                </a:solidFill>
              </a:rPr>
              <a:t>&lt; d in critical area, </a:t>
            </a:r>
            <a:r>
              <a:rPr lang="en-US" altLang="zh-CN" sz="2400" dirty="0" err="1">
                <a:solidFill>
                  <a:srgbClr val="000099"/>
                </a:solidFill>
              </a:rPr>
              <a:t>pl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L</a:t>
            </a:r>
            <a:r>
              <a:rPr lang="en-US" altLang="zh-CN" sz="2400" dirty="0">
                <a:solidFill>
                  <a:srgbClr val="000099"/>
                </a:solidFill>
              </a:rPr>
              <a:t>,  </a:t>
            </a:r>
            <a:r>
              <a:rPr lang="en-US" altLang="zh-CN" sz="2400" dirty="0" err="1">
                <a:solidFill>
                  <a:srgbClr val="000099"/>
                </a:solidFill>
              </a:rPr>
              <a:t>qr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R</a:t>
            </a:r>
            <a:endParaRPr lang="en-US" altLang="zh-CN" sz="2400" dirty="0" smtClean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409650" y="4811051"/>
            <a:ext cx="1082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median</a:t>
            </a:r>
            <a:endParaRPr lang="en-US" altLang="zh-CN" sz="2000" b="1" dirty="0"/>
          </a:p>
        </p:txBody>
      </p:sp>
      <p:grpSp>
        <p:nvGrpSpPr>
          <p:cNvPr id="38" name="Group 63"/>
          <p:cNvGrpSpPr>
            <a:grpSpLocks/>
          </p:cNvGrpSpPr>
          <p:nvPr/>
        </p:nvGrpSpPr>
        <p:grpSpPr bwMode="auto">
          <a:xfrm>
            <a:off x="3279478" y="2649529"/>
            <a:ext cx="1152526" cy="2125663"/>
            <a:chOff x="3830" y="1794"/>
            <a:chExt cx="726" cy="1339"/>
          </a:xfrm>
        </p:grpSpPr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3830" y="1839"/>
              <a:ext cx="0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4193" y="1839"/>
              <a:ext cx="0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4555" y="1839"/>
              <a:ext cx="1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" name="Group 43"/>
            <p:cNvGrpSpPr>
              <a:grpSpLocks/>
            </p:cNvGrpSpPr>
            <p:nvPr/>
          </p:nvGrpSpPr>
          <p:grpSpPr bwMode="auto">
            <a:xfrm>
              <a:off x="4013" y="2233"/>
              <a:ext cx="224" cy="695"/>
              <a:chOff x="4149" y="2418"/>
              <a:chExt cx="224" cy="695"/>
            </a:xfrm>
          </p:grpSpPr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>
                <a:off x="4328" y="2433"/>
                <a:ext cx="0" cy="6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Text Box 38"/>
              <p:cNvSpPr txBox="1">
                <a:spLocks noChangeArrowheads="1"/>
              </p:cNvSpPr>
              <p:nvPr/>
            </p:nvSpPr>
            <p:spPr bwMode="auto">
              <a:xfrm>
                <a:off x="4149" y="241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Times New Roman" charset="0"/>
                  </a:rPr>
                  <a:t>p</a:t>
                </a:r>
              </a:p>
            </p:txBody>
          </p:sp>
        </p:grp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3830" y="2066"/>
              <a:ext cx="72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906" y="179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4224" y="179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charset="0"/>
                </a:rPr>
                <a:t>d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10667" y="3719477"/>
            <a:ext cx="1290143" cy="722451"/>
            <a:chOff x="3210667" y="3719477"/>
            <a:chExt cx="1290143" cy="722451"/>
          </a:xfrm>
        </p:grpSpPr>
        <p:sp>
          <p:nvSpPr>
            <p:cNvPr id="91" name="Line 44"/>
            <p:cNvSpPr>
              <a:spLocks noChangeShapeType="1"/>
            </p:cNvSpPr>
            <p:nvPr/>
          </p:nvSpPr>
          <p:spPr bwMode="auto">
            <a:xfrm>
              <a:off x="4008000" y="3808368"/>
              <a:ext cx="0" cy="5621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4007999" y="3791708"/>
              <a:ext cx="420579" cy="2810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Line 44"/>
            <p:cNvSpPr>
              <a:spLocks noChangeShapeType="1"/>
            </p:cNvSpPr>
            <p:nvPr/>
          </p:nvSpPr>
          <p:spPr bwMode="auto">
            <a:xfrm flipH="1">
              <a:off x="4008000" y="4072765"/>
              <a:ext cx="424002" cy="297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210667" y="3719477"/>
              <a:ext cx="1290143" cy="722451"/>
              <a:chOff x="-288540" y="4648987"/>
              <a:chExt cx="1290143" cy="722451"/>
            </a:xfrm>
          </p:grpSpPr>
          <p:sp>
            <p:nvSpPr>
              <p:cNvPr id="80" name="Line 44"/>
              <p:cNvSpPr>
                <a:spLocks noChangeShapeType="1"/>
              </p:cNvSpPr>
              <p:nvPr/>
            </p:nvSpPr>
            <p:spPr bwMode="auto">
              <a:xfrm>
                <a:off x="353109" y="4721218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Oval 64"/>
              <p:cNvSpPr>
                <a:spLocks noChangeArrowheads="1"/>
              </p:cNvSpPr>
              <p:nvPr/>
            </p:nvSpPr>
            <p:spPr bwMode="auto">
              <a:xfrm>
                <a:off x="436562" y="4648987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45"/>
              <p:cNvSpPr>
                <a:spLocks noChangeShapeType="1"/>
              </p:cNvSpPr>
              <p:nvPr/>
            </p:nvSpPr>
            <p:spPr bwMode="auto">
              <a:xfrm>
                <a:off x="-191403" y="5297480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Oval 55"/>
              <p:cNvSpPr>
                <a:spLocks noChangeArrowheads="1"/>
              </p:cNvSpPr>
              <p:nvPr/>
            </p:nvSpPr>
            <p:spPr bwMode="auto">
              <a:xfrm>
                <a:off x="-288540" y="5225249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44"/>
              <p:cNvSpPr>
                <a:spLocks noChangeShapeType="1"/>
              </p:cNvSpPr>
              <p:nvPr/>
            </p:nvSpPr>
            <p:spPr bwMode="auto">
              <a:xfrm>
                <a:off x="-223418" y="4722944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44"/>
              <p:cNvSpPr>
                <a:spLocks noChangeShapeType="1"/>
              </p:cNvSpPr>
              <p:nvPr/>
            </p:nvSpPr>
            <p:spPr bwMode="auto">
              <a:xfrm>
                <a:off x="384861" y="5299206"/>
                <a:ext cx="54451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Oval 57"/>
              <p:cNvSpPr>
                <a:spLocks noChangeArrowheads="1"/>
              </p:cNvSpPr>
              <p:nvPr/>
            </p:nvSpPr>
            <p:spPr bwMode="auto">
              <a:xfrm>
                <a:off x="287225" y="5226975"/>
                <a:ext cx="144463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436562" y="5226974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-288540" y="465071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287225" y="465071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44"/>
              <p:cNvSpPr>
                <a:spLocks noChangeShapeType="1"/>
              </p:cNvSpPr>
              <p:nvPr/>
            </p:nvSpPr>
            <p:spPr bwMode="auto">
              <a:xfrm>
                <a:off x="929372" y="4721218"/>
                <a:ext cx="0" cy="56211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Oval 58"/>
              <p:cNvSpPr>
                <a:spLocks noChangeArrowheads="1"/>
              </p:cNvSpPr>
              <p:nvPr/>
            </p:nvSpPr>
            <p:spPr bwMode="auto">
              <a:xfrm>
                <a:off x="857141" y="4938844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92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Nearest Point </a:t>
            </a:r>
            <a:r>
              <a:rPr lang="en-US" altLang="zh-CN" dirty="0" smtClean="0"/>
              <a:t>Pair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99745"/>
            <a:ext cx="7790804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9933"/>
                </a:solidFill>
              </a:rPr>
              <a:t>对</a:t>
            </a:r>
            <a:r>
              <a:rPr lang="en-US" altLang="zh-CN" dirty="0" smtClean="0">
                <a:solidFill>
                  <a:srgbClr val="339933"/>
                </a:solidFill>
              </a:rPr>
              <a:t>Q</a:t>
            </a:r>
            <a:r>
              <a:rPr lang="zh-CN" altLang="en-US" dirty="0" smtClean="0">
                <a:solidFill>
                  <a:srgbClr val="339933"/>
                </a:solidFill>
              </a:rPr>
              <a:t>按</a:t>
            </a:r>
            <a:r>
              <a:rPr lang="en-US" altLang="zh-CN" dirty="0" smtClean="0">
                <a:solidFill>
                  <a:srgbClr val="339933"/>
                </a:solidFill>
              </a:rPr>
              <a:t>x</a:t>
            </a:r>
            <a:r>
              <a:rPr lang="zh-CN" altLang="en-US" dirty="0" smtClean="0">
                <a:solidFill>
                  <a:srgbClr val="339933"/>
                </a:solidFill>
              </a:rPr>
              <a:t>轴从小到大排序</a:t>
            </a:r>
            <a:endParaRPr lang="en-US" altLang="zh-CN" dirty="0" smtClean="0">
              <a:solidFill>
                <a:srgbClr val="339933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9933"/>
                </a:solidFill>
              </a:rPr>
              <a:t>对</a:t>
            </a:r>
            <a:r>
              <a:rPr lang="en-US" altLang="zh-CN" dirty="0" smtClean="0">
                <a:solidFill>
                  <a:srgbClr val="339933"/>
                </a:solidFill>
              </a:rPr>
              <a:t>Q</a:t>
            </a:r>
            <a:r>
              <a:rPr lang="zh-CN" altLang="en-US" dirty="0" smtClean="0">
                <a:solidFill>
                  <a:srgbClr val="339933"/>
                </a:solidFill>
              </a:rPr>
              <a:t>中点按</a:t>
            </a:r>
            <a:r>
              <a:rPr lang="en-US" altLang="zh-CN" dirty="0" smtClean="0">
                <a:solidFill>
                  <a:srgbClr val="339933"/>
                </a:solidFill>
              </a:rPr>
              <a:t>y</a:t>
            </a:r>
            <a:r>
              <a:rPr lang="zh-CN" altLang="en-US" dirty="0" smtClean="0">
                <a:solidFill>
                  <a:srgbClr val="339933"/>
                </a:solidFill>
              </a:rPr>
              <a:t>轴从小到大排序放放</a:t>
            </a:r>
            <a:r>
              <a:rPr lang="en-US" altLang="zh-CN" dirty="0" smtClean="0">
                <a:solidFill>
                  <a:srgbClr val="339933"/>
                </a:solidFill>
              </a:rPr>
              <a:t>Y</a:t>
            </a:r>
            <a:r>
              <a:rPr lang="zh-CN" altLang="en-US" dirty="0" smtClean="0">
                <a:solidFill>
                  <a:srgbClr val="339933"/>
                </a:solidFill>
              </a:rPr>
              <a:t>中，并记录各点对应</a:t>
            </a:r>
            <a:r>
              <a:rPr lang="en-US" altLang="zh-CN" dirty="0" smtClean="0">
                <a:solidFill>
                  <a:srgbClr val="339933"/>
                </a:solidFill>
              </a:rPr>
              <a:t>Q</a:t>
            </a:r>
            <a:r>
              <a:rPr lang="zh-CN" altLang="en-US" dirty="0" smtClean="0">
                <a:solidFill>
                  <a:srgbClr val="339933"/>
                </a:solidFill>
              </a:rPr>
              <a:t>中的下标</a:t>
            </a:r>
            <a:endParaRPr lang="en-US" altLang="zh-CN" dirty="0" smtClean="0">
              <a:solidFill>
                <a:srgbClr val="339933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err="1" smtClean="0"/>
              <a:t>CPair</a:t>
            </a:r>
            <a:r>
              <a:rPr lang="en-US" altLang="zh-CN" dirty="0" smtClean="0"/>
              <a:t>(i, j, Q, Y) </a:t>
            </a:r>
            <a:r>
              <a:rPr lang="en-US" altLang="zh-CN" dirty="0" smtClean="0">
                <a:solidFill>
                  <a:srgbClr val="339933"/>
                </a:solidFill>
              </a:rPr>
              <a:t>//</a:t>
            </a:r>
            <a:r>
              <a:rPr lang="zh-CN" altLang="en-US" dirty="0" smtClean="0">
                <a:solidFill>
                  <a:srgbClr val="339933"/>
                </a:solidFill>
              </a:rPr>
              <a:t>返回数组</a:t>
            </a:r>
            <a:r>
              <a:rPr lang="en-US" altLang="zh-CN" dirty="0" smtClean="0">
                <a:solidFill>
                  <a:srgbClr val="339933"/>
                </a:solidFill>
              </a:rPr>
              <a:t>Q</a:t>
            </a:r>
            <a:r>
              <a:rPr lang="zh-CN" altLang="en-US" dirty="0" smtClean="0">
                <a:solidFill>
                  <a:srgbClr val="339933"/>
                </a:solidFill>
              </a:rPr>
              <a:t>中</a:t>
            </a:r>
            <a:r>
              <a:rPr lang="en-US" altLang="zh-CN" dirty="0" smtClean="0">
                <a:solidFill>
                  <a:srgbClr val="339933"/>
                </a:solidFill>
              </a:rPr>
              <a:t>i</a:t>
            </a:r>
            <a:r>
              <a:rPr lang="zh-CN" altLang="en-US" dirty="0" smtClean="0">
                <a:solidFill>
                  <a:srgbClr val="339933"/>
                </a:solidFill>
              </a:rPr>
              <a:t>到</a:t>
            </a:r>
            <a:r>
              <a:rPr lang="en-US" altLang="zh-CN" dirty="0" smtClean="0">
                <a:solidFill>
                  <a:srgbClr val="339933"/>
                </a:solidFill>
              </a:rPr>
              <a:t>j</a:t>
            </a:r>
            <a:r>
              <a:rPr lang="zh-CN" altLang="en-US" dirty="0" smtClean="0">
                <a:solidFill>
                  <a:srgbClr val="339933"/>
                </a:solidFill>
              </a:rPr>
              <a:t>的最近距离</a:t>
            </a:r>
            <a:r>
              <a:rPr lang="en-US" altLang="zh-CN" dirty="0" smtClean="0">
                <a:solidFill>
                  <a:srgbClr val="339933"/>
                </a:solidFill>
              </a:rPr>
              <a:t>d</a:t>
            </a:r>
            <a:r>
              <a:rPr lang="zh-CN" altLang="en-US" dirty="0" smtClean="0">
                <a:solidFill>
                  <a:srgbClr val="339933"/>
                </a:solidFill>
              </a:rPr>
              <a:t>，以及最近两点</a:t>
            </a:r>
            <a:r>
              <a:rPr lang="en-US" altLang="zh-CN" dirty="0" err="1" smtClean="0">
                <a:solidFill>
                  <a:srgbClr val="339933"/>
                </a:solidFill>
              </a:rPr>
              <a:t>p,q</a:t>
            </a:r>
            <a:endParaRPr lang="en-US" altLang="zh-CN" dirty="0" smtClean="0">
              <a:solidFill>
                <a:srgbClr val="339933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n = </a:t>
            </a:r>
            <a:r>
              <a:rPr lang="en-US" altLang="zh-CN" dirty="0"/>
              <a:t>j-i+1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if</a:t>
            </a:r>
            <a:r>
              <a:rPr lang="en-US" altLang="zh-CN" dirty="0" smtClean="0"/>
              <a:t> m &lt; 3 </a:t>
            </a:r>
            <a:r>
              <a:rPr lang="en-US" altLang="zh-CN" b="1" dirty="0" smtClean="0"/>
              <a:t>then return </a:t>
            </a:r>
            <a:r>
              <a:rPr lang="zh-CN" altLang="en-US" dirty="0" smtClean="0"/>
              <a:t>最近距离</a:t>
            </a:r>
            <a:r>
              <a:rPr lang="en-US" altLang="zh-CN" dirty="0" smtClean="0"/>
              <a:t>d,</a:t>
            </a:r>
            <a:r>
              <a:rPr lang="zh-CN" altLang="en-US" dirty="0" smtClean="0"/>
              <a:t>及其点对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YL = Q</a:t>
            </a:r>
            <a:r>
              <a:rPr lang="zh-CN" altLang="en-US" dirty="0"/>
              <a:t>中 </a:t>
            </a:r>
            <a:r>
              <a:rPr lang="en-US" altLang="zh-CN" dirty="0"/>
              <a:t>i </a:t>
            </a:r>
            <a:r>
              <a:rPr lang="zh-CN" altLang="en-US" dirty="0"/>
              <a:t>到 </a:t>
            </a:r>
            <a:r>
              <a:rPr lang="en-US" altLang="zh-CN" dirty="0" smtClean="0"/>
              <a:t>i+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-1</a:t>
            </a:r>
            <a:r>
              <a:rPr lang="zh-CN" altLang="en-US" dirty="0">
                <a:sym typeface="Symbol"/>
              </a:rPr>
              <a:t>点按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轴从小到大排好的</a:t>
            </a:r>
            <a:r>
              <a:rPr lang="zh-CN" altLang="en-US" dirty="0" smtClean="0">
                <a:sym typeface="Symbol"/>
              </a:rPr>
              <a:t>序</a:t>
            </a:r>
            <a:r>
              <a:rPr lang="en-US" altLang="zh-CN" dirty="0" smtClean="0">
                <a:sym typeface="Symbol"/>
              </a:rPr>
              <a:t>;</a:t>
            </a:r>
            <a:r>
              <a:rPr lang="en-US" altLang="zh-CN" dirty="0" smtClean="0">
                <a:solidFill>
                  <a:srgbClr val="339933"/>
                </a:solidFill>
                <a:sym typeface="Symbol"/>
              </a:rPr>
              <a:t>//</a:t>
            </a:r>
            <a:r>
              <a:rPr lang="zh-CN" altLang="en-US" dirty="0" smtClean="0">
                <a:solidFill>
                  <a:srgbClr val="339933"/>
                </a:solidFill>
                <a:sym typeface="Symbol"/>
              </a:rPr>
              <a:t>不需重新排序了</a:t>
            </a:r>
            <a:endParaRPr lang="en-US" altLang="zh-CN" dirty="0">
              <a:solidFill>
                <a:srgbClr val="339933"/>
              </a:solidFill>
            </a:endParaRPr>
          </a:p>
          <a:p>
            <a:r>
              <a:rPr lang="en-US" altLang="zh-CN" dirty="0" smtClean="0"/>
              <a:t>    YR </a:t>
            </a:r>
            <a:r>
              <a:rPr lang="en-US" altLang="zh-CN" dirty="0"/>
              <a:t>= Q</a:t>
            </a:r>
            <a:r>
              <a:rPr lang="zh-CN" altLang="en-US" dirty="0"/>
              <a:t>中 </a:t>
            </a:r>
            <a:r>
              <a:rPr lang="en-US" altLang="zh-CN" dirty="0"/>
              <a:t>i+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 </a:t>
            </a:r>
            <a:r>
              <a:rPr lang="zh-CN" altLang="en-US" dirty="0">
                <a:sym typeface="Symbol"/>
              </a:rPr>
              <a:t>到 </a:t>
            </a:r>
            <a:r>
              <a:rPr lang="en-US" altLang="zh-CN" dirty="0"/>
              <a:t>j </a:t>
            </a:r>
            <a:r>
              <a:rPr lang="zh-CN" altLang="en-US" dirty="0">
                <a:sym typeface="Symbol"/>
              </a:rPr>
              <a:t>点按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轴从小到大排</a:t>
            </a:r>
            <a:r>
              <a:rPr lang="zh-CN" altLang="en-US" dirty="0" smtClean="0">
                <a:sym typeface="Symbol"/>
              </a:rPr>
              <a:t>好的序</a:t>
            </a:r>
            <a:r>
              <a:rPr lang="en-US" altLang="zh-CN" dirty="0">
                <a:sym typeface="Symbol"/>
              </a:rPr>
              <a:t>;</a:t>
            </a:r>
            <a:r>
              <a:rPr lang="en-US" altLang="zh-CN" dirty="0" smtClean="0">
                <a:solidFill>
                  <a:srgbClr val="339933"/>
                </a:solidFill>
                <a:sym typeface="Symbol"/>
              </a:rPr>
              <a:t>//</a:t>
            </a:r>
            <a:r>
              <a:rPr lang="zh-CN" altLang="en-US" dirty="0">
                <a:solidFill>
                  <a:srgbClr val="339933"/>
                </a:solidFill>
                <a:sym typeface="Symbol"/>
              </a:rPr>
              <a:t>不</a:t>
            </a:r>
            <a:r>
              <a:rPr lang="zh-CN" altLang="en-US" dirty="0" smtClean="0">
                <a:solidFill>
                  <a:srgbClr val="339933"/>
                </a:solidFill>
                <a:sym typeface="Symbol"/>
              </a:rPr>
              <a:t>需重新排序了</a:t>
            </a:r>
            <a:endParaRPr lang="en-US" altLang="zh-CN" dirty="0">
              <a:solidFill>
                <a:srgbClr val="339933"/>
              </a:solidFill>
            </a:endParaRPr>
          </a:p>
          <a:p>
            <a:r>
              <a:rPr lang="en-US" altLang="zh-CN" dirty="0" smtClean="0"/>
              <a:t>    (d1, 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CPair</a:t>
            </a:r>
            <a:r>
              <a:rPr lang="en-US" altLang="zh-CN" dirty="0" smtClean="0"/>
              <a:t>(i</a:t>
            </a:r>
            <a:r>
              <a:rPr lang="en-US" altLang="zh-CN" dirty="0"/>
              <a:t>, </a:t>
            </a:r>
            <a:r>
              <a:rPr lang="en-US" altLang="zh-CN" dirty="0" smtClean="0"/>
              <a:t>i+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-1</a:t>
            </a:r>
            <a:r>
              <a:rPr lang="en-US" altLang="zh-CN" dirty="0"/>
              <a:t>, Q, </a:t>
            </a:r>
            <a:r>
              <a:rPr lang="en-US" altLang="zh-CN" dirty="0" smtClean="0"/>
              <a:t>YL);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(d2, 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ps’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CPair</a:t>
            </a:r>
            <a:r>
              <a:rPr lang="en-US" altLang="zh-CN" dirty="0" smtClean="0"/>
              <a:t>(i</a:t>
            </a:r>
            <a:r>
              <a:rPr lang="en-US" altLang="zh-CN" dirty="0"/>
              <a:t>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, j, Q, </a:t>
            </a:r>
            <a:r>
              <a:rPr lang="en-US" altLang="zh-CN" dirty="0" smtClean="0"/>
              <a:t>YR);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(d, 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)</a:t>
            </a:r>
            <a:r>
              <a:rPr lang="zh-CN" altLang="en-US" dirty="0" smtClean="0"/>
              <a:t>记录</a:t>
            </a:r>
            <a:r>
              <a:rPr lang="en-US" altLang="zh-CN" dirty="0" smtClean="0"/>
              <a:t>d1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d2</a:t>
            </a:r>
            <a:r>
              <a:rPr lang="zh-CN" altLang="en-US" dirty="0" smtClean="0"/>
              <a:t>更小值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  x</a:t>
            </a:r>
            <a:r>
              <a:rPr lang="zh-CN" altLang="en-US" baseline="-25000" dirty="0" smtClean="0"/>
              <a:t>中位线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[i+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m/2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-1]+ 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[i+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m/2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])/2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Yd</a:t>
            </a:r>
            <a:r>
              <a:rPr lang="en-US" altLang="zh-CN" dirty="0" smtClean="0"/>
              <a:t> = </a:t>
            </a:r>
            <a:r>
              <a:rPr lang="zh-CN" altLang="en-US" dirty="0" smtClean="0"/>
              <a:t>落于</a:t>
            </a:r>
            <a:r>
              <a:rPr lang="en-US" altLang="zh-CN" dirty="0" smtClean="0"/>
              <a:t>[x</a:t>
            </a:r>
            <a:r>
              <a:rPr lang="zh-CN" altLang="en-US" baseline="-25000" dirty="0" smtClean="0"/>
              <a:t>中位线</a:t>
            </a:r>
            <a:r>
              <a:rPr lang="en-US" altLang="zh-CN" dirty="0" smtClean="0"/>
              <a:t>-d,</a:t>
            </a:r>
            <a:r>
              <a:rPr lang="en-US" altLang="zh-CN" dirty="0"/>
              <a:t> x</a:t>
            </a:r>
            <a:r>
              <a:rPr lang="zh-CN" altLang="en-US" baseline="-25000" dirty="0" smtClean="0"/>
              <a:t>中位线</a:t>
            </a:r>
            <a:r>
              <a:rPr lang="en-US" altLang="zh-CN" dirty="0" smtClean="0"/>
              <a:t>+d]</a:t>
            </a:r>
            <a:r>
              <a:rPr lang="zh-CN" altLang="en-US" dirty="0" smtClean="0"/>
              <a:t>带中</a:t>
            </a:r>
            <a:r>
              <a:rPr lang="zh-CN" altLang="en-US" dirty="0" smtClean="0">
                <a:sym typeface="Symbol"/>
              </a:rPr>
              <a:t>按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轴从小到大排好的序</a:t>
            </a:r>
            <a:r>
              <a:rPr lang="en-US" altLang="zh-CN" dirty="0">
                <a:sym typeface="Symbol"/>
              </a:rPr>
              <a:t>;</a:t>
            </a:r>
            <a:r>
              <a:rPr lang="en-US" altLang="zh-CN" dirty="0">
                <a:solidFill>
                  <a:srgbClr val="339933"/>
                </a:solidFill>
                <a:sym typeface="Symbol"/>
              </a:rPr>
              <a:t>//</a:t>
            </a:r>
            <a:r>
              <a:rPr lang="zh-CN" altLang="en-US" dirty="0">
                <a:solidFill>
                  <a:srgbClr val="339933"/>
                </a:solidFill>
                <a:sym typeface="Symbol"/>
              </a:rPr>
              <a:t>不</a:t>
            </a:r>
            <a:r>
              <a:rPr lang="zh-CN" altLang="en-US" dirty="0" smtClean="0">
                <a:solidFill>
                  <a:srgbClr val="339933"/>
                </a:solidFill>
                <a:sym typeface="Symbol"/>
              </a:rPr>
              <a:t>需重新排序</a:t>
            </a:r>
            <a:endParaRPr lang="en-US" altLang="zh-CN" dirty="0">
              <a:solidFill>
                <a:srgbClr val="339933"/>
              </a:solidFill>
            </a:endParaRPr>
          </a:p>
          <a:p>
            <a:r>
              <a:rPr lang="zh-CN" altLang="en-US" dirty="0" smtClean="0"/>
              <a:t>    对于</a:t>
            </a:r>
            <a:r>
              <a:rPr lang="en-US" altLang="zh-CN" dirty="0" err="1" smtClean="0"/>
              <a:t>Yd</a:t>
            </a:r>
            <a:r>
              <a:rPr lang="zh-CN" altLang="en-US" dirty="0" smtClean="0"/>
              <a:t>任一点，与前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个、后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个比较找最小的</a:t>
            </a:r>
            <a:r>
              <a:rPr lang="en-US" altLang="zh-CN" dirty="0" smtClean="0"/>
              <a:t>(d’,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d’&lt; d 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en-US" altLang="zh-CN" dirty="0"/>
              <a:t>(d’,</a:t>
            </a:r>
            <a:r>
              <a:rPr lang="en-US" altLang="zh-CN" dirty="0" err="1"/>
              <a:t>p,q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en-US" altLang="zh-CN" dirty="0"/>
              <a:t> (d, </a:t>
            </a:r>
            <a:r>
              <a:rPr lang="en-US" altLang="zh-CN" dirty="0" err="1"/>
              <a:t>pr</a:t>
            </a:r>
            <a:r>
              <a:rPr lang="en-US" altLang="zh-CN" dirty="0"/>
              <a:t>, </a:t>
            </a:r>
            <a:r>
              <a:rPr lang="en-US" altLang="zh-CN" dirty="0" err="1"/>
              <a:t>ps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29547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504" y="155679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960" y="32489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61" y="350100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Nearest Point Pair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 complexity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727684" y="2492896"/>
            <a:ext cx="6228692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charset="0"/>
              </a:rPr>
              <a:t>T(n) = O(1)                         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charset="0"/>
              </a:rPr>
              <a:t>2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charset="0"/>
              </a:rPr>
              <a:t>T(n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) = 2T(n/2) + O(n)        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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3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用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Master</a:t>
            </a:r>
            <a:r>
              <a:rPr lang="zh-CN" altLang="en-US" sz="3200" b="1" dirty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定理</a:t>
            </a:r>
            <a:r>
              <a:rPr lang="zh-CN" altLang="en-US" sz="3200" b="1" dirty="0" smtClean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求解</a:t>
            </a:r>
            <a:endParaRPr lang="en-US" altLang="zh-CN" sz="3200" b="1" dirty="0">
              <a:solidFill>
                <a:srgbClr val="FF0000"/>
              </a:solidFill>
              <a:latin typeface="Times New Roman" charset="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T(n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) = O(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nlogn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8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Fourier </a:t>
            </a:r>
            <a:r>
              <a:rPr lang="en-US" altLang="zh-CN" dirty="0" smtClean="0"/>
              <a:t>Transform overview</a:t>
            </a:r>
          </a:p>
          <a:p>
            <a:pPr lvl="1"/>
            <a:r>
              <a:rPr lang="en-US" altLang="zh-CN" dirty="0" smtClean="0"/>
              <a:t>Any wave </a:t>
            </a:r>
            <a:r>
              <a:rPr lang="en-US" altLang="zh-CN" dirty="0"/>
              <a:t>can be approximated by the </a:t>
            </a:r>
            <a:r>
              <a:rPr lang="en-US" altLang="zh-CN" dirty="0" smtClean="0"/>
              <a:t>sum </a:t>
            </a:r>
            <a:r>
              <a:rPr lang="en-US" altLang="zh-CN" dirty="0"/>
              <a:t>of some sine waves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pic>
        <p:nvPicPr>
          <p:cNvPr id="5122" name="Picture 2" descr="http://i.guancha.cn/News/2014/06/05/6353758737415103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196296"/>
            <a:ext cx="4166828" cy="32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318448" y="3826216"/>
            <a:ext cx="3682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Fig.1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1 sine wave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Fig.2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2 sine waves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Fig.3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 sine waves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Fig.4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10 sine waves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Fourier Transform overview</a:t>
            </a:r>
          </a:p>
          <a:p>
            <a:pPr lvl="1"/>
            <a:r>
              <a:rPr lang="en-US" altLang="zh-CN" dirty="0"/>
              <a:t>Any wave can be approximated by the sum of some sine waves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43468"/>
            <a:ext cx="2438400" cy="2438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55490" y="344346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</a:t>
            </a:r>
          </a:p>
        </p:txBody>
      </p:sp>
      <p:sp>
        <p:nvSpPr>
          <p:cNvPr id="8" name="矩形 7"/>
          <p:cNvSpPr/>
          <p:nvPr/>
        </p:nvSpPr>
        <p:spPr>
          <a:xfrm>
            <a:off x="4355490" y="4068281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490" y="4684417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  <p:sp>
        <p:nvSpPr>
          <p:cNvPr id="10" name="矩形 9"/>
          <p:cNvSpPr/>
          <p:nvPr/>
        </p:nvSpPr>
        <p:spPr>
          <a:xfrm>
            <a:off x="4355490" y="5338495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</p:spTree>
    <p:extLst>
      <p:ext uri="{BB962C8B-B14F-4D97-AF65-F5344CB8AC3E}">
        <p14:creationId xmlns:p14="http://schemas.microsoft.com/office/powerpoint/2010/main" val="1712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Fourier Transform overview</a:t>
            </a:r>
          </a:p>
          <a:p>
            <a:pPr lvl="1"/>
            <a:r>
              <a:rPr lang="en-US" altLang="zh-CN" dirty="0"/>
              <a:t>Any wave can be approximated by the sum of some sine waves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7170" name="Picture 2" descr="clip_image003(07(08-01-10-14-36)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113076"/>
            <a:ext cx="3429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mgsrc.baidu.com/forum/w%3D580/sign=45f47034d52a283443a636036bb4c92e/360f4b086e061d952fd657117af40ad162d9ca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744924"/>
            <a:ext cx="3429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8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Fourier Transform overview</a:t>
            </a:r>
          </a:p>
          <a:p>
            <a:pPr lvl="1"/>
            <a:r>
              <a:rPr lang="en-US" altLang="zh-CN" dirty="0"/>
              <a:t>Any wave can be approximated by the sum of some sine waves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7170" name="Picture 2" descr="http://i.guancha.cn/News/2014/06/05/6353758767501316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0948"/>
            <a:ext cx="592420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.guancha.cn/News/2014/06/05/6353758761256625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3429000"/>
            <a:ext cx="3018212" cy="19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Fourier Transform overview</a:t>
            </a:r>
          </a:p>
          <a:p>
            <a:pPr lvl="1"/>
            <a:r>
              <a:rPr lang="en-US" altLang="zh-CN" dirty="0"/>
              <a:t>Any wave can be approximated by the sum of some sine </a:t>
            </a:r>
            <a:r>
              <a:rPr lang="en-US" altLang="zh-CN" dirty="0" smtClean="0"/>
              <a:t>waves</a:t>
            </a:r>
          </a:p>
          <a:p>
            <a:pPr lvl="2"/>
            <a:r>
              <a:rPr lang="en-US" altLang="zh-CN" dirty="0" smtClean="0"/>
              <a:t>Input: signals sequence with length n</a:t>
            </a:r>
            <a:r>
              <a:rPr lang="zh-CN" altLang="en-US" dirty="0" smtClean="0"/>
              <a:t> </a:t>
            </a:r>
            <a:r>
              <a:rPr lang="en-US" altLang="zh-CN" dirty="0" smtClean="0"/>
              <a:t>(usually 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Output: the amplitudes (AM) and phases (PH) on some frequencies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69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Divide </a:t>
            </a:r>
            <a:r>
              <a:rPr lang="en-US" altLang="zh-CN" dirty="0"/>
              <a:t>and Conquer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Time Complexity</a:t>
            </a:r>
          </a:p>
          <a:p>
            <a:pPr lvl="1" algn="just"/>
            <a:r>
              <a:rPr lang="en-US" altLang="zh-CN" dirty="0" smtClean="0"/>
              <a:t>Recursive Equation</a:t>
            </a:r>
          </a:p>
          <a:p>
            <a:pPr lvl="2" algn="just"/>
            <a:r>
              <a:rPr lang="en-US" altLang="zh-CN" dirty="0"/>
              <a:t>T(n)= </a:t>
            </a:r>
            <a:r>
              <a:rPr lang="en-US" altLang="zh-CN" dirty="0" err="1"/>
              <a:t>aT</a:t>
            </a:r>
            <a:r>
              <a:rPr lang="en-US" altLang="zh-CN" dirty="0"/>
              <a:t>(n/b)+D(n)+C(n)</a:t>
            </a:r>
          </a:p>
          <a:p>
            <a:pPr lvl="3" algn="just"/>
            <a:r>
              <a:rPr lang="en-US" altLang="zh-CN" dirty="0" smtClean="0"/>
              <a:t>Divide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D(n)</a:t>
            </a:r>
          </a:p>
          <a:p>
            <a:pPr lvl="3" algn="just"/>
            <a:r>
              <a:rPr lang="en-US" altLang="zh-CN" dirty="0" smtClean="0"/>
              <a:t>Conquer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(n/b)</a:t>
            </a:r>
            <a:endParaRPr lang="zh-CN" altLang="en-US" dirty="0"/>
          </a:p>
          <a:p>
            <a:pPr lvl="3" algn="just"/>
            <a:r>
              <a:rPr lang="en-US" altLang="zh-CN" dirty="0" smtClean="0"/>
              <a:t>Combine 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C(n)</a:t>
            </a:r>
          </a:p>
          <a:p>
            <a:pPr lvl="2" algn="just"/>
            <a:r>
              <a:rPr lang="en-US" altLang="zh-CN" dirty="0" smtClean="0"/>
              <a:t>When n&lt;c</a:t>
            </a:r>
            <a:r>
              <a:rPr lang="en-US" altLang="zh-CN" dirty="0"/>
              <a:t>, T(n)=</a:t>
            </a:r>
            <a:r>
              <a:rPr lang="en-US" altLang="zh-CN" dirty="0">
                <a:sym typeface="Symbol" pitchFamily="18" charset="2"/>
              </a:rPr>
              <a:t></a:t>
            </a:r>
            <a:r>
              <a:rPr lang="en-US" altLang="zh-CN" dirty="0"/>
              <a:t>(1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7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8" name="Picture 46" descr="C:\Users\swim\AppData\Roaming\Tencent\Users\34253990\QQ\WinTemp\RichOle\Z3)(_R8T06IJYWFLPV$@K%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144000" cy="25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Fourier Transform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Discrete </a:t>
                </a:r>
                <a:r>
                  <a:rPr lang="en-US" altLang="zh-CN" dirty="0"/>
                  <a:t>Fourier transform (DFT)</a:t>
                </a:r>
              </a:p>
              <a:p>
                <a:pPr lvl="1"/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𝝅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，称为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阶复根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𝝅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func>
                      <m:func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𝒌𝒋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lvl="1"/>
                <a:r>
                  <a:rPr lang="en-US" altLang="zh-CN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Fourier Transform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507288" cy="4752975"/>
              </a:xfrm>
            </p:spPr>
            <p:txBody>
              <a:bodyPr/>
              <a:lstStyle/>
              <a:p>
                <a:r>
                  <a:rPr lang="en-US" altLang="zh-CN" dirty="0" smtClean="0"/>
                  <a:t>Discrete Fourier transform (DFT)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/(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2"/>
                <a:r>
                  <a:rPr lang="en-US" altLang="zh-CN" dirty="0" smtClean="0">
                    <a:latin typeface="Cambria Math"/>
                  </a:rPr>
                  <a:t>E.g.</a:t>
                </a:r>
                <a:r>
                  <a:rPr lang="zh-CN" altLang="en-US" dirty="0" smtClean="0">
                    <a:latin typeface="Cambria Math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𝒆𝒗𝒆𝒏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2"/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𝒐𝒅𝒅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2"/>
                <a:r>
                  <a:rPr lang="en-US" altLang="zh-CN" b="1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1"/>
                <a:endParaRPr lang="en-US" altLang="zh-CN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507288" cy="4752975"/>
              </a:xfrm>
              <a:blipFill rotWithShape="1">
                <a:blip r:embed="rId2"/>
                <a:stretch>
                  <a:fillRect l="-287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507288" cy="4752975"/>
          </a:xfrm>
        </p:spPr>
        <p:txBody>
          <a:bodyPr/>
          <a:lstStyle/>
          <a:p>
            <a:r>
              <a:rPr lang="en-US" altLang="zh-CN" dirty="0"/>
              <a:t>Discrete Fourier transform (DFT)</a:t>
            </a:r>
            <a:endParaRPr lang="en-US" altLang="zh-CN" dirty="0" smtClean="0"/>
          </a:p>
          <a:p>
            <a:pPr lvl="1"/>
            <a:endParaRPr lang="en-US" altLang="zh-CN" i="1" dirty="0" smtClean="0">
              <a:latin typeface="Cambria Math"/>
            </a:endParaRPr>
          </a:p>
          <a:p>
            <a:pPr lvl="2"/>
            <a:endParaRPr lang="en-US" altLang="zh-CN" i="1" dirty="0" smtClean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 smtClean="0">
              <a:latin typeface="Cambria Math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8469" y="2965687"/>
                <a:ext cx="7164796" cy="389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2965687"/>
                <a:ext cx="7164796" cy="389915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8469" y="3355601"/>
                <a:ext cx="669830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3355601"/>
                <a:ext cx="6698309" cy="388889"/>
              </a:xfrm>
              <a:prstGeom prst="rect">
                <a:avLst/>
              </a:prstGeom>
              <a:blipFill rotWithShape="1">
                <a:blip r:embed="rId3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393515" y="368660"/>
                <a:ext cx="2526525" cy="432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C00000"/>
                    </a:solidFill>
                  </a:rPr>
                  <a:t>because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515" y="368660"/>
                <a:ext cx="2526525" cy="432170"/>
              </a:xfrm>
              <a:prstGeom prst="rect">
                <a:avLst/>
              </a:prstGeom>
              <a:blipFill rotWithShape="1">
                <a:blip r:embed="rId4"/>
                <a:stretch>
                  <a:fillRect l="-2174" t="-5634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8748" y="2187874"/>
                <a:ext cx="6984776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8" y="2187874"/>
                <a:ext cx="6984776" cy="394019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 bwMode="auto">
          <a:xfrm flipH="1">
            <a:off x="3036903" y="2579137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31786" y="2581893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8469" y="4170659"/>
                <a:ext cx="706699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170659"/>
                <a:ext cx="7066999" cy="388889"/>
              </a:xfrm>
              <a:prstGeom prst="rect">
                <a:avLst/>
              </a:prstGeom>
              <a:blipFill rotWithShape="1">
                <a:blip r:embed="rId6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1975083" y="3747246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>
            <a:off x="2856883" y="3747246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flipH="1">
            <a:off x="5607404" y="3774168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6489204" y="3774168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469" y="4565250"/>
                <a:ext cx="706699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565250"/>
                <a:ext cx="7066999" cy="388889"/>
              </a:xfrm>
              <a:prstGeom prst="rect">
                <a:avLst/>
              </a:prstGeom>
              <a:blipFill rotWithShape="1">
                <a:blip r:embed="rId7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6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Fourier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507288" cy="4752975"/>
          </a:xfrm>
        </p:spPr>
        <p:txBody>
          <a:bodyPr/>
          <a:lstStyle/>
          <a:p>
            <a:r>
              <a:rPr lang="en-US" altLang="zh-CN" dirty="0"/>
              <a:t>Discrete Fourier transform (DFT)</a:t>
            </a:r>
            <a:endParaRPr lang="en-US" altLang="zh-CN" dirty="0" smtClean="0"/>
          </a:p>
          <a:p>
            <a:pPr lvl="1"/>
            <a:endParaRPr lang="en-US" altLang="zh-CN" i="1" dirty="0" smtClean="0">
              <a:latin typeface="Cambria Math"/>
            </a:endParaRPr>
          </a:p>
          <a:p>
            <a:pPr lvl="2"/>
            <a:endParaRPr lang="en-US" altLang="zh-CN" i="1" dirty="0" smtClean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 smtClean="0">
              <a:latin typeface="Cambria Math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8468" y="2965687"/>
                <a:ext cx="7645979" cy="390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𝟑𝟎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5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8" y="2965687"/>
                <a:ext cx="7645979" cy="390107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8469" y="3355601"/>
                <a:ext cx="7645978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3355601"/>
                <a:ext cx="7645978" cy="388889"/>
              </a:xfrm>
              <a:prstGeom prst="rect">
                <a:avLst/>
              </a:prstGeom>
              <a:blipFill rotWithShape="1">
                <a:blip r:embed="rId3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89204" y="216471"/>
                <a:ext cx="2550174" cy="764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C00000"/>
                    </a:solidFill>
                  </a:rPr>
                  <a:t>because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/2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04" y="216471"/>
                <a:ext cx="2550174" cy="764055"/>
              </a:xfrm>
              <a:prstGeom prst="rect">
                <a:avLst/>
              </a:prstGeom>
              <a:blipFill rotWithShape="1">
                <a:blip r:embed="rId4"/>
                <a:stretch>
                  <a:fillRect l="-2153" t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8748" y="2187874"/>
                <a:ext cx="7711664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𝟏𝟓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𝟑𝟓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8" y="2187874"/>
                <a:ext cx="7711664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 bwMode="auto">
          <a:xfrm flipH="1">
            <a:off x="3036903" y="2579137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31786" y="2581893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8469" y="4170659"/>
                <a:ext cx="7082003" cy="4056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170659"/>
                <a:ext cx="7082003" cy="405688"/>
              </a:xfrm>
              <a:prstGeom prst="rect">
                <a:avLst/>
              </a:prstGeom>
              <a:blipFill rotWithShape="1">
                <a:blip r:embed="rId6"/>
                <a:stretch>
                  <a:fillRect b="-746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1975083" y="3747246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>
            <a:off x="2856883" y="3747246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flipH="1">
            <a:off x="5607404" y="3774168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6489204" y="3774168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469" y="4565250"/>
                <a:ext cx="7082003" cy="4056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 smtClean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565250"/>
                <a:ext cx="7082003" cy="405688"/>
              </a:xfrm>
              <a:prstGeom prst="rect">
                <a:avLst/>
              </a:prstGeom>
              <a:blipFill rotWithShape="1">
                <a:blip r:embed="rId7"/>
                <a:stretch>
                  <a:fillRect b="-909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2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Fourier Transform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47612" y="1628800"/>
                <a:ext cx="6105967" cy="44632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RECURSIVE-FFT(a)</a:t>
                </a: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1    n = </a:t>
                </a:r>
                <a:r>
                  <a:rPr lang="en-US" altLang="zh-CN" b="1" dirty="0" err="1" smtClean="0">
                    <a:solidFill>
                      <a:srgbClr val="000099"/>
                    </a:solidFill>
                    <a:ea typeface="黑体" pitchFamily="49" charset="-122"/>
                  </a:rPr>
                  <a:t>a.length</a:t>
                </a:r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2    </a:t>
                </a:r>
                <a:r>
                  <a:rPr lang="en-US" altLang="zh-CN" b="1" dirty="0" smtClean="0">
                    <a:solidFill>
                      <a:srgbClr val="C00000"/>
                    </a:solidFill>
                    <a:ea typeface="黑体" pitchFamily="49" charset="-122"/>
                  </a:rPr>
                  <a:t>if</a:t>
                </a: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n == 1</a:t>
                </a:r>
              </a:p>
              <a:p>
                <a:pPr marL="342900" indent="-342900" eaLnBrk="1" hangingPunct="1">
                  <a:buAutoNum type="arabicPlain" startAt="3"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  <a:ea typeface="黑体" pitchFamily="49" charset="-122"/>
                  </a:rPr>
                  <a:t>    return</a:t>
                </a: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a</a:t>
                </a: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4</a:t>
                </a: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𝐞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  <m:r>
                          <a:rPr lang="zh-CN" altLang="en-US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𝛑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𝐢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</m:sup>
                    </m:sSup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5    </a:t>
                </a:r>
                <a14:m>
                  <m:oMath xmlns:m="http://schemas.openxmlformats.org/officeDocument/2006/math">
                    <m:r>
                      <a:rPr lang="zh-CN" altLang="en-US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6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−</m:t>
                            </m:r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7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8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𝐑𝐄𝐂𝐔𝐑𝐒𝐈𝐕𝐄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𝐅𝐅𝐓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9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𝐑𝐄𝐂𝐔𝐑𝐒𝐈𝐕𝐄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𝐅𝐅𝐓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10</a:t>
                </a:r>
                <a:r>
                  <a:rPr lang="en-US" altLang="zh-CN" b="1" dirty="0" smtClean="0">
                    <a:solidFill>
                      <a:srgbClr val="C00000"/>
                    </a:solidFill>
                    <a:ea typeface="黑体" pitchFamily="49" charset="-122"/>
                  </a:rPr>
                  <a:t>  for</a:t>
                </a: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k=0 </a:t>
                </a:r>
                <a:r>
                  <a:rPr lang="en-US" altLang="zh-CN" b="1" dirty="0" smtClean="0">
                    <a:solidFill>
                      <a:srgbClr val="C00000"/>
                    </a:solidFill>
                    <a:ea typeface="黑体" pitchFamily="49" charset="-122"/>
                  </a:rPr>
                  <a:t>to</a:t>
                </a: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 n/2-1</a:t>
                </a: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11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</m:sSub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+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</m:oMath>
                </a14:m>
                <a:endParaRPr lang="en-US" altLang="zh-CN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12 </a:t>
                </a:r>
                <a:r>
                  <a:rPr lang="en-US" altLang="zh-CN" b="1" dirty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+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altLang="zh-CN" b="1" dirty="0" smtClean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  //</a:t>
                </a:r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because</a:t>
                </a:r>
                <a:r>
                  <a:rPr lang="zh-CN" altLang="en-US" b="1" dirty="0" smtClean="0">
                    <a:solidFill>
                      <a:srgbClr val="000099"/>
                    </a:solidFill>
                    <a:ea typeface="黑体" pitchFamily="49" charset="-122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p>
                    </m:sSubSup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=−</m:t>
                    </m:r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13</a:t>
                </a: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b="1" i="1" dirty="0" smtClean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 smtClean="0">
                    <a:solidFill>
                      <a:srgbClr val="000099"/>
                    </a:solidFill>
                    <a:ea typeface="黑体" pitchFamily="49" charset="-122"/>
                  </a:rPr>
                  <a:t>14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  <a:ea typeface="黑体" pitchFamily="49" charset="-122"/>
                  </a:rPr>
                  <a:t> Return </a:t>
                </a:r>
                <a:r>
                  <a:rPr lang="en-US" altLang="zh-CN" b="1" dirty="0" smtClean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y</a:t>
                </a:r>
                <a:endParaRPr lang="zh-CN" altLang="en-US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12" y="1628800"/>
                <a:ext cx="6105967" cy="4463210"/>
              </a:xfrm>
              <a:prstGeom prst="rect">
                <a:avLst/>
              </a:prstGeom>
              <a:blipFill rotWithShape="1">
                <a:blip r:embed="rId2"/>
                <a:stretch>
                  <a:fillRect l="-798" t="-683" b="-136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364088" y="2708920"/>
            <a:ext cx="33025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T(n)=2T(n/2)+ 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(n)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T(n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)=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(n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㏒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75" y="387855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474" y="44069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974" y="41490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n-point set Q on 2-D surface</a:t>
            </a:r>
            <a:endParaRPr lang="zh-CN" altLang="zh-CN" sz="2300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63588" y="2444652"/>
            <a:ext cx="715804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Convex hull of Q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is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convex 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polygon 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，</a:t>
            </a:r>
            <a:endParaRPr lang="en-US" altLang="zh-CN" sz="2800" b="1" dirty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Points of Q is on P or inside P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0324" y="3609020"/>
            <a:ext cx="5940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凸多边形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是具有如下性质多边形：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连接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内任意两点的边都在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内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790406" y="4328318"/>
            <a:ext cx="2808288" cy="1800225"/>
            <a:chOff x="2514" y="2432"/>
            <a:chExt cx="1769" cy="113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59" y="2478"/>
              <a:ext cx="499" cy="36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58" y="2478"/>
              <a:ext cx="95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559" y="2840"/>
              <a:ext cx="45" cy="54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59" y="3385"/>
              <a:ext cx="453" cy="13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012" y="3521"/>
              <a:ext cx="59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602" y="3203"/>
              <a:ext cx="635" cy="31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010" y="2478"/>
              <a:ext cx="227" cy="72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559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3012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2514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965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96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55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3602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967" y="2977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3239" y="324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4192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3557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3875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3285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3874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7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Graham-scan algorithm</a:t>
            </a:r>
          </a:p>
          <a:p>
            <a:pPr lvl="1"/>
            <a:r>
              <a:rPr lang="en-US" altLang="zh-CN" dirty="0" smtClean="0"/>
              <a:t>Most bottom and left point 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dirty="0"/>
              <a:t>line p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 to other points</a:t>
            </a:r>
          </a:p>
          <a:p>
            <a:pPr lvl="1"/>
            <a:r>
              <a:rPr lang="en-US" altLang="zh-CN" dirty="0" smtClean="0"/>
              <a:t>Sort by the angles in increasing order</a:t>
            </a:r>
          </a:p>
          <a:p>
            <a:pPr lvl="1"/>
            <a:r>
              <a:rPr lang="en-US" altLang="zh-CN" dirty="0" smtClean="0"/>
              <a:t>Use a stack to find the convex hull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790406" y="4328318"/>
            <a:ext cx="2808288" cy="1800225"/>
            <a:chOff x="2514" y="2432"/>
            <a:chExt cx="1769" cy="113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59" y="2478"/>
              <a:ext cx="499" cy="36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58" y="2478"/>
              <a:ext cx="95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559" y="2840"/>
              <a:ext cx="45" cy="54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59" y="3385"/>
              <a:ext cx="453" cy="13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012" y="3521"/>
              <a:ext cx="59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602" y="3203"/>
              <a:ext cx="635" cy="31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010" y="2478"/>
              <a:ext cx="227" cy="72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559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3012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2514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965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96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55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3602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967" y="2977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3239" y="324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4192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3557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3875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3285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3874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1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Graham-scan </a:t>
            </a:r>
            <a:r>
              <a:rPr lang="en-US" altLang="zh-CN" dirty="0"/>
              <a:t>algorithm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 algorithm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4" name="直接连接符 63"/>
          <p:cNvCxnSpPr>
            <a:endCxn id="33" idx="0"/>
          </p:cNvCxnSpPr>
          <p:nvPr/>
        </p:nvCxnSpPr>
        <p:spPr bwMode="auto">
          <a:xfrm flipH="1">
            <a:off x="6561932" y="3874753"/>
            <a:ext cx="350472" cy="921779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636192" y="4922535"/>
            <a:ext cx="523458" cy="41854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6613943" y="4918763"/>
            <a:ext cx="523458" cy="41854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5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 algorithm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 bwMode="auto">
          <a:xfrm>
            <a:off x="4762500" y="3801729"/>
            <a:ext cx="576263" cy="3245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5" idx="1"/>
          </p:cNvCxnSpPr>
          <p:nvPr/>
        </p:nvCxnSpPr>
        <p:spPr bwMode="auto">
          <a:xfrm flipV="1">
            <a:off x="4732975" y="3593726"/>
            <a:ext cx="1417519" cy="15417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>
            <a:off x="6273800" y="3683200"/>
            <a:ext cx="597419" cy="9418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 bwMode="auto">
          <a:xfrm flipV="1">
            <a:off x="5481638" y="3659126"/>
            <a:ext cx="657043" cy="17754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5" idx="2"/>
          </p:cNvCxnSpPr>
          <p:nvPr/>
        </p:nvCxnSpPr>
        <p:spPr bwMode="auto">
          <a:xfrm flipV="1">
            <a:off x="5472295" y="3644801"/>
            <a:ext cx="657043" cy="177540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Divide </a:t>
            </a:r>
            <a:r>
              <a:rPr lang="en-US" altLang="zh-CN" dirty="0"/>
              <a:t>and Conquer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err="1" smtClean="0"/>
              <a:t>Mergesort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02927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949015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415740" y="4278771"/>
            <a:ext cx="338137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49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88405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*</a:t>
            </a:r>
            <a:endParaRPr lang="zh-CN" altLang="en-US" b="1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423802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16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869890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08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382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04927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13" name="组合 58"/>
          <p:cNvGrpSpPr>
            <a:grpSpLocks/>
          </p:cNvGrpSpPr>
          <p:nvPr/>
        </p:nvGrpSpPr>
        <p:grpSpPr bwMode="auto">
          <a:xfrm>
            <a:off x="987115" y="2384884"/>
            <a:ext cx="2697162" cy="266700"/>
            <a:chOff x="686420" y="3681028"/>
            <a:chExt cx="3747267" cy="369888"/>
          </a:xfrm>
        </p:grpSpPr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5" name="组合 13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16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20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2" name="TextBox 11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3" name="TextBox 12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24" name="组合 60"/>
          <p:cNvGrpSpPr>
            <a:grpSpLocks/>
          </p:cNvGrpSpPr>
          <p:nvPr/>
        </p:nvGrpSpPr>
        <p:grpSpPr bwMode="auto">
          <a:xfrm>
            <a:off x="677552" y="3016709"/>
            <a:ext cx="1350963" cy="268287"/>
            <a:chOff x="503548" y="4149080"/>
            <a:chExt cx="1875658" cy="371735"/>
          </a:xfrm>
        </p:grpSpPr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26" name="组合 23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27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8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9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1" name="组合 61"/>
          <p:cNvGrpSpPr>
            <a:grpSpLocks/>
          </p:cNvGrpSpPr>
          <p:nvPr/>
        </p:nvGrpSpPr>
        <p:grpSpPr bwMode="auto">
          <a:xfrm>
            <a:off x="2598427" y="3016709"/>
            <a:ext cx="1350963" cy="266700"/>
            <a:chOff x="2732346" y="4148974"/>
            <a:chExt cx="1875658" cy="369994"/>
          </a:xfrm>
        </p:grpSpPr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33" name="组合 24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34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5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7" name="TextBox 22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8" name="组合 65"/>
          <p:cNvGrpSpPr>
            <a:grpSpLocks/>
          </p:cNvGrpSpPr>
          <p:nvPr/>
        </p:nvGrpSpPr>
        <p:grpSpPr bwMode="auto">
          <a:xfrm>
            <a:off x="552140" y="3656471"/>
            <a:ext cx="676275" cy="266700"/>
            <a:chOff x="391488" y="4607284"/>
            <a:chExt cx="939854" cy="369888"/>
          </a:xfrm>
        </p:grpSpPr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0" name="组合 51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41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2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3" name="组合 66"/>
          <p:cNvGrpSpPr>
            <a:grpSpLocks/>
          </p:cNvGrpSpPr>
          <p:nvPr/>
        </p:nvGrpSpPr>
        <p:grpSpPr bwMode="auto">
          <a:xfrm>
            <a:off x="1493527" y="3665996"/>
            <a:ext cx="679450" cy="266700"/>
            <a:chOff x="1511660" y="4617132"/>
            <a:chExt cx="941877" cy="369888"/>
          </a:xfrm>
        </p:grpSpPr>
        <p:sp>
          <p:nvSpPr>
            <p:cNvPr id="44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5" name="组合 52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46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8" name="组合 67"/>
          <p:cNvGrpSpPr>
            <a:grpSpLocks/>
          </p:cNvGrpSpPr>
          <p:nvPr/>
        </p:nvGrpSpPr>
        <p:grpSpPr bwMode="auto">
          <a:xfrm>
            <a:off x="2473015" y="3656471"/>
            <a:ext cx="676275" cy="266700"/>
            <a:chOff x="2660038" y="4607284"/>
            <a:chExt cx="939854" cy="369888"/>
          </a:xfrm>
        </p:grpSpPr>
        <p:sp>
          <p:nvSpPr>
            <p:cNvPr id="49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0" name="组合 53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51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2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53" name="组合 68"/>
          <p:cNvGrpSpPr>
            <a:grpSpLocks/>
          </p:cNvGrpSpPr>
          <p:nvPr/>
        </p:nvGrpSpPr>
        <p:grpSpPr bwMode="auto">
          <a:xfrm>
            <a:off x="3409640" y="3656471"/>
            <a:ext cx="676275" cy="266700"/>
            <a:chOff x="3780211" y="4607284"/>
            <a:chExt cx="939854" cy="371126"/>
          </a:xfrm>
        </p:grpSpPr>
        <p:sp>
          <p:nvSpPr>
            <p:cNvPr id="54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5" name="组合 54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56" name="TextBox 33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7" name="TextBox 34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58" name="Line 57"/>
          <p:cNvSpPr>
            <a:spLocks noChangeShapeType="1"/>
          </p:cNvSpPr>
          <p:nvPr/>
        </p:nvSpPr>
        <p:spPr bwMode="auto">
          <a:xfrm flipH="1">
            <a:off x="1328427" y="265158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2995302" y="2656346"/>
            <a:ext cx="325438" cy="3667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H="1">
            <a:off x="795027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1668152" y="3283409"/>
            <a:ext cx="32543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2652402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3514415" y="3296109"/>
            <a:ext cx="325437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 flipH="1">
            <a:off x="615640" y="3932696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7"/>
          <p:cNvSpPr>
            <a:spLocks noChangeShapeType="1"/>
          </p:cNvSpPr>
          <p:nvPr/>
        </p:nvSpPr>
        <p:spPr bwMode="auto">
          <a:xfrm>
            <a:off x="983940" y="3932696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57"/>
          <p:cNvSpPr>
            <a:spLocks noChangeShapeType="1"/>
          </p:cNvSpPr>
          <p:nvPr/>
        </p:nvSpPr>
        <p:spPr bwMode="auto">
          <a:xfrm flipH="1">
            <a:off x="1557027" y="3937459"/>
            <a:ext cx="153988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7"/>
          <p:cNvSpPr>
            <a:spLocks noChangeShapeType="1"/>
          </p:cNvSpPr>
          <p:nvPr/>
        </p:nvSpPr>
        <p:spPr bwMode="auto">
          <a:xfrm>
            <a:off x="1926915" y="3937459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2525402" y="3939046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57"/>
          <p:cNvSpPr>
            <a:spLocks noChangeShapeType="1"/>
          </p:cNvSpPr>
          <p:nvPr/>
        </p:nvSpPr>
        <p:spPr bwMode="auto">
          <a:xfrm>
            <a:off x="2893702" y="3939046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7"/>
          <p:cNvSpPr>
            <a:spLocks noChangeShapeType="1"/>
          </p:cNvSpPr>
          <p:nvPr/>
        </p:nvSpPr>
        <p:spPr bwMode="auto">
          <a:xfrm flipH="1">
            <a:off x="3460440" y="3923171"/>
            <a:ext cx="152400" cy="3444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57"/>
          <p:cNvSpPr>
            <a:spLocks noChangeShapeType="1"/>
          </p:cNvSpPr>
          <p:nvPr/>
        </p:nvSpPr>
        <p:spPr bwMode="auto">
          <a:xfrm>
            <a:off x="3828740" y="3923171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50019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54464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5914715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49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5" name="TextBox 10"/>
          <p:cNvSpPr txBox="1">
            <a:spLocks noChangeArrowheads="1"/>
          </p:cNvSpPr>
          <p:nvPr/>
        </p:nvSpPr>
        <p:spPr bwMode="auto">
          <a:xfrm>
            <a:off x="638302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*</a:t>
            </a:r>
            <a:endParaRPr lang="zh-CN" altLang="en-US" b="1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692277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16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7" name="TextBox 12"/>
          <p:cNvSpPr txBox="1">
            <a:spLocks noChangeArrowheads="1"/>
          </p:cNvSpPr>
          <p:nvPr/>
        </p:nvSpPr>
        <p:spPr bwMode="auto">
          <a:xfrm>
            <a:off x="736727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08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7835590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31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83039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80" name="组合 219"/>
          <p:cNvGrpSpPr>
            <a:grpSpLocks/>
          </p:cNvGrpSpPr>
          <p:nvPr/>
        </p:nvGrpSpPr>
        <p:grpSpPr bwMode="auto">
          <a:xfrm>
            <a:off x="5484502" y="2384884"/>
            <a:ext cx="2698750" cy="266700"/>
            <a:chOff x="686420" y="3681028"/>
            <a:chExt cx="3747267" cy="369888"/>
          </a:xfrm>
        </p:grpSpPr>
        <p:sp>
          <p:nvSpPr>
            <p:cNvPr id="81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82" name="组合 221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83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4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5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86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87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zh-CN" altLang="en-US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</a:p>
            </p:txBody>
          </p:sp>
          <p:sp>
            <p:nvSpPr>
              <p:cNvPr id="88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9" name="TextBox 228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0" name="TextBox 229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91" name="组合 230"/>
          <p:cNvGrpSpPr>
            <a:grpSpLocks/>
          </p:cNvGrpSpPr>
          <p:nvPr/>
        </p:nvGrpSpPr>
        <p:grpSpPr bwMode="auto">
          <a:xfrm>
            <a:off x="5176527" y="3016709"/>
            <a:ext cx="1349375" cy="268287"/>
            <a:chOff x="503548" y="4149080"/>
            <a:chExt cx="1875658" cy="371735"/>
          </a:xfrm>
        </p:grpSpPr>
        <p:sp>
          <p:nvSpPr>
            <p:cNvPr id="92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93" name="组合 232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94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5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6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97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98" name="组合 237"/>
          <p:cNvGrpSpPr>
            <a:grpSpLocks/>
          </p:cNvGrpSpPr>
          <p:nvPr/>
        </p:nvGrpSpPr>
        <p:grpSpPr bwMode="auto">
          <a:xfrm>
            <a:off x="7097402" y="3016709"/>
            <a:ext cx="1350963" cy="266700"/>
            <a:chOff x="2732346" y="4148974"/>
            <a:chExt cx="1875658" cy="369994"/>
          </a:xfrm>
        </p:grpSpPr>
        <p:sp>
          <p:nvSpPr>
            <p:cNvPr id="99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00" name="组合 239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101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2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3" name="TextBox 242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4" name="TextBox 243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05" name="组合 244"/>
          <p:cNvGrpSpPr>
            <a:grpSpLocks/>
          </p:cNvGrpSpPr>
          <p:nvPr/>
        </p:nvGrpSpPr>
        <p:grpSpPr bwMode="auto">
          <a:xfrm>
            <a:off x="5051115" y="3656471"/>
            <a:ext cx="676275" cy="266700"/>
            <a:chOff x="391488" y="4607284"/>
            <a:chExt cx="939854" cy="369888"/>
          </a:xfrm>
        </p:grpSpPr>
        <p:sp>
          <p:nvSpPr>
            <p:cNvPr id="106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07" name="组合 246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108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9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10" name="组合 249"/>
          <p:cNvGrpSpPr>
            <a:grpSpLocks/>
          </p:cNvGrpSpPr>
          <p:nvPr/>
        </p:nvGrpSpPr>
        <p:grpSpPr bwMode="auto">
          <a:xfrm>
            <a:off x="5992502" y="3665996"/>
            <a:ext cx="677863" cy="266700"/>
            <a:chOff x="1511660" y="4617132"/>
            <a:chExt cx="941877" cy="369888"/>
          </a:xfrm>
        </p:grpSpPr>
        <p:sp>
          <p:nvSpPr>
            <p:cNvPr id="111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12" name="组合 251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113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14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15" name="组合 254"/>
          <p:cNvGrpSpPr>
            <a:grpSpLocks/>
          </p:cNvGrpSpPr>
          <p:nvPr/>
        </p:nvGrpSpPr>
        <p:grpSpPr bwMode="auto">
          <a:xfrm>
            <a:off x="6971990" y="3656471"/>
            <a:ext cx="676275" cy="266700"/>
            <a:chOff x="2660038" y="4607284"/>
            <a:chExt cx="939854" cy="369888"/>
          </a:xfrm>
        </p:grpSpPr>
        <p:sp>
          <p:nvSpPr>
            <p:cNvPr id="116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17" name="组合 256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118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19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20" name="组合 259"/>
          <p:cNvGrpSpPr>
            <a:grpSpLocks/>
          </p:cNvGrpSpPr>
          <p:nvPr/>
        </p:nvGrpSpPr>
        <p:grpSpPr bwMode="auto">
          <a:xfrm>
            <a:off x="7907027" y="3656471"/>
            <a:ext cx="677863" cy="266700"/>
            <a:chOff x="3780211" y="4607284"/>
            <a:chExt cx="939854" cy="371126"/>
          </a:xfrm>
        </p:grpSpPr>
        <p:sp>
          <p:nvSpPr>
            <p:cNvPr id="121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22" name="组合 261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123" name="TextBox 262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24" name="TextBox 263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125" name="Line 57"/>
          <p:cNvSpPr>
            <a:spLocks noChangeShapeType="1"/>
          </p:cNvSpPr>
          <p:nvPr/>
        </p:nvSpPr>
        <p:spPr bwMode="auto">
          <a:xfrm flipH="1">
            <a:off x="5827402" y="265158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57"/>
          <p:cNvSpPr>
            <a:spLocks noChangeShapeType="1"/>
          </p:cNvSpPr>
          <p:nvPr/>
        </p:nvSpPr>
        <p:spPr bwMode="auto">
          <a:xfrm>
            <a:off x="7494277" y="2656346"/>
            <a:ext cx="323850" cy="3667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57"/>
          <p:cNvSpPr>
            <a:spLocks noChangeShapeType="1"/>
          </p:cNvSpPr>
          <p:nvPr/>
        </p:nvSpPr>
        <p:spPr bwMode="auto">
          <a:xfrm flipH="1">
            <a:off x="5294002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57"/>
          <p:cNvSpPr>
            <a:spLocks noChangeShapeType="1"/>
          </p:cNvSpPr>
          <p:nvPr/>
        </p:nvSpPr>
        <p:spPr bwMode="auto">
          <a:xfrm>
            <a:off x="6167127" y="3283409"/>
            <a:ext cx="323850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57"/>
          <p:cNvSpPr>
            <a:spLocks noChangeShapeType="1"/>
          </p:cNvSpPr>
          <p:nvPr/>
        </p:nvSpPr>
        <p:spPr bwMode="auto">
          <a:xfrm flipH="1">
            <a:off x="7151377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57"/>
          <p:cNvSpPr>
            <a:spLocks noChangeShapeType="1"/>
          </p:cNvSpPr>
          <p:nvPr/>
        </p:nvSpPr>
        <p:spPr bwMode="auto">
          <a:xfrm>
            <a:off x="8013390" y="3296109"/>
            <a:ext cx="314325" cy="35083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57"/>
          <p:cNvSpPr>
            <a:spLocks noChangeShapeType="1"/>
          </p:cNvSpPr>
          <p:nvPr/>
        </p:nvSpPr>
        <p:spPr bwMode="auto">
          <a:xfrm flipH="1">
            <a:off x="5113027" y="3932696"/>
            <a:ext cx="153988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57"/>
          <p:cNvSpPr>
            <a:spLocks noChangeShapeType="1"/>
          </p:cNvSpPr>
          <p:nvPr/>
        </p:nvSpPr>
        <p:spPr bwMode="auto">
          <a:xfrm>
            <a:off x="5482915" y="3932696"/>
            <a:ext cx="198437" cy="3349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57"/>
          <p:cNvSpPr>
            <a:spLocks noChangeShapeType="1"/>
          </p:cNvSpPr>
          <p:nvPr/>
        </p:nvSpPr>
        <p:spPr bwMode="auto">
          <a:xfrm flipH="1">
            <a:off x="6056002" y="3937459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57"/>
          <p:cNvSpPr>
            <a:spLocks noChangeShapeType="1"/>
          </p:cNvSpPr>
          <p:nvPr/>
        </p:nvSpPr>
        <p:spPr bwMode="auto">
          <a:xfrm>
            <a:off x="6425890" y="3937459"/>
            <a:ext cx="201612" cy="330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57"/>
          <p:cNvSpPr>
            <a:spLocks noChangeShapeType="1"/>
          </p:cNvSpPr>
          <p:nvPr/>
        </p:nvSpPr>
        <p:spPr bwMode="auto">
          <a:xfrm flipH="1">
            <a:off x="7022790" y="3939046"/>
            <a:ext cx="153987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57"/>
          <p:cNvSpPr>
            <a:spLocks noChangeShapeType="1"/>
          </p:cNvSpPr>
          <p:nvPr/>
        </p:nvSpPr>
        <p:spPr bwMode="auto">
          <a:xfrm>
            <a:off x="7392677" y="3939046"/>
            <a:ext cx="203200" cy="3286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7"/>
          <p:cNvSpPr>
            <a:spLocks noChangeShapeType="1"/>
          </p:cNvSpPr>
          <p:nvPr/>
        </p:nvSpPr>
        <p:spPr bwMode="auto">
          <a:xfrm flipH="1">
            <a:off x="7957827" y="3923171"/>
            <a:ext cx="153988" cy="3444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57"/>
          <p:cNvSpPr>
            <a:spLocks noChangeShapeType="1"/>
          </p:cNvSpPr>
          <p:nvPr/>
        </p:nvSpPr>
        <p:spPr bwMode="auto">
          <a:xfrm>
            <a:off x="8327715" y="3923171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026093" y="5121188"/>
                <a:ext cx="2496581" cy="8458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i="1" dirty="0" smtClean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3" y="5121188"/>
                <a:ext cx="2496581" cy="845873"/>
              </a:xfrm>
              <a:prstGeom prst="rect">
                <a:avLst/>
              </a:prstGeom>
              <a:blipFill rotWithShape="1">
                <a:blip r:embed="rId2"/>
                <a:stretch>
                  <a:fillRect b="-575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8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 algorithm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 bwMode="auto">
          <a:xfrm flipV="1">
            <a:off x="4732975" y="3634870"/>
            <a:ext cx="1417519" cy="154170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 bwMode="auto">
          <a:xfrm>
            <a:off x="4572145" y="2419007"/>
            <a:ext cx="91785" cy="1311284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35" idx="1"/>
          </p:cNvCxnSpPr>
          <p:nvPr/>
        </p:nvCxnSpPr>
        <p:spPr bwMode="auto">
          <a:xfrm>
            <a:off x="4616477" y="2374501"/>
            <a:ext cx="1534017" cy="1219225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2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 algorithm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35" idx="1"/>
          </p:cNvCxnSpPr>
          <p:nvPr/>
        </p:nvCxnSpPr>
        <p:spPr bwMode="auto">
          <a:xfrm>
            <a:off x="4616477" y="2374501"/>
            <a:ext cx="1534017" cy="1219225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2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 algorithm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3" name="直接连接符 62"/>
          <p:cNvCxnSpPr>
            <a:endCxn id="40" idx="1"/>
          </p:cNvCxnSpPr>
          <p:nvPr/>
        </p:nvCxnSpPr>
        <p:spPr bwMode="auto">
          <a:xfrm>
            <a:off x="3429572" y="2960948"/>
            <a:ext cx="417459" cy="120904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39" idx="3"/>
          </p:cNvCxnSpPr>
          <p:nvPr/>
        </p:nvCxnSpPr>
        <p:spPr bwMode="auto">
          <a:xfrm flipV="1">
            <a:off x="3927430" y="2400476"/>
            <a:ext cx="567301" cy="174815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 bwMode="auto">
          <a:xfrm flipV="1">
            <a:off x="3925254" y="2395281"/>
            <a:ext cx="567301" cy="174815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9" idx="2"/>
          </p:cNvCxnSpPr>
          <p:nvPr/>
        </p:nvCxnSpPr>
        <p:spPr bwMode="auto">
          <a:xfrm flipV="1">
            <a:off x="3480647" y="2349401"/>
            <a:ext cx="992928" cy="55298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 algorithm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9" idx="2"/>
          </p:cNvCxnSpPr>
          <p:nvPr/>
        </p:nvCxnSpPr>
        <p:spPr bwMode="auto">
          <a:xfrm flipV="1">
            <a:off x="3480647" y="2349401"/>
            <a:ext cx="992928" cy="5529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37" idx="3"/>
          </p:cNvCxnSpPr>
          <p:nvPr/>
        </p:nvCxnSpPr>
        <p:spPr bwMode="auto">
          <a:xfrm flipV="1">
            <a:off x="2898405" y="2975151"/>
            <a:ext cx="445389" cy="95778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 flipV="1">
            <a:off x="2903603" y="2957160"/>
            <a:ext cx="445389" cy="957782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 algorithm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403648" y="2456892"/>
            <a:ext cx="6768752" cy="288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Graham-scan(Q)</a:t>
            </a:r>
            <a:endParaRPr lang="en-US" altLang="zh-CN" sz="2400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Most bottom and left point p</a:t>
            </a:r>
            <a:r>
              <a:rPr lang="en-US" altLang="zh-CN" b="1" baseline="-250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Line </a:t>
            </a:r>
            <a:r>
              <a:rPr lang="en-US" altLang="zh-CN" b="1" dirty="0">
                <a:solidFill>
                  <a:srgbClr val="0000A8"/>
                </a:solidFill>
                <a:ea typeface="黑体" pitchFamily="49" charset="-122"/>
              </a:rPr>
              <a:t>p</a:t>
            </a:r>
            <a:r>
              <a:rPr lang="en-US" altLang="zh-CN" b="1" baseline="-25000" dirty="0">
                <a:solidFill>
                  <a:srgbClr val="0000A8"/>
                </a:solidFill>
                <a:ea typeface="黑体" pitchFamily="49" charset="-122"/>
              </a:rPr>
              <a:t>0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to other points and sort in counterclockwise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let it be &lt;p</a:t>
            </a:r>
            <a:r>
              <a:rPr lang="en-US" altLang="zh-CN" b="1" baseline="-250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…, 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m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&gt;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3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0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4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 FOR  i=3  TO  m  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5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     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While Next2top(S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1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、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Top(S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and p</a:t>
            </a:r>
            <a:r>
              <a:rPr lang="en-US" altLang="zh-CN" b="1" baseline="-250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zh-CN" altLang="en-US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move clockwise Do</a:t>
            </a:r>
            <a:endParaRPr lang="en-US" altLang="zh-CN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6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Pop(S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7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     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8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.  </a:t>
            </a:r>
            <a:r>
              <a:rPr lang="en-US" altLang="zh-CN" b="1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Rerurn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S</a:t>
            </a:r>
            <a:r>
              <a:rPr lang="zh-CN" altLang="en-US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  <a:endParaRPr lang="zh-CN" altLang="en-US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2321" y="303295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67557" y="27449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  <a:latin typeface="Times New Roman" charset="0"/>
              </a:rPr>
              <a:t>O(n)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67556" y="352795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O(1)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54732" y="38250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11860" y="5676235"/>
            <a:ext cx="2494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Time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6196" y="1710764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循环为什么是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O(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n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)</a:t>
            </a:r>
          </a:p>
        </p:txBody>
      </p:sp>
      <p:cxnSp>
        <p:nvCxnSpPr>
          <p:cNvPr id="8" name="直接箭头连接符 7"/>
          <p:cNvCxnSpPr>
            <a:stCxn id="11" idx="1"/>
          </p:cNvCxnSpPr>
          <p:nvPr/>
        </p:nvCxnSpPr>
        <p:spPr bwMode="auto">
          <a:xfrm flipH="1">
            <a:off x="4067944" y="1910819"/>
            <a:ext cx="2268252" cy="2202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336196" y="2110874"/>
            <a:ext cx="2735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后面会介绍平摊分析</a:t>
            </a:r>
            <a:endParaRPr lang="en-US" altLang="zh-CN" sz="2000" b="1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最多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次入栈，</a:t>
            </a:r>
            <a:endParaRPr lang="en-US" altLang="zh-CN" sz="2000" b="1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那么出栈也是最多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次</a:t>
            </a:r>
            <a:endParaRPr lang="zh-CN" altLang="en-US" sz="2000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3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3" grpId="0"/>
      <p:bldP spid="64" grpId="0"/>
      <p:bldP spid="68" grpId="0"/>
      <p:bldP spid="71" grpId="0"/>
      <p:bldP spid="11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86" y="3110543"/>
            <a:ext cx="5394033" cy="37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Divide and conquer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Most bottom and right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most up and left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endParaRPr lang="en-US" altLang="zh-CN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divide points into two parts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Recursively find the convex hull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93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3753884"/>
            <a:ext cx="4399799" cy="30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 and conquer</a:t>
            </a:r>
            <a:endParaRPr lang="en-US" altLang="zh-CN" dirty="0" smtClean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be set of points on right side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US" altLang="zh-CN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may be empty)</a:t>
            </a:r>
            <a:endParaRPr lang="zh-CN" altLang="en-US" sz="23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Find in S</a:t>
            </a:r>
            <a:r>
              <a:rPr lang="en-US" altLang="zh-CN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the b farthest away from line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endParaRPr lang="en-US" altLang="zh-CN" sz="23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3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A be points on right of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3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points 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on right 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 smtClean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300" baseline="-250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endParaRPr lang="en-US" altLang="zh-CN" sz="23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Recursively process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and A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300" i="1" dirty="0" err="1" smtClean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300" baseline="-250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CN" sz="2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and B</a:t>
            </a:r>
            <a:endParaRPr lang="zh-CN" altLang="en-US" sz="23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59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 and conquer</a:t>
            </a:r>
            <a:endParaRPr lang="en-US" altLang="zh-CN" dirty="0" smtClean="0"/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2632746" y="2492896"/>
            <a:ext cx="39079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Average time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Worst time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400" dirty="0"/>
                  <a:t>设</a:t>
                </a:r>
                <a:r>
                  <a:rPr lang="en-US" altLang="zh-CN" sz="2400" i="1" dirty="0"/>
                  <a:t>X</a:t>
                </a:r>
                <a:r>
                  <a:rPr lang="en-US" altLang="zh-CN" sz="2400" dirty="0"/>
                  <a:t>[0:n-1]</a:t>
                </a:r>
                <a:r>
                  <a:rPr lang="zh-CN" altLang="zh-CN" sz="2400" dirty="0"/>
                  <a:t>和</a:t>
                </a:r>
                <a:r>
                  <a:rPr lang="en-US" altLang="zh-CN" sz="2400" i="1" dirty="0"/>
                  <a:t>Y</a:t>
                </a:r>
                <a:r>
                  <a:rPr lang="en-US" altLang="zh-CN" sz="2400" dirty="0"/>
                  <a:t>[0:n-1]</a:t>
                </a:r>
                <a:r>
                  <a:rPr lang="zh-CN" altLang="zh-CN" sz="2400" dirty="0"/>
                  <a:t>为两个数组，每个数组中含有</a:t>
                </a:r>
                <a:r>
                  <a:rPr lang="en-US" altLang="zh-CN" sz="2400" i="1" dirty="0"/>
                  <a:t>n</a:t>
                </a:r>
                <a:r>
                  <a:rPr lang="zh-CN" altLang="zh-CN" sz="2400" dirty="0"/>
                  <a:t>个已排好序的数。试设计一个</a:t>
                </a:r>
                <a:r>
                  <a:rPr lang="en-US" altLang="zh-CN" sz="2400" dirty="0"/>
                  <a:t>O(</a:t>
                </a:r>
                <a:r>
                  <a:rPr lang="en-US" altLang="zh-CN" sz="2400" dirty="0" err="1"/>
                  <a:t>log</a:t>
                </a:r>
                <a:r>
                  <a:rPr lang="en-US" altLang="zh-CN" sz="2400" i="1" dirty="0" err="1"/>
                  <a:t>n</a:t>
                </a:r>
                <a:r>
                  <a:rPr lang="en-US" altLang="zh-CN" sz="2400" dirty="0"/>
                  <a:t>)</a:t>
                </a:r>
                <a:r>
                  <a:rPr lang="zh-CN" altLang="zh-CN" sz="2400" dirty="0"/>
                  <a:t>时间的分治算法，找出</a:t>
                </a:r>
                <a:r>
                  <a:rPr lang="en-US" altLang="zh-CN" sz="2400" i="1" dirty="0"/>
                  <a:t>X</a:t>
                </a:r>
                <a:r>
                  <a:rPr lang="zh-CN" altLang="zh-CN" sz="2400" dirty="0"/>
                  <a:t>和</a:t>
                </a:r>
                <a:r>
                  <a:rPr lang="en-US" altLang="zh-CN" sz="2400" i="1" dirty="0"/>
                  <a:t>Y</a:t>
                </a:r>
                <a:r>
                  <a:rPr lang="zh-CN" altLang="zh-CN" sz="2400" dirty="0"/>
                  <a:t>的</a:t>
                </a:r>
                <a:r>
                  <a:rPr lang="en-US" altLang="zh-CN" sz="2400" dirty="0"/>
                  <a:t>2</a:t>
                </a:r>
                <a:r>
                  <a:rPr lang="en-US" altLang="zh-CN" sz="2400" i="1" dirty="0"/>
                  <a:t>n</a:t>
                </a:r>
                <a:r>
                  <a:rPr lang="zh-CN" altLang="zh-CN" sz="2400" dirty="0"/>
                  <a:t>个数的中位数，并证明算法的时间复杂性为</a:t>
                </a:r>
                <a:r>
                  <a:rPr lang="en-US" altLang="zh-CN" sz="2400" dirty="0"/>
                  <a:t>O(</a:t>
                </a:r>
                <a:r>
                  <a:rPr lang="en-US" altLang="zh-CN" sz="2400" dirty="0" err="1"/>
                  <a:t>log</a:t>
                </a:r>
                <a:r>
                  <a:rPr lang="en-US" altLang="zh-CN" sz="2400" i="1" dirty="0" err="1"/>
                  <a:t>n</a:t>
                </a:r>
                <a:r>
                  <a:rPr lang="en-US" altLang="zh-CN" sz="2400" dirty="0" smtClean="0"/>
                  <a:t>)</a:t>
                </a:r>
              </a:p>
              <a:p>
                <a:pPr lvl="1"/>
                <a:r>
                  <a:rPr lang="zh-CN" altLang="en-US" sz="2000" b="0" dirty="0" smtClean="0"/>
                  <a:t>个数为奇数</a:t>
                </a:r>
                <a:r>
                  <a:rPr lang="en-US" altLang="zh-CN" sz="2000" b="0" dirty="0"/>
                  <a:t>,</a:t>
                </a:r>
                <a:r>
                  <a:rPr lang="zh-CN" altLang="en-US" sz="2000" b="0" dirty="0"/>
                  <a:t>则处于最中间位置的</a:t>
                </a:r>
                <a:r>
                  <a:rPr lang="zh-CN" altLang="en-US" sz="2000" b="0" dirty="0" smtClean="0"/>
                  <a:t>数</a:t>
                </a:r>
                <a:endParaRPr lang="en-US" altLang="zh-CN" sz="2000" b="0" dirty="0" smtClean="0"/>
              </a:p>
              <a:p>
                <a:pPr lvl="1"/>
                <a:r>
                  <a:rPr lang="zh-CN" altLang="en-US" sz="2000" b="0" dirty="0" smtClean="0"/>
                  <a:t>个数为偶数</a:t>
                </a:r>
                <a:r>
                  <a:rPr lang="en-US" altLang="zh-CN" sz="2000" b="0" dirty="0"/>
                  <a:t>,</a:t>
                </a:r>
                <a:r>
                  <a:rPr lang="zh-CN" altLang="en-US" sz="2000" b="0" dirty="0"/>
                  <a:t>则中间两个数据的</a:t>
                </a:r>
                <a:r>
                  <a:rPr lang="zh-CN" altLang="en-US" sz="2000" b="0" dirty="0" smtClean="0"/>
                  <a:t>平均数</a:t>
                </a:r>
                <a:endParaRPr lang="en-US" altLang="zh-CN" sz="2000" b="0" dirty="0" smtClean="0"/>
              </a:p>
              <a:p>
                <a:r>
                  <a:rPr lang="zh-CN" altLang="zh-CN" sz="2400" dirty="0"/>
                  <a:t>有一实数序列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zh-CN" sz="2400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𝑖</m:t>
                    </m:r>
                    <m:r>
                      <a:rPr lang="en-US" altLang="zh-CN" sz="2400" i="1">
                        <a:latin typeface="Cambria Math"/>
                      </a:rPr>
                      <m:t>&lt;</m:t>
                    </m:r>
                    <m:r>
                      <a:rPr lang="en-US" altLang="zh-CN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4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400" dirty="0"/>
                  <a:t>构成了一个逆序对，请使用分治方法求整个序列中逆序对个数，并分析算法的时间复杂性</a:t>
                </a:r>
                <a:r>
                  <a:rPr lang="zh-CN" altLang="zh-CN" sz="2400" dirty="0" smtClean="0"/>
                  <a:t>。</a:t>
                </a:r>
                <a:endParaRPr lang="en-US" altLang="zh-CN" sz="2400" dirty="0" smtClean="0"/>
              </a:p>
              <a:p>
                <a:pPr lvl="1"/>
                <a:r>
                  <a:rPr lang="zh-CN" altLang="zh-CN" sz="2000" b="0" dirty="0"/>
                  <a:t>例如：序列</a:t>
                </a:r>
                <a:r>
                  <a:rPr lang="en-US" altLang="zh-CN" sz="2000" b="0" dirty="0"/>
                  <a:t>(4,3,2)</a:t>
                </a:r>
                <a:r>
                  <a:rPr lang="zh-CN" altLang="zh-CN" sz="2000" b="0" dirty="0"/>
                  <a:t>逆序对有</a:t>
                </a:r>
                <a:r>
                  <a:rPr lang="en-US" altLang="zh-CN" sz="2000" b="0" dirty="0"/>
                  <a:t>(4,3)</a:t>
                </a:r>
                <a:r>
                  <a:rPr lang="zh-CN" altLang="zh-CN" sz="2000" b="0" dirty="0"/>
                  <a:t>，</a:t>
                </a:r>
                <a:r>
                  <a:rPr lang="en-US" altLang="zh-CN" sz="2000" b="0" dirty="0"/>
                  <a:t>(4,2)</a:t>
                </a:r>
                <a:r>
                  <a:rPr lang="zh-CN" altLang="zh-CN" sz="2000" b="0" dirty="0"/>
                  <a:t>，</a:t>
                </a:r>
                <a:r>
                  <a:rPr lang="en-US" altLang="zh-CN" sz="2000" b="0" dirty="0"/>
                  <a:t>(3,2)</a:t>
                </a:r>
                <a:r>
                  <a:rPr lang="zh-CN" altLang="zh-CN" sz="2000" b="0" dirty="0"/>
                  <a:t>共</a:t>
                </a:r>
                <a:r>
                  <a:rPr lang="en-US" altLang="zh-CN" sz="2000" b="0" dirty="0"/>
                  <a:t>3</a:t>
                </a:r>
                <a:r>
                  <a:rPr lang="zh-CN" altLang="zh-CN" sz="2000" b="0" dirty="0"/>
                  <a:t>个</a:t>
                </a:r>
                <a:endParaRPr lang="en-US" altLang="zh-CN" sz="2000" b="0" dirty="0"/>
              </a:p>
              <a:p>
                <a:pPr lvl="1"/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67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92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Divide </a:t>
            </a:r>
            <a:r>
              <a:rPr lang="en-US" altLang="zh-CN" dirty="0"/>
              <a:t>and Conquer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Find the maximum element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13" name="组合 58"/>
          <p:cNvGrpSpPr>
            <a:grpSpLocks/>
          </p:cNvGrpSpPr>
          <p:nvPr/>
        </p:nvGrpSpPr>
        <p:grpSpPr bwMode="auto">
          <a:xfrm>
            <a:off x="3038165" y="3068960"/>
            <a:ext cx="2697162" cy="266700"/>
            <a:chOff x="686420" y="3681028"/>
            <a:chExt cx="3747267" cy="369888"/>
          </a:xfrm>
        </p:grpSpPr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5" name="组合 13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16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20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2" name="TextBox 11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3" name="TextBox 12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24" name="组合 60"/>
          <p:cNvGrpSpPr>
            <a:grpSpLocks/>
          </p:cNvGrpSpPr>
          <p:nvPr/>
        </p:nvGrpSpPr>
        <p:grpSpPr bwMode="auto">
          <a:xfrm>
            <a:off x="2728602" y="3881822"/>
            <a:ext cx="1350963" cy="268287"/>
            <a:chOff x="503548" y="4149080"/>
            <a:chExt cx="1875658" cy="371735"/>
          </a:xfrm>
        </p:grpSpPr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26" name="组合 23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27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8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9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1" name="组合 61"/>
          <p:cNvGrpSpPr>
            <a:grpSpLocks/>
          </p:cNvGrpSpPr>
          <p:nvPr/>
        </p:nvGrpSpPr>
        <p:grpSpPr bwMode="auto">
          <a:xfrm>
            <a:off x="4649477" y="3881822"/>
            <a:ext cx="1350963" cy="266700"/>
            <a:chOff x="2732346" y="4148974"/>
            <a:chExt cx="1875658" cy="369994"/>
          </a:xfrm>
        </p:grpSpPr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33" name="组合 24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34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5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7" name="TextBox 22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8" name="组合 65"/>
          <p:cNvGrpSpPr>
            <a:grpSpLocks/>
          </p:cNvGrpSpPr>
          <p:nvPr/>
        </p:nvGrpSpPr>
        <p:grpSpPr bwMode="auto">
          <a:xfrm>
            <a:off x="2603190" y="4736951"/>
            <a:ext cx="676275" cy="266700"/>
            <a:chOff x="391488" y="4607284"/>
            <a:chExt cx="939854" cy="369888"/>
          </a:xfrm>
        </p:grpSpPr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0" name="组合 51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41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2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3" name="组合 66"/>
          <p:cNvGrpSpPr>
            <a:grpSpLocks/>
          </p:cNvGrpSpPr>
          <p:nvPr/>
        </p:nvGrpSpPr>
        <p:grpSpPr bwMode="auto">
          <a:xfrm>
            <a:off x="3544577" y="4746476"/>
            <a:ext cx="679450" cy="266700"/>
            <a:chOff x="1511660" y="4617132"/>
            <a:chExt cx="941877" cy="369888"/>
          </a:xfrm>
        </p:grpSpPr>
        <p:sp>
          <p:nvSpPr>
            <p:cNvPr id="44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5" name="组合 52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46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8" name="组合 67"/>
          <p:cNvGrpSpPr>
            <a:grpSpLocks/>
          </p:cNvGrpSpPr>
          <p:nvPr/>
        </p:nvGrpSpPr>
        <p:grpSpPr bwMode="auto">
          <a:xfrm>
            <a:off x="4524065" y="4736951"/>
            <a:ext cx="676275" cy="266700"/>
            <a:chOff x="2660038" y="4607284"/>
            <a:chExt cx="939854" cy="369888"/>
          </a:xfrm>
        </p:grpSpPr>
        <p:sp>
          <p:nvSpPr>
            <p:cNvPr id="49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0" name="组合 53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51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2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53" name="组合 68"/>
          <p:cNvGrpSpPr>
            <a:grpSpLocks/>
          </p:cNvGrpSpPr>
          <p:nvPr/>
        </p:nvGrpSpPr>
        <p:grpSpPr bwMode="auto">
          <a:xfrm>
            <a:off x="5460690" y="4736951"/>
            <a:ext cx="676275" cy="266700"/>
            <a:chOff x="3780211" y="4607284"/>
            <a:chExt cx="939854" cy="371126"/>
          </a:xfrm>
        </p:grpSpPr>
        <p:sp>
          <p:nvSpPr>
            <p:cNvPr id="54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5" name="组合 54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56" name="TextBox 33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7" name="TextBox 34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58" name="Line 57"/>
          <p:cNvSpPr>
            <a:spLocks noChangeShapeType="1"/>
          </p:cNvSpPr>
          <p:nvPr/>
        </p:nvSpPr>
        <p:spPr bwMode="auto">
          <a:xfrm flipH="1">
            <a:off x="3571130" y="3335661"/>
            <a:ext cx="388801" cy="54616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4820900" y="3335661"/>
            <a:ext cx="409256" cy="54616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H="1">
            <a:off x="2941327" y="4161221"/>
            <a:ext cx="338138" cy="58525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3571132" y="4145347"/>
            <a:ext cx="339927" cy="601129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4820899" y="4150108"/>
            <a:ext cx="337010" cy="59636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5398547" y="4161221"/>
            <a:ext cx="433387" cy="576619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026093" y="5283427"/>
                <a:ext cx="2130263" cy="8458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𝟏</m:t>
                      </m:r>
                    </m:oMath>
                  </m:oMathPara>
                </a14:m>
                <a:endParaRPr lang="en-US" altLang="zh-CN" b="1" i="1" dirty="0" smtClean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𝒏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3" y="5283427"/>
                <a:ext cx="2130263" cy="8458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Line 57"/>
          <p:cNvSpPr>
            <a:spLocks noChangeShapeType="1"/>
          </p:cNvSpPr>
          <p:nvPr/>
        </p:nvSpPr>
        <p:spPr bwMode="auto">
          <a:xfrm flipH="1" flipV="1">
            <a:off x="2883249" y="416122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2508029" y="426124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25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1" name="Line 57"/>
          <p:cNvSpPr>
            <a:spLocks noChangeShapeType="1"/>
          </p:cNvSpPr>
          <p:nvPr/>
        </p:nvSpPr>
        <p:spPr bwMode="auto">
          <a:xfrm flipH="1" flipV="1">
            <a:off x="3933499" y="4170746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3851920" y="4267911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3" name="Line 57"/>
          <p:cNvSpPr>
            <a:spLocks noChangeShapeType="1"/>
          </p:cNvSpPr>
          <p:nvPr/>
        </p:nvSpPr>
        <p:spPr bwMode="auto">
          <a:xfrm flipH="1" flipV="1">
            <a:off x="4793934" y="4170745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418714" y="4270768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16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5" name="Line 57"/>
          <p:cNvSpPr>
            <a:spLocks noChangeShapeType="1"/>
          </p:cNvSpPr>
          <p:nvPr/>
        </p:nvSpPr>
        <p:spPr bwMode="auto">
          <a:xfrm flipH="1" flipV="1">
            <a:off x="5835910" y="4169159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5779867" y="4273945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7" name="Line 57"/>
          <p:cNvSpPr>
            <a:spLocks noChangeShapeType="1"/>
          </p:cNvSpPr>
          <p:nvPr/>
        </p:nvSpPr>
        <p:spPr bwMode="auto">
          <a:xfrm flipH="1" flipV="1">
            <a:off x="3446124" y="332405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3070904" y="3424075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9" name="Line 57"/>
          <p:cNvSpPr>
            <a:spLocks noChangeShapeType="1"/>
          </p:cNvSpPr>
          <p:nvPr/>
        </p:nvSpPr>
        <p:spPr bwMode="auto">
          <a:xfrm flipH="1" flipV="1">
            <a:off x="5264322" y="332405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214174" y="3420454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81" name="Line 57"/>
          <p:cNvSpPr>
            <a:spLocks noChangeShapeType="1"/>
          </p:cNvSpPr>
          <p:nvPr/>
        </p:nvSpPr>
        <p:spPr bwMode="auto">
          <a:xfrm flipH="1" flipV="1">
            <a:off x="4420460" y="2464881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4045240" y="2564904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2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Search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Given an ordered array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sz="2000" b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low=0, high=n-1,mid=(</a:t>
            </a:r>
            <a:r>
              <a:rPr lang="en-US" altLang="zh-CN" sz="2000" b="0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low+high</a:t>
            </a:r>
            <a:r>
              <a:rPr lang="en-US" altLang="zh-CN" sz="2000" b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)/2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Compare x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and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mid’th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element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x==mid, success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x&lt;mid, search left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subarray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 smtClean="0">
                <a:latin typeface="Arial" charset="0"/>
                <a:ea typeface="黑体" pitchFamily="2" charset="-122"/>
              </a:rPr>
              <a:t>high=mid-1, mid=(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)/2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x&gt;mid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search right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subarray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 smtClean="0">
                <a:latin typeface="Arial" charset="0"/>
                <a:ea typeface="黑体" pitchFamily="2" charset="-122"/>
              </a:rPr>
              <a:t>low=mid+1, mid=(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)/2</a:t>
            </a:r>
          </a:p>
          <a:p>
            <a:pPr lvl="1"/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C46D251-516B-47FF-8BE6-CB4DEC11FF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66050" y="827088"/>
            <a:ext cx="1274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黑体" pitchFamily="2" charset="-122"/>
              </a:rPr>
              <a:t>Search 40</a:t>
            </a:r>
            <a:endParaRPr lang="zh-CN" altLang="en-US" b="1" dirty="0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6218238" y="2024063"/>
            <a:ext cx="482600" cy="587375"/>
            <a:chOff x="1661739" y="5002243"/>
            <a:chExt cx="482824" cy="586997"/>
          </a:xfrm>
        </p:grpSpPr>
        <p:sp>
          <p:nvSpPr>
            <p:cNvPr id="13410" name="TextBox 6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1903151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7096125" y="2024063"/>
            <a:ext cx="504825" cy="612775"/>
            <a:chOff x="2858455" y="4977173"/>
            <a:chExt cx="503664" cy="612067"/>
          </a:xfrm>
        </p:grpSpPr>
        <p:sp>
          <p:nvSpPr>
            <p:cNvPr id="13408" name="TextBox 43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8393113" y="2024063"/>
            <a:ext cx="561975" cy="612775"/>
            <a:chOff x="3953830" y="4977173"/>
            <a:chExt cx="561372" cy="612067"/>
          </a:xfrm>
        </p:grpSpPr>
        <p:sp>
          <p:nvSpPr>
            <p:cNvPr id="13406" name="TextBox 42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25"/>
          <p:cNvGrpSpPr>
            <a:grpSpLocks/>
          </p:cNvGrpSpPr>
          <p:nvPr/>
        </p:nvGrpSpPr>
        <p:grpSpPr bwMode="auto">
          <a:xfrm>
            <a:off x="6232525" y="1330325"/>
            <a:ext cx="2628900" cy="657225"/>
            <a:chOff x="6232102" y="1330681"/>
            <a:chExt cx="2629508" cy="656526"/>
          </a:xfrm>
        </p:grpSpPr>
        <p:grpSp>
          <p:nvGrpSpPr>
            <p:cNvPr id="13386" name="组合 4"/>
            <p:cNvGrpSpPr>
              <a:grpSpLocks/>
            </p:cNvGrpSpPr>
            <p:nvPr/>
          </p:nvGrpSpPr>
          <p:grpSpPr bwMode="auto">
            <a:xfrm>
              <a:off x="6232102" y="1617319"/>
              <a:ext cx="2628900" cy="369888"/>
              <a:chOff x="1367644" y="4833155"/>
              <a:chExt cx="2628900" cy="369888"/>
            </a:xfrm>
          </p:grpSpPr>
          <p:grpSp>
            <p:nvGrpSpPr>
              <p:cNvPr id="13397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8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9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87" name="组合 46"/>
            <p:cNvGrpSpPr>
              <a:grpSpLocks/>
            </p:cNvGrpSpPr>
            <p:nvPr/>
          </p:nvGrpSpPr>
          <p:grpSpPr bwMode="auto">
            <a:xfrm>
              <a:off x="6232710" y="1330681"/>
              <a:ext cx="2628900" cy="369888"/>
              <a:chOff x="1367644" y="4833155"/>
              <a:chExt cx="2628900" cy="369888"/>
            </a:xfrm>
          </p:grpSpPr>
          <p:grpSp>
            <p:nvGrpSpPr>
              <p:cNvPr id="13388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89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0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16" name="组合 56"/>
          <p:cNvGrpSpPr>
            <a:grpSpLocks/>
          </p:cNvGrpSpPr>
          <p:nvPr/>
        </p:nvGrpSpPr>
        <p:grpSpPr bwMode="auto">
          <a:xfrm>
            <a:off x="7499350" y="3824288"/>
            <a:ext cx="484188" cy="587375"/>
            <a:chOff x="1661739" y="5002243"/>
            <a:chExt cx="482824" cy="586997"/>
          </a:xfrm>
        </p:grpSpPr>
        <p:sp>
          <p:nvSpPr>
            <p:cNvPr id="13384" name="TextBox 5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1903943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59"/>
          <p:cNvGrpSpPr>
            <a:grpSpLocks/>
          </p:cNvGrpSpPr>
          <p:nvPr/>
        </p:nvGrpSpPr>
        <p:grpSpPr bwMode="auto">
          <a:xfrm>
            <a:off x="7967663" y="3824288"/>
            <a:ext cx="504825" cy="612775"/>
            <a:chOff x="2858455" y="4977173"/>
            <a:chExt cx="503664" cy="612067"/>
          </a:xfrm>
        </p:grpSpPr>
        <p:sp>
          <p:nvSpPr>
            <p:cNvPr id="13382" name="TextBox 6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62"/>
          <p:cNvGrpSpPr>
            <a:grpSpLocks/>
          </p:cNvGrpSpPr>
          <p:nvPr/>
        </p:nvGrpSpPr>
        <p:grpSpPr bwMode="auto">
          <a:xfrm>
            <a:off x="8378825" y="3824288"/>
            <a:ext cx="561975" cy="612775"/>
            <a:chOff x="3953830" y="4977173"/>
            <a:chExt cx="561372" cy="612067"/>
          </a:xfrm>
        </p:grpSpPr>
        <p:sp>
          <p:nvSpPr>
            <p:cNvPr id="13380" name="TextBox 6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26"/>
          <p:cNvGrpSpPr>
            <a:grpSpLocks/>
          </p:cNvGrpSpPr>
          <p:nvPr/>
        </p:nvGrpSpPr>
        <p:grpSpPr bwMode="auto">
          <a:xfrm>
            <a:off x="6218238" y="3141663"/>
            <a:ext cx="2628900" cy="655637"/>
            <a:chOff x="6217938" y="3140968"/>
            <a:chExt cx="2629508" cy="656526"/>
          </a:xfrm>
        </p:grpSpPr>
        <p:grpSp>
          <p:nvGrpSpPr>
            <p:cNvPr id="13360" name="组合 66"/>
            <p:cNvGrpSpPr>
              <a:grpSpLocks/>
            </p:cNvGrpSpPr>
            <p:nvPr/>
          </p:nvGrpSpPr>
          <p:grpSpPr bwMode="auto">
            <a:xfrm>
              <a:off x="6217938" y="3427606"/>
              <a:ext cx="2628900" cy="369888"/>
              <a:chOff x="1367644" y="4833155"/>
              <a:chExt cx="2628900" cy="369888"/>
            </a:xfrm>
          </p:grpSpPr>
          <p:grpSp>
            <p:nvGrpSpPr>
              <p:cNvPr id="13371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72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73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61" name="组合 67"/>
            <p:cNvGrpSpPr>
              <a:grpSpLocks/>
            </p:cNvGrpSpPr>
            <p:nvPr/>
          </p:nvGrpSpPr>
          <p:grpSpPr bwMode="auto">
            <a:xfrm>
              <a:off x="6218546" y="3140968"/>
              <a:ext cx="2628900" cy="369888"/>
              <a:chOff x="1367644" y="4833155"/>
              <a:chExt cx="2628900" cy="369888"/>
            </a:xfrm>
          </p:grpSpPr>
          <p:grpSp>
            <p:nvGrpSpPr>
              <p:cNvPr id="13362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63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6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64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6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28" name="组合 86"/>
          <p:cNvGrpSpPr>
            <a:grpSpLocks/>
          </p:cNvGrpSpPr>
          <p:nvPr/>
        </p:nvGrpSpPr>
        <p:grpSpPr bwMode="auto">
          <a:xfrm>
            <a:off x="7165975" y="5661025"/>
            <a:ext cx="482600" cy="587375"/>
            <a:chOff x="1661739" y="5002243"/>
            <a:chExt cx="482824" cy="586997"/>
          </a:xfrm>
        </p:grpSpPr>
        <p:sp>
          <p:nvSpPr>
            <p:cNvPr id="13358" name="TextBox 8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1903151" y="5002243"/>
              <a:ext cx="241412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89"/>
          <p:cNvGrpSpPr>
            <a:grpSpLocks/>
          </p:cNvGrpSpPr>
          <p:nvPr/>
        </p:nvGrpSpPr>
        <p:grpSpPr bwMode="auto">
          <a:xfrm>
            <a:off x="7542213" y="5661025"/>
            <a:ext cx="503237" cy="612775"/>
            <a:chOff x="2858455" y="4977173"/>
            <a:chExt cx="503664" cy="612067"/>
          </a:xfrm>
        </p:grpSpPr>
        <p:sp>
          <p:nvSpPr>
            <p:cNvPr id="13356" name="TextBox 9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V="1">
              <a:off x="307771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92"/>
          <p:cNvGrpSpPr>
            <a:grpSpLocks/>
          </p:cNvGrpSpPr>
          <p:nvPr/>
        </p:nvGrpSpPr>
        <p:grpSpPr bwMode="auto">
          <a:xfrm>
            <a:off x="7900988" y="5661025"/>
            <a:ext cx="561975" cy="612775"/>
            <a:chOff x="3953830" y="4977173"/>
            <a:chExt cx="561372" cy="612067"/>
          </a:xfrm>
        </p:grpSpPr>
        <p:sp>
          <p:nvSpPr>
            <p:cNvPr id="13354" name="TextBox 9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 flipH="1" flipV="1">
              <a:off x="3953830" y="4977173"/>
              <a:ext cx="263242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127"/>
          <p:cNvGrpSpPr>
            <a:grpSpLocks/>
          </p:cNvGrpSpPr>
          <p:nvPr/>
        </p:nvGrpSpPr>
        <p:grpSpPr bwMode="auto">
          <a:xfrm>
            <a:off x="6218238" y="4967288"/>
            <a:ext cx="2628900" cy="657225"/>
            <a:chOff x="6217938" y="4967324"/>
            <a:chExt cx="2629508" cy="656526"/>
          </a:xfrm>
        </p:grpSpPr>
        <p:grpSp>
          <p:nvGrpSpPr>
            <p:cNvPr id="13334" name="组合 96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3345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5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5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46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5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5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47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35" name="组合 97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3336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37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38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3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948488" y="2528888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40&gt;30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7812088" y="4292600"/>
            <a:ext cx="83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40&lt;50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7364413" y="613886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40=40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54675" y="6248400"/>
            <a:ext cx="1435008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Success</a:t>
            </a:r>
            <a:endParaRPr lang="zh-CN" altLang="en-US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1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3" grpId="0"/>
      <p:bldP spid="124" grpId="0"/>
      <p:bldP spid="125" grpId="0"/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Search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Given </a:t>
            </a:r>
            <a:r>
              <a:rPr lang="en-US" altLang="zh-CN" dirty="0">
                <a:latin typeface="Arial" charset="0"/>
                <a:ea typeface="黑体" pitchFamily="2" charset="-122"/>
              </a:rPr>
              <a:t>an ordered array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Compare x</a:t>
            </a:r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and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mid’th</a:t>
            </a:r>
            <a:r>
              <a:rPr lang="en-US" altLang="zh-CN" dirty="0">
                <a:latin typeface="Arial" charset="0"/>
                <a:ea typeface="黑体" pitchFamily="2" charset="-122"/>
              </a:rPr>
              <a:t> element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x==mid, success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x&lt;mid, search left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subarray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>
                <a:latin typeface="Arial" charset="0"/>
                <a:ea typeface="黑体" pitchFamily="2" charset="-122"/>
              </a:rPr>
              <a:t>high=mid-1, mid=(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>
                <a:latin typeface="Arial" charset="0"/>
                <a:ea typeface="黑体" pitchFamily="2" charset="-122"/>
              </a:rPr>
              <a:t>)/2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x&gt;mid</a:t>
            </a:r>
            <a:r>
              <a:rPr lang="zh-CN" altLang="en-US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search right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subarray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>
                <a:latin typeface="Arial" charset="0"/>
                <a:ea typeface="黑体" pitchFamily="2" charset="-122"/>
              </a:rPr>
              <a:t>low=mid+1, mid=(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>
                <a:latin typeface="Arial" charset="0"/>
                <a:ea typeface="黑体" pitchFamily="2" charset="-122"/>
              </a:rPr>
              <a:t>)/2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557FEA-87AB-428F-AF5B-CFE4B0C8E52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66050" y="827088"/>
            <a:ext cx="1249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ea typeface="黑体" pitchFamily="2" charset="-122"/>
              </a:rPr>
              <a:t>search 25</a:t>
            </a:r>
            <a:endParaRPr lang="zh-CN" altLang="en-US" b="1" dirty="0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6218238" y="2024063"/>
            <a:ext cx="482600" cy="587375"/>
            <a:chOff x="1661739" y="5002243"/>
            <a:chExt cx="482824" cy="586997"/>
          </a:xfrm>
        </p:grpSpPr>
        <p:sp>
          <p:nvSpPr>
            <p:cNvPr id="14464" name="TextBox 6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1903151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7096125" y="2024063"/>
            <a:ext cx="504825" cy="612775"/>
            <a:chOff x="2858455" y="4977173"/>
            <a:chExt cx="503664" cy="612067"/>
          </a:xfrm>
        </p:grpSpPr>
        <p:sp>
          <p:nvSpPr>
            <p:cNvPr id="14462" name="TextBox 43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8393113" y="2024063"/>
            <a:ext cx="561975" cy="612775"/>
            <a:chOff x="3953830" y="4977173"/>
            <a:chExt cx="561372" cy="612067"/>
          </a:xfrm>
        </p:grpSpPr>
        <p:sp>
          <p:nvSpPr>
            <p:cNvPr id="14460" name="TextBox 42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6232525" y="1330325"/>
            <a:ext cx="2628900" cy="657225"/>
            <a:chOff x="6232102" y="1330681"/>
            <a:chExt cx="2629508" cy="656526"/>
          </a:xfrm>
        </p:grpSpPr>
        <p:grpSp>
          <p:nvGrpSpPr>
            <p:cNvPr id="14440" name="组合 4"/>
            <p:cNvGrpSpPr>
              <a:grpSpLocks/>
            </p:cNvGrpSpPr>
            <p:nvPr/>
          </p:nvGrpSpPr>
          <p:grpSpPr bwMode="auto">
            <a:xfrm>
              <a:off x="6232102" y="1617319"/>
              <a:ext cx="2628900" cy="369888"/>
              <a:chOff x="1367644" y="4833155"/>
              <a:chExt cx="2628900" cy="369888"/>
            </a:xfrm>
          </p:grpSpPr>
          <p:grpSp>
            <p:nvGrpSpPr>
              <p:cNvPr id="14451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52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53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441" name="组合 46"/>
            <p:cNvGrpSpPr>
              <a:grpSpLocks/>
            </p:cNvGrpSpPr>
            <p:nvPr/>
          </p:nvGrpSpPr>
          <p:grpSpPr bwMode="auto">
            <a:xfrm>
              <a:off x="6232710" y="1330681"/>
              <a:ext cx="2628900" cy="369888"/>
              <a:chOff x="1367644" y="4833155"/>
              <a:chExt cx="2628900" cy="369888"/>
            </a:xfrm>
          </p:grpSpPr>
          <p:grpSp>
            <p:nvGrpSpPr>
              <p:cNvPr id="14442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43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4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44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4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16" name="组合 56"/>
          <p:cNvGrpSpPr>
            <a:grpSpLocks/>
          </p:cNvGrpSpPr>
          <p:nvPr/>
        </p:nvGrpSpPr>
        <p:grpSpPr bwMode="auto">
          <a:xfrm>
            <a:off x="5853113" y="3824288"/>
            <a:ext cx="482600" cy="587375"/>
            <a:chOff x="1661739" y="5002243"/>
            <a:chExt cx="482824" cy="586997"/>
          </a:xfrm>
        </p:grpSpPr>
        <p:sp>
          <p:nvSpPr>
            <p:cNvPr id="14438" name="TextBox 5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1903151" y="5002243"/>
              <a:ext cx="241412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59"/>
          <p:cNvGrpSpPr>
            <a:grpSpLocks/>
          </p:cNvGrpSpPr>
          <p:nvPr/>
        </p:nvGrpSpPr>
        <p:grpSpPr bwMode="auto">
          <a:xfrm>
            <a:off x="6227763" y="3824288"/>
            <a:ext cx="504825" cy="612775"/>
            <a:chOff x="2858455" y="4977173"/>
            <a:chExt cx="503664" cy="612067"/>
          </a:xfrm>
        </p:grpSpPr>
        <p:sp>
          <p:nvSpPr>
            <p:cNvPr id="14436" name="TextBox 6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62"/>
          <p:cNvGrpSpPr>
            <a:grpSpLocks/>
          </p:cNvGrpSpPr>
          <p:nvPr/>
        </p:nvGrpSpPr>
        <p:grpSpPr bwMode="auto">
          <a:xfrm>
            <a:off x="6638925" y="3824288"/>
            <a:ext cx="561975" cy="612775"/>
            <a:chOff x="3953830" y="4977173"/>
            <a:chExt cx="561372" cy="612067"/>
          </a:xfrm>
        </p:grpSpPr>
        <p:sp>
          <p:nvSpPr>
            <p:cNvPr id="14434" name="TextBox 6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0"/>
          <p:cNvGrpSpPr>
            <a:grpSpLocks/>
          </p:cNvGrpSpPr>
          <p:nvPr/>
        </p:nvGrpSpPr>
        <p:grpSpPr bwMode="auto">
          <a:xfrm>
            <a:off x="6218238" y="3141663"/>
            <a:ext cx="2628900" cy="655637"/>
            <a:chOff x="6217938" y="3140968"/>
            <a:chExt cx="2629508" cy="656526"/>
          </a:xfrm>
        </p:grpSpPr>
        <p:grpSp>
          <p:nvGrpSpPr>
            <p:cNvPr id="14414" name="组合 66"/>
            <p:cNvGrpSpPr>
              <a:grpSpLocks/>
            </p:cNvGrpSpPr>
            <p:nvPr/>
          </p:nvGrpSpPr>
          <p:grpSpPr bwMode="auto">
            <a:xfrm>
              <a:off x="6217938" y="3427606"/>
              <a:ext cx="2628900" cy="369888"/>
              <a:chOff x="1367644" y="4833155"/>
              <a:chExt cx="2628900" cy="369888"/>
            </a:xfrm>
          </p:grpSpPr>
          <p:grpSp>
            <p:nvGrpSpPr>
              <p:cNvPr id="14425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3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3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26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3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3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27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415" name="组合 67"/>
            <p:cNvGrpSpPr>
              <a:grpSpLocks/>
            </p:cNvGrpSpPr>
            <p:nvPr/>
          </p:nvGrpSpPr>
          <p:grpSpPr bwMode="auto">
            <a:xfrm>
              <a:off x="6218546" y="3140968"/>
              <a:ext cx="2628900" cy="369888"/>
              <a:chOff x="1367644" y="4833155"/>
              <a:chExt cx="2628900" cy="369888"/>
            </a:xfrm>
          </p:grpSpPr>
          <p:grpSp>
            <p:nvGrpSpPr>
              <p:cNvPr id="14416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17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18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1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29" name="组合 86"/>
          <p:cNvGrpSpPr>
            <a:grpSpLocks/>
          </p:cNvGrpSpPr>
          <p:nvPr/>
        </p:nvGrpSpPr>
        <p:grpSpPr bwMode="auto">
          <a:xfrm>
            <a:off x="6264275" y="5661025"/>
            <a:ext cx="482600" cy="587375"/>
            <a:chOff x="1661739" y="5002243"/>
            <a:chExt cx="482824" cy="586997"/>
          </a:xfrm>
        </p:grpSpPr>
        <p:sp>
          <p:nvSpPr>
            <p:cNvPr id="14412" name="TextBox 8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1903151" y="5002243"/>
              <a:ext cx="241412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89"/>
          <p:cNvGrpSpPr>
            <a:grpSpLocks/>
          </p:cNvGrpSpPr>
          <p:nvPr/>
        </p:nvGrpSpPr>
        <p:grpSpPr bwMode="auto">
          <a:xfrm>
            <a:off x="6638925" y="5661025"/>
            <a:ext cx="504825" cy="612775"/>
            <a:chOff x="2858455" y="4977173"/>
            <a:chExt cx="503664" cy="612067"/>
          </a:xfrm>
        </p:grpSpPr>
        <p:sp>
          <p:nvSpPr>
            <p:cNvPr id="14410" name="TextBox 9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V="1">
              <a:off x="307702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92"/>
          <p:cNvGrpSpPr>
            <a:grpSpLocks/>
          </p:cNvGrpSpPr>
          <p:nvPr/>
        </p:nvGrpSpPr>
        <p:grpSpPr bwMode="auto">
          <a:xfrm>
            <a:off x="6999288" y="5661025"/>
            <a:ext cx="560387" cy="612775"/>
            <a:chOff x="3953830" y="4977173"/>
            <a:chExt cx="561372" cy="612067"/>
          </a:xfrm>
        </p:grpSpPr>
        <p:sp>
          <p:nvSpPr>
            <p:cNvPr id="14408" name="TextBox 9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 flipH="1" flipV="1">
              <a:off x="3953830" y="4977173"/>
              <a:ext cx="262397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4" name="组合 12"/>
          <p:cNvGrpSpPr>
            <a:grpSpLocks/>
          </p:cNvGrpSpPr>
          <p:nvPr/>
        </p:nvGrpSpPr>
        <p:grpSpPr bwMode="auto">
          <a:xfrm>
            <a:off x="6218238" y="4967288"/>
            <a:ext cx="2628900" cy="657225"/>
            <a:chOff x="6217938" y="4967324"/>
            <a:chExt cx="2629508" cy="656526"/>
          </a:xfrm>
        </p:grpSpPr>
        <p:grpSp>
          <p:nvGrpSpPr>
            <p:cNvPr id="14388" name="组合 96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4399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00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01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389" name="组合 97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4390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91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92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948488" y="2528888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25&lt;30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43613" y="432911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25&gt;10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475413" y="612616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25&gt;20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10322" name="组合 118"/>
          <p:cNvGrpSpPr>
            <a:grpSpLocks/>
          </p:cNvGrpSpPr>
          <p:nvPr/>
        </p:nvGrpSpPr>
        <p:grpSpPr bwMode="auto">
          <a:xfrm>
            <a:off x="3724275" y="5670550"/>
            <a:ext cx="739775" cy="587375"/>
            <a:chOff x="1404342" y="5002243"/>
            <a:chExt cx="740221" cy="586997"/>
          </a:xfrm>
        </p:grpSpPr>
        <p:sp>
          <p:nvSpPr>
            <p:cNvPr id="14386" name="TextBox 119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flipH="1" flipV="1">
              <a:off x="1404342" y="5002243"/>
              <a:ext cx="498776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9" name="组合 121"/>
          <p:cNvGrpSpPr>
            <a:grpSpLocks/>
          </p:cNvGrpSpPr>
          <p:nvPr/>
        </p:nvGrpSpPr>
        <p:grpSpPr bwMode="auto">
          <a:xfrm>
            <a:off x="3049588" y="5670550"/>
            <a:ext cx="503237" cy="612775"/>
            <a:chOff x="2858455" y="4977173"/>
            <a:chExt cx="503664" cy="612067"/>
          </a:xfrm>
        </p:grpSpPr>
        <p:sp>
          <p:nvSpPr>
            <p:cNvPr id="14384" name="TextBox 122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 bwMode="auto">
            <a:xfrm flipV="1">
              <a:off x="307771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0" name="组合 124"/>
          <p:cNvGrpSpPr>
            <a:grpSpLocks/>
          </p:cNvGrpSpPr>
          <p:nvPr/>
        </p:nvGrpSpPr>
        <p:grpSpPr bwMode="auto">
          <a:xfrm>
            <a:off x="3408363" y="5670550"/>
            <a:ext cx="561975" cy="612775"/>
            <a:chOff x="3953830" y="4977173"/>
            <a:chExt cx="561372" cy="612067"/>
          </a:xfrm>
        </p:grpSpPr>
        <p:sp>
          <p:nvSpPr>
            <p:cNvPr id="14382" name="TextBox 125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 bwMode="auto">
            <a:xfrm flipH="1" flipV="1">
              <a:off x="3953830" y="4977173"/>
              <a:ext cx="263242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1" name="组合 127"/>
          <p:cNvGrpSpPr>
            <a:grpSpLocks/>
          </p:cNvGrpSpPr>
          <p:nvPr/>
        </p:nvGrpSpPr>
        <p:grpSpPr bwMode="auto">
          <a:xfrm>
            <a:off x="2627313" y="4976813"/>
            <a:ext cx="2630487" cy="657225"/>
            <a:chOff x="6217938" y="4967324"/>
            <a:chExt cx="2629508" cy="656526"/>
          </a:xfrm>
        </p:grpSpPr>
        <p:grpSp>
          <p:nvGrpSpPr>
            <p:cNvPr id="14362" name="组合 128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4373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8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8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74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75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363" name="组合 129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4364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65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6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66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6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6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17" name="TextBox 16"/>
          <p:cNvSpPr txBox="1"/>
          <p:nvPr/>
        </p:nvSpPr>
        <p:spPr>
          <a:xfrm>
            <a:off x="2411413" y="6283325"/>
            <a:ext cx="2720617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low&gt;high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Failed</a:t>
            </a:r>
            <a:endParaRPr lang="zh-CN" altLang="en-US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1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6" grpId="0"/>
      <p:bldP spid="117" grpId="0"/>
      <p:bldP spid="118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</a:t>
            </a:r>
            <a:r>
              <a:rPr lang="en-US" altLang="zh-CN" dirty="0"/>
              <a:t>Search</a:t>
            </a:r>
            <a:endParaRPr lang="zh-CN" altLang="en-US" dirty="0" smtClean="0"/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Given </a:t>
            </a:r>
            <a:r>
              <a:rPr lang="en-US" altLang="zh-CN" dirty="0">
                <a:latin typeface="Arial" charset="0"/>
                <a:ea typeface="黑体" pitchFamily="2" charset="-122"/>
              </a:rPr>
              <a:t>an ordered array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Full binary tree 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n=2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-1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h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=n+1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h=log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(n+1)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Average search length</a:t>
            </a:r>
          </a:p>
          <a:p>
            <a:pPr lvl="2"/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077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34F439-5545-4416-BE66-DEF2071EDE9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078" name="组合 7"/>
          <p:cNvGrpSpPr>
            <a:grpSpLocks/>
          </p:cNvGrpSpPr>
          <p:nvPr/>
        </p:nvGrpSpPr>
        <p:grpSpPr bwMode="auto">
          <a:xfrm>
            <a:off x="5094288" y="836613"/>
            <a:ext cx="3978275" cy="2193925"/>
            <a:chOff x="1219200" y="2209800"/>
            <a:chExt cx="6629400" cy="3657600"/>
          </a:xfrm>
        </p:grpSpPr>
        <p:sp>
          <p:nvSpPr>
            <p:cNvPr id="149" name="Oval 3"/>
            <p:cNvSpPr>
              <a:spLocks noChangeArrowheads="1"/>
            </p:cNvSpPr>
            <p:nvPr/>
          </p:nvSpPr>
          <p:spPr bwMode="auto">
            <a:xfrm>
              <a:off x="5943904" y="3199628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50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150" name="Rectangle 4"/>
            <p:cNvSpPr>
              <a:spLocks noChangeArrowheads="1"/>
            </p:cNvSpPr>
            <p:nvPr/>
          </p:nvSpPr>
          <p:spPr bwMode="auto">
            <a:xfrm>
              <a:off x="3354046" y="5486290"/>
              <a:ext cx="531728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1" name="Rectangle 5"/>
            <p:cNvSpPr>
              <a:spLocks noChangeArrowheads="1"/>
            </p:cNvSpPr>
            <p:nvPr/>
          </p:nvSpPr>
          <p:spPr bwMode="auto">
            <a:xfrm>
              <a:off x="1219200" y="4342959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2" name="Rectangle 6"/>
            <p:cNvSpPr>
              <a:spLocks noChangeArrowheads="1"/>
            </p:cNvSpPr>
            <p:nvPr/>
          </p:nvSpPr>
          <p:spPr bwMode="auto">
            <a:xfrm>
              <a:off x="2057794" y="5486290"/>
              <a:ext cx="531728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3" name="Rectangle 7"/>
            <p:cNvSpPr>
              <a:spLocks noChangeArrowheads="1"/>
            </p:cNvSpPr>
            <p:nvPr/>
          </p:nvSpPr>
          <p:spPr bwMode="auto">
            <a:xfrm>
              <a:off x="4420147" y="5486290"/>
              <a:ext cx="531727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4" name="Rectangle 8"/>
            <p:cNvSpPr>
              <a:spLocks noChangeArrowheads="1"/>
            </p:cNvSpPr>
            <p:nvPr/>
          </p:nvSpPr>
          <p:spPr bwMode="auto">
            <a:xfrm>
              <a:off x="5409531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5" name="Rectangle 9"/>
            <p:cNvSpPr>
              <a:spLocks noChangeArrowheads="1"/>
            </p:cNvSpPr>
            <p:nvPr/>
          </p:nvSpPr>
          <p:spPr bwMode="auto">
            <a:xfrm>
              <a:off x="6248126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6" name="Rectangle 10"/>
            <p:cNvSpPr>
              <a:spLocks noChangeArrowheads="1"/>
            </p:cNvSpPr>
            <p:nvPr/>
          </p:nvSpPr>
          <p:spPr bwMode="auto">
            <a:xfrm>
              <a:off x="7314227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1885844" y="3527806"/>
              <a:ext cx="531727" cy="6140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58" name="Text Box 12"/>
            <p:cNvSpPr txBox="1">
              <a:spLocks noChangeArrowheads="1"/>
            </p:cNvSpPr>
            <p:nvPr/>
          </p:nvSpPr>
          <p:spPr bwMode="auto">
            <a:xfrm>
              <a:off x="3957200" y="2604142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59" name="Text Box 13"/>
            <p:cNvSpPr txBox="1">
              <a:spLocks noChangeArrowheads="1"/>
            </p:cNvSpPr>
            <p:nvPr/>
          </p:nvSpPr>
          <p:spPr bwMode="auto">
            <a:xfrm>
              <a:off x="4946583" y="4663197"/>
              <a:ext cx="531728" cy="6140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0" name="Text Box 14"/>
            <p:cNvSpPr txBox="1">
              <a:spLocks noChangeArrowheads="1"/>
            </p:cNvSpPr>
            <p:nvPr/>
          </p:nvSpPr>
          <p:spPr bwMode="auto">
            <a:xfrm>
              <a:off x="2795865" y="4647317"/>
              <a:ext cx="531727" cy="61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1" name="Text Box 15"/>
            <p:cNvSpPr txBox="1">
              <a:spLocks noChangeArrowheads="1"/>
            </p:cNvSpPr>
            <p:nvPr/>
          </p:nvSpPr>
          <p:spPr bwMode="auto">
            <a:xfrm>
              <a:off x="5975649" y="3580738"/>
              <a:ext cx="531727" cy="61665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2" name="Text Box 16"/>
            <p:cNvSpPr txBox="1">
              <a:spLocks noChangeArrowheads="1"/>
            </p:cNvSpPr>
            <p:nvPr/>
          </p:nvSpPr>
          <p:spPr bwMode="auto">
            <a:xfrm>
              <a:off x="6814243" y="4647317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3094" name="Line 17"/>
            <p:cNvSpPr>
              <a:spLocks noChangeShapeType="1"/>
            </p:cNvSpPr>
            <p:nvPr/>
          </p:nvSpPr>
          <p:spPr bwMode="auto">
            <a:xfrm>
              <a:off x="2362200" y="36576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18"/>
            <p:cNvSpPr>
              <a:spLocks noChangeShapeType="1"/>
            </p:cNvSpPr>
            <p:nvPr/>
          </p:nvSpPr>
          <p:spPr bwMode="auto">
            <a:xfrm flipH="1">
              <a:off x="1447800" y="3657600"/>
              <a:ext cx="5334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Oval 19"/>
            <p:cNvSpPr>
              <a:spLocks noChangeArrowheads="1"/>
            </p:cNvSpPr>
            <p:nvPr/>
          </p:nvSpPr>
          <p:spPr bwMode="auto">
            <a:xfrm>
              <a:off x="3885774" y="2209800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097" name="Line 20"/>
            <p:cNvSpPr>
              <a:spLocks noChangeShapeType="1"/>
            </p:cNvSpPr>
            <p:nvPr/>
          </p:nvSpPr>
          <p:spPr bwMode="auto">
            <a:xfrm flipV="1">
              <a:off x="47244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21"/>
            <p:cNvSpPr>
              <a:spLocks noChangeShapeType="1"/>
            </p:cNvSpPr>
            <p:nvPr/>
          </p:nvSpPr>
          <p:spPr bwMode="auto">
            <a:xfrm flipV="1">
              <a:off x="2362200" y="4724400"/>
              <a:ext cx="5334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22"/>
            <p:cNvSpPr>
              <a:spLocks noChangeShapeType="1"/>
            </p:cNvSpPr>
            <p:nvPr/>
          </p:nvSpPr>
          <p:spPr bwMode="auto">
            <a:xfrm flipV="1">
              <a:off x="65532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23"/>
            <p:cNvSpPr>
              <a:spLocks noChangeShapeType="1"/>
            </p:cNvSpPr>
            <p:nvPr/>
          </p:nvSpPr>
          <p:spPr bwMode="auto">
            <a:xfrm flipH="1" flipV="1">
              <a:off x="71628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24"/>
            <p:cNvSpPr>
              <a:spLocks noChangeShapeType="1"/>
            </p:cNvSpPr>
            <p:nvPr/>
          </p:nvSpPr>
          <p:spPr bwMode="auto">
            <a:xfrm>
              <a:off x="6400800" y="36576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Line 25"/>
            <p:cNvSpPr>
              <a:spLocks noChangeShapeType="1"/>
            </p:cNvSpPr>
            <p:nvPr/>
          </p:nvSpPr>
          <p:spPr bwMode="auto">
            <a:xfrm flipH="1">
              <a:off x="5334000" y="3657600"/>
              <a:ext cx="685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Line 26"/>
            <p:cNvSpPr>
              <a:spLocks noChangeShapeType="1"/>
            </p:cNvSpPr>
            <p:nvPr/>
          </p:nvSpPr>
          <p:spPr bwMode="auto">
            <a:xfrm flipH="1" flipV="1">
              <a:off x="3124200" y="4724400"/>
              <a:ext cx="4572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Text Box 27"/>
            <p:cNvSpPr txBox="1">
              <a:spLocks noChangeArrowheads="1"/>
            </p:cNvSpPr>
            <p:nvPr/>
          </p:nvSpPr>
          <p:spPr bwMode="auto">
            <a:xfrm>
              <a:off x="2286000" y="4662488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3105" name="Text Box 28"/>
            <p:cNvSpPr txBox="1">
              <a:spLocks noChangeArrowheads="1"/>
            </p:cNvSpPr>
            <p:nvPr/>
          </p:nvSpPr>
          <p:spPr bwMode="auto">
            <a:xfrm>
              <a:off x="3086787" y="237152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3106" name="Text Box 29"/>
            <p:cNvSpPr txBox="1">
              <a:spLocks noChangeArrowheads="1"/>
            </p:cNvSpPr>
            <p:nvPr/>
          </p:nvSpPr>
          <p:spPr bwMode="auto">
            <a:xfrm>
              <a:off x="1346593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176" name="Text Box 30"/>
            <p:cNvSpPr txBox="1">
              <a:spLocks noChangeArrowheads="1"/>
            </p:cNvSpPr>
            <p:nvPr/>
          </p:nvSpPr>
          <p:spPr bwMode="auto">
            <a:xfrm>
              <a:off x="4467765" y="4710835"/>
              <a:ext cx="531727" cy="61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77" name="Text Box 31"/>
            <p:cNvSpPr txBox="1">
              <a:spLocks noChangeArrowheads="1"/>
            </p:cNvSpPr>
            <p:nvPr/>
          </p:nvSpPr>
          <p:spPr bwMode="auto">
            <a:xfrm>
              <a:off x="5367204" y="3511927"/>
              <a:ext cx="531727" cy="61401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78" name="Text Box 32"/>
            <p:cNvSpPr txBox="1">
              <a:spLocks noChangeArrowheads="1"/>
            </p:cNvSpPr>
            <p:nvPr/>
          </p:nvSpPr>
          <p:spPr bwMode="auto">
            <a:xfrm>
              <a:off x="6327488" y="4710835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110" name="Text Box 33"/>
            <p:cNvSpPr txBox="1">
              <a:spLocks noChangeArrowheads="1"/>
            </p:cNvSpPr>
            <p:nvPr/>
          </p:nvSpPr>
          <p:spPr bwMode="auto">
            <a:xfrm>
              <a:off x="4766973" y="238701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1" name="Text Box 34"/>
            <p:cNvSpPr txBox="1">
              <a:spLocks noChangeArrowheads="1"/>
            </p:cNvSpPr>
            <p:nvPr/>
          </p:nvSpPr>
          <p:spPr bwMode="auto">
            <a:xfrm>
              <a:off x="3266807" y="4662488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2" name="Text Box 35"/>
            <p:cNvSpPr txBox="1">
              <a:spLocks noChangeArrowheads="1"/>
            </p:cNvSpPr>
            <p:nvPr/>
          </p:nvSpPr>
          <p:spPr bwMode="auto">
            <a:xfrm>
              <a:off x="2514600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3" name="Text Box 36"/>
            <p:cNvSpPr txBox="1">
              <a:spLocks noChangeArrowheads="1"/>
            </p:cNvSpPr>
            <p:nvPr/>
          </p:nvSpPr>
          <p:spPr bwMode="auto">
            <a:xfrm>
              <a:off x="6546850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4" name="Text Box 37"/>
            <p:cNvSpPr txBox="1">
              <a:spLocks noChangeArrowheads="1"/>
            </p:cNvSpPr>
            <p:nvPr/>
          </p:nvSpPr>
          <p:spPr bwMode="auto">
            <a:xfrm>
              <a:off x="5410200" y="471178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5" name="Text Box 38"/>
            <p:cNvSpPr txBox="1">
              <a:spLocks noChangeArrowheads="1"/>
            </p:cNvSpPr>
            <p:nvPr/>
          </p:nvSpPr>
          <p:spPr bwMode="auto">
            <a:xfrm>
              <a:off x="7287253" y="471178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6" name="Line 39"/>
            <p:cNvSpPr>
              <a:spLocks noChangeShapeType="1"/>
            </p:cNvSpPr>
            <p:nvPr/>
          </p:nvSpPr>
          <p:spPr bwMode="auto">
            <a:xfrm flipH="1" flipV="1">
              <a:off x="5334000" y="4724400"/>
              <a:ext cx="3048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Line 40"/>
            <p:cNvSpPr>
              <a:spLocks noChangeShapeType="1"/>
            </p:cNvSpPr>
            <p:nvPr/>
          </p:nvSpPr>
          <p:spPr bwMode="auto">
            <a:xfrm flipH="1">
              <a:off x="2362200" y="2590800"/>
              <a:ext cx="1524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Line 41"/>
            <p:cNvSpPr>
              <a:spLocks noChangeShapeType="1"/>
            </p:cNvSpPr>
            <p:nvPr/>
          </p:nvSpPr>
          <p:spPr bwMode="auto">
            <a:xfrm>
              <a:off x="4419600" y="2590800"/>
              <a:ext cx="1524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Oval 42"/>
            <p:cNvSpPr>
              <a:spLocks noChangeArrowheads="1"/>
            </p:cNvSpPr>
            <p:nvPr/>
          </p:nvSpPr>
          <p:spPr bwMode="auto">
            <a:xfrm>
              <a:off x="2742957" y="4266207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89" name="Oval 43"/>
            <p:cNvSpPr>
              <a:spLocks noChangeArrowheads="1"/>
            </p:cNvSpPr>
            <p:nvPr/>
          </p:nvSpPr>
          <p:spPr bwMode="auto">
            <a:xfrm>
              <a:off x="4951874" y="4266207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40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90" name="Oval 44"/>
            <p:cNvSpPr>
              <a:spLocks noChangeArrowheads="1"/>
            </p:cNvSpPr>
            <p:nvPr/>
          </p:nvSpPr>
          <p:spPr bwMode="auto">
            <a:xfrm>
              <a:off x="6782499" y="4266207"/>
              <a:ext cx="531728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60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91" name="Oval 47"/>
            <p:cNvSpPr>
              <a:spLocks noChangeArrowheads="1"/>
            </p:cNvSpPr>
            <p:nvPr/>
          </p:nvSpPr>
          <p:spPr bwMode="auto">
            <a:xfrm>
              <a:off x="1904361" y="3199628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>
                <a:ea typeface="宋体" pitchFamily="2" charset="-122"/>
              </a:endParaRPr>
            </a:p>
          </p:txBody>
        </p:sp>
      </p:grpSp>
      <p:graphicFrame>
        <p:nvGraphicFramePr>
          <p:cNvPr id="3074" name="对象 13"/>
          <p:cNvGraphicFramePr>
            <a:graphicFrameLocks noChangeAspect="1"/>
          </p:cNvGraphicFramePr>
          <p:nvPr/>
        </p:nvGraphicFramePr>
        <p:xfrm>
          <a:off x="471488" y="3824288"/>
          <a:ext cx="7504112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公式" r:id="rId3" imgW="4800532" imgH="1228770" progId="Equation.3">
                  <p:embed/>
                </p:oleObj>
              </mc:Choice>
              <mc:Fallback>
                <p:oleObj name="公式" r:id="rId3" imgW="4800532" imgH="12287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824288"/>
                        <a:ext cx="7504112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2"/>
          <p:cNvSpPr txBox="1">
            <a:spLocks noChangeArrowheads="1"/>
          </p:cNvSpPr>
          <p:nvPr/>
        </p:nvSpPr>
        <p:spPr bwMode="auto">
          <a:xfrm>
            <a:off x="6169025" y="4437112"/>
            <a:ext cx="2749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Dislocation 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subtraction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7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11306</TotalTime>
  <Words>5805</Words>
  <Application>Microsoft Office PowerPoint</Application>
  <PresentationFormat>全屏显示(4:3)</PresentationFormat>
  <Paragraphs>1053</Paragraphs>
  <Slides>58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1" baseType="lpstr">
      <vt:lpstr>Pixel</vt:lpstr>
      <vt:lpstr>自定义设计方案</vt:lpstr>
      <vt:lpstr>公式</vt:lpstr>
      <vt:lpstr>Divide and Conquer</vt:lpstr>
      <vt:lpstr>Outline</vt:lpstr>
      <vt:lpstr>Divide and Conquer</vt:lpstr>
      <vt:lpstr>Divide and Conquer</vt:lpstr>
      <vt:lpstr>Divide and Conquer</vt:lpstr>
      <vt:lpstr>Divide and Conquer</vt:lpstr>
      <vt:lpstr>Binary Search</vt:lpstr>
      <vt:lpstr>Binary Search</vt:lpstr>
      <vt:lpstr>Binary Search</vt:lpstr>
      <vt:lpstr>Big  Integer Multiplication</vt:lpstr>
      <vt:lpstr>Big  Integer Multiplication</vt:lpstr>
      <vt:lpstr>Big  Integer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Quick Sort </vt:lpstr>
      <vt:lpstr>Quick Sort</vt:lpstr>
      <vt:lpstr>Find k’th smallest element</vt:lpstr>
      <vt:lpstr>Find k’th smallest element</vt:lpstr>
      <vt:lpstr>Find k’th smallest element</vt:lpstr>
      <vt:lpstr>Find k’th smallest element</vt:lpstr>
      <vt:lpstr>Heap sort</vt:lpstr>
      <vt:lpstr>Heap sort</vt:lpstr>
      <vt:lpstr>Heap sort</vt:lpstr>
      <vt:lpstr>Heap sort</vt:lpstr>
      <vt:lpstr>Find the Nearest Point Pair</vt:lpstr>
      <vt:lpstr>Find the Nearest Point Pair</vt:lpstr>
      <vt:lpstr>Find the Nearest Point Pair</vt:lpstr>
      <vt:lpstr>Find the Nearest Point Pair</vt:lpstr>
      <vt:lpstr>Find the Nearest Point Pair</vt:lpstr>
      <vt:lpstr>Find the Nearest Point Pair</vt:lpstr>
      <vt:lpstr>Find the Nearest Point Pair</vt:lpstr>
      <vt:lpstr>Fast Fourier Transform</vt:lpstr>
      <vt:lpstr>Fast Fourier Transform</vt:lpstr>
      <vt:lpstr>Fast Fourier Transform</vt:lpstr>
      <vt:lpstr>Fast Fourier Transform</vt:lpstr>
      <vt:lpstr>Fast Fourier Transform</vt:lpstr>
      <vt:lpstr>Fast Fourier Transform</vt:lpstr>
      <vt:lpstr>Fast Fourier Transform</vt:lpstr>
      <vt:lpstr>Fast Fourier Transform</vt:lpstr>
      <vt:lpstr>Fast Fourier Transform</vt:lpstr>
      <vt:lpstr>Fast Fourier Transform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Convex Hull</vt:lpstr>
      <vt:lpstr>PowerPoint 演示文稿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nd</cp:lastModifiedBy>
  <cp:revision>1300</cp:revision>
  <cp:lastPrinted>2015-03-22T05:23:05Z</cp:lastPrinted>
  <dcterms:created xsi:type="dcterms:W3CDTF">2009-06-26T00:04:30Z</dcterms:created>
  <dcterms:modified xsi:type="dcterms:W3CDTF">2016-10-18T04:38:31Z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