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67"/>
  </p:notesMasterIdLst>
  <p:handoutMasterIdLst>
    <p:handoutMasterId r:id="rId68"/>
  </p:handoutMasterIdLst>
  <p:sldIdLst>
    <p:sldId id="286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19" r:id="rId15"/>
    <p:sldId id="361" r:id="rId16"/>
    <p:sldId id="362" r:id="rId17"/>
    <p:sldId id="363" r:id="rId18"/>
    <p:sldId id="368" r:id="rId19"/>
    <p:sldId id="365" r:id="rId20"/>
    <p:sldId id="364" r:id="rId21"/>
    <p:sldId id="322" r:id="rId22"/>
    <p:sldId id="321" r:id="rId23"/>
    <p:sldId id="323" r:id="rId24"/>
    <p:sldId id="324" r:id="rId25"/>
    <p:sldId id="326" r:id="rId26"/>
    <p:sldId id="325" r:id="rId27"/>
    <p:sldId id="327" r:id="rId28"/>
    <p:sldId id="328" r:id="rId29"/>
    <p:sldId id="329" r:id="rId30"/>
    <p:sldId id="331" r:id="rId31"/>
    <p:sldId id="330" r:id="rId32"/>
    <p:sldId id="332" r:id="rId33"/>
    <p:sldId id="374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50" r:id="rId50"/>
    <p:sldId id="351" r:id="rId51"/>
    <p:sldId id="349" r:id="rId52"/>
    <p:sldId id="354" r:id="rId53"/>
    <p:sldId id="355" r:id="rId54"/>
    <p:sldId id="375" r:id="rId55"/>
    <p:sldId id="356" r:id="rId56"/>
    <p:sldId id="357" r:id="rId57"/>
    <p:sldId id="358" r:id="rId58"/>
    <p:sldId id="360" r:id="rId59"/>
    <p:sldId id="366" r:id="rId60"/>
    <p:sldId id="367" r:id="rId61"/>
    <p:sldId id="370" r:id="rId62"/>
    <p:sldId id="371" r:id="rId63"/>
    <p:sldId id="372" r:id="rId64"/>
    <p:sldId id="373" r:id="rId65"/>
    <p:sldId id="359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000099"/>
    <a:srgbClr val="CCFF66"/>
    <a:srgbClr val="660066"/>
    <a:srgbClr val="339933"/>
    <a:srgbClr val="0033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1930" autoAdjust="0"/>
  </p:normalViewPr>
  <p:slideViewPr>
    <p:cSldViewPr>
      <p:cViewPr varScale="1">
        <p:scale>
          <a:sx n="82" d="100"/>
          <a:sy n="82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chemeClr val="bg2"/>
                </a:solidFill>
              </a:rPr>
              <a:t>若是</a:t>
            </a:r>
            <a:r>
              <a:rPr lang="en-US" altLang="zh-CN" sz="1200" b="1" dirty="0" smtClean="0">
                <a:solidFill>
                  <a:schemeClr val="bg2"/>
                </a:solidFill>
              </a:rPr>
              <a:t>bi</a:t>
            </a:r>
            <a:r>
              <a:rPr lang="zh-CN" altLang="en-US" sz="1200" b="1" dirty="0" smtClean="0">
                <a:solidFill>
                  <a:schemeClr val="bg2"/>
                </a:solidFill>
              </a:rPr>
              <a:t>和</a:t>
            </a:r>
            <a:r>
              <a:rPr lang="en-US" altLang="zh-CN" sz="1200" b="1" dirty="0" err="1" smtClean="0">
                <a:solidFill>
                  <a:schemeClr val="bg2"/>
                </a:solidFill>
              </a:rPr>
              <a:t>bj</a:t>
            </a:r>
            <a:r>
              <a:rPr lang="zh-CN" altLang="en-US" sz="1200" b="1" dirty="0" smtClean="0">
                <a:solidFill>
                  <a:schemeClr val="bg2"/>
                </a:solidFill>
              </a:rPr>
              <a:t>交换，则</a:t>
            </a:r>
            <a:r>
              <a:rPr lang="en-US" altLang="zh-CN" sz="1200" b="1" dirty="0" err="1" smtClean="0">
                <a:solidFill>
                  <a:schemeClr val="bg2"/>
                </a:solidFill>
              </a:rPr>
              <a:t>bj</a:t>
            </a:r>
            <a:r>
              <a:rPr lang="zh-CN" altLang="en-US" sz="1200" b="1" dirty="0" smtClean="0">
                <a:solidFill>
                  <a:schemeClr val="bg2"/>
                </a:solidFill>
              </a:rPr>
              <a:t>需要</a:t>
            </a:r>
            <a:r>
              <a:rPr lang="en-US" altLang="zh-CN" sz="1200" b="1" dirty="0" err="1" smtClean="0">
                <a:solidFill>
                  <a:schemeClr val="bg2"/>
                </a:solidFill>
              </a:rPr>
              <a:t>aj</a:t>
            </a:r>
            <a:r>
              <a:rPr lang="zh-CN" altLang="en-US" sz="1200" b="1" dirty="0" smtClean="0">
                <a:solidFill>
                  <a:schemeClr val="bg2"/>
                </a:solidFill>
              </a:rPr>
              <a:t>结束，等待时间更长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3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24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dirty="0" smtClean="0"/>
              <a:t>重叠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smtClean="0"/>
              <a:t>重叠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若</a:t>
            </a:r>
            <a:r>
              <a:rPr lang="en-US" altLang="zh-CN" dirty="0" smtClean="0"/>
              <a:t>w1==w2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m(3,c-w1)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m(3,c-w2)</a:t>
            </a:r>
            <a:r>
              <a:rPr lang="zh-CN" altLang="en-US" dirty="0" smtClean="0"/>
              <a:t>重叠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73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2016/10/9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565" y="4545013"/>
            <a:ext cx="8344036" cy="1944327"/>
          </a:xfrm>
        </p:spPr>
        <p:txBody>
          <a:bodyPr/>
          <a:lstStyle/>
          <a:p>
            <a:pPr algn="r" eaLnBrk="1" hangingPunct="1"/>
            <a:r>
              <a:rPr lang="en-US" altLang="zh-CN" sz="4800" dirty="0"/>
              <a:t>Fang </a:t>
            </a:r>
            <a:r>
              <a:rPr lang="en-US" altLang="zh-CN" sz="4800" dirty="0" err="1"/>
              <a:t>Xiaolin</a:t>
            </a:r>
            <a:endParaRPr lang="en-US" altLang="zh-CN" sz="4800" dirty="0"/>
          </a:p>
          <a:p>
            <a:pPr algn="r" eaLnBrk="1" hangingPunct="1"/>
            <a:r>
              <a:rPr lang="en-US" altLang="zh-CN" sz="2400" dirty="0"/>
              <a:t>School of Computer Science </a:t>
            </a:r>
            <a:r>
              <a:rPr lang="en-US" altLang="zh-CN" sz="2400" dirty="0" smtClean="0"/>
              <a:t>and Engineering</a:t>
            </a:r>
          </a:p>
          <a:p>
            <a:pPr algn="r" eaLnBrk="1" hangingPunct="1"/>
            <a:r>
              <a:rPr lang="en-US" altLang="zh-CN" sz="2400" dirty="0" smtClean="0"/>
              <a:t>Southeast University</a:t>
            </a:r>
            <a:endParaRPr lang="en-US" altLang="zh-CN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9692" y="1808163"/>
            <a:ext cx="7136346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 dirty="0" smtClean="0">
                <a:latin typeface="+mj-ea"/>
              </a:rPr>
              <a:t>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m[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]</a:t>
            </a:r>
            <a:r>
              <a:rPr lang="zh-CN" altLang="en-US" dirty="0" smtClean="0"/>
              <a:t> </a:t>
            </a:r>
            <a:r>
              <a:rPr lang="en-US" altLang="zh-CN" dirty="0" smtClean="0"/>
              <a:t>be min cost of M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j</a:t>
            </a:r>
            <a:endParaRPr lang="en-US" altLang="zh-CN" dirty="0"/>
          </a:p>
          <a:p>
            <a:r>
              <a:rPr lang="en-US" altLang="zh-CN" dirty="0" smtClean="0"/>
              <a:t>Let m[1,n]</a:t>
            </a:r>
            <a:r>
              <a:rPr lang="zh-CN" altLang="en-US" dirty="0" smtClean="0"/>
              <a:t> </a:t>
            </a:r>
            <a:r>
              <a:rPr lang="en-US" altLang="zh-CN" dirty="0" smtClean="0"/>
              <a:t>be min cost of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n</a:t>
            </a:r>
            <a:endParaRPr lang="en-US" altLang="zh-CN" baseline="-25000" dirty="0"/>
          </a:p>
          <a:p>
            <a:r>
              <a:rPr lang="en-US" altLang="zh-CN" dirty="0" smtClean="0"/>
              <a:t>Then min cost </a:t>
            </a:r>
            <a:r>
              <a:rPr lang="en-US" altLang="zh-CN" sz="3000" dirty="0" smtClean="0">
                <a:solidFill>
                  <a:schemeClr val="tx1"/>
                </a:solidFill>
              </a:rPr>
              <a:t>(M</a:t>
            </a:r>
            <a:r>
              <a:rPr lang="en-US" altLang="zh-CN" sz="30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zh-CN" sz="3000" dirty="0" smtClean="0">
                <a:solidFill>
                  <a:schemeClr val="tx1"/>
                </a:solidFill>
              </a:rPr>
              <a:t>M</a:t>
            </a:r>
            <a:r>
              <a:rPr lang="en-US" altLang="zh-CN" sz="3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3000" dirty="0" smtClean="0">
                <a:solidFill>
                  <a:schemeClr val="tx1"/>
                </a:solidFill>
              </a:rPr>
              <a:t> </a:t>
            </a:r>
            <a:r>
              <a:rPr lang="en-US" altLang="zh-CN" sz="3000" baseline="-25000" dirty="0">
                <a:solidFill>
                  <a:schemeClr val="tx1"/>
                </a:solidFill>
              </a:rPr>
              <a:t>… </a:t>
            </a:r>
            <a:r>
              <a:rPr lang="en-US" altLang="zh-CN" sz="3000" dirty="0">
                <a:solidFill>
                  <a:schemeClr val="tx1"/>
                </a:solidFill>
              </a:rPr>
              <a:t>M</a:t>
            </a:r>
            <a:r>
              <a:rPr lang="en-US" altLang="zh-CN" sz="3000" baseline="-25000" dirty="0">
                <a:solidFill>
                  <a:schemeClr val="tx1"/>
                </a:solidFill>
              </a:rPr>
              <a:t>k</a:t>
            </a:r>
            <a:r>
              <a:rPr lang="en-US" altLang="zh-CN" sz="3000" dirty="0">
                <a:solidFill>
                  <a:schemeClr val="tx1"/>
                </a:solidFill>
              </a:rPr>
              <a:t>)(M</a:t>
            </a:r>
            <a:r>
              <a:rPr lang="en-US" altLang="zh-CN" sz="3000" baseline="-25000" dirty="0">
                <a:solidFill>
                  <a:schemeClr val="tx1"/>
                </a:solidFill>
              </a:rPr>
              <a:t>k+1</a:t>
            </a:r>
            <a:r>
              <a:rPr lang="en-US" altLang="zh-CN" sz="3000" dirty="0">
                <a:solidFill>
                  <a:schemeClr val="tx1"/>
                </a:solidFill>
              </a:rPr>
              <a:t>M</a:t>
            </a:r>
            <a:r>
              <a:rPr lang="en-US" altLang="zh-CN" sz="3000" baseline="-25000" dirty="0">
                <a:solidFill>
                  <a:schemeClr val="tx1"/>
                </a:solidFill>
              </a:rPr>
              <a:t>k+2</a:t>
            </a:r>
            <a:r>
              <a:rPr lang="en-US" altLang="zh-CN" sz="3000" dirty="0">
                <a:solidFill>
                  <a:schemeClr val="tx1"/>
                </a:solidFill>
              </a:rPr>
              <a:t> </a:t>
            </a:r>
            <a:r>
              <a:rPr lang="en-US" altLang="zh-CN" sz="3000" baseline="-25000" dirty="0">
                <a:solidFill>
                  <a:schemeClr val="tx1"/>
                </a:solidFill>
              </a:rPr>
              <a:t>… </a:t>
            </a:r>
            <a:r>
              <a:rPr lang="en-US" altLang="zh-CN" sz="3000" dirty="0" err="1" smtClean="0">
                <a:solidFill>
                  <a:schemeClr val="tx1"/>
                </a:solidFill>
              </a:rPr>
              <a:t>M</a:t>
            </a:r>
            <a:r>
              <a:rPr lang="en-US" altLang="zh-CN" sz="3000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sz="3000" dirty="0" smtClean="0">
                <a:solidFill>
                  <a:schemeClr val="tx1"/>
                </a:solidFill>
              </a:rPr>
              <a:t>)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lvl="1"/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/>
              <a:t>] </a:t>
            </a:r>
            <a:r>
              <a:rPr lang="en-US" altLang="zh-CN" dirty="0" smtClean="0"/>
              <a:t>= 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</a:t>
            </a:r>
            <a:r>
              <a:rPr lang="en-US" altLang="zh-CN" dirty="0" smtClean="0"/>
              <a:t>m[k+1,j]+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endParaRPr lang="en-US" altLang="zh-CN" baseline="-25000" dirty="0" smtClean="0"/>
          </a:p>
          <a:p>
            <a:r>
              <a:rPr lang="en-US" altLang="zh-CN" dirty="0" smtClean="0"/>
              <a:t>Enumerate every k</a:t>
            </a:r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err="1"/>
              <a:t>min</a:t>
            </a:r>
            <a:r>
              <a:rPr lang="en-US" altLang="zh-CN" baseline="-25000" dirty="0" err="1" smtClean="0"/>
              <a:t>i≤k</a:t>
            </a:r>
            <a:r>
              <a:rPr lang="en-US" altLang="zh-CN" baseline="-25000" dirty="0" smtClean="0"/>
              <a:t>&lt;j</a:t>
            </a:r>
            <a:r>
              <a:rPr lang="en-US" altLang="zh-CN" dirty="0" smtClean="0"/>
              <a:t>{m[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m[k+1,j] +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},  if i&lt;j</a:t>
            </a:r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smtClean="0"/>
              <a:t>0,                                                        if i=j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28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m[</a:t>
            </a:r>
            <a:r>
              <a:rPr lang="en-US" altLang="zh-CN" dirty="0" err="1" smtClean="0"/>
              <a:t>i,j</a:t>
            </a:r>
            <a:r>
              <a:rPr lang="en-US" altLang="zh-CN" dirty="0"/>
              <a:t>] = </a:t>
            </a:r>
            <a:r>
              <a:rPr lang="en-US" altLang="zh-CN" dirty="0" err="1"/>
              <a:t>min</a:t>
            </a:r>
            <a:r>
              <a:rPr lang="en-US" altLang="zh-CN" baseline="-25000" dirty="0" err="1" smtClean="0"/>
              <a:t>i≤k</a:t>
            </a:r>
            <a:r>
              <a:rPr lang="en-US" altLang="zh-CN" baseline="-25000" dirty="0" smtClean="0"/>
              <a:t>&lt;j</a:t>
            </a:r>
            <a:r>
              <a:rPr lang="en-US" altLang="zh-CN" dirty="0" smtClean="0"/>
              <a:t>{m[</a:t>
            </a:r>
            <a:r>
              <a:rPr lang="en-US" altLang="zh-CN" dirty="0" err="1" smtClean="0"/>
              <a:t>i,k</a:t>
            </a:r>
            <a:r>
              <a:rPr lang="en-US" altLang="zh-CN" dirty="0"/>
              <a:t>] + m[k+1,j] +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},  if i&lt;j</a:t>
            </a:r>
          </a:p>
          <a:p>
            <a:pPr lvl="1"/>
            <a:r>
              <a:rPr lang="en-US" altLang="zh-CN" dirty="0"/>
              <a:t>m[</a:t>
            </a:r>
            <a:r>
              <a:rPr lang="en-US" altLang="zh-CN" dirty="0" err="1"/>
              <a:t>i,j</a:t>
            </a:r>
            <a:r>
              <a:rPr lang="en-US" altLang="zh-CN" dirty="0"/>
              <a:t>] = </a:t>
            </a:r>
            <a:r>
              <a:rPr lang="en-US" altLang="zh-CN" dirty="0" smtClean="0"/>
              <a:t>0,                                                        if i=j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278555" y="2949316"/>
            <a:ext cx="116046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m[1,5]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238242" y="2949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m[1,1]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981567" y="5108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m[4,4]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278555" y="5829041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m[5,5]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62205" y="3668453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m[2,2]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686167" y="44606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m[3,3]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278555" y="51083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m[4,5]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81567" y="4460616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m[3,4]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3686167" y="3668453"/>
            <a:ext cx="1244251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m[2,3]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462205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m[1,2]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686167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m[1,3]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4981567" y="365416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m[2,4]</a:t>
            </a: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278555" y="4446328"/>
            <a:ext cx="1152525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+mj-lt"/>
                <a:ea typeface="宋体" charset="-122"/>
              </a:rPr>
              <a:t>m[3,5]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4981567" y="294931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m[1,4]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6278555" y="3654166"/>
            <a:ext cx="1152525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latin typeface="+mj-lt"/>
                <a:ea typeface="宋体" charset="-122"/>
              </a:rPr>
              <a:t>m[2,5]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1462080" y="2819141"/>
            <a:ext cx="6337300" cy="374491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2543167" y="2674678"/>
            <a:ext cx="5256213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2" name="Line 32"/>
          <p:cNvSpPr>
            <a:spLocks noChangeShapeType="1"/>
          </p:cNvSpPr>
          <p:nvPr/>
        </p:nvSpPr>
        <p:spPr bwMode="auto">
          <a:xfrm>
            <a:off x="3838567" y="2603241"/>
            <a:ext cx="3960813" cy="259238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>
            <a:off x="4919655" y="2603241"/>
            <a:ext cx="2879725" cy="18002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6215055" y="2603241"/>
            <a:ext cx="1584325" cy="1008062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3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1248223"/>
            <a:ext cx="5589992" cy="526297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Matrix-Chain-Order(r)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n=length(r)；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i=1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m[i, i]=0;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x=1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n-1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i=1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n-x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j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i+x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en-US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m[i, j] = ∞; 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          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i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j-1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q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= m[i, k]+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m[k+1, j]+r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i-1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j</a:t>
            </a: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</a:t>
            </a:r>
            <a:r>
              <a:rPr lang="en-US" altLang="zh-CN" sz="2400" dirty="0" smtClean="0">
                <a:solidFill>
                  <a:srgbClr val="C00000"/>
                </a:solidFill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q&lt;m[i, j]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   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m[</a:t>
            </a:r>
            <a:r>
              <a:rPr lang="en-US" altLang="zh-CN" sz="2400" dirty="0" err="1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]=q;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          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]=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k;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return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 and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s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2140" y="2708920"/>
            <a:ext cx="2747868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ea typeface="黑体" pitchFamily="49" charset="-122"/>
              </a:rPr>
              <a:t>Bottom up</a:t>
            </a:r>
            <a:endParaRPr lang="zh-CN" altLang="en-US" sz="40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7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Matrix </a:t>
            </a:r>
            <a:r>
              <a:rPr lang="en-US" altLang="zh-CN" dirty="0">
                <a:latin typeface="Arial" charset="0"/>
                <a:ea typeface="黑体" pitchFamily="2" charset="-122"/>
              </a:rPr>
              <a:t>Chain Multiplication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75556" y="1248223"/>
            <a:ext cx="6502101" cy="526297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m[N,N], s[N,N] = -1;</a:t>
            </a:r>
          </a:p>
          <a:p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(i, j)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i=j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m[i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,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j]=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0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 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return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en-US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m[i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, j] = ∞; 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for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i 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j-1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do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a = m[i, k]; b = m[k+1, j];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 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a == -1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then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a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(i, k);</a:t>
            </a: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        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b == -1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b = 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MatrixChain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(k+1, j);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q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=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a + b + 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i-1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k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r</a:t>
            </a:r>
            <a:r>
              <a:rPr lang="en-US" altLang="zh-CN" sz="2400" baseline="-25000" dirty="0" smtClean="0">
                <a:solidFill>
                  <a:srgbClr val="000099"/>
                </a:solidFill>
                <a:ea typeface="黑体" pitchFamily="49" charset="-122"/>
              </a:rPr>
              <a:t>j</a:t>
            </a: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q&lt;m[i, j]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 then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m[</a:t>
            </a:r>
            <a:r>
              <a:rPr lang="en-US" altLang="zh-CN" sz="2400" dirty="0" err="1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]=q;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]=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k;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132" y="2708920"/>
            <a:ext cx="2563907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ea typeface="黑体" pitchFamily="49" charset="-122"/>
              </a:rPr>
              <a:t>Top down</a:t>
            </a:r>
            <a:endParaRPr lang="zh-CN" altLang="en-US" sz="40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Pipe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length n meters steel pipe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   </a:t>
            </a:r>
            <a:r>
              <a:rPr lang="en-US" altLang="zh-CN" dirty="0" smtClean="0"/>
              <a:t>4m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 </a:t>
            </a:r>
            <a:r>
              <a:rPr lang="en-US" altLang="zh-CN" dirty="0" smtClean="0"/>
              <a:t>1m</a:t>
            </a:r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2m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segment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3m and 1 </a:t>
            </a:r>
            <a:r>
              <a:rPr lang="en-US" altLang="zh-CN" dirty="0"/>
              <a:t>segment </a:t>
            </a:r>
            <a:r>
              <a:rPr lang="en-US" altLang="zh-CN" dirty="0" smtClean="0"/>
              <a:t>1m</a:t>
            </a:r>
          </a:p>
          <a:p>
            <a:r>
              <a:rPr lang="en-US" altLang="zh-CN" dirty="0" smtClean="0"/>
              <a:t>Price 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065139" y="2528900"/>
            <a:ext cx="4962945" cy="338750"/>
            <a:chOff x="1295636" y="3648199"/>
            <a:chExt cx="4962945" cy="338750"/>
          </a:xfrm>
        </p:grpSpPr>
        <p:sp>
          <p:nvSpPr>
            <p:cNvPr id="6" name="TextBox 144"/>
            <p:cNvSpPr txBox="1">
              <a:spLocks noChangeArrowheads="1"/>
            </p:cNvSpPr>
            <p:nvPr/>
          </p:nvSpPr>
          <p:spPr bwMode="auto">
            <a:xfrm>
              <a:off x="1295636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7" name="TextBox 145"/>
            <p:cNvSpPr txBox="1">
              <a:spLocks noChangeArrowheads="1"/>
            </p:cNvSpPr>
            <p:nvPr/>
          </p:nvSpPr>
          <p:spPr bwMode="auto">
            <a:xfrm>
              <a:off x="2536372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8" name="TextBox 146"/>
            <p:cNvSpPr txBox="1">
              <a:spLocks noChangeArrowheads="1"/>
            </p:cNvSpPr>
            <p:nvPr/>
          </p:nvSpPr>
          <p:spPr bwMode="auto">
            <a:xfrm>
              <a:off x="3777109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5017845" y="3648199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20647" y="4663781"/>
            <a:ext cx="6203682" cy="677500"/>
            <a:chOff x="976748" y="4905164"/>
            <a:chExt cx="6203682" cy="677500"/>
          </a:xfrm>
        </p:grpSpPr>
        <p:sp>
          <p:nvSpPr>
            <p:cNvPr id="20" name="TextBox 144"/>
            <p:cNvSpPr txBox="1">
              <a:spLocks noChangeArrowheads="1"/>
            </p:cNvSpPr>
            <p:nvPr/>
          </p:nvSpPr>
          <p:spPr bwMode="auto">
            <a:xfrm>
              <a:off x="2217484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1" name="TextBox 145"/>
            <p:cNvSpPr txBox="1">
              <a:spLocks noChangeArrowheads="1"/>
            </p:cNvSpPr>
            <p:nvPr/>
          </p:nvSpPr>
          <p:spPr bwMode="auto">
            <a:xfrm>
              <a:off x="3458220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2" name="TextBox 146"/>
            <p:cNvSpPr txBox="1">
              <a:spLocks noChangeArrowheads="1"/>
            </p:cNvSpPr>
            <p:nvPr/>
          </p:nvSpPr>
          <p:spPr bwMode="auto">
            <a:xfrm>
              <a:off x="4698957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5939693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976748" y="490516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Length i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" name="TextBox 144"/>
            <p:cNvSpPr txBox="1">
              <a:spLocks noChangeArrowheads="1"/>
            </p:cNvSpPr>
            <p:nvPr/>
          </p:nvSpPr>
          <p:spPr bwMode="auto">
            <a:xfrm>
              <a:off x="2217485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45"/>
            <p:cNvSpPr txBox="1">
              <a:spLocks noChangeArrowheads="1"/>
            </p:cNvSpPr>
            <p:nvPr/>
          </p:nvSpPr>
          <p:spPr bwMode="auto">
            <a:xfrm>
              <a:off x="3458221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46"/>
            <p:cNvSpPr txBox="1">
              <a:spLocks noChangeArrowheads="1"/>
            </p:cNvSpPr>
            <p:nvPr/>
          </p:nvSpPr>
          <p:spPr bwMode="auto">
            <a:xfrm>
              <a:off x="4698958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8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5939694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9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" name="TextBox 146"/>
            <p:cNvSpPr txBox="1">
              <a:spLocks noChangeArrowheads="1"/>
            </p:cNvSpPr>
            <p:nvPr/>
          </p:nvSpPr>
          <p:spPr bwMode="auto">
            <a:xfrm>
              <a:off x="976749" y="5243914"/>
              <a:ext cx="1240736" cy="338750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 smtClean="0">
                  <a:solidFill>
                    <a:srgbClr val="000099"/>
                  </a:solidFill>
                  <a:ea typeface="黑体" pitchFamily="2" charset="-122"/>
                </a:rPr>
                <a:t>Price pi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692404" y="5543944"/>
            <a:ext cx="380745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seg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2m, benefit=10 is maximized</a:t>
            </a:r>
            <a:endParaRPr lang="zh-CN" altLang="en-US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77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</a:t>
            </a:r>
            <a:r>
              <a:rPr lang="en-US" altLang="zh-CN" dirty="0"/>
              <a:t>Pipe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/>
              <a:t>Given </a:t>
            </a:r>
            <a:r>
              <a:rPr lang="en-US" altLang="zh-CN" dirty="0" smtClean="0"/>
              <a:t>a length </a:t>
            </a:r>
            <a:r>
              <a:rPr lang="en-US" altLang="zh-CN" dirty="0"/>
              <a:t>n meters steel </a:t>
            </a:r>
            <a:r>
              <a:rPr lang="en-US" altLang="zh-CN" dirty="0" smtClean="0"/>
              <a:t>pipe, and the price table pi (i=1,2,…,n), find a cutting solution to maximize the benefit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37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</a:t>
            </a:r>
            <a:r>
              <a:rPr lang="en-US" altLang="zh-CN" dirty="0"/>
              <a:t>Pipe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r(n) be max benefit of n meter pipe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𝒓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3200" b="1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32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8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</a:t>
            </a:r>
            <a:r>
              <a:rPr lang="en-US" altLang="zh-CN" dirty="0"/>
              <a:t>Pipe 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r(n) be max benefit of n meter pipe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𝒓</m:t>
                      </m:r>
                      <m:d>
                        <m:d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3200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limLowPr>
                            <m:e>
                              <m:r>
                                <a:rPr lang="en-US" altLang="zh-CN" sz="3200" b="1" i="0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+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𝒓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(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zh-CN" altLang="en-US" sz="32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40" y="2204864"/>
                <a:ext cx="5173019" cy="7362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1977914" y="3573929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H="1">
            <a:off x="3514145" y="3694059"/>
            <a:ext cx="40978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4979588" y="3596247"/>
            <a:ext cx="2425171" cy="865628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824865" y="4935762"/>
            <a:ext cx="46880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1618839" y="4923540"/>
            <a:ext cx="378189" cy="843451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349991" y="3212976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41609" y="4461875"/>
            <a:ext cx="159013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r(n-1)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708317" y="4474097"/>
            <a:ext cx="1611656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r(n-2)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163780" y="4475693"/>
            <a:ext cx="1044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r(0)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65814" y="5821676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r(n-2)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472373" y="4474097"/>
            <a:ext cx="1611656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r(n-3)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4472371" y="3694059"/>
            <a:ext cx="556417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618839" y="5821675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r(n-3)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543017" y="5821676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r(0)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077890" y="4923540"/>
            <a:ext cx="1641146" cy="843451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754956" y="5683116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99"/>
                </a:solidFill>
                <a:ea typeface="黑体" pitchFamily="49" charset="-122"/>
              </a:rPr>
              <a:t>…</a:t>
            </a:r>
            <a:endParaRPr lang="zh-CN" altLang="en-US" sz="3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72200" y="4350987"/>
            <a:ext cx="595035" cy="58477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000099"/>
                </a:solidFill>
                <a:ea typeface="黑体" pitchFamily="49" charset="-122"/>
              </a:rPr>
              <a:t>…</a:t>
            </a:r>
            <a:endParaRPr lang="zh-CN" altLang="en-US" sz="32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31740" y="5159896"/>
            <a:ext cx="6736139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2800" b="1" dirty="0" err="1">
                <a:ea typeface="黑体" pitchFamily="2" charset="-122"/>
              </a:rPr>
              <a:t>Subproblems</a:t>
            </a:r>
            <a:r>
              <a:rPr lang="en-US" altLang="zh-CN" sz="2800" b="1" dirty="0">
                <a:ea typeface="黑体" pitchFamily="2" charset="-122"/>
              </a:rPr>
              <a:t> can be used many </a:t>
            </a:r>
            <a:r>
              <a:rPr lang="en-US" altLang="zh-CN" sz="2800" b="1" dirty="0" smtClean="0">
                <a:ea typeface="黑体" pitchFamily="2" charset="-122"/>
              </a:rPr>
              <a:t>times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/>
      <p:bldP spid="35" grpId="0"/>
      <p:bldP spid="35" grpId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</a:t>
            </a:r>
            <a:r>
              <a:rPr lang="en-US" altLang="zh-CN" dirty="0"/>
              <a:t>Pipe Cut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1223628" y="2168860"/>
            <a:ext cx="6306535" cy="3108543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CUT(p, n,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r[0]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for j=1 to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temp = -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for i=1 to j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      temp = max(temp, p[i]+r[j-i])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r[j] = temp</a:t>
            </a:r>
            <a:endParaRPr lang="en-US" altLang="zh-CN" sz="2800" b="1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5756" y="5692606"/>
            <a:ext cx="570861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r[0]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不用计算，依次计算</a:t>
            </a: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r[1],r[2],r[3],r[4]</a:t>
            </a:r>
            <a:endParaRPr lang="zh-CN" altLang="en-US" sz="24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2140" y="2708920"/>
            <a:ext cx="2747868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ea typeface="黑体" pitchFamily="49" charset="-122"/>
              </a:rPr>
              <a:t>Bottom up</a:t>
            </a:r>
            <a:endParaRPr lang="zh-CN" altLang="en-US" sz="40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74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Steel </a:t>
            </a:r>
            <a:r>
              <a:rPr lang="en-US" altLang="zh-CN" dirty="0"/>
              <a:t>Pipe Cut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2168859"/>
            <a:ext cx="7455887" cy="440120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define r[ ]</a:t>
            </a:r>
            <a:r>
              <a:rPr lang="zh-CN" altLang="en-US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，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let r[i]=</a:t>
            </a: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-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CUT(p, n, 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if r[n]≥0 then return r[n]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if n == 0 then temp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else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temp = -∞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for i=1 to n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            temp = max(temp , p[i]+CUT(p, n-i))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r[n] = temp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sz="2800" b="1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     return temp</a:t>
            </a:r>
            <a:endParaRPr lang="zh-CN" altLang="en-US" sz="2800" b="1" dirty="0" smtClean="0">
              <a:solidFill>
                <a:srgbClr val="000099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72100" y="3099793"/>
            <a:ext cx="3033203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//r[n]</a:t>
            </a:r>
            <a:r>
              <a:rPr lang="zh-CN" altLang="en-US" sz="2400" b="1" dirty="0" smtClean="0">
                <a:solidFill>
                  <a:srgbClr val="FF0000"/>
                </a:solidFill>
                <a:ea typeface="黑体" pitchFamily="49" charset="-122"/>
              </a:rPr>
              <a:t>不用重复计算了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8104" y="2161739"/>
            <a:ext cx="2563907" cy="707886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smtClean="0">
                <a:solidFill>
                  <a:srgbClr val="C00000"/>
                </a:solidFill>
                <a:ea typeface="黑体" pitchFamily="49" charset="-122"/>
              </a:rPr>
              <a:t>Top down</a:t>
            </a:r>
            <a:endParaRPr lang="zh-CN" altLang="en-US" sz="40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Dynamic Programming</a:t>
            </a:r>
          </a:p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Multiplication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Steel Pipe Cut</a:t>
            </a:r>
          </a:p>
          <a:p>
            <a:r>
              <a:rPr lang="en-US" altLang="zh-CN" dirty="0" smtClean="0"/>
              <a:t>Longest Common Subsequence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r>
              <a:rPr lang="en-US" altLang="zh-CN" dirty="0"/>
              <a:t>Optimal Binary Search Tree</a:t>
            </a:r>
          </a:p>
          <a:p>
            <a:r>
              <a:rPr lang="en-US" altLang="zh-CN" dirty="0" smtClean="0"/>
              <a:t>Johnson‘s algorithm</a:t>
            </a:r>
            <a:endParaRPr lang="en-US" altLang="zh-CN" dirty="0"/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0/1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Knapsack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Longest </a:t>
            </a:r>
            <a:r>
              <a:rPr lang="en-US" altLang="zh-CN" dirty="0"/>
              <a:t>Common 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Subsequence</a:t>
            </a:r>
          </a:p>
          <a:p>
            <a:pPr lvl="1"/>
            <a:r>
              <a:rPr lang="en-US" altLang="zh-CN" dirty="0"/>
              <a:t>X</a:t>
            </a:r>
            <a:r>
              <a:rPr lang="en-US" altLang="zh-CN" dirty="0" smtClean="0"/>
              <a:t>=&lt;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 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m</a:t>
            </a:r>
            <a:r>
              <a:rPr lang="en-US" altLang="zh-CN" dirty="0" smtClean="0"/>
              <a:t>&gt;, if 1</a:t>
            </a:r>
            <a:r>
              <a:rPr lang="en-US" altLang="zh-CN" dirty="0"/>
              <a:t>≤i</a:t>
            </a:r>
            <a:r>
              <a:rPr lang="en-US" altLang="zh-CN" baseline="-25000" dirty="0"/>
              <a:t>1</a:t>
            </a:r>
            <a:r>
              <a:rPr lang="en-US" altLang="zh-CN" dirty="0"/>
              <a:t>&lt;i</a:t>
            </a:r>
            <a:r>
              <a:rPr lang="en-US" altLang="zh-CN" baseline="-25000" dirty="0"/>
              <a:t>2</a:t>
            </a:r>
            <a:r>
              <a:rPr lang="en-US" altLang="zh-CN" dirty="0"/>
              <a:t>&lt; ┅ &lt;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k</a:t>
            </a:r>
            <a:r>
              <a:rPr lang="en-US" altLang="zh-CN" dirty="0" err="1"/>
              <a:t>≤m</a:t>
            </a:r>
            <a:r>
              <a:rPr lang="zh-CN" altLang="zh-CN" dirty="0" smtClean="0"/>
              <a:t>，</a:t>
            </a:r>
            <a:r>
              <a:rPr lang="en-US" altLang="zh-CN" dirty="0" smtClean="0"/>
              <a:t>and Z</a:t>
            </a:r>
            <a:r>
              <a:rPr lang="en-US" altLang="zh-CN" dirty="0"/>
              <a:t>=&lt; z</a:t>
            </a:r>
            <a:r>
              <a:rPr lang="en-US" altLang="zh-CN" baseline="-25000" dirty="0"/>
              <a:t>1</a:t>
            </a:r>
            <a:r>
              <a:rPr lang="en-US" altLang="zh-CN" dirty="0"/>
              <a:t>, z</a:t>
            </a:r>
            <a:r>
              <a:rPr lang="en-US" altLang="zh-CN" baseline="-25000" dirty="0"/>
              <a:t>2</a:t>
            </a:r>
            <a:r>
              <a:rPr lang="en-US" altLang="zh-CN" dirty="0"/>
              <a:t>,┅, 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k</a:t>
            </a:r>
            <a:r>
              <a:rPr lang="en-US" altLang="zh-CN" dirty="0"/>
              <a:t>&gt; = &lt;x</a:t>
            </a:r>
            <a:r>
              <a:rPr lang="en-US" altLang="zh-CN" baseline="-25000" dirty="0"/>
              <a:t>i1</a:t>
            </a:r>
            <a:r>
              <a:rPr lang="en-US" altLang="zh-CN" dirty="0"/>
              <a:t>, x</a:t>
            </a:r>
            <a:r>
              <a:rPr lang="en-US" altLang="zh-CN" baseline="-25000" dirty="0"/>
              <a:t>i2</a:t>
            </a:r>
            <a:r>
              <a:rPr lang="en-US" altLang="zh-CN" dirty="0"/>
              <a:t>,┅,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ik</a:t>
            </a:r>
            <a:r>
              <a:rPr lang="en-US" altLang="zh-CN" dirty="0" smtClean="0"/>
              <a:t>&gt;, then </a:t>
            </a:r>
            <a:r>
              <a:rPr lang="en-US" altLang="zh-CN" dirty="0"/>
              <a:t>Z is  </a:t>
            </a:r>
            <a:r>
              <a:rPr lang="en-US" altLang="zh-CN" dirty="0" smtClean="0"/>
              <a:t>a subsequence of X</a:t>
            </a:r>
            <a:endParaRPr lang="zh-CN" altLang="en-US" dirty="0"/>
          </a:p>
          <a:p>
            <a:pPr lvl="2" algn="just"/>
            <a:r>
              <a:rPr lang="en-US" altLang="zh-CN" dirty="0"/>
              <a:t>X=(A, B, C, D</a:t>
            </a:r>
            <a:r>
              <a:rPr lang="en-US" altLang="zh-CN" dirty="0" smtClean="0"/>
              <a:t>, </a:t>
            </a:r>
            <a:r>
              <a:rPr lang="en-US" altLang="zh-CN" dirty="0"/>
              <a:t>E</a:t>
            </a:r>
            <a:r>
              <a:rPr lang="en-US" altLang="zh-CN" dirty="0" smtClean="0"/>
              <a:t>, </a:t>
            </a:r>
            <a:r>
              <a:rPr lang="en-US" altLang="zh-CN" dirty="0"/>
              <a:t>F</a:t>
            </a:r>
            <a:r>
              <a:rPr lang="en-US" altLang="zh-CN" dirty="0" smtClean="0"/>
              <a:t>, </a:t>
            </a:r>
            <a:r>
              <a:rPr lang="en-US" altLang="zh-CN" dirty="0"/>
              <a:t>G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 algn="just"/>
            <a:r>
              <a:rPr lang="en-US" altLang="zh-CN" dirty="0"/>
              <a:t>Z=(B, C, E</a:t>
            </a:r>
            <a:r>
              <a:rPr lang="en-US" altLang="zh-CN" dirty="0" smtClean="0"/>
              <a:t>, </a:t>
            </a:r>
            <a:r>
              <a:rPr lang="en-US" altLang="zh-CN" dirty="0"/>
              <a:t>F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/>
              <a:t>is a  subsequence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X</a:t>
            </a:r>
            <a:endParaRPr lang="zh-CN" altLang="en-US" dirty="0"/>
          </a:p>
          <a:p>
            <a:pPr lvl="2" algn="just"/>
            <a:r>
              <a:rPr lang="en-US" altLang="zh-CN" dirty="0"/>
              <a:t>W=(B, D, A) is not a  </a:t>
            </a:r>
            <a:r>
              <a:rPr lang="en-US" altLang="zh-CN" dirty="0" smtClean="0"/>
              <a:t>subsequence of X</a:t>
            </a:r>
            <a:endParaRPr lang="en-US" altLang="zh-CN" dirty="0"/>
          </a:p>
          <a:p>
            <a:pPr algn="just"/>
            <a:r>
              <a:rPr lang="en-US" altLang="zh-CN" dirty="0" smtClean="0"/>
              <a:t>Common </a:t>
            </a:r>
            <a:r>
              <a:rPr lang="en-US" altLang="zh-CN" dirty="0"/>
              <a:t>Subsequence</a:t>
            </a:r>
            <a:endParaRPr lang="zh-CN" altLang="en-US" dirty="0"/>
          </a:p>
          <a:p>
            <a:pPr lvl="1" algn="just"/>
            <a:r>
              <a:rPr lang="en-US" altLang="zh-CN" dirty="0" smtClean="0"/>
              <a:t>Z is common subsequence of </a:t>
            </a:r>
            <a:r>
              <a:rPr lang="zh-CN" altLang="en-US" dirty="0" smtClean="0"/>
              <a:t> </a:t>
            </a:r>
            <a:r>
              <a:rPr lang="en-US" altLang="zh-CN" dirty="0" smtClean="0"/>
              <a:t>X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Y</a:t>
            </a:r>
          </a:p>
          <a:p>
            <a:pPr lvl="2" algn="just"/>
            <a:r>
              <a:rPr lang="en-US" altLang="zh-CN" dirty="0" smtClean="0"/>
              <a:t>Z </a:t>
            </a:r>
            <a:r>
              <a:rPr lang="en-US" altLang="zh-CN" dirty="0"/>
              <a:t>is </a:t>
            </a:r>
            <a:r>
              <a:rPr lang="en-US" altLang="zh-CN" dirty="0" smtClean="0"/>
              <a:t>a subsequence </a:t>
            </a:r>
            <a:r>
              <a:rPr lang="en-US" altLang="zh-CN" dirty="0"/>
              <a:t>of 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endParaRPr lang="en-US" altLang="zh-CN" dirty="0" smtClean="0"/>
          </a:p>
          <a:p>
            <a:pPr lvl="2" algn="just"/>
            <a:r>
              <a:rPr lang="en-US" altLang="zh-CN" dirty="0" smtClean="0"/>
              <a:t>Z </a:t>
            </a:r>
            <a:r>
              <a:rPr lang="en-US" altLang="zh-CN" dirty="0"/>
              <a:t>is </a:t>
            </a:r>
            <a:r>
              <a:rPr lang="en-US" altLang="zh-CN" dirty="0" smtClean="0"/>
              <a:t>a subsequence </a:t>
            </a:r>
            <a:r>
              <a:rPr lang="en-US" altLang="zh-CN" dirty="0"/>
              <a:t>of </a:t>
            </a:r>
            <a:r>
              <a:rPr lang="zh-CN" altLang="en-US" dirty="0"/>
              <a:t> 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54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LCS problem</a:t>
            </a:r>
          </a:p>
          <a:p>
            <a:pPr lvl="1"/>
            <a:r>
              <a:rPr lang="en-US" altLang="zh-CN" sz="2800" dirty="0" smtClean="0">
                <a:solidFill>
                  <a:srgbClr val="0000CC"/>
                </a:solidFill>
                <a:latin typeface="+mj-lt"/>
              </a:rPr>
              <a:t>input</a:t>
            </a:r>
            <a:r>
              <a:rPr lang="zh-CN" altLang="en-US" sz="2800" dirty="0" smtClean="0">
                <a:solidFill>
                  <a:srgbClr val="0000CC"/>
                </a:solidFill>
                <a:latin typeface="+mj-lt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X = (x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,x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,...,</a:t>
            </a:r>
            <a:r>
              <a:rPr lang="en-US" altLang="zh-CN" sz="2800" dirty="0" err="1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sz="2800" baseline="-25000" dirty="0" err="1">
                <a:solidFill>
                  <a:srgbClr val="0000CC"/>
                </a:solidFill>
                <a:latin typeface="+mj-lt"/>
              </a:rPr>
              <a:t>n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)，Y = (y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,y</a:t>
            </a:r>
            <a:r>
              <a:rPr lang="en-US" altLang="zh-CN" sz="2800" baseline="-25000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,...</a:t>
            </a:r>
            <a:r>
              <a:rPr lang="en-US" altLang="zh-CN" sz="2800" dirty="0" err="1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sz="2800" baseline="-25000" dirty="0" err="1">
                <a:solidFill>
                  <a:srgbClr val="0000CC"/>
                </a:solidFill>
                <a:latin typeface="+mj-lt"/>
              </a:rPr>
              <a:t>m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)</a:t>
            </a:r>
          </a:p>
          <a:p>
            <a:pPr lvl="1"/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output</a:t>
            </a:r>
            <a:r>
              <a:rPr lang="zh-CN" altLang="en-US" sz="2800" dirty="0">
                <a:solidFill>
                  <a:srgbClr val="0000CC"/>
                </a:solidFill>
                <a:latin typeface="+mj-lt"/>
              </a:rPr>
              <a:t>：</a:t>
            </a:r>
            <a:r>
              <a:rPr lang="en-US" altLang="zh-CN" sz="2800" dirty="0">
                <a:solidFill>
                  <a:srgbClr val="0000CC"/>
                </a:solidFill>
                <a:latin typeface="+mj-lt"/>
              </a:rPr>
              <a:t>Z is the longest common subsequence of  X and Y</a:t>
            </a:r>
            <a:endParaRPr lang="zh-CN" altLang="en-US" sz="28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8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err="1" smtClean="0">
                <a:latin typeface="+mj-lt"/>
              </a:rPr>
              <a:t>i’th</a:t>
            </a:r>
            <a:r>
              <a:rPr lang="en-US" altLang="zh-CN" dirty="0" smtClean="0">
                <a:latin typeface="+mj-lt"/>
              </a:rPr>
              <a:t> prefix</a:t>
            </a: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Let 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X=(x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...,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baseline="-30000" dirty="0" err="1" smtClean="0">
                <a:solidFill>
                  <a:srgbClr val="0000CC"/>
                </a:solidFill>
                <a:latin typeface="+mj-lt"/>
              </a:rPr>
              <a:t>n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) be a sequence</a:t>
            </a:r>
          </a:p>
          <a:p>
            <a:pPr lvl="1" algn="just"/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i’th</a:t>
            </a:r>
            <a:r>
              <a:rPr lang="en-US" altLang="zh-CN" sz="2400" dirty="0" smtClean="0"/>
              <a:t> prefix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X(i)=(x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, ..., x</a:t>
            </a:r>
            <a:r>
              <a:rPr lang="en-US" altLang="zh-CN" baseline="-30000" dirty="0" smtClean="0">
                <a:solidFill>
                  <a:srgbClr val="0000CC"/>
                </a:solidFill>
                <a:latin typeface="+mj-lt"/>
              </a:rPr>
              <a:t>i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)</a:t>
            </a:r>
          </a:p>
          <a:p>
            <a:pPr lvl="2" algn="just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E.g.</a:t>
            </a:r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X=(A, B, D, C, A),</a:t>
            </a:r>
          </a:p>
          <a:p>
            <a:pPr lvl="2" algn="just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X(1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)=(A), X(2)=(A, B), X(3)=(A, B, D)</a:t>
            </a:r>
            <a:endParaRPr lang="zh-CN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0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latin typeface="+mj-lt"/>
              </a:rPr>
              <a:t>Analysis</a:t>
            </a:r>
          </a:p>
          <a:p>
            <a:pPr lvl="1" algn="just"/>
            <a:r>
              <a:rPr lang="en-US" altLang="zh-CN" dirty="0" smtClean="0">
                <a:latin typeface="+mj-lt"/>
              </a:rPr>
              <a:t>Given X</a:t>
            </a:r>
            <a:r>
              <a:rPr lang="en-US" altLang="zh-CN" dirty="0">
                <a:latin typeface="+mj-lt"/>
              </a:rPr>
              <a:t>=(x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>
                <a:latin typeface="+mj-lt"/>
              </a:rPr>
              <a:t>x</a:t>
            </a:r>
            <a:r>
              <a:rPr lang="en-US" altLang="zh-CN" baseline="-30000" dirty="0" err="1">
                <a:latin typeface="+mj-lt"/>
              </a:rPr>
              <a:t>m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and Y</a:t>
            </a:r>
            <a:r>
              <a:rPr lang="en-US" altLang="zh-CN" dirty="0">
                <a:latin typeface="+mj-lt"/>
              </a:rPr>
              <a:t>=(y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 smtClean="0">
                <a:latin typeface="+mj-lt"/>
              </a:rPr>
              <a:t>y</a:t>
            </a:r>
            <a:r>
              <a:rPr lang="en-US" altLang="zh-CN" baseline="-30000" dirty="0" err="1" smtClean="0">
                <a:latin typeface="+mj-lt"/>
              </a:rPr>
              <a:t>n</a:t>
            </a:r>
            <a:r>
              <a:rPr lang="en-US" altLang="zh-CN" dirty="0" smtClean="0">
                <a:latin typeface="+mj-lt"/>
              </a:rPr>
              <a:t>), assume Z</a:t>
            </a:r>
            <a:r>
              <a:rPr lang="en-US" altLang="zh-CN" dirty="0">
                <a:latin typeface="+mj-lt"/>
              </a:rPr>
              <a:t>=(z</a:t>
            </a:r>
            <a:r>
              <a:rPr lang="en-US" altLang="zh-CN" baseline="-30000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, ..., </a:t>
            </a:r>
            <a:r>
              <a:rPr lang="en-US" altLang="zh-CN" dirty="0" err="1">
                <a:latin typeface="+mj-lt"/>
              </a:rPr>
              <a:t>z</a:t>
            </a:r>
            <a:r>
              <a:rPr lang="en-US" altLang="zh-CN" baseline="-30000" dirty="0" err="1">
                <a:latin typeface="+mj-lt"/>
              </a:rPr>
              <a:t>k</a:t>
            </a:r>
            <a:r>
              <a:rPr lang="en-US" altLang="zh-CN" dirty="0" smtClean="0">
                <a:latin typeface="+mj-lt"/>
              </a:rPr>
              <a:t>) is </a:t>
            </a:r>
            <a:r>
              <a:rPr lang="en-US" altLang="zh-CN" sz="2400" dirty="0" smtClean="0"/>
              <a:t>LCS of X and Y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 smtClean="0">
                <a:solidFill>
                  <a:srgbClr val="FF0000"/>
                </a:solidFill>
                <a:latin typeface="+mj-lt"/>
              </a:rPr>
              <a:t>⑴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if </a:t>
            </a:r>
            <a:r>
              <a:rPr lang="en-US" altLang="zh-CN" dirty="0" err="1" smtClean="0">
                <a:latin typeface="+mj-lt"/>
              </a:rPr>
              <a:t>x</a:t>
            </a:r>
            <a:r>
              <a:rPr lang="en-US" altLang="zh-CN" baseline="-30000" dirty="0" err="1" smtClean="0">
                <a:latin typeface="+mj-lt"/>
              </a:rPr>
              <a:t>m</a:t>
            </a:r>
            <a:r>
              <a:rPr lang="en-US" altLang="zh-CN" dirty="0" smtClean="0">
                <a:latin typeface="+mj-lt"/>
              </a:rPr>
              <a:t>=</a:t>
            </a:r>
            <a:r>
              <a:rPr lang="en-US" altLang="zh-CN" dirty="0" err="1" smtClean="0">
                <a:latin typeface="+mj-lt"/>
              </a:rPr>
              <a:t>y</a:t>
            </a:r>
            <a:r>
              <a:rPr lang="en-US" altLang="zh-CN" baseline="-30000" dirty="0" err="1" smtClean="0">
                <a:latin typeface="+mj-lt"/>
              </a:rPr>
              <a:t>n</a:t>
            </a:r>
            <a:r>
              <a:rPr lang="en-US" altLang="zh-CN" dirty="0">
                <a:latin typeface="+mj-lt"/>
              </a:rPr>
              <a:t>, </a:t>
            </a:r>
            <a:endParaRPr lang="en-US" altLang="zh-CN" dirty="0" smtClean="0">
              <a:latin typeface="+mj-lt"/>
            </a:endParaRPr>
          </a:p>
          <a:p>
            <a:pPr lvl="3" algn="just"/>
            <a:r>
              <a:rPr lang="en-US" altLang="zh-CN" b="1" dirty="0" smtClean="0">
                <a:latin typeface="+mj-lt"/>
              </a:rPr>
              <a:t>Then </a:t>
            </a:r>
            <a:r>
              <a:rPr lang="en-US" altLang="zh-CN" b="1" dirty="0" err="1" smtClean="0">
                <a:latin typeface="+mj-lt"/>
              </a:rPr>
              <a:t>z</a:t>
            </a:r>
            <a:r>
              <a:rPr lang="en-US" altLang="zh-CN" b="1" baseline="-30000" dirty="0" err="1" smtClean="0">
                <a:latin typeface="+mj-lt"/>
              </a:rPr>
              <a:t>k</a:t>
            </a:r>
            <a:r>
              <a:rPr lang="en-US" altLang="zh-CN" b="1" dirty="0" smtClean="0">
                <a:latin typeface="+mj-lt"/>
              </a:rPr>
              <a:t>=</a:t>
            </a:r>
            <a:r>
              <a:rPr lang="en-US" altLang="zh-CN" b="1" dirty="0" err="1" smtClean="0">
                <a:latin typeface="+mj-lt"/>
              </a:rPr>
              <a:t>x</a:t>
            </a:r>
            <a:r>
              <a:rPr lang="en-US" altLang="zh-CN" b="1" baseline="-30000" dirty="0" err="1" smtClean="0">
                <a:latin typeface="+mj-lt"/>
              </a:rPr>
              <a:t>m</a:t>
            </a:r>
            <a:r>
              <a:rPr lang="en-US" altLang="zh-CN" b="1" dirty="0" smtClean="0">
                <a:latin typeface="+mj-lt"/>
              </a:rPr>
              <a:t>=</a:t>
            </a:r>
            <a:r>
              <a:rPr lang="en-US" altLang="zh-CN" b="1" dirty="0" err="1" smtClean="0">
                <a:latin typeface="+mj-lt"/>
              </a:rPr>
              <a:t>y</a:t>
            </a:r>
            <a:r>
              <a:rPr lang="en-US" altLang="zh-CN" b="1" baseline="-30000" dirty="0" err="1" smtClean="0">
                <a:latin typeface="+mj-lt"/>
              </a:rPr>
              <a:t>n</a:t>
            </a:r>
            <a:r>
              <a:rPr lang="en-US" altLang="zh-CN" b="1" dirty="0">
                <a:latin typeface="+mj-lt"/>
              </a:rPr>
              <a:t>, </a:t>
            </a:r>
            <a:r>
              <a:rPr lang="en-US" altLang="zh-CN" b="1" dirty="0" smtClean="0">
                <a:latin typeface="+mj-lt"/>
              </a:rPr>
              <a:t>Z(k-1)</a:t>
            </a:r>
            <a:r>
              <a:rPr lang="zh-CN" altLang="en-US" b="1" dirty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is LCS of X(m-1)</a:t>
            </a:r>
            <a:r>
              <a:rPr lang="zh-CN" altLang="en-US" b="1" dirty="0" smtClean="0">
                <a:latin typeface="+mj-lt"/>
              </a:rPr>
              <a:t> </a:t>
            </a:r>
            <a:r>
              <a:rPr lang="en-US" altLang="zh-CN" b="1" dirty="0" smtClean="0">
                <a:latin typeface="+mj-lt"/>
              </a:rPr>
              <a:t>and Y(n-1)</a:t>
            </a:r>
          </a:p>
          <a:p>
            <a:pPr lvl="3" algn="just"/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</a:t>
            </a:r>
            <a:r>
              <a:rPr lang="en-US" altLang="zh-CN" b="1" baseline="-30000" dirty="0" smtClean="0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LCS(m-1,n-1) + 1</a:t>
            </a:r>
            <a:r>
              <a:rPr lang="en-US" altLang="zh-CN" b="1" dirty="0" smtClean="0">
                <a:latin typeface="+mj-lt"/>
              </a:rPr>
              <a:t>.</a:t>
            </a:r>
          </a:p>
          <a:p>
            <a:pPr lvl="2" algn="just"/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⑵</a:t>
            </a:r>
            <a:r>
              <a:rPr lang="en-US" altLang="zh-CN" dirty="0" smtClean="0">
                <a:latin typeface="+mj-lt"/>
              </a:rPr>
              <a:t> if </a:t>
            </a:r>
            <a:r>
              <a:rPr lang="en-US" altLang="zh-CN" dirty="0" err="1" smtClean="0">
                <a:latin typeface="+mj-lt"/>
              </a:rPr>
              <a:t>x</a:t>
            </a:r>
            <a:r>
              <a:rPr lang="en-US" altLang="zh-CN" baseline="-30000" dirty="0" err="1" smtClean="0">
                <a:latin typeface="+mj-lt"/>
              </a:rPr>
              <a:t>m</a:t>
            </a:r>
            <a:r>
              <a:rPr lang="en-US" altLang="zh-CN" dirty="0" err="1">
                <a:latin typeface="+mj-lt"/>
                <a:sym typeface="Symbol" pitchFamily="18" charset="2"/>
              </a:rPr>
              <a:t></a:t>
            </a:r>
            <a:r>
              <a:rPr lang="en-US" altLang="zh-CN" dirty="0" err="1" smtClean="0">
                <a:latin typeface="+mj-lt"/>
              </a:rPr>
              <a:t>y</a:t>
            </a:r>
            <a:r>
              <a:rPr lang="en-US" altLang="zh-CN" baseline="-30000" dirty="0" err="1" smtClean="0">
                <a:latin typeface="+mj-lt"/>
              </a:rPr>
              <a:t>n</a:t>
            </a:r>
            <a:endParaRPr lang="en-US" altLang="zh-CN" dirty="0" smtClean="0">
              <a:latin typeface="+mj-lt"/>
            </a:endParaRPr>
          </a:p>
          <a:p>
            <a:pPr lvl="3" algn="just"/>
            <a:r>
              <a:rPr lang="en-US" altLang="zh-CN" b="1" dirty="0" smtClean="0">
                <a:latin typeface="+mj-lt"/>
              </a:rPr>
              <a:t>If </a:t>
            </a:r>
            <a:r>
              <a:rPr lang="en-US" altLang="zh-CN" b="1" dirty="0" err="1" smtClean="0">
                <a:latin typeface="+mj-lt"/>
              </a:rPr>
              <a:t>z</a:t>
            </a:r>
            <a:r>
              <a:rPr lang="en-US" altLang="zh-CN" b="1" baseline="-30000" dirty="0" err="1" smtClean="0">
                <a:latin typeface="+mj-lt"/>
              </a:rPr>
              <a:t>k</a:t>
            </a:r>
            <a:r>
              <a:rPr lang="en-US" altLang="zh-CN" b="1" dirty="0" err="1">
                <a:latin typeface="+mj-lt"/>
                <a:sym typeface="Symbol" pitchFamily="18" charset="2"/>
              </a:rPr>
              <a:t></a:t>
            </a:r>
            <a:r>
              <a:rPr lang="en-US" altLang="zh-CN" b="1" dirty="0" err="1">
                <a:latin typeface="+mj-lt"/>
              </a:rPr>
              <a:t>x</a:t>
            </a:r>
            <a:r>
              <a:rPr lang="en-US" altLang="zh-CN" b="1" baseline="-30000" dirty="0" err="1">
                <a:latin typeface="+mj-lt"/>
              </a:rPr>
              <a:t>m</a:t>
            </a:r>
            <a:r>
              <a:rPr lang="en-US" altLang="zh-CN" b="1" dirty="0">
                <a:latin typeface="+mj-lt"/>
              </a:rPr>
              <a:t>，</a:t>
            </a:r>
            <a:r>
              <a:rPr lang="zh-CN" altLang="en-US" b="1" dirty="0" smtClean="0">
                <a:latin typeface="+mj-lt"/>
              </a:rPr>
              <a:t>则 </a:t>
            </a:r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LCS(m-1,n)</a:t>
            </a:r>
            <a:endParaRPr lang="en-US" altLang="zh-CN" b="1" baseline="-30000" dirty="0" smtClean="0">
              <a:solidFill>
                <a:srgbClr val="006600"/>
              </a:solidFill>
              <a:latin typeface="+mj-lt"/>
            </a:endParaRPr>
          </a:p>
          <a:p>
            <a:pPr lvl="3" algn="just"/>
            <a:r>
              <a:rPr lang="en-US" altLang="zh-CN" b="1" dirty="0" smtClean="0">
                <a:latin typeface="+mj-lt"/>
              </a:rPr>
              <a:t>If </a:t>
            </a:r>
            <a:r>
              <a:rPr lang="en-US" altLang="zh-CN" b="1" dirty="0" err="1" smtClean="0">
                <a:latin typeface="+mj-lt"/>
              </a:rPr>
              <a:t>z</a:t>
            </a:r>
            <a:r>
              <a:rPr lang="en-US" altLang="zh-CN" b="1" baseline="-30000" dirty="0" err="1" smtClean="0">
                <a:latin typeface="+mj-lt"/>
              </a:rPr>
              <a:t>k</a:t>
            </a:r>
            <a:r>
              <a:rPr lang="en-US" altLang="zh-CN" b="1" dirty="0" err="1">
                <a:latin typeface="+mj-lt"/>
                <a:sym typeface="Symbol" pitchFamily="18" charset="2"/>
              </a:rPr>
              <a:t></a:t>
            </a:r>
            <a:r>
              <a:rPr lang="en-US" altLang="zh-CN" b="1" dirty="0" err="1" smtClean="0">
                <a:latin typeface="+mj-lt"/>
              </a:rPr>
              <a:t>y</a:t>
            </a:r>
            <a:r>
              <a:rPr lang="en-US" altLang="zh-CN" b="1" baseline="-30000" dirty="0" err="1" smtClean="0">
                <a:latin typeface="+mj-lt"/>
              </a:rPr>
              <a:t>n</a:t>
            </a:r>
            <a:r>
              <a:rPr lang="en-US" altLang="zh-CN" b="1" baseline="-30000" dirty="0" smtClean="0">
                <a:latin typeface="+mj-lt"/>
              </a:rPr>
              <a:t> 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j-lt"/>
              </a:rPr>
              <a:t>则 </a:t>
            </a:r>
            <a:r>
              <a:rPr lang="en-US" altLang="zh-CN" b="1" dirty="0" smtClean="0">
                <a:latin typeface="+mj-lt"/>
              </a:rPr>
              <a:t>LCS(</a:t>
            </a:r>
            <a:r>
              <a:rPr lang="en-US" altLang="zh-CN" b="1" dirty="0" err="1" smtClean="0">
                <a:latin typeface="+mj-lt"/>
              </a:rPr>
              <a:t>m,n</a:t>
            </a:r>
            <a:r>
              <a:rPr lang="en-US" altLang="zh-CN" b="1" dirty="0" smtClean="0">
                <a:latin typeface="+mj-lt"/>
              </a:rPr>
              <a:t>)= </a:t>
            </a:r>
            <a:r>
              <a:rPr lang="en-US" altLang="zh-CN" b="1" dirty="0" smtClean="0">
                <a:solidFill>
                  <a:srgbClr val="006600"/>
                </a:solidFill>
                <a:latin typeface="+mj-lt"/>
              </a:rPr>
              <a:t>LCS(m,n-1)</a:t>
            </a:r>
          </a:p>
          <a:p>
            <a:pPr lvl="3" algn="just"/>
            <a:r>
              <a:rPr lang="en-US" altLang="zh-CN" b="1" dirty="0"/>
              <a:t>LCS(</a:t>
            </a:r>
            <a:r>
              <a:rPr lang="en-US" altLang="zh-CN" b="1" dirty="0" err="1"/>
              <a:t>m,n</a:t>
            </a:r>
            <a:r>
              <a:rPr lang="en-US" altLang="zh-CN" b="1" dirty="0"/>
              <a:t>)=max{LCS(m-1,n), LCS(m,n-1</a:t>
            </a:r>
            <a:r>
              <a:rPr lang="en-US" altLang="zh-CN" b="1" dirty="0" smtClean="0"/>
              <a:t>)}</a:t>
            </a:r>
            <a:endParaRPr lang="en-US" altLang="zh-CN" b="1" baseline="-50000" dirty="0" smtClean="0">
              <a:solidFill>
                <a:srgbClr val="006600"/>
              </a:solidFill>
              <a:latin typeface="+mj-lt"/>
            </a:endParaRPr>
          </a:p>
          <a:p>
            <a:pPr lvl="2" algn="just"/>
            <a:endParaRPr lang="zh-CN" altLang="en-US" sz="20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44" y="5553236"/>
            <a:ext cx="37737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X=(x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x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dirty="0"/>
              <a:t>... </a:t>
            </a:r>
            <a:r>
              <a:rPr lang="en-US" altLang="zh-CN" sz="2800" b="1" dirty="0" smtClean="0"/>
              <a:t>, x</a:t>
            </a:r>
            <a:r>
              <a:rPr lang="en-US" altLang="zh-CN" sz="2800" b="1" baseline="-30000" dirty="0" smtClean="0"/>
              <a:t>m-1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m</a:t>
            </a:r>
            <a:r>
              <a:rPr lang="en-US" altLang="zh-CN" sz="2800" b="1" dirty="0" smtClean="0"/>
              <a:t>)</a:t>
            </a:r>
            <a:endParaRPr lang="en-US" altLang="zh-CN" sz="2800" b="1" dirty="0"/>
          </a:p>
          <a:p>
            <a:r>
              <a:rPr lang="en-US" altLang="zh-CN" sz="2800" b="1" dirty="0" smtClean="0"/>
              <a:t>Y</a:t>
            </a:r>
            <a:r>
              <a:rPr lang="en-US" altLang="zh-CN" sz="2800" b="1" dirty="0"/>
              <a:t>=(y</a:t>
            </a:r>
            <a:r>
              <a:rPr lang="en-US" altLang="zh-CN" sz="2800" b="1" baseline="-30000" dirty="0"/>
              <a:t>1</a:t>
            </a:r>
            <a:r>
              <a:rPr lang="en-US" altLang="zh-CN" sz="2800" b="1" dirty="0"/>
              <a:t>, </a:t>
            </a:r>
            <a:r>
              <a:rPr lang="en-US" altLang="zh-CN" sz="2800" b="1" dirty="0" smtClean="0"/>
              <a:t>y</a:t>
            </a:r>
            <a:r>
              <a:rPr lang="en-US" altLang="zh-CN" sz="2800" b="1" baseline="-30000" dirty="0" smtClean="0"/>
              <a:t>2</a:t>
            </a:r>
            <a:r>
              <a:rPr lang="en-US" altLang="zh-CN" sz="2800" b="1" dirty="0" smtClean="0"/>
              <a:t>, </a:t>
            </a:r>
            <a:r>
              <a:rPr lang="en-US" altLang="zh-CN" sz="2800" b="1" dirty="0"/>
              <a:t>... </a:t>
            </a:r>
            <a:r>
              <a:rPr lang="en-US" altLang="zh-CN" sz="2800" b="1" dirty="0" smtClean="0"/>
              <a:t>, y</a:t>
            </a:r>
            <a:r>
              <a:rPr lang="en-US" altLang="zh-CN" sz="2800" b="1" baseline="-30000" dirty="0" smtClean="0"/>
              <a:t>n-1</a:t>
            </a:r>
            <a:r>
              <a:rPr lang="en-US" altLang="zh-CN" sz="2800" b="1" dirty="0" smtClean="0"/>
              <a:t>,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800" b="1" baseline="-30000" dirty="0" err="1" smtClean="0">
                <a:solidFill>
                  <a:srgbClr val="FF0000"/>
                </a:solidFill>
              </a:rPr>
              <a:t>n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391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22165" y="1916113"/>
            <a:ext cx="1494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m,n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00176" y="3028950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778251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867401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31751" y="4286032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LCS(m-2,n-2)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1979712" y="4331303"/>
            <a:ext cx="2087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LCS(m-2,n-1)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4031940" y="4340225"/>
            <a:ext cx="2447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LCS(m-1,n-2)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2624138" y="2468563"/>
            <a:ext cx="1800225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4495801" y="24685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4640263" y="2468563"/>
            <a:ext cx="1655763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968376" y="3548063"/>
            <a:ext cx="792162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905001" y="3548063"/>
            <a:ext cx="719137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2047875" y="3573463"/>
            <a:ext cx="259238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 flipH="1">
            <a:off x="2915815" y="3548063"/>
            <a:ext cx="1292647" cy="737969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352927" y="3548063"/>
            <a:ext cx="1943099" cy="88904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>
            <a:off x="4352927" y="3548062"/>
            <a:ext cx="2559334" cy="88904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H="1">
            <a:off x="4713288" y="3548063"/>
            <a:ext cx="1582738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6440488" y="3619500"/>
            <a:ext cx="1152525" cy="817611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>
            <a:off x="6656388" y="3548062"/>
            <a:ext cx="1732036" cy="889049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7286070" y="434022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17511" y="5421506"/>
            <a:ext cx="6736139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2800" b="1" dirty="0" err="1">
                <a:ea typeface="黑体" pitchFamily="2" charset="-122"/>
              </a:rPr>
              <a:t>Subproblems</a:t>
            </a:r>
            <a:r>
              <a:rPr lang="en-US" altLang="zh-CN" sz="2800" b="1" dirty="0">
                <a:ea typeface="黑体" pitchFamily="2" charset="-122"/>
              </a:rPr>
              <a:t> can be used many </a:t>
            </a:r>
            <a:r>
              <a:rPr lang="en-US" altLang="zh-CN" sz="2800" b="1" dirty="0" smtClean="0">
                <a:ea typeface="黑体" pitchFamily="2" charset="-122"/>
              </a:rPr>
              <a:t>times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23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>
                <a:latin typeface="+mj-lt"/>
              </a:rPr>
              <a:t>LCS </a:t>
            </a:r>
            <a:r>
              <a:rPr lang="en-US" altLang="zh-CN" dirty="0" err="1" smtClean="0">
                <a:latin typeface="+mj-lt"/>
              </a:rPr>
              <a:t>recurence</a:t>
            </a:r>
            <a:endParaRPr lang="en-US" altLang="zh-CN" dirty="0" smtClean="0">
              <a:latin typeface="+mj-lt"/>
            </a:endParaRP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]=0                                          if  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i=0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or</a:t>
            </a:r>
            <a:r>
              <a:rPr lang="zh-CN" altLang="en-US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j=0</a:t>
            </a: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]=LCS[i-1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 j-1] + 1   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              if 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i, 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j&gt;0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,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x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=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baseline="-25000" dirty="0" err="1" smtClean="0">
                <a:solidFill>
                  <a:srgbClr val="0000CC"/>
                </a:solidFill>
                <a:latin typeface="+mj-lt"/>
              </a:rPr>
              <a:t>j</a:t>
            </a:r>
            <a:endParaRPr lang="en-US" altLang="zh-CN" baseline="-25000" dirty="0" smtClean="0">
              <a:solidFill>
                <a:srgbClr val="0000CC"/>
              </a:solidFill>
              <a:latin typeface="+mj-lt"/>
            </a:endParaRPr>
          </a:p>
          <a:p>
            <a:pPr lvl="1" algn="just"/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LCS[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]=Max(LCS[i,j-1],LCS[i-1,j])  if </a:t>
            </a:r>
            <a:r>
              <a:rPr lang="en-US" altLang="zh-CN" dirty="0" err="1" smtClean="0">
                <a:solidFill>
                  <a:srgbClr val="0000CC"/>
                </a:solidFill>
                <a:latin typeface="+mj-lt"/>
              </a:rPr>
              <a:t>i,j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&gt;0,x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  <a:sym typeface="Symbol" pitchFamily="18" charset="2"/>
              </a:rPr>
              <a:t></a:t>
            </a:r>
            <a:r>
              <a:rPr lang="en-US" altLang="zh-CN" dirty="0" smtClean="0">
                <a:solidFill>
                  <a:srgbClr val="0000CC"/>
                </a:solidFill>
                <a:latin typeface="+mj-lt"/>
              </a:rPr>
              <a:t>y</a:t>
            </a:r>
            <a:r>
              <a:rPr lang="en-US" altLang="zh-CN" baseline="-25000" dirty="0" smtClean="0">
                <a:solidFill>
                  <a:srgbClr val="0000CC"/>
                </a:solidFill>
                <a:latin typeface="+mj-lt"/>
              </a:rPr>
              <a:t>j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7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idea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622550" y="2636838"/>
            <a:ext cx="5329238" cy="2232025"/>
            <a:chOff x="1652" y="1344"/>
            <a:chExt cx="3357" cy="1406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2139" y="1702"/>
              <a:ext cx="11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LCS[i-1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</a:rPr>
                <a:t>, j-1]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334" y="1706"/>
              <a:ext cx="10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[i-1,j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132" y="2074"/>
              <a:ext cx="10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[i</a:t>
              </a:r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, j-1]</a:t>
              </a:r>
              <a:endParaRPr lang="zh-CN" altLang="en-US" sz="2400" b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334" y="2074"/>
              <a:ext cx="8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CC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</a:rPr>
                <a:t>LCS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[i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, j]</a:t>
              </a:r>
              <a:endPara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652" y="2070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 b="1"/>
            </a:p>
          </p:txBody>
        </p:sp>
      </p:grpSp>
    </p:spTree>
    <p:extLst>
      <p:ext uri="{BB962C8B-B14F-4D97-AF65-F5344CB8AC3E}">
        <p14:creationId xmlns:p14="http://schemas.microsoft.com/office/powerpoint/2010/main" val="40983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Bottom up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1188579" y="23669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7" name="Text Box 72"/>
          <p:cNvSpPr txBox="1">
            <a:spLocks noChangeArrowheads="1"/>
          </p:cNvSpPr>
          <p:nvPr/>
        </p:nvSpPr>
        <p:spPr bwMode="auto">
          <a:xfrm>
            <a:off x="25601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5312904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9" name="Text Box 74"/>
          <p:cNvSpPr txBox="1">
            <a:spLocks noChangeArrowheads="1"/>
          </p:cNvSpPr>
          <p:nvPr/>
        </p:nvSpPr>
        <p:spPr bwMode="auto">
          <a:xfrm>
            <a:off x="39444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668132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1" name="Text Box 76"/>
          <p:cNvSpPr txBox="1">
            <a:spLocks noChangeArrowheads="1"/>
          </p:cNvSpPr>
          <p:nvPr/>
        </p:nvSpPr>
        <p:spPr bwMode="auto">
          <a:xfrm>
            <a:off x="12076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120762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120762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257605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760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6" name="Text Box 81"/>
          <p:cNvSpPr txBox="1">
            <a:spLocks noChangeArrowheads="1"/>
          </p:cNvSpPr>
          <p:nvPr/>
        </p:nvSpPr>
        <p:spPr bwMode="auto">
          <a:xfrm>
            <a:off x="25601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394447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8" name="Text Box 83"/>
          <p:cNvSpPr txBox="1">
            <a:spLocks noChangeArrowheads="1"/>
          </p:cNvSpPr>
          <p:nvPr/>
        </p:nvSpPr>
        <p:spPr bwMode="auto">
          <a:xfrm>
            <a:off x="531290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66813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9603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532877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669720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3" name="Text Box 88"/>
          <p:cNvSpPr txBox="1">
            <a:spLocks noChangeArrowheads="1"/>
          </p:cNvSpPr>
          <p:nvPr/>
        </p:nvSpPr>
        <p:spPr bwMode="auto">
          <a:xfrm>
            <a:off x="3960354" y="47513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53287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>
            <a:off x="6697204" y="4725988"/>
            <a:ext cx="1274708" cy="4308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6" name="Line 106"/>
          <p:cNvSpPr>
            <a:spLocks noChangeShapeType="1"/>
          </p:cNvSpPr>
          <p:nvPr/>
        </p:nvSpPr>
        <p:spPr bwMode="auto">
          <a:xfrm>
            <a:off x="1799767" y="2276475"/>
            <a:ext cx="0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7" name="Line 107"/>
          <p:cNvSpPr>
            <a:spLocks noChangeShapeType="1"/>
          </p:cNvSpPr>
          <p:nvPr/>
        </p:nvSpPr>
        <p:spPr bwMode="auto">
          <a:xfrm>
            <a:off x="1007604" y="2565400"/>
            <a:ext cx="7129463" cy="7143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8" name="Line 108"/>
          <p:cNvSpPr>
            <a:spLocks noChangeShapeType="1"/>
          </p:cNvSpPr>
          <p:nvPr/>
        </p:nvSpPr>
        <p:spPr bwMode="auto">
          <a:xfrm>
            <a:off x="2520492" y="3429000"/>
            <a:ext cx="554355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39" name="Line 109"/>
          <p:cNvSpPr>
            <a:spLocks noChangeShapeType="1"/>
          </p:cNvSpPr>
          <p:nvPr/>
        </p:nvSpPr>
        <p:spPr bwMode="auto">
          <a:xfrm>
            <a:off x="2447467" y="4149725"/>
            <a:ext cx="5689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  <p:sp>
        <p:nvSpPr>
          <p:cNvPr id="40" name="Line 110"/>
          <p:cNvSpPr>
            <a:spLocks noChangeShapeType="1"/>
          </p:cNvSpPr>
          <p:nvPr/>
        </p:nvSpPr>
        <p:spPr bwMode="auto">
          <a:xfrm>
            <a:off x="2447467" y="4941888"/>
            <a:ext cx="5689600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200" b="1"/>
          </a:p>
        </p:txBody>
      </p:sp>
    </p:spTree>
    <p:extLst>
      <p:ext uri="{BB962C8B-B14F-4D97-AF65-F5344CB8AC3E}">
        <p14:creationId xmlns:p14="http://schemas.microsoft.com/office/powerpoint/2010/main" val="30208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Top down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1188579" y="23669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7" name="Text Box 72"/>
          <p:cNvSpPr txBox="1">
            <a:spLocks noChangeArrowheads="1"/>
          </p:cNvSpPr>
          <p:nvPr/>
        </p:nvSpPr>
        <p:spPr bwMode="auto">
          <a:xfrm>
            <a:off x="25601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8" name="Text Box 73"/>
          <p:cNvSpPr txBox="1">
            <a:spLocks noChangeArrowheads="1"/>
          </p:cNvSpPr>
          <p:nvPr/>
        </p:nvSpPr>
        <p:spPr bwMode="auto">
          <a:xfrm>
            <a:off x="5312904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19" name="Text Box 74"/>
          <p:cNvSpPr txBox="1">
            <a:spLocks noChangeArrowheads="1"/>
          </p:cNvSpPr>
          <p:nvPr/>
        </p:nvSpPr>
        <p:spPr bwMode="auto">
          <a:xfrm>
            <a:off x="394447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0" name="Text Box 75"/>
          <p:cNvSpPr txBox="1">
            <a:spLocks noChangeArrowheads="1"/>
          </p:cNvSpPr>
          <p:nvPr/>
        </p:nvSpPr>
        <p:spPr bwMode="auto">
          <a:xfrm>
            <a:off x="6681329" y="23764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LCS[0,4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1" name="Text Box 76"/>
          <p:cNvSpPr txBox="1">
            <a:spLocks noChangeArrowheads="1"/>
          </p:cNvSpPr>
          <p:nvPr/>
        </p:nvSpPr>
        <p:spPr bwMode="auto">
          <a:xfrm>
            <a:off x="12076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2" name="Text Box 77"/>
          <p:cNvSpPr txBox="1">
            <a:spLocks noChangeArrowheads="1"/>
          </p:cNvSpPr>
          <p:nvPr/>
        </p:nvSpPr>
        <p:spPr bwMode="auto">
          <a:xfrm>
            <a:off x="120762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3" name="Text Box 78"/>
          <p:cNvSpPr txBox="1">
            <a:spLocks noChangeArrowheads="1"/>
          </p:cNvSpPr>
          <p:nvPr/>
        </p:nvSpPr>
        <p:spPr bwMode="auto">
          <a:xfrm>
            <a:off x="120762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LCS[3,0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4" name="Text Box 79"/>
          <p:cNvSpPr txBox="1">
            <a:spLocks noChangeArrowheads="1"/>
          </p:cNvSpPr>
          <p:nvPr/>
        </p:nvSpPr>
        <p:spPr bwMode="auto">
          <a:xfrm>
            <a:off x="257605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760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6" name="Text Box 81"/>
          <p:cNvSpPr txBox="1">
            <a:spLocks noChangeArrowheads="1"/>
          </p:cNvSpPr>
          <p:nvPr/>
        </p:nvSpPr>
        <p:spPr bwMode="auto">
          <a:xfrm>
            <a:off x="25601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LCS[3,1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394447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8" name="Text Box 83"/>
          <p:cNvSpPr txBox="1">
            <a:spLocks noChangeArrowheads="1"/>
          </p:cNvSpPr>
          <p:nvPr/>
        </p:nvSpPr>
        <p:spPr bwMode="auto">
          <a:xfrm>
            <a:off x="5312904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6681329" y="3141663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LCS[1,4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0" name="Text Box 85"/>
          <p:cNvSpPr txBox="1">
            <a:spLocks noChangeArrowheads="1"/>
          </p:cNvSpPr>
          <p:nvPr/>
        </p:nvSpPr>
        <p:spPr bwMode="auto">
          <a:xfrm>
            <a:off x="396035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1" name="Text Box 86"/>
          <p:cNvSpPr txBox="1">
            <a:spLocks noChangeArrowheads="1"/>
          </p:cNvSpPr>
          <p:nvPr/>
        </p:nvSpPr>
        <p:spPr bwMode="auto">
          <a:xfrm>
            <a:off x="5328779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2" name="Text Box 87"/>
          <p:cNvSpPr txBox="1">
            <a:spLocks noChangeArrowheads="1"/>
          </p:cNvSpPr>
          <p:nvPr/>
        </p:nvSpPr>
        <p:spPr bwMode="auto">
          <a:xfrm>
            <a:off x="6697204" y="3933825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LCS[2,4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3" name="Text Box 88"/>
          <p:cNvSpPr txBox="1">
            <a:spLocks noChangeArrowheads="1"/>
          </p:cNvSpPr>
          <p:nvPr/>
        </p:nvSpPr>
        <p:spPr bwMode="auto">
          <a:xfrm>
            <a:off x="3960354" y="47513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LCS[3,2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4" name="Text Box 89"/>
          <p:cNvSpPr txBox="1">
            <a:spLocks noChangeArrowheads="1"/>
          </p:cNvSpPr>
          <p:nvPr/>
        </p:nvSpPr>
        <p:spPr bwMode="auto">
          <a:xfrm>
            <a:off x="5328779" y="4725988"/>
            <a:ext cx="1274708" cy="4308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LCS[3,3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  <p:sp>
        <p:nvSpPr>
          <p:cNvPr id="35" name="Text Box 90"/>
          <p:cNvSpPr txBox="1">
            <a:spLocks noChangeArrowheads="1"/>
          </p:cNvSpPr>
          <p:nvPr/>
        </p:nvSpPr>
        <p:spPr bwMode="auto">
          <a:xfrm>
            <a:off x="6697204" y="4725988"/>
            <a:ext cx="1274708" cy="430887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LCS[3,4</a:t>
            </a:r>
            <a:r>
              <a:rPr lang="en-US" altLang="zh-CN" sz="2200" b="1" dirty="0">
                <a:latin typeface="Times New Roman" pitchFamily="18" charset="0"/>
                <a:ea typeface="宋体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1113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1268760"/>
            <a:ext cx="50045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i=0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m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LCS[i,0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]←0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j=1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LCS[0,j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]←0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i=1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m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endParaRPr lang="zh-CN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 for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j=1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n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do</a:t>
            </a:r>
            <a:endParaRPr lang="zh-CN" altLang="zh-CN" sz="2400" b="1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X[i]=Y[j]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LCS[i-1,j-1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]+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1;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↖”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else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LCS[i-1,j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]≥C[i,j-1] 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then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LCS[i-1,j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</a:t>
            </a:r>
            <a:r>
              <a:rPr lang="zh-CN" altLang="zh-CN" sz="2400" dirty="0" smtClean="0">
                <a:solidFill>
                  <a:srgbClr val="000099"/>
                </a:solidFill>
                <a:ea typeface="黑体" pitchFamily="49" charset="-122"/>
              </a:rPr>
              <a:t>；</a:t>
            </a:r>
            <a:endParaRPr lang="en-US" altLang="zh-CN" sz="2400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↑”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zh-CN" sz="2400" dirty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 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else</a:t>
            </a: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LCS[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LCS[i,j-1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]</a:t>
            </a:r>
            <a:r>
              <a:rPr lang="zh-CN" altLang="zh-CN" sz="2400" dirty="0" smtClean="0">
                <a:solidFill>
                  <a:srgbClr val="000099"/>
                </a:solidFill>
                <a:ea typeface="黑体" pitchFamily="49" charset="-122"/>
              </a:rPr>
              <a:t>；</a:t>
            </a:r>
            <a:endParaRPr lang="en-US" altLang="zh-CN" sz="2400" dirty="0" smtClean="0">
              <a:solidFill>
                <a:srgbClr val="000099"/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              b[</a:t>
            </a:r>
            <a:r>
              <a:rPr lang="en-US" altLang="zh-CN" sz="2400" dirty="0" err="1" smtClean="0">
                <a:solidFill>
                  <a:srgbClr val="000099"/>
                </a:solidFill>
                <a:ea typeface="黑体" pitchFamily="49" charset="-122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] = “</a:t>
            </a:r>
            <a:r>
              <a:rPr lang="en-US" altLang="zh-CN" sz="2400" dirty="0">
                <a:solidFill>
                  <a:srgbClr val="000099"/>
                </a:solidFill>
                <a:ea typeface="黑体" pitchFamily="49" charset="-122"/>
              </a:rPr>
              <a:t>←” </a:t>
            </a:r>
            <a:r>
              <a:rPr lang="en-US" altLang="zh-CN" sz="2400" dirty="0" smtClean="0">
                <a:solidFill>
                  <a:srgbClr val="000099"/>
                </a:solidFill>
                <a:ea typeface="黑体" pitchFamily="49" charset="-122"/>
              </a:rPr>
              <a:t>;</a:t>
            </a:r>
            <a:endParaRPr lang="zh-CN" altLang="en-US" sz="2400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5996" y="1772816"/>
            <a:ext cx="4519186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Time cost O(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mn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Memory cost O(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mn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Dynamic </a:t>
            </a:r>
            <a:r>
              <a:rPr lang="en-US" altLang="zh-CN" dirty="0">
                <a:latin typeface="Arial" charset="0"/>
                <a:ea typeface="黑体" pitchFamily="2" charset="-122"/>
              </a:rPr>
              <a:t>Programming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Divide and Conquer</a:t>
            </a:r>
          </a:p>
          <a:p>
            <a:pPr lvl="1"/>
            <a:r>
              <a:rPr lang="en-US" altLang="zh-CN" dirty="0" err="1" smtClean="0">
                <a:latin typeface="Arial" charset="0"/>
                <a:ea typeface="黑体" pitchFamily="2" charset="-122"/>
              </a:rPr>
              <a:t>Subproblems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are independent</a:t>
            </a:r>
          </a:p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Dynamic Programming</a:t>
            </a:r>
          </a:p>
          <a:p>
            <a:pPr lvl="1"/>
            <a:r>
              <a:rPr lang="en-US" altLang="zh-CN" dirty="0" smtClean="0"/>
              <a:t>Have many </a:t>
            </a:r>
            <a:r>
              <a:rPr lang="en-US" altLang="zh-CN" dirty="0" err="1" smtClean="0"/>
              <a:t>subproblems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err="1" smtClean="0">
                <a:latin typeface="Arial" charset="0"/>
                <a:ea typeface="黑体" pitchFamily="2" charset="-122"/>
              </a:rPr>
              <a:t>Subproblems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can be used many times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A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subproblem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can only be computed once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1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</a:t>
            </a:r>
            <a:r>
              <a:rPr lang="en-US" altLang="zh-CN" dirty="0" smtClean="0"/>
              <a:t>Subsequence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1025" name="Picture 1" descr="C:\Users\swim\AppData\Roaming\Tencent\Users\34253990\QQ\WinTemp\RichOle\T6[6LN}L9{KJH1R{F4J6_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232756"/>
            <a:ext cx="4463988" cy="524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 bwMode="auto">
          <a:xfrm flipV="1">
            <a:off x="4427984" y="5877272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V="1">
            <a:off x="3887924" y="465313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H="1">
            <a:off x="2987824" y="3853267"/>
            <a:ext cx="3240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H="1">
            <a:off x="1943708" y="3248980"/>
            <a:ext cx="32403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 flipV="1">
            <a:off x="3563888" y="4041068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H="1" flipV="1">
            <a:off x="4067944" y="5229200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H="1" flipV="1">
            <a:off x="2555776" y="3392996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1367644" y="2816932"/>
            <a:ext cx="252028" cy="2520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 bwMode="auto">
          <a:xfrm>
            <a:off x="4283968" y="5553236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726160" y="4293096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681790" y="3678523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620180" y="3068960"/>
            <a:ext cx="323528" cy="324036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89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Problem</a:t>
            </a: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Given n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keys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each has a search probability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search fails also have probabilities, construct a binary search tree to minimize average search length</a:t>
            </a:r>
          </a:p>
          <a:p>
            <a:pPr lvl="2"/>
            <a:r>
              <a:rPr lang="en-US" altLang="zh-CN" dirty="0" smtClean="0">
                <a:latin typeface="Arial" charset="0"/>
                <a:ea typeface="黑体" pitchFamily="2" charset="-122"/>
              </a:rPr>
              <a:t>E.g.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key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={10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20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30}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search success probs. P={0.5, 0.1, 0.05}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search fail probs. Q={0.15, 0.1, 0.05, 0.05}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D4248C-F7A4-4E95-A713-5443F75BF4C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2803525" y="4829175"/>
            <a:ext cx="2713038" cy="1209675"/>
            <a:chOff x="-508" y="4703644"/>
            <a:chExt cx="2712964" cy="1209632"/>
          </a:xfrm>
        </p:grpSpPr>
        <p:sp>
          <p:nvSpPr>
            <p:cNvPr id="71" name="Oval 47"/>
            <p:cNvSpPr>
              <a:spLocks noChangeArrowheads="1"/>
            </p:cNvSpPr>
            <p:nvPr/>
          </p:nvSpPr>
          <p:spPr bwMode="auto">
            <a:xfrm>
              <a:off x="467792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72" name="Oval 47"/>
            <p:cNvSpPr>
              <a:spLocks noChangeArrowheads="1"/>
            </p:cNvSpPr>
            <p:nvPr/>
          </p:nvSpPr>
          <p:spPr bwMode="auto">
            <a:xfrm>
              <a:off x="1191672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74" name="Oval 47"/>
            <p:cNvSpPr>
              <a:spLocks noChangeArrowheads="1"/>
            </p:cNvSpPr>
            <p:nvPr/>
          </p:nvSpPr>
          <p:spPr bwMode="auto">
            <a:xfrm>
              <a:off x="1910790" y="5011608"/>
              <a:ext cx="320666" cy="320664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25609" name="TextBox 77"/>
            <p:cNvSpPr txBox="1">
              <a:spLocks noChangeArrowheads="1"/>
            </p:cNvSpPr>
            <p:nvPr/>
          </p:nvSpPr>
          <p:spPr bwMode="auto">
            <a:xfrm>
              <a:off x="432108" y="471679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0" name="TextBox 78"/>
            <p:cNvSpPr txBox="1">
              <a:spLocks noChangeArrowheads="1"/>
            </p:cNvSpPr>
            <p:nvPr/>
          </p:nvSpPr>
          <p:spPr bwMode="auto">
            <a:xfrm>
              <a:off x="1132981" y="470364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1" name="TextBox 79"/>
            <p:cNvSpPr txBox="1">
              <a:spLocks noChangeArrowheads="1"/>
            </p:cNvSpPr>
            <p:nvPr/>
          </p:nvSpPr>
          <p:spPr bwMode="auto">
            <a:xfrm>
              <a:off x="1905310" y="4703644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267773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1007528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1728233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 bwMode="auto">
            <a:xfrm flipV="1">
              <a:off x="2441000" y="5284648"/>
              <a:ext cx="0" cy="354000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6" name="TextBox 96"/>
            <p:cNvSpPr txBox="1">
              <a:spLocks noChangeArrowheads="1"/>
            </p:cNvSpPr>
            <p:nvPr/>
          </p:nvSpPr>
          <p:spPr bwMode="auto">
            <a:xfrm>
              <a:off x="-508" y="5605498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7" name="TextBox 97"/>
            <p:cNvSpPr txBox="1">
              <a:spLocks noChangeArrowheads="1"/>
            </p:cNvSpPr>
            <p:nvPr/>
          </p:nvSpPr>
          <p:spPr bwMode="auto">
            <a:xfrm>
              <a:off x="790497" y="5605499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8" name="TextBox 98"/>
            <p:cNvSpPr txBox="1">
              <a:spLocks noChangeArrowheads="1"/>
            </p:cNvSpPr>
            <p:nvPr/>
          </p:nvSpPr>
          <p:spPr bwMode="auto">
            <a:xfrm>
              <a:off x="1459316" y="560549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5619" name="TextBox 99"/>
            <p:cNvSpPr txBox="1">
              <a:spLocks noChangeArrowheads="1"/>
            </p:cNvSpPr>
            <p:nvPr/>
          </p:nvSpPr>
          <p:spPr bwMode="auto">
            <a:xfrm>
              <a:off x="2179938" y="5605499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805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199893" y="1818112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192573" y="1924425"/>
            <a:ext cx="0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4895930" y="1924425"/>
            <a:ext cx="119651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155610" y="3179945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931081" y="3179945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970" y="1457159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63588" y="2706058"/>
            <a:ext cx="183620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915816" y="2706058"/>
            <a:ext cx="216023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5256076" y="2706058"/>
            <a:ext cx="198022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>
                <a:solidFill>
                  <a:srgbClr val="000099"/>
                </a:solidFill>
                <a:ea typeface="黑体" pitchFamily="49" charset="-122"/>
              </a:rPr>
              <a:t>)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09582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871700" y="4077072"/>
            <a:ext cx="9181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3779912" y="4077072"/>
            <a:ext cx="985587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5382090" y="4103475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024465" y="4103475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H="1">
            <a:off x="4139845" y="3167723"/>
            <a:ext cx="52727" cy="831230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5780721" y="3194126"/>
            <a:ext cx="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8424375" y="3179946"/>
            <a:ext cx="0" cy="845410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362310" y="2706058"/>
            <a:ext cx="178169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)P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5256076" y="1805287"/>
            <a:ext cx="2700300" cy="900772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6963679" y="4077071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H="1">
            <a:off x="7362309" y="3167722"/>
            <a:ext cx="519471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17511" y="5421506"/>
            <a:ext cx="6736139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2800" b="1" dirty="0" err="1">
                <a:ea typeface="黑体" pitchFamily="2" charset="-122"/>
              </a:rPr>
              <a:t>Subproblems</a:t>
            </a:r>
            <a:r>
              <a:rPr lang="en-US" altLang="zh-CN" sz="2800" b="1" dirty="0">
                <a:ea typeface="黑体" pitchFamily="2" charset="-122"/>
              </a:rPr>
              <a:t> can be used many </a:t>
            </a:r>
            <a:r>
              <a:rPr lang="en-US" altLang="zh-CN" sz="2800" b="1" dirty="0" smtClean="0">
                <a:ea typeface="黑体" pitchFamily="2" charset="-122"/>
              </a:rPr>
              <a:t>times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2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Solution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) be total probs. of key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i+1 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to</a:t>
            </a:r>
            <a:r>
              <a:rPr lang="zh-CN" altLang="en-US" sz="2400" dirty="0" smtClean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, and space i to j</a:t>
            </a:r>
          </a:p>
          <a:p>
            <a:pPr lvl="2">
              <a:defRPr/>
            </a:pP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51C55AA-A007-43A5-AE05-6FE7FF044A8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35"/>
          <p:cNvGrpSpPr>
            <a:grpSpLocks/>
          </p:cNvGrpSpPr>
          <p:nvPr/>
        </p:nvGrpSpPr>
        <p:grpSpPr bwMode="auto">
          <a:xfrm>
            <a:off x="2533650" y="4610502"/>
            <a:ext cx="4271963" cy="1095375"/>
            <a:chOff x="2533524" y="4435611"/>
            <a:chExt cx="4271660" cy="1094902"/>
          </a:xfrm>
        </p:grpSpPr>
        <p:grpSp>
          <p:nvGrpSpPr>
            <p:cNvPr id="26633" name="组合 4"/>
            <p:cNvGrpSpPr>
              <a:grpSpLocks/>
            </p:cNvGrpSpPr>
            <p:nvPr/>
          </p:nvGrpSpPr>
          <p:grpSpPr bwMode="auto">
            <a:xfrm>
              <a:off x="2533524" y="4435611"/>
              <a:ext cx="2327443" cy="1094902"/>
              <a:chOff x="65611" y="4703643"/>
              <a:chExt cx="2580726" cy="1254497"/>
            </a:xfrm>
          </p:grpSpPr>
          <p:sp>
            <p:nvSpPr>
              <p:cNvPr id="6" name="Oval 47"/>
              <p:cNvSpPr>
                <a:spLocks noChangeArrowheads="1"/>
              </p:cNvSpPr>
              <p:nvPr/>
            </p:nvSpPr>
            <p:spPr bwMode="auto">
              <a:xfrm>
                <a:off x="46692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10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7" name="Oval 47"/>
              <p:cNvSpPr>
                <a:spLocks noChangeArrowheads="1"/>
              </p:cNvSpPr>
              <p:nvPr/>
            </p:nvSpPr>
            <p:spPr bwMode="auto">
              <a:xfrm>
                <a:off x="1190337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20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8" name="Oval 47"/>
              <p:cNvSpPr>
                <a:spLocks noChangeArrowheads="1"/>
              </p:cNvSpPr>
              <p:nvPr/>
            </p:nvSpPr>
            <p:spPr bwMode="auto">
              <a:xfrm>
                <a:off x="191023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30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6650" name="TextBox 8"/>
              <p:cNvSpPr txBox="1">
                <a:spLocks noChangeArrowheads="1"/>
              </p:cNvSpPr>
              <p:nvPr/>
            </p:nvSpPr>
            <p:spPr bwMode="auto">
              <a:xfrm>
                <a:off x="448537" y="47167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1" name="TextBox 9"/>
              <p:cNvSpPr txBox="1">
                <a:spLocks noChangeArrowheads="1"/>
              </p:cNvSpPr>
              <p:nvPr/>
            </p:nvSpPr>
            <p:spPr bwMode="auto">
              <a:xfrm>
                <a:off x="1149409" y="470364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2" name="TextBox 10"/>
              <p:cNvSpPr txBox="1">
                <a:spLocks noChangeArrowheads="1"/>
              </p:cNvSpPr>
              <p:nvPr/>
            </p:nvSpPr>
            <p:spPr bwMode="auto">
              <a:xfrm>
                <a:off x="1971431" y="4703643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268027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 bwMode="auto">
              <a:xfrm flipV="1">
                <a:off x="100728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1727178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 bwMode="auto">
              <a:xfrm flipV="1">
                <a:off x="244003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7" name="TextBox 15"/>
              <p:cNvSpPr txBox="1">
                <a:spLocks noChangeArrowheads="1"/>
              </p:cNvSpPr>
              <p:nvPr/>
            </p:nvSpPr>
            <p:spPr bwMode="auto">
              <a:xfrm>
                <a:off x="65611" y="5605496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8" name="TextBox 16"/>
              <p:cNvSpPr txBox="1">
                <a:spLocks noChangeArrowheads="1"/>
              </p:cNvSpPr>
              <p:nvPr/>
            </p:nvSpPr>
            <p:spPr bwMode="auto">
              <a:xfrm>
                <a:off x="806925" y="5605501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59" name="TextBox 17"/>
              <p:cNvSpPr txBox="1">
                <a:spLocks noChangeArrowheads="1"/>
              </p:cNvSpPr>
              <p:nvPr/>
            </p:nvSpPr>
            <p:spPr bwMode="auto">
              <a:xfrm>
                <a:off x="1525436" y="56054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60" name="TextBox 18"/>
              <p:cNvSpPr txBox="1">
                <a:spLocks noChangeArrowheads="1"/>
              </p:cNvSpPr>
              <p:nvPr/>
            </p:nvSpPr>
            <p:spPr bwMode="auto">
              <a:xfrm>
                <a:off x="2246056" y="5605500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  <p:grpSp>
          <p:nvGrpSpPr>
            <p:cNvPr id="26634" name="组合 20"/>
            <p:cNvGrpSpPr>
              <a:grpSpLocks/>
            </p:cNvGrpSpPr>
            <p:nvPr/>
          </p:nvGrpSpPr>
          <p:grpSpPr bwMode="auto">
            <a:xfrm>
              <a:off x="4823083" y="4435611"/>
              <a:ext cx="1982101" cy="1094902"/>
              <a:chOff x="448536" y="4703643"/>
              <a:chExt cx="2197802" cy="1254497"/>
            </a:xfrm>
          </p:grpSpPr>
          <p:sp>
            <p:nvSpPr>
              <p:cNvPr id="22" name="Oval 47"/>
              <p:cNvSpPr>
                <a:spLocks noChangeArrowheads="1"/>
              </p:cNvSpPr>
              <p:nvPr/>
            </p:nvSpPr>
            <p:spPr bwMode="auto">
              <a:xfrm>
                <a:off x="467293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40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190707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50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4" name="Oval 47"/>
              <p:cNvSpPr>
                <a:spLocks noChangeArrowheads="1"/>
              </p:cNvSpPr>
              <p:nvPr/>
            </p:nvSpPr>
            <p:spPr bwMode="auto">
              <a:xfrm>
                <a:off x="1910602" y="5010903"/>
                <a:ext cx="320344" cy="321806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solidFill>
                      <a:srgbClr val="0000CC"/>
                    </a:solidFill>
                    <a:ea typeface="宋体" pitchFamily="2" charset="-122"/>
                  </a:rPr>
                  <a:t>60</a:t>
                </a:r>
                <a:endParaRPr lang="en-US" altLang="zh-CN" b="1" dirty="0">
                  <a:ea typeface="宋体" pitchFamily="2" charset="-122"/>
                </a:endParaRPr>
              </a:p>
            </p:txBody>
          </p:sp>
          <p:sp>
            <p:nvSpPr>
              <p:cNvPr id="26638" name="TextBox 24"/>
              <p:cNvSpPr txBox="1">
                <a:spLocks noChangeArrowheads="1"/>
              </p:cNvSpPr>
              <p:nvPr/>
            </p:nvSpPr>
            <p:spPr bwMode="auto">
              <a:xfrm>
                <a:off x="448536" y="47167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39" name="TextBox 25"/>
              <p:cNvSpPr txBox="1">
                <a:spLocks noChangeArrowheads="1"/>
              </p:cNvSpPr>
              <p:nvPr/>
            </p:nvSpPr>
            <p:spPr bwMode="auto">
              <a:xfrm>
                <a:off x="1149410" y="470364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5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0" name="TextBox 26"/>
              <p:cNvSpPr txBox="1">
                <a:spLocks noChangeArrowheads="1"/>
              </p:cNvSpPr>
              <p:nvPr/>
            </p:nvSpPr>
            <p:spPr bwMode="auto">
              <a:xfrm>
                <a:off x="1971431" y="4703643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p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6</a:t>
                </a:r>
                <a:endParaRPr lang="zh-CN" altLang="en-US" sz="14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29" name="直接箭头连接符 28"/>
              <p:cNvCxnSpPr/>
              <p:nvPr/>
            </p:nvCxnSpPr>
            <p:spPr bwMode="auto">
              <a:xfrm flipV="1">
                <a:off x="1007653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 bwMode="auto">
              <a:xfrm flipV="1">
                <a:off x="1727548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2440402" y="5283620"/>
                <a:ext cx="0" cy="354532"/>
              </a:xfrm>
              <a:prstGeom prst="straightConnector1">
                <a:avLst/>
              </a:prstGeom>
              <a:ln w="3810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44" name="TextBox 32"/>
              <p:cNvSpPr txBox="1">
                <a:spLocks noChangeArrowheads="1"/>
              </p:cNvSpPr>
              <p:nvPr/>
            </p:nvSpPr>
            <p:spPr bwMode="auto">
              <a:xfrm>
                <a:off x="806924" y="5605501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5" name="TextBox 33"/>
              <p:cNvSpPr txBox="1">
                <a:spLocks noChangeArrowheads="1"/>
              </p:cNvSpPr>
              <p:nvPr/>
            </p:nvSpPr>
            <p:spPr bwMode="auto">
              <a:xfrm>
                <a:off x="1525436" y="5605494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5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26646" name="TextBox 34"/>
              <p:cNvSpPr txBox="1">
                <a:spLocks noChangeArrowheads="1"/>
              </p:cNvSpPr>
              <p:nvPr/>
            </p:nvSpPr>
            <p:spPr bwMode="auto">
              <a:xfrm>
                <a:off x="2246057" y="5605499"/>
                <a:ext cx="400281" cy="35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1400" b="1">
                    <a:solidFill>
                      <a:srgbClr val="000099"/>
                    </a:solidFill>
                    <a:ea typeface="黑体" pitchFamily="2" charset="-122"/>
                  </a:rPr>
                  <a:t>q</a:t>
                </a:r>
                <a:r>
                  <a:rPr lang="en-US" altLang="zh-CN" sz="1400" b="1" baseline="-25000">
                    <a:solidFill>
                      <a:srgbClr val="000099"/>
                    </a:solidFill>
                    <a:ea typeface="黑体" pitchFamily="2" charset="-122"/>
                  </a:rPr>
                  <a:t>6</a:t>
                </a:r>
                <a:endParaRPr lang="zh-CN" altLang="en-US" sz="1400" b="1" baseline="-25000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184525" y="5840814"/>
            <a:ext cx="3838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W(2,5)=(q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+q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 + (p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+p</a:t>
            </a:r>
            <a:r>
              <a:rPr lang="en-US" altLang="zh-CN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871913" y="5426477"/>
            <a:ext cx="2270125" cy="2794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252913" y="4623202"/>
            <a:ext cx="1563687" cy="27781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4682" y="3897052"/>
            <a:ext cx="4051109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w(i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sz="3200" b="1" dirty="0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)=w(i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, j-1)+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3200" b="1" baseline="-25000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+q</a:t>
            </a:r>
            <a:r>
              <a:rPr lang="en-US" altLang="zh-CN" sz="3200" b="1" baseline="-25000" dirty="0" err="1" smtClean="0">
                <a:solidFill>
                  <a:srgbClr val="C00000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1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  <a:endParaRPr lang="en-US" altLang="zh-CN" dirty="0" smtClean="0"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  <a:endParaRPr lang="en-US" altLang="zh-CN" sz="2400" dirty="0" smtClean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w(</a:t>
            </a:r>
            <a:r>
              <a:rPr lang="en-US" altLang="zh-CN" sz="24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total probs. of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, and space i to j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w(i,j)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 i+1, … , j, search cost root at key k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：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</a:t>
            </a:r>
            <a:r>
              <a:rPr lang="en-US" altLang="zh-CN" sz="2400" dirty="0" err="1" smtClean="0">
                <a:latin typeface="+mn-lt"/>
              </a:rPr>
              <a:t>p</a:t>
            </a:r>
            <a:r>
              <a:rPr lang="en-US" altLang="zh-CN" sz="2400" baseline="-25000" dirty="0" err="1" smtClean="0">
                <a:latin typeface="+mn-lt"/>
              </a:rPr>
              <a:t>k</a:t>
            </a:r>
            <a:r>
              <a:rPr lang="en-US" altLang="zh-CN" sz="2400" baseline="-250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+  c(i,k-1)+w(i,k-1)  +  c(</a:t>
            </a:r>
            <a:r>
              <a:rPr lang="en-US" altLang="zh-CN" sz="2400" dirty="0" err="1" smtClean="0">
                <a:latin typeface="+mn-lt"/>
              </a:rPr>
              <a:t>k,j</a:t>
            </a:r>
            <a:r>
              <a:rPr lang="en-US" altLang="zh-CN" sz="2400" dirty="0" smtClean="0">
                <a:latin typeface="+mn-lt"/>
              </a:rPr>
              <a:t>)+w(</a:t>
            </a:r>
            <a:r>
              <a:rPr lang="en-US" altLang="zh-CN" sz="2400" dirty="0" err="1" smtClean="0">
                <a:latin typeface="+mn-lt"/>
              </a:rPr>
              <a:t>k,j</a:t>
            </a:r>
            <a:r>
              <a:rPr lang="en-US" altLang="zh-CN" sz="2400" dirty="0" smtClean="0">
                <a:latin typeface="+mn-lt"/>
              </a:rPr>
              <a:t>)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7652" name="TextBox 19"/>
          <p:cNvSpPr txBox="1">
            <a:spLocks noChangeArrowheads="1"/>
          </p:cNvSpPr>
          <p:nvPr/>
        </p:nvSpPr>
        <p:spPr bwMode="auto">
          <a:xfrm>
            <a:off x="2123741" y="5002894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Left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subtree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cost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7653" name="TextBox 41"/>
          <p:cNvSpPr txBox="1">
            <a:spLocks noChangeArrowheads="1"/>
          </p:cNvSpPr>
          <p:nvPr/>
        </p:nvSpPr>
        <p:spPr bwMode="auto">
          <a:xfrm>
            <a:off x="4463716" y="5002894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Right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subtree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cost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7654" name="TextBox 45"/>
          <p:cNvSpPr txBox="1">
            <a:spLocks noChangeArrowheads="1"/>
          </p:cNvSpPr>
          <p:nvPr/>
        </p:nvSpPr>
        <p:spPr bwMode="auto">
          <a:xfrm>
            <a:off x="1223628" y="5334682"/>
            <a:ext cx="1287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Root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prob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067944" y="4617132"/>
            <a:ext cx="0" cy="10874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6" name="TextBox 47"/>
          <p:cNvSpPr txBox="1">
            <a:spLocks noChangeArrowheads="1"/>
          </p:cNvSpPr>
          <p:nvPr/>
        </p:nvSpPr>
        <p:spPr bwMode="auto">
          <a:xfrm>
            <a:off x="2624824" y="5710862"/>
            <a:ext cx="2886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Total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prob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of left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subtree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7657" name="TextBox 49"/>
          <p:cNvSpPr txBox="1">
            <a:spLocks noChangeArrowheads="1"/>
          </p:cNvSpPr>
          <p:nvPr/>
        </p:nvSpPr>
        <p:spPr bwMode="auto">
          <a:xfrm>
            <a:off x="5540041" y="5691869"/>
            <a:ext cx="3052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Total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prob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of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right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subtree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2915903" y="4617132"/>
            <a:ext cx="0" cy="43815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 bwMode="auto">
          <a:xfrm flipV="1">
            <a:off x="5436096" y="4617132"/>
            <a:ext cx="0" cy="438150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 bwMode="auto">
          <a:xfrm flipV="1">
            <a:off x="1872916" y="4617132"/>
            <a:ext cx="0" cy="720725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 bwMode="auto">
          <a:xfrm flipV="1">
            <a:off x="6300192" y="4617132"/>
            <a:ext cx="0" cy="10874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w(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total probs. of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, and space i to j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lt"/>
              </a:rPr>
              <a:t>i,j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 smtClean="0">
                <a:latin typeface="+mn-lt"/>
              </a:rPr>
              <a:t>Key i+1, </a:t>
            </a:r>
            <a:r>
              <a:rPr lang="en-US" altLang="zh-CN" sz="2400" dirty="0">
                <a:latin typeface="+mn-lt"/>
              </a:rPr>
              <a:t>… , </a:t>
            </a:r>
            <a:r>
              <a:rPr lang="en-US" altLang="zh-CN" sz="2400" dirty="0" smtClean="0">
                <a:latin typeface="+mn-lt"/>
              </a:rPr>
              <a:t>j, search cost root at key k</a:t>
            </a:r>
            <a:r>
              <a:rPr lang="zh-CN" altLang="en-US" sz="2400" dirty="0" smtClean="0">
                <a:latin typeface="+mn-lt"/>
              </a:rPr>
              <a:t>：</a:t>
            </a:r>
            <a:endParaRPr lang="en-US" altLang="zh-CN" sz="2400" dirty="0" smtClean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p</a:t>
            </a:r>
            <a:r>
              <a:rPr lang="en-US" altLang="zh-CN" sz="2400" baseline="-25000" dirty="0" smtClean="0">
                <a:latin typeface="+mn-lt"/>
              </a:rPr>
              <a:t>k  </a:t>
            </a:r>
            <a:r>
              <a:rPr lang="en-US" altLang="zh-CN" sz="2400" dirty="0" smtClean="0">
                <a:latin typeface="+mn-lt"/>
              </a:rPr>
              <a:t>+  c(i,k-1)+w(i,k-1)  +  c(k,j)+w(k,j)</a:t>
            </a: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w(i,j)</a:t>
            </a:r>
            <a:r>
              <a:rPr lang="en-US" altLang="zh-CN" sz="2400" baseline="-250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+  c(i,k-1) +  c(k,j)</a:t>
            </a: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   </a:t>
            </a:r>
            <a:endParaRPr lang="zh-CN" altLang="en-US" dirty="0">
              <a:latin typeface="+mn-lt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B3836D-7BE5-48D6-BF1A-F8285946207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35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8677" name="TextBox 14"/>
          <p:cNvSpPr txBox="1">
            <a:spLocks noChangeArrowheads="1"/>
          </p:cNvSpPr>
          <p:nvPr/>
        </p:nvSpPr>
        <p:spPr bwMode="auto">
          <a:xfrm>
            <a:off x="2523989" y="5436530"/>
            <a:ext cx="20441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Left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subtree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cost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8678" name="TextBox 15"/>
          <p:cNvSpPr txBox="1">
            <a:spLocks noChangeArrowheads="1"/>
          </p:cNvSpPr>
          <p:nvPr/>
        </p:nvSpPr>
        <p:spPr bwMode="auto">
          <a:xfrm>
            <a:off x="3676514" y="5796892"/>
            <a:ext cx="2210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Right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subtree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cost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8679" name="TextBox 16"/>
          <p:cNvSpPr txBox="1">
            <a:spLocks noChangeArrowheads="1"/>
          </p:cNvSpPr>
          <p:nvPr/>
        </p:nvSpPr>
        <p:spPr bwMode="auto">
          <a:xfrm>
            <a:off x="1474651" y="5769905"/>
            <a:ext cx="1296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Total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prob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3316151" y="5049180"/>
            <a:ext cx="0" cy="439737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8678" idx="0"/>
          </p:cNvCxnSpPr>
          <p:nvPr/>
        </p:nvCxnSpPr>
        <p:spPr bwMode="auto">
          <a:xfrm flipH="1" flipV="1">
            <a:off x="4468677" y="5050768"/>
            <a:ext cx="313268" cy="746124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2123939" y="5049180"/>
            <a:ext cx="0" cy="722312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w(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total probs. of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, and space i to j </a:t>
            </a:r>
          </a:p>
          <a:p>
            <a:pPr lvl="2"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w(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+mn-lt"/>
              </a:rPr>
              <a:t>i,j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= (q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+…+q</a:t>
            </a:r>
            <a:r>
              <a:rPr lang="en-US" altLang="zh-CN" sz="2400" b="1" baseline="-25000" dirty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 + (p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i+1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+…+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p</a:t>
            </a:r>
            <a:r>
              <a:rPr lang="en-US" altLang="zh-CN" sz="2400" b="1" baseline="-25000" dirty="0" smtClean="0">
                <a:solidFill>
                  <a:srgbClr val="C00000"/>
                </a:solidFill>
                <a:latin typeface="+mn-lt"/>
              </a:rPr>
              <a:t>j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)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 i+1, … , j, search cost root at key k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：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p</a:t>
            </a:r>
            <a:r>
              <a:rPr lang="en-US" altLang="zh-CN" sz="2400" baseline="-25000" dirty="0" smtClean="0">
                <a:latin typeface="+mn-lt"/>
              </a:rPr>
              <a:t>k  </a:t>
            </a:r>
            <a:r>
              <a:rPr lang="en-US" altLang="zh-CN" sz="2400" dirty="0" smtClean="0">
                <a:latin typeface="+mn-lt"/>
              </a:rPr>
              <a:t>+  c(i,k-1)+w(i,k-1)  +  c(k,j)+w(k,j)</a:t>
            </a: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+mn-lt"/>
              </a:rPr>
              <a:t>      = w(i,j)</a:t>
            </a:r>
            <a:r>
              <a:rPr lang="en-US" altLang="zh-CN" sz="2400" baseline="-25000" dirty="0" smtClean="0">
                <a:latin typeface="+mn-lt"/>
              </a:rPr>
              <a:t>  </a:t>
            </a:r>
            <a:r>
              <a:rPr lang="en-US" altLang="zh-CN" sz="2400" dirty="0" smtClean="0">
                <a:latin typeface="+mn-lt"/>
              </a:rPr>
              <a:t>+  c(i,k-1) +  c(k,j)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Key i+1, … , 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j, final optimal search cost</a:t>
            </a:r>
            <a:r>
              <a:rPr lang="zh-CN" altLang="en-US" sz="2400" dirty="0" smtClean="0">
                <a:latin typeface="+mn-lt"/>
              </a:rPr>
              <a:t>：</a:t>
            </a:r>
            <a:endParaRPr lang="en-US" altLang="zh-CN" sz="2400" dirty="0">
              <a:latin typeface="+mn-lt"/>
            </a:endParaRPr>
          </a:p>
          <a:p>
            <a:pPr marL="514350" lvl="1" indent="0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c(i,j) = w(i,j)  +  min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{ c(i,k-1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) +  c(k,j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) }, </a:t>
            </a:r>
            <a:r>
              <a:rPr lang="zh-CN" altLang="en-US" sz="2400" dirty="0" smtClean="0">
                <a:solidFill>
                  <a:srgbClr val="C00000"/>
                </a:solidFill>
                <a:latin typeface="+mn-lt"/>
              </a:rPr>
              <a:t>其中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i &lt; k ≤ j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dirty="0" smtClean="0"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latin typeface="+mn-lt"/>
              </a:rPr>
              <a:t>   </a:t>
            </a:r>
            <a:endParaRPr lang="zh-CN" altLang="en-US" dirty="0">
              <a:latin typeface="+mn-lt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BC5A4B-3C0D-4D30-B660-BBE0700053C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36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1907704" y="6025901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6600"/>
                </a:solidFill>
                <a:ea typeface="黑体" pitchFamily="2" charset="-122"/>
              </a:rPr>
              <a:t>树上权值和</a:t>
            </a:r>
          </a:p>
        </p:txBody>
      </p:sp>
      <p:sp>
        <p:nvSpPr>
          <p:cNvPr id="29702" name="TextBox 5"/>
          <p:cNvSpPr txBox="1">
            <a:spLocks noChangeArrowheads="1"/>
          </p:cNvSpPr>
          <p:nvPr/>
        </p:nvSpPr>
        <p:spPr bwMode="auto">
          <a:xfrm>
            <a:off x="3563888" y="6047445"/>
            <a:ext cx="2509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6600"/>
                </a:solidFill>
                <a:ea typeface="黑体" pitchFamily="2" charset="-122"/>
              </a:rPr>
              <a:t>左右子树代价和最小值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2447764" y="5886957"/>
            <a:ext cx="0" cy="180578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V="1">
            <a:off x="3758269" y="5923866"/>
            <a:ext cx="0" cy="180578"/>
          </a:xfrm>
          <a:prstGeom prst="straightConnector1">
            <a:avLst/>
          </a:prstGeom>
          <a:ln w="254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</a:t>
            </a: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result</a:t>
            </a:r>
          </a:p>
          <a:p>
            <a:pPr lvl="1">
              <a:defRPr/>
            </a:pP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w(i,j)  +  min{ c(i,k-1) +  c(k,j)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j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28C36-D27C-4841-AA95-F2403DF9CBB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0728" name="TextBox 22"/>
          <p:cNvSpPr txBox="1">
            <a:spLocks noChangeArrowheads="1"/>
          </p:cNvSpPr>
          <p:nvPr/>
        </p:nvSpPr>
        <p:spPr bwMode="auto">
          <a:xfrm>
            <a:off x="2705100" y="42322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29" name="TextBox 23"/>
          <p:cNvSpPr txBox="1">
            <a:spLocks noChangeArrowheads="1"/>
          </p:cNvSpPr>
          <p:nvPr/>
        </p:nvSpPr>
        <p:spPr bwMode="auto">
          <a:xfrm>
            <a:off x="3338513" y="4221088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0" name="TextBox 24"/>
          <p:cNvSpPr txBox="1">
            <a:spLocks noChangeArrowheads="1"/>
          </p:cNvSpPr>
          <p:nvPr/>
        </p:nvSpPr>
        <p:spPr bwMode="auto">
          <a:xfrm>
            <a:off x="3995738" y="422108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5" name="TextBox 29"/>
          <p:cNvSpPr txBox="1">
            <a:spLocks noChangeArrowheads="1"/>
          </p:cNvSpPr>
          <p:nvPr/>
        </p:nvSpPr>
        <p:spPr bwMode="auto">
          <a:xfrm>
            <a:off x="2360613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6" name="TextBox 30"/>
          <p:cNvSpPr txBox="1">
            <a:spLocks noChangeArrowheads="1"/>
          </p:cNvSpPr>
          <p:nvPr/>
        </p:nvSpPr>
        <p:spPr bwMode="auto">
          <a:xfrm>
            <a:off x="3028950" y="500690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7" name="TextBox 31"/>
          <p:cNvSpPr txBox="1">
            <a:spLocks noChangeArrowheads="1"/>
          </p:cNvSpPr>
          <p:nvPr/>
        </p:nvSpPr>
        <p:spPr bwMode="auto">
          <a:xfrm>
            <a:off x="3676650" y="50069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38" name="TextBox 32"/>
          <p:cNvSpPr txBox="1">
            <a:spLocks noChangeArrowheads="1"/>
          </p:cNvSpPr>
          <p:nvPr/>
        </p:nvSpPr>
        <p:spPr bwMode="auto">
          <a:xfrm>
            <a:off x="4327525" y="500690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8937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0742" name="TextBox 10"/>
          <p:cNvSpPr txBox="1">
            <a:spLocks noChangeArrowheads="1"/>
          </p:cNvSpPr>
          <p:nvPr/>
        </p:nvSpPr>
        <p:spPr bwMode="auto">
          <a:xfrm>
            <a:off x="4649788" y="42322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3" name="TextBox 11"/>
          <p:cNvSpPr txBox="1">
            <a:spLocks noChangeArrowheads="1"/>
          </p:cNvSpPr>
          <p:nvPr/>
        </p:nvSpPr>
        <p:spPr bwMode="auto">
          <a:xfrm>
            <a:off x="5281613" y="422108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4" name="TextBox 12"/>
          <p:cNvSpPr txBox="1">
            <a:spLocks noChangeArrowheads="1"/>
          </p:cNvSpPr>
          <p:nvPr/>
        </p:nvSpPr>
        <p:spPr bwMode="auto">
          <a:xfrm>
            <a:off x="5940425" y="422108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2750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8" name="TextBox 16"/>
          <p:cNvSpPr txBox="1">
            <a:spLocks noChangeArrowheads="1"/>
          </p:cNvSpPr>
          <p:nvPr/>
        </p:nvSpPr>
        <p:spPr bwMode="auto">
          <a:xfrm>
            <a:off x="4973638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49" name="TextBox 17"/>
          <p:cNvSpPr txBox="1">
            <a:spLocks noChangeArrowheads="1"/>
          </p:cNvSpPr>
          <p:nvPr/>
        </p:nvSpPr>
        <p:spPr bwMode="auto">
          <a:xfrm>
            <a:off x="5621338" y="500690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50" name="TextBox 18"/>
          <p:cNvSpPr txBox="1">
            <a:spLocks noChangeArrowheads="1"/>
          </p:cNvSpPr>
          <p:nvPr/>
        </p:nvSpPr>
        <p:spPr bwMode="auto">
          <a:xfrm>
            <a:off x="6270625" y="500690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0751" name="TextBox 33"/>
          <p:cNvSpPr txBox="1">
            <a:spLocks noChangeArrowheads="1"/>
          </p:cNvSpPr>
          <p:nvPr/>
        </p:nvSpPr>
        <p:spPr bwMode="auto">
          <a:xfrm>
            <a:off x="2282825" y="5422825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</p:spTree>
    <p:extLst>
      <p:ext uri="{BB962C8B-B14F-4D97-AF65-F5344CB8AC3E}">
        <p14:creationId xmlns:p14="http://schemas.microsoft.com/office/powerpoint/2010/main" val="34144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  <a:endParaRPr lang="en-US" altLang="zh-CN" dirty="0"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 smtClean="0">
                <a:solidFill>
                  <a:srgbClr val="000099"/>
                </a:solidFill>
                <a:latin typeface="+mn-lt"/>
              </a:rPr>
              <a:t>c(0,n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 smtClean="0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sz="2500" dirty="0" smtClean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C071237-A2BA-4C4C-9824-A2A9624E504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1751" name="TextBox 22"/>
          <p:cNvSpPr txBox="1">
            <a:spLocks noChangeArrowheads="1"/>
          </p:cNvSpPr>
          <p:nvPr/>
        </p:nvSpPr>
        <p:spPr bwMode="auto">
          <a:xfrm>
            <a:off x="2705100" y="36090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23"/>
          <p:cNvSpPr txBox="1">
            <a:spLocks noChangeArrowheads="1"/>
          </p:cNvSpPr>
          <p:nvPr/>
        </p:nvSpPr>
        <p:spPr bwMode="auto">
          <a:xfrm>
            <a:off x="3338513" y="4207508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24"/>
          <p:cNvSpPr txBox="1">
            <a:spLocks noChangeArrowheads="1"/>
          </p:cNvSpPr>
          <p:nvPr/>
        </p:nvSpPr>
        <p:spPr bwMode="auto">
          <a:xfrm>
            <a:off x="3995738" y="420750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14877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8" name="TextBox 29"/>
          <p:cNvSpPr txBox="1">
            <a:spLocks noChangeArrowheads="1"/>
          </p:cNvSpPr>
          <p:nvPr/>
        </p:nvSpPr>
        <p:spPr bwMode="auto">
          <a:xfrm>
            <a:off x="2360613" y="4429758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9" name="TextBox 30"/>
          <p:cNvSpPr txBox="1">
            <a:spLocks noChangeArrowheads="1"/>
          </p:cNvSpPr>
          <p:nvPr/>
        </p:nvSpPr>
        <p:spPr bwMode="auto">
          <a:xfrm>
            <a:off x="3028950" y="499332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0" name="TextBox 31"/>
          <p:cNvSpPr txBox="1">
            <a:spLocks noChangeArrowheads="1"/>
          </p:cNvSpPr>
          <p:nvPr/>
        </p:nvSpPr>
        <p:spPr bwMode="auto">
          <a:xfrm>
            <a:off x="3676650" y="49933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1" name="TextBox 32"/>
          <p:cNvSpPr txBox="1">
            <a:spLocks noChangeArrowheads="1"/>
          </p:cNvSpPr>
          <p:nvPr/>
        </p:nvSpPr>
        <p:spPr bwMode="auto">
          <a:xfrm>
            <a:off x="4327525" y="4993320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795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1765" name="TextBox 10"/>
          <p:cNvSpPr txBox="1">
            <a:spLocks noChangeArrowheads="1"/>
          </p:cNvSpPr>
          <p:nvPr/>
        </p:nvSpPr>
        <p:spPr bwMode="auto">
          <a:xfrm>
            <a:off x="4649788" y="42186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6" name="TextBox 11"/>
          <p:cNvSpPr txBox="1">
            <a:spLocks noChangeArrowheads="1"/>
          </p:cNvSpPr>
          <p:nvPr/>
        </p:nvSpPr>
        <p:spPr bwMode="auto">
          <a:xfrm>
            <a:off x="5281613" y="4207508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67" name="TextBox 12"/>
          <p:cNvSpPr txBox="1">
            <a:spLocks noChangeArrowheads="1"/>
          </p:cNvSpPr>
          <p:nvPr/>
        </p:nvSpPr>
        <p:spPr bwMode="auto">
          <a:xfrm>
            <a:off x="5940425" y="4207508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920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1" name="TextBox 16"/>
          <p:cNvSpPr txBox="1">
            <a:spLocks noChangeArrowheads="1"/>
          </p:cNvSpPr>
          <p:nvPr/>
        </p:nvSpPr>
        <p:spPr bwMode="auto">
          <a:xfrm>
            <a:off x="4973638" y="49933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2" name="TextBox 17"/>
          <p:cNvSpPr txBox="1">
            <a:spLocks noChangeArrowheads="1"/>
          </p:cNvSpPr>
          <p:nvPr/>
        </p:nvSpPr>
        <p:spPr bwMode="auto">
          <a:xfrm>
            <a:off x="5621338" y="4993320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3" name="TextBox 18"/>
          <p:cNvSpPr txBox="1">
            <a:spLocks noChangeArrowheads="1"/>
          </p:cNvSpPr>
          <p:nvPr/>
        </p:nvSpPr>
        <p:spPr bwMode="auto">
          <a:xfrm>
            <a:off x="6270625" y="4993320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74" name="TextBox 33"/>
          <p:cNvSpPr txBox="1">
            <a:spLocks noChangeArrowheads="1"/>
          </p:cNvSpPr>
          <p:nvPr/>
        </p:nvSpPr>
        <p:spPr bwMode="auto">
          <a:xfrm>
            <a:off x="2282825" y="5409245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1775" name="椭圆 36"/>
          <p:cNvSpPr>
            <a:spLocks noChangeArrowheads="1"/>
          </p:cNvSpPr>
          <p:nvPr/>
        </p:nvSpPr>
        <p:spPr bwMode="auto">
          <a:xfrm>
            <a:off x="2957513" y="4185283"/>
            <a:ext cx="3954462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2951163" y="4077333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 flipH="1">
            <a:off x="2606675" y="4055108"/>
            <a:ext cx="198438" cy="2079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3866195"/>
            <a:ext cx="288925" cy="28098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3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98F8D44-B65E-4F58-9E1F-1ED83E708C9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39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2775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76" name="TextBox 23"/>
          <p:cNvSpPr txBox="1">
            <a:spLocks noChangeArrowheads="1"/>
          </p:cNvSpPr>
          <p:nvPr/>
        </p:nvSpPr>
        <p:spPr bwMode="auto">
          <a:xfrm>
            <a:off x="3338513" y="3645024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77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2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3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4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85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2789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0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1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5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6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7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798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2799" name="椭圆 34"/>
          <p:cNvSpPr>
            <a:spLocks noChangeArrowheads="1"/>
          </p:cNvSpPr>
          <p:nvPr/>
        </p:nvSpPr>
        <p:spPr bwMode="auto">
          <a:xfrm>
            <a:off x="2195513" y="4359399"/>
            <a:ext cx="1322387" cy="93027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2800" name="椭圆 35"/>
          <p:cNvSpPr>
            <a:spLocks noChangeArrowheads="1"/>
          </p:cNvSpPr>
          <p:nvPr/>
        </p:nvSpPr>
        <p:spPr bwMode="auto">
          <a:xfrm>
            <a:off x="3663950" y="4184774"/>
            <a:ext cx="3248025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3132138" y="4127624"/>
            <a:ext cx="290512" cy="2730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3608388" y="4070474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6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Dynamic </a:t>
            </a:r>
            <a:r>
              <a:rPr lang="en-US" altLang="zh-CN" dirty="0">
                <a:latin typeface="Arial" charset="0"/>
                <a:ea typeface="黑体" pitchFamily="2" charset="-122"/>
              </a:rPr>
              <a:t>Programming</a:t>
            </a:r>
            <a:endParaRPr lang="zh-CN" altLang="en-US" dirty="0" smtClean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S</a:t>
            </a:r>
            <a:r>
              <a:rPr lang="en-US" altLang="zh-CN" dirty="0" smtClean="0"/>
              <a:t>ufficient condition</a:t>
            </a:r>
            <a:endParaRPr lang="en-US" altLang="zh-CN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Solution includes the optimal results of </a:t>
            </a:r>
            <a:r>
              <a:rPr lang="en-US" altLang="zh-CN" dirty="0" err="1" smtClean="0">
                <a:latin typeface="Arial" charset="0"/>
                <a:ea typeface="黑体" pitchFamily="2" charset="-122"/>
              </a:rPr>
              <a:t>subproblems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err="1" smtClean="0">
                <a:latin typeface="Arial" charset="0"/>
                <a:ea typeface="黑体" pitchFamily="2" charset="-122"/>
              </a:rPr>
              <a:t>Subproblems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>
                <a:latin typeface="Arial" charset="0"/>
                <a:ea typeface="黑体" pitchFamily="2" charset="-122"/>
              </a:rPr>
              <a:t>can be used many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times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0DED34-3603-4E4C-BF74-D914CE0D4A1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2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82E4F9-B4EF-47A4-88F3-E6957B04DC5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40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3799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0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1" name="TextBox 24"/>
          <p:cNvSpPr txBox="1">
            <a:spLocks noChangeArrowheads="1"/>
          </p:cNvSpPr>
          <p:nvPr/>
        </p:nvSpPr>
        <p:spPr bwMode="auto">
          <a:xfrm>
            <a:off x="3995738" y="3645024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6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7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8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09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3813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14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15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9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0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1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2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3823" name="椭圆 34"/>
          <p:cNvSpPr>
            <a:spLocks noChangeArrowheads="1"/>
          </p:cNvSpPr>
          <p:nvPr/>
        </p:nvSpPr>
        <p:spPr bwMode="auto">
          <a:xfrm>
            <a:off x="2195513" y="4359399"/>
            <a:ext cx="1843087" cy="93027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3824" name="椭圆 35"/>
          <p:cNvSpPr>
            <a:spLocks noChangeArrowheads="1"/>
          </p:cNvSpPr>
          <p:nvPr/>
        </p:nvSpPr>
        <p:spPr bwMode="auto">
          <a:xfrm>
            <a:off x="4313238" y="4184774"/>
            <a:ext cx="2598737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3698875" y="4064124"/>
            <a:ext cx="373063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4221163" y="4040311"/>
            <a:ext cx="368300" cy="369888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c(0,n)</a:t>
            </a:r>
            <a:r>
              <a:rPr lang="zh-CN" altLang="en-US" sz="2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+mn-lt"/>
              </a:rPr>
              <a:t>is the final result</a:t>
            </a: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402A51C-74AB-4590-83BC-7573A759F52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41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4824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25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26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31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2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3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4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4837" name="TextBox 10"/>
          <p:cNvSpPr txBox="1">
            <a:spLocks noChangeArrowheads="1"/>
          </p:cNvSpPr>
          <p:nvPr/>
        </p:nvSpPr>
        <p:spPr bwMode="auto">
          <a:xfrm>
            <a:off x="4649788" y="3645024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8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39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3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4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5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6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4847" name="椭圆 34"/>
          <p:cNvSpPr>
            <a:spLocks noChangeArrowheads="1"/>
          </p:cNvSpPr>
          <p:nvPr/>
        </p:nvSpPr>
        <p:spPr bwMode="auto">
          <a:xfrm>
            <a:off x="2195513" y="4292724"/>
            <a:ext cx="26162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4848" name="椭圆 35"/>
          <p:cNvSpPr>
            <a:spLocks noChangeArrowheads="1"/>
          </p:cNvSpPr>
          <p:nvPr/>
        </p:nvSpPr>
        <p:spPr bwMode="auto">
          <a:xfrm>
            <a:off x="4956175" y="4184774"/>
            <a:ext cx="19558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4414838" y="4040311"/>
            <a:ext cx="373062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4824413" y="4005386"/>
            <a:ext cx="368300" cy="369888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3902199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77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Times New Roman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Times New Roman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c(0,n)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is the final result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0E5B132-AAFA-4DA5-A67D-FA283F2F952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42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848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49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0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6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7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8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5861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2" name="TextBox 11"/>
          <p:cNvSpPr txBox="1">
            <a:spLocks noChangeArrowheads="1"/>
          </p:cNvSpPr>
          <p:nvPr/>
        </p:nvSpPr>
        <p:spPr bwMode="auto">
          <a:xfrm>
            <a:off x="5281613" y="3645024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3" name="TextBox 12"/>
          <p:cNvSpPr txBox="1">
            <a:spLocks noChangeArrowheads="1"/>
          </p:cNvSpPr>
          <p:nvPr/>
        </p:nvSpPr>
        <p:spPr bwMode="auto">
          <a:xfrm>
            <a:off x="5940425" y="4206999"/>
            <a:ext cx="3603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7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8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69" name="TextBox 18"/>
          <p:cNvSpPr txBox="1">
            <a:spLocks noChangeArrowheads="1"/>
          </p:cNvSpPr>
          <p:nvPr/>
        </p:nvSpPr>
        <p:spPr bwMode="auto">
          <a:xfrm>
            <a:off x="6270625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70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5871" name="椭圆 34"/>
          <p:cNvSpPr>
            <a:spLocks noChangeArrowheads="1"/>
          </p:cNvSpPr>
          <p:nvPr/>
        </p:nvSpPr>
        <p:spPr bwMode="auto">
          <a:xfrm>
            <a:off x="2195513" y="4292724"/>
            <a:ext cx="3124200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72" name="椭圆 35"/>
          <p:cNvSpPr>
            <a:spLocks noChangeArrowheads="1"/>
          </p:cNvSpPr>
          <p:nvPr/>
        </p:nvSpPr>
        <p:spPr bwMode="auto">
          <a:xfrm>
            <a:off x="5616575" y="4184774"/>
            <a:ext cx="1109663" cy="1116012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5010150" y="4053011"/>
            <a:ext cx="454025" cy="4603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5435600" y="3968874"/>
            <a:ext cx="368300" cy="3698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1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Binary Search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Solution</a:t>
            </a: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c(</a:t>
            </a:r>
            <a:r>
              <a:rPr lang="en-US" altLang="zh-CN" sz="2400" dirty="0" err="1">
                <a:solidFill>
                  <a:srgbClr val="000099"/>
                </a:solidFill>
                <a:latin typeface="Times New Roman"/>
              </a:rPr>
              <a:t>i,j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) be optimal cost from key i+1 to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j 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，</a:t>
            </a:r>
            <a:endParaRPr lang="en-US" altLang="zh-CN" sz="2400" dirty="0">
              <a:solidFill>
                <a:srgbClr val="000099"/>
              </a:solidFill>
              <a:latin typeface="Times New Roman"/>
            </a:endParaRPr>
          </a:p>
          <a:p>
            <a:pPr lvl="1">
              <a:defRPr/>
            </a:pP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c(0,n)</a:t>
            </a:r>
            <a:r>
              <a:rPr lang="zh-CN" altLang="en-US" sz="2400" dirty="0">
                <a:solidFill>
                  <a:srgbClr val="000099"/>
                </a:solidFill>
                <a:latin typeface="Times New Roman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/>
              </a:rPr>
              <a:t>is the final result</a:t>
            </a:r>
            <a:endParaRPr lang="en-US" altLang="zh-CN" sz="2500" dirty="0">
              <a:solidFill>
                <a:srgbClr val="000099"/>
              </a:solidFill>
              <a:latin typeface="+mn-lt"/>
            </a:endParaRPr>
          </a:p>
          <a:p>
            <a:pPr lvl="1">
              <a:defRPr/>
            </a:pP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= w(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i,j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 +  min{ c(i,k-1) +  c(</a:t>
            </a:r>
            <a:r>
              <a:rPr lang="en-US" altLang="zh-CN" sz="2500" dirty="0" err="1">
                <a:solidFill>
                  <a:srgbClr val="000099"/>
                </a:solidFill>
                <a:latin typeface="+mn-lt"/>
              </a:rPr>
              <a:t>k,j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) }, </a:t>
            </a:r>
            <a:r>
              <a:rPr lang="en-US" altLang="zh-CN" sz="2500" dirty="0" smtClean="0">
                <a:solidFill>
                  <a:srgbClr val="000099"/>
                </a:solidFill>
                <a:latin typeface="+mn-lt"/>
              </a:rPr>
              <a:t>i </a:t>
            </a:r>
            <a:r>
              <a:rPr lang="en-US" altLang="zh-CN" sz="2500" dirty="0">
                <a:solidFill>
                  <a:srgbClr val="000099"/>
                </a:solidFill>
                <a:latin typeface="+mn-lt"/>
              </a:rPr>
              <a:t>&lt; k ≤ j</a:t>
            </a:r>
            <a:endParaRPr lang="en-US" altLang="zh-CN" dirty="0">
              <a:solidFill>
                <a:srgbClr val="000099"/>
              </a:solidFill>
              <a:latin typeface="+mn-lt"/>
            </a:endParaRP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99"/>
                </a:solidFill>
                <a:latin typeface="+mn-lt"/>
              </a:rPr>
              <a:t>   </a:t>
            </a:r>
            <a:endParaRPr lang="zh-CN" alt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BEC786B-19D5-4C26-B760-480FC6A6842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43</a:t>
            </a:fld>
            <a:endParaRPr lang="en-US" altLang="zh-CN" smtClean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272256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1" name="Oval 47"/>
          <p:cNvSpPr>
            <a:spLocks noChangeArrowheads="1"/>
          </p:cNvSpPr>
          <p:nvPr/>
        </p:nvSpPr>
        <p:spPr bwMode="auto">
          <a:xfrm>
            <a:off x="3375025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20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2" name="Oval 47"/>
          <p:cNvSpPr>
            <a:spLocks noChangeArrowheads="1"/>
          </p:cNvSpPr>
          <p:nvPr/>
        </p:nvSpPr>
        <p:spPr bwMode="auto">
          <a:xfrm>
            <a:off x="40243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30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6872" name="TextBox 22"/>
          <p:cNvSpPr txBox="1">
            <a:spLocks noChangeArrowheads="1"/>
          </p:cNvSpPr>
          <p:nvPr/>
        </p:nvSpPr>
        <p:spPr bwMode="auto">
          <a:xfrm>
            <a:off x="2705100" y="42181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73" name="TextBox 23"/>
          <p:cNvSpPr txBox="1">
            <a:spLocks noChangeArrowheads="1"/>
          </p:cNvSpPr>
          <p:nvPr/>
        </p:nvSpPr>
        <p:spPr bwMode="auto">
          <a:xfrm>
            <a:off x="3338513" y="4206999"/>
            <a:ext cx="3603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74" name="TextBox 24"/>
          <p:cNvSpPr txBox="1">
            <a:spLocks noChangeArrowheads="1"/>
          </p:cNvSpPr>
          <p:nvPr/>
        </p:nvSpPr>
        <p:spPr bwMode="auto">
          <a:xfrm>
            <a:off x="3995738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V="1">
            <a:off x="254317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3209925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38592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V="1">
            <a:off x="450215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9" name="TextBox 29"/>
          <p:cNvSpPr txBox="1">
            <a:spLocks noChangeArrowheads="1"/>
          </p:cNvSpPr>
          <p:nvPr/>
        </p:nvSpPr>
        <p:spPr bwMode="auto">
          <a:xfrm>
            <a:off x="2360613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0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0" name="TextBox 30"/>
          <p:cNvSpPr txBox="1">
            <a:spLocks noChangeArrowheads="1"/>
          </p:cNvSpPr>
          <p:nvPr/>
        </p:nvSpPr>
        <p:spPr bwMode="auto">
          <a:xfrm>
            <a:off x="3028950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1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1" name="TextBox 31"/>
          <p:cNvSpPr txBox="1">
            <a:spLocks noChangeArrowheads="1"/>
          </p:cNvSpPr>
          <p:nvPr/>
        </p:nvSpPr>
        <p:spPr bwMode="auto">
          <a:xfrm>
            <a:off x="3676650" y="4992811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2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2" name="TextBox 32"/>
          <p:cNvSpPr txBox="1">
            <a:spLocks noChangeArrowheads="1"/>
          </p:cNvSpPr>
          <p:nvPr/>
        </p:nvSpPr>
        <p:spPr bwMode="auto">
          <a:xfrm>
            <a:off x="4327525" y="4992811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3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" name="Oval 47"/>
          <p:cNvSpPr>
            <a:spLocks noChangeArrowheads="1"/>
          </p:cNvSpPr>
          <p:nvPr/>
        </p:nvSpPr>
        <p:spPr bwMode="auto">
          <a:xfrm>
            <a:off x="4667250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40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" name="Oval 47"/>
          <p:cNvSpPr>
            <a:spLocks noChangeArrowheads="1"/>
          </p:cNvSpPr>
          <p:nvPr/>
        </p:nvSpPr>
        <p:spPr bwMode="auto">
          <a:xfrm>
            <a:off x="5319713" y="4475286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50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36885" name="TextBox 10"/>
          <p:cNvSpPr txBox="1">
            <a:spLocks noChangeArrowheads="1"/>
          </p:cNvSpPr>
          <p:nvPr/>
        </p:nvSpPr>
        <p:spPr bwMode="auto">
          <a:xfrm>
            <a:off x="4649788" y="42181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6" name="TextBox 11"/>
          <p:cNvSpPr txBox="1">
            <a:spLocks noChangeArrowheads="1"/>
          </p:cNvSpPr>
          <p:nvPr/>
        </p:nvSpPr>
        <p:spPr bwMode="auto">
          <a:xfrm>
            <a:off x="5281613" y="4206999"/>
            <a:ext cx="3619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87" name="TextBox 12"/>
          <p:cNvSpPr txBox="1">
            <a:spLocks noChangeArrowheads="1"/>
          </p:cNvSpPr>
          <p:nvPr/>
        </p:nvSpPr>
        <p:spPr bwMode="auto">
          <a:xfrm>
            <a:off x="5940425" y="3645024"/>
            <a:ext cx="360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p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V="1">
            <a:off x="5154613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V="1">
            <a:off x="5803900" y="471341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6446838" y="4148261"/>
            <a:ext cx="0" cy="309563"/>
          </a:xfrm>
          <a:prstGeom prst="straightConnector1">
            <a:avLst/>
          </a:prstGeom>
          <a:ln w="38100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91" name="TextBox 16"/>
          <p:cNvSpPr txBox="1">
            <a:spLocks noChangeArrowheads="1"/>
          </p:cNvSpPr>
          <p:nvPr/>
        </p:nvSpPr>
        <p:spPr bwMode="auto">
          <a:xfrm>
            <a:off x="49736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4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2" name="TextBox 17"/>
          <p:cNvSpPr txBox="1">
            <a:spLocks noChangeArrowheads="1"/>
          </p:cNvSpPr>
          <p:nvPr/>
        </p:nvSpPr>
        <p:spPr bwMode="auto">
          <a:xfrm>
            <a:off x="5621338" y="4992811"/>
            <a:ext cx="360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5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3" name="TextBox 18"/>
          <p:cNvSpPr txBox="1">
            <a:spLocks noChangeArrowheads="1"/>
          </p:cNvSpPr>
          <p:nvPr/>
        </p:nvSpPr>
        <p:spPr bwMode="auto">
          <a:xfrm>
            <a:off x="6270625" y="4429249"/>
            <a:ext cx="361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sz="1400" b="1">
                <a:solidFill>
                  <a:srgbClr val="000099"/>
                </a:solidFill>
                <a:ea typeface="黑体" pitchFamily="2" charset="-122"/>
              </a:rPr>
              <a:t>q</a:t>
            </a:r>
            <a:r>
              <a:rPr lang="en-US" altLang="zh-CN" sz="1400" b="1" baseline="-25000">
                <a:solidFill>
                  <a:srgbClr val="000099"/>
                </a:solidFill>
                <a:ea typeface="黑体" pitchFamily="2" charset="-122"/>
              </a:rPr>
              <a:t>6</a:t>
            </a:r>
            <a:endParaRPr lang="zh-CN" altLang="en-US" sz="1400" b="1" baseline="-2500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6894" name="TextBox 33"/>
          <p:cNvSpPr txBox="1">
            <a:spLocks noChangeArrowheads="1"/>
          </p:cNvSpPr>
          <p:nvPr/>
        </p:nvSpPr>
        <p:spPr bwMode="auto">
          <a:xfrm>
            <a:off x="2282825" y="5408736"/>
            <a:ext cx="473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2" eaLnBrk="1" hangingPunct="1"/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c(0,6)=w(0,6)+min{c(0,k)+c(k,6)}, 0 &lt; k ≤ 6</a:t>
            </a:r>
          </a:p>
        </p:txBody>
      </p:sp>
      <p:sp>
        <p:nvSpPr>
          <p:cNvPr id="36895" name="椭圆 34"/>
          <p:cNvSpPr>
            <a:spLocks noChangeArrowheads="1"/>
          </p:cNvSpPr>
          <p:nvPr/>
        </p:nvSpPr>
        <p:spPr bwMode="auto">
          <a:xfrm>
            <a:off x="2195513" y="4189536"/>
            <a:ext cx="3852862" cy="1292225"/>
          </a:xfrm>
          <a:prstGeom prst="ellipse">
            <a:avLst/>
          </a:prstGeom>
          <a:solidFill>
            <a:srgbClr val="006600">
              <a:alpha val="20000"/>
            </a:srgbClr>
          </a:solidFill>
          <a:ln w="25400">
            <a:solidFill>
              <a:srgbClr val="0066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</a:pP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H="1">
            <a:off x="5724525" y="4064124"/>
            <a:ext cx="373063" cy="4095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6223000" y="4108574"/>
            <a:ext cx="155575" cy="23653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47"/>
          <p:cNvSpPr>
            <a:spLocks noChangeArrowheads="1"/>
          </p:cNvSpPr>
          <p:nvPr/>
        </p:nvSpPr>
        <p:spPr bwMode="auto">
          <a:xfrm>
            <a:off x="5969000" y="3913311"/>
            <a:ext cx="288925" cy="2794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00CC"/>
                </a:solidFill>
                <a:ea typeface="宋体" pitchFamily="2" charset="-122"/>
              </a:rPr>
              <a:t>60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1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    Optimal </a:t>
            </a:r>
            <a:r>
              <a:rPr lang="en-US" altLang="zh-CN" dirty="0"/>
              <a:t>Binary </a:t>
            </a:r>
            <a:r>
              <a:rPr lang="en-US" altLang="zh-CN" dirty="0" smtClean="0"/>
              <a:t>Sear</a:t>
            </a:r>
            <a:endParaRPr lang="en-US" altLang="zh-CN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Step 1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each key constructs a tree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37892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43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44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45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50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1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2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53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1063625" y="2960948"/>
            <a:ext cx="1054100" cy="958850"/>
            <a:chOff x="747710" y="2939606"/>
            <a:chExt cx="1053066" cy="958546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169571" y="2968172"/>
              <a:ext cx="288642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33" name="TextBox 47"/>
            <p:cNvSpPr txBox="1">
              <a:spLocks noChangeArrowheads="1"/>
            </p:cNvSpPr>
            <p:nvPr/>
          </p:nvSpPr>
          <p:spPr bwMode="auto">
            <a:xfrm>
              <a:off x="747710" y="2939606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auto">
            <a:xfrm>
              <a:off x="917406" y="3480772"/>
              <a:ext cx="252164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1458212" y="3480772"/>
              <a:ext cx="252165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>
              <a:stCxn id="49" idx="0"/>
              <a:endCxn id="47" idx="3"/>
            </p:cNvCxnSpPr>
            <p:nvPr/>
          </p:nvCxnSpPr>
          <p:spPr bwMode="auto">
            <a:xfrm flipV="1">
              <a:off x="1042695" y="3206221"/>
              <a:ext cx="16811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50" idx="0"/>
              <a:endCxn id="47" idx="5"/>
            </p:cNvCxnSpPr>
            <p:nvPr/>
          </p:nvCxnSpPr>
          <p:spPr bwMode="auto">
            <a:xfrm flipH="1" flipV="1">
              <a:off x="1415392" y="3206221"/>
              <a:ext cx="16811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8" name="TextBox 54"/>
            <p:cNvSpPr txBox="1">
              <a:spLocks noChangeArrowheads="1"/>
            </p:cNvSpPr>
            <p:nvPr/>
          </p:nvSpPr>
          <p:spPr bwMode="auto">
            <a:xfrm>
              <a:off x="763118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39" name="TextBox 55"/>
            <p:cNvSpPr txBox="1">
              <a:spLocks noChangeArrowheads="1"/>
            </p:cNvSpPr>
            <p:nvPr/>
          </p:nvSpPr>
          <p:spPr bwMode="auto">
            <a:xfrm>
              <a:off x="1367644" y="359037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030663" y="2960948"/>
            <a:ext cx="1081087" cy="958850"/>
            <a:chOff x="769265" y="2939606"/>
            <a:chExt cx="1081204" cy="958546"/>
          </a:xfrm>
        </p:grpSpPr>
        <p:sp>
          <p:nvSpPr>
            <p:cNvPr id="59" name="Oval 47"/>
            <p:cNvSpPr>
              <a:spLocks noChangeArrowheads="1"/>
            </p:cNvSpPr>
            <p:nvPr/>
          </p:nvSpPr>
          <p:spPr bwMode="auto">
            <a:xfrm>
              <a:off x="1169358" y="2968172"/>
              <a:ext cx="288956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25" name="TextBox 59"/>
            <p:cNvSpPr txBox="1">
              <a:spLocks noChangeArrowheads="1"/>
            </p:cNvSpPr>
            <p:nvPr/>
          </p:nvSpPr>
          <p:spPr bwMode="auto">
            <a:xfrm>
              <a:off x="769265" y="2939606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916918" y="3480772"/>
              <a:ext cx="252440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1458315" y="3480772"/>
              <a:ext cx="252439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63" name="直接连接符 62"/>
            <p:cNvCxnSpPr>
              <a:stCxn id="61" idx="0"/>
              <a:endCxn id="59" idx="3"/>
            </p:cNvCxnSpPr>
            <p:nvPr/>
          </p:nvCxnSpPr>
          <p:spPr bwMode="auto">
            <a:xfrm flipV="1">
              <a:off x="1042345" y="3206221"/>
              <a:ext cx="168293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1415447" y="3206221"/>
              <a:ext cx="168293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30" name="TextBox 64"/>
            <p:cNvSpPr txBox="1">
              <a:spLocks noChangeArrowheads="1"/>
            </p:cNvSpPr>
            <p:nvPr/>
          </p:nvSpPr>
          <p:spPr bwMode="auto">
            <a:xfrm>
              <a:off x="812811" y="3590375"/>
              <a:ext cx="4331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31" name="TextBox 65"/>
            <p:cNvSpPr txBox="1">
              <a:spLocks noChangeArrowheads="1"/>
            </p:cNvSpPr>
            <p:nvPr/>
          </p:nvSpPr>
          <p:spPr bwMode="auto">
            <a:xfrm>
              <a:off x="1317951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66"/>
          <p:cNvGrpSpPr>
            <a:grpSpLocks/>
          </p:cNvGrpSpPr>
          <p:nvPr/>
        </p:nvGrpSpPr>
        <p:grpSpPr bwMode="auto">
          <a:xfrm>
            <a:off x="6427788" y="2960948"/>
            <a:ext cx="1168400" cy="958850"/>
            <a:chOff x="681619" y="2939606"/>
            <a:chExt cx="1168850" cy="958546"/>
          </a:xfrm>
        </p:grpSpPr>
        <p:sp>
          <p:nvSpPr>
            <p:cNvPr id="68" name="Oval 47"/>
            <p:cNvSpPr>
              <a:spLocks noChangeArrowheads="1"/>
            </p:cNvSpPr>
            <p:nvPr/>
          </p:nvSpPr>
          <p:spPr bwMode="auto">
            <a:xfrm>
              <a:off x="1169169" y="2968172"/>
              <a:ext cx="289036" cy="279311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7917" name="TextBox 68"/>
            <p:cNvSpPr txBox="1">
              <a:spLocks noChangeArrowheads="1"/>
            </p:cNvSpPr>
            <p:nvPr/>
          </p:nvSpPr>
          <p:spPr bwMode="auto">
            <a:xfrm>
              <a:off x="681619" y="2939606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916659" y="3480772"/>
              <a:ext cx="252509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458205" y="3480772"/>
              <a:ext cx="252510" cy="160286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ea typeface="宋体" pitchFamily="2" charset="-122"/>
              </a:endParaRPr>
            </a:p>
          </p:txBody>
        </p:sp>
        <p:cxnSp>
          <p:nvCxnSpPr>
            <p:cNvPr id="72" name="直接连接符 71"/>
            <p:cNvCxnSpPr>
              <a:stCxn id="70" idx="0"/>
              <a:endCxn id="68" idx="3"/>
            </p:cNvCxnSpPr>
            <p:nvPr/>
          </p:nvCxnSpPr>
          <p:spPr bwMode="auto">
            <a:xfrm flipV="1">
              <a:off x="1042120" y="3206221"/>
              <a:ext cx="16834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1" idx="0"/>
              <a:endCxn id="68" idx="5"/>
            </p:cNvCxnSpPr>
            <p:nvPr/>
          </p:nvCxnSpPr>
          <p:spPr bwMode="auto">
            <a:xfrm flipH="1" flipV="1">
              <a:off x="1415326" y="3206221"/>
              <a:ext cx="168340" cy="274551"/>
            </a:xfrm>
            <a:prstGeom prst="line">
              <a:avLst/>
            </a:prstGeom>
            <a:ln w="19050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22" name="TextBox 73"/>
            <p:cNvSpPr txBox="1">
              <a:spLocks noChangeArrowheads="1"/>
            </p:cNvSpPr>
            <p:nvPr/>
          </p:nvSpPr>
          <p:spPr bwMode="auto">
            <a:xfrm>
              <a:off x="763118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23" name="TextBox 74"/>
            <p:cNvSpPr txBox="1">
              <a:spLocks noChangeArrowheads="1"/>
            </p:cNvSpPr>
            <p:nvPr/>
          </p:nvSpPr>
          <p:spPr bwMode="auto">
            <a:xfrm>
              <a:off x="1317951" y="3590375"/>
              <a:ext cx="5325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1079500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995738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443663" y="4416686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899" name="TextBox 78"/>
          <p:cNvSpPr txBox="1">
            <a:spLocks noChangeArrowheads="1"/>
          </p:cNvSpPr>
          <p:nvPr/>
        </p:nvSpPr>
        <p:spPr bwMode="auto">
          <a:xfrm>
            <a:off x="0" y="5679541"/>
            <a:ext cx="3223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w is total 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probs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 of all nodes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c is total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probs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of all nodes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7900" name="组合 88"/>
          <p:cNvGrpSpPr>
            <a:grpSpLocks/>
          </p:cNvGrpSpPr>
          <p:nvPr/>
        </p:nvGrpSpPr>
        <p:grpSpPr bwMode="auto">
          <a:xfrm>
            <a:off x="5421313" y="5265204"/>
            <a:ext cx="3722687" cy="1022350"/>
            <a:chOff x="5420863" y="5172581"/>
            <a:chExt cx="3723613" cy="1021759"/>
          </a:xfrm>
        </p:grpSpPr>
        <p:sp>
          <p:nvSpPr>
            <p:cNvPr id="37907" name="TextBox 79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08" name="TextBox 80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09" name="TextBox 81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0" name="TextBox 82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1" name="TextBox 83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2" name="TextBox 84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3" name="TextBox 85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4" name="TextBox 86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7915" name="TextBox 87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424488" y="5268379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6664325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7905750" y="5951004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1152525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w=0.75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075113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w=0.25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580188" y="4065848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w=0.15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4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91" grpId="0" animBg="1"/>
      <p:bldP spid="95" grpId="0" animBg="1"/>
      <p:bldP spid="99" grpId="0" animBg="1"/>
      <p:bldP spid="101" grpId="0"/>
      <p:bldP spid="102" grpId="0"/>
      <p:bldP spid="10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Optimal </a:t>
            </a:r>
            <a:r>
              <a:rPr lang="en-US" altLang="zh-CN" dirty="0"/>
              <a:t>Binary </a:t>
            </a:r>
            <a:r>
              <a:rPr lang="en-US" altLang="zh-CN" dirty="0" smtClean="0"/>
              <a:t>Sear </a:t>
            </a:r>
            <a:endParaRPr lang="zh-CN" altLang="en-US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 smtClean="0">
                <a:latin typeface="Arial" charset="0"/>
                <a:ea typeface="黑体" pitchFamily="2" charset="-122"/>
              </a:rPr>
              <a:t>Step 2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adjacent 2 keys construct a tree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38916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9033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34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35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40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1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2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043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 bwMode="auto">
          <a:xfrm>
            <a:off x="4500563" y="2528888"/>
            <a:ext cx="0" cy="2160587"/>
          </a:xfrm>
          <a:prstGeom prst="line">
            <a:avLst/>
          </a:prstGeom>
          <a:ln w="381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2160588" y="2708920"/>
            <a:ext cx="1547812" cy="1846262"/>
            <a:chOff x="2159856" y="2960885"/>
            <a:chExt cx="1548048" cy="1845559"/>
          </a:xfrm>
        </p:grpSpPr>
        <p:grpSp>
          <p:nvGrpSpPr>
            <p:cNvPr id="39011" name="组合 10"/>
            <p:cNvGrpSpPr>
              <a:grpSpLocks/>
            </p:cNvGrpSpPr>
            <p:nvPr/>
          </p:nvGrpSpPr>
          <p:grpSpPr bwMode="auto">
            <a:xfrm>
              <a:off x="2231740" y="2960885"/>
              <a:ext cx="1476164" cy="1459040"/>
              <a:chOff x="1079612" y="2978072"/>
              <a:chExt cx="1476164" cy="1459040"/>
            </a:xfrm>
          </p:grpSpPr>
          <p:grpSp>
            <p:nvGrpSpPr>
              <p:cNvPr id="39014" name="组合 56"/>
              <p:cNvGrpSpPr>
                <a:grpSpLocks/>
              </p:cNvGrpSpPr>
              <p:nvPr/>
            </p:nvGrpSpPr>
            <p:grpSpPr bwMode="auto">
              <a:xfrm>
                <a:off x="1079612" y="3492514"/>
                <a:ext cx="1037658" cy="944598"/>
                <a:chOff x="763118" y="2953554"/>
                <a:chExt cx="1037658" cy="944598"/>
              </a:xfrm>
            </p:grpSpPr>
            <p:sp>
              <p:nvSpPr>
                <p:cNvPr id="47" name="Oval 47"/>
                <p:cNvSpPr>
                  <a:spLocks noChangeArrowheads="1"/>
                </p:cNvSpPr>
                <p:nvPr/>
              </p:nvSpPr>
              <p:spPr bwMode="auto">
                <a:xfrm>
                  <a:off x="1169144" y="2967548"/>
                  <a:ext cx="28896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2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763118" y="2953554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9" name="Rectangle 6"/>
                <p:cNvSpPr>
                  <a:spLocks noChangeArrowheads="1"/>
                </p:cNvSpPr>
                <p:nvPr/>
              </p:nvSpPr>
              <p:spPr bwMode="auto">
                <a:xfrm>
                  <a:off x="916693" y="3480115"/>
                  <a:ext cx="252450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50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113" y="3480115"/>
                  <a:ext cx="252451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52" name="直接连接符 51"/>
                <p:cNvCxnSpPr>
                  <a:stCxn id="49" idx="0"/>
                  <a:endCxn id="47" idx="3"/>
                </p:cNvCxnSpPr>
                <p:nvPr/>
              </p:nvCxnSpPr>
              <p:spPr bwMode="auto">
                <a:xfrm flipV="1">
                  <a:off x="1042124" y="3205582"/>
                  <a:ext cx="168301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stCxn id="50" idx="0"/>
                  <a:endCxn id="47" idx="5"/>
                </p:cNvCxnSpPr>
                <p:nvPr/>
              </p:nvCxnSpPr>
              <p:spPr bwMode="auto">
                <a:xfrm flipH="1" flipV="1">
                  <a:off x="1415244" y="3205582"/>
                  <a:ext cx="168301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28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029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367644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9015" name="组合 91"/>
              <p:cNvGrpSpPr>
                <a:grpSpLocks/>
              </p:cNvGrpSpPr>
              <p:nvPr/>
            </p:nvGrpSpPr>
            <p:grpSpPr bwMode="auto">
              <a:xfrm>
                <a:off x="1439652" y="2978072"/>
                <a:ext cx="1116124" cy="958546"/>
                <a:chOff x="807007" y="2939606"/>
                <a:chExt cx="1116124" cy="958546"/>
              </a:xfrm>
            </p:grpSpPr>
            <p:sp>
              <p:nvSpPr>
                <p:cNvPr id="93" name="Oval 47"/>
                <p:cNvSpPr>
                  <a:spLocks noChangeArrowheads="1"/>
                </p:cNvSpPr>
                <p:nvPr/>
              </p:nvSpPr>
              <p:spPr bwMode="auto">
                <a:xfrm>
                  <a:off x="1168954" y="2968170"/>
                  <a:ext cx="28896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17" name="TextBox 93"/>
                <p:cNvSpPr txBox="1">
                  <a:spLocks noChangeArrowheads="1"/>
                </p:cNvSpPr>
                <p:nvPr/>
              </p:nvSpPr>
              <p:spPr bwMode="auto">
                <a:xfrm>
                  <a:off x="807007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96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923" y="3480737"/>
                  <a:ext cx="252450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97" name="直接连接符 96"/>
                <p:cNvCxnSpPr>
                  <a:endCxn id="93" idx="3"/>
                </p:cNvCxnSpPr>
                <p:nvPr/>
              </p:nvCxnSpPr>
              <p:spPr bwMode="auto">
                <a:xfrm flipV="1">
                  <a:off x="1043522" y="3206204"/>
                  <a:ext cx="168301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>
                  <a:stCxn id="96" idx="0"/>
                  <a:endCxn id="93" idx="5"/>
                </p:cNvCxnSpPr>
                <p:nvPr/>
              </p:nvCxnSpPr>
              <p:spPr bwMode="auto">
                <a:xfrm flipH="1" flipV="1">
                  <a:off x="1415054" y="3206204"/>
                  <a:ext cx="168301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21" name="TextBox 99"/>
                <p:cNvSpPr txBox="1">
                  <a:spLocks noChangeArrowheads="1"/>
                </p:cNvSpPr>
                <p:nvPr/>
              </p:nvSpPr>
              <p:spPr bwMode="auto">
                <a:xfrm>
                  <a:off x="1390613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012" name="椭圆 134"/>
            <p:cNvSpPr>
              <a:spLocks noChangeArrowheads="1"/>
            </p:cNvSpPr>
            <p:nvPr/>
          </p:nvSpPr>
          <p:spPr bwMode="auto">
            <a:xfrm>
              <a:off x="2159856" y="339299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71025" y="4436698"/>
              <a:ext cx="787520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c(0,1)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7" name="组合 26"/>
          <p:cNvGrpSpPr>
            <a:grpSpLocks/>
          </p:cNvGrpSpPr>
          <p:nvPr/>
        </p:nvGrpSpPr>
        <p:grpSpPr bwMode="auto">
          <a:xfrm>
            <a:off x="250825" y="2708920"/>
            <a:ext cx="1549400" cy="1846262"/>
            <a:chOff x="251520" y="2960885"/>
            <a:chExt cx="1548048" cy="1845559"/>
          </a:xfrm>
        </p:grpSpPr>
        <p:grpSp>
          <p:nvGrpSpPr>
            <p:cNvPr id="38992" name="组合 9"/>
            <p:cNvGrpSpPr>
              <a:grpSpLocks/>
            </p:cNvGrpSpPr>
            <p:nvPr/>
          </p:nvGrpSpPr>
          <p:grpSpPr bwMode="auto">
            <a:xfrm>
              <a:off x="251520" y="2960885"/>
              <a:ext cx="1493631" cy="1446377"/>
              <a:chOff x="3618429" y="2708920"/>
              <a:chExt cx="1493631" cy="1446377"/>
            </a:xfrm>
          </p:grpSpPr>
          <p:grpSp>
            <p:nvGrpSpPr>
              <p:cNvPr id="38995" name="组合 57"/>
              <p:cNvGrpSpPr>
                <a:grpSpLocks/>
              </p:cNvGrpSpPr>
              <p:nvPr/>
            </p:nvGrpSpPr>
            <p:grpSpPr bwMode="auto">
              <a:xfrm>
                <a:off x="4074402" y="3193231"/>
                <a:ext cx="1037658" cy="962066"/>
                <a:chOff x="812811" y="2936086"/>
                <a:chExt cx="1037658" cy="962066"/>
              </a:xfrm>
            </p:grpSpPr>
            <p:sp>
              <p:nvSpPr>
                <p:cNvPr id="59" name="Oval 47"/>
                <p:cNvSpPr>
                  <a:spLocks noChangeArrowheads="1"/>
                </p:cNvSpPr>
                <p:nvPr/>
              </p:nvSpPr>
              <p:spPr bwMode="auto">
                <a:xfrm>
                  <a:off x="1168929" y="2967516"/>
                  <a:ext cx="290260" cy="27929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00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400954" y="293608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61" name="Rectangle 6"/>
                <p:cNvSpPr>
                  <a:spLocks noChangeArrowheads="1"/>
                </p:cNvSpPr>
                <p:nvPr/>
              </p:nvSpPr>
              <p:spPr bwMode="auto">
                <a:xfrm>
                  <a:off x="921495" y="3480083"/>
                  <a:ext cx="247434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62" name="Rectangle 6"/>
                <p:cNvSpPr>
                  <a:spLocks noChangeArrowheads="1"/>
                </p:cNvSpPr>
                <p:nvPr/>
              </p:nvSpPr>
              <p:spPr bwMode="auto">
                <a:xfrm>
                  <a:off x="1459189" y="3480083"/>
                  <a:ext cx="252192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63" name="直接连接符 62"/>
                <p:cNvCxnSpPr>
                  <a:stCxn id="61" idx="0"/>
                  <a:endCxn id="59" idx="3"/>
                </p:cNvCxnSpPr>
                <p:nvPr/>
              </p:nvCxnSpPr>
              <p:spPr bwMode="auto">
                <a:xfrm flipV="1">
                  <a:off x="1043626" y="3205550"/>
                  <a:ext cx="168128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62" idx="0"/>
                  <a:endCxn id="59" idx="5"/>
                </p:cNvCxnSpPr>
                <p:nvPr/>
              </p:nvCxnSpPr>
              <p:spPr bwMode="auto">
                <a:xfrm flipH="1" flipV="1">
                  <a:off x="1416363" y="3205550"/>
                  <a:ext cx="168128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09" name="TextBox 64"/>
                <p:cNvSpPr txBox="1">
                  <a:spLocks noChangeArrowheads="1"/>
                </p:cNvSpPr>
                <p:nvPr/>
              </p:nvSpPr>
              <p:spPr bwMode="auto">
                <a:xfrm>
                  <a:off x="812811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010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96" name="组合 81"/>
              <p:cNvGrpSpPr>
                <a:grpSpLocks/>
              </p:cNvGrpSpPr>
              <p:nvPr/>
            </p:nvGrpSpPr>
            <p:grpSpPr bwMode="auto">
              <a:xfrm>
                <a:off x="3618429" y="2708920"/>
                <a:ext cx="908343" cy="958546"/>
                <a:chOff x="675702" y="2939606"/>
                <a:chExt cx="908343" cy="958546"/>
              </a:xfrm>
            </p:grpSpPr>
            <p:sp>
              <p:nvSpPr>
                <p:cNvPr id="83" name="Oval 47"/>
                <p:cNvSpPr>
                  <a:spLocks noChangeArrowheads="1"/>
                </p:cNvSpPr>
                <p:nvPr/>
              </p:nvSpPr>
              <p:spPr bwMode="auto">
                <a:xfrm>
                  <a:off x="1168984" y="2968170"/>
                  <a:ext cx="290259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98" name="TextBox 83"/>
                <p:cNvSpPr txBox="1">
                  <a:spLocks noChangeArrowheads="1"/>
                </p:cNvSpPr>
                <p:nvPr/>
              </p:nvSpPr>
              <p:spPr bwMode="auto">
                <a:xfrm>
                  <a:off x="783714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85" name="Rectangle 6"/>
                <p:cNvSpPr>
                  <a:spLocks noChangeArrowheads="1"/>
                </p:cNvSpPr>
                <p:nvPr/>
              </p:nvSpPr>
              <p:spPr bwMode="auto">
                <a:xfrm>
                  <a:off x="916792" y="3480737"/>
                  <a:ext cx="252193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87" name="直接连接符 86"/>
                <p:cNvCxnSpPr>
                  <a:stCxn id="85" idx="0"/>
                  <a:endCxn id="83" idx="3"/>
                </p:cNvCxnSpPr>
                <p:nvPr/>
              </p:nvCxnSpPr>
              <p:spPr bwMode="auto">
                <a:xfrm flipV="1">
                  <a:off x="1043681" y="3206204"/>
                  <a:ext cx="168128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endCxn id="83" idx="5"/>
                </p:cNvCxnSpPr>
                <p:nvPr/>
              </p:nvCxnSpPr>
              <p:spPr bwMode="auto">
                <a:xfrm flipH="1" flipV="1">
                  <a:off x="1416418" y="3206204"/>
                  <a:ext cx="168128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002" name="TextBox 88"/>
                <p:cNvSpPr txBox="1">
                  <a:spLocks noChangeArrowheads="1"/>
                </p:cNvSpPr>
                <p:nvPr/>
              </p:nvSpPr>
              <p:spPr bwMode="auto">
                <a:xfrm>
                  <a:off x="675702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8993" name="椭圆 13"/>
            <p:cNvSpPr>
              <a:spLocks noChangeArrowheads="1"/>
            </p:cNvSpPr>
            <p:nvPr/>
          </p:nvSpPr>
          <p:spPr bwMode="auto">
            <a:xfrm>
              <a:off x="683568" y="339299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863760" y="4436698"/>
              <a:ext cx="786713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c(1,2)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11" name="组合 28"/>
          <p:cNvGrpSpPr>
            <a:grpSpLocks/>
          </p:cNvGrpSpPr>
          <p:nvPr/>
        </p:nvGrpSpPr>
        <p:grpSpPr bwMode="auto">
          <a:xfrm>
            <a:off x="5256213" y="2708920"/>
            <a:ext cx="1665287" cy="1846262"/>
            <a:chOff x="5256076" y="2960885"/>
            <a:chExt cx="1666030" cy="1845559"/>
          </a:xfrm>
        </p:grpSpPr>
        <p:grpSp>
          <p:nvGrpSpPr>
            <p:cNvPr id="38973" name="组合 100"/>
            <p:cNvGrpSpPr>
              <a:grpSpLocks/>
            </p:cNvGrpSpPr>
            <p:nvPr/>
          </p:nvGrpSpPr>
          <p:grpSpPr bwMode="auto">
            <a:xfrm>
              <a:off x="5256076" y="2960885"/>
              <a:ext cx="1503482" cy="1446377"/>
              <a:chOff x="3677892" y="2708920"/>
              <a:chExt cx="1503482" cy="1446377"/>
            </a:xfrm>
          </p:grpSpPr>
          <p:grpSp>
            <p:nvGrpSpPr>
              <p:cNvPr id="38976" name="组合 101"/>
              <p:cNvGrpSpPr>
                <a:grpSpLocks/>
              </p:cNvGrpSpPr>
              <p:nvPr/>
            </p:nvGrpSpPr>
            <p:grpSpPr bwMode="auto">
              <a:xfrm>
                <a:off x="4024709" y="3224649"/>
                <a:ext cx="1156665" cy="930648"/>
                <a:chOff x="763118" y="2967504"/>
                <a:chExt cx="1156665" cy="930648"/>
              </a:xfrm>
            </p:grpSpPr>
            <p:sp>
              <p:nvSpPr>
                <p:cNvPr id="110" name="Oval 47"/>
                <p:cNvSpPr>
                  <a:spLocks noChangeArrowheads="1"/>
                </p:cNvSpPr>
                <p:nvPr/>
              </p:nvSpPr>
              <p:spPr bwMode="auto">
                <a:xfrm>
                  <a:off x="1169112" y="2967516"/>
                  <a:ext cx="289054" cy="27929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85" name="TextBox 110"/>
                <p:cNvSpPr txBox="1">
                  <a:spLocks noChangeArrowheads="1"/>
                </p:cNvSpPr>
                <p:nvPr/>
              </p:nvSpPr>
              <p:spPr bwMode="auto">
                <a:xfrm>
                  <a:off x="1387265" y="2972153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12" name="Rectangle 6"/>
                <p:cNvSpPr>
                  <a:spLocks noChangeArrowheads="1"/>
                </p:cNvSpPr>
                <p:nvPr/>
              </p:nvSpPr>
              <p:spPr bwMode="auto">
                <a:xfrm>
                  <a:off x="916586" y="3480083"/>
                  <a:ext cx="252526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1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166" y="3480083"/>
                  <a:ext cx="252525" cy="160276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14" name="直接连接符 113"/>
                <p:cNvCxnSpPr>
                  <a:stCxn id="112" idx="0"/>
                  <a:endCxn id="110" idx="3"/>
                </p:cNvCxnSpPr>
                <p:nvPr/>
              </p:nvCxnSpPr>
              <p:spPr bwMode="auto">
                <a:xfrm flipV="1">
                  <a:off x="1042055" y="3205550"/>
                  <a:ext cx="168350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/>
                <p:cNvCxnSpPr>
                  <a:stCxn id="113" idx="0"/>
                  <a:endCxn id="110" idx="5"/>
                </p:cNvCxnSpPr>
                <p:nvPr/>
              </p:nvCxnSpPr>
              <p:spPr bwMode="auto">
                <a:xfrm flipH="1" flipV="1">
                  <a:off x="1415284" y="3205550"/>
                  <a:ext cx="168350" cy="274533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90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8991" name="TextBox 116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77" name="组合 102"/>
              <p:cNvGrpSpPr>
                <a:grpSpLocks/>
              </p:cNvGrpSpPr>
              <p:nvPr/>
            </p:nvGrpSpPr>
            <p:grpSpPr bwMode="auto">
              <a:xfrm>
                <a:off x="3677892" y="2708920"/>
                <a:ext cx="848880" cy="958546"/>
                <a:chOff x="735165" y="2939606"/>
                <a:chExt cx="848880" cy="958546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168746" y="2968170"/>
                  <a:ext cx="290643" cy="279294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79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797403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06" name="Rectangle 6"/>
                <p:cNvSpPr>
                  <a:spLocks noChangeArrowheads="1"/>
                </p:cNvSpPr>
                <p:nvPr/>
              </p:nvSpPr>
              <p:spPr bwMode="auto">
                <a:xfrm>
                  <a:off x="916221" y="3480737"/>
                  <a:ext cx="252525" cy="160277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07" name="直接连接符 106"/>
                <p:cNvCxnSpPr>
                  <a:stCxn id="106" idx="0"/>
                  <a:endCxn id="104" idx="3"/>
                </p:cNvCxnSpPr>
                <p:nvPr/>
              </p:nvCxnSpPr>
              <p:spPr bwMode="auto">
                <a:xfrm flipV="1">
                  <a:off x="1043278" y="3206204"/>
                  <a:ext cx="168350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/>
                <p:cNvCxnSpPr>
                  <a:endCxn id="104" idx="5"/>
                </p:cNvCxnSpPr>
                <p:nvPr/>
              </p:nvCxnSpPr>
              <p:spPr bwMode="auto">
                <a:xfrm flipH="1" flipV="1">
                  <a:off x="1416506" y="3206204"/>
                  <a:ext cx="173115" cy="274532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83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735165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8974" name="椭圆 135"/>
            <p:cNvSpPr>
              <a:spLocks noChangeArrowheads="1"/>
            </p:cNvSpPr>
            <p:nvPr/>
          </p:nvSpPr>
          <p:spPr bwMode="auto">
            <a:xfrm>
              <a:off x="5580112" y="3429124"/>
              <a:ext cx="1341994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810360" y="4436698"/>
              <a:ext cx="787751" cy="3697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c(2,3)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</p:grpSp>
      <p:grpSp>
        <p:nvGrpSpPr>
          <p:cNvPr id="19" name="组合 29"/>
          <p:cNvGrpSpPr>
            <a:grpSpLocks/>
          </p:cNvGrpSpPr>
          <p:nvPr/>
        </p:nvGrpSpPr>
        <p:grpSpPr bwMode="auto">
          <a:xfrm>
            <a:off x="7164388" y="2708920"/>
            <a:ext cx="1547812" cy="1849437"/>
            <a:chOff x="7164412" y="2960885"/>
            <a:chExt cx="1548048" cy="1850030"/>
          </a:xfrm>
        </p:grpSpPr>
        <p:grpSp>
          <p:nvGrpSpPr>
            <p:cNvPr id="38954" name="组合 117"/>
            <p:cNvGrpSpPr>
              <a:grpSpLocks/>
            </p:cNvGrpSpPr>
            <p:nvPr/>
          </p:nvGrpSpPr>
          <p:grpSpPr bwMode="auto">
            <a:xfrm>
              <a:off x="7226526" y="2960885"/>
              <a:ext cx="1485934" cy="1459040"/>
              <a:chOff x="1129305" y="2978072"/>
              <a:chExt cx="1485934" cy="1459040"/>
            </a:xfrm>
          </p:grpSpPr>
          <p:grpSp>
            <p:nvGrpSpPr>
              <p:cNvPr id="38957" name="组合 118"/>
              <p:cNvGrpSpPr>
                <a:grpSpLocks/>
              </p:cNvGrpSpPr>
              <p:nvPr/>
            </p:nvGrpSpPr>
            <p:grpSpPr bwMode="auto">
              <a:xfrm>
                <a:off x="1129305" y="3492514"/>
                <a:ext cx="1037658" cy="944598"/>
                <a:chOff x="812811" y="2953554"/>
                <a:chExt cx="1037658" cy="944598"/>
              </a:xfrm>
            </p:grpSpPr>
            <p:sp>
              <p:nvSpPr>
                <p:cNvPr id="127" name="Oval 47"/>
                <p:cNvSpPr>
                  <a:spLocks noChangeArrowheads="1"/>
                </p:cNvSpPr>
                <p:nvPr/>
              </p:nvSpPr>
              <p:spPr bwMode="auto">
                <a:xfrm>
                  <a:off x="1168272" y="2967919"/>
                  <a:ext cx="290558" cy="279490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66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812811" y="2953554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9" name="Rectangle 6"/>
                <p:cNvSpPr>
                  <a:spLocks noChangeArrowheads="1"/>
                </p:cNvSpPr>
                <p:nvPr/>
              </p:nvSpPr>
              <p:spPr bwMode="auto">
                <a:xfrm>
                  <a:off x="917409" y="3480846"/>
                  <a:ext cx="250863" cy="160388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30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830" y="3480846"/>
                  <a:ext cx="252451" cy="160388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31" name="直接连接符 130"/>
                <p:cNvCxnSpPr>
                  <a:stCxn id="129" idx="0"/>
                  <a:endCxn id="127" idx="3"/>
                </p:cNvCxnSpPr>
                <p:nvPr/>
              </p:nvCxnSpPr>
              <p:spPr bwMode="auto">
                <a:xfrm flipV="1">
                  <a:off x="1042841" y="3206120"/>
                  <a:ext cx="168301" cy="274726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131"/>
                <p:cNvCxnSpPr>
                  <a:stCxn id="130" idx="0"/>
                  <a:endCxn id="127" idx="5"/>
                </p:cNvCxnSpPr>
                <p:nvPr/>
              </p:nvCxnSpPr>
              <p:spPr bwMode="auto">
                <a:xfrm flipH="1" flipV="1">
                  <a:off x="1415960" y="3206120"/>
                  <a:ext cx="168301" cy="274726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71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812811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8972" name="TextBox 133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8958" name="组合 119"/>
              <p:cNvGrpSpPr>
                <a:grpSpLocks/>
              </p:cNvGrpSpPr>
              <p:nvPr/>
            </p:nvGrpSpPr>
            <p:grpSpPr bwMode="auto">
              <a:xfrm>
                <a:off x="1353955" y="2978072"/>
                <a:ext cx="1261284" cy="958546"/>
                <a:chOff x="721310" y="2939606"/>
                <a:chExt cx="1261284" cy="958546"/>
              </a:xfrm>
            </p:grpSpPr>
            <p:sp>
              <p:nvSpPr>
                <p:cNvPr id="121" name="Oval 47"/>
                <p:cNvSpPr>
                  <a:spLocks noChangeArrowheads="1"/>
                </p:cNvSpPr>
                <p:nvPr/>
              </p:nvSpPr>
              <p:spPr bwMode="auto">
                <a:xfrm>
                  <a:off x="1169670" y="2968190"/>
                  <a:ext cx="288969" cy="279490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8960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721310" y="2939606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639" y="3481116"/>
                  <a:ext cx="250863" cy="160389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24" name="直接连接符 123"/>
                <p:cNvCxnSpPr>
                  <a:endCxn id="121" idx="3"/>
                </p:cNvCxnSpPr>
                <p:nvPr/>
              </p:nvCxnSpPr>
              <p:spPr bwMode="auto">
                <a:xfrm flipV="1">
                  <a:off x="1042650" y="3206391"/>
                  <a:ext cx="168301" cy="27472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连接符 124"/>
                <p:cNvCxnSpPr>
                  <a:stCxn id="123" idx="0"/>
                  <a:endCxn id="121" idx="5"/>
                </p:cNvCxnSpPr>
                <p:nvPr/>
              </p:nvCxnSpPr>
              <p:spPr bwMode="auto">
                <a:xfrm flipH="1" flipV="1">
                  <a:off x="1415770" y="3206391"/>
                  <a:ext cx="168301" cy="27472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964" name="TextBox 125"/>
                <p:cNvSpPr txBox="1">
                  <a:spLocks noChangeArrowheads="1"/>
                </p:cNvSpPr>
                <p:nvPr/>
              </p:nvSpPr>
              <p:spPr bwMode="auto">
                <a:xfrm>
                  <a:off x="1450076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139" name="矩形 138"/>
            <p:cNvSpPr/>
            <p:nvPr/>
          </p:nvSpPr>
          <p:spPr>
            <a:xfrm>
              <a:off x="7280317" y="4440909"/>
              <a:ext cx="785933" cy="370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chemeClr val="bg1">
                      <a:lumMod val="50000"/>
                    </a:schemeClr>
                  </a:solidFill>
                  <a:ea typeface="黑体" pitchFamily="49" charset="-122"/>
                </a:rPr>
                <a:t>c(1,2)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endParaRPr>
            </a:p>
          </p:txBody>
        </p:sp>
        <p:sp>
          <p:nvSpPr>
            <p:cNvPr id="38956" name="椭圆 139"/>
            <p:cNvSpPr>
              <a:spLocks noChangeArrowheads="1"/>
            </p:cNvSpPr>
            <p:nvPr/>
          </p:nvSpPr>
          <p:spPr bwMode="auto">
            <a:xfrm>
              <a:off x="7164412" y="3392996"/>
              <a:ext cx="1116000" cy="1152128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8922" name="组合 143"/>
          <p:cNvGrpSpPr>
            <a:grpSpLocks/>
          </p:cNvGrpSpPr>
          <p:nvPr/>
        </p:nvGrpSpPr>
        <p:grpSpPr bwMode="auto">
          <a:xfrm>
            <a:off x="5421313" y="5265204"/>
            <a:ext cx="3722687" cy="1022350"/>
            <a:chOff x="5420863" y="5172581"/>
            <a:chExt cx="3723613" cy="1021759"/>
          </a:xfrm>
        </p:grpSpPr>
        <p:sp>
          <p:nvSpPr>
            <p:cNvPr id="38945" name="TextBox 144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6" name="TextBox 145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7" name="TextBox 146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8" name="TextBox 147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49" name="TextBox 148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0" name="TextBox 149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1" name="TextBox 150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2" name="TextBox 151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8953" name="TextBox 152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8923" name="TextBox 153"/>
          <p:cNvSpPr txBox="1">
            <a:spLocks noChangeArrowheads="1"/>
          </p:cNvSpPr>
          <p:nvPr/>
        </p:nvSpPr>
        <p:spPr bwMode="auto">
          <a:xfrm>
            <a:off x="5424488" y="5268379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55" name="TextBox 154"/>
          <p:cNvSpPr txBox="1">
            <a:spLocks noChangeArrowheads="1"/>
          </p:cNvSpPr>
          <p:nvPr/>
        </p:nvSpPr>
        <p:spPr bwMode="auto">
          <a:xfrm>
            <a:off x="6664325" y="5268379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c(0,2)=1.15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157"/>
          <p:cNvSpPr txBox="1">
            <a:spLocks noChangeArrowheads="1"/>
          </p:cNvSpPr>
          <p:nvPr/>
        </p:nvSpPr>
        <p:spPr bwMode="auto">
          <a:xfrm>
            <a:off x="6664325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59" name="TextBox 158"/>
          <p:cNvSpPr txBox="1">
            <a:spLocks noChangeArrowheads="1"/>
          </p:cNvSpPr>
          <p:nvPr/>
        </p:nvSpPr>
        <p:spPr bwMode="auto">
          <a:xfrm>
            <a:off x="7905750" y="5612866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c(1,3)=0.5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7" name="TextBox 161"/>
          <p:cNvSpPr txBox="1">
            <a:spLocks noChangeArrowheads="1"/>
          </p:cNvSpPr>
          <p:nvPr/>
        </p:nvSpPr>
        <p:spPr bwMode="auto">
          <a:xfrm>
            <a:off x="7905750" y="5951004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8" name="TextBox 162"/>
          <p:cNvSpPr txBox="1">
            <a:spLocks noChangeArrowheads="1"/>
          </p:cNvSpPr>
          <p:nvPr/>
        </p:nvSpPr>
        <p:spPr bwMode="auto">
          <a:xfrm>
            <a:off x="0" y="5679541"/>
            <a:ext cx="3223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w is total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probs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of all </a:t>
            </a: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nodes</a:t>
            </a:r>
            <a:endParaRPr lang="en-US" altLang="zh-CN" b="1" dirty="0">
              <a:solidFill>
                <a:srgbClr val="000099"/>
              </a:solidFill>
              <a:ea typeface="黑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99"/>
                </a:solidFill>
                <a:ea typeface="黑体" pitchFamily="2" charset="-122"/>
              </a:rPr>
              <a:t>c=</a:t>
            </a:r>
            <a:r>
              <a:rPr lang="en-US" altLang="zh-CN" b="1" dirty="0" err="1" smtClean="0">
                <a:solidFill>
                  <a:srgbClr val="000099"/>
                </a:solidFill>
                <a:ea typeface="黑体" pitchFamily="2" charset="-122"/>
              </a:rPr>
              <a:t>w+c_left+c_right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79388" y="4653607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c(0,2)=w+c(1,2)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170113" y="4658370"/>
            <a:ext cx="18399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c(0,2)=w+c(0,1)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=1.65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5" name="TextBox 164"/>
          <p:cNvSpPr txBox="1">
            <a:spLocks noChangeArrowheads="1"/>
          </p:cNvSpPr>
          <p:nvPr/>
        </p:nvSpPr>
        <p:spPr bwMode="auto">
          <a:xfrm>
            <a:off x="5168900" y="4647257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c(1,3)=w+c(2,3)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=0.5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66" name="TextBox 165"/>
          <p:cNvSpPr txBox="1">
            <a:spLocks noChangeArrowheads="1"/>
          </p:cNvSpPr>
          <p:nvPr/>
        </p:nvSpPr>
        <p:spPr bwMode="auto">
          <a:xfrm>
            <a:off x="7159625" y="4653607"/>
            <a:ext cx="183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c(1,3)=w+c(0,1)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=0.6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24" name="组合 20"/>
          <p:cNvGrpSpPr>
            <a:grpSpLocks/>
          </p:cNvGrpSpPr>
          <p:nvPr/>
        </p:nvGrpSpPr>
        <p:grpSpPr bwMode="auto">
          <a:xfrm>
            <a:off x="674688" y="5134620"/>
            <a:ext cx="538162" cy="342900"/>
            <a:chOff x="489082" y="5653958"/>
            <a:chExt cx="537975" cy="342940"/>
          </a:xfrm>
        </p:grpSpPr>
        <p:cxnSp>
          <p:nvCxnSpPr>
            <p:cNvPr id="18" name="直接连接符 17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 bwMode="auto">
            <a:xfrm flipV="1">
              <a:off x="601755" y="5653958"/>
              <a:ext cx="425302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167"/>
          <p:cNvGrpSpPr>
            <a:grpSpLocks/>
          </p:cNvGrpSpPr>
          <p:nvPr/>
        </p:nvGrpSpPr>
        <p:grpSpPr bwMode="auto">
          <a:xfrm>
            <a:off x="5954721" y="4875913"/>
            <a:ext cx="538163" cy="342900"/>
            <a:chOff x="489082" y="5653958"/>
            <a:chExt cx="537975" cy="342940"/>
          </a:xfrm>
        </p:grpSpPr>
        <p:cxnSp>
          <p:nvCxnSpPr>
            <p:cNvPr id="169" name="直接连接符 168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 bwMode="auto">
            <a:xfrm flipV="1">
              <a:off x="601756" y="5653958"/>
              <a:ext cx="425301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2876550" y="4755207"/>
            <a:ext cx="403225" cy="431800"/>
            <a:chOff x="2968483" y="5247743"/>
            <a:chExt cx="403375" cy="431188"/>
          </a:xfrm>
        </p:grpSpPr>
        <p:cxnSp>
          <p:nvCxnSpPr>
            <p:cNvPr id="173" name="直接连接符 172"/>
            <p:cNvCxnSpPr/>
            <p:nvPr/>
          </p:nvCxnSpPr>
          <p:spPr bwMode="auto">
            <a:xfrm flipV="1">
              <a:off x="2968483" y="5247743"/>
              <a:ext cx="357321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 bwMode="auto">
            <a:xfrm flipH="1" flipV="1">
              <a:off x="2995481" y="5257255"/>
              <a:ext cx="376377" cy="42167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74"/>
          <p:cNvGrpSpPr>
            <a:grpSpLocks/>
          </p:cNvGrpSpPr>
          <p:nvPr/>
        </p:nvGrpSpPr>
        <p:grpSpPr bwMode="auto">
          <a:xfrm>
            <a:off x="7726363" y="4761557"/>
            <a:ext cx="404812" cy="430213"/>
            <a:chOff x="2968483" y="5247743"/>
            <a:chExt cx="403375" cy="431188"/>
          </a:xfrm>
        </p:grpSpPr>
        <p:cxnSp>
          <p:nvCxnSpPr>
            <p:cNvPr id="176" name="直接连接符 175"/>
            <p:cNvCxnSpPr/>
            <p:nvPr/>
          </p:nvCxnSpPr>
          <p:spPr bwMode="auto">
            <a:xfrm flipV="1">
              <a:off x="2968483" y="5247743"/>
              <a:ext cx="357501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 bwMode="auto">
            <a:xfrm flipH="1" flipV="1">
              <a:off x="2995374" y="5257290"/>
              <a:ext cx="376484" cy="421641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66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9" grpId="0" animBg="1"/>
      <p:bldP spid="16" grpId="0"/>
      <p:bldP spid="164" grpId="0"/>
      <p:bldP spid="165" grpId="0"/>
      <p:bldP spid="1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     Optimal </a:t>
            </a:r>
            <a:r>
              <a:rPr lang="en-US" altLang="zh-CN" dirty="0"/>
              <a:t>Binary Sear</a:t>
            </a:r>
            <a:endParaRPr lang="zh-CN" altLang="en-US" dirty="0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sz="1100" dirty="0" smtClean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Step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</a:t>
            </a:r>
            <a:r>
              <a:rPr lang="en-US" altLang="zh-CN" dirty="0">
                <a:latin typeface="Arial" charset="0"/>
                <a:ea typeface="黑体" pitchFamily="2" charset="-122"/>
              </a:rPr>
              <a:t>adjacent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3 </a:t>
            </a:r>
            <a:r>
              <a:rPr lang="en-US" altLang="zh-CN" dirty="0">
                <a:latin typeface="Arial" charset="0"/>
                <a:ea typeface="黑体" pitchFamily="2" charset="-122"/>
              </a:rPr>
              <a:t>keys construct a tree</a:t>
            </a:r>
            <a:endParaRPr lang="zh-CN" altLang="en-US" dirty="0" smtClean="0">
              <a:latin typeface="Arial" charset="0"/>
              <a:ea typeface="黑体" pitchFamily="2" charset="-122"/>
            </a:endParaRPr>
          </a:p>
        </p:txBody>
      </p:sp>
      <p:grpSp>
        <p:nvGrpSpPr>
          <p:cNvPr id="39940" name="组合 30"/>
          <p:cNvGrpSpPr>
            <a:grpSpLocks/>
          </p:cNvGrpSpPr>
          <p:nvPr/>
        </p:nvGrpSpPr>
        <p:grpSpPr bwMode="auto">
          <a:xfrm>
            <a:off x="6184900" y="620713"/>
            <a:ext cx="2498725" cy="1095375"/>
            <a:chOff x="-29483" y="4703644"/>
            <a:chExt cx="2770915" cy="1254494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466958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10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3" name="Oval 47"/>
            <p:cNvSpPr>
              <a:spLocks noChangeArrowheads="1"/>
            </p:cNvSpPr>
            <p:nvPr/>
          </p:nvSpPr>
          <p:spPr bwMode="auto">
            <a:xfrm>
              <a:off x="1190495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20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34" name="Oval 47"/>
            <p:cNvSpPr>
              <a:spLocks noChangeArrowheads="1"/>
            </p:cNvSpPr>
            <p:nvPr/>
          </p:nvSpPr>
          <p:spPr bwMode="auto">
            <a:xfrm>
              <a:off x="1910510" y="5010904"/>
              <a:ext cx="320398" cy="321806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0000CC"/>
                  </a:solidFill>
                  <a:ea typeface="宋体" pitchFamily="2" charset="-122"/>
                </a:rPr>
                <a:t>30</a:t>
              </a:r>
              <a:endParaRPr lang="en-US" altLang="zh-CN" b="1" dirty="0">
                <a:ea typeface="宋体" pitchFamily="2" charset="-122"/>
              </a:endParaRPr>
            </a:p>
          </p:txBody>
        </p:sp>
        <p:sp>
          <p:nvSpPr>
            <p:cNvPr id="40054" name="TextBox 34"/>
            <p:cNvSpPr txBox="1">
              <a:spLocks noChangeArrowheads="1"/>
            </p:cNvSpPr>
            <p:nvPr/>
          </p:nvSpPr>
          <p:spPr bwMode="auto">
            <a:xfrm>
              <a:off x="408541" y="471679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5" name="TextBox 35"/>
            <p:cNvSpPr txBox="1">
              <a:spLocks noChangeArrowheads="1"/>
            </p:cNvSpPr>
            <p:nvPr/>
          </p:nvSpPr>
          <p:spPr bwMode="auto">
            <a:xfrm>
              <a:off x="1109414" y="4703645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6" name="TextBox 36"/>
            <p:cNvSpPr txBox="1">
              <a:spLocks noChangeArrowheads="1"/>
            </p:cNvSpPr>
            <p:nvPr/>
          </p:nvSpPr>
          <p:spPr bwMode="auto">
            <a:xfrm>
              <a:off x="1876335" y="4703644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 bwMode="auto">
            <a:xfrm flipV="1">
              <a:off x="26803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1007410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1727425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2440399" y="5283620"/>
              <a:ext cx="0" cy="354531"/>
            </a:xfrm>
            <a:prstGeom prst="straightConnector1">
              <a:avLst/>
            </a:prstGeom>
            <a:ln w="381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61" name="TextBox 41"/>
            <p:cNvSpPr txBox="1">
              <a:spLocks noChangeArrowheads="1"/>
            </p:cNvSpPr>
            <p:nvPr/>
          </p:nvSpPr>
          <p:spPr bwMode="auto">
            <a:xfrm>
              <a:off x="-29483" y="5605499"/>
              <a:ext cx="590468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2" name="TextBox 42"/>
            <p:cNvSpPr txBox="1">
              <a:spLocks noChangeArrowheads="1"/>
            </p:cNvSpPr>
            <p:nvPr/>
          </p:nvSpPr>
          <p:spPr bwMode="auto">
            <a:xfrm>
              <a:off x="766930" y="5605499"/>
              <a:ext cx="480267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0.1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3" name="TextBox 43"/>
            <p:cNvSpPr txBox="1">
              <a:spLocks noChangeArrowheads="1"/>
            </p:cNvSpPr>
            <p:nvPr/>
          </p:nvSpPr>
          <p:spPr bwMode="auto">
            <a:xfrm>
              <a:off x="1430341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64" name="TextBox 44"/>
            <p:cNvSpPr txBox="1">
              <a:spLocks noChangeArrowheads="1"/>
            </p:cNvSpPr>
            <p:nvPr/>
          </p:nvSpPr>
          <p:spPr bwMode="auto">
            <a:xfrm>
              <a:off x="2150963" y="5605499"/>
              <a:ext cx="590469" cy="35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400" b="1">
                  <a:solidFill>
                    <a:srgbClr val="000099"/>
                  </a:solidFill>
                  <a:ea typeface="黑体" pitchFamily="2" charset="-122"/>
                </a:rPr>
                <a:t>0.05</a:t>
              </a:r>
              <a:endParaRPr lang="zh-CN" altLang="en-US" sz="14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9941" name="组合 50"/>
          <p:cNvGrpSpPr>
            <a:grpSpLocks/>
          </p:cNvGrpSpPr>
          <p:nvPr/>
        </p:nvGrpSpPr>
        <p:grpSpPr bwMode="auto">
          <a:xfrm>
            <a:off x="5421313" y="5248870"/>
            <a:ext cx="3722687" cy="1022350"/>
            <a:chOff x="5420863" y="5172581"/>
            <a:chExt cx="3723613" cy="1021759"/>
          </a:xfrm>
        </p:grpSpPr>
        <p:sp>
          <p:nvSpPr>
            <p:cNvPr id="40042" name="TextBox 52"/>
            <p:cNvSpPr txBox="1">
              <a:spLocks noChangeArrowheads="1"/>
            </p:cNvSpPr>
            <p:nvPr/>
          </p:nvSpPr>
          <p:spPr bwMode="auto">
            <a:xfrm>
              <a:off x="542134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3" name="TextBox 78"/>
            <p:cNvSpPr txBox="1">
              <a:spLocks noChangeArrowheads="1"/>
            </p:cNvSpPr>
            <p:nvPr/>
          </p:nvSpPr>
          <p:spPr bwMode="auto">
            <a:xfrm>
              <a:off x="6662386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4" name="TextBox 79"/>
            <p:cNvSpPr txBox="1">
              <a:spLocks noChangeArrowheads="1"/>
            </p:cNvSpPr>
            <p:nvPr/>
          </p:nvSpPr>
          <p:spPr bwMode="auto">
            <a:xfrm>
              <a:off x="7903431" y="5172581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5" name="TextBox 80"/>
            <p:cNvSpPr txBox="1">
              <a:spLocks noChangeArrowheads="1"/>
            </p:cNvSpPr>
            <p:nvPr/>
          </p:nvSpPr>
          <p:spPr bwMode="auto">
            <a:xfrm>
              <a:off x="542134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6" name="TextBox 81"/>
            <p:cNvSpPr txBox="1">
              <a:spLocks noChangeArrowheads="1"/>
            </p:cNvSpPr>
            <p:nvPr/>
          </p:nvSpPr>
          <p:spPr bwMode="auto">
            <a:xfrm>
              <a:off x="6662386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7" name="TextBox 82"/>
            <p:cNvSpPr txBox="1">
              <a:spLocks noChangeArrowheads="1"/>
            </p:cNvSpPr>
            <p:nvPr/>
          </p:nvSpPr>
          <p:spPr bwMode="auto">
            <a:xfrm>
              <a:off x="7903431" y="5517232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8" name="TextBox 83"/>
            <p:cNvSpPr txBox="1">
              <a:spLocks noChangeArrowheads="1"/>
            </p:cNvSpPr>
            <p:nvPr/>
          </p:nvSpPr>
          <p:spPr bwMode="auto">
            <a:xfrm>
              <a:off x="542086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49" name="TextBox 84"/>
            <p:cNvSpPr txBox="1">
              <a:spLocks noChangeArrowheads="1"/>
            </p:cNvSpPr>
            <p:nvPr/>
          </p:nvSpPr>
          <p:spPr bwMode="auto">
            <a:xfrm>
              <a:off x="6661908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0050" name="TextBox 85"/>
            <p:cNvSpPr txBox="1">
              <a:spLocks noChangeArrowheads="1"/>
            </p:cNvSpPr>
            <p:nvPr/>
          </p:nvSpPr>
          <p:spPr bwMode="auto">
            <a:xfrm>
              <a:off x="7902953" y="5855786"/>
              <a:ext cx="1241045" cy="338554"/>
            </a:xfrm>
            <a:prstGeom prst="rect">
              <a:avLst/>
            </a:prstGeom>
            <a:noFill/>
            <a:ln w="254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9942" name="TextBox 86"/>
          <p:cNvSpPr txBox="1">
            <a:spLocks noChangeArrowheads="1"/>
          </p:cNvSpPr>
          <p:nvPr/>
        </p:nvSpPr>
        <p:spPr bwMode="auto">
          <a:xfrm>
            <a:off x="5424488" y="5252045"/>
            <a:ext cx="1239837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c(0,1)=0.75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7905750" y="5252045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c(0,3)=1.5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4" name="TextBox 90"/>
          <p:cNvSpPr txBox="1">
            <a:spLocks noChangeArrowheads="1"/>
          </p:cNvSpPr>
          <p:nvPr/>
        </p:nvSpPr>
        <p:spPr bwMode="auto">
          <a:xfrm>
            <a:off x="6664325" y="5596532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c(1,2)=0.25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5" name="TextBox 94"/>
          <p:cNvSpPr txBox="1">
            <a:spLocks noChangeArrowheads="1"/>
          </p:cNvSpPr>
          <p:nvPr/>
        </p:nvSpPr>
        <p:spPr bwMode="auto">
          <a:xfrm>
            <a:off x="7905750" y="5934670"/>
            <a:ext cx="1241425" cy="339725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c(2,3)=0.15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6" name="TextBox 95"/>
          <p:cNvSpPr txBox="1">
            <a:spLocks noChangeArrowheads="1"/>
          </p:cNvSpPr>
          <p:nvPr/>
        </p:nvSpPr>
        <p:spPr bwMode="auto">
          <a:xfrm>
            <a:off x="0" y="5663207"/>
            <a:ext cx="32239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w is total 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probs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of all nodes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c=</a:t>
            </a:r>
            <a:r>
              <a:rPr lang="en-US" altLang="zh-CN" b="1" dirty="0" err="1">
                <a:solidFill>
                  <a:srgbClr val="000099"/>
                </a:solidFill>
                <a:ea typeface="黑体" pitchFamily="2" charset="-122"/>
              </a:rPr>
              <a:t>w+c_left+c_right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7" name="TextBox 100"/>
          <p:cNvSpPr txBox="1">
            <a:spLocks noChangeArrowheads="1"/>
          </p:cNvSpPr>
          <p:nvPr/>
        </p:nvSpPr>
        <p:spPr bwMode="auto">
          <a:xfrm>
            <a:off x="6664325" y="5252045"/>
            <a:ext cx="1241425" cy="338137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c(0,2)=1.15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8" name="TextBox 101"/>
          <p:cNvSpPr txBox="1">
            <a:spLocks noChangeArrowheads="1"/>
          </p:cNvSpPr>
          <p:nvPr/>
        </p:nvSpPr>
        <p:spPr bwMode="auto">
          <a:xfrm>
            <a:off x="7905750" y="5596532"/>
            <a:ext cx="1241425" cy="338138"/>
          </a:xfrm>
          <a:prstGeom prst="rect">
            <a:avLst/>
          </a:prstGeom>
          <a:noFill/>
          <a:ln w="254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1600" b="1">
                <a:solidFill>
                  <a:srgbClr val="000099"/>
                </a:solidFill>
                <a:ea typeface="黑体" pitchFamily="2" charset="-122"/>
              </a:rPr>
              <a:t>c(1,3)=0.5</a:t>
            </a:r>
            <a:endParaRPr lang="zh-CN" altLang="en-US" sz="16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250825" y="2596654"/>
            <a:ext cx="1944688" cy="2016125"/>
            <a:chOff x="251520" y="2960885"/>
            <a:chExt cx="1944216" cy="2016287"/>
          </a:xfrm>
        </p:grpSpPr>
        <p:grpSp>
          <p:nvGrpSpPr>
            <p:cNvPr id="40016" name="组合 4"/>
            <p:cNvGrpSpPr>
              <a:grpSpLocks/>
            </p:cNvGrpSpPr>
            <p:nvPr/>
          </p:nvGrpSpPr>
          <p:grpSpPr bwMode="auto">
            <a:xfrm>
              <a:off x="251520" y="2960885"/>
              <a:ext cx="1855175" cy="1906985"/>
              <a:chOff x="251520" y="2960885"/>
              <a:chExt cx="1855175" cy="1906985"/>
            </a:xfrm>
          </p:grpSpPr>
          <p:grpSp>
            <p:nvGrpSpPr>
              <p:cNvPr id="40018" name="组合 102"/>
              <p:cNvGrpSpPr>
                <a:grpSpLocks/>
              </p:cNvGrpSpPr>
              <p:nvPr/>
            </p:nvGrpSpPr>
            <p:grpSpPr bwMode="auto">
              <a:xfrm>
                <a:off x="251520" y="2960885"/>
                <a:ext cx="1477248" cy="1446377"/>
                <a:chOff x="3618429" y="2708920"/>
                <a:chExt cx="1477248" cy="1446377"/>
              </a:xfrm>
            </p:grpSpPr>
            <p:grpSp>
              <p:nvGrpSpPr>
                <p:cNvPr id="40028" name="组合 103"/>
                <p:cNvGrpSpPr>
                  <a:grpSpLocks/>
                </p:cNvGrpSpPr>
                <p:nvPr/>
              </p:nvGrpSpPr>
              <p:grpSpPr bwMode="auto">
                <a:xfrm>
                  <a:off x="4074402" y="3193231"/>
                  <a:ext cx="1021275" cy="962066"/>
                  <a:chOff x="812811" y="2936086"/>
                  <a:chExt cx="1021275" cy="962066"/>
                </a:xfrm>
              </p:grpSpPr>
              <p:sp>
                <p:nvSpPr>
                  <p:cNvPr id="11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7854" y="2967755"/>
                    <a:ext cx="290442" cy="27942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20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37" name="TextBox 1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0954" y="293608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1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7090" y="3480558"/>
                    <a:ext cx="250764" cy="16035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16" name="直接连接符 115"/>
                  <p:cNvCxnSpPr>
                    <a:stCxn id="114" idx="0"/>
                    <a:endCxn id="112" idx="3"/>
                  </p:cNvCxnSpPr>
                  <p:nvPr/>
                </p:nvCxnSpPr>
                <p:spPr bwMode="auto">
                  <a:xfrm flipV="1">
                    <a:off x="1042471" y="3205899"/>
                    <a:ext cx="168234" cy="274659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/>
                  <p:cNvCxnSpPr>
                    <a:endCxn id="112" idx="5"/>
                  </p:cNvCxnSpPr>
                  <p:nvPr/>
                </p:nvCxnSpPr>
                <p:spPr bwMode="auto">
                  <a:xfrm flipH="1" flipV="1">
                    <a:off x="1415444" y="3205899"/>
                    <a:ext cx="168234" cy="274659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41" name="Text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811" y="3590375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40029" name="组合 104"/>
                <p:cNvGrpSpPr>
                  <a:grpSpLocks/>
                </p:cNvGrpSpPr>
                <p:nvPr/>
              </p:nvGrpSpPr>
              <p:grpSpPr bwMode="auto">
                <a:xfrm>
                  <a:off x="3618429" y="2708920"/>
                  <a:ext cx="908343" cy="958546"/>
                  <a:chOff x="675702" y="2939606"/>
                  <a:chExt cx="908343" cy="958546"/>
                </a:xfrm>
              </p:grpSpPr>
              <p:sp>
                <p:nvSpPr>
                  <p:cNvPr id="106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9295" y="2968183"/>
                    <a:ext cx="288855" cy="27942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10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31" name="TextBox 1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714" y="293960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0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6944" y="3480987"/>
                    <a:ext cx="252352" cy="160350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09" name="直接连接符 108"/>
                  <p:cNvCxnSpPr>
                    <a:stCxn id="108" idx="0"/>
                    <a:endCxn id="106" idx="3"/>
                  </p:cNvCxnSpPr>
                  <p:nvPr/>
                </p:nvCxnSpPr>
                <p:spPr bwMode="auto">
                  <a:xfrm flipV="1">
                    <a:off x="1042326" y="3206327"/>
                    <a:ext cx="168234" cy="2746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接连接符 109"/>
                  <p:cNvCxnSpPr>
                    <a:endCxn id="106" idx="5"/>
                  </p:cNvCxnSpPr>
                  <p:nvPr/>
                </p:nvCxnSpPr>
                <p:spPr bwMode="auto">
                  <a:xfrm flipH="1" flipV="1">
                    <a:off x="1415298" y="3206327"/>
                    <a:ext cx="168234" cy="2746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35" name="TextBox 1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702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40019" name="组合 119"/>
              <p:cNvGrpSpPr>
                <a:grpSpLocks/>
              </p:cNvGrpSpPr>
              <p:nvPr/>
            </p:nvGrpSpPr>
            <p:grpSpPr bwMode="auto">
              <a:xfrm>
                <a:off x="935596" y="3896818"/>
                <a:ext cx="1171099" cy="971052"/>
                <a:chOff x="763118" y="2927100"/>
                <a:chExt cx="1171099" cy="971052"/>
              </a:xfrm>
            </p:grpSpPr>
            <p:sp>
              <p:nvSpPr>
                <p:cNvPr id="121" name="Oval 47"/>
                <p:cNvSpPr>
                  <a:spLocks noChangeArrowheads="1"/>
                </p:cNvSpPr>
                <p:nvPr/>
              </p:nvSpPr>
              <p:spPr bwMode="auto">
                <a:xfrm>
                  <a:off x="1169390" y="2961208"/>
                  <a:ext cx="288855" cy="285773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40021" name="TextBox 121"/>
                <p:cNvSpPr txBox="1">
                  <a:spLocks noChangeArrowheads="1"/>
                </p:cNvSpPr>
                <p:nvPr/>
              </p:nvSpPr>
              <p:spPr bwMode="auto">
                <a:xfrm>
                  <a:off x="1401699" y="2927100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23" name="Rectangle 6"/>
                <p:cNvSpPr>
                  <a:spLocks noChangeArrowheads="1"/>
                </p:cNvSpPr>
                <p:nvPr/>
              </p:nvSpPr>
              <p:spPr bwMode="auto">
                <a:xfrm>
                  <a:off x="917039" y="3480361"/>
                  <a:ext cx="252352" cy="16035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24" name="Rectangle 6"/>
                <p:cNvSpPr>
                  <a:spLocks noChangeArrowheads="1"/>
                </p:cNvSpPr>
                <p:nvPr/>
              </p:nvSpPr>
              <p:spPr bwMode="auto">
                <a:xfrm>
                  <a:off x="1458245" y="3480361"/>
                  <a:ext cx="252351" cy="16035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25" name="直接连接符 124"/>
                <p:cNvCxnSpPr>
                  <a:stCxn id="123" idx="0"/>
                  <a:endCxn id="121" idx="3"/>
                </p:cNvCxnSpPr>
                <p:nvPr/>
              </p:nvCxnSpPr>
              <p:spPr bwMode="auto">
                <a:xfrm flipV="1">
                  <a:off x="1042421" y="3205702"/>
                  <a:ext cx="168234" cy="274659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>
                  <a:stCxn id="124" idx="0"/>
                  <a:endCxn id="121" idx="5"/>
                </p:cNvCxnSpPr>
                <p:nvPr/>
              </p:nvCxnSpPr>
              <p:spPr bwMode="auto">
                <a:xfrm flipH="1" flipV="1">
                  <a:off x="1415393" y="3205702"/>
                  <a:ext cx="168234" cy="274659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026" name="TextBox 126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0027" name="TextBox 127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40017" name="椭圆 197"/>
            <p:cNvSpPr>
              <a:spLocks noChangeArrowheads="1"/>
            </p:cNvSpPr>
            <p:nvPr/>
          </p:nvSpPr>
          <p:spPr bwMode="auto">
            <a:xfrm>
              <a:off x="683568" y="3392996"/>
              <a:ext cx="1512168" cy="1584176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10" name="组合 10"/>
          <p:cNvGrpSpPr>
            <a:grpSpLocks/>
          </p:cNvGrpSpPr>
          <p:nvPr/>
        </p:nvGrpSpPr>
        <p:grpSpPr bwMode="auto">
          <a:xfrm>
            <a:off x="6632575" y="2564904"/>
            <a:ext cx="1647825" cy="2182813"/>
            <a:chOff x="6632903" y="2830494"/>
            <a:chExt cx="1647509" cy="2183689"/>
          </a:xfrm>
        </p:grpSpPr>
        <p:grpSp>
          <p:nvGrpSpPr>
            <p:cNvPr id="39990" name="组合 8"/>
            <p:cNvGrpSpPr>
              <a:grpSpLocks/>
            </p:cNvGrpSpPr>
            <p:nvPr/>
          </p:nvGrpSpPr>
          <p:grpSpPr bwMode="auto">
            <a:xfrm>
              <a:off x="6632903" y="2830494"/>
              <a:ext cx="1647509" cy="1943400"/>
              <a:chOff x="6632903" y="2830494"/>
              <a:chExt cx="1647509" cy="1943400"/>
            </a:xfrm>
          </p:grpSpPr>
          <p:grpSp>
            <p:nvGrpSpPr>
              <p:cNvPr id="39992" name="组合 171"/>
              <p:cNvGrpSpPr>
                <a:grpSpLocks/>
              </p:cNvGrpSpPr>
              <p:nvPr/>
            </p:nvGrpSpPr>
            <p:grpSpPr bwMode="auto">
              <a:xfrm>
                <a:off x="6632903" y="3327517"/>
                <a:ext cx="1493631" cy="1446377"/>
                <a:chOff x="3618429" y="2708920"/>
                <a:chExt cx="1493631" cy="1446377"/>
              </a:xfrm>
            </p:grpSpPr>
            <p:grpSp>
              <p:nvGrpSpPr>
                <p:cNvPr id="40000" name="组合 172"/>
                <p:cNvGrpSpPr>
                  <a:grpSpLocks/>
                </p:cNvGrpSpPr>
                <p:nvPr/>
              </p:nvGrpSpPr>
              <p:grpSpPr bwMode="auto">
                <a:xfrm>
                  <a:off x="4074402" y="3222706"/>
                  <a:ext cx="1037658" cy="932591"/>
                  <a:chOff x="812811" y="2965561"/>
                  <a:chExt cx="1037658" cy="932591"/>
                </a:xfrm>
              </p:grpSpPr>
              <p:sp>
                <p:nvSpPr>
                  <p:cNvPr id="1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7896" y="2972748"/>
                    <a:ext cx="290456" cy="274747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20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09" name="TextBox 1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0954" y="2965561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83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7119" y="3480952"/>
                    <a:ext cx="250777" cy="16040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sp>
                <p:nvSpPr>
                  <p:cNvPr id="184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458352" y="3480952"/>
                    <a:ext cx="252365" cy="160401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85" name="直接连接符 184"/>
                  <p:cNvCxnSpPr>
                    <a:stCxn id="183" idx="0"/>
                    <a:endCxn id="181" idx="3"/>
                  </p:cNvCxnSpPr>
                  <p:nvPr/>
                </p:nvCxnSpPr>
                <p:spPr bwMode="auto">
                  <a:xfrm flipV="1">
                    <a:off x="1042507" y="3207792"/>
                    <a:ext cx="168243" cy="2731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5"/>
                  <p:cNvCxnSpPr>
                    <a:stCxn id="184" idx="0"/>
                    <a:endCxn id="181" idx="5"/>
                  </p:cNvCxnSpPr>
                  <p:nvPr/>
                </p:nvCxnSpPr>
                <p:spPr bwMode="auto">
                  <a:xfrm flipH="1" flipV="1">
                    <a:off x="1415498" y="3207792"/>
                    <a:ext cx="168243" cy="273160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14" name="TextBox 1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2811" y="3590375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40015" name="TextBox 1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17951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0.05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40001" name="组合 173"/>
                <p:cNvGrpSpPr>
                  <a:grpSpLocks/>
                </p:cNvGrpSpPr>
                <p:nvPr/>
              </p:nvGrpSpPr>
              <p:grpSpPr bwMode="auto">
                <a:xfrm>
                  <a:off x="3618429" y="2708920"/>
                  <a:ext cx="908343" cy="958546"/>
                  <a:chOff x="675702" y="2939606"/>
                  <a:chExt cx="908343" cy="958546"/>
                </a:xfrm>
              </p:grpSpPr>
              <p:sp>
                <p:nvSpPr>
                  <p:cNvPr id="175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169320" y="2968257"/>
                    <a:ext cx="288870" cy="279512"/>
                  </a:xfrm>
                  <a:prstGeom prst="ellipse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altLang="zh-CN" b="1" dirty="0">
                        <a:solidFill>
                          <a:srgbClr val="0000CC"/>
                        </a:solidFill>
                        <a:ea typeface="宋体" pitchFamily="2" charset="-122"/>
                      </a:rPr>
                      <a:t>10</a:t>
                    </a:r>
                    <a:endParaRPr lang="en-US" altLang="zh-CN" b="1" dirty="0">
                      <a:ea typeface="宋体" pitchFamily="2" charset="-122"/>
                    </a:endParaRPr>
                  </a:p>
                </p:txBody>
              </p:sp>
              <p:sp>
                <p:nvSpPr>
                  <p:cNvPr id="40003" name="TextBox 1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714" y="2939606"/>
                    <a:ext cx="433132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  <p:sp>
                <p:nvSpPr>
                  <p:cNvPr id="17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916956" y="3481225"/>
                    <a:ext cx="252365" cy="16040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zh-CN" altLang="en-US" b="1">
                      <a:ea typeface="宋体" pitchFamily="2" charset="-122"/>
                    </a:endParaRPr>
                  </a:p>
                </p:txBody>
              </p:sp>
              <p:cxnSp>
                <p:nvCxnSpPr>
                  <p:cNvPr id="178" name="直接连接符 177"/>
                  <p:cNvCxnSpPr>
                    <a:stCxn id="177" idx="0"/>
                    <a:endCxn id="175" idx="3"/>
                  </p:cNvCxnSpPr>
                  <p:nvPr/>
                </p:nvCxnSpPr>
                <p:spPr bwMode="auto">
                  <a:xfrm flipV="1">
                    <a:off x="1042345" y="3206477"/>
                    <a:ext cx="168243" cy="274747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78"/>
                  <p:cNvCxnSpPr>
                    <a:endCxn id="175" idx="5"/>
                  </p:cNvCxnSpPr>
                  <p:nvPr/>
                </p:nvCxnSpPr>
                <p:spPr bwMode="auto">
                  <a:xfrm flipH="1" flipV="1">
                    <a:off x="1415335" y="3206477"/>
                    <a:ext cx="168243" cy="274747"/>
                  </a:xfrm>
                  <a:prstGeom prst="line">
                    <a:avLst/>
                  </a:prstGeom>
                  <a:ln w="19050">
                    <a:solidFill>
                      <a:schemeClr val="bg2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007" name="TextBox 1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5702" y="3590375"/>
                    <a:ext cx="532518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charset="-122"/>
                      </a:defRPr>
                    </a:lvl9pPr>
                  </a:lstStyle>
                  <a:p>
                    <a:pPr algn="ctr" eaLnBrk="1" hangingPunct="1">
                      <a:buFont typeface="Wingdings" pitchFamily="2" charset="2"/>
                      <a:buNone/>
                    </a:pPr>
                    <a:r>
                      <a:rPr lang="en-US" altLang="zh-CN" sz="1400" b="1">
                        <a:solidFill>
                          <a:srgbClr val="000099"/>
                        </a:solidFill>
                        <a:ea typeface="黑体" pitchFamily="2" charset="-122"/>
                      </a:rPr>
                      <a:t>0.15</a:t>
                    </a:r>
                    <a:endParaRPr lang="zh-CN" altLang="en-US" sz="1400" b="1">
                      <a:solidFill>
                        <a:srgbClr val="000099"/>
                      </a:solidFill>
                      <a:ea typeface="黑体" pitchFamily="2" charset="-122"/>
                    </a:endParaRPr>
                  </a:p>
                </p:txBody>
              </p:sp>
            </p:grpSp>
          </p:grpSp>
          <p:grpSp>
            <p:nvGrpSpPr>
              <p:cNvPr id="39993" name="组合 188"/>
              <p:cNvGrpSpPr>
                <a:grpSpLocks/>
              </p:cNvGrpSpPr>
              <p:nvPr/>
            </p:nvGrpSpPr>
            <p:grpSpPr bwMode="auto">
              <a:xfrm>
                <a:off x="6984268" y="2830494"/>
                <a:ext cx="1296144" cy="958546"/>
                <a:chOff x="681619" y="2939606"/>
                <a:chExt cx="1296144" cy="958546"/>
              </a:xfrm>
            </p:grpSpPr>
            <p:sp>
              <p:nvSpPr>
                <p:cNvPr id="190" name="Oval 47"/>
                <p:cNvSpPr>
                  <a:spLocks noChangeArrowheads="1"/>
                </p:cNvSpPr>
                <p:nvPr/>
              </p:nvSpPr>
              <p:spPr bwMode="auto">
                <a:xfrm>
                  <a:off x="1168294" y="2968192"/>
                  <a:ext cx="288870" cy="279512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95" name="TextBox 190"/>
                <p:cNvSpPr txBox="1">
                  <a:spLocks noChangeArrowheads="1"/>
                </p:cNvSpPr>
                <p:nvPr/>
              </p:nvSpPr>
              <p:spPr bwMode="auto">
                <a:xfrm>
                  <a:off x="681619" y="2939606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93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163" y="3481162"/>
                  <a:ext cx="252365" cy="160401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94" name="直接连接符 193"/>
                <p:cNvCxnSpPr>
                  <a:endCxn id="190" idx="3"/>
                </p:cNvCxnSpPr>
                <p:nvPr/>
              </p:nvCxnSpPr>
              <p:spPr bwMode="auto">
                <a:xfrm flipV="1">
                  <a:off x="1042906" y="3206413"/>
                  <a:ext cx="168243" cy="27474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>
                  <a:stCxn id="193" idx="0"/>
                  <a:endCxn id="190" idx="5"/>
                </p:cNvCxnSpPr>
                <p:nvPr/>
              </p:nvCxnSpPr>
              <p:spPr bwMode="auto">
                <a:xfrm flipH="1" flipV="1">
                  <a:off x="1415896" y="3206413"/>
                  <a:ext cx="168243" cy="274748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99" name="TextBox 196"/>
                <p:cNvSpPr txBox="1">
                  <a:spLocks noChangeArrowheads="1"/>
                </p:cNvSpPr>
                <p:nvPr/>
              </p:nvSpPr>
              <p:spPr bwMode="auto">
                <a:xfrm>
                  <a:off x="1445245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991" name="椭圆 198"/>
            <p:cNvSpPr>
              <a:spLocks noChangeArrowheads="1"/>
            </p:cNvSpPr>
            <p:nvPr/>
          </p:nvSpPr>
          <p:spPr bwMode="auto">
            <a:xfrm rot="-2564422">
              <a:off x="6785207" y="3181905"/>
              <a:ext cx="1212057" cy="1832278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0" name="TextBox 199"/>
          <p:cNvSpPr txBox="1">
            <a:spLocks noChangeArrowheads="1"/>
          </p:cNvSpPr>
          <p:nvPr/>
        </p:nvSpPr>
        <p:spPr bwMode="auto">
          <a:xfrm>
            <a:off x="179388" y="4606429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c(0,3)=w+c(1,3)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2924175" y="4604842"/>
            <a:ext cx="2576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c(0,3)=w+c(0,1)+c(2,3)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=1.9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02" name="TextBox 201"/>
          <p:cNvSpPr txBox="1">
            <a:spLocks noChangeArrowheads="1"/>
          </p:cNvSpPr>
          <p:nvPr/>
        </p:nvSpPr>
        <p:spPr bwMode="auto">
          <a:xfrm>
            <a:off x="6107113" y="4604842"/>
            <a:ext cx="18399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c(0,3)=w+c(0,2)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=2.15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16" name="组合 11"/>
          <p:cNvGrpSpPr>
            <a:grpSpLocks/>
          </p:cNvGrpSpPr>
          <p:nvPr/>
        </p:nvGrpSpPr>
        <p:grpSpPr bwMode="auto">
          <a:xfrm>
            <a:off x="2987675" y="2882404"/>
            <a:ext cx="2232025" cy="1603375"/>
            <a:chOff x="2987824" y="3180645"/>
            <a:chExt cx="2232124" cy="1603831"/>
          </a:xfrm>
        </p:grpSpPr>
        <p:grpSp>
          <p:nvGrpSpPr>
            <p:cNvPr id="39964" name="组合 7"/>
            <p:cNvGrpSpPr>
              <a:grpSpLocks/>
            </p:cNvGrpSpPr>
            <p:nvPr/>
          </p:nvGrpSpPr>
          <p:grpSpPr bwMode="auto">
            <a:xfrm>
              <a:off x="3131840" y="3180645"/>
              <a:ext cx="2008622" cy="1446377"/>
              <a:chOff x="4750936" y="2960885"/>
              <a:chExt cx="2008622" cy="1446377"/>
            </a:xfrm>
          </p:grpSpPr>
          <p:grpSp>
            <p:nvGrpSpPr>
              <p:cNvPr id="39967" name="组合 129"/>
              <p:cNvGrpSpPr>
                <a:grpSpLocks/>
              </p:cNvGrpSpPr>
              <p:nvPr/>
            </p:nvGrpSpPr>
            <p:grpSpPr bwMode="auto">
              <a:xfrm>
                <a:off x="5695666" y="3476614"/>
                <a:ext cx="1063892" cy="930648"/>
                <a:chOff x="855891" y="2967504"/>
                <a:chExt cx="1063892" cy="930648"/>
              </a:xfrm>
            </p:grpSpPr>
            <p:sp>
              <p:nvSpPr>
                <p:cNvPr id="138" name="Oval 47"/>
                <p:cNvSpPr>
                  <a:spLocks noChangeArrowheads="1"/>
                </p:cNvSpPr>
                <p:nvPr/>
              </p:nvSpPr>
              <p:spPr bwMode="auto">
                <a:xfrm>
                  <a:off x="1168970" y="2967860"/>
                  <a:ext cx="288938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30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83" name="TextBox 138"/>
                <p:cNvSpPr txBox="1">
                  <a:spLocks noChangeArrowheads="1"/>
                </p:cNvSpPr>
                <p:nvPr/>
              </p:nvSpPr>
              <p:spPr bwMode="auto">
                <a:xfrm>
                  <a:off x="1387265" y="2972153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0" name="Rectangle 6"/>
                <p:cNvSpPr>
                  <a:spLocks noChangeArrowheads="1"/>
                </p:cNvSpPr>
                <p:nvPr/>
              </p:nvSpPr>
              <p:spPr bwMode="auto">
                <a:xfrm>
                  <a:off x="992749" y="3480768"/>
                  <a:ext cx="252424" cy="16038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41" name="Rectangle 6"/>
                <p:cNvSpPr>
                  <a:spLocks noChangeArrowheads="1"/>
                </p:cNvSpPr>
                <p:nvPr/>
              </p:nvSpPr>
              <p:spPr bwMode="auto">
                <a:xfrm>
                  <a:off x="1457908" y="3480768"/>
                  <a:ext cx="252423" cy="160383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42" name="直接连接符 141"/>
                <p:cNvCxnSpPr>
                  <a:stCxn id="140" idx="0"/>
                  <a:endCxn id="138" idx="3"/>
                </p:cNvCxnSpPr>
                <p:nvPr/>
              </p:nvCxnSpPr>
              <p:spPr bwMode="auto">
                <a:xfrm flipV="1">
                  <a:off x="1118168" y="3206053"/>
                  <a:ext cx="93666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>
                  <a:stCxn id="141" idx="0"/>
                  <a:endCxn id="138" idx="5"/>
                </p:cNvCxnSpPr>
                <p:nvPr/>
              </p:nvCxnSpPr>
              <p:spPr bwMode="auto">
                <a:xfrm flipH="1" flipV="1">
                  <a:off x="1416631" y="3206053"/>
                  <a:ext cx="168282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88" name="TextBox 143"/>
                <p:cNvSpPr txBox="1">
                  <a:spLocks noChangeArrowheads="1"/>
                </p:cNvSpPr>
                <p:nvPr/>
              </p:nvSpPr>
              <p:spPr bwMode="auto">
                <a:xfrm>
                  <a:off x="85589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989" name="TextBox 144"/>
                <p:cNvSpPr txBox="1">
                  <a:spLocks noChangeArrowheads="1"/>
                </p:cNvSpPr>
                <p:nvPr/>
              </p:nvSpPr>
              <p:spPr bwMode="auto">
                <a:xfrm>
                  <a:off x="1317951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0.05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  <p:grpSp>
            <p:nvGrpSpPr>
              <p:cNvPr id="39968" name="组合 130"/>
              <p:cNvGrpSpPr>
                <a:grpSpLocks/>
              </p:cNvGrpSpPr>
              <p:nvPr/>
            </p:nvGrpSpPr>
            <p:grpSpPr bwMode="auto">
              <a:xfrm>
                <a:off x="5220072" y="2960885"/>
                <a:ext cx="830884" cy="556716"/>
                <a:chOff x="699161" y="2939606"/>
                <a:chExt cx="830884" cy="556716"/>
              </a:xfrm>
            </p:grpSpPr>
            <p:sp>
              <p:nvSpPr>
                <p:cNvPr id="132" name="Oval 47"/>
                <p:cNvSpPr>
                  <a:spLocks noChangeArrowheads="1"/>
                </p:cNvSpPr>
                <p:nvPr/>
              </p:nvSpPr>
              <p:spPr bwMode="auto">
                <a:xfrm>
                  <a:off x="1070303" y="2968189"/>
                  <a:ext cx="290526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20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79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699161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35" name="直接连接符 134"/>
                <p:cNvCxnSpPr>
                  <a:stCxn id="147" idx="7"/>
                  <a:endCxn id="132" idx="3"/>
                </p:cNvCxnSpPr>
                <p:nvPr/>
              </p:nvCxnSpPr>
              <p:spPr bwMode="auto">
                <a:xfrm flipV="1">
                  <a:off x="897258" y="3206382"/>
                  <a:ext cx="215910" cy="29059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>
                  <a:stCxn id="138" idx="1"/>
                  <a:endCxn id="132" idx="5"/>
                </p:cNvCxnSpPr>
                <p:nvPr/>
              </p:nvCxnSpPr>
              <p:spPr bwMode="auto">
                <a:xfrm flipH="1" flipV="1">
                  <a:off x="1317964" y="3206382"/>
                  <a:ext cx="212734" cy="29059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69" name="组合 145"/>
              <p:cNvGrpSpPr>
                <a:grpSpLocks/>
              </p:cNvGrpSpPr>
              <p:nvPr/>
            </p:nvGrpSpPr>
            <p:grpSpPr bwMode="auto">
              <a:xfrm>
                <a:off x="4750936" y="3448716"/>
                <a:ext cx="974276" cy="958546"/>
                <a:chOff x="747710" y="2939606"/>
                <a:chExt cx="974276" cy="958546"/>
              </a:xfrm>
            </p:grpSpPr>
            <p:sp>
              <p:nvSpPr>
                <p:cNvPr id="147" name="Oval 47"/>
                <p:cNvSpPr>
                  <a:spLocks noChangeArrowheads="1"/>
                </p:cNvSpPr>
                <p:nvPr/>
              </p:nvSpPr>
              <p:spPr bwMode="auto">
                <a:xfrm>
                  <a:off x="1168869" y="2967860"/>
                  <a:ext cx="295288" cy="279479"/>
                </a:xfrm>
                <a:prstGeom prst="ellipse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b="1" dirty="0">
                      <a:solidFill>
                        <a:srgbClr val="0000CC"/>
                      </a:solidFill>
                      <a:ea typeface="宋体" pitchFamily="2" charset="-122"/>
                    </a:rPr>
                    <a:t>10</a:t>
                  </a:r>
                  <a:endParaRPr lang="en-US" altLang="zh-CN" b="1" dirty="0">
                    <a:ea typeface="宋体" pitchFamily="2" charset="-122"/>
                  </a:endParaRPr>
                </a:p>
              </p:txBody>
            </p:sp>
            <p:sp>
              <p:nvSpPr>
                <p:cNvPr id="39971" name="TextBox 147"/>
                <p:cNvSpPr txBox="1">
                  <a:spLocks noChangeArrowheads="1"/>
                </p:cNvSpPr>
                <p:nvPr/>
              </p:nvSpPr>
              <p:spPr bwMode="auto">
                <a:xfrm>
                  <a:off x="747710" y="2939606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149" name="Rectangle 6"/>
                <p:cNvSpPr>
                  <a:spLocks noChangeArrowheads="1"/>
                </p:cNvSpPr>
                <p:nvPr/>
              </p:nvSpPr>
              <p:spPr bwMode="auto">
                <a:xfrm>
                  <a:off x="918033" y="3480768"/>
                  <a:ext cx="250836" cy="16038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sp>
              <p:nvSpPr>
                <p:cNvPr id="150" name="Rectangle 6"/>
                <p:cNvSpPr>
                  <a:spLocks noChangeArrowheads="1"/>
                </p:cNvSpPr>
                <p:nvPr/>
              </p:nvSpPr>
              <p:spPr bwMode="auto">
                <a:xfrm>
                  <a:off x="1397479" y="3480768"/>
                  <a:ext cx="257186" cy="16038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b="1">
                    <a:ea typeface="宋体" pitchFamily="2" charset="-122"/>
                  </a:endParaRPr>
                </a:p>
              </p:txBody>
            </p:sp>
            <p:cxnSp>
              <p:nvCxnSpPr>
                <p:cNvPr id="151" name="直接连接符 150"/>
                <p:cNvCxnSpPr>
                  <a:stCxn id="149" idx="0"/>
                  <a:endCxn id="147" idx="3"/>
                </p:cNvCxnSpPr>
                <p:nvPr/>
              </p:nvCxnSpPr>
              <p:spPr bwMode="auto">
                <a:xfrm flipV="1">
                  <a:off x="1043451" y="3206053"/>
                  <a:ext cx="168282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>
                  <a:stCxn id="150" idx="0"/>
                  <a:endCxn id="147" idx="5"/>
                </p:cNvCxnSpPr>
                <p:nvPr/>
              </p:nvCxnSpPr>
              <p:spPr bwMode="auto">
                <a:xfrm flipH="1" flipV="1">
                  <a:off x="1416530" y="3206053"/>
                  <a:ext cx="112718" cy="274715"/>
                </a:xfrm>
                <a:prstGeom prst="line">
                  <a:avLst/>
                </a:prstGeom>
                <a:ln w="19050">
                  <a:solidFill>
                    <a:schemeClr val="bg2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976" name="TextBox 152"/>
                <p:cNvSpPr txBox="1">
                  <a:spLocks noChangeArrowheads="1"/>
                </p:cNvSpPr>
                <p:nvPr/>
              </p:nvSpPr>
              <p:spPr bwMode="auto">
                <a:xfrm>
                  <a:off x="763118" y="3590375"/>
                  <a:ext cx="5325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0.15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9977" name="TextBox 153"/>
                <p:cNvSpPr txBox="1">
                  <a:spLocks noChangeArrowheads="1"/>
                </p:cNvSpPr>
                <p:nvPr/>
              </p:nvSpPr>
              <p:spPr bwMode="auto">
                <a:xfrm>
                  <a:off x="1288854" y="3590375"/>
                  <a:ext cx="43313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>
                    <a:buFont typeface="Wingdings" pitchFamily="2" charset="2"/>
                    <a:buNone/>
                  </a:pPr>
                  <a:r>
                    <a:rPr lang="en-US" altLang="zh-CN" sz="1400" b="1">
                      <a:solidFill>
                        <a:srgbClr val="000099"/>
                      </a:solidFill>
                      <a:ea typeface="黑体" pitchFamily="2" charset="-122"/>
                    </a:rPr>
                    <a:t>0.1</a:t>
                  </a:r>
                  <a:endParaRPr lang="zh-CN" altLang="en-US" sz="14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</p:grpSp>
        </p:grpSp>
        <p:sp>
          <p:nvSpPr>
            <p:cNvPr id="39965" name="椭圆 202"/>
            <p:cNvSpPr>
              <a:spLocks noChangeArrowheads="1"/>
            </p:cNvSpPr>
            <p:nvPr/>
          </p:nvSpPr>
          <p:spPr bwMode="auto">
            <a:xfrm>
              <a:off x="2987824" y="3621023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9966" name="椭圆 203"/>
            <p:cNvSpPr>
              <a:spLocks noChangeArrowheads="1"/>
            </p:cNvSpPr>
            <p:nvPr/>
          </p:nvSpPr>
          <p:spPr bwMode="auto">
            <a:xfrm>
              <a:off x="4103948" y="3668476"/>
              <a:ext cx="1116000" cy="1116000"/>
            </a:xfrm>
            <a:prstGeom prst="ellipse">
              <a:avLst/>
            </a:prstGeom>
            <a:solidFill>
              <a:srgbClr val="006600">
                <a:alpha val="20000"/>
              </a:srgbClr>
            </a:solidFill>
            <a:ln w="25400">
              <a:solidFill>
                <a:srgbClr val="0066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1" name="组合 204"/>
          <p:cNvGrpSpPr>
            <a:grpSpLocks/>
          </p:cNvGrpSpPr>
          <p:nvPr/>
        </p:nvGrpSpPr>
        <p:grpSpPr bwMode="auto">
          <a:xfrm>
            <a:off x="674688" y="5087442"/>
            <a:ext cx="538162" cy="342900"/>
            <a:chOff x="489082" y="5653958"/>
            <a:chExt cx="537975" cy="342940"/>
          </a:xfrm>
        </p:grpSpPr>
        <p:cxnSp>
          <p:nvCxnSpPr>
            <p:cNvPr id="206" name="直接连接符 205"/>
            <p:cNvCxnSpPr/>
            <p:nvPr/>
          </p:nvCxnSpPr>
          <p:spPr bwMode="auto">
            <a:xfrm>
              <a:off x="489082" y="5827015"/>
              <a:ext cx="130130" cy="169883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 bwMode="auto">
            <a:xfrm flipV="1">
              <a:off x="601755" y="5653958"/>
              <a:ext cx="425302" cy="339765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07"/>
          <p:cNvGrpSpPr>
            <a:grpSpLocks/>
          </p:cNvGrpSpPr>
          <p:nvPr/>
        </p:nvGrpSpPr>
        <p:grpSpPr bwMode="auto">
          <a:xfrm>
            <a:off x="3875088" y="4673104"/>
            <a:ext cx="403225" cy="431800"/>
            <a:chOff x="2968483" y="5247743"/>
            <a:chExt cx="403375" cy="431188"/>
          </a:xfrm>
        </p:grpSpPr>
        <p:cxnSp>
          <p:nvCxnSpPr>
            <p:cNvPr id="209" name="直接连接符 208"/>
            <p:cNvCxnSpPr/>
            <p:nvPr/>
          </p:nvCxnSpPr>
          <p:spPr bwMode="auto">
            <a:xfrm flipV="1">
              <a:off x="2968483" y="5247743"/>
              <a:ext cx="357320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 bwMode="auto">
            <a:xfrm flipH="1" flipV="1">
              <a:off x="2995480" y="5257255"/>
              <a:ext cx="376378" cy="421677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10"/>
          <p:cNvGrpSpPr>
            <a:grpSpLocks/>
          </p:cNvGrpSpPr>
          <p:nvPr/>
        </p:nvGrpSpPr>
        <p:grpSpPr bwMode="auto">
          <a:xfrm>
            <a:off x="6942138" y="4714379"/>
            <a:ext cx="403225" cy="430213"/>
            <a:chOff x="2968483" y="5247743"/>
            <a:chExt cx="403375" cy="431188"/>
          </a:xfrm>
        </p:grpSpPr>
        <p:cxnSp>
          <p:nvCxnSpPr>
            <p:cNvPr id="212" name="直接连接符 211"/>
            <p:cNvCxnSpPr/>
            <p:nvPr/>
          </p:nvCxnSpPr>
          <p:spPr bwMode="auto">
            <a:xfrm flipV="1">
              <a:off x="2968483" y="5247743"/>
              <a:ext cx="357320" cy="431188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 bwMode="auto">
            <a:xfrm flipH="1" flipV="1">
              <a:off x="2995480" y="5257290"/>
              <a:ext cx="376378" cy="421641"/>
            </a:xfrm>
            <a:prstGeom prst="line">
              <a:avLst/>
            </a:prstGeom>
            <a:ln w="381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7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00" grpId="0"/>
      <p:bldP spid="201" grpId="0"/>
      <p:bldP spid="20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Optimal Binary </a:t>
            </a:r>
            <a:r>
              <a:rPr lang="en-US" altLang="zh-CN" dirty="0" smtClean="0"/>
              <a:t>Search Tree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7544" y="1304764"/>
            <a:ext cx="7056438" cy="4832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Optimal-BST(p, q, n)</a:t>
            </a:r>
          </a:p>
          <a:p>
            <a:pPr lvl="1"/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i=0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n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 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i)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= 0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W(i,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i)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=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 sz="2200" baseline="-250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x=1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n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 i=0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   n-x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</a:rPr>
              <a:t>do</a:t>
            </a:r>
            <a:endParaRPr lang="en-US" altLang="zh-CN" sz="2200" b="1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j=</a:t>
            </a:r>
            <a:r>
              <a:rPr lang="en-US" altLang="zh-CN" sz="2200" dirty="0" err="1" smtClean="0">
                <a:solidFill>
                  <a:srgbClr val="000099"/>
                </a:solidFill>
                <a:latin typeface="Times New Roman" pitchFamily="18" charset="0"/>
              </a:rPr>
              <a:t>i+x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</a:rPr>
              <a:t>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</a:rPr>
              <a:t>, j)=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;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W(i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j)=W(i, j-1)+</a:t>
            </a:r>
            <a:r>
              <a:rPr lang="en-US" altLang="zh-CN" sz="22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 sz="2200" baseline="-250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+q</a:t>
            </a:r>
            <a:r>
              <a:rPr lang="en-US" altLang="zh-CN" sz="2200" baseline="-25000" dirty="0" err="1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for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k=i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do</a:t>
            </a:r>
          </a:p>
          <a:p>
            <a:pPr lvl="1"/>
            <a:r>
              <a:rPr lang="en-US" altLang="zh-CN" sz="2200" b="1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 = W(</a:t>
            </a:r>
            <a:r>
              <a:rPr lang="en-US" altLang="zh-CN" sz="2200" dirty="0" err="1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i,j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k-1≥i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then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 += 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C(i, k-1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);</a:t>
            </a: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k+1≤j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t += C(k+1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j);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 t &lt; 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)  </a:t>
            </a:r>
            <a:r>
              <a:rPr lang="en-US" altLang="zh-CN" sz="2200" b="1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  C(i</a:t>
            </a:r>
            <a:r>
              <a:rPr lang="en-US" altLang="zh-CN" sz="2200" dirty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, j)=t;  Root(i, j)=r</a:t>
            </a:r>
            <a:r>
              <a:rPr lang="en-US" altLang="zh-CN" sz="2200" dirty="0" smtClean="0">
                <a:solidFill>
                  <a:srgbClr val="000099"/>
                </a:solidFill>
                <a:latin typeface="Times New Roman" pitchFamily="18" charset="0"/>
                <a:sym typeface="Symbol" pitchFamily="18" charset="2"/>
              </a:rPr>
              <a:t>;  </a:t>
            </a:r>
            <a:endParaRPr lang="en-US" altLang="zh-CN" sz="2200" dirty="0">
              <a:solidFill>
                <a:srgbClr val="000099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1880827"/>
            <a:ext cx="4152099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Time cost O(n</a:t>
            </a:r>
            <a:r>
              <a:rPr lang="en-US" altLang="zh-CN" sz="3600" b="1" baseline="30000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Memory </a:t>
            </a:r>
            <a:r>
              <a:rPr lang="en-US" altLang="zh-CN" sz="3600" b="1" dirty="0" err="1" smtClean="0">
                <a:solidFill>
                  <a:srgbClr val="C00000"/>
                </a:solidFill>
                <a:ea typeface="黑体" pitchFamily="49" charset="-122"/>
              </a:rPr>
              <a:t>costO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(n</a:t>
            </a:r>
            <a:r>
              <a:rPr lang="en-US" altLang="zh-CN" sz="3600" b="1" baseline="30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en-US" altLang="zh-CN" sz="3600" b="1" dirty="0" smtClean="0">
                <a:solidFill>
                  <a:srgbClr val="C00000"/>
                </a:solidFill>
                <a:ea typeface="黑体" pitchFamily="49" charset="-122"/>
              </a:rPr>
              <a:t>)</a:t>
            </a:r>
            <a:endParaRPr lang="zh-CN" altLang="en-US" sz="36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25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jobs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N={1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n}</a:t>
            </a:r>
            <a:r>
              <a:rPr lang="en-US" altLang="zh-CN" dirty="0"/>
              <a:t>,each must </a:t>
            </a:r>
            <a:r>
              <a:rPr lang="en-US" altLang="zh-CN" dirty="0" smtClean="0"/>
              <a:t>be run 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 machines M1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M2 one by one, each job must be run on M1 and then M2, the processing time on M1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M2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 job i is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ai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C00000"/>
                </a:solidFill>
              </a:rPr>
              <a:t>bi</a:t>
            </a:r>
            <a:r>
              <a:rPr lang="en-US" altLang="zh-CN" dirty="0"/>
              <a:t> </a:t>
            </a:r>
            <a:r>
              <a:rPr lang="en-US" altLang="zh-CN" dirty="0" smtClean="0"/>
              <a:t>respectively</a:t>
            </a:r>
          </a:p>
          <a:p>
            <a:pPr lvl="1"/>
            <a:r>
              <a:rPr lang="en-US" altLang="zh-CN" dirty="0" smtClean="0"/>
              <a:t>One machine run at most one job at one time</a:t>
            </a:r>
          </a:p>
          <a:p>
            <a:pPr lvl="1"/>
            <a:r>
              <a:rPr lang="en-US" altLang="zh-CN" dirty="0" smtClean="0"/>
              <a:t>How to schedule the jobs to minimize the </a:t>
            </a:r>
            <a:r>
              <a:rPr lang="en-US" altLang="zh-CN" dirty="0" err="1" smtClean="0"/>
              <a:t>makespan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06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 a schedule where jobs on M1 are continuous</a:t>
            </a:r>
          </a:p>
          <a:p>
            <a:pPr lvl="1"/>
            <a:r>
              <a:rPr lang="en-US" altLang="zh-CN" dirty="0" err="1" smtClean="0"/>
              <a:t>makespan</a:t>
            </a:r>
            <a:r>
              <a:rPr lang="en-US" altLang="zh-CN" dirty="0" smtClean="0"/>
              <a:t> on M1 is ∑</a:t>
            </a:r>
            <a:r>
              <a:rPr lang="en-US" altLang="zh-CN" dirty="0" err="1" smtClean="0"/>
              <a:t>ai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It’s not true for M2</a:t>
            </a:r>
          </a:p>
          <a:p>
            <a:r>
              <a:rPr lang="en-US" altLang="zh-CN" dirty="0" smtClean="0"/>
              <a:t>Exist a schedule where the job orders on M1 and M2 are the same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24" name="TextBox 23"/>
          <p:cNvSpPr txBox="1"/>
          <p:nvPr/>
        </p:nvSpPr>
        <p:spPr>
          <a:xfrm>
            <a:off x="897920" y="5841268"/>
            <a:ext cx="7556877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ea typeface="黑体" pitchFamily="49" charset="-122"/>
              </a:rPr>
              <a:t>Only need to consider such schedule 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22584" y="4437112"/>
            <a:ext cx="6723556" cy="1188328"/>
            <a:chOff x="2038314" y="3933056"/>
            <a:chExt cx="6723556" cy="1188328"/>
          </a:xfrm>
        </p:grpSpPr>
        <p:grpSp>
          <p:nvGrpSpPr>
            <p:cNvPr id="14" name="组合 13"/>
            <p:cNvGrpSpPr/>
            <p:nvPr/>
          </p:nvGrpSpPr>
          <p:grpSpPr>
            <a:xfrm>
              <a:off x="2666648" y="3933056"/>
              <a:ext cx="4140983" cy="400110"/>
              <a:chOff x="2666648" y="4020400"/>
              <a:chExt cx="4140983" cy="40011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66664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9911" y="4020400"/>
                <a:ext cx="397866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 err="1" smtClean="0">
                    <a:solidFill>
                      <a:srgbClr val="000099"/>
                    </a:solidFill>
                    <a:ea typeface="黑体" pitchFamily="49" charset="-122"/>
                  </a:rPr>
                  <a:t>ai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92080" y="4020400"/>
                <a:ext cx="397866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 err="1" smtClean="0">
                    <a:solidFill>
                      <a:srgbClr val="000099"/>
                    </a:solidFill>
                    <a:ea typeface="黑体" pitchFamily="49" charset="-122"/>
                  </a:rPr>
                  <a:t>aj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7998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69436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071923" y="4325230"/>
              <a:ext cx="4164373" cy="400110"/>
              <a:chOff x="2666648" y="4020400"/>
              <a:chExt cx="4164373" cy="40011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66664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79911" y="4020400"/>
                <a:ext cx="412292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>
                    <a:solidFill>
                      <a:srgbClr val="000099"/>
                    </a:solidFill>
                    <a:ea typeface="黑体" pitchFamily="49" charset="-122"/>
                  </a:rPr>
                  <a:t>b</a:t>
                </a: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i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05466" y="4020400"/>
                <a:ext cx="412292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 err="1">
                    <a:solidFill>
                      <a:srgbClr val="000099"/>
                    </a:solidFill>
                    <a:ea typeface="黑体" pitchFamily="49" charset="-122"/>
                  </a:rPr>
                  <a:t>b</a:t>
                </a:r>
                <a:r>
                  <a:rPr lang="en-US" altLang="zh-CN" sz="2000" b="1" dirty="0" err="1" smtClean="0">
                    <a:solidFill>
                      <a:srgbClr val="000099"/>
                    </a:solidFill>
                    <a:ea typeface="黑体" pitchFamily="49" charset="-122"/>
                  </a:rPr>
                  <a:t>j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92203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1775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038315" y="3933056"/>
              <a:ext cx="540533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M</a:t>
              </a: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38314" y="4313764"/>
              <a:ext cx="540533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000099"/>
                  </a:solidFill>
                  <a:ea typeface="黑体" pitchFamily="49" charset="-122"/>
                </a:rPr>
                <a:t>M</a:t>
              </a: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sz="2000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597497" y="4721274"/>
              <a:ext cx="4164373" cy="400110"/>
              <a:chOff x="2666648" y="4020400"/>
              <a:chExt cx="4164373" cy="40011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66664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79911" y="4020400"/>
                <a:ext cx="412292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 err="1" smtClean="0">
                    <a:solidFill>
                      <a:srgbClr val="C00000"/>
                    </a:solidFill>
                    <a:ea typeface="黑体" pitchFamily="49" charset="-122"/>
                  </a:rPr>
                  <a:t>bj</a:t>
                </a:r>
                <a:endParaRPr lang="zh-CN" altLang="en-US" sz="2000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05466" y="4020400"/>
                <a:ext cx="412292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C00000"/>
                    </a:solidFill>
                    <a:ea typeface="黑体" pitchFamily="49" charset="-122"/>
                  </a:rPr>
                  <a:t>bi</a:t>
                </a:r>
                <a:endParaRPr lang="zh-CN" altLang="en-US" sz="2000" b="1" dirty="0" smtClean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2203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717758" y="4020400"/>
                <a:ext cx="1113263" cy="4001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buFont typeface="Wingdings" pitchFamily="2" charset="2"/>
                  <a:buNone/>
                </a:pPr>
                <a:r>
                  <a:rPr lang="en-US" altLang="zh-CN" sz="2000" b="1" dirty="0" smtClean="0">
                    <a:solidFill>
                      <a:srgbClr val="000099"/>
                    </a:solidFill>
                    <a:ea typeface="黑体" pitchFamily="49" charset="-122"/>
                  </a:rPr>
                  <a:t>…</a:t>
                </a:r>
                <a:endParaRPr lang="zh-CN" altLang="en-US" sz="2000" b="1" dirty="0" smtClean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051247" y="4709808"/>
              <a:ext cx="540533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 smtClean="0">
                  <a:solidFill>
                    <a:srgbClr val="C00000"/>
                  </a:solidFill>
                  <a:ea typeface="黑体" pitchFamily="49" charset="-122"/>
                </a:rPr>
                <a:t>M</a:t>
              </a:r>
              <a:r>
                <a:rPr lang="en-US" altLang="zh-CN" sz="2000" b="1" dirty="0">
                  <a:solidFill>
                    <a:srgbClr val="C00000"/>
                  </a:solidFill>
                  <a:ea typeface="黑体" pitchFamily="49" charset="-122"/>
                </a:rPr>
                <a:t>2</a:t>
              </a:r>
              <a:endParaRPr lang="zh-CN" altLang="en-US" sz="2000" b="1" dirty="0" smtClean="0">
                <a:solidFill>
                  <a:srgbClr val="C00000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5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 charset="0"/>
                <a:ea typeface="黑体" pitchFamily="2" charset="-122"/>
              </a:rPr>
              <a:t>Matrix </a:t>
            </a:r>
            <a:r>
              <a:rPr lang="en-US" altLang="zh-CN" dirty="0">
                <a:latin typeface="Arial" charset="0"/>
                <a:ea typeface="黑体" pitchFamily="2" charset="-122"/>
              </a:rPr>
              <a:t>Chain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Aatrix</a:t>
            </a:r>
            <a:r>
              <a:rPr lang="en-US" altLang="zh-CN" dirty="0" smtClean="0"/>
              <a:t> 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B </a:t>
            </a:r>
            <a:r>
              <a:rPr lang="en-US" altLang="zh-CN" dirty="0">
                <a:latin typeface="Arial" charset="0"/>
                <a:ea typeface="黑体" pitchFamily="2" charset="-122"/>
              </a:rPr>
              <a:t>Multiplication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is </a:t>
            </a:r>
            <a:r>
              <a:rPr lang="en-US" altLang="zh-CN" dirty="0" err="1" smtClean="0"/>
              <a:t>p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 smtClean="0"/>
              <a:t>q</a:t>
            </a:r>
            <a:r>
              <a:rPr lang="en-US" altLang="zh-CN" dirty="0" smtClean="0"/>
              <a:t>, B is 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 smtClean="0"/>
              <a:t>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A*B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needs </a:t>
            </a:r>
            <a:r>
              <a:rPr lang="en-US" altLang="zh-CN" dirty="0" err="1" smtClean="0"/>
              <a:t>p</a:t>
            </a:r>
            <a:r>
              <a:rPr lang="en-US" altLang="zh-CN" dirty="0" err="1">
                <a:sym typeface="Symbol"/>
              </a:rPr>
              <a:t></a:t>
            </a:r>
            <a:r>
              <a:rPr lang="en-US" altLang="zh-CN" dirty="0" err="1" smtClean="0"/>
              <a:t>q</a:t>
            </a:r>
            <a:r>
              <a:rPr lang="en-US" altLang="zh-CN" dirty="0" err="1" smtClean="0">
                <a:sym typeface="Symbol"/>
              </a:rPr>
              <a:t></a:t>
            </a:r>
            <a:r>
              <a:rPr lang="en-US" altLang="zh-CN" dirty="0" err="1"/>
              <a:t>r</a:t>
            </a:r>
            <a:r>
              <a:rPr lang="en-US" altLang="zh-CN" dirty="0"/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multiplication operations</a:t>
            </a:r>
            <a:endParaRPr lang="en-US" altLang="zh-CN" baseline="-25000" dirty="0" smtClean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95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Job set N</a:t>
            </a:r>
            <a:r>
              <a:rPr lang="en-US" altLang="zh-CN" dirty="0">
                <a:latin typeface="+mn-lt"/>
              </a:rPr>
              <a:t>={</a:t>
            </a:r>
            <a:r>
              <a:rPr lang="en-US" altLang="zh-CN" dirty="0" smtClean="0">
                <a:latin typeface="+mn-lt"/>
              </a:rPr>
              <a:t>1,2,…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 smtClean="0">
                <a:latin typeface="+mn-lt"/>
              </a:rPr>
              <a:t>n}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subset S</a:t>
            </a:r>
            <a:r>
              <a:rPr lang="zh-CN" altLang="en-US" dirty="0" smtClean="0">
                <a:latin typeface="+mn-lt"/>
                <a:cs typeface="Times New Roman"/>
              </a:rPr>
              <a:t> </a:t>
            </a:r>
            <a:r>
              <a:rPr lang="en-US" altLang="zh-CN" dirty="0" smtClean="0">
                <a:latin typeface="+mn-lt"/>
                <a:sym typeface="Symbol"/>
              </a:rPr>
              <a:t> </a:t>
            </a:r>
            <a:r>
              <a:rPr lang="en-US" altLang="zh-CN" dirty="0" smtClean="0">
                <a:latin typeface="+mn-lt"/>
              </a:rPr>
              <a:t>N</a:t>
            </a:r>
          </a:p>
          <a:p>
            <a:pPr lvl="1"/>
            <a:r>
              <a:rPr lang="en-US" altLang="zh-CN" dirty="0" smtClean="0">
                <a:latin typeface="+mn-lt"/>
              </a:rPr>
              <a:t>Assume M1 is free to process job in S, M2 is busy and it needs to wait time t.</a:t>
            </a:r>
            <a:endParaRPr lang="en-US" altLang="zh-CN" dirty="0">
              <a:latin typeface="+mn-lt"/>
            </a:endParaRPr>
          </a:p>
          <a:p>
            <a:pPr lvl="2"/>
            <a:r>
              <a:rPr lang="en-US" altLang="zh-CN" dirty="0" smtClean="0">
                <a:latin typeface="+mn-lt"/>
              </a:rPr>
              <a:t>Let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T(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S,t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) </a:t>
            </a:r>
            <a:r>
              <a:rPr lang="en-US" altLang="zh-CN" dirty="0" smtClean="0">
                <a:latin typeface="+mn-lt"/>
              </a:rPr>
              <a:t>be </a:t>
            </a:r>
            <a:r>
              <a:rPr lang="en-US" altLang="zh-CN" dirty="0" err="1" smtClean="0">
                <a:latin typeface="+mn-lt"/>
              </a:rPr>
              <a:t>makespan</a:t>
            </a:r>
            <a:r>
              <a:rPr lang="en-US" altLang="zh-CN" dirty="0" smtClean="0">
                <a:latin typeface="+mn-lt"/>
              </a:rPr>
              <a:t> for processing jobs in S</a:t>
            </a:r>
            <a:endParaRPr lang="en-US" altLang="zh-CN" dirty="0">
              <a:latin typeface="+mn-lt"/>
            </a:endParaRPr>
          </a:p>
          <a:p>
            <a:pPr lvl="2"/>
            <a:r>
              <a:rPr lang="en-US" altLang="zh-CN" dirty="0" smtClean="0">
                <a:latin typeface="+mn-lt"/>
              </a:rPr>
              <a:t>Then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T(N,0) </a:t>
            </a:r>
            <a:r>
              <a:rPr lang="en-US" altLang="zh-CN" dirty="0">
                <a:latin typeface="+mn-lt"/>
              </a:rPr>
              <a:t>is </a:t>
            </a:r>
            <a:r>
              <a:rPr lang="en-US" altLang="zh-CN" dirty="0" smtClean="0">
                <a:latin typeface="+mn-lt"/>
              </a:rPr>
              <a:t>the final result</a:t>
            </a:r>
            <a:endParaRPr lang="en-US" altLang="zh-CN" dirty="0">
              <a:latin typeface="+mn-lt"/>
            </a:endParaRPr>
          </a:p>
          <a:p>
            <a:pPr lvl="2"/>
            <a:r>
              <a:rPr lang="pt-BR" altLang="zh-CN" dirty="0">
                <a:latin typeface="+mn-lt"/>
              </a:rPr>
              <a:t>T(N,0)=</a:t>
            </a:r>
            <a:r>
              <a:rPr lang="pt-BR" altLang="zh-CN" dirty="0" smtClean="0">
                <a:latin typeface="+mn-lt"/>
              </a:rPr>
              <a:t>min{ai + T(N-{i}, bi)},</a:t>
            </a:r>
            <a:r>
              <a:rPr lang="pt-BR" altLang="zh-CN" dirty="0">
                <a:latin typeface="+mn-lt"/>
              </a:rPr>
              <a:t> 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 err="1" smtClean="0">
                <a:latin typeface="+mn-lt"/>
              </a:rPr>
              <a:t>∈N</a:t>
            </a:r>
            <a:endParaRPr lang="en-US" altLang="zh-CN" dirty="0" smtClean="0">
              <a:latin typeface="+mn-lt"/>
            </a:endParaRPr>
          </a:p>
          <a:p>
            <a:pPr lvl="3"/>
            <a:r>
              <a:rPr lang="en-US" altLang="zh-CN" b="1" dirty="0" err="1" smtClean="0">
                <a:latin typeface="+mn-lt"/>
              </a:rPr>
              <a:t>ai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 smtClean="0">
                <a:latin typeface="+mn-lt"/>
              </a:rPr>
              <a:t>choose job i to be processed on M1</a:t>
            </a:r>
          </a:p>
          <a:p>
            <a:pPr lvl="3"/>
            <a:r>
              <a:rPr lang="en-US" altLang="zh-CN" b="1" dirty="0" smtClean="0">
                <a:latin typeface="+mn-lt"/>
              </a:rPr>
              <a:t>T(N-{i},bi}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 smtClean="0">
                <a:latin typeface="+mn-lt"/>
              </a:rPr>
              <a:t>process the left jobs </a:t>
            </a:r>
            <a:r>
              <a:rPr lang="pt-BR" altLang="zh-CN" b="1" dirty="0">
                <a:latin typeface="Times New Roman"/>
                <a:cs typeface="+mn-cs"/>
              </a:rPr>
              <a:t>N-{i</a:t>
            </a:r>
            <a:r>
              <a:rPr lang="pt-BR" altLang="zh-CN" b="1" dirty="0" smtClean="0">
                <a:latin typeface="Times New Roman"/>
                <a:cs typeface="+mn-cs"/>
              </a:rPr>
              <a:t>}, but M2 is busy and it needs to wait time bi</a:t>
            </a:r>
            <a:endParaRPr lang="pt-BR" altLang="zh-CN" b="1" dirty="0">
              <a:latin typeface="+mn-lt"/>
            </a:endParaRPr>
          </a:p>
          <a:p>
            <a:pPr lvl="2"/>
            <a:endParaRPr lang="en-US" altLang="zh-CN" dirty="0" smtClean="0">
              <a:latin typeface="+mn-lt"/>
            </a:endParaRPr>
          </a:p>
          <a:p>
            <a:pPr lvl="3"/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39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 set N={1,2,…,n}</a:t>
            </a:r>
            <a:r>
              <a:rPr lang="zh-CN" altLang="en-US" dirty="0"/>
              <a:t>，</a:t>
            </a:r>
            <a:r>
              <a:rPr lang="en-US" altLang="zh-CN" dirty="0"/>
              <a:t>subset S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sym typeface="Symbol"/>
              </a:rPr>
              <a:t> </a:t>
            </a:r>
            <a:r>
              <a:rPr lang="en-US" altLang="zh-CN" dirty="0"/>
              <a:t>N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Times New Roman"/>
                <a:cs typeface="+mn-cs"/>
              </a:rPr>
              <a:t>Assume </a:t>
            </a:r>
            <a:r>
              <a:rPr lang="en-US" altLang="zh-CN" dirty="0">
                <a:latin typeface="Times New Roman"/>
                <a:cs typeface="+mn-cs"/>
              </a:rPr>
              <a:t>M1 is free to process job in S, M2 is busy and it needs to wait time t.</a:t>
            </a:r>
            <a:endParaRPr lang="en-US" altLang="zh-CN" dirty="0">
              <a:latin typeface="+mn-lt"/>
            </a:endParaRPr>
          </a:p>
          <a:p>
            <a:pPr lvl="2"/>
            <a:r>
              <a:rPr lang="en-US" altLang="zh-CN" dirty="0">
                <a:solidFill>
                  <a:srgbClr val="00007D"/>
                </a:solidFill>
                <a:latin typeface="Times New Roman"/>
              </a:rPr>
              <a:t>Let </a:t>
            </a: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T(</a:t>
            </a:r>
            <a:r>
              <a:rPr lang="en-US" altLang="zh-CN" dirty="0" err="1">
                <a:solidFill>
                  <a:srgbClr val="FF0000"/>
                </a:solidFill>
                <a:latin typeface="Times New Roman"/>
              </a:rPr>
              <a:t>S,t</a:t>
            </a: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) </a:t>
            </a:r>
            <a:r>
              <a:rPr lang="en-US" altLang="zh-CN" dirty="0">
                <a:solidFill>
                  <a:srgbClr val="00007D"/>
                </a:solidFill>
                <a:latin typeface="Times New Roman"/>
              </a:rPr>
              <a:t>be </a:t>
            </a:r>
            <a:r>
              <a:rPr lang="en-US" altLang="zh-CN" dirty="0" err="1">
                <a:solidFill>
                  <a:srgbClr val="00007D"/>
                </a:solidFill>
                <a:latin typeface="Times New Roman"/>
              </a:rPr>
              <a:t>makespan</a:t>
            </a:r>
            <a:r>
              <a:rPr lang="en-US" altLang="zh-CN" dirty="0">
                <a:solidFill>
                  <a:srgbClr val="00007D"/>
                </a:solidFill>
                <a:latin typeface="Times New Roman"/>
              </a:rPr>
              <a:t> for processing jobs in S</a:t>
            </a:r>
          </a:p>
          <a:p>
            <a:pPr lvl="2"/>
            <a:r>
              <a:rPr lang="en-US" altLang="zh-CN" dirty="0">
                <a:solidFill>
                  <a:srgbClr val="00007D"/>
                </a:solidFill>
                <a:latin typeface="Times New Roman"/>
              </a:rPr>
              <a:t>Then </a:t>
            </a:r>
            <a:r>
              <a:rPr lang="en-US" altLang="zh-CN" dirty="0">
                <a:solidFill>
                  <a:srgbClr val="FF0000"/>
                </a:solidFill>
                <a:latin typeface="Times New Roman"/>
              </a:rPr>
              <a:t>T(N,0) </a:t>
            </a:r>
            <a:r>
              <a:rPr lang="en-US" altLang="zh-CN" dirty="0">
                <a:solidFill>
                  <a:srgbClr val="00007D"/>
                </a:solidFill>
                <a:latin typeface="Times New Roman"/>
              </a:rPr>
              <a:t>is the final result</a:t>
            </a:r>
            <a:endParaRPr lang="en-US" altLang="zh-CN" dirty="0" smtClean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CN" dirty="0" smtClean="0">
                <a:latin typeface="+mn-lt"/>
              </a:rPr>
              <a:t>T(</a:t>
            </a:r>
            <a:r>
              <a:rPr lang="en-US" altLang="zh-CN" dirty="0" err="1" smtClean="0">
                <a:latin typeface="+mn-lt"/>
              </a:rPr>
              <a:t>S,t</a:t>
            </a:r>
            <a:r>
              <a:rPr lang="en-US" altLang="zh-CN" dirty="0">
                <a:latin typeface="+mn-lt"/>
              </a:rPr>
              <a:t>)={</a:t>
            </a:r>
            <a:r>
              <a:rPr lang="en-US" altLang="zh-CN" dirty="0" err="1" smtClean="0">
                <a:latin typeface="+mn-lt"/>
              </a:rPr>
              <a:t>ai</a:t>
            </a:r>
            <a:r>
              <a:rPr lang="en-US" altLang="zh-CN" dirty="0" smtClean="0">
                <a:latin typeface="+mn-lt"/>
              </a:rPr>
              <a:t> + T(S-</a:t>
            </a:r>
            <a:r>
              <a:rPr lang="en-US" altLang="zh-CN" dirty="0">
                <a:latin typeface="+mn-lt"/>
              </a:rPr>
              <a:t>{i</a:t>
            </a:r>
            <a:r>
              <a:rPr lang="en-US" altLang="zh-CN" dirty="0" smtClean="0">
                <a:latin typeface="+mn-lt"/>
              </a:rPr>
              <a:t>}, </a:t>
            </a:r>
            <a:r>
              <a:rPr lang="en-US" altLang="zh-CN" dirty="0" err="1" smtClean="0">
                <a:latin typeface="+mn-lt"/>
              </a:rPr>
              <a:t>bi+max</a:t>
            </a:r>
            <a:r>
              <a:rPr lang="en-US" altLang="zh-CN" dirty="0" smtClean="0">
                <a:latin typeface="+mn-lt"/>
              </a:rPr>
              <a:t>{t-ai,0})},</a:t>
            </a:r>
            <a:r>
              <a:rPr lang="en-US" altLang="zh-CN" dirty="0">
                <a:latin typeface="+mn-lt"/>
              </a:rPr>
              <a:t> </a:t>
            </a:r>
            <a:r>
              <a:rPr lang="en-US" altLang="zh-CN" dirty="0" err="1">
                <a:latin typeface="+mn-lt"/>
              </a:rPr>
              <a:t>i∈</a:t>
            </a:r>
            <a:r>
              <a:rPr lang="en-US" altLang="zh-CN" dirty="0" err="1" smtClean="0">
                <a:latin typeface="+mn-lt"/>
              </a:rPr>
              <a:t>S</a:t>
            </a:r>
            <a:endParaRPr lang="en-US" altLang="zh-CN" dirty="0" smtClean="0">
              <a:latin typeface="+mn-lt"/>
            </a:endParaRPr>
          </a:p>
          <a:p>
            <a:pPr lvl="3"/>
            <a:r>
              <a:rPr lang="en-US" altLang="zh-CN" b="1" dirty="0" err="1">
                <a:latin typeface="+mn-lt"/>
              </a:rPr>
              <a:t>ai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>
                <a:latin typeface="+mn-lt"/>
                <a:cs typeface="+mn-cs"/>
              </a:rPr>
              <a:t> choose job i to be processed on M1</a:t>
            </a:r>
            <a:endParaRPr lang="en-US" altLang="zh-CN" b="1" dirty="0">
              <a:latin typeface="+mn-lt"/>
            </a:endParaRPr>
          </a:p>
          <a:p>
            <a:pPr lvl="3"/>
            <a:r>
              <a:rPr lang="en-US" altLang="zh-CN" b="1" dirty="0" smtClean="0">
                <a:latin typeface="+mn-lt"/>
              </a:rPr>
              <a:t>T(S-</a:t>
            </a:r>
            <a:r>
              <a:rPr lang="en-US" altLang="zh-CN" b="1" dirty="0">
                <a:latin typeface="+mn-lt"/>
              </a:rPr>
              <a:t>{i}, </a:t>
            </a:r>
            <a:r>
              <a:rPr lang="en-US" altLang="zh-CN" b="1" dirty="0" err="1">
                <a:latin typeface="+mn-lt"/>
              </a:rPr>
              <a:t>bi+max</a:t>
            </a:r>
            <a:r>
              <a:rPr lang="en-US" altLang="zh-CN" b="1" dirty="0">
                <a:latin typeface="+mn-lt"/>
              </a:rPr>
              <a:t>{t-ai,0</a:t>
            </a:r>
            <a:r>
              <a:rPr lang="en-US" altLang="zh-CN" b="1" dirty="0" smtClean="0">
                <a:latin typeface="+mn-lt"/>
              </a:rPr>
              <a:t>})</a:t>
            </a:r>
            <a:r>
              <a:rPr lang="zh-CN" altLang="en-US" b="1" dirty="0" smtClean="0">
                <a:latin typeface="+mn-lt"/>
              </a:rPr>
              <a:t>：</a:t>
            </a:r>
            <a:r>
              <a:rPr lang="en-US" altLang="zh-CN" b="1" dirty="0">
                <a:latin typeface="+mn-lt"/>
              </a:rPr>
              <a:t>process the left jobs </a:t>
            </a:r>
            <a:r>
              <a:rPr lang="en-US" altLang="zh-CN" b="1" dirty="0" smtClean="0">
                <a:latin typeface="+mn-lt"/>
              </a:rPr>
              <a:t>S</a:t>
            </a:r>
            <a:r>
              <a:rPr lang="pt-BR" altLang="zh-CN" b="1" dirty="0" smtClean="0">
                <a:latin typeface="+mn-lt"/>
              </a:rPr>
              <a:t>-{</a:t>
            </a:r>
            <a:r>
              <a:rPr lang="pt-BR" altLang="zh-CN" b="1" dirty="0">
                <a:latin typeface="+mn-lt"/>
              </a:rPr>
              <a:t>i</a:t>
            </a:r>
            <a:r>
              <a:rPr lang="pt-BR" altLang="zh-CN" b="1" dirty="0" smtClean="0">
                <a:latin typeface="+mn-lt"/>
              </a:rPr>
              <a:t>}, but </a:t>
            </a:r>
            <a:r>
              <a:rPr lang="pt-BR" altLang="zh-CN" b="1" dirty="0">
                <a:latin typeface="+mn-lt"/>
              </a:rPr>
              <a:t>M2 is busy and it needs to wait </a:t>
            </a:r>
            <a:r>
              <a:rPr lang="pt-BR" altLang="zh-CN" b="1" dirty="0" smtClean="0">
                <a:latin typeface="+mn-lt"/>
              </a:rPr>
              <a:t>time</a:t>
            </a:r>
            <a:r>
              <a:rPr lang="zh-CN" altLang="en-US" b="1" dirty="0" smtClean="0">
                <a:latin typeface="+mn-lt"/>
              </a:rPr>
              <a:t> </a:t>
            </a:r>
            <a:r>
              <a:rPr lang="en-US" altLang="zh-CN" b="1" dirty="0" err="1" smtClean="0">
                <a:latin typeface="+mn-lt"/>
              </a:rPr>
              <a:t>bi+max</a:t>
            </a:r>
            <a:r>
              <a:rPr lang="en-US" altLang="zh-CN" b="1" dirty="0" smtClean="0">
                <a:latin typeface="+mn-lt"/>
              </a:rPr>
              <a:t>{t-ai,0}</a:t>
            </a:r>
            <a:endParaRPr lang="en-US" altLang="zh-CN" dirty="0" smtClean="0">
              <a:latin typeface="+mn-lt"/>
            </a:endParaRPr>
          </a:p>
          <a:p>
            <a:pPr lvl="3"/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4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T(</a:t>
            </a:r>
            <a:r>
              <a:rPr lang="en-US" altLang="zh-CN" dirty="0" err="1"/>
              <a:t>S,t</a:t>
            </a:r>
            <a:r>
              <a:rPr lang="en-US" altLang="zh-CN" dirty="0"/>
              <a:t>)={</a:t>
            </a:r>
            <a:r>
              <a:rPr lang="en-US" altLang="zh-CN" dirty="0" err="1"/>
              <a:t>ai</a:t>
            </a:r>
            <a:r>
              <a:rPr lang="en-US" altLang="zh-CN" dirty="0"/>
              <a:t> + T(S-{i}, </a:t>
            </a:r>
            <a:r>
              <a:rPr lang="en-US" altLang="zh-CN" dirty="0" err="1"/>
              <a:t>bi+max</a:t>
            </a:r>
            <a:r>
              <a:rPr lang="en-US" altLang="zh-CN" dirty="0"/>
              <a:t>{t-ai,0})}, 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∈S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44" y="5107833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Job i can only be processed after max{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t,ai</a:t>
            </a:r>
            <a:r>
              <a:rPr lang="en-US" altLang="zh-CN" b="1" dirty="0" smtClean="0">
                <a:solidFill>
                  <a:srgbClr val="C00000"/>
                </a:solidFill>
              </a:rPr>
              <a:t>}, therefore, remove job 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b="1" dirty="0" smtClean="0">
                <a:solidFill>
                  <a:srgbClr val="C00000"/>
                </a:solidFill>
              </a:rPr>
              <a:t>, the remaining jobs can be processed on M2 after time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bi+max</a:t>
            </a:r>
            <a:r>
              <a:rPr lang="en-US" altLang="zh-CN" b="1" dirty="0" smtClean="0">
                <a:solidFill>
                  <a:srgbClr val="C00000"/>
                </a:solidFill>
              </a:rPr>
              <a:t>{</a:t>
            </a:r>
            <a:r>
              <a:rPr lang="en-US" altLang="zh-CN" b="1" dirty="0" err="1" smtClean="0">
                <a:solidFill>
                  <a:srgbClr val="C00000"/>
                </a:solidFill>
              </a:rPr>
              <a:t>t,ai</a:t>
            </a:r>
            <a:r>
              <a:rPr lang="en-US" altLang="zh-CN" b="1" dirty="0" smtClean="0">
                <a:solidFill>
                  <a:srgbClr val="C00000"/>
                </a:solidFill>
              </a:rPr>
              <a:t>}, -</a:t>
            </a:r>
            <a:r>
              <a:rPr lang="en-US" altLang="zh-CN" b="1" dirty="0" err="1">
                <a:solidFill>
                  <a:srgbClr val="C00000"/>
                </a:solidFill>
              </a:rPr>
              <a:t>ai</a:t>
            </a:r>
            <a:r>
              <a:rPr lang="en-US" altLang="zh-CN" b="1" dirty="0">
                <a:solidFill>
                  <a:srgbClr val="C00000"/>
                </a:solidFill>
              </a:rPr>
              <a:t>=</a:t>
            </a:r>
            <a:r>
              <a:rPr lang="en-US" altLang="zh-CN" b="1" dirty="0" err="1">
                <a:solidFill>
                  <a:srgbClr val="C00000"/>
                </a:solidFill>
              </a:rPr>
              <a:t>bi+max</a:t>
            </a:r>
            <a:r>
              <a:rPr lang="en-US" altLang="zh-CN" b="1" dirty="0">
                <a:solidFill>
                  <a:srgbClr val="C00000"/>
                </a:solidFill>
              </a:rPr>
              <a:t>{t-ai,0}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4685" y="2276872"/>
            <a:ext cx="2895777" cy="2232248"/>
            <a:chOff x="3046445" y="2783992"/>
            <a:chExt cx="2895777" cy="2232248"/>
          </a:xfrm>
        </p:grpSpPr>
        <p:sp>
          <p:nvSpPr>
            <p:cNvPr id="30" name="矩形 29"/>
            <p:cNvSpPr/>
            <p:nvPr/>
          </p:nvSpPr>
          <p:spPr bwMode="auto">
            <a:xfrm>
              <a:off x="3046445" y="2783992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3731598" y="451218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>
              <a:off x="3731598" y="361208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组合 32"/>
            <p:cNvGrpSpPr/>
            <p:nvPr/>
          </p:nvGrpSpPr>
          <p:grpSpPr>
            <a:xfrm>
              <a:off x="3731598" y="4143537"/>
              <a:ext cx="1080120" cy="368647"/>
              <a:chOff x="6640193" y="2016237"/>
              <a:chExt cx="1080120" cy="368647"/>
            </a:xfrm>
          </p:grpSpPr>
          <p:cxnSp>
            <p:nvCxnSpPr>
              <p:cNvPr id="34" name="直接连接符 33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 bwMode="auto">
            <a:xfrm flipV="1">
              <a:off x="3731598" y="2828603"/>
              <a:ext cx="20039" cy="1692188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25254" y="3427187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02073" y="4336125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49829" y="4503577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95836" y="2276872"/>
            <a:ext cx="2895777" cy="2232248"/>
            <a:chOff x="4319972" y="2276872"/>
            <a:chExt cx="2895777" cy="2232248"/>
          </a:xfrm>
        </p:grpSpPr>
        <p:sp>
          <p:nvSpPr>
            <p:cNvPr id="7" name="矩形 6"/>
            <p:cNvSpPr/>
            <p:nvPr/>
          </p:nvSpPr>
          <p:spPr bwMode="auto">
            <a:xfrm>
              <a:off x="4319972" y="2276872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005125" y="400506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>
              <a:off x="5005125" y="3104964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5005125" y="3636417"/>
              <a:ext cx="1080120" cy="368647"/>
              <a:chOff x="6640193" y="2016237"/>
              <a:chExt cx="1080120" cy="368647"/>
            </a:xfrm>
          </p:grpSpPr>
          <p:cxnSp>
            <p:nvCxnSpPr>
              <p:cNvPr id="9" name="直接连接符 8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 bwMode="auto">
            <a:xfrm flipH="1" flipV="1">
              <a:off x="5004048" y="2317291"/>
              <a:ext cx="1077" cy="169638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98781" y="2920067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75600" y="3829005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23356" y="3996457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993262" y="2736317"/>
              <a:ext cx="1800200" cy="368647"/>
              <a:chOff x="9900592" y="2204864"/>
              <a:chExt cx="1800200" cy="368647"/>
            </a:xfrm>
          </p:grpSpPr>
          <p:cxnSp>
            <p:nvCxnSpPr>
              <p:cNvPr id="43" name="直接连接符 42"/>
              <p:cNvCxnSpPr/>
              <p:nvPr/>
            </p:nvCxnSpPr>
            <p:spPr bwMode="auto">
              <a:xfrm flipV="1">
                <a:off x="9900592" y="2204864"/>
                <a:ext cx="1800200" cy="8607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auto">
              <a:xfrm flipV="1">
                <a:off x="9926835" y="2213471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11697264" y="2204864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5766199" y="3041563"/>
              <a:ext cx="37702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err="1" smtClean="0">
                  <a:solidFill>
                    <a:srgbClr val="000099"/>
                  </a:solidFill>
                  <a:ea typeface="黑体" pitchFamily="49" charset="-122"/>
                </a:rPr>
                <a:t>ai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48223" y="2294771"/>
            <a:ext cx="2895777" cy="2232248"/>
            <a:chOff x="6248223" y="2416138"/>
            <a:chExt cx="2895777" cy="2232248"/>
          </a:xfrm>
        </p:grpSpPr>
        <p:sp>
          <p:nvSpPr>
            <p:cNvPr id="48" name="矩形 47"/>
            <p:cNvSpPr/>
            <p:nvPr/>
          </p:nvSpPr>
          <p:spPr bwMode="auto">
            <a:xfrm>
              <a:off x="6248223" y="2416138"/>
              <a:ext cx="2895777" cy="2232248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5400">
              <a:noFill/>
              <a:miter lim="800000"/>
              <a:headEnd/>
              <a:tailEnd/>
            </a:ln>
            <a:extLst/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6933376" y="4144330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>
              <a:off x="6933376" y="3244230"/>
              <a:ext cx="2195736" cy="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6933376" y="3775683"/>
              <a:ext cx="1080120" cy="368647"/>
              <a:chOff x="6640193" y="2016237"/>
              <a:chExt cx="1080120" cy="368647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6640193" y="2024844"/>
                <a:ext cx="1080120" cy="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6660232" y="2024844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7704348" y="2016237"/>
                <a:ext cx="0" cy="360040"/>
              </a:xfrm>
              <a:prstGeom prst="line">
                <a:avLst/>
              </a:prstGeom>
              <a:ln w="5080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6932299" y="2456557"/>
              <a:ext cx="1077" cy="1696380"/>
            </a:xfrm>
            <a:prstGeom prst="line">
              <a:avLst/>
            </a:prstGeom>
            <a:ln w="3175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427032" y="3059333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M1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03851" y="3968271"/>
              <a:ext cx="505267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smtClean="0">
                  <a:solidFill>
                    <a:srgbClr val="000099"/>
                  </a:solidFill>
                  <a:ea typeface="黑体" pitchFamily="49" charset="-122"/>
                </a:rPr>
                <a:t>M2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51607" y="4135723"/>
              <a:ext cx="26161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t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6932299" y="2884190"/>
              <a:ext cx="560899" cy="360041"/>
              <a:chOff x="9900592" y="2213471"/>
              <a:chExt cx="560899" cy="360041"/>
            </a:xfrm>
          </p:grpSpPr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9900592" y="2213471"/>
                <a:ext cx="560899" cy="1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9920631" y="2213471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10439491" y="2213472"/>
                <a:ext cx="0" cy="360040"/>
              </a:xfrm>
              <a:prstGeom prst="line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023325" y="3180829"/>
              <a:ext cx="377026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b="1" dirty="0" err="1" smtClean="0">
                  <a:solidFill>
                    <a:srgbClr val="000099"/>
                  </a:solidFill>
                  <a:ea typeface="黑体" pitchFamily="49" charset="-122"/>
                </a:rPr>
                <a:t>ai</a:t>
              </a:r>
              <a:endParaRPr lang="zh-CN" altLang="en-US" b="1" dirty="0" smtClean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884610" y="4531429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T(</a:t>
            </a:r>
            <a:r>
              <a:rPr lang="en-US" altLang="zh-CN" sz="2400" b="1" dirty="0" err="1"/>
              <a:t>S,t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3248124" y="4577595"/>
            <a:ext cx="2258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ai</a:t>
            </a:r>
            <a:r>
              <a:rPr lang="en-US" altLang="zh-CN" sz="2400" b="1" dirty="0"/>
              <a:t> + T(S-{i}, </a:t>
            </a:r>
            <a:r>
              <a:rPr lang="en-US" altLang="zh-CN" sz="2400" b="1" dirty="0" smtClean="0"/>
              <a:t>bi)</a:t>
            </a:r>
            <a:endParaRPr lang="zh-CN" altLang="en-US" sz="2400" b="1" dirty="0"/>
          </a:p>
        </p:txBody>
      </p:sp>
      <p:sp>
        <p:nvSpPr>
          <p:cNvPr id="65" name="矩形 64"/>
          <p:cNvSpPr/>
          <p:nvPr/>
        </p:nvSpPr>
        <p:spPr>
          <a:xfrm>
            <a:off x="6172347" y="4562206"/>
            <a:ext cx="2900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ai</a:t>
            </a:r>
            <a:r>
              <a:rPr lang="en-US" altLang="zh-CN" sz="2400" b="1" dirty="0"/>
              <a:t> + T(S-{i}, </a:t>
            </a:r>
            <a:r>
              <a:rPr lang="en-US" altLang="zh-CN" sz="2400" b="1" dirty="0" err="1" smtClean="0"/>
              <a:t>bi+t-ai</a:t>
            </a:r>
            <a:r>
              <a:rPr lang="en-US" altLang="zh-CN" sz="2400" b="1" dirty="0" smtClean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82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800" dirty="0" err="1" smtClean="0">
                <a:ea typeface="黑体" pitchFamily="2" charset="-122"/>
              </a:rPr>
              <a:t>Subproblems</a:t>
            </a:r>
            <a:r>
              <a:rPr lang="en-US" altLang="zh-CN" sz="2800" dirty="0" smtClean="0">
                <a:ea typeface="黑体" pitchFamily="2" charset="-122"/>
              </a:rPr>
              <a:t> </a:t>
            </a:r>
            <a:r>
              <a:rPr lang="en-US" altLang="zh-CN" sz="2800" dirty="0">
                <a:ea typeface="黑体" pitchFamily="2" charset="-122"/>
              </a:rPr>
              <a:t>can be used many </a:t>
            </a:r>
            <a:r>
              <a:rPr lang="en-US" altLang="zh-CN" sz="2800" dirty="0" smtClean="0">
                <a:ea typeface="黑体" pitchFamily="2" charset="-122"/>
              </a:rPr>
              <a:t>times</a:t>
            </a:r>
            <a:r>
              <a:rPr lang="en-US" altLang="zh-CN" sz="2800" dirty="0">
                <a:ea typeface="黑体" pitchFamily="2" charset="-122"/>
              </a:rPr>
              <a:t>?</a:t>
            </a:r>
            <a:endParaRPr lang="zh-CN" altLang="en-US" sz="2800" dirty="0">
              <a:ea typeface="黑体" pitchFamily="2" charset="-122"/>
            </a:endParaRPr>
          </a:p>
          <a:p>
            <a:pPr algn="just"/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722165" y="1916113"/>
            <a:ext cx="10486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N,0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1400176" y="3028950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T(N-{1},b1)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3527884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T(N-{2},b2)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374333" y="3028950"/>
            <a:ext cx="1870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T(N-{n},</a:t>
            </a:r>
            <a:r>
              <a:rPr lang="en-US" altLang="zh-CN" sz="2400" b="1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bn</a:t>
            </a:r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2624138" y="2468563"/>
            <a:ext cx="1800225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4495801" y="24685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4" name="Line 32"/>
          <p:cNvSpPr>
            <a:spLocks noChangeShapeType="1"/>
          </p:cNvSpPr>
          <p:nvPr/>
        </p:nvSpPr>
        <p:spPr bwMode="auto">
          <a:xfrm>
            <a:off x="4640263" y="2468563"/>
            <a:ext cx="2271998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 flipH="1">
            <a:off x="755576" y="3548063"/>
            <a:ext cx="1004962" cy="1951979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1905001" y="3548063"/>
            <a:ext cx="719137" cy="1483937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>
            <a:off x="2047875" y="3573463"/>
            <a:ext cx="3415779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5463654" y="2960948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90603" y="5500042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T(N-{1,2},b2+max{b1-a2,0})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4024253" y="457033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……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814681" y="5038377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T(N-{1,3},b3+max{b1-a3,0})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5184068" y="4334625"/>
            <a:ext cx="3814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T(N-{1,4},b4+max{b1-a4,0})</a:t>
            </a:r>
            <a:endParaRPr lang="en-US" altLang="zh-CN" sz="2400" b="1" baseline="-40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51272" y="3259782"/>
            <a:ext cx="936475" cy="156966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9600" b="1" dirty="0" smtClean="0">
                <a:solidFill>
                  <a:srgbClr val="FF0000"/>
                </a:solidFill>
                <a:ea typeface="黑体" pitchFamily="49" charset="-122"/>
              </a:rPr>
              <a:t>?</a:t>
            </a:r>
            <a:endParaRPr lang="zh-CN" altLang="en-US" sz="96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4557" y="5981597"/>
            <a:ext cx="7043916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  <a:ea typeface="黑体" pitchFamily="49" charset="-122"/>
              </a:rPr>
              <a:t>The number of </a:t>
            </a:r>
            <a:r>
              <a:rPr lang="en-US" altLang="zh-CN" sz="3200" b="1" dirty="0" err="1" smtClean="0">
                <a:solidFill>
                  <a:srgbClr val="C00000"/>
                </a:solidFill>
                <a:ea typeface="黑体" pitchFamily="49" charset="-122"/>
              </a:rPr>
              <a:t>subproblems</a:t>
            </a:r>
            <a:r>
              <a:rPr lang="en-US" altLang="zh-CN" sz="3200" b="1" dirty="0" smtClean="0">
                <a:solidFill>
                  <a:srgbClr val="C00000"/>
                </a:solidFill>
                <a:ea typeface="黑体" pitchFamily="49" charset="-122"/>
              </a:rPr>
              <a:t> is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2</a:t>
            </a:r>
            <a:r>
              <a:rPr lang="en-US" altLang="zh-CN" sz="3200" b="1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-1</a:t>
            </a:r>
            <a:endParaRPr lang="zh-CN" altLang="en-US" sz="3200" b="1" dirty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1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29" grpId="0"/>
      <p:bldP spid="30" grpId="0"/>
      <p:bldP spid="31" grpId="0"/>
      <p:bldP spid="32" grpId="0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Johnson’s rule</a:t>
            </a:r>
          </a:p>
          <a:p>
            <a:pPr lvl="1"/>
            <a:r>
              <a:rPr lang="en-US" altLang="zh-CN" dirty="0" smtClean="0"/>
              <a:t>Let first two jobs in OPT schedule be </a:t>
            </a:r>
            <a:r>
              <a:rPr lang="en-US" altLang="zh-CN" dirty="0" smtClean="0">
                <a:solidFill>
                  <a:srgbClr val="0000A8"/>
                </a:solidFill>
              </a:rPr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0000A8"/>
                </a:solidFill>
              </a:rPr>
              <a:t>j</a:t>
            </a: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T(</a:t>
            </a:r>
            <a:r>
              <a:rPr lang="en-US" altLang="zh-CN" dirty="0" err="1"/>
              <a:t>S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,t</a:t>
            </a:r>
            <a:r>
              <a:rPr lang="en-US" altLang="zh-CN" sz="2600" dirty="0" smtClean="0">
                <a:solidFill>
                  <a:srgbClr val="0000A8"/>
                </a:solidFill>
              </a:rPr>
              <a:t>)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T(S-{</a:t>
            </a:r>
            <a:r>
              <a:rPr lang="en-US" altLang="zh-CN" sz="2600" dirty="0">
                <a:solidFill>
                  <a:srgbClr val="0000A8"/>
                </a:solidFill>
              </a:rPr>
              <a:t>i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{t-ai,0})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</a:t>
            </a:r>
            <a:r>
              <a:rPr lang="en-US" altLang="zh-CN" sz="2600" dirty="0">
                <a:solidFill>
                  <a:srgbClr val="0000A8"/>
                </a:solidFill>
              </a:rPr>
              <a:t>{</a:t>
            </a:r>
            <a:r>
              <a:rPr lang="en-US" altLang="zh-CN" sz="2600" dirty="0" err="1">
                <a:solidFill>
                  <a:srgbClr val="0000A8"/>
                </a:solidFill>
              </a:rPr>
              <a:t>i,j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>
                <a:solidFill>
                  <a:srgbClr val="0000A8"/>
                </a:solidFill>
              </a:rPr>
              <a:t>) </a:t>
            </a:r>
            <a:endParaRPr lang="en-US" altLang="zh-CN" dirty="0"/>
          </a:p>
          <a:p>
            <a:pPr lvl="1"/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 smtClean="0">
                <a:solidFill>
                  <a:srgbClr val="C00000"/>
                </a:solidFill>
              </a:rPr>
              <a:t>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</a:t>
            </a:r>
            <a:r>
              <a:rPr lang="en-US" altLang="zh-CN" sz="2600" dirty="0">
                <a:solidFill>
                  <a:srgbClr val="0000A8"/>
                </a:solidFill>
              </a:rPr>
              <a:t>}-aj,0}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max{max{t-ai,0},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-bi}</a:t>
            </a:r>
            <a:r>
              <a:rPr lang="en-US" altLang="zh-CN" sz="2600" dirty="0">
                <a:solidFill>
                  <a:srgbClr val="0000A8"/>
                </a:solidFill>
              </a:rPr>
              <a:t>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max{t-ai,aj-bi,0</a:t>
            </a:r>
            <a:r>
              <a:rPr lang="en-US" altLang="zh-CN" sz="2600" dirty="0">
                <a:solidFill>
                  <a:srgbClr val="0000A8"/>
                </a:solidFill>
              </a:rPr>
              <a:t>} 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   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bj+bi-aj-ai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t,ai+aj-bi</a:t>
            </a:r>
            <a:r>
              <a:rPr lang="en-US" altLang="zh-CN" sz="2600" dirty="0" smtClean="0">
                <a:solidFill>
                  <a:srgbClr val="0000A8"/>
                </a:solidFill>
              </a:rPr>
              <a:t>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}</a:t>
            </a:r>
          </a:p>
          <a:p>
            <a:pPr lvl="1"/>
            <a:r>
              <a:rPr lang="en-US" altLang="zh-CN" sz="2600" dirty="0" smtClean="0">
                <a:solidFill>
                  <a:srgbClr val="C00000"/>
                </a:solidFill>
              </a:rPr>
              <a:t>if job i and j  satisfy min{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bi,aj</a:t>
            </a:r>
            <a:r>
              <a:rPr lang="en-US" altLang="zh-CN" sz="2600" dirty="0" smtClean="0">
                <a:solidFill>
                  <a:srgbClr val="C00000"/>
                </a:solidFill>
              </a:rPr>
              <a:t>} ≥ min{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bj,ai</a:t>
            </a:r>
            <a:r>
              <a:rPr lang="en-US" altLang="zh-CN" sz="2600" dirty="0" smtClean="0">
                <a:solidFill>
                  <a:srgbClr val="C00000"/>
                </a:solidFill>
              </a:rPr>
              <a:t>}, then job i and </a:t>
            </a:r>
            <a:r>
              <a:rPr lang="en-US" altLang="zh-CN" dirty="0">
                <a:solidFill>
                  <a:srgbClr val="C00000"/>
                </a:solidFill>
              </a:rPr>
              <a:t>j </a:t>
            </a:r>
            <a:r>
              <a:rPr lang="en-US" altLang="zh-CN" dirty="0" smtClean="0">
                <a:solidFill>
                  <a:srgbClr val="C00000"/>
                </a:solidFill>
              </a:rPr>
              <a:t>satisfy </a:t>
            </a:r>
            <a:r>
              <a:rPr lang="en-US" altLang="zh-CN" dirty="0">
                <a:solidFill>
                  <a:srgbClr val="C00000"/>
                </a:solidFill>
              </a:rPr>
              <a:t>Johnson’s </a:t>
            </a:r>
            <a:r>
              <a:rPr lang="en-US" altLang="zh-CN" dirty="0" smtClean="0">
                <a:solidFill>
                  <a:srgbClr val="C00000"/>
                </a:solidFill>
              </a:rPr>
              <a:t>rule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7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</a:t>
            </a:r>
            <a:r>
              <a:rPr lang="zh-CN" altLang="en-US" dirty="0" smtClean="0"/>
              <a:t>不等式</a:t>
            </a:r>
            <a:endParaRPr lang="en-US" altLang="zh-CN" dirty="0" smtClean="0"/>
          </a:p>
          <a:p>
            <a:pPr lvl="1"/>
            <a:r>
              <a:rPr lang="en-US" altLang="zh-CN" dirty="0"/>
              <a:t>Let first two jobs in OPT schedule be i</a:t>
            </a:r>
            <a:r>
              <a:rPr lang="zh-CN" altLang="en-US" dirty="0"/>
              <a:t> </a:t>
            </a:r>
            <a:r>
              <a:rPr lang="en-US" altLang="zh-CN" dirty="0"/>
              <a:t>and j</a:t>
            </a:r>
            <a:endParaRPr lang="en-US" altLang="zh-CN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T(</a:t>
            </a:r>
            <a:r>
              <a:rPr lang="en-US" altLang="zh-CN" dirty="0" err="1"/>
              <a:t>S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,t</a:t>
            </a:r>
            <a:r>
              <a:rPr lang="en-US" altLang="zh-CN" sz="2600" dirty="0" smtClean="0">
                <a:solidFill>
                  <a:srgbClr val="0000A8"/>
                </a:solidFill>
              </a:rPr>
              <a:t>) 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T(S-{</a:t>
            </a:r>
            <a:r>
              <a:rPr lang="en-US" altLang="zh-CN" sz="2600" dirty="0">
                <a:solidFill>
                  <a:srgbClr val="0000A8"/>
                </a:solidFill>
              </a:rPr>
              <a:t>i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bi+max</a:t>
            </a:r>
            <a:r>
              <a:rPr lang="en-US" altLang="zh-CN" sz="2600" dirty="0" smtClean="0">
                <a:solidFill>
                  <a:srgbClr val="0000A8"/>
                </a:solidFill>
              </a:rPr>
              <a:t>{t-ai,0})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aj</a:t>
            </a:r>
            <a:r>
              <a:rPr lang="en-US" altLang="zh-CN" sz="2600" dirty="0" smtClean="0">
                <a:solidFill>
                  <a:srgbClr val="0000A8"/>
                </a:solidFill>
              </a:rPr>
              <a:t> + T(S-</a:t>
            </a:r>
            <a:r>
              <a:rPr lang="en-US" altLang="zh-CN" sz="2600" dirty="0">
                <a:solidFill>
                  <a:srgbClr val="0000A8"/>
                </a:solidFill>
              </a:rPr>
              <a:t>{</a:t>
            </a:r>
            <a:r>
              <a:rPr lang="en-US" altLang="zh-CN" sz="2600" dirty="0" err="1">
                <a:solidFill>
                  <a:srgbClr val="0000A8"/>
                </a:solidFill>
              </a:rPr>
              <a:t>i,j</a:t>
            </a:r>
            <a:r>
              <a:rPr lang="en-US" altLang="zh-CN" sz="2600" dirty="0" smtClean="0">
                <a:solidFill>
                  <a:srgbClr val="0000A8"/>
                </a:solidFill>
              </a:rPr>
              <a:t>}, 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>
                <a:solidFill>
                  <a:srgbClr val="0000A8"/>
                </a:solidFill>
              </a:rPr>
              <a:t>) </a:t>
            </a:r>
            <a:endParaRPr lang="en-US" altLang="zh-CN" dirty="0"/>
          </a:p>
          <a:p>
            <a:pPr lvl="1"/>
            <a:r>
              <a:rPr lang="en-US" altLang="zh-CN" sz="2600" dirty="0" err="1" smtClean="0">
                <a:solidFill>
                  <a:srgbClr val="C00000"/>
                </a:solidFill>
              </a:rPr>
              <a:t>tij</a:t>
            </a:r>
            <a:r>
              <a:rPr lang="en-US" altLang="zh-CN" sz="2600" dirty="0" smtClean="0">
                <a:solidFill>
                  <a:srgbClr val="C00000"/>
                </a:solidFill>
              </a:rPr>
              <a:t> </a:t>
            </a:r>
            <a:r>
              <a:rPr lang="en-US" altLang="zh-CN" sz="2600" dirty="0" smtClean="0">
                <a:solidFill>
                  <a:srgbClr val="0000A8"/>
                </a:solidFill>
              </a:rPr>
              <a:t>=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bj+bi-aj-ai</a:t>
            </a:r>
            <a:r>
              <a:rPr lang="en-US" altLang="zh-CN" sz="2600" dirty="0" smtClean="0">
                <a:solidFill>
                  <a:srgbClr val="0000A8"/>
                </a:solidFill>
              </a:rPr>
              <a:t> + max{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t,ai+aj-bi</a:t>
            </a:r>
            <a:r>
              <a:rPr lang="en-US" altLang="zh-CN" sz="2600" dirty="0" smtClean="0">
                <a:solidFill>
                  <a:srgbClr val="0000A8"/>
                </a:solidFill>
              </a:rPr>
              <a:t>, </a:t>
            </a:r>
            <a:r>
              <a:rPr lang="en-US" altLang="zh-CN" sz="2600" dirty="0" err="1" smtClean="0">
                <a:solidFill>
                  <a:srgbClr val="0000A8"/>
                </a:solidFill>
              </a:rPr>
              <a:t>ai</a:t>
            </a:r>
            <a:r>
              <a:rPr lang="en-US" altLang="zh-CN" sz="2600" dirty="0" smtClean="0">
                <a:solidFill>
                  <a:srgbClr val="0000A8"/>
                </a:solidFill>
              </a:rPr>
              <a:t>}</a:t>
            </a:r>
            <a:r>
              <a:rPr lang="zh-CN" altLang="en-US" sz="2600" dirty="0" smtClean="0">
                <a:solidFill>
                  <a:srgbClr val="0000A8"/>
                </a:solidFill>
              </a:rPr>
              <a:t>，</a:t>
            </a:r>
            <a:r>
              <a:rPr lang="en-US" altLang="zh-CN" dirty="0" smtClean="0"/>
              <a:t>swap(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 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tji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bj+bi-aj-ai</a:t>
            </a:r>
            <a:r>
              <a:rPr lang="en-US" altLang="zh-CN" dirty="0"/>
              <a:t> + </a:t>
            </a:r>
            <a:r>
              <a:rPr lang="en-US" altLang="zh-CN" dirty="0" smtClean="0"/>
              <a:t>max{</a:t>
            </a:r>
            <a:r>
              <a:rPr lang="en-US" altLang="zh-CN" dirty="0" err="1" smtClean="0"/>
              <a:t>t,ai+aj-</a:t>
            </a:r>
            <a:r>
              <a:rPr lang="en-US" altLang="zh-CN" dirty="0" err="1" smtClean="0">
                <a:solidFill>
                  <a:srgbClr val="C00000"/>
                </a:solidFill>
              </a:rPr>
              <a:t>bj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C00000"/>
                </a:solidFill>
              </a:rPr>
              <a:t>aj</a:t>
            </a:r>
            <a:r>
              <a:rPr lang="en-US" altLang="zh-CN" dirty="0" smtClean="0"/>
              <a:t>}</a:t>
            </a:r>
            <a:endParaRPr lang="en-US" altLang="zh-CN" sz="2600" dirty="0" smtClean="0">
              <a:solidFill>
                <a:srgbClr val="0000A8"/>
              </a:solidFill>
            </a:endParaRPr>
          </a:p>
          <a:p>
            <a:pPr lvl="1"/>
            <a:r>
              <a:rPr lang="en-US" altLang="zh-CN" sz="2300" dirty="0" smtClean="0"/>
              <a:t>Johnson’s rule</a:t>
            </a:r>
            <a:r>
              <a:rPr lang="zh-CN" altLang="en-US" sz="2300" dirty="0" smtClean="0"/>
              <a:t>：</a:t>
            </a:r>
            <a:r>
              <a:rPr lang="en-US" altLang="zh-CN" sz="2300" dirty="0" smtClean="0"/>
              <a:t>min{</a:t>
            </a:r>
            <a:r>
              <a:rPr lang="en-US" altLang="zh-CN" sz="2300" dirty="0" err="1" smtClean="0"/>
              <a:t>bi,aj</a:t>
            </a:r>
            <a:r>
              <a:rPr lang="en-US" altLang="zh-CN" sz="2300" dirty="0" smtClean="0"/>
              <a:t>} ≥ min{</a:t>
            </a:r>
            <a:r>
              <a:rPr lang="en-US" altLang="zh-CN" sz="2300" dirty="0" err="1" smtClean="0"/>
              <a:t>bj,ai</a:t>
            </a:r>
            <a:r>
              <a:rPr lang="en-US" altLang="zh-CN" sz="2300" dirty="0" smtClean="0"/>
              <a:t>},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max{-bi,-</a:t>
            </a:r>
            <a:r>
              <a:rPr lang="en-US" altLang="zh-CN" dirty="0" err="1" smtClean="0">
                <a:solidFill>
                  <a:srgbClr val="C00000"/>
                </a:solidFill>
              </a:rPr>
              <a:t>aj</a:t>
            </a:r>
            <a:r>
              <a:rPr lang="en-US" altLang="zh-CN" dirty="0" smtClean="0">
                <a:solidFill>
                  <a:srgbClr val="C00000"/>
                </a:solidFill>
              </a:rPr>
              <a:t>} ≤ max</a:t>
            </a:r>
            <a:r>
              <a:rPr lang="en-US" altLang="zh-CN" dirty="0">
                <a:solidFill>
                  <a:srgbClr val="C00000"/>
                </a:solidFill>
              </a:rPr>
              <a:t>{-</a:t>
            </a:r>
            <a:r>
              <a:rPr lang="en-US" altLang="zh-CN" dirty="0" err="1">
                <a:solidFill>
                  <a:srgbClr val="C00000"/>
                </a:solidFill>
              </a:rPr>
              <a:t>bj</a:t>
            </a:r>
            <a:r>
              <a:rPr lang="en-US" altLang="zh-CN" dirty="0">
                <a:solidFill>
                  <a:srgbClr val="C00000"/>
                </a:solidFill>
              </a:rPr>
              <a:t>,-</a:t>
            </a:r>
            <a:r>
              <a:rPr lang="en-US" altLang="zh-CN" dirty="0" err="1">
                <a:solidFill>
                  <a:srgbClr val="C00000"/>
                </a:solidFill>
              </a:rPr>
              <a:t>aj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 err="1">
                <a:solidFill>
                  <a:srgbClr val="C00000"/>
                </a:solidFill>
              </a:rPr>
              <a:t>ai+aj+max</a:t>
            </a:r>
            <a:r>
              <a:rPr lang="en-US" altLang="zh-CN" dirty="0">
                <a:solidFill>
                  <a:srgbClr val="C00000"/>
                </a:solidFill>
              </a:rPr>
              <a:t>{-bi,-</a:t>
            </a:r>
            <a:r>
              <a:rPr lang="en-US" altLang="zh-CN" dirty="0" err="1">
                <a:solidFill>
                  <a:srgbClr val="C00000"/>
                </a:solidFill>
              </a:rPr>
              <a:t>aj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>
                <a:solidFill>
                  <a:srgbClr val="C00000"/>
                </a:solidFill>
              </a:rPr>
              <a:t> ≤ </a:t>
            </a:r>
            <a:r>
              <a:rPr lang="en-US" altLang="zh-CN" dirty="0" err="1" smtClean="0">
                <a:solidFill>
                  <a:srgbClr val="C00000"/>
                </a:solidFill>
              </a:rPr>
              <a:t>ai+aj+max</a:t>
            </a:r>
            <a:r>
              <a:rPr lang="en-US" altLang="zh-CN" dirty="0">
                <a:solidFill>
                  <a:srgbClr val="C00000"/>
                </a:solidFill>
              </a:rPr>
              <a:t>{-</a:t>
            </a:r>
            <a:r>
              <a:rPr lang="en-US" altLang="zh-CN" dirty="0" err="1">
                <a:solidFill>
                  <a:srgbClr val="C00000"/>
                </a:solidFill>
              </a:rPr>
              <a:t>bj</a:t>
            </a:r>
            <a:r>
              <a:rPr lang="en-US" altLang="zh-CN" dirty="0">
                <a:solidFill>
                  <a:srgbClr val="C00000"/>
                </a:solidFill>
              </a:rPr>
              <a:t>,-</a:t>
            </a:r>
            <a:r>
              <a:rPr lang="en-US" altLang="zh-CN" dirty="0" err="1">
                <a:solidFill>
                  <a:srgbClr val="C00000"/>
                </a:solidFill>
              </a:rPr>
              <a:t>ai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 smtClean="0">
                <a:solidFill>
                  <a:srgbClr val="C00000"/>
                </a:solidFill>
              </a:rPr>
              <a:t>max{</a:t>
            </a:r>
            <a:r>
              <a:rPr lang="en-US" altLang="zh-CN" dirty="0" err="1" smtClean="0">
                <a:solidFill>
                  <a:srgbClr val="C00000"/>
                </a:solidFill>
              </a:rPr>
              <a:t>ai+aj-bi,ai</a:t>
            </a:r>
            <a:r>
              <a:rPr lang="en-US" altLang="zh-CN" dirty="0" smtClean="0">
                <a:solidFill>
                  <a:srgbClr val="C00000"/>
                </a:solidFill>
              </a:rPr>
              <a:t>} ≤ max{</a:t>
            </a:r>
            <a:r>
              <a:rPr lang="en-US" altLang="zh-CN" dirty="0" err="1" smtClean="0">
                <a:solidFill>
                  <a:srgbClr val="C00000"/>
                </a:solidFill>
              </a:rPr>
              <a:t>ai+aj-bj,aj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max{</a:t>
            </a:r>
            <a:r>
              <a:rPr lang="en-US" altLang="zh-CN" dirty="0" err="1">
                <a:solidFill>
                  <a:srgbClr val="C00000"/>
                </a:solidFill>
              </a:rPr>
              <a:t>t,ai+aj-bi,ai</a:t>
            </a:r>
            <a:r>
              <a:rPr lang="en-US" altLang="zh-CN" dirty="0" smtClean="0">
                <a:solidFill>
                  <a:srgbClr val="C00000"/>
                </a:solidFill>
              </a:rPr>
              <a:t>} ≤ max{</a:t>
            </a:r>
            <a:r>
              <a:rPr lang="en-US" altLang="zh-CN" dirty="0" err="1" smtClean="0">
                <a:solidFill>
                  <a:srgbClr val="C00000"/>
                </a:solidFill>
              </a:rPr>
              <a:t>t,ai+aj-bj,aj</a:t>
            </a:r>
            <a:r>
              <a:rPr lang="en-US" altLang="zh-CN" dirty="0">
                <a:solidFill>
                  <a:srgbClr val="C00000"/>
                </a:solidFill>
              </a:rPr>
              <a:t>} </a:t>
            </a:r>
            <a:endParaRPr lang="en-US" altLang="zh-CN" sz="2600" dirty="0">
              <a:solidFill>
                <a:srgbClr val="0000A8"/>
              </a:solidFill>
            </a:endParaRPr>
          </a:p>
          <a:p>
            <a:pPr lvl="1"/>
            <a:endParaRPr lang="zh-CN" altLang="en-US" dirty="0" smtClean="0">
              <a:solidFill>
                <a:srgbClr val="0000A8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0" y="1447583"/>
            <a:ext cx="9144000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 err="1" smtClean="0"/>
              <a:t>tij</a:t>
            </a:r>
            <a:r>
              <a:rPr lang="en-US" altLang="zh-CN" sz="2800" b="1" dirty="0" smtClean="0"/>
              <a:t> ≤ </a:t>
            </a:r>
            <a:r>
              <a:rPr lang="en-US" altLang="zh-CN" sz="2800" b="1" dirty="0" err="1" smtClean="0"/>
              <a:t>tji</a:t>
            </a:r>
            <a:r>
              <a:rPr lang="en-US" altLang="zh-CN" sz="2800" b="1" dirty="0"/>
              <a:t>, optimal solution </a:t>
            </a:r>
            <a:r>
              <a:rPr lang="en-US" altLang="zh-CN" sz="2800" b="1" dirty="0" smtClean="0"/>
              <a:t>satisfies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Johnson’s rule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90299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Johnson’s </a:t>
            </a:r>
            <a:r>
              <a:rPr lang="en-US" altLang="zh-CN" dirty="0"/>
              <a:t>algorithm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Johnson’s rule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if min{</a:t>
            </a:r>
            <a:r>
              <a:rPr lang="en-US" altLang="zh-CN" dirty="0" err="1" smtClean="0"/>
              <a:t>bi,aj</a:t>
            </a:r>
            <a:r>
              <a:rPr lang="en-US" altLang="zh-CN" dirty="0" smtClean="0"/>
              <a:t>} ≥ min{</a:t>
            </a:r>
            <a:r>
              <a:rPr lang="en-US" altLang="zh-CN" dirty="0" err="1" smtClean="0"/>
              <a:t>bj,ai</a:t>
            </a:r>
            <a:r>
              <a:rPr lang="en-US" altLang="zh-CN" dirty="0" smtClean="0"/>
              <a:t>}, then job i should be processed before job j.</a:t>
            </a:r>
          </a:p>
          <a:p>
            <a:pPr lvl="1"/>
            <a:r>
              <a:rPr lang="en-US" altLang="zh-CN" dirty="0" smtClean="0"/>
              <a:t>In general case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If min{a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 … , </a:t>
            </a:r>
            <a:r>
              <a:rPr lang="en-US" altLang="zh-CN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, 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}=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 then any </a:t>
            </a:r>
            <a:r>
              <a:rPr lang="en-US" altLang="zh-CN" dirty="0" err="1" smtClean="0"/>
              <a:t>k</a:t>
            </a:r>
            <a:r>
              <a:rPr lang="en-US" altLang="zh-CN" dirty="0" err="1" smtClean="0">
                <a:sym typeface="Symbol"/>
              </a:rPr>
              <a:t>i</a:t>
            </a:r>
            <a:r>
              <a:rPr lang="en-US" altLang="zh-CN" dirty="0" smtClean="0">
                <a:sym typeface="Symbol"/>
              </a:rPr>
              <a:t>, </a:t>
            </a:r>
            <a:r>
              <a:rPr lang="en-US" altLang="zh-CN" dirty="0" smtClean="0"/>
              <a:t>it </a:t>
            </a:r>
            <a:r>
              <a:rPr lang="en-US" altLang="zh-CN" dirty="0"/>
              <a:t>has </a:t>
            </a:r>
            <a:r>
              <a:rPr lang="en-US" altLang="zh-CN" dirty="0" smtClean="0"/>
              <a:t>min{b</a:t>
            </a:r>
            <a:r>
              <a:rPr lang="en-US" altLang="zh-CN" baseline="-25000" dirty="0" smtClean="0"/>
              <a:t>i</a:t>
            </a:r>
            <a:r>
              <a:rPr lang="en-US" altLang="zh-CN" dirty="0"/>
              <a:t>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 </a:t>
            </a:r>
            <a:r>
              <a:rPr lang="en-US" altLang="zh-CN" dirty="0"/>
              <a:t>≥ 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/>
              <a:t>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}, then </a:t>
            </a:r>
            <a:r>
              <a:rPr lang="en-US" altLang="zh-CN" sz="2800" dirty="0" smtClean="0">
                <a:solidFill>
                  <a:srgbClr val="FF0000"/>
                </a:solidFill>
              </a:rPr>
              <a:t>i </a:t>
            </a:r>
            <a:r>
              <a:rPr lang="en-US" altLang="zh-CN" dirty="0" err="1" smtClean="0"/>
              <a:t>shedule</a:t>
            </a:r>
            <a:r>
              <a:rPr lang="en-US" altLang="zh-CN" dirty="0" smtClean="0"/>
              <a:t> first</a:t>
            </a:r>
          </a:p>
          <a:p>
            <a:pPr lvl="2"/>
            <a:r>
              <a:rPr lang="en-US" altLang="zh-CN" dirty="0" smtClean="0"/>
              <a:t>If min{a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,… , </a:t>
            </a:r>
            <a:r>
              <a:rPr lang="en-US" altLang="zh-CN" dirty="0"/>
              <a:t>a</a:t>
            </a:r>
            <a:r>
              <a:rPr lang="en-US" altLang="zh-CN" baseline="-25000" dirty="0"/>
              <a:t>n </a:t>
            </a:r>
            <a:r>
              <a:rPr lang="en-US" altLang="zh-CN" dirty="0"/>
              <a:t>, b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b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,… 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n</a:t>
            </a:r>
            <a:r>
              <a:rPr lang="en-US" altLang="zh-CN" dirty="0"/>
              <a:t> </a:t>
            </a:r>
            <a:r>
              <a:rPr lang="en-US" altLang="zh-CN" dirty="0" smtClean="0"/>
              <a:t>}=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, then any </a:t>
            </a:r>
            <a:r>
              <a:rPr lang="en-US" altLang="zh-CN" dirty="0" err="1" smtClean="0"/>
              <a:t>k</a:t>
            </a:r>
            <a:r>
              <a:rPr lang="en-US" altLang="zh-CN" dirty="0" err="1" smtClean="0">
                <a:sym typeface="Symbol"/>
              </a:rPr>
              <a:t>j</a:t>
            </a:r>
            <a:r>
              <a:rPr lang="en-US" altLang="zh-CN" dirty="0" smtClean="0">
                <a:sym typeface="Symbol"/>
              </a:rPr>
              <a:t>, it has</a:t>
            </a:r>
            <a:r>
              <a:rPr lang="en-US" altLang="zh-CN" dirty="0"/>
              <a:t> 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} </a:t>
            </a:r>
            <a:r>
              <a:rPr lang="en-US" altLang="zh-CN" dirty="0"/>
              <a:t>≥ </a:t>
            </a:r>
            <a:r>
              <a:rPr lang="en-US" altLang="zh-CN" dirty="0" smtClean="0"/>
              <a:t>min{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k</a:t>
            </a:r>
            <a:r>
              <a:rPr lang="en-US" altLang="zh-CN" dirty="0" smtClean="0"/>
              <a:t>}then</a:t>
            </a:r>
            <a:r>
              <a:rPr lang="en-US" altLang="zh-CN" sz="2800" dirty="0" smtClean="0">
                <a:solidFill>
                  <a:srgbClr val="FF0000"/>
                </a:solidFill>
              </a:rPr>
              <a:t> j </a:t>
            </a:r>
            <a:r>
              <a:rPr lang="en-US" altLang="zh-CN" dirty="0" err="1"/>
              <a:t>shedule</a:t>
            </a:r>
            <a:r>
              <a:rPr lang="en-US" altLang="zh-CN" dirty="0"/>
              <a:t> </a:t>
            </a:r>
            <a:r>
              <a:rPr lang="en-US" altLang="zh-CN" dirty="0" smtClean="0"/>
              <a:t>last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0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Johnson‘s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Johnson’s </a:t>
            </a:r>
            <a:r>
              <a:rPr lang="en-US" altLang="zh-CN" dirty="0"/>
              <a:t>algorithm</a:t>
            </a:r>
            <a:endParaRPr lang="en-US" altLang="zh-CN" dirty="0" smtClean="0"/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(a1</a:t>
            </a:r>
            <a:r>
              <a:rPr lang="en-US" altLang="zh-CN" sz="2600" dirty="0">
                <a:solidFill>
                  <a:srgbClr val="0000A8"/>
                </a:solidFill>
              </a:rPr>
              <a:t>, a2, a3, a4) = (5, 12, 4, 8</a:t>
            </a:r>
            <a:r>
              <a:rPr lang="en-US" altLang="zh-CN" sz="2600" dirty="0" smtClean="0">
                <a:solidFill>
                  <a:srgbClr val="0000A8"/>
                </a:solidFill>
              </a:rPr>
              <a:t>)</a:t>
            </a:r>
          </a:p>
          <a:p>
            <a:pPr lvl="1"/>
            <a:r>
              <a:rPr lang="en-US" altLang="zh-CN" sz="2600" dirty="0" smtClean="0">
                <a:solidFill>
                  <a:srgbClr val="0000A8"/>
                </a:solidFill>
              </a:rPr>
              <a:t>(</a:t>
            </a:r>
            <a:r>
              <a:rPr lang="en-US" altLang="zh-CN" sz="2600" dirty="0">
                <a:solidFill>
                  <a:srgbClr val="0000A8"/>
                </a:solidFill>
              </a:rPr>
              <a:t>b1, b2, b3, b4) = (6, 2, 14, 7)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1871700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5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9772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12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7844" y="373226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5916" y="3732270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8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1700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9772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67844" y="4320388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14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916" y="4320389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7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23628" y="3722909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黑体" pitchFamily="49" charset="-122"/>
              </a:rPr>
              <a:t>a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3628" y="4320387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b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1700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1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9772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67844" y="3193811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3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5916" y="3193812"/>
            <a:ext cx="64807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4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584" y="3193810"/>
            <a:ext cx="1044116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job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1700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3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9772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1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67844" y="5157193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00000"/>
                </a:solidFill>
                <a:ea typeface="黑体" pitchFamily="49" charset="-122"/>
              </a:rPr>
              <a:t>4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5916" y="5157194"/>
            <a:ext cx="648072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zh-CN" altLang="en-US" sz="2800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496" y="5157192"/>
            <a:ext cx="1836204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ea typeface="黑体" pitchFamily="49" charset="-122"/>
              </a:rPr>
              <a:t>schedule</a:t>
            </a:r>
            <a:endParaRPr lang="zh-CN" altLang="en-US" sz="2800" b="1" dirty="0" smtClean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9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2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0/1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 definition</a:t>
            </a:r>
          </a:p>
          <a:p>
            <a:pPr lvl="1"/>
            <a:r>
              <a:rPr lang="en-US" altLang="zh-CN" dirty="0" smtClean="0">
                <a:latin typeface="+mn-lt"/>
              </a:rPr>
              <a:t>given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dirty="0" smtClean="0">
                <a:latin typeface="+mn-lt"/>
              </a:rPr>
              <a:t> object and one container, object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i="1" dirty="0" smtClean="0">
                <a:latin typeface="+mn-lt"/>
              </a:rPr>
              <a:t>i </a:t>
            </a:r>
            <a:r>
              <a:rPr lang="en-US" altLang="zh-CN" dirty="0" smtClean="0">
                <a:latin typeface="+mn-lt"/>
              </a:rPr>
              <a:t>has size</a:t>
            </a:r>
            <a:r>
              <a:rPr lang="zh-CN" altLang="en-US" dirty="0" smtClean="0">
                <a:latin typeface="+mn-lt"/>
              </a:rPr>
              <a:t> </a:t>
            </a:r>
            <a:r>
              <a:rPr lang="en-US" altLang="zh-CN" i="1" dirty="0" err="1" smtClean="0">
                <a:latin typeface="+mn-lt"/>
              </a:rPr>
              <a:t>w</a:t>
            </a:r>
            <a:r>
              <a:rPr lang="en-US" altLang="zh-CN" i="1" baseline="-25000" dirty="0" err="1" smtClean="0">
                <a:latin typeface="+mn-lt"/>
              </a:rPr>
              <a:t>i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altLang="zh-CN" dirty="0" smtClean="0">
                <a:latin typeface="+mn-lt"/>
              </a:rPr>
              <a:t>value 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25000" dirty="0" smtClean="0">
                <a:latin typeface="+mn-lt"/>
              </a:rPr>
              <a:t>i </a:t>
            </a:r>
            <a:r>
              <a:rPr lang="en-US" altLang="zh-CN" dirty="0" smtClean="0">
                <a:latin typeface="+mn-lt"/>
              </a:rPr>
              <a:t>,  container has capacity </a:t>
            </a:r>
            <a:r>
              <a:rPr lang="en-US" altLang="zh-CN" i="1" dirty="0" smtClean="0">
                <a:latin typeface="+mn-lt"/>
              </a:rPr>
              <a:t>C</a:t>
            </a:r>
            <a:r>
              <a:rPr lang="en-US" altLang="zh-CN" dirty="0">
                <a:latin typeface="+mn-lt"/>
              </a:rPr>
              <a:t>,  </a:t>
            </a:r>
            <a:r>
              <a:rPr lang="en-US" altLang="zh-CN" dirty="0" smtClean="0">
                <a:latin typeface="+mn-lt"/>
              </a:rPr>
              <a:t>select a subset of objects to maximize the total value while meet the capacity constraint</a:t>
            </a:r>
          </a:p>
          <a:p>
            <a:pPr lvl="1"/>
            <a:endParaRPr lang="zh-CN" altLang="en-US" dirty="0">
              <a:latin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19571" y="3933056"/>
            <a:ext cx="7452829" cy="83099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ea typeface="黑体" pitchFamily="49" charset="-122"/>
              </a:rPr>
              <a:t>Objects can not be cut, each object can only be put into the container or not, that is 1 or 0</a:t>
            </a:r>
            <a:endParaRPr lang="zh-CN" altLang="en-US" sz="2400" b="1" dirty="0" smtClean="0">
              <a:solidFill>
                <a:srgbClr val="FF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0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形式描述</a:t>
            </a:r>
            <a:endParaRPr lang="en-US" altLang="zh-CN" dirty="0" smtClean="0"/>
          </a:p>
          <a:p>
            <a:pPr lvl="1"/>
            <a:r>
              <a:rPr lang="en-US" altLang="zh-CN" dirty="0" smtClean="0">
                <a:latin typeface="+mn-lt"/>
              </a:rPr>
              <a:t>input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altLang="zh-CN" i="1" dirty="0" smtClean="0">
                <a:latin typeface="+mn-lt"/>
              </a:rPr>
              <a:t>C </a:t>
            </a:r>
            <a:r>
              <a:rPr lang="en-US" altLang="zh-CN" dirty="0" smtClean="0">
                <a:latin typeface="+mn-lt"/>
              </a:rPr>
              <a:t>&gt; 0</a:t>
            </a:r>
            <a:r>
              <a:rPr lang="en-US" altLang="zh-CN" i="1" dirty="0">
                <a:latin typeface="+mn-lt"/>
              </a:rPr>
              <a:t>, </a:t>
            </a:r>
            <a:r>
              <a:rPr lang="en-US" altLang="zh-CN" i="1" dirty="0" err="1" smtClean="0">
                <a:latin typeface="+mn-lt"/>
              </a:rPr>
              <a:t>w</a:t>
            </a:r>
            <a:r>
              <a:rPr lang="en-US" altLang="zh-CN" i="1" baseline="-25000" dirty="0" err="1" smtClean="0">
                <a:latin typeface="+mn-lt"/>
              </a:rPr>
              <a:t>i</a:t>
            </a:r>
            <a:r>
              <a:rPr lang="en-US" altLang="zh-CN" i="1" baseline="-25000" dirty="0" smtClean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&gt; 0</a:t>
            </a:r>
            <a:r>
              <a:rPr lang="en-US" altLang="zh-CN" i="1" dirty="0">
                <a:latin typeface="+mn-lt"/>
              </a:rPr>
              <a:t>, </a:t>
            </a:r>
            <a:r>
              <a:rPr lang="en-US" altLang="zh-CN" i="1" dirty="0" smtClean="0">
                <a:latin typeface="+mn-lt"/>
              </a:rPr>
              <a:t>v</a:t>
            </a:r>
            <a:r>
              <a:rPr lang="en-US" altLang="zh-CN" i="1" baseline="-25000" dirty="0" smtClean="0">
                <a:latin typeface="+mn-lt"/>
              </a:rPr>
              <a:t>i </a:t>
            </a:r>
            <a:r>
              <a:rPr lang="en-US" altLang="zh-CN" dirty="0" smtClean="0">
                <a:latin typeface="+mn-lt"/>
              </a:rPr>
              <a:t>&gt;</a:t>
            </a:r>
            <a:r>
              <a:rPr lang="en-US" altLang="zh-CN" dirty="0">
                <a:latin typeface="+mn-lt"/>
              </a:rPr>
              <a:t>0</a:t>
            </a:r>
            <a:r>
              <a:rPr lang="en-US" altLang="zh-CN" i="1" dirty="0">
                <a:latin typeface="+mn-lt"/>
              </a:rPr>
              <a:t>, </a:t>
            </a:r>
            <a:r>
              <a:rPr lang="en-US" altLang="zh-CN" dirty="0">
                <a:latin typeface="+mn-lt"/>
              </a:rPr>
              <a:t>1</a:t>
            </a:r>
            <a:r>
              <a:rPr lang="en-US" altLang="zh-CN" dirty="0">
                <a:latin typeface="+mn-lt"/>
                <a:sym typeface="Symbol" pitchFamily="18" charset="2"/>
              </a:rPr>
              <a:t></a:t>
            </a:r>
            <a:r>
              <a:rPr lang="en-US" altLang="zh-CN" i="1" dirty="0">
                <a:latin typeface="+mn-lt"/>
              </a:rPr>
              <a:t> </a:t>
            </a:r>
            <a:r>
              <a:rPr lang="en-US" altLang="zh-CN" i="1" dirty="0" smtClean="0">
                <a:latin typeface="+mn-lt"/>
              </a:rPr>
              <a:t>i </a:t>
            </a:r>
            <a:r>
              <a:rPr lang="en-US" altLang="zh-CN" dirty="0" smtClean="0">
                <a:latin typeface="+mn-lt"/>
                <a:sym typeface="Symbol" pitchFamily="18" charset="2"/>
              </a:rPr>
              <a:t> </a:t>
            </a:r>
            <a:r>
              <a:rPr lang="en-US" altLang="zh-CN" i="1" dirty="0" smtClean="0">
                <a:latin typeface="+mn-lt"/>
              </a:rPr>
              <a:t>n </a:t>
            </a:r>
            <a:r>
              <a:rPr lang="en-US" altLang="zh-CN" dirty="0" smtClean="0">
                <a:latin typeface="+mn-lt"/>
              </a:rPr>
              <a:t> </a:t>
            </a:r>
          </a:p>
          <a:p>
            <a:pPr lvl="1"/>
            <a:r>
              <a:rPr lang="en-US" altLang="zh-CN" dirty="0" smtClean="0">
                <a:latin typeface="+mn-lt"/>
              </a:rPr>
              <a:t>output</a:t>
            </a:r>
            <a:r>
              <a:rPr lang="zh-CN" altLang="en-US" dirty="0" smtClean="0">
                <a:latin typeface="+mn-lt"/>
              </a:rPr>
              <a:t>：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i="1" dirty="0">
                <a:latin typeface="+mn-lt"/>
              </a:rPr>
              <a:t>, x</a:t>
            </a:r>
            <a:r>
              <a:rPr lang="en-US" altLang="zh-CN" baseline="-25000" dirty="0">
                <a:latin typeface="+mn-lt"/>
              </a:rPr>
              <a:t>2</a:t>
            </a:r>
            <a:r>
              <a:rPr lang="en-US" altLang="zh-CN" i="1" dirty="0">
                <a:latin typeface="+mn-lt"/>
              </a:rPr>
              <a:t>, …, 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i="1" baseline="-25000" dirty="0" err="1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i="1" dirty="0">
                <a:latin typeface="+mn-lt"/>
              </a:rPr>
              <a:t>, x</a:t>
            </a:r>
            <a:r>
              <a:rPr lang="en-US" altLang="zh-CN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  <a:sym typeface="Symbol" pitchFamily="18" charset="2"/>
              </a:rPr>
              <a:t></a:t>
            </a:r>
            <a:r>
              <a:rPr lang="en-US" altLang="zh-CN" dirty="0">
                <a:latin typeface="+mn-lt"/>
              </a:rPr>
              <a:t>{0, 1}, </a:t>
            </a:r>
            <a:r>
              <a:rPr lang="en-US" altLang="zh-CN" dirty="0" smtClean="0">
                <a:latin typeface="+mn-lt"/>
              </a:rPr>
              <a:t>satisfying </a:t>
            </a:r>
            <a:r>
              <a:rPr lang="zh-CN" altLang="en-US" dirty="0" smtClean="0">
                <a:latin typeface="+mn-lt"/>
                <a:sym typeface="Symbol" pitchFamily="18" charset="2"/>
              </a:rPr>
              <a:t>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baseline="-25000" dirty="0" smtClean="0">
                <a:latin typeface="+mn-lt"/>
                <a:sym typeface="Symbol" pitchFamily="18" charset="2"/>
              </a:rPr>
              <a:t> </a:t>
            </a:r>
            <a:r>
              <a:rPr lang="en-US" altLang="zh-CN" i="1" baseline="-25000" dirty="0" smtClean="0">
                <a:latin typeface="+mn-lt"/>
                <a:sym typeface="Symbol" pitchFamily="18" charset="2"/>
              </a:rPr>
              <a:t>i </a:t>
            </a:r>
            <a:r>
              <a:rPr lang="en-US" altLang="zh-CN" baseline="-25000" dirty="0" smtClean="0">
                <a:latin typeface="+mn-lt"/>
                <a:sym typeface="Symbol" pitchFamily="18" charset="2"/>
              </a:rPr>
              <a:t> </a:t>
            </a:r>
            <a:r>
              <a:rPr lang="en-US" altLang="zh-CN" i="1" baseline="-25000" dirty="0" err="1" smtClean="0">
                <a:latin typeface="+mn-lt"/>
                <a:sym typeface="Symbol" pitchFamily="18" charset="2"/>
              </a:rPr>
              <a:t>n</a:t>
            </a:r>
            <a:r>
              <a:rPr lang="en-US" altLang="zh-CN" i="1" dirty="0" err="1" smtClean="0">
                <a:latin typeface="+mn-lt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latin typeface="+mn-lt"/>
                <a:sym typeface="Symbol" pitchFamily="18" charset="2"/>
              </a:rPr>
              <a:t>i</a:t>
            </a:r>
            <a:r>
              <a:rPr lang="en-US" altLang="zh-CN" i="1" baseline="-25000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i="1" dirty="0">
                <a:latin typeface="+mn-lt"/>
                <a:sym typeface="Symbol" pitchFamily="18" charset="2"/>
              </a:rPr>
              <a:t>x</a:t>
            </a:r>
            <a:r>
              <a:rPr lang="en-US" altLang="zh-CN" i="1" baseline="-25000" dirty="0">
                <a:latin typeface="+mn-lt"/>
                <a:sym typeface="Symbol" pitchFamily="18" charset="2"/>
              </a:rPr>
              <a:t>i</a:t>
            </a:r>
            <a:r>
              <a:rPr lang="en-US" altLang="zh-CN" i="1" dirty="0">
                <a:latin typeface="+mn-lt"/>
                <a:sym typeface="Symbol" pitchFamily="18" charset="2"/>
              </a:rPr>
              <a:t>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 </a:t>
            </a:r>
            <a:r>
              <a:rPr lang="en-US" altLang="zh-CN" dirty="0" smtClean="0">
                <a:latin typeface="+mn-lt"/>
                <a:sym typeface="Symbol" pitchFamily="18" charset="2"/>
              </a:rPr>
              <a:t> </a:t>
            </a:r>
            <a:r>
              <a:rPr lang="en-US" altLang="zh-CN" i="1" dirty="0" smtClean="0">
                <a:latin typeface="+mn-lt"/>
                <a:sym typeface="Symbol" pitchFamily="18" charset="2"/>
              </a:rPr>
              <a:t>C</a:t>
            </a:r>
            <a:r>
              <a:rPr lang="en-US" altLang="zh-CN" dirty="0">
                <a:latin typeface="+mn-lt"/>
                <a:sym typeface="Symbol" pitchFamily="18" charset="2"/>
              </a:rPr>
              <a:t>, </a:t>
            </a:r>
            <a:r>
              <a:rPr lang="en-US" altLang="zh-CN" dirty="0" smtClean="0">
                <a:latin typeface="+mn-lt"/>
                <a:sym typeface="Symbol" pitchFamily="18" charset="2"/>
              </a:rPr>
              <a:t>and </a:t>
            </a:r>
            <a:r>
              <a:rPr lang="en-US" altLang="zh-CN" sz="2400" dirty="0" smtClean="0">
                <a:sym typeface="Symbol" pitchFamily="18" charset="2"/>
              </a:rPr>
              <a:t>maximize </a:t>
            </a:r>
            <a:r>
              <a:rPr lang="zh-CN" altLang="en-US" sz="2400" dirty="0">
                <a:sym typeface="Symbol" pitchFamily="18" charset="2"/>
              </a:rPr>
              <a:t></a:t>
            </a:r>
            <a:r>
              <a:rPr lang="en-US" altLang="zh-CN" sz="2400" baseline="-25000" dirty="0">
                <a:sym typeface="Symbol" pitchFamily="18" charset="2"/>
              </a:rPr>
              <a:t>1  </a:t>
            </a:r>
            <a:r>
              <a:rPr lang="en-US" altLang="zh-CN" sz="2400" i="1" baseline="-25000" dirty="0">
                <a:sym typeface="Symbol" pitchFamily="18" charset="2"/>
              </a:rPr>
              <a:t>i </a:t>
            </a:r>
            <a:r>
              <a:rPr lang="en-US" altLang="zh-CN" sz="2400" baseline="-25000" dirty="0">
                <a:sym typeface="Symbol" pitchFamily="18" charset="2"/>
              </a:rPr>
              <a:t> </a:t>
            </a:r>
            <a:r>
              <a:rPr lang="en-US" altLang="zh-CN" sz="2400" i="1" baseline="-25000" dirty="0" err="1">
                <a:sym typeface="Symbol" pitchFamily="18" charset="2"/>
              </a:rPr>
              <a:t>n</a:t>
            </a:r>
            <a:r>
              <a:rPr lang="en-US" altLang="zh-CN" sz="2400" i="1" dirty="0" err="1">
                <a:sym typeface="Symbol" pitchFamily="18" charset="2"/>
              </a:rPr>
              <a:t>v</a:t>
            </a:r>
            <a:r>
              <a:rPr lang="en-US" altLang="zh-CN" sz="2400" i="1" baseline="-25000" dirty="0" err="1">
                <a:sym typeface="Symbol" pitchFamily="18" charset="2"/>
              </a:rPr>
              <a:t>i</a:t>
            </a:r>
            <a:r>
              <a:rPr lang="en-US" altLang="zh-CN" sz="2400" i="1" baseline="-25000" dirty="0">
                <a:sym typeface="Symbol" pitchFamily="18" charset="2"/>
              </a:rPr>
              <a:t> </a:t>
            </a:r>
            <a:r>
              <a:rPr lang="en-US" altLang="zh-CN" sz="2400" i="1" dirty="0">
                <a:sym typeface="Symbol" pitchFamily="18" charset="2"/>
              </a:rPr>
              <a:t>x</a:t>
            </a:r>
            <a:r>
              <a:rPr lang="en-US" altLang="zh-CN" sz="2400" i="1" baseline="-25000" dirty="0">
                <a:sym typeface="Symbol" pitchFamily="18" charset="2"/>
              </a:rPr>
              <a:t>i</a:t>
            </a:r>
            <a:endParaRPr lang="en-US" altLang="zh-CN" dirty="0" smtClean="0">
              <a:latin typeface="+mn-lt"/>
              <a:sym typeface="Symbol" pitchFamily="18" charset="2"/>
            </a:endParaRPr>
          </a:p>
          <a:p>
            <a:pPr lvl="1"/>
            <a:r>
              <a:rPr lang="en-US" altLang="zh-CN" dirty="0" smtClean="0">
                <a:latin typeface="+mn-lt"/>
                <a:sym typeface="Symbol" pitchFamily="18" charset="2"/>
              </a:rPr>
              <a:t>This is an integer programming problem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2519772" y="3969059"/>
            <a:ext cx="2919389" cy="138499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max{</a:t>
            </a:r>
            <a:r>
              <a:rPr lang="zh-CN" altLang="en-US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 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0" lvl="1"/>
            <a:r>
              <a:rPr lang="zh-CN" altLang="en-US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C</a:t>
            </a:r>
            <a:endParaRPr lang="en-US" altLang="zh-CN" sz="28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/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</a:rPr>
              <a:t>{0, 1},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 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zh-CN" altLang="en-US" sz="2800" b="1" dirty="0">
              <a:solidFill>
                <a:srgbClr val="0000A8"/>
              </a:solidFill>
              <a:latin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8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 matrix </a:t>
            </a:r>
            <a:r>
              <a:rPr lang="en-US" altLang="zh-CN" dirty="0">
                <a:latin typeface="Arial" charset="0"/>
                <a:ea typeface="黑体" pitchFamily="2" charset="-122"/>
              </a:rPr>
              <a:t>multiplication</a:t>
            </a:r>
            <a:r>
              <a:rPr lang="en-US" altLang="zh-CN" dirty="0" smtClean="0"/>
              <a:t>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,</a:t>
            </a:r>
            <a:r>
              <a:rPr lang="en-US" altLang="zh-CN" dirty="0" smtClean="0"/>
              <a:t> they are 10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100, 100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5 and 5</a:t>
            </a:r>
            <a:r>
              <a:rPr lang="en-US" altLang="zh-CN" dirty="0" smtClean="0">
                <a:sym typeface="Symbol"/>
              </a:rPr>
              <a:t></a:t>
            </a:r>
            <a:r>
              <a:rPr lang="en-US" altLang="zh-CN" dirty="0" smtClean="0"/>
              <a:t>50 respectively</a:t>
            </a:r>
          </a:p>
          <a:p>
            <a:pPr lvl="1"/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)</a:t>
            </a:r>
          </a:p>
          <a:p>
            <a:pPr lvl="2"/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: 100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</a:t>
            </a:r>
            <a:r>
              <a:rPr lang="en-US" altLang="zh-CN" sz="2400" dirty="0" smtClean="0">
                <a:sym typeface="Symbol"/>
              </a:rPr>
              <a:t>50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rgbClr val="C00000"/>
                </a:solidFill>
              </a:rPr>
              <a:t>25000</a:t>
            </a:r>
          </a:p>
          <a:p>
            <a:pPr lvl="2"/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(M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): 10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100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50 = </a:t>
            </a:r>
            <a:r>
              <a:rPr lang="en-US" altLang="zh-CN" sz="2400" dirty="0" smtClean="0">
                <a:solidFill>
                  <a:srgbClr val="C00000"/>
                </a:solidFill>
              </a:rPr>
              <a:t>50000</a:t>
            </a:r>
          </a:p>
          <a:p>
            <a:pPr lvl="2"/>
            <a:r>
              <a:rPr lang="en-US" altLang="zh-CN" sz="2400" dirty="0" smtClean="0"/>
              <a:t>Total operations: 25,000+50,000= </a:t>
            </a:r>
            <a:r>
              <a:rPr lang="en-US" altLang="zh-CN" sz="2400" dirty="0" smtClean="0">
                <a:solidFill>
                  <a:srgbClr val="006600"/>
                </a:solidFill>
              </a:rPr>
              <a:t>75,000</a:t>
            </a:r>
            <a:endParaRPr lang="zh-CN" altLang="zh-CN" sz="2400" dirty="0" smtClean="0">
              <a:solidFill>
                <a:srgbClr val="006600"/>
              </a:solidFill>
            </a:endParaRPr>
          </a:p>
          <a:p>
            <a:pPr lvl="1"/>
            <a:r>
              <a:rPr lang="en-US" altLang="zh-CN" sz="2400" dirty="0" smtClean="0"/>
              <a:t>(M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)M</a:t>
            </a:r>
            <a:r>
              <a:rPr lang="en-US" altLang="zh-CN" sz="2400" baseline="-25000" dirty="0" smtClean="0"/>
              <a:t>3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M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: 10</a:t>
            </a:r>
            <a:r>
              <a:rPr lang="en-US" altLang="zh-CN" sz="2400" dirty="0" smtClean="0">
                <a:sym typeface="Symbol"/>
              </a:rPr>
              <a:t>100</a:t>
            </a:r>
            <a:r>
              <a:rPr lang="en-US" altLang="zh-CN" sz="2400" dirty="0" smtClean="0"/>
              <a:t>5 = </a:t>
            </a:r>
            <a:r>
              <a:rPr lang="en-US" altLang="zh-CN" sz="2400" dirty="0" smtClean="0">
                <a:solidFill>
                  <a:srgbClr val="C00000"/>
                </a:solidFill>
              </a:rPr>
              <a:t>5000</a:t>
            </a:r>
          </a:p>
          <a:p>
            <a:pPr lvl="2"/>
            <a:r>
              <a:rPr lang="en-US" altLang="zh-CN" sz="2400" dirty="0" smtClean="0"/>
              <a:t>(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)M</a:t>
            </a:r>
            <a:r>
              <a:rPr lang="en-US" altLang="zh-CN" sz="2400" baseline="-25000" dirty="0"/>
              <a:t>3 </a:t>
            </a:r>
            <a:r>
              <a:rPr lang="en-US" altLang="zh-CN" sz="2400" dirty="0" smtClean="0"/>
              <a:t>: 10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</a:t>
            </a:r>
            <a:r>
              <a:rPr lang="en-US" altLang="zh-CN" sz="2400" dirty="0" smtClean="0">
                <a:sym typeface="Symbol"/>
              </a:rPr>
              <a:t></a:t>
            </a:r>
            <a:r>
              <a:rPr lang="en-US" altLang="zh-CN" sz="2400" dirty="0" smtClean="0"/>
              <a:t>50 = </a:t>
            </a:r>
            <a:r>
              <a:rPr lang="en-US" altLang="zh-CN" sz="2400" dirty="0" smtClean="0">
                <a:solidFill>
                  <a:srgbClr val="C00000"/>
                </a:solidFill>
              </a:rPr>
              <a:t>2500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/>
            <a:r>
              <a:rPr lang="en-US" altLang="zh-CN" sz="2400" dirty="0"/>
              <a:t>Total operations: 5,000+2,500=</a:t>
            </a:r>
            <a:r>
              <a:rPr lang="en-US" altLang="zh-CN" sz="2400" dirty="0" smtClean="0">
                <a:solidFill>
                  <a:srgbClr val="006600"/>
                </a:solidFill>
              </a:rPr>
              <a:t>7,500</a:t>
            </a:r>
          </a:p>
          <a:p>
            <a:endParaRPr lang="en-US" altLang="zh-CN" baseline="-25000" dirty="0" smtClean="0"/>
          </a:p>
          <a:p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35521" y="5985284"/>
            <a:ext cx="7946406" cy="584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smtClean="0">
                <a:solidFill>
                  <a:srgbClr val="C00000"/>
                </a:solidFill>
                <a:ea typeface="黑体" pitchFamily="49" charset="-122"/>
              </a:rPr>
              <a:t>Different order different computing cost</a:t>
            </a:r>
            <a:endParaRPr lang="zh-CN" altLang="en-US" sz="3200" b="1" dirty="0" smtClean="0">
              <a:solidFill>
                <a:srgbClr val="C00000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27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subproblem</a:t>
            </a:r>
            <a:endParaRPr lang="en-US" altLang="zh-CN" dirty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Let the maximum value be m(</a:t>
            </a:r>
            <a:r>
              <a:rPr lang="en-US" altLang="zh-CN" i="1" dirty="0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en-US" altLang="zh-CN" i="1" dirty="0" smtClean="0">
                <a:latin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914276" y="2024844"/>
            <a:ext cx="2986715" cy="138499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max{</a:t>
            </a:r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}</a:t>
            </a:r>
          </a:p>
          <a:p>
            <a:pPr marL="0" lvl="1"/>
            <a:r>
              <a:rPr lang="zh-CN" altLang="en-US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zh-CN" sz="2800" b="1" i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baseline="-25000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en-US" altLang="zh-CN" sz="28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/>
            <a:r>
              <a:rPr lang="en-US" altLang="zh-CN" sz="2800" b="1" i="1" dirty="0" err="1" smtClean="0">
                <a:solidFill>
                  <a:srgbClr val="0000A8"/>
                </a:solidFill>
                <a:latin typeface="Times New Roman" pitchFamily="18" charset="0"/>
              </a:rPr>
              <a:t>x</a:t>
            </a:r>
            <a:r>
              <a:rPr lang="en-US" altLang="zh-CN" sz="2800" b="1" i="1" baseline="-25000" dirty="0" err="1" smtClean="0">
                <a:solidFill>
                  <a:srgbClr val="0000A8"/>
                </a:solidFill>
                <a:latin typeface="Times New Roman" pitchFamily="18" charset="0"/>
              </a:rPr>
              <a:t>k</a:t>
            </a:r>
            <a:r>
              <a:rPr lang="en-US" altLang="zh-CN" sz="28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</a:rPr>
              <a:t>{0, 1},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28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sz="28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zh-CN" altLang="en-US" sz="2800" b="1" dirty="0">
              <a:solidFill>
                <a:srgbClr val="0000A8"/>
              </a:solidFill>
              <a:latin typeface="华文行楷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4437112"/>
            <a:ext cx="82089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m(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j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) represents the optimal solution where the capacity is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j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and the objects set is {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sym typeface="Symbol" pitchFamily="18" charset="2"/>
              </a:rPr>
              <a:t>, i+1, 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…, n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}</a:t>
            </a:r>
            <a:endParaRPr lang="zh-CN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Recurrence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 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                                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i,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max{m(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i+1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,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), m(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i+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, j-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)+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}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 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endParaRPr lang="en-US" altLang="zh-CN" i="1" baseline="-25000" dirty="0" smtClean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0  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 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) =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</a:t>
            </a:r>
            <a:r>
              <a:rPr lang="en-US" altLang="zh-CN" dirty="0">
                <a:latin typeface="Times New Roman" pitchFamily="18" charset="0"/>
                <a:ea typeface="宋体" charset="-122"/>
                <a:sym typeface="Symbol" pitchFamily="18" charset="2"/>
              </a:rPr>
              <a:t>  </a:t>
            </a:r>
            <a:r>
              <a:rPr lang="en-US" altLang="zh-CN" i="1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zh-CN" i="1" baseline="-25000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  <a:p>
            <a:pPr lvl="1"/>
            <a:endParaRPr lang="zh-CN" altLang="en-US" i="1" baseline="-25000" dirty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548625" y="4758618"/>
            <a:ext cx="1527982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m(2,C-w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7594912" y="4041068"/>
            <a:ext cx="1099981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m(1,C)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594912" y="4758618"/>
            <a:ext cx="109998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m(2,C)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105212" y="5480931"/>
            <a:ext cx="2032929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m(3, 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5548625" y="5479343"/>
            <a:ext cx="1527982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</a:rPr>
              <a:t>m(3,C-w</a:t>
            </a:r>
            <a:r>
              <a:rPr lang="en-US" altLang="zh-CN" sz="2400" b="1" baseline="-2500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>
                <a:latin typeface="Times New Roman" pitchFamily="18" charset="0"/>
                <a:ea typeface="宋体" charset="-122"/>
              </a:rPr>
              <a:t>)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94912" y="5479343"/>
            <a:ext cx="1099981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m(3,C)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3532500" y="5479343"/>
            <a:ext cx="1527982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ea typeface="宋体" charset="-122"/>
              </a:rPr>
              <a:t>m(3,C-w</a:t>
            </a:r>
            <a:r>
              <a:rPr lang="en-US" altLang="zh-CN" sz="2400" b="1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91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 knapsack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79612" y="1448780"/>
            <a:ext cx="6758581" cy="4493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j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= 0   to  min(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)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        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= 0;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j = </a:t>
            </a:r>
            <a:r>
              <a:rPr lang="en-US" altLang="zh-CN" sz="2600" b="1" i="1" dirty="0" err="1" smtClean="0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   to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= 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=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n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-1   to  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2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=0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to  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min(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)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 =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];</a:t>
            </a: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for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j=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to  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do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</a:endParaRPr>
          </a:p>
          <a:p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            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]=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max{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], 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+1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j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-</a:t>
            </a:r>
            <a:r>
              <a:rPr lang="en-US" altLang="zh-CN" sz="2600" b="1" i="1" dirty="0" err="1">
                <a:solidFill>
                  <a:srgbClr val="0000A8"/>
                </a:solidFill>
                <a:latin typeface="Times New Roman" pitchFamily="18" charset="0"/>
              </a:rPr>
              <a:t>w</a:t>
            </a:r>
            <a:r>
              <a:rPr lang="en-US" altLang="zh-CN" sz="2600" b="1" i="1" baseline="-25000" dirty="0" err="1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]+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i="1" baseline="-25000" dirty="0">
                <a:solidFill>
                  <a:srgbClr val="0000A8"/>
                </a:solidFill>
                <a:latin typeface="Times New Roman" pitchFamily="18" charset="0"/>
              </a:rPr>
              <a:t>i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};</a:t>
            </a: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if 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</a:rPr>
              <a:t>C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&lt;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600" b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600" b="1" i="1" baseline="-25000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then</a:t>
            </a:r>
            <a:r>
              <a:rPr lang="en-US" altLang="zh-CN" sz="2600" b="1" i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m[1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]=m[2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];</a:t>
            </a:r>
            <a:endParaRPr lang="en-US" altLang="zh-CN" sz="2600" b="1" dirty="0">
              <a:solidFill>
                <a:srgbClr val="0000A8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else  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[1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  <a:sym typeface="Symbol" pitchFamily="18" charset="2"/>
              </a:rPr>
              <a:t>]=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max{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[2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, C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], m</a:t>
            </a:r>
            <a:r>
              <a:rPr lang="en-US" altLang="zh-CN" sz="2600" b="1" dirty="0" smtClean="0">
                <a:solidFill>
                  <a:srgbClr val="0000A8"/>
                </a:solidFill>
                <a:latin typeface="Times New Roman" pitchFamily="18" charset="0"/>
              </a:rPr>
              <a:t>[2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, 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C-w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]+</a:t>
            </a:r>
            <a:r>
              <a:rPr lang="en-US" altLang="zh-CN" sz="2600" b="1" i="1" dirty="0">
                <a:solidFill>
                  <a:srgbClr val="0000A8"/>
                </a:solidFill>
                <a:latin typeface="Times New Roman" pitchFamily="18" charset="0"/>
              </a:rPr>
              <a:t>v</a:t>
            </a:r>
            <a:r>
              <a:rPr lang="en-US" altLang="zh-CN" sz="2600" b="1" baseline="-25000" dirty="0">
                <a:solidFill>
                  <a:srgbClr val="0000A8"/>
                </a:solidFill>
                <a:latin typeface="Times New Roman" pitchFamily="18" charset="0"/>
              </a:rPr>
              <a:t>1</a:t>
            </a:r>
            <a:r>
              <a:rPr lang="en-US" altLang="zh-CN" sz="2600" b="1" dirty="0">
                <a:solidFill>
                  <a:srgbClr val="0000A8"/>
                </a:solidFill>
                <a:latin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867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 knapsack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构造最优解</a:t>
            </a:r>
            <a:endParaRPr lang="en-US" altLang="zh-CN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m(1</a:t>
            </a:r>
            <a:r>
              <a:rPr lang="en-US" altLang="zh-CN" dirty="0">
                <a:latin typeface="+mn-lt"/>
              </a:rPr>
              <a:t>, C</a:t>
            </a:r>
            <a:r>
              <a:rPr lang="en-US" altLang="zh-CN" dirty="0" smtClean="0">
                <a:latin typeface="+mn-lt"/>
              </a:rPr>
              <a:t>)</a:t>
            </a:r>
            <a:r>
              <a:rPr lang="zh-CN" altLang="en-US" dirty="0" smtClean="0">
                <a:latin typeface="+mn-lt"/>
              </a:rPr>
              <a:t>是最优解代价值，</a:t>
            </a:r>
            <a:r>
              <a:rPr lang="zh-CN" altLang="en-US" dirty="0">
                <a:latin typeface="+mn-lt"/>
              </a:rPr>
              <a:t>相应解计算如下</a:t>
            </a:r>
            <a:r>
              <a:rPr lang="zh-CN" altLang="en-US" dirty="0" smtClean="0">
                <a:latin typeface="+mn-lt"/>
              </a:rPr>
              <a:t>：</a:t>
            </a:r>
            <a:endParaRPr lang="zh-CN" altLang="en-US" dirty="0">
              <a:latin typeface="+mn-lt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+mn-lt"/>
              </a:rPr>
              <a:t>        </a:t>
            </a:r>
            <a:r>
              <a:rPr lang="en-US" altLang="zh-CN" dirty="0" smtClean="0">
                <a:latin typeface="+mn-lt"/>
              </a:rPr>
              <a:t>if   </a:t>
            </a:r>
            <a:r>
              <a:rPr lang="en-US" altLang="zh-CN" dirty="0">
                <a:latin typeface="+mn-lt"/>
              </a:rPr>
              <a:t>m(1, C)=m(2, C)  </a:t>
            </a:r>
            <a:r>
              <a:rPr lang="en-US" altLang="zh-CN" dirty="0" smtClean="0">
                <a:latin typeface="+mn-lt"/>
              </a:rPr>
              <a:t>then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           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=0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/>
              <a:t>            由</a:t>
            </a:r>
            <a:r>
              <a:rPr lang="en-US" altLang="zh-CN" dirty="0"/>
              <a:t>m(2, C)</a:t>
            </a:r>
            <a:r>
              <a:rPr lang="zh-CN" altLang="en-US" dirty="0"/>
              <a:t>继续构造</a:t>
            </a:r>
            <a:r>
              <a:rPr lang="zh-CN" altLang="en-US" dirty="0" smtClean="0"/>
              <a:t>最优解</a:t>
            </a:r>
            <a:endParaRPr lang="en-US" altLang="zh-CN" dirty="0">
              <a:latin typeface="+mn-lt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       Else   </a:t>
            </a:r>
            <a:endParaRPr lang="en-US" altLang="zh-CN" dirty="0" smtClean="0">
              <a:latin typeface="+mn-lt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>
                <a:latin typeface="+mn-lt"/>
              </a:rPr>
              <a:t> </a:t>
            </a:r>
            <a:r>
              <a:rPr lang="en-US" altLang="zh-CN" dirty="0" smtClean="0">
                <a:latin typeface="+mn-lt"/>
              </a:rPr>
              <a:t>             x</a:t>
            </a:r>
            <a:r>
              <a:rPr lang="en-US" altLang="zh-CN" baseline="-25000" dirty="0" smtClean="0">
                <a:latin typeface="+mn-lt"/>
              </a:rPr>
              <a:t>1</a:t>
            </a:r>
            <a:r>
              <a:rPr lang="en-US" altLang="zh-CN" dirty="0" smtClean="0">
                <a:latin typeface="+mn-lt"/>
              </a:rPr>
              <a:t>=1</a:t>
            </a:r>
            <a:r>
              <a:rPr lang="en-US" altLang="zh-CN" dirty="0">
                <a:latin typeface="+mn-lt"/>
              </a:rPr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latin typeface="+mn-lt"/>
              </a:rPr>
              <a:t>             </a:t>
            </a:r>
            <a:r>
              <a:rPr lang="zh-CN" altLang="en-US" dirty="0" smtClean="0">
                <a:latin typeface="+mn-lt"/>
              </a:rPr>
              <a:t>由</a:t>
            </a:r>
            <a:r>
              <a:rPr lang="en-US" altLang="zh-CN" dirty="0">
                <a:latin typeface="+mn-lt"/>
              </a:rPr>
              <a:t>m(2, C-w</a:t>
            </a:r>
            <a:r>
              <a:rPr lang="en-US" altLang="zh-CN" baseline="-25000" dirty="0">
                <a:latin typeface="+mn-lt"/>
              </a:rPr>
              <a:t>1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继续构造最优解</a:t>
            </a:r>
            <a:endParaRPr lang="zh-CN" altLang="en-US" baseline="-25000" dirty="0">
              <a:solidFill>
                <a:srgbClr val="FF0000"/>
              </a:solidFill>
              <a:latin typeface="+mn-lt"/>
              <a:sym typeface="Symbol" pitchFamily="18" charset="2"/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84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zh-CN" altLang="zh-CN" dirty="0"/>
              <a:t>一般采用动态规划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，当具有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zh-CN" altLang="zh-CN" dirty="0"/>
              <a:t>最优子结构性质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zh-CN" dirty="0" smtClean="0"/>
              <a:t>）</a:t>
            </a:r>
            <a:r>
              <a:rPr lang="zh-CN" altLang="zh-CN" dirty="0"/>
              <a:t>高度</a:t>
            </a:r>
            <a:r>
              <a:rPr lang="zh-CN" altLang="zh-CN" dirty="0" smtClean="0"/>
              <a:t>重复性</a:t>
            </a:r>
            <a:endParaRPr lang="zh-CN" altLang="zh-CN" dirty="0"/>
          </a:p>
          <a:p>
            <a:r>
              <a:rPr lang="zh-CN" altLang="zh-CN" dirty="0" smtClean="0"/>
              <a:t>若问题不是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进一步</a:t>
            </a:r>
            <a:r>
              <a:rPr lang="zh-CN" altLang="zh-CN" dirty="0"/>
              <a:t>分析后就有可能获得效率较高的算法。</a:t>
            </a:r>
          </a:p>
          <a:p>
            <a:r>
              <a:rPr lang="zh-CN" altLang="zh-CN" dirty="0" smtClean="0"/>
              <a:t>若</a:t>
            </a:r>
            <a:r>
              <a:rPr lang="zh-CN" altLang="zh-CN" dirty="0"/>
              <a:t>问题本身就是</a:t>
            </a:r>
            <a:r>
              <a:rPr lang="en-US" altLang="zh-CN" dirty="0"/>
              <a:t>NP-hard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 smtClean="0"/>
              <a:t>那么</a:t>
            </a:r>
            <a:r>
              <a:rPr lang="zh-CN" altLang="zh-CN" dirty="0"/>
              <a:t>与其它的精确算法相比</a:t>
            </a:r>
            <a:r>
              <a:rPr lang="zh-CN" altLang="zh-CN" dirty="0" smtClean="0"/>
              <a:t>，动态规划</a:t>
            </a:r>
            <a:r>
              <a:rPr lang="zh-CN" altLang="zh-CN" dirty="0"/>
              <a:t>法性能一般不算太</a:t>
            </a:r>
            <a:r>
              <a:rPr lang="zh-CN" altLang="zh-CN" dirty="0" smtClean="0"/>
              <a:t>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2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n </a:t>
                </a:r>
                <a:r>
                  <a:rPr lang="en-US" altLang="zh-CN" dirty="0"/>
                  <a:t>matrix </a:t>
                </a:r>
                <a:r>
                  <a:rPr lang="en-US" altLang="zh-CN" dirty="0" smtClean="0"/>
                  <a:t>chain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multiplication, how to minimize the computing cost</a:t>
                </a:r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Let p(n)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be </a:t>
                </a:r>
                <a:r>
                  <a:rPr lang="en-US" altLang="zh-CN" dirty="0" smtClean="0"/>
                  <a:t>total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multiplication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operations of </a:t>
                </a:r>
                <a:r>
                  <a:rPr lang="en-US" altLang="zh-CN" dirty="0" smtClean="0"/>
                  <a:t>n </a:t>
                </a:r>
                <a:r>
                  <a:rPr lang="en-US" altLang="zh-CN" dirty="0"/>
                  <a:t>matrix </a:t>
                </a:r>
                <a:r>
                  <a:rPr lang="en-US" altLang="zh-CN" dirty="0" smtClean="0">
                    <a:latin typeface="Arial" charset="0"/>
                    <a:ea typeface="黑体" pitchFamily="2" charset="-122"/>
                  </a:rPr>
                  <a:t>multiplication</a:t>
                </a:r>
              </a:p>
              <a:p>
                <a:pPr lvl="2"/>
                <a:r>
                  <a:rPr lang="en-US" altLang="zh-CN" dirty="0" smtClean="0"/>
                  <a:t>p(n) = 1                                if n=1</a:t>
                </a:r>
              </a:p>
              <a:p>
                <a:pPr lvl="2"/>
                <a:r>
                  <a:rPr lang="en-US" altLang="zh-CN" dirty="0" smtClean="0"/>
                  <a:t>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0" smtClean="0">
                            <a:latin typeface="Cambria Math"/>
                          </a:rPr>
                          <m:t>𝐤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0" smtClean="0"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/>
                              </a:rPr>
                              <m:t>𝐤</m:t>
                            </m:r>
                          </m:e>
                        </m:d>
                        <m:r>
                          <a:rPr lang="en-US" altLang="zh-CN" b="1" i="0" smtClean="0">
                            <a:latin typeface="Cambria Math"/>
                          </a:rPr>
                          <m:t>𝐩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𝐧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𝐤</m:t>
                        </m:r>
                        <m:r>
                          <a:rPr lang="en-US" altLang="zh-CN" b="1" i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if n&gt;1</a:t>
                </a:r>
              </a:p>
              <a:p>
                <a:pPr lvl="3"/>
                <a:r>
                  <a:rPr lang="en-US" altLang="zh-CN" b="1" dirty="0">
                    <a:solidFill>
                      <a:srgbClr val="006600"/>
                    </a:solidFill>
                  </a:rPr>
                  <a:t>(M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M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… 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M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k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)(M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k+1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M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k+2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b="1" baseline="-25000" dirty="0">
                    <a:solidFill>
                      <a:srgbClr val="006600"/>
                    </a:solidFill>
                  </a:rPr>
                  <a:t>… </a:t>
                </a:r>
                <a:r>
                  <a:rPr lang="en-US" altLang="zh-CN" b="1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b="1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)</a:t>
                </a:r>
                <a:endParaRPr lang="zh-CN" altLang="en-US" b="1" dirty="0">
                  <a:solidFill>
                    <a:srgbClr val="006600"/>
                  </a:solidFill>
                </a:endParaRPr>
              </a:p>
              <a:p>
                <a:pPr lvl="2"/>
                <a:r>
                  <a:rPr lang="en-US" altLang="zh-CN" dirty="0" smtClean="0"/>
                  <a:t>p(n)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Catalan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den>
                    </m:f>
                    <m:sSubSup>
                      <m:sSubSupPr>
                        <m:ctrlPr>
                          <a:rPr lang="zh-CN" altLang="zh-CN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28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en-US" altLang="zh-CN" dirty="0"/>
              <a:t>matrix chain </a:t>
            </a:r>
            <a:r>
              <a:rPr lang="en-US" altLang="zh-CN" dirty="0">
                <a:latin typeface="Arial" charset="0"/>
                <a:ea typeface="黑体" pitchFamily="2" charset="-122"/>
              </a:rPr>
              <a:t>multiplication, how to minimize the computing cost</a:t>
            </a:r>
            <a:endParaRPr lang="en-US" altLang="zh-CN" dirty="0"/>
          </a:p>
          <a:p>
            <a:pPr lvl="1"/>
            <a:r>
              <a:rPr lang="en-US" altLang="zh-CN" dirty="0" smtClean="0"/>
              <a:t>If we get the minimum cost of </a:t>
            </a:r>
            <a:r>
              <a:rPr lang="en-US" altLang="zh-CN" dirty="0" err="1" smtClean="0"/>
              <a:t>Subproblem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k+1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k+2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err="1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n</a:t>
            </a:r>
            <a:endParaRPr lang="en-US" altLang="zh-CN" baseline="-25000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Then we get the minimum computing cost of </a:t>
            </a:r>
            <a:r>
              <a:rPr lang="en-US" altLang="zh-CN" dirty="0">
                <a:solidFill>
                  <a:srgbClr val="C00000"/>
                </a:solidFill>
              </a:rPr>
              <a:t>(M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</a:t>
            </a:r>
            <a:r>
              <a:rPr lang="en-US" altLang="zh-CN" dirty="0">
                <a:solidFill>
                  <a:srgbClr val="C00000"/>
                </a:solidFill>
              </a:rPr>
              <a:t>)(M</a:t>
            </a:r>
            <a:r>
              <a:rPr lang="en-US" altLang="zh-CN" baseline="-25000" dirty="0">
                <a:solidFill>
                  <a:srgbClr val="C00000"/>
                </a:solidFill>
              </a:rPr>
              <a:t>k+1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k+2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err="1">
                <a:solidFill>
                  <a:srgbClr val="C00000"/>
                </a:solidFill>
              </a:rPr>
              <a:t>M</a:t>
            </a:r>
            <a:r>
              <a:rPr lang="en-US" altLang="zh-CN" baseline="-25000" dirty="0" err="1">
                <a:solidFill>
                  <a:srgbClr val="C00000"/>
                </a:solidFill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Let min cost of 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k</a:t>
            </a:r>
            <a:r>
              <a:rPr lang="zh-CN" altLang="en-US" dirty="0"/>
              <a:t> </a:t>
            </a:r>
            <a:r>
              <a:rPr lang="en-US" altLang="zh-CN" dirty="0" smtClean="0"/>
              <a:t>be m[1,k]</a:t>
            </a:r>
          </a:p>
          <a:p>
            <a:pPr lvl="2"/>
            <a:r>
              <a:rPr lang="en-US" altLang="zh-CN" dirty="0" smtClean="0"/>
              <a:t>Let min cost of M</a:t>
            </a:r>
            <a:r>
              <a:rPr lang="en-US" altLang="zh-CN" baseline="-25000" dirty="0" smtClean="0"/>
              <a:t>k+1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k+2</a:t>
            </a:r>
            <a:r>
              <a:rPr lang="en-US" altLang="zh-CN" dirty="0" smtClean="0"/>
              <a:t> </a:t>
            </a:r>
            <a:r>
              <a:rPr lang="en-US" altLang="zh-CN" dirty="0"/>
              <a:t>… </a:t>
            </a: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n</a:t>
            </a:r>
            <a:r>
              <a:rPr lang="zh-CN" altLang="en-US" dirty="0"/>
              <a:t> </a:t>
            </a:r>
            <a:r>
              <a:rPr lang="en-US" altLang="zh-CN" dirty="0" smtClean="0"/>
              <a:t>be m[k+1,n]</a:t>
            </a:r>
            <a:endParaRPr lang="en-US" altLang="zh-CN" baseline="-25000" dirty="0" smtClean="0"/>
          </a:p>
          <a:p>
            <a:pPr lvl="2"/>
            <a:r>
              <a:rPr lang="en-US" altLang="zh-CN" dirty="0" smtClean="0"/>
              <a:t>The min cost of </a:t>
            </a:r>
            <a:r>
              <a:rPr lang="en-US" altLang="zh-CN" dirty="0">
                <a:solidFill>
                  <a:srgbClr val="C00000"/>
                </a:solidFill>
              </a:rPr>
              <a:t>(M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</a:t>
            </a:r>
            <a:r>
              <a:rPr lang="en-US" altLang="zh-CN" dirty="0">
                <a:solidFill>
                  <a:srgbClr val="C00000"/>
                </a:solidFill>
              </a:rPr>
              <a:t>)(M</a:t>
            </a:r>
            <a:r>
              <a:rPr lang="en-US" altLang="zh-CN" baseline="-25000" dirty="0">
                <a:solidFill>
                  <a:srgbClr val="C00000"/>
                </a:solidFill>
              </a:rPr>
              <a:t>k+1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</a:rPr>
              <a:t>k+2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aseline="-25000" dirty="0">
                <a:solidFill>
                  <a:srgbClr val="C00000"/>
                </a:solidFill>
              </a:rPr>
              <a:t>… </a:t>
            </a:r>
            <a:r>
              <a:rPr lang="en-US" altLang="zh-CN" dirty="0" err="1">
                <a:solidFill>
                  <a:srgbClr val="C00000"/>
                </a:solidFill>
              </a:rPr>
              <a:t>M</a:t>
            </a:r>
            <a:r>
              <a:rPr lang="en-US" altLang="zh-CN" baseline="-25000" dirty="0" err="1">
                <a:solidFill>
                  <a:srgbClr val="C00000"/>
                </a:solidFill>
              </a:rPr>
              <a:t>n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3"/>
            <a:r>
              <a:rPr lang="en-US" altLang="zh-CN" b="1" dirty="0" smtClean="0">
                <a:solidFill>
                  <a:srgbClr val="0000A8"/>
                </a:solidFill>
              </a:rPr>
              <a:t>m[1,k</a:t>
            </a:r>
            <a:r>
              <a:rPr lang="en-US" altLang="zh-CN" b="1" dirty="0">
                <a:solidFill>
                  <a:srgbClr val="0000A8"/>
                </a:solidFill>
              </a:rPr>
              <a:t>] </a:t>
            </a:r>
            <a:r>
              <a:rPr lang="en-US" altLang="zh-CN" b="1" dirty="0" smtClean="0">
                <a:solidFill>
                  <a:srgbClr val="0000A8"/>
                </a:solidFill>
              </a:rPr>
              <a:t>+</a:t>
            </a:r>
            <a:r>
              <a:rPr lang="en-US" altLang="zh-CN" b="1" dirty="0">
                <a:solidFill>
                  <a:srgbClr val="0000A8"/>
                </a:solidFill>
              </a:rPr>
              <a:t> m[k+1,n] </a:t>
            </a:r>
            <a:r>
              <a:rPr lang="en-US" altLang="zh-CN" b="1" dirty="0" smtClean="0">
                <a:solidFill>
                  <a:srgbClr val="0000A8"/>
                </a:solidFill>
              </a:rPr>
              <a:t>+r</a:t>
            </a:r>
            <a:r>
              <a:rPr lang="en-US" altLang="zh-CN" b="1" baseline="-25000" dirty="0" smtClean="0">
                <a:solidFill>
                  <a:srgbClr val="0000A8"/>
                </a:solidFill>
              </a:rPr>
              <a:t>1</a:t>
            </a:r>
            <a:r>
              <a:rPr lang="en-US" altLang="zh-CN" b="1" dirty="0" smtClean="0">
                <a:solidFill>
                  <a:srgbClr val="0000A8"/>
                </a:solidFill>
                <a:sym typeface="Symbol"/>
              </a:rPr>
              <a:t></a:t>
            </a:r>
            <a:r>
              <a:rPr lang="en-US" altLang="zh-CN" b="1" dirty="0" smtClean="0">
                <a:solidFill>
                  <a:srgbClr val="0000A8"/>
                </a:solidFill>
              </a:rPr>
              <a:t>r</a:t>
            </a:r>
            <a:r>
              <a:rPr lang="en-US" altLang="zh-CN" b="1" baseline="-25000" dirty="0" smtClean="0">
                <a:solidFill>
                  <a:srgbClr val="0000A8"/>
                </a:solidFill>
              </a:rPr>
              <a:t>k</a:t>
            </a:r>
            <a:r>
              <a:rPr lang="en-US" altLang="zh-CN" b="1" dirty="0" smtClean="0">
                <a:solidFill>
                  <a:srgbClr val="0000A8"/>
                </a:solidFill>
                <a:sym typeface="Symbol"/>
              </a:rPr>
              <a:t></a:t>
            </a:r>
            <a:r>
              <a:rPr lang="en-US" altLang="zh-CN" b="1" dirty="0" smtClean="0">
                <a:solidFill>
                  <a:srgbClr val="0000A8"/>
                </a:solidFill>
              </a:rPr>
              <a:t>r</a:t>
            </a:r>
            <a:r>
              <a:rPr lang="en-US" altLang="zh-CN" b="1" baseline="-25000" dirty="0" smtClean="0">
                <a:solidFill>
                  <a:srgbClr val="0000A8"/>
                </a:solidFill>
              </a:rPr>
              <a:t>n</a:t>
            </a:r>
            <a:endParaRPr lang="en-US" altLang="zh-CN" b="1" dirty="0" smtClean="0">
              <a:solidFill>
                <a:srgbClr val="0000A8"/>
              </a:solidFill>
            </a:endParaRP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44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Matrix Chain Multiplication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2199893" y="1818112"/>
            <a:ext cx="1476286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411369" y="1924425"/>
            <a:ext cx="0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5201567" y="1840430"/>
            <a:ext cx="1196513" cy="781634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1155610" y="3179945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1931081" y="3179945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970" y="1457159"/>
            <a:ext cx="1678798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63588" y="2706058"/>
            <a:ext cx="183620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 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311861" y="2706058"/>
            <a:ext cx="2160239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 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192180" y="2706058"/>
            <a:ext cx="1980220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(M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) 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809582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1871700" y="4077072"/>
            <a:ext cx="918102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421047" y="4077072"/>
            <a:ext cx="970933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4535996" y="4077072"/>
            <a:ext cx="985587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3</a:t>
            </a:r>
            <a:r>
              <a:rPr lang="en-US" altLang="zh-CN" sz="2400" b="1" dirty="0" smtClean="0">
                <a:solidFill>
                  <a:srgbClr val="000099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en-US" altLang="zh-CN" sz="24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6300192" y="4077072"/>
            <a:ext cx="918102" cy="46166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en-US" altLang="zh-CN" sz="2400" b="1" dirty="0" smtClean="0">
                <a:solidFill>
                  <a:srgbClr val="C00000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黑体" pitchFamily="49" charset="-122"/>
              </a:rPr>
              <a:t>2</a:t>
            </a:r>
            <a:endParaRPr lang="en-US" altLang="zh-CN" sz="2400" b="1" dirty="0">
              <a:solidFill>
                <a:srgbClr val="C00000"/>
              </a:solidFill>
              <a:ea typeface="黑体" pitchFamily="49" charset="-122"/>
            </a:endParaRP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7362310" y="4077072"/>
            <a:ext cx="918102" cy="46166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2</a:t>
            </a:r>
            <a:r>
              <a:rPr lang="en-US" altLang="zh-CN" sz="2400" b="1" dirty="0" smtClean="0">
                <a:solidFill>
                  <a:schemeClr val="bg1"/>
                </a:solidFill>
                <a:ea typeface="黑体" pitchFamily="49" charset="-122"/>
              </a:rPr>
              <a:t>M</a:t>
            </a:r>
            <a:r>
              <a:rPr lang="en-US" altLang="zh-CN" sz="2400" b="1" baseline="-25000" dirty="0" smtClean="0">
                <a:solidFill>
                  <a:schemeClr val="bg1"/>
                </a:solidFill>
                <a:ea typeface="黑体" pitchFamily="49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H="1">
            <a:off x="3832533" y="3167723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4608004" y="3167723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6698823" y="3167723"/>
            <a:ext cx="360040" cy="825237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>
            <a:off x="7474294" y="3167723"/>
            <a:ext cx="287926" cy="831229"/>
          </a:xfrm>
          <a:prstGeom prst="line">
            <a:avLst/>
          </a:prstGeom>
          <a:noFill/>
          <a:ln w="25400" cap="sq">
            <a:solidFill>
              <a:srgbClr val="C00000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92738" y="5004465"/>
            <a:ext cx="6736139" cy="5232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>
            <a:noFill/>
          </a:ln>
        </p:spPr>
        <p:txBody>
          <a:bodyPr wrap="none" rtlCol="0">
            <a:spAutoFit/>
          </a:bodyPr>
          <a:lstStyle/>
          <a:p>
            <a:pPr marL="0" lvl="1" algn="ctr"/>
            <a:r>
              <a:rPr lang="en-US" altLang="zh-CN" sz="2800" b="1" dirty="0" err="1">
                <a:ea typeface="黑体" pitchFamily="2" charset="-122"/>
              </a:rPr>
              <a:t>Subproblems</a:t>
            </a:r>
            <a:r>
              <a:rPr lang="en-US" altLang="zh-CN" sz="2800" b="1" dirty="0">
                <a:ea typeface="黑体" pitchFamily="2" charset="-122"/>
              </a:rPr>
              <a:t> can be used many </a:t>
            </a:r>
            <a:r>
              <a:rPr lang="en-US" altLang="zh-CN" sz="2800" b="1" dirty="0" smtClean="0">
                <a:ea typeface="黑体" pitchFamily="2" charset="-122"/>
              </a:rPr>
              <a:t>times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0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6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12021</TotalTime>
  <Words>4367</Words>
  <Application>Microsoft Office PowerPoint</Application>
  <PresentationFormat>全屏显示(4:3)</PresentationFormat>
  <Paragraphs>1014</Paragraphs>
  <Slides>64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6" baseType="lpstr">
      <vt:lpstr>Pixel</vt:lpstr>
      <vt:lpstr>自定义设计方案</vt:lpstr>
      <vt:lpstr>Dynamic Programming</vt:lpstr>
      <vt:lpstr>Outline</vt:lpstr>
      <vt:lpstr>Dynamic Programming</vt:lpstr>
      <vt:lpstr>Dynamic Programming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Steel Pipe Cut</vt:lpstr>
      <vt:lpstr>Steel Pipe Cut</vt:lpstr>
      <vt:lpstr>Steel Pipe Cut</vt:lpstr>
      <vt:lpstr>Steel Pipe Cut</vt:lpstr>
      <vt:lpstr>Steel Pipe Cut</vt:lpstr>
      <vt:lpstr>Steel Pipe Cut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Optimal Binary Search Tree</vt:lpstr>
      <vt:lpstr>     Optimal Binary Sear</vt:lpstr>
      <vt:lpstr>     Optimal Binary Sear </vt:lpstr>
      <vt:lpstr>     Optimal Binary Sear</vt:lpstr>
      <vt:lpstr> Optimal Binary Search Tree</vt:lpstr>
      <vt:lpstr>Johnson‘s algorithm</vt:lpstr>
      <vt:lpstr>Johnson‘s algorithm</vt:lpstr>
      <vt:lpstr>Johnson‘s algorithm</vt:lpstr>
      <vt:lpstr>Johnson‘s algorithm</vt:lpstr>
      <vt:lpstr>Johnson‘s algorithm</vt:lpstr>
      <vt:lpstr>Johnson‘s algorithm</vt:lpstr>
      <vt:lpstr>Johnson‘s algorithm</vt:lpstr>
      <vt:lpstr>Johnson‘s algorithm</vt:lpstr>
      <vt:lpstr>Johnson‘s algorithm</vt:lpstr>
      <vt:lpstr>Johnson‘s algorithm</vt:lpstr>
      <vt:lpstr>0/1 knapsack</vt:lpstr>
      <vt:lpstr>0/1 knapsack</vt:lpstr>
      <vt:lpstr>0/1 knapsack</vt:lpstr>
      <vt:lpstr>0/1 knapsack</vt:lpstr>
      <vt:lpstr>0/1 knapsack</vt:lpstr>
      <vt:lpstr>0/1 knapsack</vt:lpstr>
      <vt:lpstr>小结</vt:lpstr>
    </vt:vector>
  </TitlesOfParts>
  <Company>计算机系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swim</cp:lastModifiedBy>
  <cp:revision>1500</cp:revision>
  <cp:lastPrinted>1601-01-01T00:00:00Z</cp:lastPrinted>
  <dcterms:created xsi:type="dcterms:W3CDTF">2009-06-26T00:04:30Z</dcterms:created>
  <dcterms:modified xsi:type="dcterms:W3CDTF">2016-10-09T08:25:03Z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