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51"/>
  </p:notesMasterIdLst>
  <p:handoutMasterIdLst>
    <p:handoutMasterId r:id="rId52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6" r:id="rId10"/>
    <p:sldId id="293" r:id="rId11"/>
    <p:sldId id="29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82" d="100"/>
          <a:sy n="82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，假定首选元素不是贪心选择所要的元素，证明将首元素替换成贪心选择所需元素，依然得到最优解；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，数学归纳法证明每一步均可通过贪心选择得到最优解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1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，假定首选元素不是贪心选择所要的元素，证明将首元素替换成贪心选择所需元素，依然得到最优解；</a:t>
            </a:r>
            <a:br>
              <a:rPr lang="zh-CN" altLang="en-US" dirty="0" smtClean="0"/>
            </a:br>
            <a:r>
              <a:rPr lang="en-US" altLang="zh-CN" dirty="0" smtClean="0"/>
              <a:t>2</a:t>
            </a:r>
            <a:r>
              <a:rPr lang="zh-CN" altLang="en-US" smtClean="0"/>
              <a:t>，数学归纳法证明每一步均可通过贪心选择得到最优解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贪心</a:t>
            </a:r>
            <a:r>
              <a:rPr lang="zh-CN" altLang="en-US" sz="5400" dirty="0">
                <a:latin typeface="+mj-ea"/>
              </a:rPr>
              <a:t>算法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贪心选择</a:t>
            </a:r>
            <a:r>
              <a:rPr lang="zh-CN" altLang="en-US" dirty="0">
                <a:latin typeface="Arial" charset="0"/>
                <a:ea typeface="黑体" pitchFamily="2" charset="-122"/>
              </a:rPr>
              <a:t>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zh-CN" altLang="en-US" dirty="0">
                <a:latin typeface="+mj-lt"/>
              </a:rPr>
              <a:t>设活动</a:t>
            </a:r>
            <a:r>
              <a:rPr lang="en-US" altLang="zh-CN" dirty="0">
                <a:latin typeface="+mj-lt"/>
              </a:rPr>
              <a:t>S={1, 2, …, n}</a:t>
            </a:r>
            <a:r>
              <a:rPr lang="zh-CN" altLang="en-US" dirty="0">
                <a:latin typeface="+mj-lt"/>
              </a:rPr>
              <a:t>已按结束时间递增排序</a:t>
            </a:r>
            <a:r>
              <a:rPr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  <a:sym typeface="Symbol" pitchFamily="18" charset="2"/>
              </a:rPr>
              <a:t>即 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1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….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 err="1">
                <a:latin typeface="+mj-lt"/>
                <a:ea typeface="华文行楷" pitchFamily="2" charset="-122"/>
              </a:rPr>
              <a:t>n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 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。每次选</a:t>
            </a:r>
            <a:r>
              <a:rPr lang="zh-CN" altLang="en-US" dirty="0" smtClean="0">
                <a:latin typeface="+mj-lt"/>
              </a:rPr>
              <a:t>结束时间最小的相容活动，可得最优解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pPr lvl="1"/>
            <a:r>
              <a:rPr kumimoji="1" lang="zh-CN" altLang="en-US" dirty="0">
                <a:sym typeface="Symbol" pitchFamily="18" charset="2"/>
              </a:rPr>
              <a:t>证明：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设贪心最优解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也按结束时间递增排序，设其第一个活动为 </a:t>
            </a:r>
            <a:r>
              <a:rPr kumimoji="1" lang="en-US" altLang="zh-CN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，第二个活动为 </a:t>
            </a:r>
            <a:r>
              <a:rPr kumimoji="1" lang="en-US" altLang="zh-CN" dirty="0">
                <a:sym typeface="Symbol" pitchFamily="18" charset="2"/>
              </a:rPr>
              <a:t>j</a:t>
            </a: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k=1</a:t>
            </a:r>
            <a:r>
              <a:rPr kumimoji="1" lang="zh-CN" altLang="en-US" dirty="0">
                <a:sym typeface="Symbol" pitchFamily="18" charset="2"/>
              </a:rPr>
              <a:t>，则成立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k1</a:t>
            </a:r>
            <a:r>
              <a:rPr kumimoji="1" lang="zh-CN" altLang="en-US" dirty="0">
                <a:sym typeface="Symbol" pitchFamily="18" charset="2"/>
              </a:rPr>
              <a:t>，由于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中活动相容，有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lang="en-US" altLang="zh-CN" baseline="-30000" dirty="0">
                <a:ea typeface="华文行楷" pitchFamily="2" charset="-12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s</a:t>
            </a:r>
            <a:r>
              <a:rPr lang="en-US" altLang="zh-CN" baseline="-25000" dirty="0" err="1">
                <a:ea typeface="华文行楷" pitchFamily="2" charset="-122"/>
              </a:rPr>
              <a:t>j</a:t>
            </a:r>
            <a:r>
              <a:rPr kumimoji="1" lang="zh-CN" altLang="en-US" dirty="0">
                <a:sym typeface="Symbol" pitchFamily="18" charset="2"/>
              </a:rPr>
              <a:t>，由于</a:t>
            </a:r>
            <a:r>
              <a:rPr lang="en-US" altLang="zh-CN" dirty="0">
                <a:ea typeface="华文行楷" pitchFamily="2" charset="-122"/>
              </a:rPr>
              <a:t>f</a:t>
            </a:r>
            <a:r>
              <a:rPr lang="en-US" altLang="zh-CN" baseline="-30000" dirty="0">
                <a:ea typeface="华文行楷" pitchFamily="2" charset="-12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，因此，可以用活动 </a:t>
            </a:r>
            <a:r>
              <a:rPr kumimoji="1" lang="en-US" altLang="zh-CN" dirty="0">
                <a:sym typeface="Symbol" pitchFamily="18" charset="2"/>
              </a:rPr>
              <a:t>1 </a:t>
            </a:r>
            <a:r>
              <a:rPr kumimoji="1" lang="zh-CN" altLang="en-US" dirty="0">
                <a:sym typeface="Symbol" pitchFamily="18" charset="2"/>
              </a:rPr>
              <a:t>代替活动 </a:t>
            </a:r>
            <a:r>
              <a:rPr kumimoji="1" lang="en-US" altLang="zh-CN" dirty="0">
                <a:sym typeface="Symbol" pitchFamily="18" charset="2"/>
              </a:rPr>
              <a:t>k</a:t>
            </a:r>
            <a:endParaRPr lang="en-US" altLang="zh-CN" dirty="0" smtClean="0">
              <a:latin typeface="+mj-lt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带权路径长度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假设二叉树中每个叶结点有一个权值</a:t>
            </a:r>
            <a:r>
              <a:rPr lang="en-US" altLang="zh-CN" i="1" dirty="0" err="1" smtClean="0">
                <a:latin typeface="+mn-lt"/>
              </a:rPr>
              <a:t>w</a:t>
            </a:r>
            <a:r>
              <a:rPr lang="en-US" altLang="zh-CN" i="1" baseline="-25000" dirty="0" err="1" smtClean="0">
                <a:latin typeface="+mn-lt"/>
              </a:rPr>
              <a:t>i</a:t>
            </a:r>
            <a:r>
              <a:rPr lang="zh-CN" altLang="en-US" dirty="0" smtClean="0">
                <a:latin typeface="+mn-lt"/>
              </a:rPr>
              <a:t>，</a:t>
            </a:r>
            <a:r>
              <a:rPr lang="zh-CN" altLang="en-US" dirty="0" smtClean="0"/>
              <a:t>到根的路径长度为</a:t>
            </a:r>
            <a:r>
              <a:rPr lang="en-US" altLang="zh-CN" i="1" dirty="0" smtClean="0">
                <a:latin typeface="+mn-lt"/>
              </a:rPr>
              <a:t>l</a:t>
            </a:r>
            <a:r>
              <a:rPr lang="en-US" altLang="zh-CN" i="1" baseline="-25000" dirty="0" smtClean="0">
                <a:latin typeface="+mn-lt"/>
              </a:rPr>
              <a:t>i</a:t>
            </a:r>
            <a:r>
              <a:rPr lang="zh-CN" altLang="en-US" dirty="0" smtClean="0">
                <a:latin typeface="+mn-lt"/>
              </a:rPr>
              <a:t>，</a:t>
            </a:r>
            <a:r>
              <a:rPr lang="zh-CN" altLang="en-US" dirty="0" smtClean="0"/>
              <a:t>其他结点权值为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个叶子结点的树的带权路径长度为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412C4E-3C03-49A9-97A0-DF5A10CBAF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9701" name="对象 4"/>
          <p:cNvGraphicFramePr>
            <a:graphicFrameLocks noChangeAspect="1"/>
          </p:cNvGraphicFramePr>
          <p:nvPr/>
        </p:nvGraphicFramePr>
        <p:xfrm>
          <a:off x="4662488" y="2852738"/>
          <a:ext cx="2322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公式" r:id="rId3" imgW="1000032" imgH="371520" progId="Equation.3">
                  <p:embed/>
                </p:oleObj>
              </mc:Choice>
              <mc:Fallback>
                <p:oleObj name="公式" r:id="rId3" imgW="1000032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852738"/>
                        <a:ext cx="23225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组合 8"/>
          <p:cNvGrpSpPr>
            <a:grpSpLocks/>
          </p:cNvGrpSpPr>
          <p:nvPr/>
        </p:nvGrpSpPr>
        <p:grpSpPr bwMode="auto">
          <a:xfrm>
            <a:off x="792163" y="4089400"/>
            <a:ext cx="1449387" cy="1208088"/>
            <a:chOff x="1238225" y="4299653"/>
            <a:chExt cx="1449672" cy="1208461"/>
          </a:xfrm>
        </p:grpSpPr>
        <p:sp>
          <p:nvSpPr>
            <p:cNvPr id="29743" name="Oval 49"/>
            <p:cNvSpPr>
              <a:spLocks noChangeArrowheads="1"/>
            </p:cNvSpPr>
            <p:nvPr/>
          </p:nvSpPr>
          <p:spPr bwMode="invGray">
            <a:xfrm>
              <a:off x="1815631" y="42996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4" name="Line 64"/>
            <p:cNvSpPr>
              <a:spLocks noChangeShapeType="1"/>
            </p:cNvSpPr>
            <p:nvPr/>
          </p:nvSpPr>
          <p:spPr bwMode="invGray">
            <a:xfrm flipH="1">
              <a:off x="1574331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65"/>
            <p:cNvSpPr>
              <a:spLocks noChangeShapeType="1"/>
            </p:cNvSpPr>
            <p:nvPr/>
          </p:nvSpPr>
          <p:spPr bwMode="invGray">
            <a:xfrm>
              <a:off x="1872408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46" name="组合 6"/>
            <p:cNvGrpSpPr>
              <a:grpSpLocks/>
            </p:cNvGrpSpPr>
            <p:nvPr/>
          </p:nvGrpSpPr>
          <p:grpSpPr bwMode="auto">
            <a:xfrm>
              <a:off x="1295636" y="4642553"/>
              <a:ext cx="567765" cy="584200"/>
              <a:chOff x="1295636" y="4653136"/>
              <a:chExt cx="567765" cy="584200"/>
            </a:xfrm>
          </p:grpSpPr>
          <p:sp>
            <p:nvSpPr>
              <p:cNvPr id="29756" name="Line 57"/>
              <p:cNvSpPr>
                <a:spLocks noChangeShapeType="1"/>
              </p:cNvSpPr>
              <p:nvPr/>
            </p:nvSpPr>
            <p:spPr bwMode="invGray">
              <a:xfrm flipH="1">
                <a:off x="1409189" y="4792836"/>
                <a:ext cx="113553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58"/>
              <p:cNvSpPr>
                <a:spLocks noChangeShapeType="1"/>
              </p:cNvSpPr>
              <p:nvPr/>
            </p:nvSpPr>
            <p:spPr bwMode="invGray">
              <a:xfrm>
                <a:off x="1607907" y="4805536"/>
                <a:ext cx="156135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Oval 60"/>
              <p:cNvSpPr>
                <a:spLocks noChangeArrowheads="1"/>
              </p:cNvSpPr>
              <p:nvPr/>
            </p:nvSpPr>
            <p:spPr bwMode="invGray">
              <a:xfrm>
                <a:off x="1295636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Oval 62"/>
              <p:cNvSpPr>
                <a:spLocks noChangeArrowheads="1"/>
              </p:cNvSpPr>
              <p:nvPr/>
            </p:nvSpPr>
            <p:spPr bwMode="invGray">
              <a:xfrm>
                <a:off x="1664683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Oval 63"/>
              <p:cNvSpPr>
                <a:spLocks noChangeArrowheads="1"/>
              </p:cNvSpPr>
              <p:nvPr/>
            </p:nvSpPr>
            <p:spPr bwMode="invGray">
              <a:xfrm>
                <a:off x="1451772" y="4653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47" name="TextBox 5"/>
            <p:cNvSpPr txBox="1">
              <a:spLocks noChangeArrowheads="1"/>
            </p:cNvSpPr>
            <p:nvPr/>
          </p:nvSpPr>
          <p:spPr bwMode="auto">
            <a:xfrm>
              <a:off x="1238225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8" name="TextBox 158"/>
            <p:cNvSpPr txBox="1">
              <a:spLocks noChangeArrowheads="1"/>
            </p:cNvSpPr>
            <p:nvPr/>
          </p:nvSpPr>
          <p:spPr bwMode="auto">
            <a:xfrm>
              <a:off x="1603142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9" name="Line 57"/>
            <p:cNvSpPr>
              <a:spLocks noChangeShapeType="1"/>
            </p:cNvSpPr>
            <p:nvPr/>
          </p:nvSpPr>
          <p:spPr bwMode="invGray">
            <a:xfrm flipH="1">
              <a:off x="2170484" y="47822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Line 58"/>
            <p:cNvSpPr>
              <a:spLocks noChangeShapeType="1"/>
            </p:cNvSpPr>
            <p:nvPr/>
          </p:nvSpPr>
          <p:spPr bwMode="invGray">
            <a:xfrm>
              <a:off x="2369202" y="47949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1" name="Oval 60"/>
            <p:cNvSpPr>
              <a:spLocks noChangeArrowheads="1"/>
            </p:cNvSpPr>
            <p:nvPr/>
          </p:nvSpPr>
          <p:spPr bwMode="invGray">
            <a:xfrm>
              <a:off x="2056931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2" name="Oval 62"/>
            <p:cNvSpPr>
              <a:spLocks noChangeArrowheads="1"/>
            </p:cNvSpPr>
            <p:nvPr/>
          </p:nvSpPr>
          <p:spPr bwMode="invGray">
            <a:xfrm>
              <a:off x="2425978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3" name="Oval 63"/>
            <p:cNvSpPr>
              <a:spLocks noChangeArrowheads="1"/>
            </p:cNvSpPr>
            <p:nvPr/>
          </p:nvSpPr>
          <p:spPr bwMode="invGray">
            <a:xfrm>
              <a:off x="2213067" y="4642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TextBox 159"/>
            <p:cNvSpPr txBox="1">
              <a:spLocks noChangeArrowheads="1"/>
            </p:cNvSpPr>
            <p:nvPr/>
          </p:nvSpPr>
          <p:spPr bwMode="auto">
            <a:xfrm>
              <a:off x="197113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160"/>
            <p:cNvSpPr txBox="1">
              <a:spLocks noChangeArrowheads="1"/>
            </p:cNvSpPr>
            <p:nvPr/>
          </p:nvSpPr>
          <p:spPr bwMode="auto">
            <a:xfrm>
              <a:off x="237499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9703" name="组合 9"/>
          <p:cNvGrpSpPr>
            <a:grpSpLocks/>
          </p:cNvGrpSpPr>
          <p:nvPr/>
        </p:nvGrpSpPr>
        <p:grpSpPr bwMode="auto">
          <a:xfrm>
            <a:off x="3814763" y="3749675"/>
            <a:ext cx="1370012" cy="1665288"/>
            <a:chOff x="4306957" y="3868720"/>
            <a:chExt cx="1369272" cy="1664794"/>
          </a:xfrm>
        </p:grpSpPr>
        <p:sp>
          <p:nvSpPr>
            <p:cNvPr id="29726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TextBox 170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6" name="TextBox 17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7" name="TextBox 17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8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TextBox 18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1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2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4" name="组合 186"/>
          <p:cNvGrpSpPr>
            <a:grpSpLocks/>
          </p:cNvGrpSpPr>
          <p:nvPr/>
        </p:nvGrpSpPr>
        <p:grpSpPr bwMode="auto">
          <a:xfrm>
            <a:off x="6786563" y="3716338"/>
            <a:ext cx="1368425" cy="1665287"/>
            <a:chOff x="4306957" y="3868720"/>
            <a:chExt cx="1369272" cy="1664794"/>
          </a:xfrm>
        </p:grpSpPr>
        <p:sp>
          <p:nvSpPr>
            <p:cNvPr id="29709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0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TextBox 191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14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TextBox 19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0" name="TextBox 19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1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Box 20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4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317500" y="5418138"/>
            <a:ext cx="251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WPL=2*(2+4+5+7)=36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6" name="TextBox 204"/>
          <p:cNvSpPr txBox="1">
            <a:spLocks noChangeArrowheads="1"/>
          </p:cNvSpPr>
          <p:nvPr/>
        </p:nvSpPr>
        <p:spPr bwMode="auto">
          <a:xfrm>
            <a:off x="3295650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WPL=2+2*4+3*(5+7)=46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7" name="TextBox 205"/>
          <p:cNvSpPr txBox="1">
            <a:spLocks noChangeArrowheads="1"/>
          </p:cNvSpPr>
          <p:nvPr/>
        </p:nvSpPr>
        <p:spPr bwMode="auto">
          <a:xfrm>
            <a:off x="6329363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WPL=7+2*5+3*(4+2)=35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8" name="矩形 11"/>
          <p:cNvSpPr>
            <a:spLocks noChangeArrowheads="1"/>
          </p:cNvSpPr>
          <p:nvPr/>
        </p:nvSpPr>
        <p:spPr bwMode="auto">
          <a:xfrm>
            <a:off x="1127125" y="6021388"/>
            <a:ext cx="5202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带权路径长度达到最小的二叉树即为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树。</a:t>
            </a:r>
          </a:p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树中，权值越大的结点离根越近。</a:t>
            </a:r>
          </a:p>
        </p:txBody>
      </p:sp>
    </p:spTree>
    <p:extLst>
      <p:ext uri="{BB962C8B-B14F-4D97-AF65-F5344CB8AC3E}">
        <p14:creationId xmlns:p14="http://schemas.microsoft.com/office/powerpoint/2010/main" val="15302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构造权值为</a:t>
            </a:r>
            <a:r>
              <a:rPr lang="en-US" altLang="zh-CN" smtClean="0">
                <a:latin typeface="Arial" charset="0"/>
                <a:ea typeface="黑体" pitchFamily="2" charset="-122"/>
              </a:rPr>
              <a:t>{w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1</a:t>
            </a:r>
            <a:r>
              <a:rPr lang="en-US" altLang="zh-CN" smtClean="0">
                <a:latin typeface="Arial" charset="0"/>
                <a:ea typeface="黑体" pitchFamily="2" charset="-122"/>
              </a:rPr>
              <a:t>,w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smtClean="0">
                <a:latin typeface="Arial" charset="0"/>
                <a:ea typeface="黑体" pitchFamily="2" charset="-122"/>
              </a:rPr>
              <a:t>, …, w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smtClean="0">
                <a:latin typeface="Arial" charset="0"/>
                <a:ea typeface="黑体" pitchFamily="2" charset="-122"/>
              </a:rPr>
              <a:t>}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的</a:t>
            </a:r>
            <a:r>
              <a:rPr lang="en-US" altLang="zh-CN" smtClean="0">
                <a:latin typeface="Arial" charset="0"/>
                <a:ea typeface="黑体" pitchFamily="2" charset="-122"/>
              </a:rPr>
              <a:t>Huffman</a:t>
            </a:r>
            <a:r>
              <a:rPr lang="zh-CN" altLang="en-US" smtClean="0">
                <a:latin typeface="Arial" charset="0"/>
                <a:ea typeface="黑体" pitchFamily="2" charset="-122"/>
              </a:rPr>
              <a:t>树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构造</a:t>
            </a:r>
            <a:r>
              <a:rPr lang="en-US" altLang="zh-CN" smtClean="0">
                <a:latin typeface="Arial" charset="0"/>
                <a:ea typeface="黑体" pitchFamily="2" charset="-122"/>
              </a:rPr>
              <a:t>n</a:t>
            </a:r>
            <a:r>
              <a:rPr lang="zh-CN" altLang="en-US" smtClean="0">
                <a:latin typeface="Arial" charset="0"/>
                <a:ea typeface="黑体" pitchFamily="2" charset="-122"/>
              </a:rPr>
              <a:t>棵二叉树的森林</a:t>
            </a:r>
            <a:r>
              <a:rPr lang="en-US" altLang="zh-CN" smtClean="0">
                <a:latin typeface="Arial" charset="0"/>
                <a:ea typeface="黑体" pitchFamily="2" charset="-122"/>
              </a:rPr>
              <a:t>F={T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1</a:t>
            </a:r>
            <a:r>
              <a:rPr lang="en-US" altLang="zh-CN" smtClean="0">
                <a:latin typeface="Arial" charset="0"/>
                <a:ea typeface="黑体" pitchFamily="2" charset="-122"/>
              </a:rPr>
              <a:t>,T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2</a:t>
            </a:r>
            <a:r>
              <a:rPr lang="en-US" altLang="zh-CN" smtClean="0">
                <a:latin typeface="Arial" charset="0"/>
                <a:ea typeface="黑体" pitchFamily="2" charset="-122"/>
              </a:rPr>
              <a:t>, …, T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n</a:t>
            </a:r>
            <a:r>
              <a:rPr lang="en-US" altLang="zh-CN" smtClean="0">
                <a:latin typeface="Arial" charset="0"/>
                <a:ea typeface="黑体" pitchFamily="2" charset="-122"/>
              </a:rPr>
              <a:t>}</a:t>
            </a:r>
            <a:r>
              <a:rPr lang="zh-CN" altLang="en-US" smtClean="0">
                <a:latin typeface="Arial" charset="0"/>
                <a:ea typeface="黑体" pitchFamily="2" charset="-122"/>
              </a:rPr>
              <a:t>，每棵二叉树</a:t>
            </a:r>
            <a:r>
              <a:rPr lang="en-US" altLang="zh-CN" smtClean="0">
                <a:latin typeface="Arial" charset="0"/>
                <a:ea typeface="黑体" pitchFamily="2" charset="-122"/>
              </a:rPr>
              <a:t>T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i</a:t>
            </a:r>
            <a:r>
              <a:rPr lang="zh-CN" altLang="en-US" smtClean="0">
                <a:latin typeface="Arial" charset="0"/>
                <a:ea typeface="黑体" pitchFamily="2" charset="-122"/>
              </a:rPr>
              <a:t>只有一个带权值为</a:t>
            </a:r>
            <a:r>
              <a:rPr lang="en-US" altLang="zh-CN" smtClean="0">
                <a:latin typeface="Arial" charset="0"/>
                <a:ea typeface="黑体" pitchFamily="2" charset="-122"/>
              </a:rPr>
              <a:t>w</a:t>
            </a:r>
            <a:r>
              <a:rPr lang="en-US" altLang="zh-CN" baseline="-25000" smtClean="0">
                <a:latin typeface="Arial" charset="0"/>
                <a:ea typeface="黑体" pitchFamily="2" charset="-122"/>
              </a:rPr>
              <a:t>i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的根结点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重复以下步骤，直到只剩一棵树为止：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1.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在</a:t>
            </a:r>
            <a:r>
              <a:rPr lang="en-US" altLang="zh-CN" smtClean="0">
                <a:latin typeface="Arial" charset="0"/>
                <a:ea typeface="黑体" pitchFamily="2" charset="-122"/>
              </a:rPr>
              <a:t>F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中选两棵根结点权值最小的二叉树，作为左、右子树构造一棵新的二叉树，新树的根结点权值等于其左、右子树根结点权值之和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2.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在</a:t>
            </a:r>
            <a:r>
              <a:rPr lang="en-US" altLang="zh-CN" smtClean="0">
                <a:latin typeface="Arial" charset="0"/>
                <a:ea typeface="黑体" pitchFamily="2" charset="-122"/>
              </a:rPr>
              <a:t>F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中删除这两棵二叉树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smtClean="0">
                <a:latin typeface="Arial" charset="0"/>
                <a:ea typeface="黑体" pitchFamily="2" charset="-122"/>
              </a:rPr>
              <a:t>3.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把新构造的二叉树加入</a:t>
            </a:r>
            <a:r>
              <a:rPr lang="en-US" altLang="zh-CN" smtClean="0">
                <a:latin typeface="Arial" charset="0"/>
                <a:ea typeface="黑体" pitchFamily="2" charset="-122"/>
              </a:rPr>
              <a:t>F</a:t>
            </a:r>
          </a:p>
          <a:p>
            <a:endParaRPr lang="en-US" altLang="zh-CN" smtClean="0">
              <a:latin typeface="Arial" charset="0"/>
              <a:ea typeface="黑体" pitchFamily="2" charset="-122"/>
            </a:endParaRPr>
          </a:p>
          <a:p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85E6BF-28A0-4F0D-B981-4A866FCEED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B48BBD-E826-47BA-BBE9-A6C03FC8A81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1748" name="TextBox 78"/>
          <p:cNvSpPr txBox="1">
            <a:spLocks noChangeArrowheads="1"/>
          </p:cNvSpPr>
          <p:nvPr/>
        </p:nvSpPr>
        <p:spPr bwMode="auto">
          <a:xfrm>
            <a:off x="0" y="2079625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{2} 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49" name="组合 205"/>
          <p:cNvGrpSpPr>
            <a:grpSpLocks/>
          </p:cNvGrpSpPr>
          <p:nvPr/>
        </p:nvGrpSpPr>
        <p:grpSpPr bwMode="auto">
          <a:xfrm>
            <a:off x="98425" y="2819400"/>
            <a:ext cx="1692275" cy="276225"/>
            <a:chOff x="71532" y="3233017"/>
            <a:chExt cx="1692124" cy="276999"/>
          </a:xfrm>
        </p:grpSpPr>
        <p:sp>
          <p:nvSpPr>
            <p:cNvPr id="31790" name="TextBox 79"/>
            <p:cNvSpPr txBox="1">
              <a:spLocks/>
            </p:cNvSpPr>
            <p:nvPr/>
          </p:nvSpPr>
          <p:spPr bwMode="auto">
            <a:xfrm>
              <a:off x="7153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1" name="TextBox 82"/>
            <p:cNvSpPr txBox="1">
              <a:spLocks/>
            </p:cNvSpPr>
            <p:nvPr/>
          </p:nvSpPr>
          <p:spPr bwMode="auto">
            <a:xfrm>
              <a:off x="53955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2" name="TextBox 83"/>
            <p:cNvSpPr txBox="1">
              <a:spLocks/>
            </p:cNvSpPr>
            <p:nvPr/>
          </p:nvSpPr>
          <p:spPr bwMode="auto">
            <a:xfrm>
              <a:off x="1007604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3" name="TextBox 84"/>
            <p:cNvSpPr txBox="1">
              <a:spLocks/>
            </p:cNvSpPr>
            <p:nvPr/>
          </p:nvSpPr>
          <p:spPr bwMode="auto">
            <a:xfrm>
              <a:off x="1475656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750" name="TextBox 85"/>
          <p:cNvSpPr txBox="1">
            <a:spLocks noChangeArrowheads="1"/>
          </p:cNvSpPr>
          <p:nvPr/>
        </p:nvSpPr>
        <p:spPr bwMode="auto">
          <a:xfrm>
            <a:off x="446088" y="50038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(a)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</a:t>
            </a:r>
          </a:p>
        </p:txBody>
      </p:sp>
      <p:sp>
        <p:nvSpPr>
          <p:cNvPr id="31751" name="TextBox 86"/>
          <p:cNvSpPr txBox="1">
            <a:spLocks noChangeArrowheads="1"/>
          </p:cNvSpPr>
          <p:nvPr/>
        </p:nvSpPr>
        <p:spPr bwMode="auto">
          <a:xfrm>
            <a:off x="2570163" y="2079625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{6}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91"/>
          <p:cNvSpPr txBox="1">
            <a:spLocks noChangeArrowheads="1"/>
          </p:cNvSpPr>
          <p:nvPr/>
        </p:nvSpPr>
        <p:spPr bwMode="auto">
          <a:xfrm>
            <a:off x="2517775" y="5003800"/>
            <a:ext cx="162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98"/>
          <p:cNvSpPr txBox="1">
            <a:spLocks noChangeArrowheads="1"/>
          </p:cNvSpPr>
          <p:nvPr/>
        </p:nvSpPr>
        <p:spPr bwMode="auto">
          <a:xfrm>
            <a:off x="5183188" y="2079625"/>
            <a:ext cx="1262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4" name="TextBox 103"/>
          <p:cNvSpPr txBox="1">
            <a:spLocks noChangeArrowheads="1"/>
          </p:cNvSpPr>
          <p:nvPr/>
        </p:nvSpPr>
        <p:spPr bwMode="auto">
          <a:xfrm>
            <a:off x="5002213" y="5003800"/>
            <a:ext cx="162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5" name="TextBox 121"/>
          <p:cNvSpPr txBox="1">
            <a:spLocks noChangeArrowheads="1"/>
          </p:cNvSpPr>
          <p:nvPr/>
        </p:nvSpPr>
        <p:spPr bwMode="auto">
          <a:xfrm>
            <a:off x="7775575" y="2079625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{18}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6" name="TextBox 126"/>
          <p:cNvSpPr txBox="1">
            <a:spLocks noChangeArrowheads="1"/>
          </p:cNvSpPr>
          <p:nvPr/>
        </p:nvSpPr>
        <p:spPr bwMode="auto">
          <a:xfrm>
            <a:off x="7413625" y="5003800"/>
            <a:ext cx="173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{7}{11}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57" name="组合 206"/>
          <p:cNvGrpSpPr>
            <a:grpSpLocks/>
          </p:cNvGrpSpPr>
          <p:nvPr/>
        </p:nvGrpSpPr>
        <p:grpSpPr bwMode="auto">
          <a:xfrm>
            <a:off x="2484438" y="2819400"/>
            <a:ext cx="1690687" cy="846138"/>
            <a:chOff x="2715885" y="3443726"/>
            <a:chExt cx="1692124" cy="846573"/>
          </a:xfrm>
        </p:grpSpPr>
        <p:sp>
          <p:nvSpPr>
            <p:cNvPr id="31783" name="椭圆 80"/>
            <p:cNvSpPr>
              <a:spLocks noChangeAspect="1"/>
            </p:cNvSpPr>
            <p:nvPr/>
          </p:nvSpPr>
          <p:spPr bwMode="auto">
            <a:xfrm>
              <a:off x="3856201" y="344372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4" name="直接连接符 93"/>
            <p:cNvCxnSpPr>
              <a:cxnSpLocks noChangeAspect="1"/>
              <a:stCxn id="31788" idx="0"/>
              <a:endCxn id="31783" idx="3"/>
            </p:cNvCxnSpPr>
            <p:nvPr/>
          </p:nvCxnSpPr>
          <p:spPr>
            <a:xfrm flipV="1">
              <a:off x="3796303" y="3750272"/>
              <a:ext cx="11280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 noChangeAspect="1"/>
              <a:stCxn id="31789" idx="0"/>
              <a:endCxn id="31783" idx="5"/>
            </p:cNvCxnSpPr>
            <p:nvPr/>
          </p:nvCxnSpPr>
          <p:spPr>
            <a:xfrm flipH="1" flipV="1">
              <a:off x="4163326" y="3750272"/>
              <a:ext cx="10009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6" name="TextBox 157"/>
            <p:cNvSpPr txBox="1">
              <a:spLocks/>
            </p:cNvSpPr>
            <p:nvPr/>
          </p:nvSpPr>
          <p:spPr bwMode="auto">
            <a:xfrm>
              <a:off x="271588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7" name="TextBox 158"/>
            <p:cNvSpPr txBox="1">
              <a:spLocks/>
            </p:cNvSpPr>
            <p:nvPr/>
          </p:nvSpPr>
          <p:spPr bwMode="auto">
            <a:xfrm>
              <a:off x="318390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8" name="TextBox 159"/>
            <p:cNvSpPr txBox="1">
              <a:spLocks/>
            </p:cNvSpPr>
            <p:nvPr/>
          </p:nvSpPr>
          <p:spPr bwMode="auto">
            <a:xfrm>
              <a:off x="3651957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9" name="TextBox 160"/>
            <p:cNvSpPr txBox="1">
              <a:spLocks/>
            </p:cNvSpPr>
            <p:nvPr/>
          </p:nvSpPr>
          <p:spPr bwMode="auto">
            <a:xfrm>
              <a:off x="4120009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8" name="组合 207"/>
          <p:cNvGrpSpPr>
            <a:grpSpLocks/>
          </p:cNvGrpSpPr>
          <p:nvPr/>
        </p:nvGrpSpPr>
        <p:grpSpPr bwMode="auto">
          <a:xfrm>
            <a:off x="4967288" y="2819400"/>
            <a:ext cx="1692275" cy="1428750"/>
            <a:chOff x="5240466" y="3192407"/>
            <a:chExt cx="1692124" cy="1429400"/>
          </a:xfrm>
        </p:grpSpPr>
        <p:sp>
          <p:nvSpPr>
            <p:cNvPr id="31773" name="椭圆 167"/>
            <p:cNvSpPr>
              <a:spLocks noChangeAspect="1"/>
            </p:cNvSpPr>
            <p:nvPr/>
          </p:nvSpPr>
          <p:spPr bwMode="auto">
            <a:xfrm>
              <a:off x="6380782" y="3775234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9" name="直接连接符 168"/>
            <p:cNvCxnSpPr>
              <a:cxnSpLocks noChangeAspect="1"/>
              <a:stCxn id="31778" idx="0"/>
              <a:endCxn id="31773" idx="3"/>
            </p:cNvCxnSpPr>
            <p:nvPr/>
          </p:nvCxnSpPr>
          <p:spPr>
            <a:xfrm flipV="1">
              <a:off x="6319870" y="4080224"/>
              <a:ext cx="114290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cxnSpLocks noChangeAspect="1"/>
              <a:stCxn id="31779" idx="0"/>
              <a:endCxn id="31773" idx="5"/>
            </p:cNvCxnSpPr>
            <p:nvPr/>
          </p:nvCxnSpPr>
          <p:spPr>
            <a:xfrm flipH="1" flipV="1">
              <a:off x="6688137" y="4080224"/>
              <a:ext cx="100003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6" name="TextBox 170"/>
            <p:cNvSpPr txBox="1">
              <a:spLocks/>
            </p:cNvSpPr>
            <p:nvPr/>
          </p:nvSpPr>
          <p:spPr bwMode="auto">
            <a:xfrm>
              <a:off x="5240466" y="3212976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7" name="TextBox 171"/>
            <p:cNvSpPr txBox="1">
              <a:spLocks/>
            </p:cNvSpPr>
            <p:nvPr/>
          </p:nvSpPr>
          <p:spPr bwMode="auto">
            <a:xfrm>
              <a:off x="5708486" y="378904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8" name="TextBox 172"/>
            <p:cNvSpPr txBox="1">
              <a:spLocks/>
            </p:cNvSpPr>
            <p:nvPr/>
          </p:nvSpPr>
          <p:spPr bwMode="auto">
            <a:xfrm>
              <a:off x="6176538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9" name="TextBox 173"/>
            <p:cNvSpPr txBox="1">
              <a:spLocks/>
            </p:cNvSpPr>
            <p:nvPr/>
          </p:nvSpPr>
          <p:spPr bwMode="auto">
            <a:xfrm>
              <a:off x="6644590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75" name="直接连接符 174"/>
            <p:cNvCxnSpPr>
              <a:cxnSpLocks noChangeAspect="1"/>
              <a:stCxn id="31777" idx="0"/>
              <a:endCxn id="31782" idx="3"/>
            </p:cNvCxnSpPr>
            <p:nvPr/>
          </p:nvCxnSpPr>
          <p:spPr>
            <a:xfrm flipV="1">
              <a:off x="5853186" y="3498934"/>
              <a:ext cx="220642" cy="290644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cxnSpLocks noChangeAspect="1"/>
              <a:stCxn id="31773" idx="0"/>
              <a:endCxn id="31782" idx="5"/>
            </p:cNvCxnSpPr>
            <p:nvPr/>
          </p:nvCxnSpPr>
          <p:spPr>
            <a:xfrm flipH="1" flipV="1">
              <a:off x="6327806" y="3498934"/>
              <a:ext cx="233342" cy="27635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2" name="椭圆 180"/>
            <p:cNvSpPr>
              <a:spLocks noChangeAspect="1"/>
            </p:cNvSpPr>
            <p:nvPr/>
          </p:nvSpPr>
          <p:spPr bwMode="auto">
            <a:xfrm>
              <a:off x="6020782" y="319240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9" name="组合 208"/>
          <p:cNvGrpSpPr>
            <a:grpSpLocks/>
          </p:cNvGrpSpPr>
          <p:nvPr/>
        </p:nvGrpSpPr>
        <p:grpSpPr bwMode="auto">
          <a:xfrm>
            <a:off x="7380288" y="2819400"/>
            <a:ext cx="1692275" cy="2068513"/>
            <a:chOff x="7716120" y="2731557"/>
            <a:chExt cx="1692124" cy="2069359"/>
          </a:xfrm>
        </p:grpSpPr>
        <p:sp>
          <p:nvSpPr>
            <p:cNvPr id="31760" name="椭圆 185"/>
            <p:cNvSpPr>
              <a:spLocks noChangeAspect="1"/>
            </p:cNvSpPr>
            <p:nvPr/>
          </p:nvSpPr>
          <p:spPr bwMode="auto">
            <a:xfrm>
              <a:off x="8856436" y="3954343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7" name="直接连接符 186"/>
            <p:cNvCxnSpPr>
              <a:cxnSpLocks noChangeAspect="1"/>
              <a:stCxn id="31765" idx="0"/>
              <a:endCxn id="31760" idx="3"/>
            </p:cNvCxnSpPr>
            <p:nvPr/>
          </p:nvCxnSpPr>
          <p:spPr>
            <a:xfrm flipV="1">
              <a:off x="8795524" y="4259357"/>
              <a:ext cx="114290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cxnSpLocks noChangeAspect="1"/>
              <a:stCxn id="31766" idx="0"/>
              <a:endCxn id="31760" idx="5"/>
            </p:cNvCxnSpPr>
            <p:nvPr/>
          </p:nvCxnSpPr>
          <p:spPr>
            <a:xfrm flipH="1" flipV="1">
              <a:off x="9163791" y="4259357"/>
              <a:ext cx="100003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3" name="TextBox 188"/>
            <p:cNvSpPr txBox="1">
              <a:spLocks/>
            </p:cNvSpPr>
            <p:nvPr/>
          </p:nvSpPr>
          <p:spPr bwMode="auto">
            <a:xfrm>
              <a:off x="7716120" y="3368025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4" name="TextBox 189"/>
            <p:cNvSpPr txBox="1">
              <a:spLocks/>
            </p:cNvSpPr>
            <p:nvPr/>
          </p:nvSpPr>
          <p:spPr bwMode="auto">
            <a:xfrm>
              <a:off x="8184140" y="3968149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5" name="TextBox 190"/>
            <p:cNvSpPr txBox="1">
              <a:spLocks/>
            </p:cNvSpPr>
            <p:nvPr/>
          </p:nvSpPr>
          <p:spPr bwMode="auto">
            <a:xfrm>
              <a:off x="8652192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6" name="TextBox 191"/>
            <p:cNvSpPr txBox="1">
              <a:spLocks/>
            </p:cNvSpPr>
            <p:nvPr/>
          </p:nvSpPr>
          <p:spPr bwMode="auto">
            <a:xfrm>
              <a:off x="9120244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3" name="直接连接符 192"/>
            <p:cNvCxnSpPr>
              <a:cxnSpLocks noChangeAspect="1"/>
              <a:stCxn id="31764" idx="0"/>
              <a:endCxn id="31769" idx="3"/>
            </p:cNvCxnSpPr>
            <p:nvPr/>
          </p:nvCxnSpPr>
          <p:spPr>
            <a:xfrm flipV="1">
              <a:off x="8328840" y="3676506"/>
              <a:ext cx="220642" cy="2922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cxnSpLocks noChangeAspect="1"/>
              <a:stCxn id="31760" idx="0"/>
              <a:endCxn id="31769" idx="5"/>
            </p:cNvCxnSpPr>
            <p:nvPr/>
          </p:nvCxnSpPr>
          <p:spPr>
            <a:xfrm flipH="1" flipV="1">
              <a:off x="8803460" y="3676506"/>
              <a:ext cx="233342" cy="2779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9" name="椭圆 194"/>
            <p:cNvSpPr>
              <a:spLocks noChangeAspect="1"/>
            </p:cNvSpPr>
            <p:nvPr/>
          </p:nvSpPr>
          <p:spPr bwMode="auto">
            <a:xfrm>
              <a:off x="8496436" y="337151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6" name="直接连接符 195"/>
            <p:cNvCxnSpPr>
              <a:cxnSpLocks noChangeAspect="1"/>
              <a:stCxn id="31763" idx="0"/>
              <a:endCxn id="31772" idx="3"/>
            </p:cNvCxnSpPr>
            <p:nvPr/>
          </p:nvCxnSpPr>
          <p:spPr>
            <a:xfrm flipV="1">
              <a:off x="7860569" y="3038070"/>
              <a:ext cx="271439" cy="33033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cxnSpLocks noChangeAspect="1"/>
              <a:stCxn id="31769" idx="0"/>
              <a:endCxn id="31772" idx="5"/>
            </p:cNvCxnSpPr>
            <p:nvPr/>
          </p:nvCxnSpPr>
          <p:spPr>
            <a:xfrm flipH="1" flipV="1">
              <a:off x="8385985" y="3038070"/>
              <a:ext cx="290486" cy="33351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2" name="椭圆 200"/>
            <p:cNvSpPr>
              <a:spLocks noChangeAspect="1"/>
            </p:cNvSpPr>
            <p:nvPr/>
          </p:nvSpPr>
          <p:spPr bwMode="auto">
            <a:xfrm>
              <a:off x="8078648" y="273155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2" charset="-122"/>
                </a:rPr>
                <a:t>18</a:t>
              </a:r>
              <a:endParaRPr lang="zh-CN" altLang="en-US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3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计算机领域数据用二进制表示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若已统计出某文本中各字符出现的概率，可以用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编码进行数据压缩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38917" name="对象 4"/>
          <p:cNvGraphicFramePr>
            <a:graphicFrameLocks noChangeAspect="1"/>
          </p:cNvGraphicFramePr>
          <p:nvPr/>
        </p:nvGraphicFramePr>
        <p:xfrm>
          <a:off x="3059113" y="3573463"/>
          <a:ext cx="28463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公式" r:id="rId3" imgW="3057635" imgH="647730" progId="Equation.3">
                  <p:embed/>
                </p:oleObj>
              </mc:Choice>
              <mc:Fallback>
                <p:oleObj name="公式" r:id="rId3" imgW="3057635" imgH="647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73463"/>
                        <a:ext cx="28463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19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固定长度编码可将每个字符用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比特表示，整个文本要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*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1000=3000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比特表示，平均编码长度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比特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23A238-7940-460E-A522-71F255E248A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2275" y="3789363"/>
          <a:ext cx="2903538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769"/>
                <a:gridCol w="1451769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定长编码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若已统计出各字符出现的概率分别为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0.12, 0.40, 0.15, 0.08, 0.25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，则整个文本可用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2150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比特表示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DFECC5-BE98-46B4-A724-BF0205B9E8F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椭圆 5"/>
          <p:cNvSpPr>
            <a:spLocks/>
          </p:cNvSpPr>
          <p:nvPr/>
        </p:nvSpPr>
        <p:spPr bwMode="auto">
          <a:xfrm>
            <a:off x="2128838" y="595630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7" name="直接连接符 6"/>
          <p:cNvCxnSpPr>
            <a:cxnSpLocks noChangeAspect="1"/>
            <a:stCxn id="40970" idx="0"/>
            <a:endCxn id="40965" idx="3"/>
          </p:cNvCxnSpPr>
          <p:nvPr/>
        </p:nvCxnSpPr>
        <p:spPr>
          <a:xfrm flipV="1">
            <a:off x="1981200" y="6202363"/>
            <a:ext cx="242888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  <a:stCxn id="40971" idx="0"/>
            <a:endCxn id="40965" idx="5"/>
          </p:cNvCxnSpPr>
          <p:nvPr/>
        </p:nvCxnSpPr>
        <p:spPr>
          <a:xfrm flipH="1" flipV="1">
            <a:off x="2681288" y="6202363"/>
            <a:ext cx="234950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8"/>
          <p:cNvSpPr txBox="1">
            <a:spLocks/>
          </p:cNvSpPr>
          <p:nvPr/>
        </p:nvSpPr>
        <p:spPr bwMode="auto">
          <a:xfrm>
            <a:off x="606425" y="5359400"/>
            <a:ext cx="719138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69" name="TextBox 9"/>
          <p:cNvSpPr txBox="1">
            <a:spLocks/>
          </p:cNvSpPr>
          <p:nvPr/>
        </p:nvSpPr>
        <p:spPr bwMode="auto">
          <a:xfrm>
            <a:off x="1081088" y="5969000"/>
            <a:ext cx="719137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0" name="TextBox 10"/>
          <p:cNvSpPr txBox="1">
            <a:spLocks/>
          </p:cNvSpPr>
          <p:nvPr/>
        </p:nvSpPr>
        <p:spPr bwMode="auto">
          <a:xfrm>
            <a:off x="1620838" y="6524625"/>
            <a:ext cx="720725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0.08(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d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0971" name="TextBox 11"/>
          <p:cNvSpPr txBox="1">
            <a:spLocks/>
          </p:cNvSpPr>
          <p:nvPr/>
        </p:nvSpPr>
        <p:spPr bwMode="auto">
          <a:xfrm>
            <a:off x="2557463" y="6524625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0.12(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3" name="直接连接符 12"/>
          <p:cNvCxnSpPr>
            <a:cxnSpLocks noChangeAspect="1"/>
            <a:stCxn id="40969" idx="0"/>
            <a:endCxn id="40974" idx="3"/>
          </p:cNvCxnSpPr>
          <p:nvPr/>
        </p:nvCxnSpPr>
        <p:spPr>
          <a:xfrm flipV="1">
            <a:off x="1441450" y="5637213"/>
            <a:ext cx="309563" cy="3317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 noChangeAspect="1"/>
            <a:stCxn id="40965" idx="0"/>
            <a:endCxn id="40974" idx="5"/>
          </p:cNvCxnSpPr>
          <p:nvPr/>
        </p:nvCxnSpPr>
        <p:spPr>
          <a:xfrm flipH="1" flipV="1">
            <a:off x="2209800" y="5637213"/>
            <a:ext cx="242888" cy="3190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椭圆 14"/>
          <p:cNvSpPr>
            <a:spLocks/>
          </p:cNvSpPr>
          <p:nvPr/>
        </p:nvSpPr>
        <p:spPr bwMode="auto">
          <a:xfrm>
            <a:off x="1657350" y="5391150"/>
            <a:ext cx="647700" cy="287338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0.35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cxnSpLocks noChangeAspect="1"/>
            <a:stCxn id="40968" idx="0"/>
            <a:endCxn id="40977" idx="3"/>
          </p:cNvCxnSpPr>
          <p:nvPr/>
        </p:nvCxnSpPr>
        <p:spPr>
          <a:xfrm flipV="1">
            <a:off x="965200" y="5038725"/>
            <a:ext cx="274638" cy="3206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 noChangeAspect="1"/>
            <a:stCxn id="40974" idx="0"/>
            <a:endCxn id="40977" idx="5"/>
          </p:cNvCxnSpPr>
          <p:nvPr/>
        </p:nvCxnSpPr>
        <p:spPr>
          <a:xfrm flipH="1" flipV="1">
            <a:off x="1698625" y="5038725"/>
            <a:ext cx="282575" cy="35242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椭圆 17"/>
          <p:cNvSpPr>
            <a:spLocks/>
          </p:cNvSpPr>
          <p:nvPr/>
        </p:nvSpPr>
        <p:spPr bwMode="auto">
          <a:xfrm>
            <a:off x="1144588" y="4792663"/>
            <a:ext cx="649287" cy="2873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0.6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8" name="TextBox 28"/>
          <p:cNvSpPr txBox="1">
            <a:spLocks/>
          </p:cNvSpPr>
          <p:nvPr/>
        </p:nvSpPr>
        <p:spPr bwMode="auto">
          <a:xfrm>
            <a:off x="17463" y="4826000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99"/>
                </a:solidFill>
                <a:ea typeface="黑体" pitchFamily="2" charset="-122"/>
              </a:rPr>
              <a:t>0.40(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b</a:t>
            </a:r>
            <a:r>
              <a:rPr lang="en-US" altLang="zh-CN" dirty="0" smtClean="0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9" name="椭圆 44"/>
          <p:cNvSpPr>
            <a:spLocks/>
          </p:cNvSpPr>
          <p:nvPr/>
        </p:nvSpPr>
        <p:spPr bwMode="auto">
          <a:xfrm>
            <a:off x="669925" y="423545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1.0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cxnSpLocks noChangeAspect="1"/>
            <a:stCxn id="40978" idx="0"/>
            <a:endCxn id="40979" idx="3"/>
          </p:cNvCxnSpPr>
          <p:nvPr/>
        </p:nvCxnSpPr>
        <p:spPr>
          <a:xfrm flipV="1">
            <a:off x="376238" y="4481513"/>
            <a:ext cx="388937" cy="3444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 noChangeAspect="1"/>
            <a:stCxn id="40977" idx="0"/>
            <a:endCxn id="40979" idx="5"/>
          </p:cNvCxnSpPr>
          <p:nvPr/>
        </p:nvCxnSpPr>
        <p:spPr>
          <a:xfrm flipH="1" flipV="1">
            <a:off x="1223963" y="4481513"/>
            <a:ext cx="244475" cy="3111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2" name="TextBox 76"/>
          <p:cNvSpPr txBox="1">
            <a:spLocks noChangeArrowheads="1"/>
          </p:cNvSpPr>
          <p:nvPr/>
        </p:nvSpPr>
        <p:spPr bwMode="auto">
          <a:xfrm>
            <a:off x="322263" y="4379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3" name="TextBox 77"/>
          <p:cNvSpPr txBox="1">
            <a:spLocks noChangeArrowheads="1"/>
          </p:cNvSpPr>
          <p:nvPr/>
        </p:nvSpPr>
        <p:spPr bwMode="auto">
          <a:xfrm>
            <a:off x="896938" y="4945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4" name="TextBox 78"/>
          <p:cNvSpPr txBox="1">
            <a:spLocks noChangeArrowheads="1"/>
          </p:cNvSpPr>
          <p:nvPr/>
        </p:nvSpPr>
        <p:spPr bwMode="auto">
          <a:xfrm>
            <a:off x="1403350" y="55530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5" name="TextBox 79"/>
          <p:cNvSpPr txBox="1">
            <a:spLocks noChangeArrowheads="1"/>
          </p:cNvSpPr>
          <p:nvPr/>
        </p:nvSpPr>
        <p:spPr bwMode="auto">
          <a:xfrm>
            <a:off x="1911350" y="61134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6" name="TextBox 81"/>
          <p:cNvSpPr txBox="1">
            <a:spLocks noChangeArrowheads="1"/>
          </p:cNvSpPr>
          <p:nvPr/>
        </p:nvSpPr>
        <p:spPr bwMode="auto">
          <a:xfrm>
            <a:off x="1308100" y="4379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7" name="TextBox 82"/>
          <p:cNvSpPr txBox="1">
            <a:spLocks noChangeArrowheads="1"/>
          </p:cNvSpPr>
          <p:nvPr/>
        </p:nvSpPr>
        <p:spPr bwMode="auto">
          <a:xfrm>
            <a:off x="1771650" y="4951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8" name="TextBox 83"/>
          <p:cNvSpPr txBox="1">
            <a:spLocks noChangeArrowheads="1"/>
          </p:cNvSpPr>
          <p:nvPr/>
        </p:nvSpPr>
        <p:spPr bwMode="auto">
          <a:xfrm>
            <a:off x="2274888" y="55880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9" name="TextBox 84"/>
          <p:cNvSpPr txBox="1">
            <a:spLocks noChangeArrowheads="1"/>
          </p:cNvSpPr>
          <p:nvPr/>
        </p:nvSpPr>
        <p:spPr bwMode="auto">
          <a:xfrm>
            <a:off x="2760663" y="61134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4751388" y="4552950"/>
          <a:ext cx="3241675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/>
                <a:gridCol w="810419"/>
                <a:gridCol w="1620837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概率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Huffman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     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</a:tr>
            </a:tbl>
          </a:graphicData>
        </a:graphic>
      </p:graphicFrame>
      <p:sp>
        <p:nvSpPr>
          <p:cNvPr id="41020" name="TextBox 86"/>
          <p:cNvSpPr txBox="1">
            <a:spLocks noChangeArrowheads="1"/>
          </p:cNvSpPr>
          <p:nvPr/>
        </p:nvSpPr>
        <p:spPr bwMode="auto">
          <a:xfrm>
            <a:off x="2441575" y="3873500"/>
            <a:ext cx="52950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平均编码长度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带权路径长度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B(T) = 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0.12*4 + 0.08*4 + 0.15*3 + 0.25*2 + 0.40*1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       = 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2.15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优子结构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</a:t>
            </a:r>
            <a:r>
              <a:rPr lang="zh-CN" altLang="en-US" dirty="0" smtClean="0"/>
              <a:t>是字符表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一棵哈夫曼树。设字符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中任意两个相邻叶结点，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是其父结点，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f(y)</a:t>
            </a:r>
            <a:r>
              <a:rPr lang="zh-CN" altLang="en-US" dirty="0" smtClean="0"/>
              <a:t>是其频率。将</a:t>
            </a:r>
            <a:r>
              <a:rPr lang="en-US" altLang="zh-CN" dirty="0" smtClean="0"/>
              <a:t>z</a:t>
            </a:r>
            <a:r>
              <a:rPr lang="zh-CN" altLang="en-US" dirty="0" smtClean="0"/>
              <a:t>看作频率</a:t>
            </a:r>
            <a:r>
              <a:rPr lang="zh-CN" altLang="en-US" dirty="0"/>
              <a:t>是</a:t>
            </a:r>
            <a:r>
              <a:rPr lang="en-US" altLang="zh-CN" dirty="0"/>
              <a:t>f(z)=f(x)+f(y)</a:t>
            </a:r>
            <a:r>
              <a:rPr lang="zh-CN" altLang="en-US" dirty="0"/>
              <a:t>的字符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en-US" altLang="zh-CN" dirty="0"/>
              <a:t>’=</a:t>
            </a:r>
            <a:r>
              <a:rPr lang="en-US" altLang="zh-CN" dirty="0" smtClean="0"/>
              <a:t>T- {</a:t>
            </a:r>
            <a:r>
              <a:rPr lang="en-US" altLang="zh-CN" dirty="0" err="1"/>
              <a:t>x,y</a:t>
            </a:r>
            <a:r>
              <a:rPr lang="en-US" altLang="zh-CN" dirty="0"/>
              <a:t>}</a:t>
            </a:r>
            <a:r>
              <a:rPr lang="zh-CN" altLang="en-US" dirty="0"/>
              <a:t>是字母表</a:t>
            </a:r>
            <a:r>
              <a:rPr lang="en-US" altLang="zh-CN" dirty="0"/>
              <a:t>C’=</a:t>
            </a:r>
            <a:r>
              <a:rPr lang="en-US" altLang="zh-CN" dirty="0" smtClean="0"/>
              <a:t>C- {</a:t>
            </a:r>
            <a:r>
              <a:rPr lang="en-US" altLang="zh-CN" dirty="0" err="1"/>
              <a:t>x,y</a:t>
            </a:r>
            <a:r>
              <a:rPr lang="en-US" altLang="zh-CN" dirty="0"/>
              <a:t>}∪{z}</a:t>
            </a:r>
            <a:r>
              <a:rPr lang="zh-CN" altLang="en-US" dirty="0" smtClean="0"/>
              <a:t>的哈夫曼树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/>
              <a:t>T’</a:t>
            </a:r>
            <a:r>
              <a:rPr lang="zh-CN" altLang="en-US" dirty="0"/>
              <a:t>不是</a:t>
            </a:r>
            <a:r>
              <a:rPr lang="en-US" altLang="zh-CN" dirty="0"/>
              <a:t>C’</a:t>
            </a:r>
            <a:r>
              <a:rPr lang="zh-CN" altLang="en-US" dirty="0" smtClean="0"/>
              <a:t>的哈夫曼树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最优</a:t>
            </a:r>
            <a:r>
              <a:rPr lang="zh-CN" altLang="en-US" dirty="0"/>
              <a:t>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，</a:t>
            </a:r>
            <a:r>
              <a:rPr lang="zh-CN" altLang="en-US" dirty="0"/>
              <a:t>则必存在</a:t>
            </a:r>
            <a:r>
              <a:rPr lang="en-US" altLang="zh-CN" dirty="0"/>
              <a:t>T’’，</a:t>
            </a:r>
            <a:r>
              <a:rPr lang="zh-CN" altLang="en-US" dirty="0"/>
              <a:t>使</a:t>
            </a:r>
            <a:r>
              <a:rPr lang="en-US" altLang="zh-CN" dirty="0"/>
              <a:t>B(T’’)&lt;B(T’)</a:t>
            </a:r>
            <a:r>
              <a:rPr lang="zh-CN" altLang="en-US" dirty="0"/>
              <a:t>。因为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C’</a:t>
            </a:r>
            <a:r>
              <a:rPr lang="zh-CN" altLang="en-US" dirty="0"/>
              <a:t>中字符，它必为</a:t>
            </a:r>
            <a:r>
              <a:rPr lang="en-US" altLang="zh-CN" dirty="0"/>
              <a:t>T’’</a:t>
            </a:r>
            <a:r>
              <a:rPr lang="zh-CN" altLang="en-US" dirty="0"/>
              <a:t>中的</a:t>
            </a:r>
            <a:r>
              <a:rPr lang="zh-CN" altLang="en-US" dirty="0" smtClean="0"/>
              <a:t>叶子。把</a:t>
            </a:r>
            <a:r>
              <a:rPr lang="zh-CN" altLang="en-US" dirty="0"/>
              <a:t>结点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加入</a:t>
            </a:r>
            <a:r>
              <a:rPr lang="en-US" altLang="zh-CN" dirty="0"/>
              <a:t>T’’，</a:t>
            </a:r>
            <a:r>
              <a:rPr lang="zh-CN" altLang="en-US" dirty="0"/>
              <a:t>作为</a:t>
            </a:r>
            <a:r>
              <a:rPr lang="en-US" altLang="zh-CN" dirty="0"/>
              <a:t>z</a:t>
            </a:r>
            <a:r>
              <a:rPr lang="zh-CN" altLang="en-US" dirty="0"/>
              <a:t>的子结点</a:t>
            </a:r>
            <a:r>
              <a:rPr lang="zh-CN" altLang="en-US" dirty="0" smtClean="0"/>
              <a:t>，得到</a:t>
            </a:r>
            <a:r>
              <a:rPr lang="en-US" altLang="zh-CN" dirty="0"/>
              <a:t>C</a:t>
            </a:r>
            <a:r>
              <a:rPr lang="zh-CN" altLang="en-US" dirty="0" smtClean="0"/>
              <a:t>的哈夫曼树</a:t>
            </a:r>
            <a:r>
              <a:rPr lang="en-US" altLang="zh-CN" dirty="0" smtClean="0"/>
              <a:t>T’’’</a:t>
            </a:r>
            <a:r>
              <a:rPr lang="zh-CN" altLang="en-US" dirty="0" smtClean="0"/>
              <a:t>，</a:t>
            </a:r>
            <a:r>
              <a:rPr lang="en-US" altLang="zh-CN" sz="2000" dirty="0" smtClean="0"/>
              <a:t>B(T’’’)=</a:t>
            </a:r>
            <a:r>
              <a:rPr lang="en-US" altLang="zh-CN" sz="2000" dirty="0"/>
              <a:t>B(T</a:t>
            </a:r>
            <a:r>
              <a:rPr lang="en-US" altLang="zh-CN" sz="2000" dirty="0" smtClean="0"/>
              <a:t>’’)+f(x)+f(y)&lt;</a:t>
            </a:r>
            <a:r>
              <a:rPr lang="en-US" altLang="zh-CN" sz="2000" dirty="0"/>
              <a:t>B(T</a:t>
            </a:r>
            <a:r>
              <a:rPr lang="en-US" altLang="zh-CN" sz="2000" dirty="0" smtClean="0"/>
              <a:t>’)+</a:t>
            </a:r>
            <a:r>
              <a:rPr lang="en-US" altLang="zh-CN" sz="2000" dirty="0"/>
              <a:t>f(x)+f(y</a:t>
            </a:r>
            <a:r>
              <a:rPr lang="en-US" altLang="zh-CN" sz="2000" dirty="0" smtClean="0"/>
              <a:t>)&lt;B(T)</a:t>
            </a:r>
            <a:r>
              <a:rPr lang="zh-CN" altLang="en-US" dirty="0" smtClean="0"/>
              <a:t>。这与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的哈夫曼树矛盾。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388423" y="143159"/>
            <a:ext cx="1159961" cy="1816810"/>
            <a:chOff x="7349332" y="2863444"/>
            <a:chExt cx="1440154" cy="2124803"/>
          </a:xfrm>
        </p:grpSpPr>
        <p:sp>
          <p:nvSpPr>
            <p:cNvPr id="8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连接符 8"/>
            <p:cNvCxnSpPr>
              <a:cxnSpLocks noChangeAspect="1"/>
              <a:stCxn id="13" idx="0"/>
              <a:endCxn id="8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 noChangeAspect="1"/>
              <a:stCxn id="14" idx="0"/>
              <a:endCxn id="8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4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5" name="直接连接符 14"/>
            <p:cNvCxnSpPr>
              <a:cxnSpLocks noChangeAspect="1"/>
              <a:stCxn id="8" idx="0"/>
              <a:endCxn id="17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 noChangeAspect="1"/>
              <a:stCxn id="12" idx="0"/>
              <a:endCxn id="17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  <a:stCxn id="11" idx="0"/>
              <a:endCxn id="20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  <a:stCxn id="17" idx="0"/>
              <a:endCxn id="20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143961" y="3463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72396" y="24443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984039" y="143160"/>
            <a:ext cx="1159961" cy="1358376"/>
            <a:chOff x="7349332" y="2863444"/>
            <a:chExt cx="1440154" cy="1588653"/>
          </a:xfrm>
        </p:grpSpPr>
        <p:sp>
          <p:nvSpPr>
            <p:cNvPr id="47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0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4" name="直接连接符 53"/>
            <p:cNvCxnSpPr>
              <a:cxnSpLocks noChangeAspect="1"/>
              <a:stCxn id="47" idx="0"/>
              <a:endCxn id="56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cxnSpLocks noChangeAspect="1"/>
              <a:stCxn id="51" idx="0"/>
              <a:endCxn id="56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7" name="直接连接符 56"/>
            <p:cNvCxnSpPr>
              <a:cxnSpLocks noChangeAspect="1"/>
              <a:stCxn id="50" idx="0"/>
              <a:endCxn id="59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 noChangeAspect="1"/>
              <a:stCxn id="56" idx="0"/>
              <a:endCxn id="59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16360" y="6129300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15705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贪心选择性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是字符表，字符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中频率最小的两个字符，则存在一棵哈夫曼树，使得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编码长度最长</a:t>
            </a:r>
            <a:r>
              <a:rPr lang="en-US" altLang="zh-CN" dirty="0"/>
              <a:t>(</a:t>
            </a:r>
            <a:r>
              <a:rPr lang="zh-CN" altLang="en-US" dirty="0" smtClean="0"/>
              <a:t>即到根路径长度最长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 smtClean="0"/>
              <a:t> 证明：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假设一哈夫曼树编码长度最长的不是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，且</a:t>
            </a:r>
            <a:r>
              <a:rPr lang="en-US" altLang="zh-CN" dirty="0" smtClean="0"/>
              <a:t>f(a)≥f(x), f(b)</a:t>
            </a:r>
            <a:r>
              <a:rPr lang="en-US" altLang="zh-CN" dirty="0"/>
              <a:t>≥</a:t>
            </a:r>
            <a:r>
              <a:rPr lang="en-US" altLang="zh-CN" dirty="0" smtClean="0"/>
              <a:t>f(y),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L(a</a:t>
            </a:r>
            <a:r>
              <a:rPr lang="en-US" altLang="zh-CN" dirty="0"/>
              <a:t>)</a:t>
            </a:r>
            <a:r>
              <a:rPr lang="en-US" altLang="zh-CN" dirty="0" smtClean="0"/>
              <a:t>≥L(x), L(b</a:t>
            </a:r>
            <a:r>
              <a:rPr lang="en-US" altLang="zh-CN" dirty="0"/>
              <a:t>)</a:t>
            </a:r>
            <a:r>
              <a:rPr lang="en-US" altLang="zh-CN" dirty="0" smtClean="0"/>
              <a:t>≥L(y), L</a:t>
            </a:r>
            <a:r>
              <a:rPr lang="zh-CN" altLang="en-US" dirty="0" smtClean="0"/>
              <a:t>指编码长度，如左图所示。分别将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交换，得到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B(T’) = B(T) -f(x)L(x)-f(y)L(y)-f(a)L(a)-f(b)L(b)</a:t>
            </a:r>
          </a:p>
          <a:p>
            <a:pPr lvl="2"/>
            <a:r>
              <a:rPr lang="en-US" altLang="zh-CN" dirty="0"/>
              <a:t>             </a:t>
            </a:r>
            <a:r>
              <a:rPr lang="en-US" altLang="zh-CN" dirty="0" smtClean="0"/>
              <a:t>      +f(x)L(a)+f(y)L(b)+f(a)L(x)+f(b)L(y)</a:t>
            </a:r>
          </a:p>
          <a:p>
            <a:pPr lvl="2"/>
            <a:r>
              <a:rPr lang="en-US" altLang="zh-CN" dirty="0" smtClean="0"/>
              <a:t>=B(T)+(</a:t>
            </a:r>
            <a:r>
              <a:rPr lang="en-US" altLang="zh-CN" dirty="0" err="1" smtClean="0"/>
              <a:t>fx-fa</a:t>
            </a:r>
            <a:r>
              <a:rPr lang="en-US" altLang="zh-CN" dirty="0" smtClean="0"/>
              <a:t>)(La-Lx)+(</a:t>
            </a:r>
            <a:r>
              <a:rPr lang="en-US" altLang="zh-CN" dirty="0" err="1" smtClean="0"/>
              <a:t>fy-fb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Lb</a:t>
            </a:r>
            <a:r>
              <a:rPr lang="en-US" altLang="zh-CN" dirty="0" smtClean="0"/>
              <a:t>-Ly) ≤ B(T)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76335" y="143159"/>
            <a:ext cx="1159961" cy="1816810"/>
            <a:chOff x="7349332" y="2863444"/>
            <a:chExt cx="1440154" cy="2124803"/>
          </a:xfrm>
        </p:grpSpPr>
        <p:sp>
          <p:nvSpPr>
            <p:cNvPr id="6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7" name="直接连接符 6"/>
            <p:cNvCxnSpPr>
              <a:cxnSpLocks noChangeAspect="1"/>
              <a:stCxn id="11" idx="0"/>
              <a:endCxn id="6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 noChangeAspect="1"/>
              <a:stCxn id="12" idx="0"/>
              <a:endCxn id="6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3" name="直接连接符 12"/>
            <p:cNvCxnSpPr>
              <a:cxnSpLocks noChangeAspect="1"/>
              <a:stCxn id="6" idx="0"/>
              <a:endCxn id="15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 noChangeAspect="1"/>
              <a:stCxn id="10" idx="0"/>
              <a:endCxn id="15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" name="直接连接符 15"/>
            <p:cNvCxnSpPr>
              <a:cxnSpLocks noChangeAspect="1"/>
              <a:stCxn id="9" idx="0"/>
              <a:endCxn id="18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 noChangeAspect="1"/>
              <a:stCxn id="15" idx="0"/>
              <a:endCxn id="18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904045" y="1409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95062" y="136026"/>
            <a:ext cx="1159961" cy="1816810"/>
            <a:chOff x="7349332" y="2863444"/>
            <a:chExt cx="1440154" cy="2124803"/>
          </a:xfrm>
        </p:grpSpPr>
        <p:sp>
          <p:nvSpPr>
            <p:cNvPr id="22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>
              <a:cxnSpLocks noChangeAspect="1"/>
              <a:stCxn id="27" idx="0"/>
              <a:endCxn id="22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 noChangeAspect="1"/>
              <a:stCxn id="28" idx="0"/>
              <a:endCxn id="22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9" name="直接连接符 28"/>
            <p:cNvCxnSpPr>
              <a:cxnSpLocks noChangeAspect="1"/>
              <a:stCxn id="22" idx="0"/>
              <a:endCxn id="31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 noChangeAspect="1"/>
              <a:stCxn id="26" idx="0"/>
              <a:endCxn id="31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2" name="直接连接符 31"/>
            <p:cNvCxnSpPr>
              <a:cxnSpLocks noChangeAspect="1"/>
              <a:stCxn id="25" idx="0"/>
              <a:endCxn id="34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 noChangeAspect="1"/>
              <a:stCxn id="31" idx="0"/>
              <a:endCxn id="34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822772" y="6964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7344308" y="820223"/>
            <a:ext cx="478464" cy="352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noFill/>
            <a:miter lim="800000"/>
            <a:headEnd/>
            <a:tailEnd/>
          </a:ln>
          <a:extLst/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11660" y="6182144"/>
            <a:ext cx="667843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优先选择频率最小的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结果并不会变坏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0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</a:rPr>
              <a:t>互不相交的集合 </a:t>
            </a:r>
            <a:r>
              <a:rPr lang="en-US" altLang="zh-CN" smtClean="0">
                <a:latin typeface="Arial" charset="0"/>
              </a:rPr>
              <a:t>(</a:t>
            </a:r>
            <a:r>
              <a:rPr lang="zh-CN" altLang="en-US" smtClean="0">
                <a:latin typeface="Arial" charset="0"/>
              </a:rPr>
              <a:t>等价类的划分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lvl="1"/>
            <a:r>
              <a:rPr lang="zh-CN" altLang="en-US" smtClean="0">
                <a:latin typeface="Arial" charset="0"/>
              </a:rPr>
              <a:t>需要经常合并集合 </a:t>
            </a:r>
            <a:r>
              <a:rPr lang="en-US" altLang="zh-CN" smtClean="0">
                <a:latin typeface="Arial" charset="0"/>
              </a:rPr>
              <a:t>(</a:t>
            </a:r>
            <a:r>
              <a:rPr lang="zh-CN" altLang="en-US" smtClean="0">
                <a:latin typeface="Arial" charset="0"/>
              </a:rPr>
              <a:t>等价类的合并</a:t>
            </a:r>
            <a:r>
              <a:rPr lang="en-US" altLang="zh-CN" smtClean="0">
                <a:latin typeface="Arial" charset="0"/>
              </a:rPr>
              <a:t>)</a:t>
            </a:r>
          </a:p>
          <a:p>
            <a:pPr lvl="1"/>
            <a:r>
              <a:rPr lang="zh-CN" altLang="en-US" smtClean="0">
                <a:latin typeface="Arial" charset="0"/>
              </a:rPr>
              <a:t>需要经常查找元素属于哪个集合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5B446-45E1-4366-A961-F87263A7131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8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贪心</a:t>
            </a:r>
            <a:r>
              <a:rPr lang="zh-CN" altLang="zh-CN" dirty="0"/>
              <a:t>算法要素</a:t>
            </a:r>
          </a:p>
          <a:p>
            <a:r>
              <a:rPr lang="zh-CN" altLang="zh-CN" dirty="0" smtClean="0"/>
              <a:t>活动</a:t>
            </a:r>
            <a:r>
              <a:rPr lang="zh-CN" altLang="zh-CN" dirty="0"/>
              <a:t>选择问题</a:t>
            </a:r>
          </a:p>
          <a:p>
            <a:r>
              <a:rPr lang="zh-CN" altLang="zh-CN" dirty="0" smtClean="0"/>
              <a:t>哈夫曼</a:t>
            </a:r>
            <a:r>
              <a:rPr lang="zh-CN" altLang="zh-CN" dirty="0"/>
              <a:t>编码问题</a:t>
            </a:r>
          </a:p>
          <a:p>
            <a:r>
              <a:rPr lang="zh-CN" altLang="zh-CN" dirty="0" smtClean="0"/>
              <a:t>最小生成树</a:t>
            </a:r>
            <a:r>
              <a:rPr lang="zh-CN" altLang="zh-CN" dirty="0"/>
              <a:t>问题</a:t>
            </a:r>
          </a:p>
          <a:p>
            <a:r>
              <a:rPr lang="zh-CN" altLang="zh-CN" dirty="0" smtClean="0"/>
              <a:t>单源</a:t>
            </a:r>
            <a:r>
              <a:rPr lang="zh-CN" altLang="zh-CN" dirty="0"/>
              <a:t>最短路径问题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</a:rPr>
              <a:t>并查集支持以下操作</a:t>
            </a:r>
            <a:endParaRPr lang="en-US" altLang="zh-CN" smtClean="0">
              <a:latin typeface="Arial" charset="0"/>
            </a:endParaRPr>
          </a:p>
          <a:p>
            <a:pPr lvl="1"/>
            <a:r>
              <a:rPr lang="zh-CN" altLang="en-US" smtClean="0">
                <a:latin typeface="Arial" charset="0"/>
              </a:rPr>
              <a:t>初始化</a:t>
            </a:r>
            <a:r>
              <a:rPr lang="en-US" altLang="zh-CN" smtClean="0">
                <a:solidFill>
                  <a:srgbClr val="C00000"/>
                </a:solidFill>
                <a:latin typeface="Arial" charset="0"/>
              </a:rPr>
              <a:t>UFSets(s)</a:t>
            </a:r>
            <a:r>
              <a:rPr lang="en-US" altLang="zh-CN" smtClean="0">
                <a:latin typeface="Arial" charset="0"/>
              </a:rPr>
              <a:t>: </a:t>
            </a:r>
            <a:r>
              <a:rPr lang="zh-CN" altLang="en-US" smtClean="0">
                <a:latin typeface="Arial" charset="0"/>
              </a:rPr>
              <a:t>将</a:t>
            </a:r>
            <a:r>
              <a:rPr lang="en-US" altLang="zh-CN" smtClean="0">
                <a:latin typeface="Arial" charset="0"/>
              </a:rPr>
              <a:t>s</a:t>
            </a:r>
            <a:r>
              <a:rPr lang="zh-CN" altLang="en-US" smtClean="0">
                <a:latin typeface="Arial" charset="0"/>
              </a:rPr>
              <a:t>中每个元素自成一个集合</a:t>
            </a:r>
            <a:endParaRPr lang="en-US" altLang="zh-CN" smtClean="0">
              <a:latin typeface="Arial" charset="0"/>
            </a:endParaRPr>
          </a:p>
          <a:p>
            <a:pPr lvl="1"/>
            <a:r>
              <a:rPr lang="zh-CN" altLang="en-US" smtClean="0">
                <a:latin typeface="Arial" charset="0"/>
              </a:rPr>
              <a:t>合并</a:t>
            </a:r>
            <a:r>
              <a:rPr lang="en-US" altLang="zh-CN" smtClean="0">
                <a:solidFill>
                  <a:srgbClr val="C00000"/>
                </a:solidFill>
                <a:latin typeface="Arial" charset="0"/>
              </a:rPr>
              <a:t>Union(Root1,Root2)</a:t>
            </a:r>
            <a:r>
              <a:rPr lang="en-US" altLang="zh-CN" smtClean="0">
                <a:latin typeface="Arial" charset="0"/>
              </a:rPr>
              <a:t>: </a:t>
            </a:r>
            <a:r>
              <a:rPr lang="zh-CN" altLang="en-US" smtClean="0">
                <a:latin typeface="Arial" charset="0"/>
              </a:rPr>
              <a:t>集合</a:t>
            </a:r>
            <a:r>
              <a:rPr lang="en-US" altLang="zh-CN" smtClean="0">
                <a:latin typeface="Arial" charset="0"/>
              </a:rPr>
              <a:t>Root2</a:t>
            </a:r>
            <a:r>
              <a:rPr lang="zh-CN" altLang="en-US" smtClean="0">
                <a:latin typeface="Arial" charset="0"/>
              </a:rPr>
              <a:t>并入</a:t>
            </a:r>
            <a:r>
              <a:rPr lang="en-US" altLang="zh-CN" smtClean="0">
                <a:latin typeface="Arial" charset="0"/>
              </a:rPr>
              <a:t>Root1</a:t>
            </a:r>
          </a:p>
          <a:p>
            <a:pPr lvl="1"/>
            <a:r>
              <a:rPr lang="zh-CN" altLang="en-US" smtClean="0">
                <a:latin typeface="Arial" charset="0"/>
              </a:rPr>
              <a:t>查找</a:t>
            </a:r>
            <a:r>
              <a:rPr lang="en-US" altLang="zh-CN" smtClean="0">
                <a:solidFill>
                  <a:srgbClr val="C00000"/>
                </a:solidFill>
                <a:latin typeface="Arial" charset="0"/>
              </a:rPr>
              <a:t>Find(x)</a:t>
            </a:r>
            <a:r>
              <a:rPr lang="en-US" altLang="zh-CN" smtClean="0">
                <a:latin typeface="Arial" charset="0"/>
              </a:rPr>
              <a:t>: </a:t>
            </a:r>
            <a:r>
              <a:rPr lang="zh-CN" altLang="en-US" smtClean="0">
                <a:latin typeface="Arial" charset="0"/>
              </a:rPr>
              <a:t>查找元素</a:t>
            </a:r>
            <a:r>
              <a:rPr lang="en-US" altLang="zh-CN" smtClean="0">
                <a:latin typeface="Arial" charset="0"/>
              </a:rPr>
              <a:t>x</a:t>
            </a:r>
            <a:r>
              <a:rPr lang="zh-CN" altLang="en-US" smtClean="0">
                <a:latin typeface="Arial" charset="0"/>
              </a:rPr>
              <a:t>属于哪个集合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F40969-C44A-467B-B6BD-C203358DFDC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</a:rPr>
              <a:t>用树表示集合</a:t>
            </a:r>
            <a:endParaRPr lang="en-US" altLang="zh-CN" smtClean="0">
              <a:latin typeface="Arial" charset="0"/>
            </a:endParaRPr>
          </a:p>
          <a:p>
            <a:pPr lvl="1"/>
            <a:r>
              <a:rPr lang="zh-CN" altLang="en-US" smtClean="0">
                <a:latin typeface="Arial" charset="0"/>
              </a:rPr>
              <a:t>初始化时，每个元素自成为一棵树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7D6E26-FD00-416B-BEF2-D7018B26BB2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197" name="组合 38"/>
          <p:cNvGrpSpPr>
            <a:grpSpLocks/>
          </p:cNvGrpSpPr>
          <p:nvPr/>
        </p:nvGrpSpPr>
        <p:grpSpPr bwMode="auto">
          <a:xfrm>
            <a:off x="1547813" y="3108325"/>
            <a:ext cx="5364162" cy="360363"/>
            <a:chOff x="1547664" y="2780924"/>
            <a:chExt cx="5364919" cy="360367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275108" y="2780924"/>
              <a:ext cx="358826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851451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12400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270035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39127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5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93269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5472518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01234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6552170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54766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</p:grpSp>
      <p:sp>
        <p:nvSpPr>
          <p:cNvPr id="8198" name="TextBox 36"/>
          <p:cNvSpPr txBox="1">
            <a:spLocks noChangeArrowheads="1"/>
          </p:cNvSpPr>
          <p:nvPr/>
        </p:nvSpPr>
        <p:spPr bwMode="auto">
          <a:xfrm>
            <a:off x="2752725" y="3600450"/>
            <a:ext cx="312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全集合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S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初始化时形成的森林</a:t>
            </a:r>
          </a:p>
        </p:txBody>
      </p:sp>
      <p:sp>
        <p:nvSpPr>
          <p:cNvPr id="8199" name="TextBox 37"/>
          <p:cNvSpPr txBox="1">
            <a:spLocks noChangeArrowheads="1"/>
          </p:cNvSpPr>
          <p:nvPr/>
        </p:nvSpPr>
        <p:spPr bwMode="auto">
          <a:xfrm>
            <a:off x="2327275" y="5688013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初始化时形成的父指针表示</a:t>
            </a:r>
          </a:p>
        </p:txBody>
      </p:sp>
      <p:sp>
        <p:nvSpPr>
          <p:cNvPr id="8200" name="TextBox 49"/>
          <p:cNvSpPr txBox="1">
            <a:spLocks noChangeArrowheads="1"/>
          </p:cNvSpPr>
          <p:nvPr/>
        </p:nvSpPr>
        <p:spPr bwMode="auto">
          <a:xfrm>
            <a:off x="6767513" y="3783013"/>
            <a:ext cx="237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负数表示没有父结点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表示树中有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个结点，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以此类推</a:t>
            </a:r>
          </a:p>
        </p:txBody>
      </p:sp>
      <p:sp>
        <p:nvSpPr>
          <p:cNvPr id="8201" name="矩形 68"/>
          <p:cNvSpPr>
            <a:spLocks noChangeArrowheads="1"/>
          </p:cNvSpPr>
          <p:nvPr/>
        </p:nvSpPr>
        <p:spPr bwMode="auto">
          <a:xfrm>
            <a:off x="863600" y="4968875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下标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8202" name="矩形 68"/>
          <p:cNvSpPr>
            <a:spLocks noChangeArrowheads="1"/>
          </p:cNvSpPr>
          <p:nvPr/>
        </p:nvSpPr>
        <p:spPr bwMode="auto">
          <a:xfrm>
            <a:off x="863600" y="5259388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父指针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cxnSp>
        <p:nvCxnSpPr>
          <p:cNvPr id="59" name="直接箭头连接符 58"/>
          <p:cNvCxnSpPr>
            <a:endCxn id="8218" idx="3"/>
          </p:cNvCxnSpPr>
          <p:nvPr/>
        </p:nvCxnSpPr>
        <p:spPr>
          <a:xfrm flipH="1">
            <a:off x="6640513" y="4894263"/>
            <a:ext cx="787400" cy="4984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组合 61"/>
          <p:cNvGrpSpPr>
            <a:grpSpLocks/>
          </p:cNvGrpSpPr>
          <p:nvPr/>
        </p:nvGrpSpPr>
        <p:grpSpPr bwMode="auto">
          <a:xfrm>
            <a:off x="1476375" y="5251450"/>
            <a:ext cx="5164138" cy="282575"/>
            <a:chOff x="1476545" y="5250661"/>
            <a:chExt cx="5164048" cy="282575"/>
          </a:xfrm>
        </p:grpSpPr>
        <p:grpSp>
          <p:nvGrpSpPr>
            <p:cNvPr id="8217" name="组合 3"/>
            <p:cNvGrpSpPr>
              <a:grpSpLocks/>
            </p:cNvGrpSpPr>
            <p:nvPr/>
          </p:nvGrpSpPr>
          <p:grpSpPr bwMode="auto">
            <a:xfrm>
              <a:off x="1476545" y="5250661"/>
              <a:ext cx="4648200" cy="282575"/>
              <a:chOff x="1496766" y="3466143"/>
              <a:chExt cx="4649200" cy="282076"/>
            </a:xfrm>
          </p:grpSpPr>
          <p:sp>
            <p:nvSpPr>
              <p:cNvPr id="8219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0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1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2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3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4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5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6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7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18" name="矩形 65"/>
            <p:cNvSpPr>
              <a:spLocks noChangeArrowheads="1"/>
            </p:cNvSpPr>
            <p:nvPr/>
          </p:nvSpPr>
          <p:spPr bwMode="auto">
            <a:xfrm>
              <a:off x="6124745" y="5250661"/>
              <a:ext cx="515848" cy="2825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 b="1">
                  <a:solidFill>
                    <a:schemeClr val="bg2"/>
                  </a:solidFill>
                  <a:ea typeface="仿宋_GB2312" pitchFamily="49" charset="-122"/>
                </a:rPr>
                <a:t>-1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8205" name="组合 64"/>
          <p:cNvGrpSpPr>
            <a:grpSpLocks/>
          </p:cNvGrpSpPr>
          <p:nvPr/>
        </p:nvGrpSpPr>
        <p:grpSpPr bwMode="auto">
          <a:xfrm>
            <a:off x="1476375" y="4968875"/>
            <a:ext cx="5164138" cy="282575"/>
            <a:chOff x="1476545" y="4968705"/>
            <a:chExt cx="5164048" cy="282575"/>
          </a:xfrm>
        </p:grpSpPr>
        <p:grpSp>
          <p:nvGrpSpPr>
            <p:cNvPr id="8206" name="组合 3"/>
            <p:cNvGrpSpPr>
              <a:grpSpLocks/>
            </p:cNvGrpSpPr>
            <p:nvPr/>
          </p:nvGrpSpPr>
          <p:grpSpPr bwMode="auto">
            <a:xfrm>
              <a:off x="1476545" y="4968705"/>
              <a:ext cx="4648200" cy="282575"/>
              <a:chOff x="1496766" y="3466143"/>
              <a:chExt cx="4649200" cy="282076"/>
            </a:xfrm>
          </p:grpSpPr>
          <p:sp>
            <p:nvSpPr>
              <p:cNvPr id="8208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2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09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3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0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4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1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5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2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6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3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7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4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5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6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8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07" name="矩形 65"/>
            <p:cNvSpPr>
              <a:spLocks noChangeArrowheads="1"/>
            </p:cNvSpPr>
            <p:nvPr/>
          </p:nvSpPr>
          <p:spPr bwMode="auto">
            <a:xfrm>
              <a:off x="6124745" y="4968705"/>
              <a:ext cx="51584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ea typeface="仿宋_GB2312" pitchFamily="49" charset="-122"/>
                </a:rPr>
                <a:t>9</a:t>
              </a:r>
              <a:endParaRPr lang="en-US" altLang="zh-CN" sz="1600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</a:rPr>
              <a:t>用树表示集合</a:t>
            </a:r>
            <a:endParaRPr lang="en-US" altLang="zh-CN" smtClean="0">
              <a:latin typeface="Arial" charset="0"/>
            </a:endParaRPr>
          </a:p>
          <a:p>
            <a:pPr lvl="1"/>
            <a:r>
              <a:rPr lang="zh-CN" altLang="en-US" smtClean="0">
                <a:latin typeface="Arial" charset="0"/>
              </a:rPr>
              <a:t>假设经过若干合并后有</a:t>
            </a:r>
            <a:r>
              <a:rPr lang="en-US" altLang="zh-CN" smtClean="0">
                <a:latin typeface="Arial" charset="0"/>
              </a:rPr>
              <a:t>3</a:t>
            </a:r>
            <a:r>
              <a:rPr lang="zh-CN" altLang="en-US" smtClean="0">
                <a:latin typeface="Arial" charset="0"/>
              </a:rPr>
              <a:t>个集合</a:t>
            </a:r>
            <a:r>
              <a:rPr lang="en-US" altLang="zh-CN" smtClean="0">
                <a:latin typeface="Arial" charset="0"/>
              </a:rPr>
              <a:t>{0,6,7,8}</a:t>
            </a:r>
            <a:r>
              <a:rPr lang="zh-CN" altLang="en-US" smtClean="0">
                <a:latin typeface="Arial" charset="0"/>
              </a:rPr>
              <a:t>，</a:t>
            </a:r>
            <a:r>
              <a:rPr lang="en-US" altLang="zh-CN" smtClean="0">
                <a:latin typeface="Arial" charset="0"/>
              </a:rPr>
              <a:t>{1,4,9} {2,3,5}</a:t>
            </a:r>
            <a:endParaRPr lang="zh-CN" altLang="en-US" smtClean="0">
              <a:latin typeface="Arial" charset="0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0B6166-8AAF-41E5-9642-D556A64CBB0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9225" name="TextBox 36"/>
          <p:cNvSpPr txBox="1">
            <a:spLocks noChangeArrowheads="1"/>
          </p:cNvSpPr>
          <p:nvPr/>
        </p:nvSpPr>
        <p:spPr bwMode="auto">
          <a:xfrm>
            <a:off x="4029075" y="4400550"/>
            <a:ext cx="181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集合的树形表示</a:t>
            </a:r>
          </a:p>
        </p:txBody>
      </p:sp>
      <p:sp>
        <p:nvSpPr>
          <p:cNvPr id="9226" name="TextBox 37"/>
          <p:cNvSpPr txBox="1">
            <a:spLocks noChangeArrowheads="1"/>
          </p:cNvSpPr>
          <p:nvPr/>
        </p:nvSpPr>
        <p:spPr bwMode="auto">
          <a:xfrm>
            <a:off x="6389688" y="6488113"/>
            <a:ext cx="204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集合的父指针表示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6480175" y="3105150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22776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675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5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5" idx="0"/>
            <a:endCxn id="54" idx="3"/>
          </p:cNvCxnSpPr>
          <p:nvPr/>
        </p:nvCxnSpPr>
        <p:spPr>
          <a:xfrm flipV="1">
            <a:off x="6408738" y="3413125"/>
            <a:ext cx="12382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4" idx="5"/>
          </p:cNvCxnSpPr>
          <p:nvPr/>
        </p:nvCxnSpPr>
        <p:spPr>
          <a:xfrm flipH="1" flipV="1">
            <a:off x="6788150" y="3413125"/>
            <a:ext cx="160338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2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3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74" name="直接箭头连接符 173"/>
          <p:cNvCxnSpPr>
            <a:stCxn id="172" idx="0"/>
            <a:endCxn id="17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3" idx="0"/>
            <a:endCxn id="17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0" name="组合 7"/>
          <p:cNvGrpSpPr>
            <a:grpSpLocks/>
          </p:cNvGrpSpPr>
          <p:nvPr/>
        </p:nvGrpSpPr>
        <p:grpSpPr bwMode="auto">
          <a:xfrm>
            <a:off x="863600" y="4968875"/>
            <a:ext cx="5776913" cy="1773238"/>
            <a:chOff x="863600" y="4968875"/>
            <a:chExt cx="5776913" cy="1772493"/>
          </a:xfrm>
        </p:grpSpPr>
        <p:sp>
          <p:nvSpPr>
            <p:cNvPr id="9241" name="矩形 68"/>
            <p:cNvSpPr>
              <a:spLocks noChangeArrowheads="1"/>
            </p:cNvSpPr>
            <p:nvPr/>
          </p:nvSpPr>
          <p:spPr bwMode="auto">
            <a:xfrm>
              <a:off x="863600" y="4968875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9242" name="矩形 68"/>
            <p:cNvSpPr>
              <a:spLocks noChangeArrowheads="1"/>
            </p:cNvSpPr>
            <p:nvPr/>
          </p:nvSpPr>
          <p:spPr bwMode="auto">
            <a:xfrm>
              <a:off x="863600" y="5259388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9243" name="组合 111"/>
            <p:cNvGrpSpPr>
              <a:grpSpLocks/>
            </p:cNvGrpSpPr>
            <p:nvPr/>
          </p:nvGrpSpPr>
          <p:grpSpPr bwMode="auto">
            <a:xfrm>
              <a:off x="1476375" y="4968875"/>
              <a:ext cx="5164138" cy="282575"/>
              <a:chOff x="1476545" y="4968705"/>
              <a:chExt cx="5164048" cy="282575"/>
            </a:xfrm>
          </p:grpSpPr>
          <p:grpSp>
            <p:nvGrpSpPr>
              <p:cNvPr id="9266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68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9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0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1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2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3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4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5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6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67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9244" name="组合 124"/>
            <p:cNvGrpSpPr>
              <a:grpSpLocks/>
            </p:cNvGrpSpPr>
            <p:nvPr/>
          </p:nvGrpSpPr>
          <p:grpSpPr bwMode="auto">
            <a:xfrm>
              <a:off x="1476375" y="5251450"/>
              <a:ext cx="5164138" cy="282575"/>
              <a:chOff x="1476545" y="5250661"/>
              <a:chExt cx="5164048" cy="282575"/>
            </a:xfrm>
          </p:grpSpPr>
          <p:grpSp>
            <p:nvGrpSpPr>
              <p:cNvPr id="9255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57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8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9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0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1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2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3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</a:p>
              </p:txBody>
            </p:sp>
            <p:sp>
              <p:nvSpPr>
                <p:cNvPr id="9264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-4</a:t>
                  </a:r>
                </a:p>
              </p:txBody>
            </p:sp>
            <p:sp>
              <p:nvSpPr>
                <p:cNvPr id="9265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56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46" name="肘形连接符 145"/>
            <p:cNvCxnSpPr>
              <a:stCxn id="9258" idx="2"/>
            </p:cNvCxnSpPr>
            <p:nvPr/>
          </p:nvCxnSpPr>
          <p:spPr>
            <a:xfrm rot="5400000">
              <a:off x="3054354" y="5306775"/>
              <a:ext cx="1269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9260" idx="2"/>
            </p:cNvCxnSpPr>
            <p:nvPr/>
          </p:nvCxnSpPr>
          <p:spPr>
            <a:xfrm rot="5400000">
              <a:off x="3509966" y="4730513"/>
              <a:ext cx="12695" cy="1606550"/>
            </a:xfrm>
            <a:prstGeom prst="bentConnector3">
              <a:avLst>
                <a:gd name="adj1" fmla="val 1586150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9259" idx="2"/>
            </p:cNvCxnSpPr>
            <p:nvPr/>
          </p:nvCxnSpPr>
          <p:spPr>
            <a:xfrm rot="5400000">
              <a:off x="3047210" y="4783694"/>
              <a:ext cx="12695" cy="1500187"/>
            </a:xfrm>
            <a:prstGeom prst="bentConnector3">
              <a:avLst>
                <a:gd name="adj1" fmla="val 5293063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肘形连接符 155"/>
            <p:cNvCxnSpPr>
              <a:stCxn id="9256" idx="2"/>
            </p:cNvCxnSpPr>
            <p:nvPr/>
          </p:nvCxnSpPr>
          <p:spPr>
            <a:xfrm rot="5400000">
              <a:off x="4279110" y="3429556"/>
              <a:ext cx="12695" cy="4208463"/>
            </a:xfrm>
            <a:prstGeom prst="bentConnector3">
              <a:avLst>
                <a:gd name="adj1" fmla="val 579211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56"/>
            <p:cNvGrpSpPr>
              <a:grpSpLocks/>
            </p:cNvGrpSpPr>
            <p:nvPr/>
          </p:nvGrpSpPr>
          <p:grpSpPr bwMode="auto">
            <a:xfrm>
              <a:off x="1734467" y="5527676"/>
              <a:ext cx="4132287" cy="1213692"/>
              <a:chOff x="1734467" y="5527673"/>
              <a:chExt cx="4132287" cy="817651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 flipH="1">
                <a:off x="1735138" y="6345324"/>
                <a:ext cx="4132262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1735138" y="5532860"/>
                <a:ext cx="0" cy="812464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586740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5351463" y="5527514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484505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85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</a:rPr>
              <a:t>用树表示集合</a:t>
            </a:r>
            <a:endParaRPr lang="en-US" altLang="zh-CN" smtClean="0">
              <a:latin typeface="Arial" charset="0"/>
            </a:endParaRPr>
          </a:p>
          <a:p>
            <a:pPr lvl="1"/>
            <a:r>
              <a:rPr lang="zh-CN" altLang="en-US" smtClean="0">
                <a:latin typeface="Arial" charset="0"/>
              </a:rPr>
              <a:t>合并</a:t>
            </a:r>
            <a:r>
              <a:rPr lang="en-US" altLang="zh-CN" smtClean="0">
                <a:latin typeface="Arial" charset="0"/>
              </a:rPr>
              <a:t>s</a:t>
            </a:r>
            <a:r>
              <a:rPr lang="en-US" altLang="zh-CN" baseline="-25000" smtClean="0">
                <a:latin typeface="Arial" charset="0"/>
              </a:rPr>
              <a:t>1</a:t>
            </a:r>
            <a:r>
              <a:rPr lang="en-US" altLang="zh-CN" smtClean="0">
                <a:latin typeface="Arial" charset="0"/>
              </a:rPr>
              <a:t>={0,6,7,8}</a:t>
            </a:r>
            <a:r>
              <a:rPr lang="en-US" altLang="zh-CN" smtClean="0">
                <a:latin typeface="Arial" charset="0"/>
                <a:sym typeface="Symbol" pitchFamily="18" charset="2"/>
              </a:rPr>
              <a:t>  </a:t>
            </a:r>
            <a:r>
              <a:rPr lang="en-US" altLang="zh-CN" smtClean="0">
                <a:latin typeface="Arial" charset="0"/>
              </a:rPr>
              <a:t>s</a:t>
            </a:r>
            <a:r>
              <a:rPr lang="en-US" altLang="zh-CN" baseline="-25000" smtClean="0">
                <a:latin typeface="Arial" charset="0"/>
              </a:rPr>
              <a:t>2</a:t>
            </a:r>
            <a:r>
              <a:rPr lang="en-US" altLang="zh-CN" smtClean="0">
                <a:latin typeface="Arial" charset="0"/>
                <a:sym typeface="Symbol" pitchFamily="18" charset="2"/>
              </a:rPr>
              <a:t>=</a:t>
            </a:r>
            <a:r>
              <a:rPr lang="en-US" altLang="zh-CN" smtClean="0">
                <a:latin typeface="Arial" charset="0"/>
              </a:rPr>
              <a:t>{1,4,9}</a:t>
            </a:r>
          </a:p>
          <a:p>
            <a:pPr lvl="2"/>
            <a:r>
              <a:rPr lang="en-US" altLang="zh-CN" smtClean="0">
                <a:latin typeface="Arial" charset="0"/>
              </a:rPr>
              <a:t>s</a:t>
            </a:r>
            <a:r>
              <a:rPr lang="en-US" altLang="zh-CN" baseline="-25000" smtClean="0">
                <a:latin typeface="Arial" charset="0"/>
              </a:rPr>
              <a:t>2</a:t>
            </a:r>
            <a:r>
              <a:rPr lang="zh-CN" altLang="en-US" smtClean="0">
                <a:latin typeface="Arial" charset="0"/>
              </a:rPr>
              <a:t>作为</a:t>
            </a:r>
            <a:r>
              <a:rPr lang="en-US" altLang="zh-CN" smtClean="0">
                <a:latin typeface="Arial" charset="0"/>
              </a:rPr>
              <a:t>s</a:t>
            </a:r>
            <a:r>
              <a:rPr lang="en-US" altLang="zh-CN" baseline="-25000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根的子树，或相反</a:t>
            </a:r>
            <a:endParaRPr lang="en-US" altLang="zh-CN" smtClean="0">
              <a:latin typeface="Arial" charset="0"/>
            </a:endParaRPr>
          </a:p>
          <a:p>
            <a:pPr lvl="2"/>
            <a:endParaRPr lang="zh-CN" altLang="en-US" smtClean="0">
              <a:latin typeface="Arial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4DE097-3A37-4314-AB62-BAC4CAD5FFF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9" name="TextBox 36"/>
          <p:cNvSpPr txBox="1">
            <a:spLocks noChangeArrowheads="1"/>
          </p:cNvSpPr>
          <p:nvPr/>
        </p:nvSpPr>
        <p:spPr bwMode="auto">
          <a:xfrm>
            <a:off x="3251200" y="44005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合并集合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 bwMode="auto">
          <a:xfrm>
            <a:off x="5618163" y="3525838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xtLst/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6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7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28" name="直接箭头连接符 127"/>
          <p:cNvCxnSpPr>
            <a:stCxn id="126" idx="0"/>
            <a:endCxn id="11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7" idx="0"/>
            <a:endCxn id="11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51275" y="3200400"/>
            <a:ext cx="50165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  <a:sym typeface="Symbol" pitchFamily="18" charset="2"/>
              </a:rPr>
              <a:t>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0267" name="TextBox 37"/>
          <p:cNvSpPr txBox="1">
            <a:spLocks noChangeArrowheads="1"/>
          </p:cNvSpPr>
          <p:nvPr/>
        </p:nvSpPr>
        <p:spPr bwMode="auto">
          <a:xfrm>
            <a:off x="2801938" y="6488113"/>
            <a:ext cx="2741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第一种合并的父指针表示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63600" y="4968875"/>
            <a:ext cx="5776913" cy="1519238"/>
            <a:chOff x="863600" y="4968874"/>
            <a:chExt cx="5776913" cy="1519826"/>
          </a:xfrm>
        </p:grpSpPr>
        <p:sp>
          <p:nvSpPr>
            <p:cNvPr id="10266" name="矩形 68"/>
            <p:cNvSpPr>
              <a:spLocks noChangeArrowheads="1"/>
            </p:cNvSpPr>
            <p:nvPr/>
          </p:nvSpPr>
          <p:spPr bwMode="auto">
            <a:xfrm>
              <a:off x="863600" y="4968874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2" name="矩形 68"/>
            <p:cNvSpPr>
              <a:spLocks noChangeArrowheads="1"/>
            </p:cNvSpPr>
            <p:nvPr/>
          </p:nvSpPr>
          <p:spPr bwMode="auto">
            <a:xfrm>
              <a:off x="863600" y="5260169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10268" name="组合 111"/>
            <p:cNvGrpSpPr>
              <a:grpSpLocks/>
            </p:cNvGrpSpPr>
            <p:nvPr/>
          </p:nvGrpSpPr>
          <p:grpSpPr bwMode="auto">
            <a:xfrm>
              <a:off x="1476547" y="4968874"/>
              <a:ext cx="5163966" cy="282550"/>
              <a:chOff x="1476545" y="4968705"/>
              <a:chExt cx="5164048" cy="282575"/>
            </a:xfrm>
          </p:grpSpPr>
          <p:grpSp>
            <p:nvGrpSpPr>
              <p:cNvPr id="10292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94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5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6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7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8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9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0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1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2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93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10269" name="组合 124"/>
            <p:cNvGrpSpPr>
              <a:grpSpLocks/>
            </p:cNvGrpSpPr>
            <p:nvPr/>
          </p:nvGrpSpPr>
          <p:grpSpPr bwMode="auto">
            <a:xfrm>
              <a:off x="1476547" y="5250805"/>
              <a:ext cx="5163966" cy="282550"/>
              <a:chOff x="1476545" y="5250661"/>
              <a:chExt cx="5164048" cy="282575"/>
            </a:xfrm>
          </p:grpSpPr>
          <p:grpSp>
            <p:nvGrpSpPr>
              <p:cNvPr id="10281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83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4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5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6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7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8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9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  <p:sp>
              <p:nvSpPr>
                <p:cNvPr id="10290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-7</a:t>
                  </a:r>
                </a:p>
              </p:txBody>
            </p:sp>
            <p:sp>
              <p:nvSpPr>
                <p:cNvPr id="10291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82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30" name="肘形连接符 129"/>
            <p:cNvCxnSpPr/>
            <p:nvPr/>
          </p:nvCxnSpPr>
          <p:spPr bwMode="auto">
            <a:xfrm rot="5400000">
              <a:off x="3054349" y="5307230"/>
              <a:ext cx="1270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/>
            <p:nvPr/>
          </p:nvCxnSpPr>
          <p:spPr bwMode="auto">
            <a:xfrm rot="5400000">
              <a:off x="3509961" y="4730968"/>
              <a:ext cx="12705" cy="1606550"/>
            </a:xfrm>
            <a:prstGeom prst="bentConnector3">
              <a:avLst>
                <a:gd name="adj1" fmla="val 1657425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2" name="组合 29"/>
            <p:cNvGrpSpPr>
              <a:grpSpLocks/>
            </p:cNvGrpSpPr>
            <p:nvPr/>
          </p:nvGrpSpPr>
          <p:grpSpPr bwMode="auto">
            <a:xfrm>
              <a:off x="1734467" y="5527672"/>
              <a:ext cx="4648127" cy="961028"/>
              <a:chOff x="1734467" y="5527671"/>
              <a:chExt cx="4648127" cy="817653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 flipH="1">
                <a:off x="1735138" y="6345324"/>
                <a:ext cx="4648200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1735138" y="5533261"/>
                <a:ext cx="0" cy="812063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6383338" y="5542720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586740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5351463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 bwMode="auto">
              <a:xfrm>
                <a:off x="484505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 bwMode="auto">
              <a:xfrm>
                <a:off x="37877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22510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5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0" grpId="0"/>
      <p:bldP spid="10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用树表示集合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zh-CN" altLang="en-US" dirty="0" smtClean="0">
                <a:latin typeface="Arial" charset="0"/>
              </a:rPr>
              <a:t>合并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en-US" altLang="zh-CN" dirty="0" smtClean="0">
                <a:latin typeface="Arial" charset="0"/>
              </a:rPr>
              <a:t>={</a:t>
            </a:r>
            <a:r>
              <a:rPr lang="en-US" altLang="zh-CN" dirty="0" smtClean="0">
                <a:latin typeface="Arial" charset="0"/>
              </a:rPr>
              <a:t>0,6,7,8</a:t>
            </a:r>
            <a:r>
              <a:rPr lang="en-US" altLang="zh-CN" dirty="0" smtClean="0">
                <a:latin typeface="Arial" charset="0"/>
              </a:rPr>
              <a:t>}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 smtClean="0">
                <a:latin typeface="Arial" charset="0"/>
              </a:rPr>
              <a:t>{1,4,9}</a:t>
            </a:r>
          </a:p>
          <a:p>
            <a:pPr lvl="2"/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作为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根的子树，或相反</a:t>
            </a:r>
            <a:endParaRPr lang="en-US" altLang="zh-CN" dirty="0" smtClean="0">
              <a:latin typeface="Arial" charset="0"/>
            </a:endParaRPr>
          </a:p>
          <a:p>
            <a:pPr lvl="2"/>
            <a:r>
              <a:rPr lang="zh-CN" altLang="en-US" dirty="0" smtClean="0">
                <a:latin typeface="Arial" charset="0"/>
              </a:rPr>
              <a:t>哪一种合并方式好？</a:t>
            </a:r>
            <a:endParaRPr lang="en-US" altLang="zh-CN" dirty="0" smtClean="0">
              <a:latin typeface="Arial" charset="0"/>
            </a:endParaRPr>
          </a:p>
          <a:p>
            <a:pPr lvl="2"/>
            <a:r>
              <a:rPr lang="zh-CN" altLang="en-US" dirty="0" smtClean="0">
                <a:latin typeface="Arial" charset="0"/>
              </a:rPr>
              <a:t>先介绍查找</a:t>
            </a:r>
            <a:r>
              <a:rPr lang="en-US" altLang="zh-CN" dirty="0" smtClean="0">
                <a:latin typeface="Arial" charset="0"/>
              </a:rPr>
              <a:t>Find</a:t>
            </a:r>
            <a:r>
              <a:rPr lang="zh-CN" altLang="en-US" dirty="0" smtClean="0">
                <a:latin typeface="Arial" charset="0"/>
              </a:rPr>
              <a:t>操作</a:t>
            </a:r>
            <a:endParaRPr lang="en-US" altLang="zh-CN" dirty="0" smtClean="0">
              <a:latin typeface="Arial" charset="0"/>
            </a:endParaRPr>
          </a:p>
          <a:p>
            <a:pPr lvl="3"/>
            <a:r>
              <a:rPr lang="en-US" altLang="zh-CN" dirty="0" smtClean="0">
                <a:latin typeface="Arial" charset="0"/>
              </a:rPr>
              <a:t>Find(4)</a:t>
            </a:r>
            <a:r>
              <a:rPr lang="zh-CN" altLang="en-US" dirty="0" smtClean="0">
                <a:latin typeface="Arial" charset="0"/>
              </a:rPr>
              <a:t>表示</a:t>
            </a:r>
            <a:r>
              <a:rPr lang="en-US" altLang="zh-CN" dirty="0" smtClean="0">
                <a:latin typeface="Arial" charset="0"/>
              </a:rPr>
              <a:t>4</a:t>
            </a:r>
            <a:r>
              <a:rPr lang="zh-CN" altLang="en-US" dirty="0" smtClean="0">
                <a:latin typeface="Arial" charset="0"/>
              </a:rPr>
              <a:t>所属集合，返回值</a:t>
            </a:r>
            <a:r>
              <a:rPr lang="en-US" altLang="zh-CN" dirty="0" smtClean="0">
                <a:latin typeface="Arial" charset="0"/>
              </a:rPr>
              <a:t>0</a:t>
            </a:r>
            <a:r>
              <a:rPr lang="zh-CN" altLang="en-US" dirty="0" smtClean="0">
                <a:latin typeface="Arial" charset="0"/>
              </a:rPr>
              <a:t>号结点</a:t>
            </a:r>
            <a:r>
              <a:rPr lang="en-US" altLang="zh-CN" dirty="0" smtClean="0">
                <a:latin typeface="Arial" charset="0"/>
              </a:rPr>
              <a:t>(</a:t>
            </a:r>
            <a:r>
              <a:rPr lang="zh-CN" altLang="en-US" dirty="0" smtClean="0">
                <a:latin typeface="Arial" charset="0"/>
              </a:rPr>
              <a:t>即根结点</a:t>
            </a:r>
            <a:r>
              <a:rPr lang="en-US" altLang="zh-CN" dirty="0" smtClean="0">
                <a:latin typeface="Arial" charset="0"/>
              </a:rPr>
              <a:t>)</a:t>
            </a:r>
          </a:p>
          <a:p>
            <a:pPr lvl="3"/>
            <a:r>
              <a:rPr lang="en-US" altLang="zh-CN" dirty="0" smtClean="0">
                <a:latin typeface="Arial" charset="0"/>
              </a:rPr>
              <a:t>Find</a:t>
            </a:r>
            <a:r>
              <a:rPr lang="zh-CN" altLang="en-US" dirty="0" smtClean="0">
                <a:latin typeface="Arial" charset="0"/>
              </a:rPr>
              <a:t>操作时间相当于结点到根路径长度</a:t>
            </a:r>
            <a:endParaRPr lang="en-US" altLang="zh-CN" dirty="0" smtClean="0">
              <a:latin typeface="Arial" charset="0"/>
            </a:endParaRP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269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0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1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272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88" y="5048250"/>
            <a:ext cx="32067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第一种方式好：查找时间更优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7088" y="5586413"/>
            <a:ext cx="5764212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合并方式：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将结点数更少的集合作为结点数更多的集合的根的子树</a:t>
            </a:r>
          </a:p>
        </p:txBody>
      </p:sp>
    </p:spTree>
    <p:extLst>
      <p:ext uri="{BB962C8B-B14F-4D97-AF65-F5344CB8AC3E}">
        <p14:creationId xmlns:p14="http://schemas.microsoft.com/office/powerpoint/2010/main" val="2118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用树表示集合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zh-CN" altLang="en-US" dirty="0" smtClean="0">
                <a:latin typeface="Arial" charset="0"/>
              </a:rPr>
              <a:t>合并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1</a:t>
            </a:r>
            <a:r>
              <a:rPr lang="en-US" altLang="zh-CN" dirty="0" smtClean="0">
                <a:latin typeface="Arial" charset="0"/>
              </a:rPr>
              <a:t>={</a:t>
            </a:r>
            <a:r>
              <a:rPr lang="en-US" altLang="zh-CN" dirty="0" smtClean="0">
                <a:latin typeface="Arial" charset="0"/>
              </a:rPr>
              <a:t>0,2,6,7,8</a:t>
            </a:r>
            <a:r>
              <a:rPr lang="en-US" altLang="zh-CN" dirty="0" smtClean="0">
                <a:latin typeface="Arial" charset="0"/>
              </a:rPr>
              <a:t>}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en-US" altLang="zh-CN" baseline="-25000" dirty="0" smtClean="0">
                <a:latin typeface="Arial" charset="0"/>
              </a:rPr>
              <a:t>2</a:t>
            </a:r>
            <a:r>
              <a:rPr lang="en-US" altLang="zh-CN" dirty="0" smtClean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 smtClean="0">
                <a:latin typeface="Arial" charset="0"/>
              </a:rPr>
              <a:t>{1,4,9}</a:t>
            </a:r>
          </a:p>
          <a:p>
            <a:pPr lvl="2"/>
            <a:r>
              <a:rPr lang="zh-CN" altLang="en-US" dirty="0" smtClean="0">
                <a:solidFill>
                  <a:srgbClr val="000099"/>
                </a:solidFill>
              </a:rPr>
              <a:t>令秩表示树的深度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99"/>
                </a:solidFill>
              </a:rPr>
              <a:t>将秩更小的</a:t>
            </a:r>
            <a:r>
              <a:rPr lang="zh-CN" altLang="en-US" dirty="0">
                <a:solidFill>
                  <a:srgbClr val="000099"/>
                </a:solidFill>
              </a:rPr>
              <a:t>树</a:t>
            </a:r>
            <a:r>
              <a:rPr lang="zh-CN" altLang="en-US" dirty="0" smtClean="0">
                <a:solidFill>
                  <a:srgbClr val="000099"/>
                </a:solidFill>
              </a:rPr>
              <a:t>作为秩更大的</a:t>
            </a:r>
            <a:r>
              <a:rPr lang="zh-CN" altLang="en-US" dirty="0">
                <a:solidFill>
                  <a:srgbClr val="000099"/>
                </a:solidFill>
              </a:rPr>
              <a:t>树的根的子树</a:t>
            </a: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018" y="3462230"/>
            <a:ext cx="7415350" cy="1859769"/>
            <a:chOff x="430075" y="4557886"/>
            <a:chExt cx="7415350" cy="1859769"/>
          </a:xfrm>
        </p:grpSpPr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606230" y="5316711"/>
              <a:ext cx="358775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453705" y="5316711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029968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102996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8" idx="0"/>
              <a:endCxn id="40" idx="3"/>
            </p:cNvCxnSpPr>
            <p:nvPr/>
          </p:nvCxnSpPr>
          <p:spPr>
            <a:xfrm flipV="1">
              <a:off x="634680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0"/>
              <a:endCxn id="40" idx="4"/>
            </p:cNvCxnSpPr>
            <p:nvPr/>
          </p:nvCxnSpPr>
          <p:spPr>
            <a:xfrm flipV="1">
              <a:off x="1210943" y="4918249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0"/>
              <a:endCxn id="40" idx="5"/>
            </p:cNvCxnSpPr>
            <p:nvPr/>
          </p:nvCxnSpPr>
          <p:spPr>
            <a:xfrm flipH="1" flipV="1">
              <a:off x="1337943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99211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272224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326199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0"/>
              <a:endCxn id="44" idx="3"/>
            </p:cNvCxnSpPr>
            <p:nvPr/>
          </p:nvCxnSpPr>
          <p:spPr>
            <a:xfrm flipV="1">
              <a:off x="2903218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0"/>
              <a:endCxn id="44" idx="5"/>
            </p:cNvCxnSpPr>
            <p:nvPr/>
          </p:nvCxnSpPr>
          <p:spPr>
            <a:xfrm flipH="1" flipV="1">
              <a:off x="3300093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088830" y="4653136"/>
              <a:ext cx="501650" cy="585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  <a:ea typeface="宋体" pitchFamily="2" charset="-122"/>
                  <a:sym typeface="Symbol" pitchFamily="18" charset="2"/>
                </a:rPr>
                <a:t></a:t>
              </a:r>
              <a:endPara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30075" y="6057292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611050" y="5658830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右箭头 51"/>
            <p:cNvSpPr/>
            <p:nvPr/>
          </p:nvSpPr>
          <p:spPr bwMode="auto">
            <a:xfrm>
              <a:off x="4175956" y="4978573"/>
              <a:ext cx="439737" cy="225425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3" name="组合 76"/>
            <p:cNvGrpSpPr>
              <a:grpSpLocks/>
            </p:cNvGrpSpPr>
            <p:nvPr/>
          </p:nvGrpSpPr>
          <p:grpSpPr bwMode="auto">
            <a:xfrm>
              <a:off x="5438775" y="4557886"/>
              <a:ext cx="2406650" cy="1858962"/>
              <a:chOff x="6702311" y="1520788"/>
              <a:chExt cx="2406193" cy="1860034"/>
            </a:xfrm>
          </p:grpSpPr>
          <p:sp>
            <p:nvSpPr>
              <p:cNvPr id="54" name="Oval 16"/>
              <p:cNvSpPr>
                <a:spLocks noChangeArrowheads="1"/>
              </p:cNvSpPr>
              <p:nvPr/>
            </p:nvSpPr>
            <p:spPr bwMode="auto">
              <a:xfrm>
                <a:off x="7854617" y="2260990"/>
                <a:ext cx="358707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8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5" name="Oval 17"/>
              <p:cNvSpPr>
                <a:spLocks noChangeArrowheads="1"/>
              </p:cNvSpPr>
              <p:nvPr/>
            </p:nvSpPr>
            <p:spPr bwMode="auto">
              <a:xfrm>
                <a:off x="8445055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1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702311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6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7278465" y="2260990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7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8208563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4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8748210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9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7430836" y="1520788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0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>
                <a:stCxn id="56" idx="0"/>
              </p:cNvCxnSpPr>
              <p:nvPr/>
            </p:nvCxnSpPr>
            <p:spPr>
              <a:xfrm flipV="1">
                <a:off x="6883252" y="1808291"/>
                <a:ext cx="644403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57" idx="0"/>
              </p:cNvCxnSpPr>
              <p:nvPr/>
            </p:nvCxnSpPr>
            <p:spPr>
              <a:xfrm flipV="1">
                <a:off x="7457818" y="1862297"/>
                <a:ext cx="198400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54" idx="0"/>
              </p:cNvCxnSpPr>
              <p:nvPr/>
            </p:nvCxnSpPr>
            <p:spPr>
              <a:xfrm flipH="1" flipV="1">
                <a:off x="7656218" y="1862297"/>
                <a:ext cx="377753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58" idx="0"/>
                <a:endCxn id="55" idx="3"/>
              </p:cNvCxnSpPr>
              <p:nvPr/>
            </p:nvCxnSpPr>
            <p:spPr>
              <a:xfrm flipV="1">
                <a:off x="8387916" y="2569142"/>
                <a:ext cx="111104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8752972" y="2569142"/>
                <a:ext cx="174592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55" idx="0"/>
              </p:cNvCxnSpPr>
              <p:nvPr/>
            </p:nvCxnSpPr>
            <p:spPr>
              <a:xfrm flipH="1" flipV="1">
                <a:off x="7783194" y="1808291"/>
                <a:ext cx="842802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423763" y="6056485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81" name="直接箭头连接符 80"/>
            <p:cNvCxnSpPr>
              <a:stCxn id="80" idx="0"/>
            </p:cNvCxnSpPr>
            <p:nvPr/>
          </p:nvCxnSpPr>
          <p:spPr>
            <a:xfrm flipV="1">
              <a:off x="5604738" y="5658023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2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</a:rPr>
              <a:t>用树表示集合</a:t>
            </a:r>
            <a:endParaRPr lang="en-US" altLang="zh-CN" dirty="0" smtClean="0">
              <a:latin typeface="Arial" charset="0"/>
            </a:endParaRPr>
          </a:p>
          <a:p>
            <a:pPr lvl="1"/>
            <a:r>
              <a:rPr lang="zh-CN" altLang="en-US" dirty="0" smtClean="0">
                <a:latin typeface="Arial" charset="0"/>
              </a:rPr>
              <a:t>路径压缩，在</a:t>
            </a:r>
            <a:r>
              <a:rPr lang="en-US" altLang="zh-CN" dirty="0" smtClean="0">
                <a:latin typeface="Arial" charset="0"/>
              </a:rPr>
              <a:t>find</a:t>
            </a:r>
            <a:r>
              <a:rPr lang="zh-CN" altLang="en-US" dirty="0" smtClean="0">
                <a:latin typeface="Arial" charset="0"/>
              </a:rPr>
              <a:t>过程中顺便压缩</a:t>
            </a:r>
            <a:endParaRPr lang="zh-CN" altLang="en-US" dirty="0">
              <a:solidFill>
                <a:srgbClr val="000099"/>
              </a:solidFill>
            </a:endParaRPr>
          </a:p>
          <a:p>
            <a:pPr lvl="2"/>
            <a:endParaRPr lang="zh-CN" altLang="en-US" dirty="0" smtClean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4" name="右箭头 63"/>
          <p:cNvSpPr/>
          <p:nvPr/>
        </p:nvSpPr>
        <p:spPr bwMode="auto">
          <a:xfrm>
            <a:off x="3880429" y="3732253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xtLst/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4156" y="2694844"/>
            <a:ext cx="1884267" cy="2199874"/>
            <a:chOff x="4085428" y="1484784"/>
            <a:chExt cx="1884267" cy="219987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093636" y="2063427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5609333" y="1484784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9" idx="7"/>
              <a:endCxn id="62" idx="3"/>
            </p:cNvCxnSpPr>
            <p:nvPr/>
          </p:nvCxnSpPr>
          <p:spPr>
            <a:xfrm flipV="1">
              <a:off x="5401225" y="1792373"/>
              <a:ext cx="260882" cy="32382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566178" y="2694844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8" idx="7"/>
              <a:endCxn id="59" idx="3"/>
            </p:cNvCxnSpPr>
            <p:nvPr/>
          </p:nvCxnSpPr>
          <p:spPr>
            <a:xfrm flipV="1">
              <a:off x="4873767" y="2371016"/>
              <a:ext cx="272643" cy="37660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5428" y="3324295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 smtClean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71" name="直接箭头连接符 70"/>
            <p:cNvCxnSpPr>
              <a:stCxn id="70" idx="7"/>
              <a:endCxn id="68" idx="3"/>
            </p:cNvCxnSpPr>
            <p:nvPr/>
          </p:nvCxnSpPr>
          <p:spPr>
            <a:xfrm flipV="1">
              <a:off x="4393017" y="3002433"/>
              <a:ext cx="225935" cy="374636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6350968" y="3914773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5198443" y="3914773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5774706" y="3914773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 smtClean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>
            <a:off x="5774706" y="3155948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74" idx="0"/>
            <a:endCxn id="83" idx="3"/>
          </p:cNvCxnSpPr>
          <p:nvPr/>
        </p:nvCxnSpPr>
        <p:spPr>
          <a:xfrm flipV="1">
            <a:off x="5379418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2" idx="0"/>
            <a:endCxn id="83" idx="4"/>
          </p:cNvCxnSpPr>
          <p:nvPr/>
        </p:nvCxnSpPr>
        <p:spPr>
          <a:xfrm flipV="1">
            <a:off x="5955681" y="3516311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2" idx="0"/>
            <a:endCxn id="83" idx="5"/>
          </p:cNvCxnSpPr>
          <p:nvPr/>
        </p:nvCxnSpPr>
        <p:spPr>
          <a:xfrm flipH="1" flipV="1">
            <a:off x="6082681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/>
              <a:t>G=(V, E)</a:t>
            </a:r>
            <a:r>
              <a:rPr lang="zh-CN" altLang="en-US" dirty="0"/>
              <a:t>是一个边加权无向连通图。</a:t>
            </a:r>
            <a:r>
              <a:rPr lang="en-US" altLang="zh-CN" dirty="0"/>
              <a:t>G</a:t>
            </a:r>
            <a:r>
              <a:rPr lang="zh-CN" altLang="en-US" dirty="0"/>
              <a:t>的生成树是无向树</a:t>
            </a:r>
            <a:r>
              <a:rPr lang="en-US" altLang="zh-CN" dirty="0"/>
              <a:t>S=(V, T),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r>
              <a:rPr lang="en-US" altLang="zh-CN" dirty="0" smtClean="0"/>
              <a:t>W</a:t>
            </a:r>
            <a:r>
              <a:rPr lang="zh-CN" altLang="en-US" dirty="0" smtClean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的权函数</a:t>
            </a:r>
            <a:r>
              <a:rPr lang="en-US" altLang="zh-CN" dirty="0"/>
              <a:t>, </a:t>
            </a:r>
            <a:r>
              <a:rPr lang="en-US" altLang="zh-CN" dirty="0" smtClean="0"/>
              <a:t>T</a:t>
            </a:r>
            <a:r>
              <a:rPr lang="zh-CN" altLang="en-US" dirty="0" smtClean="0"/>
              <a:t>权</a:t>
            </a:r>
            <a:r>
              <a:rPr lang="zh-CN" altLang="en-US" dirty="0"/>
              <a:t>值</a:t>
            </a:r>
            <a:r>
              <a:rPr lang="zh-CN" altLang="en-US" dirty="0" smtClean="0"/>
              <a:t>定义为</a:t>
            </a:r>
            <a:r>
              <a:rPr kumimoji="1" lang="en-US" altLang="zh-CN" dirty="0" smtClean="0">
                <a:latin typeface="+mj-lt"/>
                <a:ea typeface="华文行楷" pitchFamily="2" charset="-122"/>
              </a:rPr>
              <a:t>W(T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)=</a:t>
            </a:r>
            <a:r>
              <a:rPr kumimoji="1"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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(</a:t>
            </a:r>
            <a:r>
              <a:rPr kumimoji="1" lang="en-US" altLang="zh-CN" baseline="-25000" dirty="0" err="1">
                <a:latin typeface="+mj-lt"/>
                <a:ea typeface="华文行楷" pitchFamily="2" charset="-122"/>
                <a:sym typeface="Symbol" pitchFamily="18" charset="2"/>
              </a:rPr>
              <a:t>u,v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)T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</a:t>
            </a:r>
            <a:r>
              <a:rPr kumimoji="1" lang="en-US" altLang="zh-CN" dirty="0" err="1">
                <a:latin typeface="+mj-lt"/>
                <a:ea typeface="华文行楷" pitchFamily="2" charset="-122"/>
              </a:rPr>
              <a:t>u,v</a:t>
            </a:r>
            <a:r>
              <a:rPr kumimoji="1" lang="en-US" altLang="zh-CN" dirty="0" smtClean="0">
                <a:latin typeface="+mj-lt"/>
                <a:ea typeface="华文行楷" pitchFamily="2" charset="-122"/>
              </a:rPr>
              <a:t>)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</a:t>
            </a:r>
            <a:r>
              <a:rPr lang="zh-CN" altLang="en-US" dirty="0"/>
              <a:t>的最小生成树是</a:t>
            </a:r>
            <a:r>
              <a:rPr lang="en-US" altLang="zh-CN" dirty="0"/>
              <a:t>W(T)</a:t>
            </a:r>
            <a:r>
              <a:rPr lang="zh-CN" altLang="en-US" dirty="0"/>
              <a:t>最小的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的生成树</a:t>
            </a:r>
            <a:endParaRPr lang="en-US" altLang="zh-CN" dirty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无向连通图</a:t>
            </a:r>
            <a:r>
              <a:rPr lang="en-US" altLang="zh-CN" dirty="0"/>
              <a:t>G=(V, E),  </a:t>
            </a:r>
            <a:r>
              <a:rPr lang="zh-CN" altLang="en-US" dirty="0"/>
              <a:t>权函数</a:t>
            </a:r>
            <a:r>
              <a:rPr lang="en-US" altLang="zh-CN" dirty="0"/>
              <a:t>W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G</a:t>
            </a:r>
            <a:r>
              <a:rPr lang="zh-CN" altLang="en-US" dirty="0"/>
              <a:t>的最小生成树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)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初始时所有顶点自成一集合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在图上选权值最小的边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，判断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两端点是否属于不同集合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j</a:t>
            </a:r>
            <a:endParaRPr lang="en-US" altLang="zh-CN" baseline="-25000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若是，将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j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用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连接成同一个集合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 smtClean="0">
                <a:latin typeface="Arial" charset="0"/>
                <a:ea typeface="黑体" pitchFamily="2" charset="-122"/>
              </a:rPr>
              <a:t>否则，舍弃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 smtClean="0">
                <a:latin typeface="Arial" charset="0"/>
                <a:ea typeface="黑体" pitchFamily="2" charset="-122"/>
              </a:rPr>
              <a:t>min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重复上一过程，直到所有顶点在同一集合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77BDF1-2686-49A1-BA5B-0A75A9E69D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BB6F55B-B943-4EA9-B163-4B755D89A58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4821" name="组合 48"/>
          <p:cNvGrpSpPr>
            <a:grpSpLocks/>
          </p:cNvGrpSpPr>
          <p:nvPr/>
        </p:nvGrpSpPr>
        <p:grpSpPr bwMode="auto">
          <a:xfrm>
            <a:off x="117475" y="2041525"/>
            <a:ext cx="1958975" cy="2081213"/>
            <a:chOff x="738135" y="2256382"/>
            <a:chExt cx="1958416" cy="2081241"/>
          </a:xfrm>
        </p:grpSpPr>
        <p:sp>
          <p:nvSpPr>
            <p:cNvPr id="3492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4925" name="组合 47"/>
            <p:cNvGrpSpPr>
              <a:grpSpLocks/>
            </p:cNvGrpSpPr>
            <p:nvPr/>
          </p:nvGrpSpPr>
          <p:grpSpPr bwMode="auto">
            <a:xfrm>
              <a:off x="738135" y="2406638"/>
              <a:ext cx="1958416" cy="1930985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2" y="2771399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2" y="4198471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997"/>
                <a:ext cx="326932" cy="51324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4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4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2" y="2771399"/>
                <a:ext cx="707823" cy="137074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1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1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493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2417763" y="2154238"/>
            <a:ext cx="1958975" cy="1771650"/>
            <a:chOff x="738135" y="2598723"/>
            <a:chExt cx="1958416" cy="1771648"/>
          </a:xfrm>
        </p:grpSpPr>
        <p:sp>
          <p:nvSpPr>
            <p:cNvPr id="3491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4681538" y="2154238"/>
            <a:ext cx="1958975" cy="1771650"/>
            <a:chOff x="738135" y="2598723"/>
            <a:chExt cx="1958416" cy="1771648"/>
          </a:xfrm>
        </p:grpSpPr>
        <p:sp>
          <p:nvSpPr>
            <p:cNvPr id="138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90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6945313" y="2154238"/>
            <a:ext cx="1958975" cy="1771650"/>
            <a:chOff x="738135" y="2598723"/>
            <a:chExt cx="1958416" cy="1771648"/>
          </a:xfrm>
        </p:grpSpPr>
        <p:sp>
          <p:nvSpPr>
            <p:cNvPr id="160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64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9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907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117475" y="4710113"/>
            <a:ext cx="1958975" cy="1771650"/>
            <a:chOff x="738135" y="2598723"/>
            <a:chExt cx="1958416" cy="1771648"/>
          </a:xfrm>
        </p:grpSpPr>
        <p:sp>
          <p:nvSpPr>
            <p:cNvPr id="186" name="Line 9"/>
            <p:cNvSpPr>
              <a:spLocks noChangeShapeType="1"/>
            </p:cNvSpPr>
            <p:nvPr/>
          </p:nvSpPr>
          <p:spPr bwMode="auto">
            <a:xfrm flipH="1">
              <a:off x="2152194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 flipV="1">
              <a:off x="1687189" y="2770173"/>
              <a:ext cx="411046" cy="81121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 flipH="1">
              <a:off x="901601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8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6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组合 47"/>
          <p:cNvGrpSpPr>
            <a:grpSpLocks/>
          </p:cNvGrpSpPr>
          <p:nvPr/>
        </p:nvGrpSpPr>
        <p:grpSpPr bwMode="auto">
          <a:xfrm>
            <a:off x="2417763" y="4710113"/>
            <a:ext cx="1958975" cy="1771650"/>
            <a:chOff x="738135" y="2598723"/>
            <a:chExt cx="1958416" cy="1771648"/>
          </a:xfrm>
        </p:grpSpPr>
        <p:sp>
          <p:nvSpPr>
            <p:cNvPr id="212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2152193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 flipV="1">
              <a:off x="1723691" y="2770173"/>
              <a:ext cx="374543" cy="77469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73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4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5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6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7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8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9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0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1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2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3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组合 47"/>
          <p:cNvGrpSpPr>
            <a:grpSpLocks/>
          </p:cNvGrpSpPr>
          <p:nvPr/>
        </p:nvGrpSpPr>
        <p:grpSpPr bwMode="auto">
          <a:xfrm>
            <a:off x="4681538" y="4710113"/>
            <a:ext cx="1958975" cy="1903412"/>
            <a:chOff x="738135" y="2598723"/>
            <a:chExt cx="1958416" cy="1903314"/>
          </a:xfrm>
        </p:grpSpPr>
        <p:sp>
          <p:nvSpPr>
            <p:cNvPr id="236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9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0" name="Line 11"/>
            <p:cNvSpPr>
              <a:spLocks noChangeShapeType="1"/>
            </p:cNvSpPr>
            <p:nvPr/>
          </p:nvSpPr>
          <p:spPr bwMode="auto">
            <a:xfrm flipV="1">
              <a:off x="1723691" y="2770164"/>
              <a:ext cx="374543" cy="70163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2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5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6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7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8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组合 47"/>
          <p:cNvGrpSpPr>
            <a:grpSpLocks/>
          </p:cNvGrpSpPr>
          <p:nvPr/>
        </p:nvGrpSpPr>
        <p:grpSpPr bwMode="auto">
          <a:xfrm>
            <a:off x="6945313" y="4710113"/>
            <a:ext cx="1958975" cy="1903412"/>
            <a:chOff x="738135" y="2598723"/>
            <a:chExt cx="1958416" cy="1903314"/>
          </a:xfrm>
        </p:grpSpPr>
        <p:sp>
          <p:nvSpPr>
            <p:cNvPr id="262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6" name="Line 11"/>
            <p:cNvSpPr>
              <a:spLocks noChangeShapeType="1"/>
            </p:cNvSpPr>
            <p:nvPr/>
          </p:nvSpPr>
          <p:spPr bwMode="auto">
            <a:xfrm flipV="1">
              <a:off x="1760193" y="2770164"/>
              <a:ext cx="338041" cy="66512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7" name="Line 12"/>
            <p:cNvSpPr>
              <a:spLocks noChangeShapeType="1"/>
            </p:cNvSpPr>
            <p:nvPr/>
          </p:nvSpPr>
          <p:spPr bwMode="auto">
            <a:xfrm>
              <a:off x="955560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8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3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760793" y="3714404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25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9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0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1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90" name="直接箭头连接符 289"/>
          <p:cNvCxnSpPr/>
          <p:nvPr/>
        </p:nvCxnSpPr>
        <p:spPr>
          <a:xfrm rot="5400000">
            <a:off x="81756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 rot="5400000">
            <a:off x="2327275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rot="5400000">
            <a:off x="4554538" y="4322763"/>
            <a:ext cx="4491037" cy="1587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192088" y="4268788"/>
            <a:ext cx="8951912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贪心算法</a:t>
            </a:r>
            <a:r>
              <a:rPr lang="zh-CN" altLang="en-US" dirty="0" smtClean="0"/>
              <a:t>的基本思想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求解</a:t>
            </a:r>
            <a:r>
              <a:rPr lang="zh-CN" altLang="en-US" dirty="0">
                <a:latin typeface="Arial" charset="0"/>
                <a:ea typeface="黑体" pitchFamily="2" charset="-122"/>
              </a:rPr>
              <a:t>最优化问题的算法包含一系列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步骤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每</a:t>
            </a:r>
            <a:r>
              <a:rPr lang="zh-CN" altLang="en-US" dirty="0">
                <a:latin typeface="Arial" charset="0"/>
                <a:ea typeface="黑体" pitchFamily="2" charset="-122"/>
              </a:rPr>
              <a:t>一步都有一组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选择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作出</a:t>
            </a:r>
            <a:r>
              <a:rPr lang="zh-CN" altLang="en-US" dirty="0">
                <a:latin typeface="Arial" charset="0"/>
                <a:ea typeface="黑体" pitchFamily="2" charset="-122"/>
              </a:rPr>
              <a:t>在当前看来最好的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选择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希望</a:t>
            </a:r>
            <a:r>
              <a:rPr lang="zh-CN" altLang="en-US" dirty="0">
                <a:latin typeface="Arial" charset="0"/>
                <a:ea typeface="黑体" pitchFamily="2" charset="-122"/>
              </a:rPr>
              <a:t>通过作出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局部最优选择</a:t>
            </a:r>
            <a:r>
              <a:rPr lang="zh-CN" altLang="en-US" dirty="0">
                <a:latin typeface="Arial" charset="0"/>
                <a:ea typeface="黑体" pitchFamily="2" charset="-122"/>
              </a:rPr>
              <a:t>达到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全局</a:t>
            </a:r>
            <a:r>
              <a:rPr lang="zh-CN" altLang="en-US" dirty="0">
                <a:latin typeface="Arial" charset="0"/>
                <a:ea typeface="黑体" pitchFamily="2" charset="-122"/>
              </a:rPr>
              <a:t>最优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贪心算法</a:t>
            </a:r>
            <a:r>
              <a:rPr lang="zh-CN" altLang="en-US" dirty="0">
                <a:latin typeface="Arial" charset="0"/>
                <a:ea typeface="黑体" pitchFamily="2" charset="-122"/>
              </a:rPr>
              <a:t>不一定总产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生最优解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贪心算法</a:t>
            </a:r>
            <a:r>
              <a:rPr lang="zh-CN" altLang="en-US" dirty="0">
                <a:latin typeface="Arial" charset="0"/>
                <a:ea typeface="黑体" pitchFamily="2" charset="-122"/>
              </a:rPr>
              <a:t>是否产生优化解，需严格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证明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贪心选择性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61739F-E40D-4BEA-921A-8214E2AA680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5845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5864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5873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4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5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6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7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8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4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5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6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7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组合 38"/>
          <p:cNvGrpSpPr>
            <a:grpSpLocks/>
          </p:cNvGrpSpPr>
          <p:nvPr/>
        </p:nvGrpSpPr>
        <p:grpSpPr bwMode="auto">
          <a:xfrm>
            <a:off x="4040188" y="3502025"/>
            <a:ext cx="4510087" cy="342900"/>
            <a:chOff x="4039978" y="3648078"/>
            <a:chExt cx="4509725" cy="342900"/>
          </a:xfrm>
        </p:grpSpPr>
        <p:sp>
          <p:nvSpPr>
            <p:cNvPr id="35856" name="Oval 14" descr="羊皮纸"/>
            <p:cNvSpPr>
              <a:spLocks noChangeArrowheads="1"/>
            </p:cNvSpPr>
            <p:nvPr/>
          </p:nvSpPr>
          <p:spPr bwMode="auto">
            <a:xfrm>
              <a:off x="7456527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7" name="Oval 15" descr="羊皮纸"/>
            <p:cNvSpPr>
              <a:spLocks noChangeArrowheads="1"/>
            </p:cNvSpPr>
            <p:nvPr/>
          </p:nvSpPr>
          <p:spPr bwMode="auto">
            <a:xfrm>
              <a:off x="4039978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8" name="Oval 16" descr="羊皮纸"/>
            <p:cNvSpPr>
              <a:spLocks noChangeArrowheads="1"/>
            </p:cNvSpPr>
            <p:nvPr/>
          </p:nvSpPr>
          <p:spPr bwMode="auto">
            <a:xfrm>
              <a:off x="676278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9" name="Oval 17" descr="羊皮纸"/>
            <p:cNvSpPr>
              <a:spLocks noChangeArrowheads="1"/>
            </p:cNvSpPr>
            <p:nvPr/>
          </p:nvSpPr>
          <p:spPr bwMode="auto">
            <a:xfrm>
              <a:off x="822330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0" name="Oval 18" descr="羊皮纸"/>
            <p:cNvSpPr>
              <a:spLocks noChangeArrowheads="1"/>
            </p:cNvSpPr>
            <p:nvPr/>
          </p:nvSpPr>
          <p:spPr bwMode="auto">
            <a:xfrm>
              <a:off x="4681539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1" name="Oval 19" descr="羊皮纸"/>
            <p:cNvSpPr>
              <a:spLocks noChangeArrowheads="1"/>
            </p:cNvSpPr>
            <p:nvPr/>
          </p:nvSpPr>
          <p:spPr bwMode="auto">
            <a:xfrm>
              <a:off x="6069033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2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584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584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585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585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585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585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585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5" name="TextBox 47"/>
          <p:cNvSpPr txBox="1">
            <a:spLocks noChangeArrowheads="1"/>
          </p:cNvSpPr>
          <p:nvPr/>
        </p:nvSpPr>
        <p:spPr bwMode="auto">
          <a:xfrm>
            <a:off x="5740400" y="40132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初始时</a:t>
            </a:r>
          </a:p>
        </p:txBody>
      </p:sp>
    </p:spTree>
    <p:extLst>
      <p:ext uri="{BB962C8B-B14F-4D97-AF65-F5344CB8AC3E}">
        <p14:creationId xmlns:p14="http://schemas.microsoft.com/office/powerpoint/2010/main" val="5345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DA1C1-5840-4C66-B98A-6D0F1BF4C9B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869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6889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6897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99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0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1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2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3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4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5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6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7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8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9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0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1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2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870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6871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6872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6873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6874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6875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6876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6877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6878" name="组合 59"/>
          <p:cNvGrpSpPr>
            <a:grpSpLocks/>
          </p:cNvGrpSpPr>
          <p:nvPr/>
        </p:nvGrpSpPr>
        <p:grpSpPr bwMode="auto">
          <a:xfrm>
            <a:off x="4040188" y="3502025"/>
            <a:ext cx="3743325" cy="1073150"/>
            <a:chOff x="4039978" y="5035572"/>
            <a:chExt cx="3742952" cy="1073160"/>
          </a:xfrm>
        </p:grpSpPr>
        <p:sp>
          <p:nvSpPr>
            <p:cNvPr id="36880" name="Oval 14" descr="羊皮纸"/>
            <p:cNvSpPr>
              <a:spLocks noChangeArrowheads="1"/>
            </p:cNvSpPr>
            <p:nvPr/>
          </p:nvSpPr>
          <p:spPr bwMode="auto">
            <a:xfrm>
              <a:off x="4039978" y="576583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1" name="Oval 15" descr="羊皮纸"/>
            <p:cNvSpPr>
              <a:spLocks noChangeArrowheads="1"/>
            </p:cNvSpPr>
            <p:nvPr/>
          </p:nvSpPr>
          <p:spPr bwMode="auto">
            <a:xfrm>
              <a:off x="4039978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2" name="Oval 16" descr="羊皮纸"/>
            <p:cNvSpPr>
              <a:spLocks noChangeArrowheads="1"/>
            </p:cNvSpPr>
            <p:nvPr/>
          </p:nvSpPr>
          <p:spPr bwMode="auto">
            <a:xfrm>
              <a:off x="6762780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3" name="Oval 17" descr="羊皮纸"/>
            <p:cNvSpPr>
              <a:spLocks noChangeArrowheads="1"/>
            </p:cNvSpPr>
            <p:nvPr/>
          </p:nvSpPr>
          <p:spPr bwMode="auto">
            <a:xfrm>
              <a:off x="7456527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4" name="Oval 18" descr="羊皮纸"/>
            <p:cNvSpPr>
              <a:spLocks noChangeArrowheads="1"/>
            </p:cNvSpPr>
            <p:nvPr/>
          </p:nvSpPr>
          <p:spPr bwMode="auto">
            <a:xfrm>
              <a:off x="4681539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5" name="Oval 19" descr="羊皮纸"/>
            <p:cNvSpPr>
              <a:spLocks noChangeArrowheads="1"/>
            </p:cNvSpPr>
            <p:nvPr/>
          </p:nvSpPr>
          <p:spPr bwMode="auto">
            <a:xfrm>
              <a:off x="6069033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6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58" name="直接箭头连接符 57"/>
            <p:cNvCxnSpPr>
              <a:stCxn id="36880" idx="0"/>
              <a:endCxn id="36881" idx="4"/>
            </p:cNvCxnSpPr>
            <p:nvPr/>
          </p:nvCxnSpPr>
          <p:spPr>
            <a:xfrm rot="5400000" flipH="1" flipV="1">
              <a:off x="4008210" y="5572152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9" name="TextBox 58"/>
          <p:cNvSpPr txBox="1">
            <a:spLocks noChangeArrowheads="1"/>
          </p:cNvSpPr>
          <p:nvPr/>
        </p:nvSpPr>
        <p:spPr bwMode="auto">
          <a:xfrm>
            <a:off x="5411788" y="456088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(0,5)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6FF8B1-7B99-43EE-B1BE-8556778510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789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789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789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789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789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789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789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790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901" name="TextBox 47"/>
          <p:cNvSpPr txBox="1">
            <a:spLocks noChangeArrowheads="1"/>
          </p:cNvSpPr>
          <p:nvPr/>
        </p:nvSpPr>
        <p:spPr bwMode="auto">
          <a:xfrm>
            <a:off x="5338763" y="459263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(2,3)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7902" name="组合 70"/>
          <p:cNvGrpSpPr>
            <a:grpSpLocks/>
          </p:cNvGrpSpPr>
          <p:nvPr/>
        </p:nvGrpSpPr>
        <p:grpSpPr bwMode="auto">
          <a:xfrm>
            <a:off x="4040188" y="3502025"/>
            <a:ext cx="3049587" cy="1073150"/>
            <a:chOff x="4039978" y="3502026"/>
            <a:chExt cx="3049205" cy="1073160"/>
          </a:xfrm>
        </p:grpSpPr>
        <p:sp>
          <p:nvSpPr>
            <p:cNvPr id="3792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1" name="Oval 16" descr="羊皮纸"/>
            <p:cNvSpPr>
              <a:spLocks noChangeArrowheads="1"/>
            </p:cNvSpPr>
            <p:nvPr/>
          </p:nvSpPr>
          <p:spPr bwMode="auto">
            <a:xfrm>
              <a:off x="6762780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2" name="Oval 17" descr="羊皮纸"/>
            <p:cNvSpPr>
              <a:spLocks noChangeArrowheads="1"/>
            </p:cNvSpPr>
            <p:nvPr/>
          </p:nvSpPr>
          <p:spPr bwMode="auto">
            <a:xfrm>
              <a:off x="5375286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3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4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5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stCxn id="37929" idx="0"/>
              <a:endCxn id="37930" idx="4"/>
            </p:cNvCxnSpPr>
            <p:nvPr/>
          </p:nvCxnSpPr>
          <p:spPr>
            <a:xfrm rot="5400000" flipH="1" flipV="1">
              <a:off x="4008206" y="4038606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7932" idx="0"/>
              <a:endCxn id="37935" idx="4"/>
            </p:cNvCxnSpPr>
            <p:nvPr/>
          </p:nvCxnSpPr>
          <p:spPr>
            <a:xfrm rot="16200000" flipV="1">
              <a:off x="5344713" y="4038606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3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7905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09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6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CCBC8C-849B-452A-B5E4-EED830BDBB9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891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891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891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892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892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892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892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892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58"/>
          <p:cNvSpPr txBox="1">
            <a:spLocks noChangeArrowheads="1"/>
          </p:cNvSpPr>
          <p:nvPr/>
        </p:nvSpPr>
        <p:spPr bwMode="auto">
          <a:xfrm>
            <a:off x="5192713" y="4670425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8926" name="组合 83"/>
          <p:cNvGrpSpPr>
            <a:grpSpLocks/>
          </p:cNvGrpSpPr>
          <p:nvPr/>
        </p:nvGrpSpPr>
        <p:grpSpPr bwMode="auto">
          <a:xfrm>
            <a:off x="4040188" y="3502025"/>
            <a:ext cx="2355850" cy="1073150"/>
            <a:chOff x="4039978" y="5313393"/>
            <a:chExt cx="2355458" cy="1073160"/>
          </a:xfrm>
        </p:grpSpPr>
        <p:sp>
          <p:nvSpPr>
            <p:cNvPr id="38955" name="Oval 14" descr="羊皮纸"/>
            <p:cNvSpPr>
              <a:spLocks noChangeArrowheads="1"/>
            </p:cNvSpPr>
            <p:nvPr/>
          </p:nvSpPr>
          <p:spPr bwMode="auto">
            <a:xfrm>
              <a:off x="4039978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6" name="Oval 15" descr="羊皮纸"/>
            <p:cNvSpPr>
              <a:spLocks noChangeArrowheads="1"/>
            </p:cNvSpPr>
            <p:nvPr/>
          </p:nvSpPr>
          <p:spPr bwMode="auto">
            <a:xfrm>
              <a:off x="4039978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7" name="Oval 16" descr="羊皮纸"/>
            <p:cNvSpPr>
              <a:spLocks noChangeArrowheads="1"/>
            </p:cNvSpPr>
            <p:nvPr/>
          </p:nvSpPr>
          <p:spPr bwMode="auto">
            <a:xfrm>
              <a:off x="4681539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8" name="Oval 17" descr="羊皮纸"/>
            <p:cNvSpPr>
              <a:spLocks noChangeArrowheads="1"/>
            </p:cNvSpPr>
            <p:nvPr/>
          </p:nvSpPr>
          <p:spPr bwMode="auto">
            <a:xfrm>
              <a:off x="5375286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9" name="Oval 18" descr="羊皮纸"/>
            <p:cNvSpPr>
              <a:spLocks noChangeArrowheads="1"/>
            </p:cNvSpPr>
            <p:nvPr/>
          </p:nvSpPr>
          <p:spPr bwMode="auto">
            <a:xfrm>
              <a:off x="4681539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0" name="Oval 19" descr="羊皮纸"/>
            <p:cNvSpPr>
              <a:spLocks noChangeArrowheads="1"/>
            </p:cNvSpPr>
            <p:nvPr/>
          </p:nvSpPr>
          <p:spPr bwMode="auto">
            <a:xfrm>
              <a:off x="6069033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1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38955" idx="0"/>
              <a:endCxn id="38956" idx="4"/>
            </p:cNvCxnSpPr>
            <p:nvPr/>
          </p:nvCxnSpPr>
          <p:spPr>
            <a:xfrm rot="5400000" flipH="1" flipV="1">
              <a:off x="4008199" y="5849973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8958" idx="0"/>
              <a:endCxn id="38961" idx="4"/>
            </p:cNvCxnSpPr>
            <p:nvPr/>
          </p:nvCxnSpPr>
          <p:spPr>
            <a:xfrm rot="16200000" flipV="1">
              <a:off x="5344652" y="5849973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8957" idx="0"/>
              <a:endCxn id="38959" idx="4"/>
            </p:cNvCxnSpPr>
            <p:nvPr/>
          </p:nvCxnSpPr>
          <p:spPr>
            <a:xfrm rot="5400000" flipH="1" flipV="1">
              <a:off x="4651029" y="5849973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组合 78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373063" y="3535363"/>
            <a:chExt cx="1958975" cy="2081212"/>
          </a:xfrm>
        </p:grpSpPr>
        <p:grpSp>
          <p:nvGrpSpPr>
            <p:cNvPr id="38928" name="组合 4"/>
            <p:cNvGrpSpPr>
              <a:grpSpLocks/>
            </p:cNvGrpSpPr>
            <p:nvPr/>
          </p:nvGrpSpPr>
          <p:grpSpPr bwMode="auto">
            <a:xfrm>
              <a:off x="373063" y="3535363"/>
              <a:ext cx="1958975" cy="2081212"/>
              <a:chOff x="738135" y="2256382"/>
              <a:chExt cx="1958416" cy="2081241"/>
            </a:xfrm>
          </p:grpSpPr>
          <p:sp>
            <p:nvSpPr>
              <p:cNvPr id="3893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893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4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41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526"/>
                  <a:ext cx="326932" cy="51435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0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1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2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3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4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5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6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993775" y="4706938"/>
              <a:ext cx="255588" cy="449262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11023C-58DD-4975-B540-0256157B05E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9941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9942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9943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9944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9945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9946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9947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9948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9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(1,2)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9950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3997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1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2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3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39979" idx="0"/>
              <a:endCxn id="39980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85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39988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39988" idx="0"/>
                <a:endCxn id="39989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39981" idx="0"/>
              <a:endCxn id="39982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39989" idx="7"/>
              <a:endCxn id="39982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1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39952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39954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955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5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5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6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7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8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9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0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2D773C-ED9D-4404-A51E-F243C65FCFE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0966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0967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0968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0969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0970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0971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0972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3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0974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1003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4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7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1003" idx="0"/>
              <a:endCxn id="41004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0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1012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13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1012" idx="0"/>
                <a:endCxn id="41013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1005" idx="0"/>
              <a:endCxn id="4100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1013" idx="7"/>
              <a:endCxn id="4100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75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40976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40978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0979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89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0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1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2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3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4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B1A66D-E99A-4F31-B027-EBECC5795D4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1989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1990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1991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1992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1993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1994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1995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1996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1997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(3,4)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1998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2027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8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9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0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1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2027" idx="0"/>
              <a:endCxn id="42028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33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2037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38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2037" idx="0"/>
                <a:endCxn id="42038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2029" idx="0"/>
              <a:endCxn id="42030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2038" idx="7"/>
              <a:endCxn id="42030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2031" idx="1"/>
              <a:endCxn id="42030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99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2000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2002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2003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20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6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4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5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6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7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8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9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BEE625-E5CF-4730-AC01-43E9AC17FFC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301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301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301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301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301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301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301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302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3021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3022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3051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2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3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4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5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3051" idx="0"/>
              <a:endCxn id="43052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3061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62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3061" idx="0"/>
                <a:endCxn id="43062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3053" idx="0"/>
              <a:endCxn id="43054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3062" idx="7"/>
              <a:endCxn id="43054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3055" idx="1"/>
              <a:endCxn id="43054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23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3024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3026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3027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30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8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9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0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1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2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3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最小生成树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(Kruskal) 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smtClean="0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 smtClean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smtClean="0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AEDE2C1-BAB3-4174-B8B8-9C0D94873D2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403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403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403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404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404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404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404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404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4045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4135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(4,5)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此时所有顶点属于同一连通分量，结束</a:t>
            </a:r>
          </a:p>
        </p:txBody>
      </p:sp>
      <p:grpSp>
        <p:nvGrpSpPr>
          <p:cNvPr id="44046" name="组合 56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407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7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4078" name="组合 53"/>
            <p:cNvGrpSpPr>
              <a:grpSpLocks/>
            </p:cNvGrpSpPr>
            <p:nvPr/>
          </p:nvGrpSpPr>
          <p:grpSpPr bwMode="auto">
            <a:xfrm>
              <a:off x="4039978" y="4232286"/>
              <a:ext cx="326403" cy="1073160"/>
              <a:chOff x="4039978" y="4327542"/>
              <a:chExt cx="326403" cy="1073160"/>
            </a:xfrm>
          </p:grpSpPr>
          <p:sp>
            <p:nvSpPr>
              <p:cNvPr id="44087" name="Oval 14" descr="羊皮纸"/>
              <p:cNvSpPr>
                <a:spLocks noChangeArrowheads="1"/>
              </p:cNvSpPr>
              <p:nvPr/>
            </p:nvSpPr>
            <p:spPr bwMode="auto">
              <a:xfrm>
                <a:off x="4039978" y="505780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8" name="Oval 15" descr="羊皮纸"/>
              <p:cNvSpPr>
                <a:spLocks noChangeArrowheads="1"/>
              </p:cNvSpPr>
              <p:nvPr/>
            </p:nvSpPr>
            <p:spPr bwMode="auto">
              <a:xfrm>
                <a:off x="4039978" y="432754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8" name="直接箭头连接符 87"/>
              <p:cNvCxnSpPr>
                <a:stCxn id="44087" idx="0"/>
                <a:endCxn id="44088" idx="4"/>
              </p:cNvCxnSpPr>
              <p:nvPr/>
            </p:nvCxnSpPr>
            <p:spPr>
              <a:xfrm rot="5400000" flipH="1" flipV="1">
                <a:off x="4008993" y="4863327"/>
                <a:ext cx="388942" cy="317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7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4084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5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4084" idx="0"/>
                <a:endCxn id="44085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4075" idx="0"/>
              <a:endCxn id="4407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4085" idx="7"/>
              <a:endCxn id="4407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077" idx="1"/>
              <a:endCxn id="44076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088" idx="7"/>
              <a:endCxn id="44076" idx="3"/>
            </p:cNvCxnSpPr>
            <p:nvPr/>
          </p:nvCxnSpPr>
          <p:spPr>
            <a:xfrm rot="5400000" flipH="1" flipV="1">
              <a:off x="4279608" y="3833853"/>
              <a:ext cx="488955" cy="40950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47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4048" name="组合 4"/>
            <p:cNvGrpSpPr>
              <a:grpSpLocks/>
            </p:cNvGrpSpPr>
            <p:nvPr/>
          </p:nvGrpSpPr>
          <p:grpSpPr bwMode="auto">
            <a:xfrm>
              <a:off x="373065" y="3535364"/>
              <a:ext cx="1958986" cy="2015762"/>
              <a:chOff x="738135" y="2256382"/>
              <a:chExt cx="1958416" cy="2015789"/>
            </a:xfrm>
          </p:grpSpPr>
          <p:sp>
            <p:nvSpPr>
              <p:cNvPr id="4405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405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40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5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Line 6"/>
                <p:cNvSpPr>
                  <a:spLocks noChangeShapeType="1"/>
                </p:cNvSpPr>
                <p:nvPr/>
              </p:nvSpPr>
              <p:spPr bwMode="auto">
                <a:xfrm>
                  <a:off x="1336442" y="2770362"/>
                  <a:ext cx="81573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32" y="3570329"/>
                  <a:ext cx="326930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3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4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5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6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7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8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 dirty="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5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T</a:t>
            </a:r>
            <a:r>
              <a:rPr lang="zh-CN" altLang="en-US" dirty="0" smtClean="0">
                <a:latin typeface="+mj-lt"/>
              </a:rPr>
              <a:t>是 </a:t>
            </a:r>
            <a:r>
              <a:rPr lang="en-US" altLang="zh-CN" dirty="0" smtClean="0">
                <a:latin typeface="+mj-lt"/>
              </a:rPr>
              <a:t>G</a:t>
            </a:r>
            <a:r>
              <a:rPr lang="zh-CN" altLang="en-US" dirty="0" smtClean="0">
                <a:latin typeface="+mj-lt"/>
              </a:rPr>
              <a:t>的最小生成树。不妨设</a:t>
            </a:r>
            <a:r>
              <a:rPr lang="en-US" altLang="zh-CN" dirty="0" smtClean="0">
                <a:latin typeface="+mj-lt"/>
              </a:rPr>
              <a:t>T </a:t>
            </a:r>
            <a:r>
              <a:rPr lang="zh-CN" altLang="en-US" dirty="0" smtClean="0">
                <a:latin typeface="+mj-lt"/>
              </a:rPr>
              <a:t>包含子树</a:t>
            </a:r>
            <a:r>
              <a:rPr lang="en-US" altLang="zh-CN" dirty="0" smtClean="0">
                <a:latin typeface="+mj-lt"/>
              </a:rPr>
              <a:t>T</a:t>
            </a:r>
            <a:r>
              <a:rPr lang="en-US" altLang="zh-CN" baseline="-25000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T</a:t>
            </a:r>
            <a:r>
              <a:rPr lang="en-US" altLang="zh-CN" baseline="-25000" dirty="0" smtClean="0">
                <a:latin typeface="+mj-lt"/>
              </a:rPr>
              <a:t>2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T</a:t>
            </a:r>
            <a:r>
              <a:rPr lang="en-US" altLang="zh-CN" baseline="-25000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G</a:t>
            </a:r>
            <a:r>
              <a:rPr lang="zh-CN" altLang="en-US" dirty="0" smtClean="0">
                <a:latin typeface="+mj-lt"/>
              </a:rPr>
              <a:t>的子连通图</a:t>
            </a:r>
            <a:r>
              <a:rPr lang="en-US" altLang="zh-CN" dirty="0" smtClean="0">
                <a:latin typeface="+mj-lt"/>
              </a:rPr>
              <a:t>G</a:t>
            </a:r>
            <a:r>
              <a:rPr lang="en-US" altLang="zh-CN" baseline="-25000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的生成树，</a:t>
            </a:r>
            <a:r>
              <a:rPr lang="en-US" altLang="zh-CN" dirty="0" smtClean="0">
                <a:latin typeface="+mj-lt"/>
              </a:rPr>
              <a:t>T</a:t>
            </a:r>
            <a:r>
              <a:rPr lang="en-US" altLang="zh-CN" baseline="-25000" dirty="0" smtClean="0">
                <a:latin typeface="+mj-lt"/>
              </a:rPr>
              <a:t>2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G</a:t>
            </a:r>
            <a:r>
              <a:rPr lang="zh-CN" altLang="en-US" dirty="0" smtClean="0">
                <a:latin typeface="+mj-lt"/>
              </a:rPr>
              <a:t>的</a:t>
            </a:r>
            <a:r>
              <a:rPr lang="zh-CN" altLang="en-US" dirty="0">
                <a:latin typeface="+mj-lt"/>
              </a:rPr>
              <a:t>子连通图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的生成树，则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dirty="0" smtClean="0">
                <a:latin typeface="+mj-lt"/>
              </a:rPr>
              <a:t>最小生成树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dirty="0" smtClean="0">
                <a:latin typeface="+mj-lt"/>
              </a:rPr>
              <a:t>最小生成树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证明：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若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/>
              <a:t>不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zh-CN" altLang="en-US" dirty="0"/>
              <a:t>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的最小生成树，而最小生成树分别是</a:t>
            </a:r>
            <a:r>
              <a:rPr lang="en-US" altLang="zh-CN" dirty="0" smtClean="0"/>
              <a:t>T’</a:t>
            </a:r>
            <a:r>
              <a:rPr lang="en-US" altLang="zh-CN" baseline="-25000" dirty="0" smtClean="0"/>
              <a:t>1</a:t>
            </a:r>
            <a:r>
              <a:rPr lang="zh-CN" altLang="en-US" dirty="0"/>
              <a:t>和</a:t>
            </a:r>
            <a:r>
              <a:rPr lang="en-US" altLang="zh-CN" dirty="0" smtClean="0"/>
              <a:t>T’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，即</a:t>
            </a:r>
            <a:r>
              <a:rPr lang="en-US" altLang="zh-CN" dirty="0"/>
              <a:t>W(T’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 ≤ W(T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W(T’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 ≤W(T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，则存在最小生成树</a:t>
            </a:r>
            <a:r>
              <a:rPr lang="en-US" altLang="zh-CN" dirty="0" smtClean="0"/>
              <a:t>W(T’)=W(T’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)+W(T’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en-US" altLang="zh-CN" dirty="0"/>
              <a:t>≤ </a:t>
            </a:r>
            <a:r>
              <a:rPr lang="en-US" altLang="zh-CN" dirty="0" smtClean="0"/>
              <a:t>W(T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)+</a:t>
            </a:r>
            <a:r>
              <a:rPr lang="en-US" altLang="zh-CN" dirty="0" smtClean="0"/>
              <a:t>W(T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</a:t>
            </a:r>
            <a:r>
              <a:rPr lang="en-US" altLang="zh-CN" dirty="0"/>
              <a:t>W(</a:t>
            </a:r>
            <a:r>
              <a:rPr lang="en-US" altLang="zh-CN" dirty="0" err="1"/>
              <a:t>u,v</a:t>
            </a:r>
            <a:r>
              <a:rPr lang="en-US" altLang="zh-CN" dirty="0"/>
              <a:t>) W(T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是最小生成树矛盾。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335559" y="108530"/>
            <a:ext cx="2700937" cy="1691570"/>
            <a:chOff x="1653" y="2217"/>
            <a:chExt cx="1947" cy="1304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197" y="2633"/>
              <a:ext cx="86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53" y="2795"/>
              <a:ext cx="764" cy="726"/>
              <a:chOff x="1653" y="2795"/>
              <a:chExt cx="764" cy="726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1653" y="2795"/>
                <a:ext cx="356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1653" y="3521"/>
                <a:ext cx="764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054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2863" y="2795"/>
              <a:ext cx="737" cy="726"/>
              <a:chOff x="1774" y="2795"/>
              <a:chExt cx="737" cy="726"/>
            </a:xfrm>
          </p:grpSpPr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1774" y="2795"/>
                <a:ext cx="329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774" y="3521"/>
                <a:ext cx="737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148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9" y="2454"/>
              <a:ext cx="318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059" y="2454"/>
              <a:ext cx="317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>
                  <a:latin typeface="+mj-lt"/>
                </a:rPr>
                <a:t>v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1849" y="3020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 dirty="0">
                  <a:solidFill>
                    <a:srgbClr val="FF33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017" y="3022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424" y="2217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b="1" dirty="0">
                  <a:latin typeface="+mj-lt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一个问题的最优解</a:t>
            </a:r>
            <a:r>
              <a:rPr lang="zh-CN" altLang="en-US" dirty="0" smtClean="0"/>
              <a:t>包含子</a:t>
            </a:r>
            <a:r>
              <a:rPr lang="zh-CN" altLang="en-US" dirty="0"/>
              <a:t>问题的最优解时，称这个问题具有最优</a:t>
            </a:r>
            <a:r>
              <a:rPr lang="zh-CN" altLang="en-US" dirty="0" smtClean="0"/>
              <a:t>子结构</a:t>
            </a:r>
            <a:endParaRPr lang="en-US" altLang="zh-CN" dirty="0" smtClean="0"/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当一个问题的全局最优解可以通过局部最优解得到，称这个问题具有贪心选择性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/>
              <a:t>证明思路：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假定</a:t>
            </a:r>
            <a:r>
              <a:rPr lang="zh-CN" altLang="en-US" dirty="0"/>
              <a:t>首选元素不是贪心选择所要的元素，证明将首元素替换成贪心选择所需元素，依然得到</a:t>
            </a:r>
            <a:r>
              <a:rPr lang="zh-CN" altLang="en-US" dirty="0" smtClean="0"/>
              <a:t>最优解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数学归纳法</a:t>
            </a:r>
            <a:r>
              <a:rPr lang="zh-CN" altLang="en-US" dirty="0"/>
              <a:t>证明每一步均可通过贪心选择得到最优解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6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贪心选择性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lt"/>
              </a:rPr>
              <a:t>设边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是当前权值最小且两端点分别属于不同两个集合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的边，则必然存在一棵最小生成生树包含边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。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证明：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如图所示，假设不存在一棵最小生成树包含边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。为了得到生成树，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和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之间必然有一条路径连接。假设这条路径</a:t>
            </a:r>
            <a:r>
              <a:rPr lang="zh-CN" altLang="en-US" dirty="0"/>
              <a:t>连接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 smtClean="0">
                <a:latin typeface="+mj-lt"/>
              </a:rPr>
              <a:t>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 smtClean="0">
                <a:latin typeface="+mj-lt"/>
              </a:rPr>
              <a:t>x,y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 得到</a:t>
            </a:r>
            <a:r>
              <a:rPr lang="zh-CN" altLang="en-US" dirty="0">
                <a:latin typeface="+mj-lt"/>
              </a:rPr>
              <a:t>最小生成树</a:t>
            </a:r>
            <a:r>
              <a:rPr lang="en-US" altLang="zh-CN" dirty="0" smtClean="0">
                <a:latin typeface="+mj-lt"/>
              </a:rPr>
              <a:t>T</a:t>
            </a:r>
            <a:r>
              <a:rPr lang="zh-CN" altLang="en-US" dirty="0" smtClean="0">
                <a:latin typeface="+mj-lt"/>
              </a:rPr>
              <a:t>。</a:t>
            </a:r>
            <a:r>
              <a:rPr lang="en-US" altLang="zh-CN" dirty="0" smtClean="0">
                <a:latin typeface="+mj-lt"/>
              </a:rPr>
              <a:t>W(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)≤W(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，</a:t>
            </a:r>
            <a:r>
              <a:rPr lang="zh-CN" altLang="en-US" dirty="0" smtClean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可将</a:t>
            </a:r>
            <a:r>
              <a:rPr lang="en-US" altLang="zh-CN" dirty="0" smtClean="0"/>
              <a:t>T</a:t>
            </a:r>
            <a:r>
              <a:rPr lang="zh-CN" altLang="en-US" dirty="0" smtClean="0"/>
              <a:t>划分两棵子树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。不妨设</a:t>
            </a:r>
            <a:r>
              <a:rPr lang="en-US" altLang="zh-CN" dirty="0" smtClean="0">
                <a:latin typeface="+mj-lt"/>
              </a:rPr>
              <a:t>A</a:t>
            </a:r>
            <a:r>
              <a:rPr lang="en-US" altLang="zh-CN" dirty="0" smtClean="0">
                <a:latin typeface="+mj-lt"/>
                <a:sym typeface="Symbol" pitchFamily="18" charset="2"/>
              </a:rPr>
              <a:t>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en-US" altLang="zh-CN" sz="1800" dirty="0" smtClean="0">
                <a:sym typeface="Symbol" pitchFamily="18" charset="2"/>
              </a:rPr>
              <a:t>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W(T’)=W(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)+W(T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)+W(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)≤ W(T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</a:t>
            </a:r>
            <a:r>
              <a:rPr lang="en-US" altLang="zh-CN" dirty="0" smtClean="0"/>
              <a:t>W(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)=W(T)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最小矛盾。得证。</a:t>
            </a:r>
            <a:endParaRPr lang="zh-CN" altLang="en-US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3528" y="6093296"/>
            <a:ext cx="848020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选择当前权值最小且两端点属两集合结果并不会变坏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75020" y="50532"/>
            <a:ext cx="2862612" cy="1866300"/>
            <a:chOff x="6075020" y="50532"/>
            <a:chExt cx="2862612" cy="1866300"/>
          </a:xfrm>
        </p:grpSpPr>
        <p:grpSp>
          <p:nvGrpSpPr>
            <p:cNvPr id="41" name="组合 40"/>
            <p:cNvGrpSpPr/>
            <p:nvPr/>
          </p:nvGrpSpPr>
          <p:grpSpPr>
            <a:xfrm>
              <a:off x="6444190" y="800710"/>
              <a:ext cx="2097159" cy="1116122"/>
              <a:chOff x="5198138" y="4755729"/>
              <a:chExt cx="3859058" cy="205434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98138" y="5222394"/>
                <a:ext cx="3859058" cy="1587677"/>
                <a:chOff x="4962309" y="4751505"/>
                <a:chExt cx="3859058" cy="1587677"/>
              </a:xfrm>
            </p:grpSpPr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436724" y="5750036"/>
                  <a:ext cx="922501" cy="551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+mj-lt"/>
                  </a:endParaRPr>
                </a:p>
              </p:txBody>
            </p:sp>
            <p:grpSp>
              <p:nvGrpSpPr>
                <p:cNvPr id="22" name="Group 15"/>
                <p:cNvGrpSpPr>
                  <a:grpSpLocks/>
                </p:cNvGrpSpPr>
                <p:nvPr/>
              </p:nvGrpSpPr>
              <p:grpSpPr bwMode="auto">
                <a:xfrm>
                  <a:off x="4962309" y="4751505"/>
                  <a:ext cx="1059844" cy="941779"/>
                  <a:chOff x="1653" y="2795"/>
                  <a:chExt cx="764" cy="726"/>
                </a:xfrm>
              </p:grpSpPr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3" y="2795"/>
                    <a:ext cx="38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3521"/>
                    <a:ext cx="76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7798978" y="4751505"/>
                  <a:ext cx="1022389" cy="941779"/>
                  <a:chOff x="1774" y="2795"/>
                  <a:chExt cx="737" cy="726"/>
                </a:xfrm>
              </p:grpSpPr>
              <p:sp>
                <p:nvSpPr>
                  <p:cNvPr id="2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4" y="2795"/>
                    <a:ext cx="368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774" y="3521"/>
                    <a:ext cx="737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48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auto">
                <a:xfrm>
                  <a:off x="5995586" y="5523349"/>
                  <a:ext cx="441139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 smtClean="0">
                      <a:latin typeface="+mj-lt"/>
                    </a:rPr>
                    <a:t>x</a:t>
                  </a:r>
                  <a:endParaRPr lang="en-US" altLang="zh-CN" sz="2400" b="1" dirty="0">
                    <a:latin typeface="+mj-lt"/>
                  </a:endParaRPr>
                </a:p>
              </p:txBody>
            </p:sp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>
                  <a:off x="7359226" y="5523349"/>
                  <a:ext cx="439752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 smtClean="0">
                      <a:latin typeface="+mj-lt"/>
                    </a:rPr>
                    <a:t>y</a:t>
                  </a:r>
                  <a:endParaRPr lang="en-US" altLang="zh-CN" sz="2400" b="1" dirty="0">
                    <a:latin typeface="+mj-lt"/>
                  </a:endParaRPr>
                </a:p>
              </p:txBody>
            </p:sp>
            <p:sp>
              <p:nvSpPr>
                <p:cNvPr id="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82647" y="496032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FF3300"/>
                      </a:solidFill>
                      <a:latin typeface="+mj-lt"/>
                    </a:rPr>
                    <a:t>A</a:t>
                  </a:r>
                  <a:endParaRPr lang="en-US" altLang="zh-CN" sz="2400" b="1" dirty="0">
                    <a:solidFill>
                      <a:srgbClr val="FF3300"/>
                    </a:solidFill>
                    <a:latin typeface="+mj-lt"/>
                  </a:endParaRPr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41423" y="494753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FF3300"/>
                      </a:solidFill>
                      <a:latin typeface="+mj-lt"/>
                    </a:rPr>
                    <a:t>B</a:t>
                  </a:r>
                  <a:endParaRPr lang="en-US" altLang="zh-CN" sz="2400" b="1" dirty="0">
                    <a:solidFill>
                      <a:srgbClr val="FF3300"/>
                    </a:solidFill>
                    <a:latin typeface="+mj-lt"/>
                  </a:endParaRP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629110" y="5755550"/>
                  <a:ext cx="462391" cy="5836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 smtClean="0">
                      <a:solidFill>
                        <a:srgbClr val="0000A8"/>
                      </a:solidFill>
                      <a:latin typeface="+mj-lt"/>
                    </a:rPr>
                    <a:t>T</a:t>
                  </a:r>
                  <a:endParaRPr lang="en-US" altLang="zh-CN" sz="2400" b="1" dirty="0">
                    <a:solidFill>
                      <a:srgbClr val="0000A8"/>
                    </a:solidFill>
                    <a:latin typeface="+mj-lt"/>
                  </a:endParaRPr>
                </a:p>
              </p:txBody>
            </p:sp>
          </p:grp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5509570" y="4755729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 smtClean="0">
                    <a:latin typeface="+mj-lt"/>
                  </a:rPr>
                  <a:t>u</a:t>
                </a:r>
                <a:endParaRPr lang="en-US" altLang="zh-CN" sz="2400" b="1" dirty="0">
                  <a:latin typeface="+mj-lt"/>
                </a:endParaRP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8324738" y="4780043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 smtClean="0">
                    <a:latin typeface="+mj-lt"/>
                  </a:rPr>
                  <a:t>v</a:t>
                </a:r>
                <a:endParaRPr lang="en-US" altLang="zh-CN" sz="2400" b="1" dirty="0">
                  <a:latin typeface="+mj-lt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 bwMode="auto">
            <a:xfrm>
              <a:off x="6075020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704348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495213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 smtClean="0">
                  <a:solidFill>
                    <a:srgbClr val="0000A8"/>
                  </a:solidFill>
                </a:rPr>
                <a:t>1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8024678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 smtClean="0">
                  <a:solidFill>
                    <a:srgbClr val="0000A8"/>
                  </a:solidFill>
                </a:rPr>
                <a:t>2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4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单源最短路径的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给定带权图 </a:t>
            </a:r>
            <a:r>
              <a:rPr lang="en-US" altLang="zh-CN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每条边权值 </a:t>
            </a:r>
            <a:r>
              <a:rPr lang="zh-CN" altLang="en-US" dirty="0" smtClean="0">
                <a:solidFill>
                  <a:srgbClr val="C00000"/>
                </a:solidFill>
                <a:latin typeface="Arial" charset="0"/>
                <a:ea typeface="黑体" pitchFamily="2" charset="-122"/>
                <a:cs typeface="Arial" charset="0"/>
              </a:rPr>
              <a:t>≥ </a:t>
            </a:r>
            <a:r>
              <a:rPr lang="en-US" altLang="zh-CN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0)</a:t>
            </a: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给定源点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，求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到其他顶点的最短路径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4ABC21-C7D4-4B36-BB85-04488DAAC77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算法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初始时令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S={v</a:t>
            </a:r>
            <a:r>
              <a:rPr lang="en-US" altLang="zh-CN" baseline="-25000" dirty="0" smtClean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]=0,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[i]=Edge[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][i]</a:t>
            </a:r>
          </a:p>
          <a:p>
            <a:pPr lvl="1">
              <a:defRPr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找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u</a:t>
            </a:r>
            <a:r>
              <a:rPr lang="zh-CN" altLang="en-US" dirty="0" smtClean="0">
                <a:latin typeface="+mj-lt"/>
              </a:rPr>
              <a:t>∈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S,v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∉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S,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[u]+Edge[u][v]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最小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则</a:t>
            </a:r>
            <a:r>
              <a:rPr lang="zh-CN" altLang="en-US" dirty="0">
                <a:latin typeface="Arial" charset="0"/>
                <a:ea typeface="黑体" pitchFamily="2" charset="-122"/>
              </a:rPr>
              <a:t>将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中，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[v]=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[u</a:t>
            </a:r>
            <a:r>
              <a:rPr lang="en-US" altLang="zh-CN" dirty="0">
                <a:latin typeface="Arial" charset="0"/>
                <a:ea typeface="黑体" pitchFamily="2" charset="-122"/>
              </a:rPr>
              <a:t>]+Edge[u][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v]</a:t>
            </a:r>
          </a:p>
          <a:p>
            <a:pPr lvl="1">
              <a:defRPr/>
            </a:pPr>
            <a:r>
              <a:rPr lang="zh-CN" altLang="en-US" dirty="0" smtClean="0">
                <a:latin typeface="Arial" charset="0"/>
                <a:ea typeface="黑体" pitchFamily="2" charset="-122"/>
              </a:rPr>
              <a:t>重复上一步骤，直到所有顶点都加入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中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B098-A0D4-4134-8AC1-240295DD033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4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smtClean="0">
                <a:latin typeface="Arial" charset="0"/>
                <a:ea typeface="黑体" pitchFamily="2" charset="-122"/>
              </a:rPr>
              <a:t>不记录路径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3077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3141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42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3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4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5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6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3142" idx="6"/>
              <a:endCxn id="3144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42" idx="2"/>
              <a:endCxn id="3143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143" idx="4"/>
              <a:endCxn id="3145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46" idx="7"/>
              <a:endCxn id="3144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42" idx="4"/>
              <a:endCxn id="3146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146" idx="2"/>
              <a:endCxn id="3145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145" idx="7"/>
              <a:endCxn id="3144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4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5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6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7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8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9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4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806450" cy="409575"/>
            <a:chOff x="4349802" y="2154342"/>
            <a:chExt cx="807404" cy="410562"/>
          </a:xfrm>
        </p:grpSpPr>
        <p:sp>
          <p:nvSpPr>
            <p:cNvPr id="3139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0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544025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1965325" cy="1249363"/>
            <a:chOff x="6111050" y="2143278"/>
            <a:chExt cx="1965242" cy="1249834"/>
          </a:xfrm>
        </p:grpSpPr>
        <p:grpSp>
          <p:nvGrpSpPr>
            <p:cNvPr id="3132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3135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6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37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3136" idx="2"/>
                <a:endCxn id="3137" idx="7"/>
              </p:cNvCxnSpPr>
              <p:nvPr/>
            </p:nvCxnSpPr>
            <p:spPr>
              <a:xfrm flipH="1">
                <a:off x="4987007" y="4207088"/>
                <a:ext cx="592112" cy="46213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3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543709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4" name="TextBox 153"/>
            <p:cNvSpPr txBox="1">
              <a:spLocks noChangeArrowheads="1"/>
            </p:cNvSpPr>
            <p:nvPr/>
          </p:nvSpPr>
          <p:spPr bwMode="auto">
            <a:xfrm>
              <a:off x="6111050" y="3054442"/>
              <a:ext cx="657516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133600" cy="2232025"/>
            <a:chOff x="242397" y="4473116"/>
            <a:chExt cx="2133981" cy="2232300"/>
          </a:xfrm>
        </p:grpSpPr>
        <p:sp>
          <p:nvSpPr>
            <p:cNvPr id="3122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54395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3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4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25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6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3125" idx="2"/>
              <a:endCxn id="3126" idx="7"/>
            </p:cNvCxnSpPr>
            <p:nvPr/>
          </p:nvCxnSpPr>
          <p:spPr>
            <a:xfrm flipH="1">
              <a:off x="825113" y="4689043"/>
              <a:ext cx="593831" cy="46202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3125" idx="4"/>
              <a:endCxn id="3130" idx="0"/>
            </p:cNvCxnSpPr>
            <p:nvPr/>
          </p:nvCxnSpPr>
          <p:spPr>
            <a:xfrm>
              <a:off x="1598364" y="4868453"/>
              <a:ext cx="560487" cy="12272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9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30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1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241550" cy="2228850"/>
            <a:chOff x="3158721" y="4476129"/>
            <a:chExt cx="2241998" cy="2229309"/>
          </a:xfrm>
        </p:grpSpPr>
        <p:sp>
          <p:nvSpPr>
            <p:cNvPr id="3106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657822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3107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127125" cy="2229309"/>
              <a:chOff x="3158721" y="4476129"/>
              <a:chExt cx="2127125" cy="2229309"/>
            </a:xfrm>
          </p:grpSpPr>
          <p:grpSp>
            <p:nvGrpSpPr>
              <p:cNvPr id="3108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31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4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5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6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7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3114" idx="2"/>
                  <a:endCxn id="3115" idx="7"/>
                </p:cNvCxnSpPr>
                <p:nvPr/>
              </p:nvCxnSpPr>
              <p:spPr>
                <a:xfrm flipH="1">
                  <a:off x="4986070" y="4207551"/>
                  <a:ext cx="593844" cy="462058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3114" idx="4"/>
                  <a:endCxn id="3117" idx="0"/>
                </p:cNvCxnSpPr>
                <p:nvPr/>
              </p:nvCxnSpPr>
              <p:spPr>
                <a:xfrm>
                  <a:off x="5759338" y="4386976"/>
                  <a:ext cx="577966" cy="123056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3117" idx="2"/>
                  <a:endCxn id="3116" idx="6"/>
                </p:cNvCxnSpPr>
                <p:nvPr/>
              </p:nvCxnSpPr>
              <p:spPr>
                <a:xfrm flipH="1" flipV="1">
                  <a:off x="5398903" y="5796966"/>
                  <a:ext cx="755801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09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543963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0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d=10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1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2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d=50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741612" cy="2228850"/>
            <a:chOff x="6084168" y="4476129"/>
            <a:chExt cx="2741238" cy="2229309"/>
          </a:xfrm>
        </p:grpSpPr>
        <p:grpSp>
          <p:nvGrpSpPr>
            <p:cNvPr id="308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309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3094" idx="2"/>
                <a:endCxn id="3095" idx="7"/>
              </p:cNvCxnSpPr>
              <p:nvPr/>
            </p:nvCxnSpPr>
            <p:spPr>
              <a:xfrm flipH="1">
                <a:off x="4988644" y="4207551"/>
                <a:ext cx="593644" cy="46205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3094" idx="4"/>
                <a:endCxn id="3098" idx="0"/>
              </p:cNvCxnSpPr>
              <p:nvPr/>
            </p:nvCxnSpPr>
            <p:spPr>
              <a:xfrm>
                <a:off x="5761650" y="4386976"/>
                <a:ext cx="576184" cy="1230565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3098" idx="2"/>
                <a:endCxn id="3097" idx="6"/>
              </p:cNvCxnSpPr>
              <p:nvPr/>
            </p:nvCxnSpPr>
            <p:spPr>
              <a:xfrm flipH="1" flipV="1">
                <a:off x="5401338" y="5796966"/>
                <a:ext cx="7555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3097" idx="7"/>
                <a:endCxn id="3096" idx="3"/>
              </p:cNvCxnSpPr>
              <p:nvPr/>
            </p:nvCxnSpPr>
            <p:spPr>
              <a:xfrm flipV="1">
                <a:off x="5348957" y="4923661"/>
                <a:ext cx="1185701" cy="74627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543810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8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0" name="TextBox 166"/>
            <p:cNvSpPr txBox="1">
              <a:spLocks noChangeArrowheads="1"/>
            </p:cNvSpPr>
            <p:nvPr/>
          </p:nvSpPr>
          <p:spPr bwMode="auto">
            <a:xfrm>
              <a:off x="766834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1" name="TextBox 167"/>
            <p:cNvSpPr txBox="1">
              <a:spLocks noChangeArrowheads="1"/>
            </p:cNvSpPr>
            <p:nvPr/>
          </p:nvSpPr>
          <p:spPr bwMode="auto">
            <a:xfrm>
              <a:off x="648933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d=50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2" name="TextBox 168"/>
            <p:cNvSpPr txBox="1">
              <a:spLocks noChangeArrowheads="1"/>
            </p:cNvSpPr>
            <p:nvPr/>
          </p:nvSpPr>
          <p:spPr bwMode="auto">
            <a:xfrm>
              <a:off x="8167769" y="5373216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d=60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0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smtClean="0">
                <a:latin typeface="Arial" charset="0"/>
                <a:ea typeface="黑体" pitchFamily="2" charset="-122"/>
              </a:rPr>
              <a:t>记录路径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4101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4165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66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7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8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9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70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4166" idx="6"/>
              <a:endCxn id="4168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166" idx="2"/>
              <a:endCxn id="4167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167" idx="4"/>
              <a:endCxn id="4169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170" idx="7"/>
              <a:endCxn id="4168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4166" idx="4"/>
              <a:endCxn id="4170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170" idx="2"/>
              <a:endCxn id="4169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69" idx="7"/>
              <a:endCxn id="4168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8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79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0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1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2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3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1127125" cy="584200"/>
            <a:chOff x="4349802" y="2154342"/>
            <a:chExt cx="1127718" cy="584775"/>
          </a:xfrm>
        </p:grpSpPr>
        <p:sp>
          <p:nvSpPr>
            <p:cNvPr id="4163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4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2286000" cy="1495425"/>
            <a:chOff x="6111049" y="2143278"/>
            <a:chExt cx="2285873" cy="1495939"/>
          </a:xfrm>
        </p:grpSpPr>
        <p:grpSp>
          <p:nvGrpSpPr>
            <p:cNvPr id="4156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4159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0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61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4160" idx="2"/>
                <a:endCxn id="4161" idx="7"/>
              </p:cNvCxnSpPr>
              <p:nvPr/>
            </p:nvCxnSpPr>
            <p:spPr>
              <a:xfrm flipH="1">
                <a:off x="4986999" y="4207080"/>
                <a:ext cx="592104" cy="46212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7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8" name="TextBox 153"/>
            <p:cNvSpPr txBox="1">
              <a:spLocks noChangeArrowheads="1"/>
            </p:cNvSpPr>
            <p:nvPr/>
          </p:nvSpPr>
          <p:spPr bwMode="auto">
            <a:xfrm>
              <a:off x="6111049" y="3054442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384425" cy="2478088"/>
            <a:chOff x="242397" y="4473116"/>
            <a:chExt cx="2385387" cy="2478469"/>
          </a:xfrm>
        </p:grpSpPr>
        <p:sp>
          <p:nvSpPr>
            <p:cNvPr id="4146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7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8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49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0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4149" idx="2"/>
              <a:endCxn id="4150" idx="7"/>
            </p:cNvCxnSpPr>
            <p:nvPr/>
          </p:nvCxnSpPr>
          <p:spPr>
            <a:xfrm flipH="1">
              <a:off x="825244" y="4689049"/>
              <a:ext cx="593965" cy="46203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149" idx="4"/>
              <a:endCxn id="4154" idx="0"/>
            </p:cNvCxnSpPr>
            <p:nvPr/>
          </p:nvCxnSpPr>
          <p:spPr>
            <a:xfrm>
              <a:off x="1598669" y="4868465"/>
              <a:ext cx="560613" cy="122732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54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5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492375" cy="2474913"/>
            <a:chOff x="3158721" y="4476129"/>
            <a:chExt cx="2493399" cy="2475456"/>
          </a:xfrm>
        </p:grpSpPr>
        <p:sp>
          <p:nvSpPr>
            <p:cNvPr id="4130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4131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311523" cy="2475456"/>
              <a:chOff x="3158721" y="4476129"/>
              <a:chExt cx="2311523" cy="2475456"/>
            </a:xfrm>
          </p:grpSpPr>
          <p:grpSp>
            <p:nvGrpSpPr>
              <p:cNvPr id="4132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4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38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39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0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1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4138" idx="2"/>
                  <a:endCxn id="4139" idx="7"/>
                </p:cNvCxnSpPr>
                <p:nvPr/>
              </p:nvCxnSpPr>
              <p:spPr>
                <a:xfrm flipH="1">
                  <a:off x="4986196" y="4207553"/>
                  <a:ext cx="593969" cy="462064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4138" idx="4"/>
                  <a:endCxn id="4141" idx="0"/>
                </p:cNvCxnSpPr>
                <p:nvPr/>
              </p:nvCxnSpPr>
              <p:spPr>
                <a:xfrm>
                  <a:off x="5759626" y="4386981"/>
                  <a:ext cx="576499" cy="1230582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4141" idx="2"/>
                  <a:endCxn id="4140" idx="6"/>
                </p:cNvCxnSpPr>
                <p:nvPr/>
              </p:nvCxnSpPr>
              <p:spPr>
                <a:xfrm flipH="1" flipV="1">
                  <a:off x="5399115" y="5796990"/>
                  <a:ext cx="755960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33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864694" cy="584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d[0]=0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p[0]=-1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4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d[1]=10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p[1]=0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5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6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d[2]=50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p[2]=3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992437" cy="2474913"/>
            <a:chOff x="6084168" y="4476129"/>
            <a:chExt cx="2992825" cy="2475456"/>
          </a:xfrm>
        </p:grpSpPr>
        <p:grpSp>
          <p:nvGrpSpPr>
            <p:cNvPr id="4111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4117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8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19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0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1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2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4118" idx="2"/>
                <a:endCxn id="4119" idx="7"/>
              </p:cNvCxnSpPr>
              <p:nvPr/>
            </p:nvCxnSpPr>
            <p:spPr>
              <a:xfrm flipH="1">
                <a:off x="4987213" y="4207553"/>
                <a:ext cx="593802" cy="46206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4118" idx="4"/>
                <a:endCxn id="4122" idx="0"/>
              </p:cNvCxnSpPr>
              <p:nvPr/>
            </p:nvCxnSpPr>
            <p:spPr>
              <a:xfrm>
                <a:off x="5760426" y="4386981"/>
                <a:ext cx="576337" cy="123058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4122" idx="2"/>
                <a:endCxn id="4121" idx="6"/>
              </p:cNvCxnSpPr>
              <p:nvPr/>
            </p:nvCxnSpPr>
            <p:spPr>
              <a:xfrm flipH="1" flipV="1">
                <a:off x="5400016" y="5796990"/>
                <a:ext cx="755748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4121" idx="7"/>
                <a:endCxn id="4120" idx="3"/>
              </p:cNvCxnSpPr>
              <p:nvPr/>
            </p:nvCxnSpPr>
            <p:spPr>
              <a:xfrm flipV="1">
                <a:off x="5347623" y="4923673"/>
                <a:ext cx="1186016" cy="74628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7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8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9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12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4451" cy="584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3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4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5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6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最短路径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Arial" charset="0"/>
                <a:ea typeface="黑体" pitchFamily="2" charset="-122"/>
              </a:rPr>
              <a:t>Dijkstra</a:t>
            </a:r>
            <a:r>
              <a:rPr lang="zh-CN" altLang="en-US" smtClean="0">
                <a:latin typeface="Arial" charset="0"/>
                <a:ea typeface="黑体" pitchFamily="2" charset="-122"/>
              </a:rPr>
              <a:t>算法</a:t>
            </a:r>
            <a:r>
              <a:rPr lang="en-US" altLang="zh-CN" smtClean="0">
                <a:latin typeface="Arial" charset="0"/>
                <a:ea typeface="黑体" pitchFamily="2" charset="-122"/>
              </a:rPr>
              <a:t>(</a:t>
            </a:r>
            <a:r>
              <a:rPr lang="zh-CN" altLang="en-US" smtClean="0">
                <a:latin typeface="Arial" charset="0"/>
                <a:ea typeface="黑体" pitchFamily="2" charset="-122"/>
              </a:rPr>
              <a:t>记录路径</a:t>
            </a:r>
            <a:r>
              <a:rPr lang="en-US" altLang="zh-CN" smtClean="0">
                <a:latin typeface="Arial" charset="0"/>
                <a:ea typeface="黑体" pitchFamily="2" charset="-122"/>
              </a:rPr>
              <a:t>)</a:t>
            </a:r>
            <a:endParaRPr lang="zh-CN" altLang="en-US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5125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57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8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9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0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1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5157" idx="6"/>
              <a:endCxn id="515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157" idx="2"/>
              <a:endCxn id="515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5158" idx="4"/>
              <a:endCxn id="516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161" idx="7"/>
              <a:endCxn id="515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5157" idx="4"/>
              <a:endCxn id="516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161" idx="2"/>
              <a:endCxn id="516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5160" idx="7"/>
              <a:endCxn id="515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0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1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2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3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4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公式" r:id="rId3" imgW="1771532" imgH="838080" progId="Equation.3">
                  <p:embed/>
                </p:oleObj>
              </mc:Choice>
              <mc:Fallback>
                <p:oleObj name="公式" r:id="rId3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3414713" y="1966913"/>
            <a:ext cx="2994025" cy="2476500"/>
            <a:chOff x="6084168" y="4476129"/>
            <a:chExt cx="2992825" cy="2475456"/>
          </a:xfrm>
        </p:grpSpPr>
        <p:grpSp>
          <p:nvGrpSpPr>
            <p:cNvPr id="513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514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5144" idx="2"/>
                <a:endCxn id="5145" idx="7"/>
              </p:cNvCxnSpPr>
              <p:nvPr/>
            </p:nvCxnSpPr>
            <p:spPr>
              <a:xfrm flipH="1">
                <a:off x="4988487" y="4207417"/>
                <a:ext cx="591900" cy="46176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5144" idx="4"/>
                <a:endCxn id="5148" idx="0"/>
              </p:cNvCxnSpPr>
              <p:nvPr/>
            </p:nvCxnSpPr>
            <p:spPr>
              <a:xfrm>
                <a:off x="5759703" y="4386729"/>
                <a:ext cx="576031" cy="1231381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5148" idx="2"/>
                <a:endCxn id="5147" idx="6"/>
              </p:cNvCxnSpPr>
              <p:nvPr/>
            </p:nvCxnSpPr>
            <p:spPr>
              <a:xfrm flipH="1" flipV="1">
                <a:off x="5401072" y="5797422"/>
                <a:ext cx="7553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5147" idx="7"/>
                <a:endCxn id="5146" idx="3"/>
              </p:cNvCxnSpPr>
              <p:nvPr/>
            </p:nvCxnSpPr>
            <p:spPr>
              <a:xfrm flipV="1">
                <a:off x="5347119" y="4923077"/>
                <a:ext cx="1185387" cy="74739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13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3993" cy="58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0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1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2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3203575" y="4616450"/>
            <a:ext cx="3978275" cy="1436688"/>
            <a:chOff x="3697297" y="5049180"/>
            <a:chExt cx="3978264" cy="1435244"/>
          </a:xfrm>
        </p:grpSpPr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3697297" y="504918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0" name="矩形 6"/>
            <p:cNvSpPr>
              <a:spLocks noChangeArrowheads="1"/>
            </p:cNvSpPr>
            <p:nvPr/>
          </p:nvSpPr>
          <p:spPr bwMode="auto">
            <a:xfrm>
              <a:off x="3754295" y="5346504"/>
              <a:ext cx="3799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获取最短路径方法，以顶点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为例：</a:t>
              </a:r>
              <a:endParaRPr lang="en-US" altLang="zh-CN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1" name="矩形 7"/>
            <p:cNvSpPr>
              <a:spLocks noChangeArrowheads="1"/>
            </p:cNvSpPr>
            <p:nvPr/>
          </p:nvSpPr>
          <p:spPr bwMode="auto">
            <a:xfrm>
              <a:off x="3820546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p[4]=3</a:t>
              </a:r>
              <a:endParaRPr lang="zh-CN" altLang="en-US"/>
            </a:p>
          </p:txBody>
        </p:sp>
        <p:sp>
          <p:nvSpPr>
            <p:cNvPr id="5132" name="矩形 90"/>
            <p:cNvSpPr>
              <a:spLocks noChangeArrowheads="1"/>
            </p:cNvSpPr>
            <p:nvPr/>
          </p:nvSpPr>
          <p:spPr bwMode="auto">
            <a:xfrm>
              <a:off x="504885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p[3]=2</a:t>
              </a:r>
              <a:endParaRPr lang="zh-CN" altLang="en-US"/>
            </a:p>
          </p:txBody>
        </p:sp>
        <p:sp>
          <p:nvSpPr>
            <p:cNvPr id="5133" name="矩形 92"/>
            <p:cNvSpPr>
              <a:spLocks noChangeArrowheads="1"/>
            </p:cNvSpPr>
            <p:nvPr/>
          </p:nvSpPr>
          <p:spPr bwMode="auto">
            <a:xfrm>
              <a:off x="622818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p[2]=0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474186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4" name="右箭头 93"/>
            <p:cNvSpPr/>
            <p:nvPr/>
          </p:nvSpPr>
          <p:spPr bwMode="auto">
            <a:xfrm>
              <a:off x="595312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136" name="矩形 95"/>
            <p:cNvSpPr>
              <a:spLocks noChangeArrowheads="1"/>
            </p:cNvSpPr>
            <p:nvPr/>
          </p:nvSpPr>
          <p:spPr bwMode="auto">
            <a:xfrm>
              <a:off x="3754295" y="6115092"/>
              <a:ext cx="3921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反向读得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到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的最短路径为 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(0,3,2,4)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最优子结构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P(</a:t>
            </a:r>
            <a:r>
              <a:rPr lang="en-US" altLang="zh-CN" dirty="0" err="1" smtClean="0">
                <a:latin typeface="+mj-lt"/>
              </a:rPr>
              <a:t>s,d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d</a:t>
            </a:r>
            <a:r>
              <a:rPr lang="zh-CN" altLang="en-US" dirty="0" smtClean="0">
                <a:latin typeface="+mj-lt"/>
              </a:rPr>
              <a:t>的最短路径，那么这条路径上的子路径</a:t>
            </a:r>
            <a:r>
              <a:rPr lang="en-US" altLang="zh-CN" dirty="0" smtClean="0">
                <a:latin typeface="+mj-lt"/>
              </a:rPr>
              <a:t>P(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u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的最短路径。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证明：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如若不然，假设</a:t>
            </a:r>
            <a:r>
              <a:rPr lang="en-US" altLang="zh-CN" dirty="0" smtClean="0">
                <a:latin typeface="+mj-lt"/>
              </a:rPr>
              <a:t>u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之间存在更短路径</a:t>
            </a:r>
            <a:r>
              <a:rPr lang="en-US" altLang="zh-CN" dirty="0" smtClean="0">
                <a:latin typeface="+mj-lt"/>
              </a:rPr>
              <a:t>P’(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，则用其替代</a:t>
            </a:r>
            <a:r>
              <a:rPr lang="en-US" altLang="zh-CN" dirty="0" smtClean="0">
                <a:latin typeface="+mj-lt"/>
              </a:rPr>
              <a:t>P(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，得到一条</a:t>
            </a:r>
            <a:r>
              <a:rPr lang="en-US" altLang="zh-CN" dirty="0" smtClean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d</a:t>
            </a:r>
            <a:r>
              <a:rPr lang="zh-CN" altLang="en-US" dirty="0" smtClean="0">
                <a:latin typeface="+mj-lt"/>
              </a:rPr>
              <a:t>的更短路径</a:t>
            </a:r>
            <a:r>
              <a:rPr lang="en-US" altLang="zh-CN" dirty="0" smtClean="0">
                <a:latin typeface="+mj-lt"/>
              </a:rPr>
              <a:t>P’(</a:t>
            </a:r>
            <a:r>
              <a:rPr lang="en-US" altLang="zh-CN" dirty="0" err="1" smtClean="0">
                <a:latin typeface="+mj-lt"/>
              </a:rPr>
              <a:t>s,d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，与</a:t>
            </a:r>
            <a:r>
              <a:rPr lang="en-US" altLang="zh-CN" dirty="0" smtClean="0">
                <a:latin typeface="+mj-lt"/>
              </a:rPr>
              <a:t>P(</a:t>
            </a:r>
            <a:r>
              <a:rPr lang="en-US" altLang="zh-CN" dirty="0" err="1" smtClean="0">
                <a:latin typeface="+mj-lt"/>
              </a:rPr>
              <a:t>s,d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d</a:t>
            </a:r>
            <a:r>
              <a:rPr lang="zh-CN" altLang="en-US" dirty="0" smtClean="0">
                <a:latin typeface="+mj-lt"/>
              </a:rPr>
              <a:t>是最短路径矛盾。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249346" y="5589240"/>
            <a:ext cx="6862547" cy="445709"/>
            <a:chOff x="4017857" y="3564396"/>
            <a:chExt cx="6862547" cy="445709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458996" y="3796600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17857" y="3564398"/>
              <a:ext cx="441139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s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292080" y="3564398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55140" y="3797925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6588224" y="3565723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 smtClean="0">
                  <a:latin typeface="+mj-lt"/>
                </a:rPr>
                <a:t>…</a:t>
              </a:r>
              <a:endParaRPr lang="en-US" altLang="zh-CN" sz="3000" b="1" dirty="0">
                <a:latin typeface="+mj-lt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7051284" y="3796599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7884368" y="3564397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 smtClean="0">
                  <a:latin typeface="+mj-lt"/>
                </a:rPr>
                <a:t>…</a:t>
              </a:r>
              <a:endParaRPr lang="en-US" altLang="zh-CN" sz="3000" b="1" dirty="0">
                <a:latin typeface="+mj-lt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8316416" y="3796598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9144508" y="3564396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v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9612560" y="3799956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0440652" y="3567754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d</a:t>
              </a:r>
            </a:p>
          </p:txBody>
        </p:sp>
      </p:grpSp>
      <p:sp>
        <p:nvSpPr>
          <p:cNvPr id="33" name="弧形 32"/>
          <p:cNvSpPr/>
          <p:nvPr/>
        </p:nvSpPr>
        <p:spPr bwMode="auto">
          <a:xfrm>
            <a:off x="2923465" y="5049180"/>
            <a:ext cx="3520743" cy="1296144"/>
          </a:xfrm>
          <a:prstGeom prst="arc">
            <a:avLst>
              <a:gd name="adj1" fmla="val 10941344"/>
              <a:gd name="adj2" fmla="val 21500629"/>
            </a:avLst>
          </a:prstGeom>
          <a:ln w="381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15638" y="4685074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A8"/>
                </a:solidFill>
              </a:rPr>
              <a:t>P’(</a:t>
            </a:r>
            <a:r>
              <a:rPr lang="en-US" altLang="zh-CN" sz="2000" b="1" dirty="0" err="1">
                <a:solidFill>
                  <a:srgbClr val="0000A8"/>
                </a:solidFill>
              </a:rPr>
              <a:t>u,v</a:t>
            </a:r>
            <a:r>
              <a:rPr lang="en-US" altLang="zh-CN" sz="2000" b="1" dirty="0">
                <a:solidFill>
                  <a:srgbClr val="0000A8"/>
                </a:solidFill>
              </a:rPr>
              <a:t>)</a:t>
            </a:r>
            <a:endParaRPr lang="zh-CN" altLang="en-US" sz="2000" b="1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贪心选择性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j-lt"/>
              </a:rPr>
              <a:t>设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是已计算好最短路径的顶点集合，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是未计算好最短路径的顶点</a:t>
            </a:r>
            <a:r>
              <a:rPr lang="zh-CN" altLang="en-US" dirty="0">
                <a:latin typeface="+mj-lt"/>
              </a:rPr>
              <a:t>集合。</a:t>
            </a:r>
            <a:r>
              <a:rPr lang="en-US" altLang="zh-CN" dirty="0">
                <a:latin typeface="+mj-lt"/>
              </a:rPr>
              <a:t>P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的最短路径。假设</a:t>
            </a:r>
            <a:r>
              <a:rPr lang="en-US" altLang="zh-CN" dirty="0">
                <a:latin typeface="+mj-lt"/>
              </a:rPr>
              <a:t>W(P)+</a:t>
            </a:r>
            <a:r>
              <a:rPr lang="en-US" altLang="zh-CN" dirty="0" smtClean="0">
                <a:latin typeface="+mj-lt"/>
              </a:rPr>
              <a:t>W(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对任意</a:t>
            </a:r>
            <a:r>
              <a:rPr lang="en-US" altLang="zh-CN" dirty="0" smtClean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>
                <a:latin typeface="+mj-lt"/>
              </a:rPr>
              <a:t>A</a:t>
            </a:r>
            <a:r>
              <a:rPr lang="en-US" altLang="zh-CN" dirty="0" smtClean="0">
                <a:latin typeface="+mj-lt"/>
              </a:rPr>
              <a:t>, v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 smtClean="0">
                <a:latin typeface="+mj-lt"/>
              </a:rPr>
              <a:t>B</a:t>
            </a:r>
            <a:r>
              <a:rPr lang="zh-CN" altLang="en-US" dirty="0" smtClean="0">
                <a:latin typeface="+mj-lt"/>
              </a:rPr>
              <a:t>最小，则</a:t>
            </a:r>
            <a:r>
              <a:rPr lang="en-US" altLang="zh-CN" dirty="0" smtClean="0">
                <a:latin typeface="+mj-lt"/>
              </a:rPr>
              <a:t>P+{(</a:t>
            </a:r>
            <a:r>
              <a:rPr lang="en-US" altLang="zh-CN" dirty="0" err="1" smtClean="0">
                <a:latin typeface="+mj-lt"/>
              </a:rPr>
              <a:t>u,v</a:t>
            </a:r>
            <a:r>
              <a:rPr lang="en-US" altLang="zh-CN" dirty="0" smtClean="0">
                <a:latin typeface="+mj-lt"/>
              </a:rPr>
              <a:t>)}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到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的最短路径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证明：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略</a:t>
            </a:r>
          </a:p>
        </p:txBody>
      </p:sp>
      <p:sp>
        <p:nvSpPr>
          <p:cNvPr id="42" name="矩形 41"/>
          <p:cNvSpPr/>
          <p:nvPr/>
        </p:nvSpPr>
        <p:spPr>
          <a:xfrm>
            <a:off x="195614" y="5916047"/>
            <a:ext cx="884088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选择当前累积权值最小且两端点属两集合结果不会变坏</a:t>
            </a:r>
            <a:endParaRPr lang="zh-CN" altLang="en-US" sz="28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44842" y="4077072"/>
            <a:ext cx="4885560" cy="1817123"/>
            <a:chOff x="4654993" y="103775"/>
            <a:chExt cx="4885560" cy="1817123"/>
          </a:xfrm>
        </p:grpSpPr>
        <p:grpSp>
          <p:nvGrpSpPr>
            <p:cNvPr id="80" name="组合 79"/>
            <p:cNvGrpSpPr/>
            <p:nvPr/>
          </p:nvGrpSpPr>
          <p:grpSpPr>
            <a:xfrm>
              <a:off x="4771274" y="234306"/>
              <a:ext cx="4649146" cy="1038965"/>
              <a:chOff x="1352926" y="296652"/>
              <a:chExt cx="5566403" cy="126014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352926" y="296652"/>
                <a:ext cx="5566403" cy="443678"/>
                <a:chOff x="4017857" y="3564396"/>
                <a:chExt cx="5566403" cy="443678"/>
              </a:xfrm>
            </p:grpSpPr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>
                  <a:off x="4458996" y="3796600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88" name="Oval 8"/>
                <p:cNvSpPr>
                  <a:spLocks noChangeArrowheads="1"/>
                </p:cNvSpPr>
                <p:nvPr/>
              </p:nvSpPr>
              <p:spPr bwMode="auto">
                <a:xfrm>
                  <a:off x="4017857" y="3564398"/>
                  <a:ext cx="441139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s</a:t>
                  </a:r>
                </a:p>
              </p:txBody>
            </p:sp>
            <p:sp>
              <p:nvSpPr>
                <p:cNvPr id="89" name="Oval 9"/>
                <p:cNvSpPr>
                  <a:spLocks noChangeArrowheads="1"/>
                </p:cNvSpPr>
                <p:nvPr/>
              </p:nvSpPr>
              <p:spPr bwMode="auto">
                <a:xfrm>
                  <a:off x="5292080" y="3564398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smtClean="0">
                      <a:latin typeface="+mj-lt"/>
                    </a:rPr>
                    <a:t>…</a:t>
                  </a:r>
                  <a:endParaRPr lang="en-US" altLang="zh-CN" sz="2000" b="1" dirty="0">
                    <a:latin typeface="+mj-lt"/>
                  </a:endParaRPr>
                </a:p>
              </p:txBody>
            </p:sp>
            <p:sp>
              <p:nvSpPr>
                <p:cNvPr id="90" name="Line 10"/>
                <p:cNvSpPr>
                  <a:spLocks noChangeShapeType="1"/>
                </p:cNvSpPr>
                <p:nvPr/>
              </p:nvSpPr>
              <p:spPr bwMode="auto">
                <a:xfrm>
                  <a:off x="5755140" y="3797925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1" name="Oval 9"/>
                <p:cNvSpPr>
                  <a:spLocks noChangeArrowheads="1"/>
                </p:cNvSpPr>
                <p:nvPr/>
              </p:nvSpPr>
              <p:spPr bwMode="auto">
                <a:xfrm>
                  <a:off x="6588224" y="3565723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u</a:t>
                  </a:r>
                </a:p>
              </p:txBody>
            </p:sp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51284" y="3785571"/>
                  <a:ext cx="2093224" cy="1102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5" name="Oval 9"/>
                <p:cNvSpPr>
                  <a:spLocks noChangeArrowheads="1"/>
                </p:cNvSpPr>
                <p:nvPr/>
              </p:nvSpPr>
              <p:spPr bwMode="auto">
                <a:xfrm>
                  <a:off x="9144508" y="3564396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v</a:t>
                  </a:r>
                </a:p>
              </p:txBody>
            </p:sp>
          </p:grpSp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3923928" y="1114441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 smtClean="0">
                    <a:latin typeface="+mj-lt"/>
                  </a:rPr>
                  <a:t>x</a:t>
                </a:r>
                <a:endParaRPr lang="en-US" altLang="zh-CN" sz="2000" b="1" dirty="0">
                  <a:latin typeface="+mj-lt"/>
                </a:endParaRPr>
              </a:p>
            </p:txBody>
          </p:sp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>
                <a:off x="4386988" y="1345317"/>
                <a:ext cx="83308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5220072" y="1113115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 smtClean="0">
                    <a:latin typeface="+mj-lt"/>
                  </a:rPr>
                  <a:t>y</a:t>
                </a:r>
                <a:endParaRPr lang="en-US" altLang="zh-CN" sz="2000" b="1" dirty="0">
                  <a:latin typeface="+mj-lt"/>
                </a:endParaRP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5659824" y="656692"/>
                <a:ext cx="833084" cy="67759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>
                <a:off x="2951819" y="752282"/>
                <a:ext cx="971473" cy="5820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 bwMode="auto">
            <a:xfrm>
              <a:off x="4654993" y="116632"/>
              <a:ext cx="2689315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892119" y="103775"/>
              <a:ext cx="1648434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520788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A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40647" y="1483381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）</a:t>
                </a:r>
                <a:r>
                  <a:rPr lang="zh-CN" altLang="zh-CN" sz="2000" dirty="0" smtClean="0"/>
                  <a:t>给定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个物品，物品价值分别为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Pn</a:t>
                </a:r>
                <a:r>
                  <a:rPr lang="zh-CN" altLang="zh-CN" sz="2000" dirty="0"/>
                  <a:t>，物品重量分别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, …, </a:t>
                </a:r>
                <a:r>
                  <a:rPr lang="en-US" altLang="zh-CN" sz="2000" i="1" dirty="0" err="1"/>
                  <a:t>Wn</a:t>
                </a:r>
                <a:r>
                  <a:rPr lang="zh-CN" altLang="zh-CN" sz="2000" dirty="0"/>
                  <a:t>，背包容量为</a:t>
                </a:r>
                <a:r>
                  <a:rPr lang="en-US" altLang="zh-CN" sz="2000" i="1" dirty="0"/>
                  <a:t>M</a:t>
                </a:r>
                <a:r>
                  <a:rPr lang="zh-CN" altLang="zh-CN" sz="2000" dirty="0"/>
                  <a:t>。每种物品可部分装入到背包</a:t>
                </a:r>
                <a:r>
                  <a:rPr lang="zh-CN" altLang="zh-CN" sz="2000" dirty="0" smtClean="0"/>
                  <a:t>中</a:t>
                </a:r>
                <a:r>
                  <a:rPr lang="zh-CN" altLang="en-US" sz="2000" dirty="0" smtClean="0"/>
                  <a:t>。输出</a:t>
                </a:r>
                <a:r>
                  <a:rPr lang="en-US" altLang="zh-CN" sz="2000" i="1" dirty="0" smtClean="0"/>
                  <a:t>X</a:t>
                </a:r>
                <a:r>
                  <a:rPr lang="en-US" altLang="zh-CN" sz="2000" baseline="-25000" dirty="0" smtClean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X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0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1, </a:t>
                </a:r>
                <a:r>
                  <a:rPr lang="zh-CN" altLang="zh-CN" sz="2000" dirty="0" smtClean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/>
                        </m:ctrlPr>
                      </m:naryPr>
                      <m:sub>
                        <m:r>
                          <a:rPr lang="en-US" altLang="zh-CN" sz="2000"/>
                          <m:t>1</m:t>
                        </m:r>
                        <m:r>
                          <a:rPr lang="en-US" altLang="zh-CN" sz="2000">
                            <a:sym typeface="Symbol"/>
                          </a:rPr>
                          <m:t></m:t>
                        </m:r>
                        <m:r>
                          <a:rPr lang="en-US" altLang="zh-CN" sz="200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i</m:t>
                        </m:r>
                        <m:r>
                          <a:rPr lang="en-US" altLang="zh-CN" sz="2000">
                            <a:sym typeface="Symbol"/>
                          </a:rPr>
                          <m:t></m:t>
                        </m:r>
                        <m:r>
                          <a:rPr lang="en-US" altLang="zh-CN" sz="200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/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/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2000" dirty="0" smtClean="0"/>
                  <a:t>最大</a:t>
                </a:r>
                <a:r>
                  <a:rPr lang="zh-CN" altLang="en-US" sz="2000" dirty="0" smtClean="0"/>
                  <a:t>，且</a:t>
                </a:r>
                <a:r>
                  <a:rPr lang="en-US" altLang="zh-CN" sz="2000" dirty="0" smtClean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/>
                        </m:ctrlPr>
                      </m:naryPr>
                      <m:sub>
                        <m:r>
                          <a:rPr lang="en-US" altLang="zh-CN" sz="2000"/>
                          <m:t>1</m:t>
                        </m:r>
                        <m:r>
                          <a:rPr lang="en-US" altLang="zh-CN" sz="2000">
                            <a:sym typeface="Symbol"/>
                          </a:rPr>
                          <m:t></m:t>
                        </m:r>
                        <m:r>
                          <a:rPr lang="en-US" altLang="zh-CN" sz="200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i</m:t>
                        </m:r>
                        <m:r>
                          <a:rPr lang="en-US" altLang="zh-CN" sz="2000">
                            <a:sym typeface="Symbol"/>
                          </a:rPr>
                          <m:t></m:t>
                        </m:r>
                        <m:r>
                          <a:rPr lang="en-US" altLang="zh-CN" sz="2000"/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/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/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/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/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 smtClean="0"/>
                  <a:t>M</a:t>
                </a:r>
                <a:r>
                  <a:rPr lang="zh-CN" altLang="en-US" sz="2000" dirty="0" smtClean="0"/>
                  <a:t>。</a:t>
                </a:r>
                <a:r>
                  <a:rPr lang="zh-CN" altLang="zh-CN" sz="2000" dirty="0"/>
                  <a:t>试设计一个算法求解该</a:t>
                </a:r>
                <a:r>
                  <a:rPr lang="zh-CN" altLang="zh-CN" sz="2000" dirty="0" smtClean="0"/>
                  <a:t>问题</a:t>
                </a:r>
                <a:r>
                  <a:rPr lang="zh-CN" altLang="en-US" sz="2000" dirty="0" smtClean="0"/>
                  <a:t>，</a:t>
                </a:r>
                <a:r>
                  <a:rPr lang="zh-CN" altLang="zh-CN" sz="2000" dirty="0" smtClean="0"/>
                  <a:t>分析</a:t>
                </a:r>
                <a:r>
                  <a:rPr lang="zh-CN" altLang="zh-CN" sz="2000" dirty="0"/>
                  <a:t>算法的</a:t>
                </a:r>
                <a:r>
                  <a:rPr lang="zh-CN" altLang="zh-CN" sz="2000" dirty="0" smtClean="0"/>
                  <a:t>正确性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（</a:t>
                </a:r>
                <a:r>
                  <a:rPr lang="en-US" altLang="zh-CN" sz="2000" dirty="0" smtClean="0"/>
                  <a:t>2</a:t>
                </a:r>
                <a:r>
                  <a:rPr lang="zh-CN" altLang="en-US" sz="2000" dirty="0" smtClean="0"/>
                  <a:t>）</a:t>
                </a:r>
                <a:r>
                  <a:rPr lang="zh-CN" altLang="zh-CN" sz="2000" dirty="0"/>
                  <a:t>海面上有一些船需要与陆地进行通信，需要在海岸线上布置一些基站。现将问题抽象为，在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轴上方，给出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条船的坐标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𝑝</m:t>
                        </m:r>
                      </m:e>
                      <m:sub>
                        <m:r>
                          <a:rPr lang="en-US" altLang="zh-CN" sz="2000" i="1"/>
                          <m:t>1</m:t>
                        </m:r>
                      </m:sub>
                    </m:sSub>
                    <m:r>
                      <a:rPr lang="en-US" altLang="zh-CN" sz="2000" i="1"/>
                      <m:t>,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𝑝</m:t>
                        </m:r>
                      </m:e>
                      <m:sub>
                        <m:r>
                          <a:rPr lang="en-US" altLang="zh-CN" sz="2000" i="1"/>
                          <m:t>2</m:t>
                        </m:r>
                      </m:sub>
                    </m:sSub>
                    <m:r>
                      <a:rPr lang="en-US" altLang="zh-CN" sz="2000" i="1"/>
                      <m:t>,…,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𝑝</m:t>
                        </m:r>
                      </m:e>
                      <m:sub>
                        <m:r>
                          <a:rPr lang="en-US" altLang="zh-CN" sz="2000" i="1"/>
                          <m:t>𝑁</m:t>
                        </m:r>
                      </m:sub>
                    </m:sSub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𝑝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en-US" altLang="zh-CN" sz="2000" i="1"/>
                      <m:t>=(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𝑥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en-US" altLang="zh-CN" sz="2000"/>
                      <m:t>,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en-US" altLang="zh-CN" sz="2000" i="1"/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𝑥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en-US" altLang="zh-CN" sz="2000"/>
                      <m:t>≥0, 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𝑦</m:t>
                        </m:r>
                      </m:e>
                      <m:sub>
                        <m:r>
                          <a:rPr lang="en-US" altLang="zh-CN" sz="2000" i="1"/>
                          <m:t>𝑖</m:t>
                        </m:r>
                      </m:sub>
                    </m:sSub>
                    <m:r>
                      <a:rPr lang="en-US" altLang="zh-CN" sz="2000"/>
                      <m:t>≤</m:t>
                    </m:r>
                    <m:r>
                      <m:rPr>
                        <m:sty m:val="p"/>
                      </m:rPr>
                      <a:rPr lang="en-US" altLang="zh-CN" sz="2000"/>
                      <m:t>d</m:t>
                    </m:r>
                    <m:r>
                      <a:rPr lang="en-US" altLang="zh-CN" sz="2000"/>
                      <m:t>,1≤</m:t>
                    </m:r>
                    <m:r>
                      <a:rPr lang="en-US" altLang="zh-CN" sz="2000" i="1"/>
                      <m:t>𝑖</m:t>
                    </m:r>
                    <m:r>
                      <a:rPr lang="en-US" altLang="zh-CN" sz="2000"/>
                      <m:t>≤</m:t>
                    </m:r>
                    <m:r>
                      <a:rPr lang="en-US" altLang="zh-CN" sz="2000" i="1"/>
                      <m:t>𝑁</m:t>
                    </m:r>
                  </m:oMath>
                </a14:m>
                <a:r>
                  <a:rPr lang="zh-CN" altLang="zh-CN" sz="2000" dirty="0"/>
                  <a:t>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轴上安放的基站可以覆盖半径为</a:t>
                </a:r>
                <a:r>
                  <a:rPr lang="en-US" altLang="zh-CN" sz="2000" dirty="0"/>
                  <a:t>d</a:t>
                </a:r>
                <a:r>
                  <a:rPr lang="zh-CN" altLang="zh-CN" sz="2000" dirty="0"/>
                  <a:t>的区域内的所有点，问在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轴上至少要安放几个点才可以将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轴上方的点都覆盖起来。试设计一个算法求解该问题，并分析算法的正确性。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15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pic>
        <p:nvPicPr>
          <p:cNvPr id="5" name="图片 4" descr="C:\Users\swim\Desktop\图片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33156"/>
            <a:ext cx="3204356" cy="180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60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动态规划方法可用的条件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子问题重叠性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适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用贪心算法时，动态规划可能不适用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适用动态规划时，贪心算法可能</a:t>
            </a:r>
            <a:r>
              <a:rPr lang="zh-CN" altLang="en-US" dirty="0">
                <a:latin typeface="Arial" charset="0"/>
                <a:ea typeface="黑体" pitchFamily="2" charset="-122"/>
              </a:rPr>
              <a:t>不适用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4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en-US" altLang="zh-CN" dirty="0" smtClean="0">
                <a:latin typeface="+mj-lt"/>
              </a:rPr>
              <a:t>S={1,2,…,n}</a:t>
            </a:r>
            <a:r>
              <a:rPr kumimoji="1" lang="zh-CN" altLang="en-US" dirty="0" smtClean="0">
                <a:latin typeface="+mj-lt"/>
              </a:rPr>
              <a:t>是</a:t>
            </a:r>
            <a:r>
              <a:rPr kumimoji="1" lang="en-US" altLang="zh-CN" dirty="0" smtClean="0">
                <a:latin typeface="+mj-lt"/>
              </a:rPr>
              <a:t>n</a:t>
            </a:r>
            <a:r>
              <a:rPr kumimoji="1" lang="zh-CN" altLang="en-US" dirty="0" smtClean="0">
                <a:latin typeface="+mj-lt"/>
              </a:rPr>
              <a:t>个活动的集合，活动共用同一资源，同一时间只有一个活动</a:t>
            </a:r>
            <a:r>
              <a:rPr kumimoji="1" lang="zh-CN" altLang="en-US" dirty="0">
                <a:latin typeface="+mj-lt"/>
              </a:rPr>
              <a:t>使用</a:t>
            </a:r>
            <a:r>
              <a:rPr kumimoji="1" lang="zh-CN" altLang="en-US" dirty="0" smtClean="0">
                <a:latin typeface="+mj-lt"/>
              </a:rPr>
              <a:t>。活动 </a:t>
            </a:r>
            <a:r>
              <a:rPr kumimoji="1" lang="en-US" altLang="zh-CN" dirty="0"/>
              <a:t>i</a:t>
            </a:r>
            <a:r>
              <a:rPr kumimoji="1" lang="zh-CN" altLang="en-US" dirty="0" smtClean="0">
                <a:latin typeface="+mj-lt"/>
              </a:rPr>
              <a:t>有起始时间 </a:t>
            </a:r>
            <a:r>
              <a:rPr kumimoji="1" lang="en-US" altLang="zh-CN" dirty="0" err="1" smtClean="0">
                <a:latin typeface="+mj-lt"/>
              </a:rPr>
              <a:t>s</a:t>
            </a:r>
            <a:r>
              <a:rPr kumimoji="1" lang="en-US" altLang="zh-CN" baseline="-30000" dirty="0" err="1" smtClean="0">
                <a:latin typeface="+mj-lt"/>
              </a:rPr>
              <a:t>i</a:t>
            </a:r>
            <a:r>
              <a:rPr kumimoji="1" lang="en-US" altLang="zh-CN" dirty="0" smtClean="0">
                <a:latin typeface="+mj-lt"/>
              </a:rPr>
              <a:t>，</a:t>
            </a:r>
            <a:r>
              <a:rPr kumimoji="1" lang="zh-CN" altLang="en-US" dirty="0" smtClean="0">
                <a:latin typeface="+mj-lt"/>
              </a:rPr>
              <a:t>终止时间 </a:t>
            </a:r>
            <a:r>
              <a:rPr kumimoji="1" lang="en-US" altLang="zh-CN" dirty="0" err="1" smtClean="0">
                <a:latin typeface="+mj-lt"/>
              </a:rPr>
              <a:t>f</a:t>
            </a:r>
            <a:r>
              <a:rPr kumimoji="1" lang="en-US" altLang="zh-CN" baseline="-30000" dirty="0" err="1" smtClean="0">
                <a:latin typeface="+mj-lt"/>
              </a:rPr>
              <a:t>i</a:t>
            </a:r>
            <a:r>
              <a:rPr kumimoji="1" lang="en-US" altLang="zh-CN" dirty="0" err="1" smtClean="0">
                <a:latin typeface="+mj-lt"/>
              </a:rPr>
              <a:t>，s</a:t>
            </a:r>
            <a:r>
              <a:rPr kumimoji="1" lang="en-US" altLang="zh-CN" baseline="-30000" dirty="0" err="1" smtClean="0">
                <a:latin typeface="+mj-lt"/>
              </a:rPr>
              <a:t>i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</a:t>
            </a:r>
            <a:r>
              <a:rPr kumimoji="1" lang="en-US" altLang="zh-CN" dirty="0" smtClean="0">
                <a:latin typeface="+mj-lt"/>
              </a:rPr>
              <a:t> f</a:t>
            </a:r>
            <a:r>
              <a:rPr kumimoji="1" lang="en-US" altLang="zh-CN" baseline="-30000" dirty="0" smtClean="0">
                <a:latin typeface="+mj-lt"/>
              </a:rPr>
              <a:t>i</a:t>
            </a:r>
            <a:r>
              <a:rPr kumimoji="1" lang="zh-CN" altLang="en-US" dirty="0" smtClean="0"/>
              <a:t>，表示为</a:t>
            </a:r>
            <a:r>
              <a:rPr kumimoji="1" lang="en-US" altLang="zh-CN" dirty="0" smtClean="0"/>
              <a:t>x</a:t>
            </a:r>
            <a:r>
              <a:rPr lang="en-US" altLang="zh-CN" baseline="-30000" dirty="0" smtClean="0"/>
              <a:t>i</a:t>
            </a:r>
            <a:r>
              <a:rPr lang="en-US" altLang="zh-CN" dirty="0" smtClean="0"/>
              <a:t>=[</a:t>
            </a:r>
            <a:r>
              <a:rPr lang="en-US" altLang="zh-CN" dirty="0" err="1"/>
              <a:t>s</a:t>
            </a:r>
            <a:r>
              <a:rPr lang="en-US" altLang="zh-CN" baseline="-30000" dirty="0" err="1"/>
              <a:t>i，</a:t>
            </a:r>
            <a:r>
              <a:rPr lang="en-US" altLang="zh-CN" dirty="0" err="1"/>
              <a:t>f</a:t>
            </a:r>
            <a:r>
              <a:rPr lang="en-US" altLang="zh-CN" baseline="-30000" dirty="0" err="1"/>
              <a:t>i</a:t>
            </a:r>
            <a:r>
              <a:rPr lang="en-US" altLang="zh-CN" dirty="0" smtClean="0"/>
              <a:t>] </a:t>
            </a:r>
            <a:endParaRPr kumimoji="1" lang="en-US" altLang="zh-CN" baseline="-30000" dirty="0" smtClean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相容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活动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kumimoji="1" lang="zh-CN" altLang="en-US" sz="2800" dirty="0">
                <a:latin typeface="+mj-lt"/>
              </a:rPr>
              <a:t>活动</a:t>
            </a:r>
            <a:r>
              <a:rPr kumimoji="1" lang="en-US" altLang="zh-CN" sz="2800" dirty="0">
                <a:latin typeface="+mj-lt"/>
              </a:rPr>
              <a:t>i</a:t>
            </a:r>
            <a:r>
              <a:rPr kumimoji="1" lang="zh-CN" altLang="en-US" sz="2800" dirty="0">
                <a:latin typeface="+mj-lt"/>
              </a:rPr>
              <a:t>和</a:t>
            </a:r>
            <a:r>
              <a:rPr kumimoji="1" lang="en-US" altLang="zh-CN" sz="2800" dirty="0">
                <a:latin typeface="+mj-lt"/>
              </a:rPr>
              <a:t>j</a:t>
            </a:r>
            <a:r>
              <a:rPr kumimoji="1" lang="zh-CN" altLang="en-US" sz="2800" dirty="0">
                <a:latin typeface="+mj-lt"/>
              </a:rPr>
              <a:t>是相容的，</a:t>
            </a:r>
            <a:r>
              <a:rPr kumimoji="1" lang="zh-CN" altLang="en-US" sz="2800" dirty="0" smtClean="0">
                <a:latin typeface="+mj-lt"/>
              </a:rPr>
              <a:t>若 </a:t>
            </a:r>
            <a:r>
              <a:rPr kumimoji="1" lang="en-US" altLang="zh-CN" sz="2800" dirty="0" err="1" smtClean="0">
                <a:latin typeface="+mj-lt"/>
              </a:rPr>
              <a:t>s</a:t>
            </a:r>
            <a:r>
              <a:rPr kumimoji="1" lang="en-US" altLang="zh-CN" sz="2800" baseline="-30000" dirty="0" err="1" smtClean="0">
                <a:latin typeface="+mj-lt"/>
              </a:rPr>
              <a:t>j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 smtClean="0">
                <a:latin typeface="+mj-lt"/>
              </a:rPr>
              <a:t>f</a:t>
            </a:r>
            <a:r>
              <a:rPr kumimoji="1" lang="en-US" altLang="zh-CN" sz="2800" baseline="-30000" dirty="0" err="1" smtClean="0">
                <a:latin typeface="+mj-lt"/>
              </a:rPr>
              <a:t>i</a:t>
            </a:r>
            <a:r>
              <a:rPr kumimoji="1" lang="en-US" altLang="zh-CN" sz="2800" baseline="-30000" dirty="0" smtClean="0">
                <a:latin typeface="+mj-lt"/>
              </a:rPr>
              <a:t> </a:t>
            </a:r>
            <a:r>
              <a:rPr kumimoji="1" lang="zh-CN" altLang="en-US" sz="2800" dirty="0" smtClean="0">
                <a:latin typeface="+mj-lt"/>
              </a:rPr>
              <a:t>或 </a:t>
            </a:r>
            <a:r>
              <a:rPr kumimoji="1" lang="en-US" altLang="zh-CN" sz="2800" dirty="0" err="1" smtClean="0">
                <a:latin typeface="+mj-lt"/>
              </a:rPr>
              <a:t>s</a:t>
            </a:r>
            <a:r>
              <a:rPr kumimoji="1" lang="en-US" altLang="zh-CN" sz="2800" baseline="-30000" dirty="0" err="1" smtClean="0">
                <a:latin typeface="+mj-lt"/>
              </a:rPr>
              <a:t>i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151" y="4470121"/>
            <a:ext cx="6985000" cy="868819"/>
            <a:chOff x="1614488" y="5085184"/>
            <a:chExt cx="6985000" cy="868819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3497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708660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38100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</a:rPr>
                <a:t>f</a:t>
              </a:r>
              <a:r>
                <a:rPr lang="en-US" altLang="zh-CN" sz="30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151805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 flipH="1">
              <a:off x="5718176" y="5085184"/>
              <a:ext cx="13684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75322" y="5517232"/>
            <a:ext cx="6985000" cy="1048839"/>
            <a:chOff x="1614488" y="4905164"/>
            <a:chExt cx="6985000" cy="1048839"/>
          </a:xfrm>
        </p:grpSpPr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34975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708660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smtClean="0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 smtClean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 smtClean="0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28843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4375151" y="4905164"/>
              <a:ext cx="271145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4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问题定义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 dirty="0" smtClean="0">
                <a:latin typeface="+mj-lt"/>
              </a:rPr>
              <a:t>输入：</a:t>
            </a:r>
            <a:r>
              <a:rPr lang="en-US" altLang="zh-CN" dirty="0" smtClean="0">
                <a:latin typeface="+mj-lt"/>
              </a:rPr>
              <a:t>S={1, 2, …, n}，x</a:t>
            </a:r>
            <a:r>
              <a:rPr lang="en-US" altLang="zh-CN" sz="2400" baseline="-30000" dirty="0" smtClean="0"/>
              <a:t>i</a:t>
            </a:r>
            <a:r>
              <a:rPr lang="en-US" altLang="zh-CN" dirty="0" smtClean="0">
                <a:latin typeface="+mj-lt"/>
              </a:rPr>
              <a:t>=[</a:t>
            </a:r>
            <a:r>
              <a:rPr lang="en-US" altLang="zh-CN" dirty="0" err="1" smtClean="0">
                <a:latin typeface="+mj-lt"/>
              </a:rPr>
              <a:t>s</a:t>
            </a:r>
            <a:r>
              <a:rPr lang="en-US" altLang="zh-CN" baseline="-30000" dirty="0" err="1" smtClean="0">
                <a:latin typeface="+mj-lt"/>
              </a:rPr>
              <a:t>i，</a:t>
            </a:r>
            <a:r>
              <a:rPr lang="en-US" altLang="zh-CN" dirty="0" err="1" smtClean="0">
                <a:latin typeface="+mj-lt"/>
              </a:rPr>
              <a:t>f</a:t>
            </a:r>
            <a:r>
              <a:rPr lang="en-US" altLang="zh-CN" baseline="-30000" dirty="0" err="1" smtClean="0">
                <a:latin typeface="+mj-lt"/>
              </a:rPr>
              <a:t>i</a:t>
            </a:r>
            <a:r>
              <a:rPr lang="en-US" altLang="zh-CN" dirty="0" smtClean="0">
                <a:latin typeface="+mj-lt"/>
              </a:rPr>
              <a:t>]，1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lang="en-US" altLang="zh-CN" dirty="0" smtClean="0">
                <a:latin typeface="+mj-lt"/>
              </a:rPr>
              <a:t>i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kumimoji="1" lang="en-US" altLang="zh-CN" dirty="0" smtClean="0">
                <a:sym typeface="Symbol" pitchFamily="18" charset="2"/>
              </a:rPr>
              <a:t>n</a:t>
            </a:r>
            <a:endParaRPr lang="en-US" altLang="zh-CN" dirty="0" smtClean="0">
              <a:latin typeface="+mj-lt"/>
            </a:endParaRPr>
          </a:p>
          <a:p>
            <a:pPr lvl="1"/>
            <a:r>
              <a:rPr lang="zh-CN" altLang="en-US" dirty="0" smtClean="0">
                <a:latin typeface="+mj-lt"/>
              </a:rPr>
              <a:t>输出：</a:t>
            </a:r>
            <a:r>
              <a:rPr lang="en-US" altLang="zh-CN" dirty="0" smtClean="0">
                <a:latin typeface="+mj-lt"/>
              </a:rPr>
              <a:t>S</a:t>
            </a:r>
            <a:r>
              <a:rPr lang="zh-CN" altLang="en-US" dirty="0" smtClean="0">
                <a:latin typeface="+mj-lt"/>
              </a:rPr>
              <a:t>的最大相容集合</a:t>
            </a:r>
            <a:endParaRPr lang="en-US" altLang="zh-CN" dirty="0" smtClean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思想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Arial" charset="0"/>
                <a:ea typeface="黑体" pitchFamily="2" charset="-122"/>
              </a:rPr>
              <a:t>为了选择更多活动，每次选择 </a:t>
            </a:r>
            <a:r>
              <a:rPr lang="en-US" altLang="zh-CN" sz="2400" dirty="0"/>
              <a:t>f</a:t>
            </a:r>
            <a:r>
              <a:rPr lang="en-US" altLang="zh-CN" sz="2400" baseline="-30000" dirty="0"/>
              <a:t>i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最小的活动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活动选择问题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2024844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S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按结束时间排序，</a:t>
            </a: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….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err="1" smtClean="0">
                <a:solidFill>
                  <a:srgbClr val="FF0000"/>
                </a:solidFill>
                <a:latin typeface="+mj-lt"/>
                <a:ea typeface="黑体" pitchFamily="49" charset="-122"/>
              </a:rPr>
              <a:t>n</a:t>
            </a:r>
            <a:endParaRPr lang="en-US" altLang="zh-CN" sz="2400" b="1" dirty="0" smtClean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Greedy-Activity-Selector(S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, F)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n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length(S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{1};</a:t>
            </a:r>
            <a:endParaRPr lang="en-US" altLang="zh-CN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1;</a:t>
            </a:r>
            <a:endParaRPr lang="en-US" altLang="zh-CN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for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i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2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to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n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 </a:t>
            </a:r>
            <a:r>
              <a:rPr lang="en-US" altLang="zh-CN" sz="2400" dirty="0" err="1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aseline="-30000" dirty="0" err="1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baseline="-30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baseline="-300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A8"/>
                </a:solidFill>
                <a:ea typeface="黑体" pitchFamily="49" charset="-122"/>
              </a:rPr>
              <a:t>then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A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∪{i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}；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j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return</a:t>
            </a:r>
            <a:r>
              <a:rPr lang="en-US" altLang="zh-CN" sz="2400" dirty="0" smtClean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A</a:t>
            </a:r>
            <a:endParaRPr lang="zh-CN" altLang="en-US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4068" y="2942896"/>
            <a:ext cx="378042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T(n) 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(n)+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=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7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最优子结构性质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 smtClean="0">
                <a:latin typeface="+mj-lt"/>
              </a:rPr>
              <a:t>设活动</a:t>
            </a:r>
            <a:r>
              <a:rPr lang="en-US" altLang="zh-CN" dirty="0" smtClean="0">
                <a:latin typeface="+mj-lt"/>
              </a:rPr>
              <a:t>S</a:t>
            </a:r>
            <a:r>
              <a:rPr lang="en-US" altLang="zh-CN" dirty="0">
                <a:latin typeface="+mj-lt"/>
              </a:rPr>
              <a:t>={1, 2, …, n</a:t>
            </a:r>
            <a:r>
              <a:rPr lang="en-US" altLang="zh-CN" dirty="0" smtClean="0">
                <a:latin typeface="+mj-lt"/>
              </a:rPr>
              <a:t>}</a:t>
            </a:r>
            <a:r>
              <a:rPr lang="zh-CN" altLang="en-US" dirty="0" smtClean="0">
                <a:latin typeface="+mj-lt"/>
              </a:rPr>
              <a:t>已按结束时间递增排序</a:t>
            </a:r>
            <a:r>
              <a:rPr lang="en-US" altLang="zh-CN" dirty="0" smtClean="0">
                <a:latin typeface="+mj-lt"/>
              </a:rPr>
              <a:t>，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即 </a:t>
            </a:r>
            <a:r>
              <a:rPr lang="en-US" altLang="zh-CN" sz="2800" dirty="0" smtClean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 smtClean="0">
                <a:latin typeface="+mj-lt"/>
                <a:ea typeface="华文行楷" pitchFamily="2" charset="-122"/>
              </a:rPr>
              <a:t>1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….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 err="1">
                <a:latin typeface="+mj-lt"/>
                <a:ea typeface="华文行楷" pitchFamily="2" charset="-122"/>
              </a:rPr>
              <a:t>n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，设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A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是包括活动 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1 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的最优解，则</a:t>
            </a:r>
            <a:r>
              <a:rPr kumimoji="1" lang="en-US" altLang="zh-CN" dirty="0" smtClean="0">
                <a:latin typeface="+mj-lt"/>
                <a:sym typeface="Symbol" pitchFamily="18" charset="2"/>
              </a:rPr>
              <a:t>A’=A-{1} </a:t>
            </a:r>
            <a:r>
              <a:rPr kumimoji="1" lang="zh-CN" altLang="en-US" dirty="0" smtClean="0">
                <a:latin typeface="+mj-lt"/>
                <a:sym typeface="Symbol" pitchFamily="18" charset="2"/>
              </a:rPr>
              <a:t>是 </a:t>
            </a:r>
            <a:r>
              <a:rPr lang="en-US" altLang="zh-CN" sz="2800" dirty="0" smtClean="0">
                <a:latin typeface="+mj-lt"/>
              </a:rPr>
              <a:t>S</a:t>
            </a:r>
            <a:r>
              <a:rPr lang="en-US" altLang="zh-CN" sz="2800" dirty="0" smtClean="0">
                <a:latin typeface="+mj-lt"/>
                <a:sym typeface="Symbol" pitchFamily="18" charset="2"/>
              </a:rPr>
              <a:t>’</a:t>
            </a:r>
            <a:r>
              <a:rPr lang="en-US" altLang="zh-CN" sz="2800" dirty="0" smtClean="0">
                <a:latin typeface="+mj-lt"/>
              </a:rPr>
              <a:t>={i</a:t>
            </a:r>
            <a:r>
              <a:rPr lang="en-US" altLang="zh-CN" sz="2800" dirty="0" smtClean="0">
                <a:latin typeface="+mj-lt"/>
                <a:sym typeface="Symbol" pitchFamily="18" charset="2"/>
              </a:rPr>
              <a:t></a:t>
            </a:r>
            <a:r>
              <a:rPr lang="en-US" altLang="zh-CN" sz="2800" dirty="0" smtClean="0">
                <a:latin typeface="+mj-lt"/>
              </a:rPr>
              <a:t>S|s</a:t>
            </a:r>
            <a:r>
              <a:rPr lang="en-US" altLang="zh-CN" sz="2800" baseline="-30000" dirty="0" smtClean="0">
                <a:latin typeface="+mj-lt"/>
              </a:rPr>
              <a:t>i</a:t>
            </a:r>
            <a:r>
              <a:rPr lang="en-US" altLang="zh-CN" sz="2800" dirty="0" smtClean="0">
                <a:latin typeface="+mj-lt"/>
                <a:sym typeface="Symbol" pitchFamily="18" charset="2"/>
              </a:rPr>
              <a:t></a:t>
            </a:r>
            <a:r>
              <a:rPr lang="en-US" altLang="zh-CN" sz="2800" dirty="0" smtClean="0">
                <a:latin typeface="+mj-lt"/>
              </a:rPr>
              <a:t>f</a:t>
            </a:r>
            <a:r>
              <a:rPr lang="en-US" altLang="zh-CN" sz="2800" baseline="-30000" dirty="0" smtClean="0">
                <a:latin typeface="+mj-lt"/>
              </a:rPr>
              <a:t>1</a:t>
            </a:r>
            <a:r>
              <a:rPr lang="en-US" altLang="zh-CN" sz="2800" dirty="0" smtClean="0">
                <a:latin typeface="+mj-lt"/>
              </a:rPr>
              <a:t>}</a:t>
            </a:r>
            <a:r>
              <a:rPr lang="zh-CN" altLang="en-US" sz="2800" dirty="0" smtClean="0">
                <a:latin typeface="+mj-lt"/>
              </a:rPr>
              <a:t>的最优解。</a:t>
            </a:r>
            <a:endParaRPr lang="en-US" altLang="zh-CN" sz="2800" dirty="0" smtClean="0">
              <a:latin typeface="+mj-lt"/>
            </a:endParaRPr>
          </a:p>
          <a:p>
            <a:pPr lvl="1"/>
            <a:r>
              <a:rPr kumimoji="1" lang="zh-CN" altLang="en-US" dirty="0" smtClean="0">
                <a:latin typeface="+mj-lt"/>
                <a:sym typeface="Symbol" pitchFamily="18" charset="2"/>
              </a:rPr>
              <a:t>证明：</a:t>
            </a:r>
            <a:endParaRPr kumimoji="1" lang="en-US" altLang="zh-CN" dirty="0" smtClean="0">
              <a:latin typeface="+mj-lt"/>
              <a:sym typeface="Symbol" pitchFamily="18" charset="2"/>
            </a:endParaRPr>
          </a:p>
          <a:p>
            <a:pPr lvl="2"/>
            <a:r>
              <a:rPr lang="zh-CN" altLang="en-US" dirty="0" smtClean="0">
                <a:latin typeface="+mj-lt"/>
              </a:rPr>
              <a:t>显然</a:t>
            </a:r>
            <a:r>
              <a:rPr lang="en-US" altLang="zh-CN" dirty="0" smtClean="0">
                <a:latin typeface="+mj-lt"/>
              </a:rPr>
              <a:t>A’</a:t>
            </a:r>
            <a:r>
              <a:rPr lang="zh-CN" altLang="en-US" dirty="0" smtClean="0">
                <a:latin typeface="+mj-lt"/>
              </a:rPr>
              <a:t>中的活动是相容的，只需证</a:t>
            </a:r>
            <a:r>
              <a:rPr lang="en-US" altLang="zh-CN" dirty="0" smtClean="0">
                <a:latin typeface="+mj-lt"/>
              </a:rPr>
              <a:t>A’</a:t>
            </a:r>
            <a:r>
              <a:rPr lang="zh-CN" altLang="en-US" dirty="0" smtClean="0">
                <a:latin typeface="+mj-lt"/>
              </a:rPr>
              <a:t>是最大的。</a:t>
            </a:r>
            <a:endParaRPr lang="en-US" altLang="zh-CN" dirty="0" smtClean="0">
              <a:latin typeface="+mj-lt"/>
            </a:endParaRPr>
          </a:p>
          <a:p>
            <a:pPr lvl="2"/>
            <a:r>
              <a:rPr lang="zh-CN" altLang="en-US" dirty="0" smtClean="0">
                <a:latin typeface="+mj-lt"/>
              </a:rPr>
              <a:t>若不然，假设</a:t>
            </a:r>
            <a:r>
              <a:rPr lang="en-US" altLang="zh-CN" dirty="0" smtClean="0">
                <a:latin typeface="+mj-lt"/>
              </a:rPr>
              <a:t>B’</a:t>
            </a:r>
            <a:r>
              <a:rPr lang="zh-CN" altLang="en-US" dirty="0" smtClean="0">
                <a:latin typeface="+mj-lt"/>
              </a:rPr>
              <a:t>是最大的，且</a:t>
            </a:r>
            <a:r>
              <a:rPr lang="en-US" altLang="zh-CN" dirty="0" smtClean="0">
                <a:latin typeface="+mj-lt"/>
              </a:rPr>
              <a:t>|</a:t>
            </a:r>
            <a:r>
              <a:rPr lang="en-US" altLang="zh-CN" dirty="0" smtClean="0"/>
              <a:t>B’| </a:t>
            </a:r>
            <a:r>
              <a:rPr lang="en-US" altLang="zh-CN" dirty="0">
                <a:sym typeface="Symbol" pitchFamily="18" charset="2"/>
              </a:rPr>
              <a:t>&gt;</a:t>
            </a:r>
            <a:r>
              <a:rPr lang="en-US" altLang="zh-CN" dirty="0" smtClean="0">
                <a:sym typeface="Symbol" pitchFamily="18" charset="2"/>
              </a:rPr>
              <a:t> |</a:t>
            </a:r>
            <a:r>
              <a:rPr lang="en-US" altLang="zh-CN" dirty="0" smtClean="0"/>
              <a:t>A’|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>
                <a:latin typeface="+mj-lt"/>
              </a:rPr>
              <a:t>那么</a:t>
            </a:r>
            <a:r>
              <a:rPr lang="en-US" altLang="zh-CN" dirty="0">
                <a:latin typeface="+mj-lt"/>
              </a:rPr>
              <a:t>B={1}∪B</a:t>
            </a:r>
            <a:r>
              <a:rPr lang="en-US" altLang="zh-CN" dirty="0" smtClean="0">
                <a:latin typeface="+mj-lt"/>
                <a:sym typeface="Symbol" pitchFamily="18" charset="2"/>
              </a:rPr>
              <a:t>’</a:t>
            </a:r>
            <a:r>
              <a:rPr lang="zh-CN" altLang="en-US" dirty="0" smtClean="0">
                <a:latin typeface="+mj-lt"/>
                <a:sym typeface="Symbol" pitchFamily="18" charset="2"/>
              </a:rPr>
              <a:t>是最优解，但</a:t>
            </a:r>
            <a:r>
              <a:rPr lang="en-US" altLang="zh-CN" dirty="0" smtClean="0">
                <a:latin typeface="+mj-lt"/>
                <a:sym typeface="Symbol" pitchFamily="18" charset="2"/>
              </a:rPr>
              <a:t>|B| =1+</a:t>
            </a:r>
            <a:r>
              <a:rPr lang="en-US" altLang="zh-CN" sz="1800" dirty="0" smtClean="0"/>
              <a:t>|</a:t>
            </a:r>
            <a:r>
              <a:rPr lang="en-US" altLang="zh-CN" dirty="0"/>
              <a:t>B’| </a:t>
            </a:r>
            <a:r>
              <a:rPr lang="en-US" altLang="zh-CN" dirty="0">
                <a:sym typeface="Symbol" pitchFamily="18" charset="2"/>
              </a:rPr>
              <a:t>&gt; </a:t>
            </a:r>
            <a:r>
              <a:rPr lang="en-US" altLang="zh-CN" dirty="0" smtClean="0">
                <a:sym typeface="Symbol" pitchFamily="18" charset="2"/>
              </a:rPr>
              <a:t>1+|</a:t>
            </a:r>
            <a:r>
              <a:rPr lang="en-US" altLang="zh-CN" dirty="0" smtClean="0"/>
              <a:t>A’|=|</a:t>
            </a:r>
            <a:r>
              <a:rPr lang="en-US" altLang="zh-CN" dirty="0" smtClean="0">
                <a:sym typeface="Symbol" pitchFamily="18" charset="2"/>
              </a:rPr>
              <a:t>A|</a:t>
            </a:r>
          </a:p>
          <a:p>
            <a:pPr lvl="2"/>
            <a:r>
              <a:rPr lang="zh-CN" altLang="en-US" dirty="0" smtClean="0">
                <a:latin typeface="+mj-lt"/>
                <a:sym typeface="Symbol" pitchFamily="18" charset="2"/>
              </a:rPr>
              <a:t>这与</a:t>
            </a:r>
            <a:r>
              <a:rPr lang="en-US" altLang="zh-CN" dirty="0" smtClean="0">
                <a:latin typeface="+mj-lt"/>
                <a:sym typeface="Symbol" pitchFamily="18" charset="2"/>
              </a:rPr>
              <a:t>A</a:t>
            </a:r>
            <a:r>
              <a:rPr lang="zh-CN" altLang="en-US" dirty="0" smtClean="0">
                <a:latin typeface="+mj-lt"/>
                <a:sym typeface="Symbol" pitchFamily="18" charset="2"/>
              </a:rPr>
              <a:t>是最大的（最优解）矛盾。</a:t>
            </a:r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582" y="5795682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2833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9856</TotalTime>
  <Words>4423</Words>
  <Application>Microsoft Office PowerPoint</Application>
  <PresentationFormat>全屏显示(4:3)</PresentationFormat>
  <Paragraphs>1137</Paragraphs>
  <Slides>48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Pixel</vt:lpstr>
      <vt:lpstr>自定义设计方案</vt:lpstr>
      <vt:lpstr>公式</vt:lpstr>
      <vt:lpstr>贪心算法</vt:lpstr>
      <vt:lpstr>本章内容</vt:lpstr>
      <vt:lpstr>贪心算法要素</vt:lpstr>
      <vt:lpstr>贪心算法要素</vt:lpstr>
      <vt:lpstr>贪心算法要素</vt:lpstr>
      <vt:lpstr>活动选择问题</vt:lpstr>
      <vt:lpstr>活动选择问题</vt:lpstr>
      <vt:lpstr>活动选择问题</vt:lpstr>
      <vt:lpstr>活动选择问题</vt:lpstr>
      <vt:lpstr>活动选择问题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PowerPoint 演示文稿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1227</cp:revision>
  <cp:lastPrinted>1601-01-01T00:00:00Z</cp:lastPrinted>
  <dcterms:created xsi:type="dcterms:W3CDTF">2009-06-26T00:04:30Z</dcterms:created>
  <dcterms:modified xsi:type="dcterms:W3CDTF">2016-10-23T11:45:12Z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