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913" r:id="rId2"/>
  </p:sldMasterIdLst>
  <p:notesMasterIdLst>
    <p:notesMasterId r:id="rId15"/>
  </p:notesMasterIdLst>
  <p:handoutMasterIdLst>
    <p:handoutMasterId r:id="rId16"/>
  </p:handoutMasterIdLst>
  <p:sldIdLst>
    <p:sldId id="286" r:id="rId3"/>
    <p:sldId id="277" r:id="rId4"/>
    <p:sldId id="287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A8"/>
    <a:srgbClr val="660066"/>
    <a:srgbClr val="339933"/>
    <a:srgbClr val="003366"/>
    <a:srgbClr val="CCFF66"/>
    <a:srgbClr val="CCFF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2398" autoAdjust="0"/>
  </p:normalViewPr>
  <p:slideViewPr>
    <p:cSldViewPr>
      <p:cViewPr>
        <p:scale>
          <a:sx n="100" d="100"/>
          <a:sy n="100" d="100"/>
        </p:scale>
        <p:origin x="-2190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2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983CCC5-86F3-4930-B4DA-8136FE63C6C9}" type="datetimeFigureOut">
              <a:rPr lang="zh-CN" altLang="en-US"/>
              <a:pPr>
                <a:defRPr/>
              </a:pPr>
              <a:t>2015/9/28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8D0EA48-5ED8-475C-824D-BCAD6F948D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03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8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8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8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D649336-58DB-4A2C-A514-83F2AD1F4E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207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48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每次累加都要对一位置位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93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93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93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987675" y="6308725"/>
            <a:ext cx="2133600" cy="457200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AEB4698-B8DB-437D-A72F-79E963AC288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938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6E1B8-0929-44C3-A2D6-F90DEC31D1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19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800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800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97344-BF8B-411A-8C37-5524D9E96C7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4397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36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84313"/>
            <a:ext cx="8229600" cy="47529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E580A-F19A-465C-93C7-460F6608EF7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74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1E090-A4F8-4FCA-A060-2F6DD3C03F81}" type="datetimeFigureOut">
              <a:rPr lang="zh-CN" altLang="en-US"/>
              <a:pPr>
                <a:defRPr/>
              </a:pPr>
              <a:t>2015/9/28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D411C-4242-416B-8DE9-EB4039463D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02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686EC-D099-4372-BDD9-829E58E9472F}" type="datetimeFigureOut">
              <a:rPr lang="zh-CN" altLang="en-US"/>
              <a:pPr>
                <a:defRPr/>
              </a:pPr>
              <a:t>2015/9/28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24DA9-208B-43E8-967B-080BBF2467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02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7BAF2-1327-4969-A6F0-E2F0EB18D6A5}" type="datetimeFigureOut">
              <a:rPr lang="zh-CN" altLang="en-US"/>
              <a:pPr>
                <a:defRPr/>
              </a:pPr>
              <a:t>2015/9/28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392BB-9F00-4281-8DF2-7539A32DE8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7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BFF3D-9272-4EA0-B621-809FFF106DC9}" type="datetimeFigureOut">
              <a:rPr lang="zh-CN" altLang="en-US"/>
              <a:pPr>
                <a:defRPr/>
              </a:pPr>
              <a:t>2015/9/28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00FED-3FCF-416E-A710-E1D08CCAF4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7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81068-A6A7-40BA-AA51-9CE1E7FB103D}" type="datetimeFigureOut">
              <a:rPr lang="zh-CN" altLang="en-US"/>
              <a:pPr>
                <a:defRPr/>
              </a:pPr>
              <a:t>2015/9/28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56E54-46E6-4D0E-BAB5-7C81DCF5D7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924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200B1-7CE9-4E03-974C-3D2C9CF08633}" type="datetimeFigureOut">
              <a:rPr lang="zh-CN" altLang="en-US"/>
              <a:pPr>
                <a:defRPr/>
              </a:pPr>
              <a:t>2015/9/28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B600-6BBE-4D9E-8827-5358823976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9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DD764-0E3E-4350-9825-04C34050A9A1}" type="datetimeFigureOut">
              <a:rPr lang="zh-CN" altLang="en-US"/>
              <a:pPr>
                <a:defRPr/>
              </a:pPr>
              <a:t>2015/9/28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5DF58-CD75-4FC7-9039-C4B424AD60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6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>
              <a:defRPr sz="2600" baseline="0">
                <a:solidFill>
                  <a:srgbClr val="0000A8"/>
                </a:solidFill>
                <a:latin typeface="Arial" pitchFamily="34" charset="0"/>
                <a:ea typeface="黑体" pitchFamily="49" charset="-122"/>
              </a:defRPr>
            </a:lvl2pPr>
            <a:lvl3pPr>
              <a:defRPr sz="2300" baseline="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3pPr>
            <a:lvl4pPr>
              <a:defRPr baseline="0">
                <a:solidFill>
                  <a:srgbClr val="C00000"/>
                </a:solidFill>
                <a:latin typeface="Arial" pitchFamily="34" charset="0"/>
                <a:ea typeface="黑体" pitchFamily="49" charset="-122"/>
              </a:defRPr>
            </a:lvl4pPr>
            <a:lvl5pPr>
              <a:defRPr baseline="0">
                <a:latin typeface="Arial" pitchFamily="34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6C03A-3073-401C-B837-061925A82BB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205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23E9-2F86-4BBB-A8E4-AED299374AA4}" type="datetimeFigureOut">
              <a:rPr lang="zh-CN" altLang="en-US"/>
              <a:pPr>
                <a:defRPr/>
              </a:pPr>
              <a:t>2015/9/28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AABA0-EEF2-4F79-AF85-D1D2C5852D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37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98C9A-BDE2-4BF5-8AEE-B1CB72B63FF3}" type="datetimeFigureOut">
              <a:rPr lang="zh-CN" altLang="en-US"/>
              <a:pPr>
                <a:defRPr/>
              </a:pPr>
              <a:t>2015/9/28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76CE0-A9E1-4689-8D3E-1078A01564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359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924B9-AC47-41FD-BB83-1E08B998B4C8}" type="datetimeFigureOut">
              <a:rPr lang="zh-CN" altLang="en-US"/>
              <a:pPr>
                <a:defRPr/>
              </a:pPr>
              <a:t>2015/9/28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11340-A4AF-466A-9F84-BE901AABC0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6052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C1FB0-0586-4020-80FA-AF0E6D23BE7F}" type="datetimeFigureOut">
              <a:rPr lang="zh-CN" altLang="en-US"/>
              <a:pPr>
                <a:defRPr/>
              </a:pPr>
              <a:t>2015/9/28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4D320-C711-4AC7-B92C-5584F52B93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5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A1BF9-52A6-4013-A43A-751A8425BA2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8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1A7D-1F63-4B89-8DC4-C738F58AF12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12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B48B2-4D1C-45B9-9848-D47D570717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4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D1EC4-2614-4F9E-A769-62D082C185D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37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2F55C-006F-4F76-95B1-5623E00EC13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45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911F1-6F5E-4B3B-92F6-002D744C979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28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78AA7-693C-4FF7-83DC-7A426B68385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594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075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defRPr>
            </a:lvl1pPr>
          </a:lstStyle>
          <a:p>
            <a:pPr>
              <a:defRPr/>
            </a:pPr>
            <a:fld id="{5CCA33BB-C97C-478A-8B6B-6E2EDE14E7F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660066"/>
        </a:buClr>
        <a:buSzPct val="55000"/>
        <a:buFont typeface="Wingdings" pitchFamily="2" charset="2"/>
        <a:buChar char="n"/>
        <a:defRPr sz="28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006600"/>
        </a:buClr>
        <a:buSzPct val="55000"/>
        <a:buFont typeface="Wingdings" pitchFamily="2" charset="2"/>
        <a:buChar char="r"/>
        <a:defRPr sz="2800" b="1">
          <a:solidFill>
            <a:schemeClr val="bg2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Ø"/>
        <a:defRPr sz="2800" b="1">
          <a:solidFill>
            <a:schemeClr val="bg2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BAF7AE8-7FB0-4406-90AB-6887A4CACEFE}" type="datetimeFigureOut">
              <a:rPr lang="zh-CN" altLang="en-US"/>
              <a:pPr>
                <a:defRPr/>
              </a:pPr>
              <a:t>2015/9/28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0D8CD665-E0F7-4569-8194-B257B5EB73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2025" y="4545013"/>
            <a:ext cx="6759575" cy="1474787"/>
          </a:xfrm>
        </p:spPr>
        <p:txBody>
          <a:bodyPr/>
          <a:lstStyle/>
          <a:p>
            <a:pPr algn="r" eaLnBrk="1" hangingPunct="1"/>
            <a:r>
              <a:rPr lang="zh-CN" altLang="en-US" sz="3600" smtClean="0">
                <a:latin typeface="仿宋_GB2312" pitchFamily="49" charset="-122"/>
              </a:rPr>
              <a:t>东南大学计算机学院 方效林</a:t>
            </a:r>
            <a:endParaRPr lang="en-US" altLang="zh-CN" sz="3600" smtClean="0">
              <a:latin typeface="仿宋_GB2312" pitchFamily="49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2388" y="1808163"/>
            <a:ext cx="6343650" cy="2209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dirty="0" smtClean="0">
                <a:latin typeface="+mj-ea"/>
              </a:rPr>
              <a:t>摊还分析</a:t>
            </a:r>
            <a:endParaRPr lang="en-US" altLang="zh-CN" sz="5400" dirty="0" smtClean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势能</a:t>
            </a:r>
            <a:r>
              <a:rPr lang="zh-CN" altLang="en-US" dirty="0"/>
              <a:t>方法</a:t>
            </a:r>
            <a:endParaRPr lang="zh-CN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栈的三种操作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PUSH, POP, MULTIPOP(</a:t>
                </a:r>
                <a:r>
                  <a:rPr lang="en-US" altLang="zh-CN" dirty="0" err="1" smtClean="0">
                    <a:latin typeface="Arial" charset="0"/>
                    <a:ea typeface="黑体" pitchFamily="2" charset="-122"/>
                  </a:rPr>
                  <a:t>s,k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)</a:t>
                </a:r>
              </a:p>
              <a:p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对一个空栈，执行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个操作，代价是多少？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定义势为栈中元素个数，则第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  <a:ea typeface="黑体" pitchFamily="2" charset="-122"/>
                      </a:rPr>
                      <m:t>𝒊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个操作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若是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PUSH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，势差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−</m:t>
                    </m:r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若是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POP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，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势差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−</m:t>
                    </m:r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</a:rPr>
                      <m:t>=−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若是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MULTIPOP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，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势差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−</m:t>
                    </m:r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</a:rPr>
                      <m:t>=−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</a:rPr>
                      <m:t>𝒌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r>
                  <a:rPr lang="zh-CN" altLang="en-US" dirty="0">
                    <a:latin typeface="Arial" charset="0"/>
                    <a:ea typeface="黑体" pitchFamily="2" charset="-122"/>
                  </a:rPr>
                  <a:t>摊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还代价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+</m:t>
                    </m:r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−</m:t>
                    </m:r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>
                  <a:solidFill>
                    <a:srgbClr val="000099"/>
                  </a:solidFill>
                </a:endParaRPr>
              </a:p>
              <a:p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每种都是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O(1)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，总代价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O(n)</a:t>
                </a:r>
                <a:endParaRPr lang="zh-CN" altLang="en-US" dirty="0">
                  <a:latin typeface="Arial" charset="0"/>
                  <a:ea typeface="黑体" pitchFamily="2" charset="-122"/>
                </a:endParaRPr>
              </a:p>
              <a:p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 b="-1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10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196967"/>
              </p:ext>
            </p:extLst>
          </p:nvPr>
        </p:nvGraphicFramePr>
        <p:xfrm>
          <a:off x="5904148" y="584684"/>
          <a:ext cx="3024336" cy="151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96"/>
                <a:gridCol w="1260140"/>
              </a:tblGrid>
              <a:tr h="379841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操作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摊还代价</a:t>
                      </a:r>
                      <a:endParaRPr lang="zh-CN" altLang="en-US" b="1" dirty="0"/>
                    </a:p>
                  </a:txBody>
                  <a:tcPr/>
                </a:tc>
              </a:tr>
              <a:tr h="3798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PUSH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</a:tr>
              <a:tr h="3798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POP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  <a:tr h="3798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MULTIPOP(</a:t>
                      </a:r>
                      <a:r>
                        <a:rPr lang="en-US" altLang="zh-CN" b="1" dirty="0" err="1" smtClean="0"/>
                        <a:t>s,k</a:t>
                      </a:r>
                      <a:r>
                        <a:rPr lang="en-US" altLang="zh-CN" b="1" dirty="0" smtClean="0"/>
                        <a:t>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479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势能方法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二进制计数器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(k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位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</a:t>
            </a: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初始值为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0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，每次加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1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，累加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n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次，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endParaRPr lang="en-US" altLang="zh-CN" dirty="0">
              <a:latin typeface="Arial" charset="0"/>
              <a:ea typeface="黑体" pitchFamily="2" charset="-122"/>
            </a:endParaRPr>
          </a:p>
          <a:p>
            <a:endParaRPr lang="en-US" altLang="zh-CN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14729" y="2960948"/>
            <a:ext cx="8262632" cy="3564396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n   </a:t>
            </a: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A[7]  A[6]  A[5]  A[4]  A[3]  A[2]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A[1</a:t>
            </a: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]  A[0]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      </a:t>
            </a:r>
            <a:r>
              <a:rPr lang="zh-CN" altLang="en-US" sz="2400" b="1" dirty="0" smtClean="0">
                <a:solidFill>
                  <a:srgbClr val="0000A8"/>
                </a:solidFill>
                <a:latin typeface="Calisto MT" pitchFamily="18" charset="0"/>
              </a:rPr>
              <a:t>势</a:t>
            </a:r>
            <a:endParaRPr lang="en-US" altLang="zh-CN" sz="2400" b="1" dirty="0" smtClean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0       0        0        0       0       0        0        0        0               0</a:t>
            </a:r>
          </a:p>
          <a:p>
            <a:pPr marL="457200" indent="-457200">
              <a:buFontTx/>
              <a:buAutoNum type="arabicPlain"/>
            </a:pP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</a:t>
            </a: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0        0        0       0       0        0        0  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1               1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lain" startAt="2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0        0        0       0       0        0        1  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0               0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lain" startAt="3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0        0        0       0       0        0        1        1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      2     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lain" startAt="4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0        0        0       0       0        1        0        0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      0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5       0        </a:t>
            </a: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0        0       0       0        1        0        1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       1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6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</a:t>
            </a: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0        0        0       0       0        1        1        0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      0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7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</a:t>
            </a: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0        0        0       0       0        1        1        1  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    3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25548" y="3897084"/>
            <a:ext cx="498090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88124" y="4617164"/>
            <a:ext cx="1234305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18372" y="5337212"/>
            <a:ext cx="511231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32040" y="6057292"/>
            <a:ext cx="1997564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007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势能方法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二进制计数器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(k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位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)</a:t>
                </a:r>
              </a:p>
              <a:p>
                <a:pPr lvl="1"/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初始值为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0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，每次加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1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，累加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次，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r>
                  <a:rPr lang="zh-CN" altLang="en-US" dirty="0">
                    <a:latin typeface="Arial" charset="0"/>
                    <a:ea typeface="黑体" pitchFamily="2" charset="-122"/>
                  </a:rPr>
                  <a:t>定义势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为计数器中 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1 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的个数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假设第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  <a:ea typeface="黑体" pitchFamily="2" charset="-122"/>
                      </a:rPr>
                      <m:t>𝒊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次累加要对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𝒕</m:t>
                        </m:r>
                      </m:e>
                      <m:sub>
                        <m:r>
                          <a:rPr lang="en-US" altLang="zh-CN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 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个位复位，则代价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𝒕</m:t>
                        </m:r>
                      </m:e>
                      <m:sub>
                        <m:r>
                          <a:rPr lang="en-US" altLang="zh-CN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若结果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k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位均为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0 (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即前一次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k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位均为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1)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，则势差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−</m:t>
                    </m:r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𝒕</m:t>
                        </m:r>
                      </m:e>
                      <m:sub>
                        <m:r>
                          <a:rPr lang="en-US" altLang="zh-CN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否则，势差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−</m:t>
                    </m:r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</a:rPr>
                      <m:t>𝟏</m:t>
                    </m:r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𝒕</m:t>
                        </m:r>
                      </m:e>
                      <m:sub>
                        <m:r>
                          <a:rPr lang="en-US" altLang="zh-CN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无论哪种情况，摊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还代价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+</m:t>
                    </m:r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−</m:t>
                    </m:r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zh-CN" altLang="en-US" i="1" smtClean="0">
                        <a:solidFill>
                          <a:srgbClr val="000099"/>
                        </a:solidFill>
                        <a:latin typeface="Cambria Math"/>
                      </a:rPr>
                      <m:t>≤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+</m:t>
                    </m:r>
                    <m:d>
                      <m:dPr>
                        <m:ctrlP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𝟐</m:t>
                    </m:r>
                  </m:oMath>
                </a14:m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12</a:t>
            </a:fld>
            <a:endParaRPr lang="en-US" altLang="zh-CN" dirty="0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840252" y="2028711"/>
                <a:ext cx="2108206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zh-CN" altLang="en-US" b="1" dirty="0" smtClean="0">
                    <a:solidFill>
                      <a:srgbClr val="FF0000"/>
                    </a:solidFill>
                    <a:ea typeface="黑体" pitchFamily="49" charset="-122"/>
                  </a:rPr>
                  <a:t>复位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𝒕</m:t>
                        </m:r>
                      </m:e>
                      <m:sub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  <a:ea typeface="黑体" pitchFamily="49" charset="-122"/>
                  </a:rPr>
                  <a:t>位，置位</a:t>
                </a:r>
                <a:r>
                  <a:rPr lang="en-US" altLang="zh-CN" b="1" dirty="0" smtClean="0">
                    <a:solidFill>
                      <a:srgbClr val="FF0000"/>
                    </a:solidFill>
                    <a:ea typeface="黑体" pitchFamily="49" charset="-122"/>
                  </a:rPr>
                  <a:t>1</a:t>
                </a:r>
                <a:r>
                  <a:rPr lang="zh-CN" altLang="en-US" b="1" dirty="0">
                    <a:solidFill>
                      <a:srgbClr val="FF0000"/>
                    </a:solidFill>
                    <a:ea typeface="黑体" pitchFamily="49" charset="-122"/>
                  </a:rPr>
                  <a:t>位</a:t>
                </a:r>
                <a:endParaRPr lang="zh-CN" altLang="en-US" b="1" dirty="0" smtClean="0">
                  <a:solidFill>
                    <a:srgbClr val="FF0000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252" y="2028711"/>
                <a:ext cx="210820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312" t="-11667" r="-2312" b="-28333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/>
          <p:nvPr/>
        </p:nvCxnSpPr>
        <p:spPr bwMode="auto">
          <a:xfrm flipH="1">
            <a:off x="7632340" y="2398043"/>
            <a:ext cx="262015" cy="7429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5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聚合分析</a:t>
            </a:r>
            <a:endParaRPr lang="en-US" altLang="zh-CN" dirty="0" smtClean="0"/>
          </a:p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核算方法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势能方法 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摊还分析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对一个数据结构执行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n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个操作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有些操作代价高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有些操作代价低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有些操作代价中等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将所有操作的代价平摊到每个操作上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不涉及概率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不同于平均情况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049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聚合分析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栈的三种操作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endParaRPr lang="en-US" altLang="zh-CN" dirty="0">
              <a:latin typeface="Arial" charset="0"/>
              <a:ea typeface="黑体" pitchFamily="2" charset="-122"/>
            </a:endParaRPr>
          </a:p>
          <a:p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对一个空栈，执行由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n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个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PUSH, POP, MULTIPOP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组成的操作，代价是多少？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4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567291"/>
              </p:ext>
            </p:extLst>
          </p:nvPr>
        </p:nvGraphicFramePr>
        <p:xfrm>
          <a:off x="3563888" y="1556792"/>
          <a:ext cx="41404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19802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操作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代价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PUSH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POP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MULTIPOP(</a:t>
                      </a:r>
                      <a:r>
                        <a:rPr lang="en-US" altLang="zh-CN" b="1" dirty="0" err="1" smtClean="0"/>
                        <a:t>s,k</a:t>
                      </a:r>
                      <a:r>
                        <a:rPr lang="en-US" altLang="zh-CN" b="1" dirty="0" smtClean="0"/>
                        <a:t>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min(s, k)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91580" y="4401899"/>
            <a:ext cx="658064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由于</a:t>
            </a:r>
            <a:r>
              <a:rPr lang="en-US" altLang="zh-CN" b="1" dirty="0" err="1" smtClean="0">
                <a:solidFill>
                  <a:srgbClr val="000099"/>
                </a:solidFill>
                <a:ea typeface="黑体" pitchFamily="49" charset="-122"/>
              </a:rPr>
              <a:t>multipop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(</a:t>
            </a:r>
            <a:r>
              <a:rPr lang="en-US" altLang="zh-CN" b="1" dirty="0" err="1" smtClean="0">
                <a:solidFill>
                  <a:srgbClr val="000099"/>
                </a:solidFill>
                <a:ea typeface="黑体" pitchFamily="49" charset="-122"/>
              </a:rPr>
              <a:t>s,n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)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的代价最坏为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n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，因此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n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个操作最坏为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O(n</a:t>
            </a:r>
            <a:r>
              <a:rPr lang="en-US" altLang="zh-CN" b="1" baseline="30000" dirty="0" smtClean="0">
                <a:solidFill>
                  <a:srgbClr val="000099"/>
                </a:solidFill>
                <a:ea typeface="黑体" pitchFamily="49" charset="-122"/>
              </a:rPr>
              <a:t>2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)?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120172" y="4238643"/>
            <a:ext cx="564511" cy="755294"/>
            <a:chOff x="6244090" y="4289461"/>
            <a:chExt cx="564511" cy="755294"/>
          </a:xfrm>
        </p:grpSpPr>
        <p:cxnSp>
          <p:nvCxnSpPr>
            <p:cNvPr id="5" name="直接连接符 4"/>
            <p:cNvCxnSpPr/>
            <p:nvPr/>
          </p:nvCxnSpPr>
          <p:spPr bwMode="auto">
            <a:xfrm flipH="1">
              <a:off x="6268541" y="4289461"/>
              <a:ext cx="540060" cy="755294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auto">
            <a:xfrm>
              <a:off x="6244090" y="4293095"/>
              <a:ext cx="560158" cy="719289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794792" y="5161359"/>
            <a:ext cx="7913961" cy="92333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一个元素要么入栈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，要么出栈，</a:t>
            </a:r>
            <a:endParaRPr lang="en-US" altLang="zh-CN" b="1" dirty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一个空栈中，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n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个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PUSH, POP, MULTIPOP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组成的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操作最多与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PUSH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次数相当</a:t>
            </a:r>
            <a:endParaRPr lang="en-US" altLang="zh-CN" b="1" dirty="0" smtClean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即最多对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n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个元素操作，因此为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O(n)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808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聚合分析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二进制计数器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(k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位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</a:t>
            </a: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初始值为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0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，每次加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1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，累加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n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次，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endParaRPr lang="en-US" altLang="zh-CN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5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14729" y="2546902"/>
            <a:ext cx="8262632" cy="3564396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n   </a:t>
            </a: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A[7]  A[6]  A[5]  A[4]  A[3]  A[2]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A[1</a:t>
            </a: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]  A[0]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  </a:t>
            </a:r>
            <a:r>
              <a:rPr lang="zh-CN" altLang="en-US" sz="2400" b="1" dirty="0" smtClean="0">
                <a:solidFill>
                  <a:srgbClr val="0000A8"/>
                </a:solidFill>
                <a:latin typeface="Calisto MT" pitchFamily="18" charset="0"/>
              </a:rPr>
              <a:t>总代价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0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0        </a:t>
            </a: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0        0       0       0        0        0  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0               0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buFontTx/>
              <a:buAutoNum type="arabicPlain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0        0        0       0       0        0        0  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1               1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lain" startAt="2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0        0        0       0       0        0        1  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0               3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lain" startAt="3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0        0        0       0       0        0        1        1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      4     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lain" startAt="4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0        0        0       0       0        1        0        0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      7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5       0        </a:t>
            </a: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0        0       0       0        1        0        1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       8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6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</a:t>
            </a: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0        0        0       0       0        1        1        0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    10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7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</a:t>
            </a: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0        0        0       0       0        1        1        1  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  11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5548" y="3122998"/>
            <a:ext cx="504056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88124" y="3483038"/>
            <a:ext cx="1235514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5548" y="3843078"/>
            <a:ext cx="504056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32040" y="4203118"/>
            <a:ext cx="1990389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18373" y="4563158"/>
            <a:ext cx="504056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88124" y="4923166"/>
            <a:ext cx="1241480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18373" y="5287559"/>
            <a:ext cx="504056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5956" y="5643246"/>
            <a:ext cx="2753648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38469" y="1187529"/>
            <a:ext cx="2929007" cy="646331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最坏情况代价为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k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，</a:t>
            </a:r>
            <a:endParaRPr lang="en-US" altLang="zh-CN" b="1" dirty="0" smtClean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n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次累加代价是否为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O(</a:t>
            </a:r>
            <a:r>
              <a:rPr lang="en-US" altLang="zh-CN" b="1" dirty="0" err="1" smtClean="0">
                <a:solidFill>
                  <a:srgbClr val="000099"/>
                </a:solidFill>
                <a:ea typeface="黑体" pitchFamily="49" charset="-122"/>
              </a:rPr>
              <a:t>kn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)?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272300" y="1187529"/>
            <a:ext cx="564511" cy="755294"/>
            <a:chOff x="6244090" y="4289461"/>
            <a:chExt cx="564511" cy="755294"/>
          </a:xfrm>
        </p:grpSpPr>
        <p:cxnSp>
          <p:nvCxnSpPr>
            <p:cNvPr id="23" name="直接连接符 22"/>
            <p:cNvCxnSpPr/>
            <p:nvPr/>
          </p:nvCxnSpPr>
          <p:spPr bwMode="auto">
            <a:xfrm flipH="1">
              <a:off x="6268541" y="4289461"/>
              <a:ext cx="540060" cy="755294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>
              <a:off x="6244090" y="4293095"/>
              <a:ext cx="560158" cy="719289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591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聚合分析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二进制计数器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(k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位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</a:t>
            </a: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初始值为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0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，每次加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1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，累加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n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次，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endParaRPr lang="en-US" altLang="zh-CN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6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14729" y="2546902"/>
            <a:ext cx="8262632" cy="3564396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n   </a:t>
            </a: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A[7]  A[6]  A[5]  A[4]  A[3]  A[2]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A[1</a:t>
            </a: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]  A[0]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  </a:t>
            </a:r>
            <a:r>
              <a:rPr lang="zh-CN" altLang="en-US" sz="2400" b="1" dirty="0" smtClean="0">
                <a:solidFill>
                  <a:srgbClr val="0000A8"/>
                </a:solidFill>
                <a:latin typeface="Calisto MT" pitchFamily="18" charset="0"/>
              </a:rPr>
              <a:t>总代价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0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0        </a:t>
            </a: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0        0       0       0        0        0  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0               0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buFontTx/>
              <a:buAutoNum type="arabicPlain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0        0        0       0       0        0        0  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1               1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lain" startAt="2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0        0        0       0       0        0        1  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0               3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lain" startAt="3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0        0        0       0       0        0        1        1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      4     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lain" startAt="4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0        0        0       0       0        1        0        0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      7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5       0        </a:t>
            </a: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0        0       0       0        1        0        1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       8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6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</a:t>
            </a: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0        0        0       0       0        1        1        0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    10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7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</a:t>
            </a: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0        0        0       0       0        1        1        1  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  11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5548" y="3122998"/>
            <a:ext cx="504056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88124" y="3483038"/>
            <a:ext cx="1235514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5548" y="3843078"/>
            <a:ext cx="504056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32040" y="4203118"/>
            <a:ext cx="1990389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18373" y="4563158"/>
            <a:ext cx="504056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88124" y="4923166"/>
            <a:ext cx="1241480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18373" y="5287559"/>
            <a:ext cx="504056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5956" y="5643246"/>
            <a:ext cx="2753648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61150" y="525519"/>
            <a:ext cx="2081019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第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0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位翻转，有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n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次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61150" y="791416"/>
            <a:ext cx="235833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第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1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位翻转，有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n/2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次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61150" y="1043444"/>
            <a:ext cx="244329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第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2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位翻转，有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n/2</a:t>
            </a:r>
            <a:r>
              <a:rPr lang="en-US" altLang="zh-CN" b="1" baseline="30000" dirty="0" smtClean="0">
                <a:solidFill>
                  <a:srgbClr val="000099"/>
                </a:solidFill>
                <a:ea typeface="黑体" pitchFamily="49" charset="-122"/>
              </a:rPr>
              <a:t>2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52366" y="1412776"/>
                <a:ext cx="2452082" cy="95250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zh-CN" altLang="en-US" sz="2400" b="1" dirty="0" smtClean="0">
                    <a:solidFill>
                      <a:srgbClr val="FF0000"/>
                    </a:solidFill>
                    <a:ea typeface="黑体" pitchFamily="49" charset="-122"/>
                  </a:rPr>
                  <a:t>总共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400" b="1" i="1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49" charset="-122"/>
                          </a:rPr>
                          <m:t>𝒊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49" charset="-122"/>
                          </a:rPr>
                          <m:t>=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49" charset="-122"/>
                          </a:rPr>
                          <m:t>𝟎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49" charset="-122"/>
                          </a:rPr>
                          <m:t>𝒌</m:t>
                        </m:r>
                      </m:sup>
                      <m:e>
                        <m:f>
                          <m:f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49" charset="-122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49" charset="-122"/>
                                  </a:rPr>
                                  <m:t>𝒊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𝟐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endParaRPr lang="en-US" altLang="zh-CN" sz="2400" b="1" dirty="0" smtClean="0">
                  <a:solidFill>
                    <a:srgbClr val="FF0000"/>
                  </a:solidFill>
                  <a:ea typeface="黑体" pitchFamily="49" charset="-122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zh-CN" altLang="en-US" sz="2400" b="1" dirty="0" smtClean="0">
                    <a:solidFill>
                      <a:srgbClr val="FF0000"/>
                    </a:solidFill>
                    <a:ea typeface="黑体" pitchFamily="49" charset="-122"/>
                  </a:rPr>
                  <a:t>因此为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ea typeface="黑体" pitchFamily="49" charset="-122"/>
                  </a:rPr>
                  <a:t>O(n)</a:t>
                </a:r>
                <a:endParaRPr lang="zh-CN" altLang="en-US" sz="2400" b="1" dirty="0" smtClean="0">
                  <a:solidFill>
                    <a:srgbClr val="FF0000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366" y="1412776"/>
                <a:ext cx="2452082" cy="952505"/>
              </a:xfrm>
              <a:prstGeom prst="rect">
                <a:avLst/>
              </a:prstGeom>
              <a:blipFill rotWithShape="1">
                <a:blip r:embed="rId2"/>
                <a:stretch>
                  <a:fillRect l="-3731" t="-3205" b="-14744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52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0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核算方法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栈的三种操作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endParaRPr lang="en-US" altLang="zh-CN" dirty="0">
              <a:latin typeface="Arial" charset="0"/>
              <a:ea typeface="黑体" pitchFamily="2" charset="-122"/>
            </a:endParaRPr>
          </a:p>
          <a:p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对一个空栈，执行由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n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个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PUSH, POP, MULTIPOP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组成的操作，代价是多少？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7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733847"/>
              </p:ext>
            </p:extLst>
          </p:nvPr>
        </p:nvGraphicFramePr>
        <p:xfrm>
          <a:off x="3563888" y="1556792"/>
          <a:ext cx="41404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19802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操作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代价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PUSH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POP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MULTIPOP(</a:t>
                      </a:r>
                      <a:r>
                        <a:rPr lang="en-US" altLang="zh-CN" b="1" dirty="0" err="1" smtClean="0"/>
                        <a:t>s,k</a:t>
                      </a:r>
                      <a:r>
                        <a:rPr lang="en-US" altLang="zh-CN" b="1" dirty="0" smtClean="0"/>
                        <a:t>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min(s, k)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55576" y="4329100"/>
            <a:ext cx="2762295" cy="1754326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一个元素只有入栈后，</a:t>
            </a:r>
            <a:endParaRPr lang="en-US" altLang="zh-CN" b="1" dirty="0" smtClean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才能出栈，将代价全部</a:t>
            </a:r>
            <a:endParaRPr lang="en-US" altLang="zh-CN" b="1" dirty="0" smtClean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放到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PUSH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操作上</a:t>
            </a:r>
            <a:r>
              <a:rPr lang="en-US" altLang="zh-CN" b="1" dirty="0" smtClean="0">
                <a:solidFill>
                  <a:srgbClr val="FF0000"/>
                </a:solidFill>
                <a:ea typeface="黑体" pitchFamily="49" charset="-122"/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  <a:ea typeface="黑体" pitchFamily="49" charset="-122"/>
              </a:rPr>
              <a:t>预支付</a:t>
            </a:r>
            <a:endParaRPr lang="en-US" altLang="zh-CN" b="1" dirty="0" smtClean="0">
              <a:solidFill>
                <a:srgbClr val="FF0000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黑体" pitchFamily="49" charset="-122"/>
              </a:rPr>
              <a:t>将来出栈的代价</a:t>
            </a:r>
            <a:r>
              <a:rPr lang="en-US" altLang="zh-CN" b="1" dirty="0" smtClean="0">
                <a:solidFill>
                  <a:srgbClr val="FF0000"/>
                </a:solidFill>
                <a:ea typeface="黑体" pitchFamily="49" charset="-122"/>
              </a:rPr>
              <a:t>)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，</a:t>
            </a:r>
            <a:endParaRPr lang="en-US" altLang="zh-CN" b="1" dirty="0" smtClean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出栈操作代价为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0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，</a:t>
            </a:r>
            <a:endParaRPr lang="en-US" altLang="zh-CN" b="1" dirty="0" smtClean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因此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n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个操作代价为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O(n)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84811"/>
              </p:ext>
            </p:extLst>
          </p:nvPr>
        </p:nvGraphicFramePr>
        <p:xfrm>
          <a:off x="3635896" y="4146510"/>
          <a:ext cx="41404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19802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操作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代价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PUSH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POP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MULTIPOP(</a:t>
                      </a:r>
                      <a:r>
                        <a:rPr lang="en-US" altLang="zh-CN" b="1" dirty="0" err="1" smtClean="0"/>
                        <a:t>s,k</a:t>
                      </a:r>
                      <a:r>
                        <a:rPr lang="en-US" altLang="zh-CN" b="1" dirty="0" smtClean="0"/>
                        <a:t>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47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核算方法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二进制计数器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(k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位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</a:t>
            </a: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初始值为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0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，每次加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1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，累加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n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次，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endParaRPr lang="en-US" altLang="zh-CN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8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14729" y="2546902"/>
            <a:ext cx="8262632" cy="3564396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n   </a:t>
            </a: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A[7]  A[6]  A[5]  A[4]  A[3]  A[2]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A[1</a:t>
            </a: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]  A[0]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  </a:t>
            </a:r>
            <a:r>
              <a:rPr lang="zh-CN" altLang="en-US" sz="2400" b="1" dirty="0" smtClean="0">
                <a:solidFill>
                  <a:srgbClr val="0000A8"/>
                </a:solidFill>
                <a:latin typeface="Calisto MT" pitchFamily="18" charset="0"/>
              </a:rPr>
              <a:t>总代价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0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0        </a:t>
            </a: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0        0       0       0        0        0  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0               0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buFontTx/>
              <a:buAutoNum type="arabicPlain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0        0        0       0       0        0        0  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1               1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lain" startAt="2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0        0        0       0       0        0        1  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0               3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lain" startAt="3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0        0        0       0       0        0        1        1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      4     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lain" startAt="4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0        0        0       0       0        1        0        0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      7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5       0        </a:t>
            </a: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0        0       0       0        1        0        1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       8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6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</a:t>
            </a: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0        0        0       0       0        1        1        0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    10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7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</a:t>
            </a: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0        0        0       0       0        1        1        1  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Calisto MT" pitchFamily="18" charset="0"/>
              </a:rPr>
              <a:t>     11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5548" y="3122998"/>
            <a:ext cx="504056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88124" y="3483038"/>
            <a:ext cx="1235514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5548" y="3843078"/>
            <a:ext cx="504056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32040" y="4203118"/>
            <a:ext cx="1990389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18373" y="4563158"/>
            <a:ext cx="504056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88124" y="4923166"/>
            <a:ext cx="1241480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18373" y="5287559"/>
            <a:ext cx="504056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5956" y="5643246"/>
            <a:ext cx="2753648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57877" y="944724"/>
            <a:ext cx="3462807" cy="92333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置位代价为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2(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预付将来复位代价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复位代价为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n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次累加代价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O(2n)?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54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势能</a:t>
            </a:r>
            <a:r>
              <a:rPr lang="zh-CN" altLang="en-US" dirty="0"/>
              <a:t>方法</a:t>
            </a:r>
            <a:endParaRPr lang="zh-CN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数据结构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初始状态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/>
                            <a:ea typeface="黑体" pitchFamily="2" charset="-122"/>
                          </a:rPr>
                          <m:t>𝑫</m:t>
                        </m:r>
                      </m:e>
                      <m:sub>
                        <m:r>
                          <a:rPr lang="en-US" altLang="zh-CN">
                            <a:latin typeface="Cambria Math"/>
                            <a:ea typeface="黑体" pitchFamily="2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，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其势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/>
                        <a:ea typeface="黑体" pitchFamily="2" charset="-122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/>
                                <a:ea typeface="黑体" pitchFamily="2" charset="-122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>
                                <a:latin typeface="Cambria Math"/>
                                <a:ea typeface="黑体" pitchFamily="2" charset="-122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r>
                  <a:rPr lang="zh-CN" altLang="en-US" dirty="0">
                    <a:latin typeface="Arial" charset="0"/>
                    <a:ea typeface="黑体" pitchFamily="2" charset="-122"/>
                  </a:rPr>
                  <a:t>执行第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  <a:ea typeface="黑体" pitchFamily="2" charset="-122"/>
                      </a:rPr>
                      <m:t>𝒊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个操作的状态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/>
                            <a:ea typeface="黑体" pitchFamily="2" charset="-122"/>
                          </a:rPr>
                          <m:t>𝑫</m:t>
                        </m:r>
                      </m:e>
                      <m:sub>
                        <m:r>
                          <a:rPr lang="en-US" altLang="zh-CN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，其势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/>
                        <a:ea typeface="黑体" pitchFamily="2" charset="-122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/>
                                <a:ea typeface="黑体" pitchFamily="2" charset="-122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r>
                  <a:rPr lang="zh-CN" altLang="en-US" dirty="0">
                    <a:latin typeface="Arial" charset="0"/>
                    <a:ea typeface="黑体" pitchFamily="2" charset="-122"/>
                  </a:rPr>
                  <a:t>第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  <a:ea typeface="黑体" pitchFamily="2" charset="-122"/>
                      </a:rPr>
                      <m:t>𝒊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个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操作的摊还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代价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latin typeface="Cambria Math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>
                                <a:latin typeface="Cambria Math"/>
                                <a:ea typeface="黑体" pitchFamily="2" charset="-122"/>
                              </a:rPr>
                              <m:t>𝒄</m:t>
                            </m:r>
                          </m:e>
                        </m:acc>
                      </m:e>
                      <m:sub>
                        <m:r>
                          <a:rPr lang="en-US" altLang="zh-CN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，真实代价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solidFill>
                              <a:srgbClr val="000099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总摊还代价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9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796852" y="3187452"/>
                <a:ext cx="4284476" cy="4616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2400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𝒄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+</m:t>
                      </m:r>
                      <m:r>
                        <a:rPr lang="zh-CN" altLang="en-US" sz="2400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𝚽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−</m:t>
                      </m:r>
                      <m:r>
                        <a:rPr lang="zh-CN" altLang="en-US" sz="2400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𝚽</m:t>
                      </m:r>
                      <m:r>
                        <a:rPr lang="en-US" altLang="zh-CN" sz="2400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852" y="3187452"/>
                <a:ext cx="4284476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2632" b="-19737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19672" y="4257092"/>
                <a:ext cx="5691472" cy="210544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400" b="1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𝒊</m:t>
                          </m:r>
                          <m: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=</m:t>
                          </m:r>
                          <m: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sup>
                        <m:e>
                          <m: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+</m:t>
                          </m:r>
                          <m:r>
                            <a:rPr lang="zh-CN" altLang="en-US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𝚽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𝚽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𝒊</m:t>
                                  </m:r>
                                  <m:r>
                                    <a:rPr lang="en-US" altLang="zh-CN" sz="2400" b="1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−</m:t>
                                  </m:r>
                                  <m:r>
                                    <a:rPr lang="en-US" altLang="zh-CN" sz="2400" b="1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)</m:t>
                          </m:r>
                        </m:e>
                      </m:nary>
                      <m:r>
                        <a:rPr lang="en-US" altLang="zh-CN" sz="2400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𝒊</m:t>
                          </m:r>
                          <m: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=</m:t>
                          </m:r>
                          <m: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+</m:t>
                      </m:r>
                      <m:r>
                        <a:rPr lang="zh-CN" altLang="en-US" sz="2400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𝚽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−</m:t>
                      </m:r>
                      <m:r>
                        <a:rPr lang="zh-CN" altLang="en-US" sz="2400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𝚽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4257092"/>
                <a:ext cx="5691472" cy="21054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90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Arial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lIns="18000" tIns="10800" rIns="18000" bIns="10800" rtlCol="0" anchor="ctr"/>
      <a:lstStyle>
        <a:defPPr algn="ctr" eaLnBrk="1" hangingPunct="1">
          <a:lnSpc>
            <a:spcPct val="96000"/>
          </a:lnSpc>
          <a:spcBef>
            <a:spcPct val="0"/>
          </a:spcBef>
          <a:buClrTx/>
          <a:buFontTx/>
          <a:buNone/>
          <a:defRPr b="1" dirty="0">
            <a:solidFill>
              <a:srgbClr val="000099"/>
            </a:solidFill>
            <a:ea typeface="黑体" pitchFamily="49" charset="-122"/>
          </a:defRPr>
        </a:defPPr>
      </a:lstStyle>
    </a:spDef>
    <a:lnDef>
      <a:spPr bwMode="auto">
        <a:ln w="19050">
          <a:solidFill>
            <a:srgbClr val="0066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>
          <a:noFill/>
        </a:ln>
      </a:spPr>
      <a:bodyPr wrap="none" rtlCol="0">
        <a:spAutoFit/>
      </a:bodyPr>
      <a:lstStyle>
        <a:defPPr eaLnBrk="1" hangingPunct="1">
          <a:buFont typeface="Wingdings" pitchFamily="2" charset="2"/>
          <a:buNone/>
          <a:defRPr b="1" dirty="0" smtClean="0">
            <a:solidFill>
              <a:srgbClr val="000099"/>
            </a:solidFill>
            <a:ea typeface="黑体" pitchFamily="49" charset="-122"/>
          </a:defRPr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99"/>
        </a:dk1>
        <a:lt1>
          <a:srgbClr val="FFFFFF"/>
        </a:lt1>
        <a:dk2>
          <a:srgbClr val="CC0000"/>
        </a:dk2>
        <a:lt2>
          <a:srgbClr val="0033CC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10039</TotalTime>
  <Words>1319</Words>
  <Application>Microsoft Office PowerPoint</Application>
  <PresentationFormat>全屏显示(4:3)</PresentationFormat>
  <Paragraphs>166</Paragraphs>
  <Slides>12</Slides>
  <Notes>4</Notes>
  <HiddenSlides>1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Pixel</vt:lpstr>
      <vt:lpstr>自定义设计方案</vt:lpstr>
      <vt:lpstr>摊还分析</vt:lpstr>
      <vt:lpstr>本章内容</vt:lpstr>
      <vt:lpstr>摊还分析</vt:lpstr>
      <vt:lpstr>聚合分析</vt:lpstr>
      <vt:lpstr>聚合分析</vt:lpstr>
      <vt:lpstr>聚合分析</vt:lpstr>
      <vt:lpstr>核算方法</vt:lpstr>
      <vt:lpstr>核算方法</vt:lpstr>
      <vt:lpstr>势能方法</vt:lpstr>
      <vt:lpstr>势能方法</vt:lpstr>
      <vt:lpstr>势能方法</vt:lpstr>
      <vt:lpstr>势能方法</vt:lpstr>
    </vt:vector>
  </TitlesOfParts>
  <Company>计算机系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</dc:title>
  <dc:creator>清华大学</dc:creator>
  <cp:lastModifiedBy>nd</cp:lastModifiedBy>
  <cp:revision>1280</cp:revision>
  <cp:lastPrinted>1601-01-01T00:00:00Z</cp:lastPrinted>
  <dcterms:created xsi:type="dcterms:W3CDTF">2009-06-26T00:04:30Z</dcterms:created>
  <dcterms:modified xsi:type="dcterms:W3CDTF">2015-09-27T23:37:04Z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