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15"/>
  </p:notesMasterIdLst>
  <p:handoutMasterIdLst>
    <p:handoutMasterId r:id="rId16"/>
  </p:handoutMasterIdLst>
  <p:sldIdLst>
    <p:sldId id="298" r:id="rId3"/>
    <p:sldId id="277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003366"/>
    <a:srgbClr val="006600"/>
    <a:srgbClr val="660066"/>
    <a:srgbClr val="339933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2398" autoAdjust="0"/>
  </p:normalViewPr>
  <p:slideViewPr>
    <p:cSldViewPr>
      <p:cViewPr>
        <p:scale>
          <a:sx n="66" d="100"/>
          <a:sy n="66" d="100"/>
        </p:scale>
        <p:origin x="-2310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每次累加都要对一位置位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565" y="4545013"/>
            <a:ext cx="8344036" cy="1944327"/>
          </a:xfrm>
        </p:spPr>
        <p:txBody>
          <a:bodyPr/>
          <a:lstStyle/>
          <a:p>
            <a:pPr algn="r" eaLnBrk="1" hangingPunct="1"/>
            <a:r>
              <a:rPr lang="en-US" altLang="zh-CN" sz="4800" dirty="0"/>
              <a:t>Fang </a:t>
            </a:r>
            <a:r>
              <a:rPr lang="en-US" altLang="zh-CN" sz="4800" dirty="0" err="1"/>
              <a:t>Xiaolin</a:t>
            </a:r>
            <a:endParaRPr lang="en-US" altLang="zh-CN" sz="4800" dirty="0"/>
          </a:p>
          <a:p>
            <a:pPr algn="r" eaLnBrk="1" hangingPunct="1"/>
            <a:r>
              <a:rPr lang="en-US" altLang="zh-CN" sz="2400" dirty="0"/>
              <a:t>School of Computer Science </a:t>
            </a:r>
            <a:r>
              <a:rPr lang="en-US" altLang="zh-CN" sz="2400" dirty="0" smtClean="0"/>
              <a:t>and Engineering</a:t>
            </a:r>
          </a:p>
          <a:p>
            <a:pPr algn="r" eaLnBrk="1" hangingPunct="1"/>
            <a:r>
              <a:rPr lang="en-US" altLang="zh-CN" sz="2400" dirty="0" smtClean="0"/>
              <a:t>Southeast University</a:t>
            </a:r>
            <a:endParaRPr lang="en-US" altLang="zh-CN" sz="24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9692" y="1808163"/>
            <a:ext cx="7136346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dirty="0">
                <a:latin typeface="+mj-ea"/>
              </a:rPr>
              <a:t>Amortized Analysis</a:t>
            </a:r>
            <a:endParaRPr lang="en-US" altLang="zh-CN" sz="5400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0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Potential Method</a:t>
            </a:r>
            <a:endParaRPr lang="zh-CN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3 types of operations for 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stack</a:t>
                </a:r>
              </a:p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The total Cost for running n 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the 3 types of operations 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on an empty stack?</a:t>
                </a:r>
              </a:p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# of element in stack as potential function,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𝒊</m:t>
                    </m:r>
                  </m:oMath>
                </a14:m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’</a:t>
                </a:r>
                <a:r>
                  <a:rPr lang="en-US" altLang="zh-CN" dirty="0" err="1" smtClean="0">
                    <a:latin typeface="Arial" charset="0"/>
                    <a:ea typeface="黑体" pitchFamily="2" charset="-122"/>
                  </a:rPr>
                  <a:t>th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 operation</a:t>
                </a:r>
              </a:p>
              <a:p>
                <a:pPr lvl="1"/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If PUSH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If POP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=−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If MULTIPOP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=−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Amortized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+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rgbClr val="000099"/>
                  </a:solidFill>
                </a:endParaRPr>
              </a:p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Total cost: O(n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)</a:t>
                </a:r>
                <a:endParaRPr lang="zh-CN" altLang="en-US" dirty="0">
                  <a:latin typeface="Arial" charset="0"/>
                  <a:ea typeface="黑体" pitchFamily="2" charset="-122"/>
                </a:endParaRPr>
              </a:p>
              <a:p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923" r="-1556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10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30232"/>
              </p:ext>
            </p:extLst>
          </p:nvPr>
        </p:nvGraphicFramePr>
        <p:xfrm>
          <a:off x="5976156" y="620688"/>
          <a:ext cx="3024336" cy="1779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/>
                <a:gridCol w="1260140"/>
              </a:tblGrid>
              <a:tr h="379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operation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Amortized cost</a:t>
                      </a:r>
                      <a:endParaRPr lang="zh-CN" altLang="en-US" b="1" dirty="0"/>
                    </a:p>
                  </a:txBody>
                  <a:tcPr/>
                </a:tc>
              </a:tr>
              <a:tr h="379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PUSH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  <a:tr h="379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POP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79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MULTIPOP(</a:t>
                      </a:r>
                      <a:r>
                        <a:rPr lang="en-US" altLang="zh-CN" b="1" dirty="0" err="1" smtClean="0"/>
                        <a:t>s,k</a:t>
                      </a:r>
                      <a:r>
                        <a:rPr lang="en-US" altLang="zh-CN" b="1" dirty="0" smtClean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47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Potential Method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K-bit counter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Initial counter=0, increase 1 to counter n times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4729" y="2960948"/>
            <a:ext cx="8262632" cy="356439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n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A[7]  A[6]  A[5]  A[4]  A[3]  A[2]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A[1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]  A[0]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potential</a:t>
            </a:r>
            <a:endParaRPr lang="en-US" altLang="zh-CN" sz="2400" b="1" dirty="0" smtClean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0       0        0        0       0       0        0        0        0               0</a:t>
            </a:r>
          </a:p>
          <a:p>
            <a:pPr marL="457200" indent="-457200">
              <a:buFontTx/>
              <a:buAutoNum type="arabicPlain"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0        0        0       0       0        0        0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1               1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2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0               0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3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0        0        0       0       0        0        1        1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2     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4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0        0        0       0       0        1        0        0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0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5       0     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0        0       0       0        1        0        1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 1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6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0        0        0       0       0        1        1        0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0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7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0        0        0       0       0        1        1        1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3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5548" y="3897084"/>
            <a:ext cx="498090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88124" y="4617164"/>
            <a:ext cx="1234305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18372" y="5337212"/>
            <a:ext cx="511231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32040" y="6057292"/>
            <a:ext cx="1997564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0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Potential Method</a:t>
            </a:r>
            <a:endParaRPr lang="zh-CN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K-bit counter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en-US" altLang="zh-CN" dirty="0">
                    <a:latin typeface="Arial" charset="0"/>
                    <a:ea typeface="黑体" pitchFamily="2" charset="-122"/>
                  </a:rPr>
                  <a:t>Initial counter=0, increase 1 to counter n times</a:t>
                </a:r>
              </a:p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# of 1 in counter as potential fu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ction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𝒊</m:t>
                    </m:r>
                  </m:oMath>
                </a14:m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’</a:t>
                </a:r>
                <a:r>
                  <a:rPr lang="en-US" altLang="zh-CN" dirty="0" err="1" smtClean="0">
                    <a:latin typeface="Arial" charset="0"/>
                    <a:ea typeface="黑体" pitchFamily="2" charset="-122"/>
                  </a:rPr>
                  <a:t>th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 increment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 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bits to 0, real cost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If all bits ar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e 1, then the 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potential 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change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Else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, potential change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Amortized cost </a:t>
                </a:r>
              </a:p>
            </p:txBody>
          </p:sp>
        </mc:Choice>
        <mc:Fallback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1923"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12</a:t>
            </a:fld>
            <a:endParaRPr lang="en-US" altLang="zh-CN" dirty="0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272300" y="837582"/>
                <a:ext cx="1760354" cy="64633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 smtClean="0">
                    <a:solidFill>
                      <a:srgbClr val="FF0000"/>
                    </a:solidFill>
                    <a:ea typeface="黑体" pitchFamily="49" charset="-122"/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𝐞𝐭</m:t>
                    </m:r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  <a:ea typeface="黑体" pitchFamily="49" charset="-122"/>
                  </a:rPr>
                  <a:t> bits to 0 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 smtClean="0">
                    <a:solidFill>
                      <a:srgbClr val="FF0000"/>
                    </a:solidFill>
                    <a:ea typeface="黑体" pitchFamily="49" charset="-122"/>
                  </a:rPr>
                  <a:t>Set 1 bit o 1</a:t>
                </a:r>
                <a:endParaRPr lang="zh-CN" altLang="en-US" b="1" dirty="0" smtClean="0">
                  <a:solidFill>
                    <a:srgbClr val="FF0000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300" y="837582"/>
                <a:ext cx="1760354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3114" t="-4717" r="-1730" b="-1415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 bwMode="auto">
          <a:xfrm flipH="1">
            <a:off x="7632341" y="1530080"/>
            <a:ext cx="262014" cy="16108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58482" y="5104882"/>
                <a:ext cx="8374171" cy="446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300" i="1" smtClean="0">
                              <a:solidFill>
                                <a:srgbClr val="0000A8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300" i="1">
                                  <a:solidFill>
                                    <a:srgbClr val="0000A8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300" i="1">
                                  <a:solidFill>
                                    <a:srgbClr val="0000A8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</m:acc>
                        </m:e>
                        <m:sub>
                          <m:r>
                            <a:rPr lang="en-US" altLang="zh-CN" sz="2300" i="1">
                              <a:solidFill>
                                <a:srgbClr val="0000A8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sz="2300" i="1">
                          <a:solidFill>
                            <a:srgbClr val="0000A8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300" i="1">
                              <a:solidFill>
                                <a:srgbClr val="0000A8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300" i="1">
                              <a:solidFill>
                                <a:srgbClr val="0000A8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300" i="1">
                              <a:solidFill>
                                <a:srgbClr val="0000A8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sz="2300" i="1">
                          <a:solidFill>
                            <a:srgbClr val="0000A8"/>
                          </a:solidFill>
                          <a:latin typeface="Cambria Math"/>
                        </a:rPr>
                        <m:t>+</m:t>
                      </m:r>
                      <m:r>
                        <a:rPr lang="zh-CN" altLang="en-US" sz="2300" i="1">
                          <a:solidFill>
                            <a:srgbClr val="0000A8"/>
                          </a:solidFill>
                          <a:latin typeface="Cambria Math"/>
                        </a:rPr>
                        <m:t>𝚽</m:t>
                      </m:r>
                      <m:d>
                        <m:dPr>
                          <m:ctrlPr>
                            <a:rPr lang="en-US" altLang="zh-CN" sz="2300" i="1">
                              <a:solidFill>
                                <a:srgbClr val="0000A8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300" i="1">
                                  <a:solidFill>
                                    <a:srgbClr val="0000A8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300" i="1">
                                  <a:solidFill>
                                    <a:srgbClr val="0000A8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300" i="1">
                                  <a:solidFill>
                                    <a:srgbClr val="0000A8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300" i="1">
                          <a:solidFill>
                            <a:srgbClr val="0000A8"/>
                          </a:solidFill>
                          <a:latin typeface="Cambria Math"/>
                        </a:rPr>
                        <m:t>−</m:t>
                      </m:r>
                      <m:r>
                        <a:rPr lang="zh-CN" altLang="en-US" sz="2300" i="1">
                          <a:solidFill>
                            <a:srgbClr val="0000A8"/>
                          </a:solidFill>
                          <a:latin typeface="Cambria Math"/>
                        </a:rPr>
                        <m:t>𝚽</m:t>
                      </m:r>
                      <m:d>
                        <m:dPr>
                          <m:ctrlPr>
                            <a:rPr lang="en-US" altLang="zh-CN" sz="2300" i="1">
                              <a:solidFill>
                                <a:srgbClr val="0000A8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300" i="1">
                                  <a:solidFill>
                                    <a:srgbClr val="0000A8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300" i="1">
                                  <a:solidFill>
                                    <a:srgbClr val="0000A8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300" i="1">
                                  <a:solidFill>
                                    <a:srgbClr val="0000A8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CN" sz="2300" i="1">
                                  <a:solidFill>
                                    <a:srgbClr val="0000A8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300" i="1">
                                  <a:solidFill>
                                    <a:srgbClr val="0000A8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zh-CN" altLang="en-US" sz="2300" i="1">
                          <a:solidFill>
                            <a:srgbClr val="0000A8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altLang="zh-CN" sz="2300" b="1" i="1">
                              <a:solidFill>
                                <a:srgbClr val="0000A8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300" i="1">
                              <a:solidFill>
                                <a:srgbClr val="0000A8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2300" i="1">
                              <a:solidFill>
                                <a:srgbClr val="0000A8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300" i="1">
                                  <a:solidFill>
                                    <a:srgbClr val="0000A8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300" i="1">
                                  <a:solidFill>
                                    <a:srgbClr val="0000A8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300">
                                  <a:solidFill>
                                    <a:srgbClr val="0000A8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300" b="1" i="1">
                          <a:solidFill>
                            <a:srgbClr val="0000A8"/>
                          </a:solidFill>
                          <a:latin typeface="Cambria Math"/>
                          <a:ea typeface="黑体" pitchFamily="2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2300" b="1" i="1">
                              <a:solidFill>
                                <a:srgbClr val="0000A8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dPr>
                        <m:e>
                          <m:r>
                            <a:rPr lang="en-US" altLang="zh-CN" sz="2300" i="1">
                              <a:solidFill>
                                <a:srgbClr val="0000A8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2300" i="1">
                              <a:solidFill>
                                <a:srgbClr val="0000A8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300" i="1">
                                  <a:solidFill>
                                    <a:srgbClr val="0000A8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300" i="1">
                                  <a:solidFill>
                                    <a:srgbClr val="0000A8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300">
                                  <a:solidFill>
                                    <a:srgbClr val="0000A8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300" b="1" i="1">
                          <a:solidFill>
                            <a:srgbClr val="0000A8"/>
                          </a:solidFill>
                          <a:latin typeface="Cambria Math"/>
                          <a:ea typeface="黑体" pitchFamily="2" charset="-122"/>
                        </a:rPr>
                        <m:t>=</m:t>
                      </m:r>
                      <m:r>
                        <a:rPr lang="en-US" altLang="zh-CN" sz="2300" b="1" i="1">
                          <a:solidFill>
                            <a:srgbClr val="0000A8"/>
                          </a:solidFill>
                          <a:latin typeface="Cambria Math"/>
                          <a:ea typeface="黑体" pitchFamily="2" charset="-122"/>
                        </a:rPr>
                        <m:t>𝟐</m:t>
                      </m:r>
                    </m:oMath>
                  </m:oMathPara>
                </a14:m>
                <a:endParaRPr lang="en-US" altLang="zh-CN" sz="2300" dirty="0">
                  <a:solidFill>
                    <a:srgbClr val="0000A8"/>
                  </a:solidFill>
                  <a:ea typeface="黑体" pitchFamily="2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82" y="5104882"/>
                <a:ext cx="8374171" cy="446276"/>
              </a:xfrm>
              <a:prstGeom prst="rect">
                <a:avLst/>
              </a:prstGeom>
              <a:blipFill rotWithShape="1">
                <a:blip r:embed="rId5"/>
                <a:stretch>
                  <a:fillRect t="-4054" b="-4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5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Aggregate Analysis</a:t>
            </a:r>
            <a:endParaRPr lang="en-US" altLang="zh-CN" dirty="0" smtClean="0"/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Accounting Analysis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Potential Method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Amortized </a:t>
            </a:r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Given n </a:t>
            </a:r>
            <a:r>
              <a:rPr lang="en-US" altLang="zh-CN" dirty="0">
                <a:latin typeface="Arial" charset="0"/>
                <a:ea typeface="黑体" pitchFamily="2" charset="-122"/>
              </a:rPr>
              <a:t>operations For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 data structure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Some operations have high cost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Some operations have low cost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The average cost for the n operations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4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Aggregate Analysis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3 types of operations</a:t>
            </a: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for stack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The </a:t>
            </a:r>
            <a:r>
              <a:rPr lang="en-US" altLang="zh-CN" dirty="0">
                <a:latin typeface="Arial" charset="0"/>
                <a:ea typeface="黑体" pitchFamily="2" charset="-122"/>
              </a:rPr>
              <a:t>total Cost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for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running n the 3 types </a:t>
            </a:r>
            <a:r>
              <a:rPr lang="en-US" altLang="zh-CN" dirty="0">
                <a:latin typeface="Arial" charset="0"/>
                <a:ea typeface="黑体" pitchFamily="2" charset="-122"/>
              </a:rPr>
              <a:t>of operations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on an </a:t>
            </a:r>
            <a:r>
              <a:rPr lang="en-US" altLang="zh-CN" dirty="0">
                <a:latin typeface="Arial" charset="0"/>
                <a:ea typeface="黑体" pitchFamily="2" charset="-122"/>
              </a:rPr>
              <a:t>empty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stack?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4792" y="4238643"/>
            <a:ext cx="6750566" cy="64633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The worst case is to run the operation 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</a:rPr>
              <a:t>multipop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(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</a:rPr>
              <a:t>s,n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) n times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the total cost is O(n</a:t>
            </a:r>
            <a:r>
              <a:rPr lang="en-US" altLang="zh-CN" b="1" baseline="30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)?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807804" y="4238643"/>
            <a:ext cx="564511" cy="755294"/>
            <a:chOff x="6244090" y="4289461"/>
            <a:chExt cx="564511" cy="755294"/>
          </a:xfrm>
        </p:grpSpPr>
        <p:cxnSp>
          <p:nvCxnSpPr>
            <p:cNvPr id="5" name="直接连接符 4"/>
            <p:cNvCxnSpPr/>
            <p:nvPr/>
          </p:nvCxnSpPr>
          <p:spPr bwMode="auto">
            <a:xfrm flipH="1">
              <a:off x="6268541" y="4289461"/>
              <a:ext cx="540060" cy="755294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auto">
            <a:xfrm>
              <a:off x="6244090" y="4293095"/>
              <a:ext cx="560158" cy="719289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794792" y="5161359"/>
            <a:ext cx="7917552" cy="92333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If pop an element, it must has been in the stack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Then the total cost is corresponding to the number of push operations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At most n push operations, thus the total cost is O(n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)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11821"/>
              </p:ext>
            </p:extLst>
          </p:nvPr>
        </p:nvGraphicFramePr>
        <p:xfrm>
          <a:off x="4824028" y="1340768"/>
          <a:ext cx="4140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980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operation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cost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PUSH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POP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MULTIPOP(</a:t>
                      </a:r>
                      <a:r>
                        <a:rPr lang="en-US" altLang="zh-CN" b="1" dirty="0" err="1" smtClean="0"/>
                        <a:t>s,k</a:t>
                      </a:r>
                      <a:r>
                        <a:rPr lang="en-US" altLang="zh-CN" b="1" dirty="0" smtClean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min(s, k)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08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Aggregate Analysis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K-bit counter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Initial counter=0, </a:t>
            </a:r>
            <a:r>
              <a:rPr lang="en-US" altLang="zh-CN" dirty="0">
                <a:latin typeface="Arial" charset="0"/>
                <a:ea typeface="黑体" pitchFamily="2" charset="-122"/>
              </a:rPr>
              <a:t>increase 1 to counter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 times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4729" y="2546902"/>
            <a:ext cx="8262632" cy="356439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n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A[7]  A[6]  A[5]  A[4]  A[3]  A[2]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A[1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]  A[0]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total cost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0     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0        0       0       0        0        0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0               0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buFontTx/>
              <a:buAutoNum type="arabicPlain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0        0        0       0       0        0        0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1               1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2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0               3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3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0        0        0       0       0        0        1        1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4     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4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0        0        0       0       0        1        0        0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7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5       0     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0        0       0       0        1        0        1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 8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6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0        0        0       0       0        1        1        0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10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7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0        0        0       0       0        1        1        1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11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5548" y="312299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8124" y="3483038"/>
            <a:ext cx="1235514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5548" y="384307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4203118"/>
            <a:ext cx="1990389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8373" y="456315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88124" y="4923166"/>
            <a:ext cx="1241480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373" y="5287559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5956" y="5643246"/>
            <a:ext cx="2753648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24028" y="1187529"/>
            <a:ext cx="4122637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cost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for w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orst operation is k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Total cost is O(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</a:rPr>
              <a:t>kn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)?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272300" y="1187529"/>
            <a:ext cx="564511" cy="755294"/>
            <a:chOff x="6244090" y="4289461"/>
            <a:chExt cx="564511" cy="755294"/>
          </a:xfrm>
        </p:grpSpPr>
        <p:cxnSp>
          <p:nvCxnSpPr>
            <p:cNvPr id="23" name="直接连接符 22"/>
            <p:cNvCxnSpPr/>
            <p:nvPr/>
          </p:nvCxnSpPr>
          <p:spPr bwMode="auto">
            <a:xfrm flipH="1">
              <a:off x="6268541" y="4289461"/>
              <a:ext cx="540060" cy="755294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>
              <a:off x="6244090" y="4293095"/>
              <a:ext cx="560158" cy="719289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59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Aggregate Analysis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K-bit counter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Initial counter=0, increase 1 to counter n times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4729" y="2546902"/>
            <a:ext cx="8262632" cy="356439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n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A[7]  A[6]  A[5]  A[4]  A[3]  A[2]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A[1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]  A[0]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total cost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0     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0        0       0       0        0        0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0               0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buFontTx/>
              <a:buAutoNum type="arabicPlain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0        0        0       0       0        0        0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1               1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2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0               3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3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0        0        0       0       0        0        1        1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4     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4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0        0        0       0       0        1        0        0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7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5       0     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0        0       0       0        1        0        1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 8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6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0        0        0       0       0        1        1        0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10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7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0        0        0       0       0        1        1        1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11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5548" y="312299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8124" y="3483038"/>
            <a:ext cx="1235514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5548" y="384307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4203118"/>
            <a:ext cx="1990389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8373" y="456315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88124" y="4923166"/>
            <a:ext cx="1241480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373" y="5287559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5956" y="5643246"/>
            <a:ext cx="2753648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61150" y="340853"/>
            <a:ext cx="2467342" cy="36933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0 bit, change n times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61150" y="710185"/>
            <a:ext cx="2659702" cy="36933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1 bit, change n/2 times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61150" y="1043444"/>
            <a:ext cx="2744662" cy="36933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2 bit, change n/2</a:t>
            </a:r>
            <a:r>
              <a:rPr lang="en-US" altLang="zh-CN" b="1" baseline="30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times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256076" y="1270131"/>
                <a:ext cx="3798238" cy="95250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2400" b="1" dirty="0" smtClean="0">
                    <a:solidFill>
                      <a:srgbClr val="FF0000"/>
                    </a:solidFill>
                    <a:ea typeface="黑体" pitchFamily="49" charset="-122"/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/>
                        <a:ea typeface="黑体" pitchFamily="49" charset="-122"/>
                      </a:rPr>
                      <m:t>𝐨𝐭𝐚𝐥</m:t>
                    </m:r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𝒌</m:t>
                        </m:r>
                      </m:sup>
                      <m:e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endParaRPr lang="en-US" altLang="zh-CN" sz="2400" b="1" dirty="0" smtClean="0">
                  <a:solidFill>
                    <a:srgbClr val="FF0000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2400" b="1" dirty="0" smtClean="0">
                    <a:solidFill>
                      <a:srgbClr val="FF0000"/>
                    </a:solidFill>
                    <a:ea typeface="黑体" pitchFamily="49" charset="-122"/>
                  </a:rPr>
                  <a:t>Total cost = O(n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ea typeface="黑体" pitchFamily="49" charset="-122"/>
                  </a:rPr>
                  <a:t>)</a:t>
                </a:r>
                <a:endParaRPr lang="zh-CN" altLang="en-US" sz="2400" b="1" dirty="0" smtClean="0">
                  <a:solidFill>
                    <a:srgbClr val="FF0000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076" y="1270131"/>
                <a:ext cx="3798238" cy="952505"/>
              </a:xfrm>
              <a:prstGeom prst="rect">
                <a:avLst/>
              </a:prstGeom>
              <a:blipFill rotWithShape="1">
                <a:blip r:embed="rId2"/>
                <a:stretch>
                  <a:fillRect l="-2408" t="-637" b="-1337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52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Accounting Analysis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3 types of operations</a:t>
            </a:r>
          </a:p>
          <a:p>
            <a:r>
              <a:rPr lang="en-US" altLang="zh-CN" dirty="0">
                <a:latin typeface="Arial" charset="0"/>
                <a:ea typeface="黑体" pitchFamily="2" charset="-122"/>
              </a:rPr>
              <a:t>for stack</a:t>
            </a:r>
          </a:p>
          <a:p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en-US" altLang="zh-CN" dirty="0">
                <a:latin typeface="Arial" charset="0"/>
                <a:ea typeface="黑体" pitchFamily="2" charset="-122"/>
              </a:rPr>
              <a:t>The total Cost for running n the 3 types of operations on an empty stack?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4329100"/>
            <a:ext cx="4301177" cy="120032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If pop an element, it must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in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the stack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Pay 2$ for every push operation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Pay 0$ for other operations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Total cost = O(n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)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2084"/>
              </p:ext>
            </p:extLst>
          </p:nvPr>
        </p:nvGraphicFramePr>
        <p:xfrm>
          <a:off x="4788024" y="4077072"/>
          <a:ext cx="4140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980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operation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cost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PUSH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POP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MULTIPOP(</a:t>
                      </a:r>
                      <a:r>
                        <a:rPr lang="en-US" altLang="zh-CN" b="1" dirty="0" err="1" smtClean="0"/>
                        <a:t>s,k</a:t>
                      </a:r>
                      <a:r>
                        <a:rPr lang="en-US" altLang="zh-CN" b="1" dirty="0" smtClean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36365"/>
              </p:ext>
            </p:extLst>
          </p:nvPr>
        </p:nvGraphicFramePr>
        <p:xfrm>
          <a:off x="4824028" y="1340768"/>
          <a:ext cx="4140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980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operation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cost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PUSH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POP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MULTIPOP(</a:t>
                      </a:r>
                      <a:r>
                        <a:rPr lang="en-US" altLang="zh-CN" b="1" dirty="0" err="1" smtClean="0"/>
                        <a:t>s,k</a:t>
                      </a:r>
                      <a:r>
                        <a:rPr lang="en-US" altLang="zh-CN" b="1" dirty="0" smtClean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min(s, k)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4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Accounting Analysis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K-bit counter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Initial counter=0, increase 1 to counter n times</a:t>
            </a:r>
          </a:p>
          <a:p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4729" y="2546902"/>
            <a:ext cx="8262632" cy="356439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n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A[7]  A[6]  A[5]  A[4]  A[3]  A[2]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A[1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]  A[0]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total cost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0     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0        0       0       0        0        0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0               0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buFontTx/>
              <a:buAutoNum type="arabicPlain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0        0        0       0       0        0        0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1               1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2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0               3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3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0        0        0       0       0        0        1        1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4     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4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0        0        0       0       0        1        0        0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7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5       0     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0        0       0       0        1        0        1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 8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6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0        0        0       0       0        1        1        0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10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7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0        0        0       0       0        1        1        1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11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5548" y="312299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8124" y="3483038"/>
            <a:ext cx="1235514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5548" y="384307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4203118"/>
            <a:ext cx="1990389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8373" y="456315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88124" y="4923166"/>
            <a:ext cx="1241480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373" y="5287559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5956" y="5643246"/>
            <a:ext cx="2753648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4283" y="728700"/>
            <a:ext cx="1994970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Pay 2$ for set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Pay 0$ for set 0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Total cost=O(2n)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54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Potential Method</a:t>
            </a:r>
            <a:endParaRPr lang="zh-CN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For a data structure, </a:t>
                </a:r>
              </a:p>
              <a:p>
                <a:pPr lvl="1"/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𝑫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potential function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  <a:ea typeface="黑体" pitchFamily="2" charset="-122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=0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Run the </a:t>
                </a:r>
                <a:r>
                  <a:rPr lang="en-US" altLang="zh-CN" dirty="0" err="1" smtClean="0">
                    <a:latin typeface="Arial" charset="0"/>
                    <a:ea typeface="黑体" pitchFamily="2" charset="-122"/>
                  </a:rPr>
                  <a:t>i‘th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 operation</a:t>
                </a:r>
              </a:p>
              <a:p>
                <a:pPr lvl="1"/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𝑫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 potential function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zh-CN" altLang="en-US">
                        <a:latin typeface="Cambria Math"/>
                        <a:ea typeface="黑体" pitchFamily="2" charset="-122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99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0</a:t>
                </a:r>
              </a:p>
              <a:p>
                <a:pPr lvl="1"/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Real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, amortized cost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𝒄</m:t>
                            </m:r>
                          </m:e>
                        </m:acc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31640" y="4026258"/>
                <a:ext cx="4284476" cy="4616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𝚽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𝚽</m:t>
                      </m:r>
                      <m:r>
                        <a:rPr lang="en-US" altLang="zh-CN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026258"/>
                <a:ext cx="4284476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2632" b="-1973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203848" y="4476417"/>
                <a:ext cx="5691472" cy="21054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+</m:t>
                          </m:r>
                          <m:r>
                            <a:rPr lang="zh-CN" altLang="en-US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𝚽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𝚽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𝒊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𝚽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𝚽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476417"/>
                <a:ext cx="5691472" cy="21054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03548" y="4725144"/>
            <a:ext cx="3255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黑体" pitchFamily="2" charset="-122"/>
              </a:rPr>
              <a:t>Total amortized </a:t>
            </a:r>
            <a:r>
              <a:rPr lang="en-US" altLang="zh-CN" sz="2400" b="1" dirty="0" smtClean="0">
                <a:ea typeface="黑体" pitchFamily="2" charset="-122"/>
              </a:rPr>
              <a:t>cost:</a:t>
            </a:r>
            <a:endParaRPr lang="en-US" altLang="zh-CN" sz="24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9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10108</TotalTime>
  <Words>1191</Words>
  <Application>Microsoft Office PowerPoint</Application>
  <PresentationFormat>全屏显示(4:3)</PresentationFormat>
  <Paragraphs>167</Paragraphs>
  <Slides>12</Slides>
  <Notes>4</Notes>
  <HiddenSlides>1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Pixel</vt:lpstr>
      <vt:lpstr>自定义设计方案</vt:lpstr>
      <vt:lpstr>Amortized Analysis</vt:lpstr>
      <vt:lpstr>Outline</vt:lpstr>
      <vt:lpstr>Amortized Analysis</vt:lpstr>
      <vt:lpstr>Aggregate Analysis</vt:lpstr>
      <vt:lpstr>Aggregate Analysis</vt:lpstr>
      <vt:lpstr>Aggregate Analysis</vt:lpstr>
      <vt:lpstr>Accounting Analysis</vt:lpstr>
      <vt:lpstr>Accounting Analysis</vt:lpstr>
      <vt:lpstr>Potential Method</vt:lpstr>
      <vt:lpstr>Potential Method</vt:lpstr>
      <vt:lpstr>Potential Method</vt:lpstr>
      <vt:lpstr>Potential Method</vt:lpstr>
    </vt:vector>
  </TitlesOfParts>
  <Company>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swim</cp:lastModifiedBy>
  <cp:revision>1336</cp:revision>
  <cp:lastPrinted>1601-01-01T00:00:00Z</cp:lastPrinted>
  <dcterms:created xsi:type="dcterms:W3CDTF">2009-06-26T00:04:30Z</dcterms:created>
  <dcterms:modified xsi:type="dcterms:W3CDTF">2016-11-02T03:27:39Z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