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2"/>
  </p:notesMasterIdLst>
  <p:handoutMasterIdLst>
    <p:handoutMasterId r:id="rId33"/>
  </p:handoutMasterIdLst>
  <p:sldIdLst>
    <p:sldId id="286" r:id="rId3"/>
    <p:sldId id="277" r:id="rId4"/>
    <p:sldId id="287" r:id="rId5"/>
    <p:sldId id="291" r:id="rId6"/>
    <p:sldId id="288" r:id="rId7"/>
    <p:sldId id="290" r:id="rId8"/>
    <p:sldId id="293" r:id="rId9"/>
    <p:sldId id="292" r:id="rId10"/>
    <p:sldId id="289" r:id="rId11"/>
    <p:sldId id="294" r:id="rId12"/>
    <p:sldId id="310" r:id="rId13"/>
    <p:sldId id="309" r:id="rId14"/>
    <p:sldId id="311" r:id="rId15"/>
    <p:sldId id="312" r:id="rId16"/>
    <p:sldId id="313" r:id="rId17"/>
    <p:sldId id="314" r:id="rId18"/>
    <p:sldId id="295" r:id="rId19"/>
    <p:sldId id="299" r:id="rId20"/>
    <p:sldId id="296" r:id="rId21"/>
    <p:sldId id="300" r:id="rId22"/>
    <p:sldId id="302" r:id="rId23"/>
    <p:sldId id="303" r:id="rId24"/>
    <p:sldId id="297" r:id="rId25"/>
    <p:sldId id="304" r:id="rId26"/>
    <p:sldId id="305" r:id="rId27"/>
    <p:sldId id="298" r:id="rId28"/>
    <p:sldId id="307" r:id="rId29"/>
    <p:sldId id="306" r:id="rId30"/>
    <p:sldId id="30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111" autoAdjust="0"/>
  </p:normalViewPr>
  <p:slideViewPr>
    <p:cSldViewPr>
      <p:cViewPr>
        <p:scale>
          <a:sx n="80" d="100"/>
          <a:sy n="80" d="100"/>
        </p:scale>
        <p:origin x="-19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 err="1" smtClean="0"/>
                  <a:t>Ci</a:t>
                </a:r>
                <a:r>
                  <a:rPr lang="zh-CN" altLang="en-US" dirty="0" smtClean="0"/>
                  <a:t>可满足，必然有一个变量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 smtClean="0"/>
                  <a:t>，此时后面每个子句都有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sz="1200" b="0" dirty="0" smtClean="0"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即每个子句为</m:t>
                    </m:r>
                    <m:r>
                      <m:rPr>
                        <m:nor/>
                      </m:rPr>
                      <a:rPr lang="en-US" altLang="zh-CN" dirty="0" smtClean="0"/>
                      <m:t>1</m:t>
                    </m:r>
                  </m:oMath>
                </a14:m>
                <a:r>
                  <a:rPr lang="zh-CN" altLang="en-US" sz="1200" b="0" dirty="0" smtClean="0">
                    <a:ea typeface="黑体" pitchFamily="2" charset="-122"/>
                  </a:rPr>
                  <a:t>；</a:t>
                </a:r>
                <a:endParaRPr lang="en-US" altLang="zh-CN" sz="1200" b="0" dirty="0" smtClean="0">
                  <a:ea typeface="黑体" pitchFamily="2" charset="-122"/>
                </a:endParaRPr>
              </a:p>
              <a:p>
                <a:r>
                  <a:rPr lang="zh-CN" altLang="en-US" dirty="0" smtClean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，此时前面每个子句都有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，即每个子句为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否则中间某个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 smtClean="0"/>
                  <a:t>，这样每个子句都为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 err="1" smtClean="0"/>
                  <a:t>Ci</a:t>
                </a:r>
                <a:r>
                  <a:rPr lang="zh-CN" altLang="en-US" dirty="0" smtClean="0"/>
                  <a:t>可满足，必然有一个变量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𝒙_𝒊𝟐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𝑗=0</a:t>
                </a:r>
                <a:r>
                  <a:rPr lang="zh-CN" altLang="en-US" dirty="0" smtClean="0"/>
                  <a:t>，此时后面每个子句都有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𝑗=1</a:t>
                </a:r>
                <a:r>
                  <a:rPr lang="zh-CN" altLang="en-US" sz="1200" b="0" dirty="0" smtClean="0">
                    <a:ea typeface="黑体" pitchFamily="2" charset="-122"/>
                  </a:rPr>
                  <a:t>，</a:t>
                </a:r>
                <a:r>
                  <a:rPr lang="zh-CN" altLang="en-US" i="0" dirty="0" smtClean="0">
                    <a:latin typeface="Cambria Math"/>
                  </a:rPr>
                  <a:t>"即每个子句为</a:t>
                </a:r>
                <a:r>
                  <a:rPr lang="en-US" altLang="zh-CN" i="0" dirty="0" smtClean="0">
                    <a:latin typeface="Cambria Math"/>
                  </a:rPr>
                  <a:t>1</a:t>
                </a:r>
                <a:r>
                  <a:rPr lang="zh-CN" altLang="en-US" i="0" dirty="0" smtClean="0"/>
                  <a:t>"</a:t>
                </a:r>
                <a:r>
                  <a:rPr lang="zh-CN" altLang="en-US" sz="1200" b="0" dirty="0" smtClean="0">
                    <a:ea typeface="黑体" pitchFamily="2" charset="-122"/>
                  </a:rPr>
                  <a:t>；</a:t>
                </a:r>
                <a:endParaRPr lang="en-US" altLang="zh-CN" sz="1200" b="0" dirty="0" smtClean="0">
                  <a:ea typeface="黑体" pitchFamily="2" charset="-122"/>
                </a:endParaRPr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𝒊(|𝑪_𝒊 |−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𝟏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𝒙_(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𝒊|𝑪_𝒊 |)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，此时前面每个子句都有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1</a:t>
                </a:r>
                <a:r>
                  <a:rPr lang="zh-CN" altLang="en-US" dirty="0" smtClean="0"/>
                  <a:t>，即每个子句为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否则中间某个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之前的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之后的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0</a:t>
                </a:r>
                <a:r>
                  <a:rPr lang="zh-CN" altLang="en-US" dirty="0" smtClean="0"/>
                  <a:t>，这样每个子句都为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。否则，假设所有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个子句中</a:t>
                </a:r>
                <a:r>
                  <a:rPr lang="en-US" altLang="zh-CN" dirty="0" smtClean="0"/>
                  <a:t>yi1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个子句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=0,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，以此类推，得到最后一个子句为</a:t>
                </a:r>
                <a:r>
                  <a:rPr lang="en-US" altLang="zh-CN" dirty="0" smtClean="0"/>
                  <a:t>0</a:t>
                </a:r>
                <a:r>
                  <a:rPr lang="zh-CN" altLang="en-US" smtClean="0"/>
                  <a:t>，矛盾。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。否则，假设所有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个子句中</a:t>
                </a:r>
                <a:r>
                  <a:rPr lang="en-US" altLang="zh-CN" dirty="0" smtClean="0"/>
                  <a:t>yi1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个子句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b="1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dirty="0" smtClean="0"/>
                  <a:t>=0,</a:t>
                </a:r>
                <a:r>
                  <a:rPr lang="zh-CN" altLang="en-US" dirty="0" smtClean="0"/>
                  <a:t>则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b="1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𝒊𝟐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，以此类推，得到最后一个子句为</a:t>
                </a:r>
                <a:r>
                  <a:rPr lang="en-US" altLang="zh-CN" dirty="0" smtClean="0"/>
                  <a:t>0</a:t>
                </a:r>
                <a:r>
                  <a:rPr lang="zh-CN" altLang="en-US" smtClean="0"/>
                  <a:t>，矛盾。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0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dirty="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NP</a:t>
            </a:r>
            <a:r>
              <a:rPr lang="zh-CN" altLang="en-US" sz="5400" dirty="0" smtClean="0"/>
              <a:t>完</a:t>
            </a:r>
            <a:r>
              <a:rPr lang="zh-CN" altLang="en-US" sz="5400" dirty="0" smtClean="0">
                <a:latin typeface="+mj-ea"/>
              </a:rPr>
              <a:t>全问题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证明问题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完全问题分两步：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</a:t>
            </a:r>
            <a:r>
              <a:rPr lang="zh-CN" altLang="en-US" dirty="0">
                <a:latin typeface="Arial" charset="0"/>
                <a:ea typeface="黑体" pitchFamily="2" charset="-122"/>
              </a:rPr>
              <a:t>一个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</a:t>
            </a:r>
            <a:r>
              <a:rPr lang="zh-CN" altLang="en-US" dirty="0">
                <a:latin typeface="Arial" charset="0"/>
                <a:ea typeface="黑体" pitchFamily="2" charset="-122"/>
              </a:rPr>
              <a:t>验证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解是否正确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从一个已知的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，多项式时间规约到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的一个实例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，证明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有解当且仅当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有解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marL="1371600" lvl="2" indent="-514350">
              <a:buSzPct val="55000"/>
            </a:pP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6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CNF-SAT</a:t>
                </a:r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可满足问题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…,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子句，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个或多个个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变量或变量的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ea typeface="黑体" pitchFamily="2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给定这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合取范式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可满足问题是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 </a:t>
            </a:r>
            <a:r>
              <a:rPr lang="en-US" altLang="zh-CN" dirty="0" smtClean="0"/>
              <a:t>(CNF-SAT</a:t>
            </a:r>
            <a:r>
              <a:rPr lang="zh-CN" altLang="zh-CN" dirty="0"/>
              <a:t>∈</a:t>
            </a:r>
            <a:r>
              <a:rPr lang="en-US" altLang="zh-CN" dirty="0" smtClean="0"/>
              <a:t>NP-C)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1620" y="2589914"/>
            <a:ext cx="6804756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3000" b="1" kern="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其证明过程用到非确定图灵机</a:t>
            </a:r>
            <a:r>
              <a:rPr lang="zh-CN" altLang="en-US" sz="3000" b="1" kern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925" y="3320988"/>
            <a:ext cx="66607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SAT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4412" y="4034823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3-SAT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4689140"/>
            <a:ext cx="1728440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3-Dimentional Matching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664" y="5687960"/>
            <a:ext cx="117463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Partition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5" y="4689140"/>
            <a:ext cx="162018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Vertex Cover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517232"/>
            <a:ext cx="117661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Hamilton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0092" y="5517232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Clique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 bwMode="auto">
          <a:xfrm>
            <a:off x="4229962" y="3690320"/>
            <a:ext cx="0" cy="3445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 bwMode="auto">
          <a:xfrm flipH="1">
            <a:off x="3275980" y="4404155"/>
            <a:ext cx="598195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0"/>
          </p:cNvCxnSpPr>
          <p:nvPr/>
        </p:nvCxnSpPr>
        <p:spPr bwMode="auto">
          <a:xfrm>
            <a:off x="4553998" y="4404155"/>
            <a:ext cx="684077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 bwMode="auto">
          <a:xfrm>
            <a:off x="3275980" y="5335471"/>
            <a:ext cx="0" cy="352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 bwMode="auto">
          <a:xfrm flipH="1">
            <a:off x="4728258" y="5058472"/>
            <a:ext cx="347798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/>
        </p:nvCxnSpPr>
        <p:spPr bwMode="auto">
          <a:xfrm>
            <a:off x="5400092" y="5058472"/>
            <a:ext cx="445550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20972" y="42126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437" y="418508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4212667"/>
            <a:ext cx="55656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Cm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中各子句中文字个数可能为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或≥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。增加两个布尔变量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zh-CN" altLang="en-US" sz="2000" b="1" i="1" smtClean="0">
                        <a:latin typeface="Cambria Math"/>
                        <a:ea typeface="黑体" pitchFamily="2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i="1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。增加一个布尔变量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。增加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−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(|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|−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2000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 r="-741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 smtClean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必要性：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每个子句都可满足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 smtClean="0">
                    <a:ea typeface="黑体" pitchFamily="2" charset="-122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7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700" b="1" dirty="0" smtClean="0"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1800" b="1" dirty="0" smtClean="0">
                    <a:ea typeface="黑体" pitchFamily="2" charset="-122"/>
                  </a:rPr>
                  <a:t> </a:t>
                </a:r>
                <a:r>
                  <a:rPr lang="zh-CN" altLang="en-US" sz="1800" b="1" dirty="0" smtClean="0"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1800" b="1" dirty="0" smtClean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 smtClean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充分性：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满足，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 smtClean="0">
                    <a:ea typeface="黑体" pitchFamily="2" charset="-122"/>
                  </a:rPr>
                  <a:t> </a:t>
                </a: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 </a:t>
                </a:r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</a:t>
                </a:r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zh-CN" altLang="zh-CN" sz="1800" b="1" i="1" smtClean="0">
                                <a:latin typeface="Cambria Math"/>
                                <a:ea typeface="黑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i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</a:t>
                </a:r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假设已知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现在要证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顶点覆盖问题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子集和问题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团问题是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给定一个图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和常数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有没有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个子句的合取范式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的值可否为真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80515" y="1628800"/>
            <a:ext cx="2880320" cy="1386633"/>
            <a:chOff x="611560" y="4706663"/>
            <a:chExt cx="2880320" cy="1386633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3"/>
              <a:endCxn id="9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3"/>
              <a:endCxn id="9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2"/>
              <a:endCxn id="9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1"/>
              <a:endCxn id="9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4"/>
              <a:endCxn id="10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7"/>
              <a:endCxn id="8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4"/>
              <a:endCxn id="10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5"/>
              <a:endCxn id="11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7"/>
              <a:endCxn id="11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2"/>
              <a:endCxn id="11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22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44245" y="1628799"/>
            <a:ext cx="1368517" cy="1386633"/>
            <a:chOff x="8636807" y="1844824"/>
            <a:chExt cx="1368517" cy="1386633"/>
          </a:xfrm>
        </p:grpSpPr>
        <p:sp>
          <p:nvSpPr>
            <p:cNvPr id="27" name="椭圆 26"/>
            <p:cNvSpPr/>
            <p:nvPr/>
          </p:nvSpPr>
          <p:spPr bwMode="auto">
            <a:xfrm>
              <a:off x="8781188" y="1971317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9627282" y="1844824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636807" y="274293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9344160" y="312344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9897312" y="2634923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27" idx="3"/>
              <a:endCxn id="29" idx="0"/>
            </p:cNvCxnSpPr>
            <p:nvPr/>
          </p:nvCxnSpPr>
          <p:spPr bwMode="auto">
            <a:xfrm flipH="1">
              <a:off x="8690813" y="2063511"/>
              <a:ext cx="106193" cy="67942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3"/>
              <a:endCxn id="29" idx="7"/>
            </p:cNvCxnSpPr>
            <p:nvPr/>
          </p:nvCxnSpPr>
          <p:spPr bwMode="auto">
            <a:xfrm flipH="1">
              <a:off x="8729001" y="1937018"/>
              <a:ext cx="914099" cy="82173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2"/>
              <a:endCxn id="29" idx="6"/>
            </p:cNvCxnSpPr>
            <p:nvPr/>
          </p:nvCxnSpPr>
          <p:spPr bwMode="auto">
            <a:xfrm flipH="1">
              <a:off x="8744819" y="2688929"/>
              <a:ext cx="1152493" cy="108012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8729001" y="2835129"/>
              <a:ext cx="630977" cy="3041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7" idx="4"/>
              <a:endCxn id="30" idx="1"/>
            </p:cNvCxnSpPr>
            <p:nvPr/>
          </p:nvCxnSpPr>
          <p:spPr bwMode="auto">
            <a:xfrm>
              <a:off x="8835194" y="2079329"/>
              <a:ext cx="524784" cy="10599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5"/>
              <a:endCxn id="31" idx="1"/>
            </p:cNvCxnSpPr>
            <p:nvPr/>
          </p:nvCxnSpPr>
          <p:spPr bwMode="auto">
            <a:xfrm>
              <a:off x="8873382" y="2063511"/>
              <a:ext cx="1039748" cy="587230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7"/>
              <a:endCxn id="28" idx="2"/>
            </p:cNvCxnSpPr>
            <p:nvPr/>
          </p:nvCxnSpPr>
          <p:spPr bwMode="auto">
            <a:xfrm flipV="1">
              <a:off x="8873382" y="1898830"/>
              <a:ext cx="753900" cy="883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4"/>
              <a:endCxn id="30" idx="0"/>
            </p:cNvCxnSpPr>
            <p:nvPr/>
          </p:nvCxnSpPr>
          <p:spPr bwMode="auto">
            <a:xfrm flipH="1">
              <a:off x="9398166" y="1952836"/>
              <a:ext cx="283122" cy="1170609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5"/>
              <a:endCxn id="31" idx="0"/>
            </p:cNvCxnSpPr>
            <p:nvPr/>
          </p:nvCxnSpPr>
          <p:spPr bwMode="auto">
            <a:xfrm>
              <a:off x="9719476" y="1937018"/>
              <a:ext cx="231842" cy="6979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0" idx="7"/>
              <a:endCxn id="31" idx="3"/>
            </p:cNvCxnSpPr>
            <p:nvPr/>
          </p:nvCxnSpPr>
          <p:spPr bwMode="auto">
            <a:xfrm flipV="1">
              <a:off x="9436354" y="2727117"/>
              <a:ext cx="476776" cy="412146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证明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首先，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多项式时间可验证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规约方法 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表达式中每一文字对应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团问题一个顶点，</a:t>
            </a:r>
            <a:r>
              <a:rPr lang="zh-CN" altLang="zh-CN" dirty="0" smtClean="0"/>
              <a:t>若两顶点</a:t>
            </a:r>
            <a:r>
              <a:rPr lang="zh-CN" altLang="zh-CN" dirty="0"/>
              <a:t>同时满足下列两</a:t>
            </a:r>
            <a:r>
              <a:rPr lang="zh-CN" altLang="zh-CN" dirty="0" smtClean="0"/>
              <a:t>条</a:t>
            </a:r>
            <a:r>
              <a:rPr lang="zh-CN" altLang="en-US" dirty="0" smtClean="0"/>
              <a:t>则存在</a:t>
            </a:r>
            <a:r>
              <a:rPr lang="zh-CN" altLang="zh-CN" dirty="0" smtClean="0"/>
              <a:t>边</a:t>
            </a:r>
            <a:r>
              <a:rPr lang="zh-CN" altLang="zh-CN" dirty="0"/>
              <a:t>：</a:t>
            </a:r>
          </a:p>
          <a:p>
            <a:pPr lvl="2"/>
            <a:r>
              <a:rPr lang="zh-CN" altLang="zh-CN" dirty="0"/>
              <a:t>两个顶点中的文字不属于同一</a:t>
            </a:r>
            <a:r>
              <a:rPr lang="zh-CN" altLang="zh-CN" dirty="0" smtClean="0"/>
              <a:t>子句</a:t>
            </a:r>
            <a:endParaRPr lang="zh-CN" altLang="zh-CN" dirty="0"/>
          </a:p>
          <a:p>
            <a:pPr lvl="2"/>
            <a:r>
              <a:rPr lang="zh-CN" altLang="zh-CN" dirty="0"/>
              <a:t>两</a:t>
            </a:r>
            <a:r>
              <a:rPr lang="zh-CN" altLang="zh-CN" dirty="0" smtClean="0"/>
              <a:t>个顶点</a:t>
            </a:r>
            <a:r>
              <a:rPr lang="zh-CN" altLang="zh-CN" dirty="0"/>
              <a:t>中的文字不是互补的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连接符 110"/>
          <p:cNvCxnSpPr>
            <a:stCxn id="102" idx="2"/>
            <a:endCxn id="10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2" idx="2"/>
            <a:endCxn id="110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5" idx="2"/>
            <a:endCxn id="103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5" idx="2"/>
            <a:endCxn id="10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6" idx="2"/>
            <a:endCxn id="10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6" idx="2"/>
            <a:endCxn id="103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2" idx="2"/>
            <a:endCxn id="10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2" idx="2"/>
            <a:endCxn id="10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5" idx="2"/>
            <a:endCxn id="10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5" idx="2"/>
            <a:endCxn id="104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5" idx="2"/>
            <a:endCxn id="110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6" idx="2"/>
            <a:endCxn id="10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6" idx="2"/>
            <a:endCxn id="104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6" idx="2"/>
            <a:endCxn id="10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03" idx="3"/>
            <a:endCxn id="104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3" idx="3"/>
            <a:endCxn id="10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3" idx="3"/>
            <a:endCxn id="110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07" idx="3"/>
            <a:endCxn id="104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07" idx="3"/>
            <a:endCxn id="110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04" idx="1"/>
            <a:endCxn id="10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09" idx="1"/>
            <a:endCxn id="10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完全问题证明方法</a:t>
            </a:r>
            <a:endParaRPr lang="zh-CN" altLang="zh-CN" dirty="0"/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lvl="1"/>
            <a:r>
              <a:rPr lang="zh-CN" altLang="en-US" sz="2200" dirty="0" smtClean="0">
                <a:latin typeface="Arial" charset="0"/>
                <a:ea typeface="黑体" pitchFamily="2" charset="-122"/>
              </a:rPr>
              <a:t>往证</a:t>
            </a:r>
            <a:r>
              <a:rPr lang="zh-CN" altLang="zh-CN" sz="2200" dirty="0"/>
              <a:t>有</a:t>
            </a:r>
            <a:r>
              <a:rPr lang="en-US" altLang="zh-CN" sz="2200" dirty="0"/>
              <a:t>k</a:t>
            </a:r>
            <a:r>
              <a:rPr lang="zh-CN" altLang="zh-CN" sz="2200" dirty="0"/>
              <a:t>个子句的</a:t>
            </a:r>
            <a:r>
              <a:rPr lang="en-US" altLang="zh-CN" sz="2200" dirty="0" smtClean="0"/>
              <a:t>3CNF-SAT</a:t>
            </a:r>
            <a:r>
              <a:rPr lang="zh-CN" altLang="en-US" sz="2200" dirty="0" smtClean="0"/>
              <a:t>表达</a:t>
            </a:r>
            <a:r>
              <a:rPr lang="zh-CN" altLang="zh-CN" sz="2200" dirty="0" smtClean="0"/>
              <a:t>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 smtClean="0"/>
              <a:t>是</a:t>
            </a:r>
            <a:r>
              <a:rPr lang="zh-CN" altLang="zh-CN" sz="2200" dirty="0"/>
              <a:t>可满足</a:t>
            </a:r>
            <a:r>
              <a:rPr lang="zh-CN" altLang="zh-CN" sz="2200" dirty="0" smtClean="0"/>
              <a:t>的</a:t>
            </a:r>
            <a:r>
              <a:rPr lang="zh-CN" altLang="en-US" sz="2200" dirty="0" smtClean="0"/>
              <a:t>当且仅当</a:t>
            </a:r>
            <a:r>
              <a:rPr lang="zh-CN" altLang="zh-CN" sz="2200" dirty="0" smtClean="0"/>
              <a:t>构造</a:t>
            </a:r>
            <a:r>
              <a:rPr lang="zh-CN" altLang="zh-CN" sz="2200" dirty="0"/>
              <a:t>出来的无向图</a:t>
            </a:r>
            <a:r>
              <a:rPr lang="en-US" altLang="zh-CN" sz="2200" dirty="0"/>
              <a:t>G</a:t>
            </a:r>
            <a:r>
              <a:rPr lang="zh-CN" altLang="zh-CN" sz="2200" dirty="0"/>
              <a:t>中有一个</a:t>
            </a:r>
            <a:r>
              <a:rPr lang="en-US" altLang="zh-CN" sz="2200" dirty="0" smtClean="0"/>
              <a:t>k</a:t>
            </a:r>
            <a:r>
              <a:rPr lang="zh-CN" altLang="zh-CN" sz="2200" dirty="0" smtClean="0"/>
              <a:t>团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必要性证明</a:t>
            </a:r>
            <a:r>
              <a:rPr lang="zh-CN" altLang="zh-CN" sz="2200" dirty="0" smtClean="0"/>
              <a:t>：设表达式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 smtClean="0"/>
              <a:t>是</a:t>
            </a:r>
            <a:r>
              <a:rPr lang="zh-CN" altLang="zh-CN" sz="2200" dirty="0"/>
              <a:t>可满足的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必有</a:t>
            </a:r>
            <a:r>
              <a:rPr lang="en-US" altLang="zh-CN" sz="2200" dirty="0">
                <a:sym typeface="Symbol"/>
              </a:rPr>
              <a:t>A</a:t>
            </a:r>
            <a:r>
              <a:rPr lang="en-US" altLang="zh-CN" sz="2200" dirty="0" smtClean="0"/>
              <a:t>=1</a:t>
            </a:r>
            <a:r>
              <a:rPr lang="zh-CN" altLang="en-US" sz="2200" dirty="0" smtClean="0"/>
              <a:t>，由于合取，</a:t>
            </a:r>
            <a:r>
              <a:rPr lang="zh-CN" altLang="zh-CN" sz="2200" dirty="0" smtClean="0"/>
              <a:t>必</a:t>
            </a:r>
            <a:r>
              <a:rPr lang="zh-CN" altLang="zh-CN" sz="2200" dirty="0"/>
              <a:t>有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=c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</a:t>
            </a:r>
            <a:r>
              <a:rPr lang="zh-CN" altLang="zh-CN" sz="2200" dirty="0"/>
              <a:t>…</a:t>
            </a:r>
            <a:r>
              <a:rPr lang="en-US" altLang="zh-CN" sz="2200" dirty="0"/>
              <a:t>=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=1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每个</a:t>
            </a:r>
            <a:r>
              <a:rPr lang="zh-CN" altLang="zh-CN" sz="2200" dirty="0"/>
              <a:t>子句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中的</a:t>
            </a:r>
            <a:r>
              <a:rPr lang="zh-CN" altLang="zh-CN" sz="2200" dirty="0" smtClean="0"/>
              <a:t>文字至少</a:t>
            </a:r>
            <a:r>
              <a:rPr lang="zh-CN" altLang="zh-CN" sz="2200" dirty="0"/>
              <a:t>有一个取值为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 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</a:t>
            </a:r>
            <a:r>
              <a:rPr lang="zh-CN" altLang="zh-CN" sz="2200" dirty="0" smtClean="0"/>
              <a:t>取</a:t>
            </a:r>
            <a:r>
              <a:rPr lang="zh-CN" altLang="zh-CN" sz="2200" dirty="0"/>
              <a:t>一</a:t>
            </a:r>
            <a:r>
              <a:rPr lang="zh-CN" altLang="zh-CN" sz="2200" dirty="0" smtClean="0"/>
              <a:t>个</a:t>
            </a:r>
            <a:r>
              <a:rPr lang="zh-CN" altLang="en-US" sz="2200" dirty="0" smtClean="0"/>
              <a:t>值为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的</a:t>
            </a:r>
            <a:r>
              <a:rPr lang="zh-CN" altLang="zh-CN" sz="2200" dirty="0" smtClean="0"/>
              <a:t>文字</a:t>
            </a:r>
            <a:r>
              <a:rPr lang="zh-CN" altLang="zh-CN" sz="2200" dirty="0"/>
              <a:t>所对应的顶点</a:t>
            </a:r>
            <a:r>
              <a:rPr lang="zh-CN" altLang="zh-CN" sz="2200" dirty="0" smtClean="0"/>
              <a:t>，可</a:t>
            </a:r>
            <a:r>
              <a:rPr lang="zh-CN" altLang="zh-CN" sz="2200" dirty="0"/>
              <a:t>得一个由</a:t>
            </a:r>
            <a:r>
              <a:rPr lang="en-US" altLang="zh-CN" sz="2200" dirty="0"/>
              <a:t>k</a:t>
            </a:r>
            <a:r>
              <a:rPr lang="zh-CN" altLang="zh-CN" sz="2200" dirty="0"/>
              <a:t>个顶点所构成的</a:t>
            </a:r>
            <a:r>
              <a:rPr lang="zh-CN" altLang="zh-CN" sz="2200" dirty="0" smtClean="0"/>
              <a:t>子集</a:t>
            </a:r>
            <a:r>
              <a:rPr lang="en-US" altLang="zh-CN" sz="2200" dirty="0" smtClean="0"/>
              <a:t> V</a:t>
            </a:r>
            <a:r>
              <a:rPr lang="zh-CN" altLang="zh-CN" sz="2200" dirty="0" smtClean="0"/>
              <a:t>。</a:t>
            </a:r>
            <a:r>
              <a:rPr lang="en-US" altLang="zh-CN" sz="2200" dirty="0" smtClean="0"/>
              <a:t>V</a:t>
            </a:r>
            <a:r>
              <a:rPr lang="zh-CN" altLang="zh-CN" sz="2200" dirty="0" smtClean="0"/>
              <a:t>中</a:t>
            </a:r>
            <a:r>
              <a:rPr lang="zh-CN" altLang="zh-CN" sz="2200" dirty="0"/>
              <a:t>任取两</a:t>
            </a:r>
            <a:r>
              <a:rPr lang="zh-CN" altLang="zh-CN" sz="2200" dirty="0" smtClean="0"/>
              <a:t>点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对应</a:t>
            </a:r>
            <a:r>
              <a:rPr lang="zh-CN" altLang="zh-CN" sz="2200" dirty="0"/>
              <a:t>的文字来自不同的子句</a:t>
            </a:r>
            <a:r>
              <a:rPr lang="zh-CN" altLang="zh-CN" sz="2200" dirty="0" smtClean="0"/>
              <a:t>，两</a:t>
            </a:r>
            <a:r>
              <a:rPr lang="zh-CN" altLang="zh-CN" sz="2200" dirty="0"/>
              <a:t>个文字必定不是互补的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∴</a:t>
            </a:r>
            <a:r>
              <a:rPr lang="zh-CN" altLang="zh-CN" sz="2200" dirty="0"/>
              <a:t>两个顶点之间必定</a:t>
            </a:r>
            <a:r>
              <a:rPr lang="zh-CN" altLang="zh-CN" sz="2200" dirty="0" smtClean="0"/>
              <a:t>有边。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∴</a:t>
            </a:r>
            <a:r>
              <a:rPr lang="en-US" altLang="zh-CN" sz="2200" dirty="0" smtClean="0"/>
              <a:t>V</a:t>
            </a:r>
            <a:r>
              <a:rPr lang="zh-CN" altLang="zh-CN" sz="2200" dirty="0" smtClean="0"/>
              <a:t>是</a:t>
            </a:r>
            <a:r>
              <a:rPr lang="en-US" altLang="zh-CN" sz="2200" dirty="0"/>
              <a:t>k</a:t>
            </a:r>
            <a:r>
              <a:rPr lang="zh-CN" altLang="zh-CN" sz="2200" dirty="0" smtClean="0"/>
              <a:t>团</a:t>
            </a:r>
            <a:endParaRPr lang="en-US" altLang="zh-CN" sz="2200" dirty="0" smtClean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2286" y="494755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r>
              <a:rPr lang="zh-CN" altLang="en-US" sz="2400" b="1" dirty="0" smtClean="0"/>
              <a:t>，取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/>
          <p:cNvCxnSpPr>
            <a:stCxn id="43" idx="2"/>
            <a:endCxn id="60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3" idx="2"/>
            <a:endCxn id="6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8" idx="2"/>
            <a:endCxn id="45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8" idx="2"/>
            <a:endCxn id="5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9" idx="2"/>
            <a:endCxn id="5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2"/>
            <a:endCxn id="45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3" idx="2"/>
            <a:endCxn id="5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3" idx="2"/>
            <a:endCxn id="5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8" idx="2"/>
            <a:endCxn id="5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8" idx="2"/>
            <a:endCxn id="46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8" idx="2"/>
            <a:endCxn id="6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9" idx="2"/>
            <a:endCxn id="5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9" idx="2"/>
            <a:endCxn id="46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9" idx="2"/>
            <a:endCxn id="60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5" idx="3"/>
            <a:endCxn id="46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5" idx="3"/>
            <a:endCxn id="60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5" idx="3"/>
            <a:endCxn id="6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57" idx="3"/>
            <a:endCxn id="46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7" idx="3"/>
            <a:endCxn id="6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6" idx="1"/>
            <a:endCxn id="5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0" idx="1"/>
            <a:endCxn id="5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96" name="直接连接符 95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8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/>
                  <a:t>充分</a:t>
                </a:r>
                <a:r>
                  <a:rPr lang="zh-CN" altLang="zh-CN" sz="2200" dirty="0" smtClean="0"/>
                  <a:t>性证明</a:t>
                </a:r>
                <a:r>
                  <a:rPr lang="zh-CN" altLang="en-US" sz="2200" dirty="0" smtClean="0"/>
                  <a:t>：</a:t>
                </a:r>
                <a:r>
                  <a:rPr lang="zh-CN" altLang="zh-CN" sz="2200" dirty="0" smtClean="0"/>
                  <a:t>设</a:t>
                </a:r>
                <a:r>
                  <a:rPr lang="en-US" altLang="zh-CN" sz="2200" dirty="0" smtClean="0"/>
                  <a:t>V</a:t>
                </a:r>
                <a:r>
                  <a:rPr lang="zh-CN" altLang="zh-CN" sz="2200" dirty="0" smtClean="0"/>
                  <a:t>是构造出来的无向图中的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团，</a:t>
                </a:r>
                <a:r>
                  <a:rPr lang="en-US" altLang="zh-CN" sz="2200" dirty="0" smtClean="0"/>
                  <a:t> </a:t>
                </a:r>
                <a:r>
                  <a:rPr lang="zh-CN" altLang="zh-CN" sz="2200" dirty="0" smtClean="0"/>
                  <a:t>则</a:t>
                </a:r>
                <a:r>
                  <a:rPr lang="en-US" altLang="zh-CN" sz="2200" dirty="0" smtClean="0"/>
                  <a:t>V</a:t>
                </a:r>
                <a:r>
                  <a:rPr lang="zh-CN" altLang="zh-CN" sz="2200" dirty="0" smtClean="0"/>
                  <a:t>中任意两点</a:t>
                </a:r>
                <a:r>
                  <a:rPr lang="zh-CN" altLang="en-US" sz="2200" dirty="0" smtClean="0"/>
                  <a:t>间</a:t>
                </a:r>
                <a:r>
                  <a:rPr lang="zh-CN" altLang="zh-CN" sz="2200" dirty="0" smtClean="0"/>
                  <a:t>有边</a:t>
                </a:r>
                <a:r>
                  <a:rPr lang="zh-CN" altLang="en-US" sz="2200" dirty="0" smtClean="0"/>
                  <a:t>。</a:t>
                </a:r>
                <a:r>
                  <a:rPr lang="zh-CN" altLang="zh-CN" sz="2200" dirty="0" smtClean="0"/>
                  <a:t>由于同一子句中的顶点无边相连，故</a:t>
                </a:r>
                <a:r>
                  <a:rPr lang="en-US" altLang="zh-CN" sz="2200" dirty="0" smtClean="0"/>
                  <a:t> k</a:t>
                </a:r>
                <a:r>
                  <a:rPr lang="zh-CN" altLang="zh-CN" sz="2200" dirty="0" smtClean="0"/>
                  <a:t>个点恰好来自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个不同的子句。</a:t>
                </a:r>
                <a:r>
                  <a:rPr lang="zh-CN" altLang="en-US" sz="2200" dirty="0" smtClean="0"/>
                  <a:t>现</a:t>
                </a:r>
                <a:r>
                  <a:rPr lang="zh-CN" altLang="zh-CN" sz="2200" dirty="0" smtClean="0"/>
                  <a:t>对这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个顶点文字进行</a:t>
                </a:r>
                <a:r>
                  <a:rPr lang="zh-CN" altLang="en-US" sz="2200" dirty="0" smtClean="0"/>
                  <a:t>赋值：</a:t>
                </a:r>
                <a:endParaRPr lang="en-US" altLang="zh-CN" sz="2200" dirty="0" smtClean="0"/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顶点</a:t>
                </a:r>
                <a:r>
                  <a:rPr lang="zh-CN" altLang="zh-CN" sz="2000" dirty="0" smtClean="0"/>
                  <a:t>文字为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则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赋值</a:t>
                </a:r>
                <a:r>
                  <a:rPr lang="en-US" altLang="zh-CN" sz="2000" dirty="0" smtClean="0"/>
                  <a:t>1</a:t>
                </a:r>
                <a:r>
                  <a:rPr lang="zh-CN" altLang="zh-CN" sz="2000" dirty="0" smtClean="0"/>
                  <a:t>，</a:t>
                </a:r>
                <a:r>
                  <a:rPr lang="zh-CN" altLang="en-US" sz="2000" dirty="0" smtClean="0"/>
                  <a:t>其</a:t>
                </a:r>
                <a:r>
                  <a:rPr lang="zh-CN" altLang="zh-CN" sz="2000" dirty="0" smtClean="0"/>
                  <a:t>所在</a:t>
                </a:r>
                <a:r>
                  <a:rPr lang="zh-CN" altLang="en-US" sz="2000" dirty="0" smtClean="0"/>
                  <a:t>子</a:t>
                </a:r>
                <a:r>
                  <a:rPr lang="zh-CN" altLang="zh-CN" sz="2000" dirty="0" smtClean="0"/>
                  <a:t>句</a:t>
                </a:r>
                <a:r>
                  <a:rPr lang="zh-CN" altLang="zh-CN" sz="2000" dirty="0"/>
                  <a:t>的值为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；</a:t>
                </a:r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顶点</a:t>
                </a:r>
                <a:r>
                  <a:rPr lang="zh-CN" altLang="zh-CN" sz="2000" dirty="0" smtClean="0"/>
                  <a:t>文字</a:t>
                </a:r>
                <a:r>
                  <a:rPr lang="zh-CN" altLang="zh-CN" sz="2000" dirty="0"/>
                  <a:t>为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，</a:t>
                </a:r>
                <a:r>
                  <a:rPr lang="zh-CN" altLang="zh-CN" sz="2000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赋值</a:t>
                </a:r>
                <a:r>
                  <a:rPr lang="en-US" altLang="zh-CN" sz="2000" dirty="0" smtClean="0"/>
                  <a:t>0</a:t>
                </a:r>
                <a:r>
                  <a:rPr lang="zh-CN" altLang="zh-CN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/>
                  <a:t>其</a:t>
                </a:r>
                <a:r>
                  <a:rPr lang="zh-CN" altLang="zh-CN" sz="2000" dirty="0" smtClean="0"/>
                  <a:t>所在</a:t>
                </a:r>
                <a:r>
                  <a:rPr lang="zh-CN" altLang="en-US" sz="2000" dirty="0"/>
                  <a:t>子</a:t>
                </a:r>
                <a:r>
                  <a:rPr lang="zh-CN" altLang="zh-CN" sz="2000" dirty="0" smtClean="0"/>
                  <a:t>句</a:t>
                </a:r>
                <a:r>
                  <a:rPr lang="zh-CN" altLang="zh-CN" sz="2000" dirty="0"/>
                  <a:t>的值为</a:t>
                </a:r>
                <a:r>
                  <a:rPr lang="en-US" altLang="zh-CN" sz="2000" dirty="0" smtClean="0"/>
                  <a:t>1</a:t>
                </a:r>
                <a:endParaRPr lang="zh-CN" altLang="zh-CN" sz="2000" dirty="0"/>
              </a:p>
              <a:p>
                <a:pPr lvl="1"/>
                <a:r>
                  <a:rPr lang="zh-CN" altLang="zh-CN" sz="2200" dirty="0" smtClean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与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无边相连</a:t>
                </a:r>
                <a:r>
                  <a:rPr lang="zh-CN" altLang="en-US" sz="2200" dirty="0" smtClean="0"/>
                  <a:t>，这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个顶点文字不会同时出现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与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zh-CN" sz="2200" dirty="0" smtClean="0"/>
                  <a:t>∴</a:t>
                </a:r>
                <a:r>
                  <a:rPr lang="zh-CN" altLang="zh-CN" sz="2200" dirty="0"/>
                  <a:t>上述的赋值</a:t>
                </a:r>
                <a:r>
                  <a:rPr lang="zh-CN" altLang="zh-CN" sz="2200" dirty="0" smtClean="0"/>
                  <a:t>方法</a:t>
                </a:r>
                <a:r>
                  <a:rPr lang="zh-CN" altLang="en-US" sz="2200" dirty="0" smtClean="0"/>
                  <a:t>可使表达式为</a:t>
                </a:r>
                <a:r>
                  <a:rPr lang="en-US" altLang="zh-CN" sz="2200" dirty="0" smtClean="0"/>
                  <a:t>1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702" y="475824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81"/>
          <p:cNvCxnSpPr>
            <a:stCxn id="69" idx="2"/>
            <a:endCxn id="7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9" idx="2"/>
            <a:endCxn id="8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3" idx="2"/>
            <a:endCxn id="70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3" idx="2"/>
            <a:endCxn id="7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2"/>
            <a:endCxn id="76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5" idx="2"/>
            <a:endCxn id="70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9" idx="2"/>
            <a:endCxn id="76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2"/>
            <a:endCxn id="7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3" idx="2"/>
            <a:endCxn id="76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73" idx="2"/>
            <a:endCxn id="72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3" idx="2"/>
            <a:endCxn id="8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75" idx="2"/>
            <a:endCxn id="7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5" idx="2"/>
            <a:endCxn id="72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5" idx="2"/>
            <a:endCxn id="7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3"/>
            <a:endCxn id="72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0" idx="3"/>
            <a:endCxn id="7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0" idx="3"/>
            <a:endCxn id="8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6" idx="3"/>
            <a:endCxn id="72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76" idx="3"/>
            <a:endCxn id="8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72" idx="1"/>
            <a:endCxn id="7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9" idx="1"/>
            <a:endCxn id="7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顶点覆盖问题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无向图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中是否存在顶点数为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的顶点覆盖？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 </a:t>
                </a:r>
                <a:r>
                  <a:rPr lang="zh-CN" altLang="en-US" dirty="0"/>
                  <a:t>中大小为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的顶点集合，使得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中</a:t>
                </a:r>
                <a:r>
                  <a:rPr lang="zh-CN" altLang="zh-CN" dirty="0"/>
                  <a:t>任一条边的两个顶点至少有一个在此集合中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230" name="组合 8229"/>
          <p:cNvGrpSpPr/>
          <p:nvPr/>
        </p:nvGrpSpPr>
        <p:grpSpPr>
          <a:xfrm>
            <a:off x="6192180" y="4238611"/>
            <a:ext cx="2880320" cy="1386633"/>
            <a:chOff x="5821780" y="4209437"/>
            <a:chExt cx="2880320" cy="1386633"/>
          </a:xfrm>
        </p:grpSpPr>
        <p:sp>
          <p:nvSpPr>
            <p:cNvPr id="6" name="椭圆 5"/>
            <p:cNvSpPr/>
            <p:nvPr/>
          </p:nvSpPr>
          <p:spPr bwMode="auto">
            <a:xfrm>
              <a:off x="6829892" y="43359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675986" y="4209437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685511" y="510754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392864" y="548805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946016" y="499953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6" idx="3"/>
              <a:endCxn id="8" idx="0"/>
            </p:cNvCxnSpPr>
            <p:nvPr/>
          </p:nvCxnSpPr>
          <p:spPr bwMode="auto">
            <a:xfrm flipH="1">
              <a:off x="6739517" y="4428124"/>
              <a:ext cx="106193" cy="67942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8" idx="7"/>
            </p:cNvCxnSpPr>
            <p:nvPr/>
          </p:nvCxnSpPr>
          <p:spPr bwMode="auto">
            <a:xfrm flipH="1">
              <a:off x="6777705" y="4301631"/>
              <a:ext cx="914099" cy="82173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  <a:endCxn id="8" idx="6"/>
            </p:cNvCxnSpPr>
            <p:nvPr/>
          </p:nvCxnSpPr>
          <p:spPr bwMode="auto">
            <a:xfrm flipH="1">
              <a:off x="6793523" y="5053542"/>
              <a:ext cx="1152493" cy="108012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1"/>
              <a:endCxn id="8" idx="5"/>
            </p:cNvCxnSpPr>
            <p:nvPr/>
          </p:nvCxnSpPr>
          <p:spPr bwMode="auto">
            <a:xfrm flipH="1" flipV="1">
              <a:off x="6777705" y="5199742"/>
              <a:ext cx="630977" cy="30413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0" idx="1"/>
            </p:cNvCxnSpPr>
            <p:nvPr/>
          </p:nvCxnSpPr>
          <p:spPr bwMode="auto">
            <a:xfrm>
              <a:off x="6922086" y="4428124"/>
              <a:ext cx="1039748" cy="58723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  <a:endCxn id="10" idx="0"/>
            </p:cNvCxnSpPr>
            <p:nvPr/>
          </p:nvCxnSpPr>
          <p:spPr bwMode="auto">
            <a:xfrm>
              <a:off x="7768180" y="4301631"/>
              <a:ext cx="231842" cy="69790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7"/>
              <a:endCxn id="10" idx="3"/>
            </p:cNvCxnSpPr>
            <p:nvPr/>
          </p:nvCxnSpPr>
          <p:spPr bwMode="auto">
            <a:xfrm flipV="1">
              <a:off x="7485058" y="5091730"/>
              <a:ext cx="476776" cy="41214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 bwMode="auto">
            <a:xfrm>
              <a:off x="5821780" y="50917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8594088" y="49455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2"/>
              <a:endCxn id="10" idx="6"/>
            </p:cNvCxnSpPr>
            <p:nvPr/>
          </p:nvCxnSpPr>
          <p:spPr bwMode="auto">
            <a:xfrm flipH="1">
              <a:off x="8054028" y="4999536"/>
              <a:ext cx="540060" cy="5400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21" idx="6"/>
            </p:cNvCxnSpPr>
            <p:nvPr/>
          </p:nvCxnSpPr>
          <p:spPr bwMode="auto">
            <a:xfrm flipH="1" flipV="1">
              <a:off x="5929792" y="5145736"/>
              <a:ext cx="755719" cy="15818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endCxn id="25" idx="0"/>
          </p:cNvCxnSpPr>
          <p:nvPr/>
        </p:nvCxnSpPr>
        <p:spPr bwMode="auto">
          <a:xfrm flipH="1">
            <a:off x="7120632" y="4451081"/>
            <a:ext cx="90000" cy="6309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5" idx="7"/>
          </p:cNvCxnSpPr>
          <p:nvPr/>
        </p:nvCxnSpPr>
        <p:spPr bwMode="auto">
          <a:xfrm flipH="1">
            <a:off x="7184272" y="4308770"/>
            <a:ext cx="877932" cy="799590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5" idx="6"/>
          </p:cNvCxnSpPr>
          <p:nvPr/>
        </p:nvCxnSpPr>
        <p:spPr bwMode="auto">
          <a:xfrm flipH="1">
            <a:off x="7210632" y="5060681"/>
            <a:ext cx="1105784" cy="1113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5" idx="5"/>
          </p:cNvCxnSpPr>
          <p:nvPr/>
        </p:nvCxnSpPr>
        <p:spPr bwMode="auto">
          <a:xfrm flipH="1" flipV="1">
            <a:off x="7184272" y="5235640"/>
            <a:ext cx="594810" cy="27537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</p:cNvCxnSpPr>
          <p:nvPr/>
        </p:nvCxnSpPr>
        <p:spPr bwMode="auto">
          <a:xfrm flipH="1" flipV="1">
            <a:off x="6300192" y="5152875"/>
            <a:ext cx="730440" cy="1912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7030632" y="508200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0" idx="1"/>
          </p:cNvCxnSpPr>
          <p:nvPr/>
        </p:nvCxnSpPr>
        <p:spPr bwMode="auto">
          <a:xfrm>
            <a:off x="7274489" y="4435263"/>
            <a:ext cx="1050290" cy="597772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70" idx="0"/>
          </p:cNvCxnSpPr>
          <p:nvPr/>
        </p:nvCxnSpPr>
        <p:spPr bwMode="auto">
          <a:xfrm>
            <a:off x="8120583" y="4308770"/>
            <a:ext cx="267836" cy="697905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70" idx="3"/>
          </p:cNvCxnSpPr>
          <p:nvPr/>
        </p:nvCxnSpPr>
        <p:spPr bwMode="auto">
          <a:xfrm flipV="1">
            <a:off x="7837461" y="5160315"/>
            <a:ext cx="487318" cy="3507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0" idx="6"/>
          </p:cNvCxnSpPr>
          <p:nvPr/>
        </p:nvCxnSpPr>
        <p:spPr bwMode="auto">
          <a:xfrm flipH="1">
            <a:off x="8478419" y="5006675"/>
            <a:ext cx="468072" cy="900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8298419" y="5006675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顶点覆盖问题是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规约方法 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n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个变元对应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共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间有边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个子句对应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文字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子句内文字两两有边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子句内的文字与变元对应的顶点间有边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令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矩形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226774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8041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271" name="直接连接符 270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88" idx="4"/>
            <a:endCxn id="320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91" idx="3"/>
            <a:endCxn id="318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95" idx="4"/>
            <a:endCxn id="319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87" idx="4"/>
            <a:endCxn id="314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92" idx="5"/>
            <a:endCxn id="312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96" idx="4"/>
            <a:endCxn id="313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279" name="组合 278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286" name="直接连接符 28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椭圆 28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椭圆 28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89" name="直接连接符 288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椭圆 290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椭圆 291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3" name="直接连接符 292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椭圆 294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椭圆 295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7" name="直接连接符 296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 279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矩形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 280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矩形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矩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矩形 282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矩形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矩形 283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矩形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矩形 28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矩形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组合 297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组合 300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318" name="椭圆 317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/>
              <p:cNvCxnSpPr>
                <a:stCxn id="318" idx="3"/>
                <a:endCxn id="320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>
                <a:stCxn id="320" idx="5"/>
                <a:endCxn id="319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>
                <a:stCxn id="318" idx="5"/>
                <a:endCxn id="319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2" name="直接连接符 301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312" name="椭圆 311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5" name="直接连接符 314"/>
              <p:cNvCxnSpPr>
                <a:stCxn id="312" idx="3"/>
                <a:endCxn id="314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>
                <a:stCxn id="314" idx="5"/>
                <a:endCxn id="313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12" idx="5"/>
                <a:endCxn id="313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矩形 305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6" name="矩形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矩形 306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矩形 3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矩形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矩形 308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矩形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矩形 309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矩形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矩形 310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矩形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 smtClean="0"/>
                  <a:t>3CNF-SAT</a:t>
                </a:r>
                <a:r>
                  <a:rPr lang="zh-CN" altLang="en-US" sz="2200" dirty="0" smtClean="0"/>
                  <a:t>表达</a:t>
                </a:r>
                <a:r>
                  <a:rPr lang="zh-CN" altLang="zh-CN" sz="2200" dirty="0" smtClean="0"/>
                  <a:t>式是</a:t>
                </a:r>
                <a:r>
                  <a:rPr lang="zh-CN" altLang="zh-CN" sz="2200" dirty="0"/>
                  <a:t>可满足</a:t>
                </a:r>
                <a:r>
                  <a:rPr lang="zh-CN" altLang="zh-CN" sz="2200" dirty="0" smtClean="0"/>
                  <a:t>的</a:t>
                </a:r>
                <a:r>
                  <a:rPr lang="zh-CN" altLang="en-US" sz="2200" dirty="0" smtClean="0"/>
                  <a:t>当且仅当</a:t>
                </a:r>
                <a:r>
                  <a:rPr lang="zh-CN" altLang="zh-CN" sz="2200" dirty="0"/>
                  <a:t>构造出来的无向图</a:t>
                </a:r>
                <a:r>
                  <a:rPr lang="en-US" altLang="zh-CN" sz="2200" dirty="0"/>
                  <a:t>G</a:t>
                </a:r>
                <a:r>
                  <a:rPr lang="zh-CN" altLang="zh-CN" sz="2200" dirty="0"/>
                  <a:t>中有一</a:t>
                </a:r>
                <a:r>
                  <a:rPr lang="zh-CN" altLang="zh-CN" sz="2200" dirty="0" smtClean="0"/>
                  <a:t>个</a:t>
                </a:r>
                <a:r>
                  <a:rPr lang="zh-CN" altLang="en-US" sz="2200" dirty="0" smtClean="0"/>
                  <a:t>大小为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覆盖集合，其中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</a:p>
              <a:p>
                <a:pPr lvl="1"/>
                <a:r>
                  <a:rPr lang="zh-CN" altLang="en-US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若表达式可满足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则有一种变元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的赋值方式</a:t>
                </a:r>
                <a:r>
                  <a:rPr lang="en-US" altLang="zh-CN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使得表达式为真。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个顶点选择方式：若变元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加入集合；若变元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集合。共选择了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个顶点选择方式：</a:t>
                </a:r>
                <a:r>
                  <a:rPr lang="zh-CN" altLang="en-US" sz="2200" dirty="0" smtClean="0"/>
                  <a:t>表达式</a:t>
                </a:r>
                <a:r>
                  <a:rPr lang="zh-CN" altLang="zh-CN" sz="2200" dirty="0" smtClean="0"/>
                  <a:t>可</a:t>
                </a:r>
                <a:r>
                  <a:rPr lang="zh-CN" altLang="zh-CN" sz="2200" dirty="0"/>
                  <a:t>满足</a:t>
                </a:r>
                <a:r>
                  <a:rPr lang="zh-CN" altLang="zh-CN" sz="2200" dirty="0" smtClean="0"/>
                  <a:t>，每个子句至少</a:t>
                </a:r>
                <a:r>
                  <a:rPr lang="zh-CN" altLang="zh-CN" sz="2200" dirty="0"/>
                  <a:t>有一个</a:t>
                </a:r>
                <a:r>
                  <a:rPr lang="zh-CN" altLang="zh-CN" sz="2200" dirty="0" smtClean="0"/>
                  <a:t>文字</a:t>
                </a:r>
                <a:r>
                  <a:rPr lang="zh-CN" altLang="en-US" sz="2200" dirty="0" smtClean="0"/>
                  <a:t>值</a:t>
                </a:r>
                <a:r>
                  <a:rPr lang="zh-CN" altLang="zh-CN" sz="2200" dirty="0" smtClean="0"/>
                  <a:t>为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zh-CN" sz="2200" dirty="0" smtClean="0"/>
                  <a:t>，该文字对应</a:t>
                </a:r>
                <a:r>
                  <a:rPr lang="zh-CN" altLang="zh-CN" sz="2200" dirty="0"/>
                  <a:t>的</a:t>
                </a:r>
                <a:r>
                  <a:rPr lang="zh-CN" altLang="zh-CN" sz="2200" dirty="0" smtClean="0"/>
                  <a:t>顶点</a:t>
                </a:r>
                <a:r>
                  <a:rPr lang="zh-CN" altLang="en-US" sz="2200" dirty="0" smtClean="0"/>
                  <a:t>与变元对应顶点之间的边</a:t>
                </a:r>
                <a:r>
                  <a:rPr lang="zh-CN" altLang="zh-CN" sz="2200" dirty="0" smtClean="0"/>
                  <a:t>已被覆盖</a:t>
                </a:r>
                <a:r>
                  <a:rPr lang="zh-CN" altLang="en-US" sz="2200" dirty="0" smtClean="0"/>
                  <a:t>。选择剩下的两个顶点即可，共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2m</a:t>
                </a:r>
                <a:r>
                  <a:rPr lang="zh-CN" altLang="en-US" sz="2200" dirty="0" smtClean="0"/>
                  <a:t>个</a:t>
                </a:r>
                <a:endParaRPr lang="en-US" altLang="zh-CN" sz="2200" dirty="0" smtClean="0"/>
              </a:p>
              <a:p>
                <a:pPr lvl="1"/>
                <a:r>
                  <a:rPr lang="zh-CN" altLang="zh-CN" sz="2200" dirty="0" smtClean="0"/>
                  <a:t>∴</a:t>
                </a:r>
                <a:r>
                  <a:rPr lang="en-US" altLang="zh-CN" sz="2200" dirty="0" smtClean="0"/>
                  <a:t>G</a:t>
                </a:r>
                <a:r>
                  <a:rPr lang="zh-CN" altLang="en-US" sz="2200" dirty="0" smtClean="0"/>
                  <a:t>中有大小为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的覆盖集合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145" name="直接连接符 144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78" idx="4"/>
            <a:endCxn id="211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82" idx="3"/>
            <a:endCxn id="209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86" idx="4"/>
            <a:endCxn id="210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77" idx="4"/>
            <a:endCxn id="205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83" idx="5"/>
            <a:endCxn id="203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87" idx="4"/>
            <a:endCxn id="204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76" name="直接连接符 17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椭圆 17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0" name="直接连接符 179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椭圆 181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4" name="直接连接符 183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椭圆 185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椭圆 186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8" name="直接连接符 187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矩形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矩形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90" name="直接连接符 189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209" name="椭圆 208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2" name="直接连接符 211"/>
              <p:cNvCxnSpPr>
                <a:stCxn id="209" idx="3"/>
                <a:endCxn id="211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11" idx="5"/>
                <a:endCxn id="210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09" idx="5"/>
                <a:endCxn id="210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组合 195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203" name="椭圆 202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/>
              <p:cNvCxnSpPr>
                <a:stCxn id="203" idx="3"/>
                <a:endCxn id="205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205" idx="5"/>
                <a:endCxn id="204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203" idx="5"/>
                <a:endCxn id="204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矩形 196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矩形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 197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矩形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" name="矩形 214"/>
          <p:cNvSpPr/>
          <p:nvPr/>
        </p:nvSpPr>
        <p:spPr>
          <a:xfrm>
            <a:off x="503549" y="5343568"/>
            <a:ext cx="464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p:sp>
        <p:nvSpPr>
          <p:cNvPr id="216" name="椭圆 215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0" name="直接连接符 23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1" name="直接连接符 240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 animBg="1"/>
      <p:bldP spid="217" grpId="0" animBg="1"/>
      <p:bldP spid="218" grpId="0" animBg="1"/>
      <p:bldP spid="228" grpId="0" animBg="1"/>
      <p:bldP spid="227" grpId="0" animBg="1"/>
      <p:bldP spid="237" grpId="0" animBg="1"/>
      <p:bldP spid="2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中有大小为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的覆盖集合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个顶点有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要覆盖这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每条边至少得选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顶点是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的团，要覆盖每个大小为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的团至少得选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必然在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变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元对应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每条边选一个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每个子句选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剩哪一个不选？剩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和变元对应的顶点相连的不选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/>
                  <a:t>如何对变元赋值使表达式为真？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若选择的变元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对应的顶点为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dirty="0">
                        <a:solidFill>
                          <a:schemeClr val="bg2"/>
                        </a:solidFill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 smtClean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顶点为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2"/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020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64" name="直接连接符 63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2" idx="4"/>
            <a:endCxn id="168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25" idx="3"/>
            <a:endCxn id="166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34" idx="4"/>
            <a:endCxn id="167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1" idx="4"/>
            <a:endCxn id="162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26" idx="5"/>
            <a:endCxn id="160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35" idx="4"/>
            <a:endCxn id="161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81" name="组合 80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09" name="直接连接符 108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椭圆 121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3" name="直接连接符 122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椭圆 125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椭圆 134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45" name="直接连接符 144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47" name="直接连接符 146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166" name="椭圆 165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连接符 168"/>
              <p:cNvCxnSpPr>
                <a:stCxn id="166" idx="3"/>
                <a:endCxn id="168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68" idx="5"/>
                <a:endCxn id="167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66" idx="5"/>
                <a:endCxn id="167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连接符 149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组合 152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160" name="椭圆 159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连接符 162"/>
              <p:cNvCxnSpPr>
                <a:stCxn id="160" idx="3"/>
                <a:endCxn id="162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62" idx="5"/>
                <a:endCxn id="161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60" idx="5"/>
                <a:endCxn id="161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椭圆 171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5" name="直接连接符 174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5" name="直接连接符 184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0" name="直接连接符 18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265254" y="5402972"/>
            <a:ext cx="284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6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84" grpId="0" animBg="1"/>
      <p:bldP spid="189" grpId="0" animBg="1"/>
      <p:bldP spid="191" grpId="0" animBg="1"/>
      <p:bldP spid="193" grpId="0" animBg="1"/>
      <p:bldP spid="1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子集和问题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有一个数</a:t>
                </a:r>
                <a:r>
                  <a:rPr lang="zh-CN" altLang="zh-CN" dirty="0" smtClean="0"/>
                  <a:t>集</a:t>
                </a:r>
                <a:r>
                  <a:rPr lang="en-US" altLang="zh-CN" dirty="0" smtClean="0"/>
                  <a:t> A ={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…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及一</a:t>
                </a:r>
                <a:r>
                  <a:rPr lang="zh-CN" altLang="zh-CN" dirty="0" smtClean="0"/>
                  <a:t>个目标数</a:t>
                </a:r>
                <a:r>
                  <a:rPr lang="en-US" altLang="zh-CN" dirty="0"/>
                  <a:t>B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问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中是否能</a:t>
                </a:r>
                <a:r>
                  <a:rPr lang="zh-CN" altLang="zh-CN" dirty="0" smtClean="0"/>
                  <a:t>找出子集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′⊆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zh-CN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nary>
                  </m:oMath>
                </a14:m>
                <a:r>
                  <a:rPr lang="zh-CN" altLang="zh-CN" dirty="0" smtClean="0"/>
                  <a:t>？</a:t>
                </a:r>
                <a:endParaRPr lang="en-US" altLang="zh-CN" dirty="0" smtClean="0"/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1268760"/>
            <a:ext cx="419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={2, 5, 3, 6, 8, 9, 11}, B=13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A’={2, 3, </a:t>
            </a:r>
            <a:r>
              <a:rPr lang="en-US" altLang="zh-CN" sz="2400" b="1" dirty="0">
                <a:solidFill>
                  <a:srgbClr val="FF0000"/>
                </a:solidFill>
              </a:rPr>
              <a:t>8}</a:t>
            </a:r>
            <a:r>
              <a:rPr lang="zh-CN" altLang="en-US" sz="2400" b="1" dirty="0">
                <a:solidFill>
                  <a:srgbClr val="FF0000"/>
                </a:solidFill>
              </a:rPr>
              <a:t> ⊆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2+3+8=13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子集和问题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规约方法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有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个变元，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个子句，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构造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)+1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个十进制数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每个数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前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i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，出现在</a:t>
                </a:r>
                <a:endParaRPr lang="en-US" altLang="zh-CN" sz="2200" b="1" dirty="0" smtClean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marL="1371600" lvl="3" indent="0">
                  <a:buNone/>
                </a:pP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j</a:t>
                </a:r>
                <a:r>
                  <a:rPr lang="en-US" altLang="zh-CN" sz="2200" b="1" i="1" dirty="0" smtClean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个子句，</a:t>
                </a:r>
                <a:r>
                  <a:rPr lang="en-US" altLang="zh-CN" sz="2200" b="1" i="1" dirty="0" err="1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，其他位为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最后一个数：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1……13……3(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3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3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4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与</a:t>
                </a:r>
                <a:r>
                  <a:rPr lang="en-US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在</a:t>
                </a:r>
                <a:endParaRPr lang="en-US" altLang="zh-CN" sz="2200" b="1" kern="0" dirty="0" smtClean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子集</a:t>
                </a:r>
                <a:r>
                  <a:rPr lang="zh-CN" altLang="en-US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和</a:t>
                </a:r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问题中</a:t>
                </a:r>
                <a:endParaRPr lang="en-US" altLang="zh-CN" sz="2200" b="1" kern="0" dirty="0" smtClean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表示十进制数</a:t>
                </a:r>
                <a:endParaRPr lang="zh-CN" altLang="en-US" sz="2200" b="1" kern="0" dirty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  <a:blipFill rotWithShape="1">
                <a:blip r:embed="rId5"/>
                <a:stretch>
                  <a:fillRect l="-4207" t="-4945" r="-3560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/>
                  <a:t>3CNF-SAT</a:t>
                </a:r>
                <a:r>
                  <a:rPr lang="zh-CN" altLang="en-US" sz="2200" dirty="0"/>
                  <a:t>表达</a:t>
                </a:r>
                <a:r>
                  <a:rPr lang="zh-CN" altLang="zh-CN" sz="2200" dirty="0"/>
                  <a:t>式是可满足的</a:t>
                </a:r>
                <a:r>
                  <a:rPr lang="zh-CN" altLang="en-US" sz="2200" dirty="0"/>
                  <a:t>当且仅当</a:t>
                </a:r>
                <a:r>
                  <a:rPr lang="zh-CN" altLang="zh-CN" sz="2200" dirty="0"/>
                  <a:t>构造</a:t>
                </a:r>
                <a:r>
                  <a:rPr lang="zh-CN" altLang="zh-CN" sz="2200" dirty="0" smtClean="0"/>
                  <a:t>出</a:t>
                </a:r>
                <a:r>
                  <a:rPr lang="zh-CN" altLang="en-US" sz="2200" dirty="0" smtClean="0"/>
                  <a:t>的前</a:t>
                </a:r>
                <a:r>
                  <a:rPr lang="en-US" altLang="zh-CN" sz="2200" dirty="0" smtClean="0"/>
                  <a:t>2(</a:t>
                </a:r>
                <a:r>
                  <a:rPr lang="en-US" altLang="zh-CN" sz="2200" dirty="0" err="1" smtClean="0"/>
                  <a:t>n+m</a:t>
                </a:r>
                <a:r>
                  <a:rPr lang="en-US" altLang="zh-CN" sz="2200" dirty="0" smtClean="0"/>
                  <a:t>)</a:t>
                </a:r>
                <a:r>
                  <a:rPr lang="zh-CN" altLang="en-US" sz="2200" dirty="0" smtClean="0"/>
                  <a:t>个十进制数中</a:t>
                </a:r>
                <a:r>
                  <a:rPr lang="zh-CN" altLang="en-US" sz="2200" dirty="0"/>
                  <a:t>的</a:t>
                </a:r>
                <a:r>
                  <a:rPr lang="zh-CN" altLang="en-US" sz="2200" dirty="0" smtClean="0"/>
                  <a:t>若干个数之和等于</a:t>
                </a:r>
                <a:r>
                  <a:rPr lang="en-US" altLang="zh-CN" sz="2200" dirty="0" smtClean="0"/>
                  <a:t>B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表达式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可满足，则有一种变元的赋值方式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使得表达式为真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赋值为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真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就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</a:t>
                </a:r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赋值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假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就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此时，选择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的数的和前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位中每位均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位：第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n+j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位可能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均选择加入子集；为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任选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一个加入子集；为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则均不选择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此时选择数的和的后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位每位均为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 bwMode="auto">
          <a:xfrm>
            <a:off x="7496549" y="3537048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7496549" y="4149116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7496549" y="4473152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7812360" y="6375575"/>
            <a:ext cx="64800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7496549" y="5115964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7496549" y="5734379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7496549" y="6058415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8460504" y="6381328"/>
            <a:ext cx="476205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zh-CN" sz="2200" dirty="0" smtClean="0">
                    <a:latin typeface="Arial" charset="0"/>
                    <a:ea typeface="黑体" pitchFamily="2" charset="-122"/>
                  </a:rPr>
                  <a:t>设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个数中有若干个加起来恰好为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13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</a:t>
                </a: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即使是所有数加和每位最多为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5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，不会产生进位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/>
                  <a:t>和中</a:t>
                </a:r>
                <a:r>
                  <a:rPr lang="zh-CN" altLang="zh-CN" sz="2200" dirty="0" smtClean="0"/>
                  <a:t>前</a:t>
                </a:r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位</a:t>
                </a:r>
                <a:r>
                  <a:rPr lang="zh-CN" altLang="zh-CN" sz="2200" dirty="0" smtClean="0"/>
                  <a:t>中</a:t>
                </a:r>
                <a:r>
                  <a:rPr lang="zh-CN" altLang="zh-CN" sz="2200" dirty="0"/>
                  <a:t>每位均为</a:t>
                </a:r>
                <a:r>
                  <a:rPr lang="en-US" altLang="zh-CN" sz="2200" dirty="0"/>
                  <a:t>1</a:t>
                </a:r>
                <a:r>
                  <a:rPr lang="zh-CN" altLang="zh-CN" sz="2200" dirty="0"/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恰好</a:t>
                </a:r>
                <a:r>
                  <a:rPr lang="zh-CN" altLang="en-US" sz="2200" dirty="0" smtClean="0"/>
                  <a:t>只</a:t>
                </a:r>
                <a:r>
                  <a:rPr lang="zh-CN" altLang="zh-CN" sz="2200" dirty="0" smtClean="0"/>
                  <a:t>取</a:t>
                </a:r>
                <a:r>
                  <a:rPr lang="zh-CN" altLang="zh-CN" sz="2200" dirty="0"/>
                  <a:t>了一个。</a:t>
                </a:r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十进制</a:t>
                </a:r>
                <a:r>
                  <a:rPr lang="zh-CN" altLang="zh-CN" sz="2000" dirty="0" smtClean="0"/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在</a:t>
                </a:r>
                <a:r>
                  <a:rPr lang="zh-CN" altLang="zh-CN" sz="2000" dirty="0"/>
                  <a:t>子集中，则令</a:t>
                </a:r>
                <a:r>
                  <a:rPr lang="zh-CN" altLang="zh-CN" sz="2000" dirty="0" smtClean="0"/>
                  <a:t>变</a:t>
                </a:r>
                <a:r>
                  <a:rPr lang="zh-CN" altLang="en-US" sz="2000" dirty="0" smtClean="0"/>
                  <a:t>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为</a:t>
                </a:r>
                <a:r>
                  <a:rPr lang="en-US" altLang="zh-CN" sz="2000" dirty="0" smtClean="0"/>
                  <a:t>1(</a:t>
                </a:r>
                <a:r>
                  <a:rPr lang="zh-CN" altLang="en-US" sz="2000" dirty="0" smtClean="0"/>
                  <a:t>真</a:t>
                </a:r>
                <a:r>
                  <a:rPr lang="en-US" altLang="zh-CN" sz="2000" dirty="0" smtClean="0"/>
                  <a:t>)</a:t>
                </a:r>
                <a:endParaRPr lang="zh-CN" altLang="zh-CN" sz="2000" dirty="0"/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在</a:t>
                </a:r>
                <a:r>
                  <a:rPr lang="zh-CN" altLang="zh-CN" sz="2000" dirty="0"/>
                  <a:t>子集中，则</a:t>
                </a:r>
                <a:r>
                  <a:rPr lang="zh-CN" altLang="zh-CN" sz="2000" dirty="0" smtClean="0"/>
                  <a:t>令</a:t>
                </a:r>
                <a:r>
                  <a:rPr lang="zh-CN" altLang="en-US" sz="2000" dirty="0" smtClean="0"/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为</a:t>
                </a:r>
                <a:r>
                  <a:rPr lang="en-US" altLang="zh-CN" sz="2000" dirty="0" smtClean="0"/>
                  <a:t>0(</a:t>
                </a:r>
                <a:r>
                  <a:rPr lang="zh-CN" altLang="en-US" sz="2000" dirty="0" smtClean="0"/>
                  <a:t>假</a:t>
                </a:r>
                <a:r>
                  <a:rPr lang="en-US" altLang="zh-CN" sz="2000" dirty="0" smtClean="0"/>
                  <a:t>)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和中后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位中每位均为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即使所有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个数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均在子集中，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位中每位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和也不过为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，必然还要加上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前面某个已在子集中的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或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，和才为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(Polynomial)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多项式时间可解的问题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O(n), O(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logn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), O(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30000" dirty="0" err="1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非多项式时间：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), O(n!)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(Non-Deterministic Polynomial)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多项式时间可验证一个解的问题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38" y="4690591"/>
            <a:ext cx="764837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所有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问题都是判定问题，回答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yes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或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no</a:t>
            </a:r>
            <a:endParaRPr lang="zh-CN" altLang="en-US" sz="32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1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元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的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个变元的一个取值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,x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, …, 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err="1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i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或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，判断能否使合取范式为真，时间复杂度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O(n)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，即多项式时间可判定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  <a:blipFill rotWithShape="1">
                <a:blip r:embed="rId2"/>
                <a:stretch>
                  <a:fillRect l="-296" t="-2145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46170" y="554075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5635" y="55131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602" y="551316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6499" y="6053226"/>
            <a:ext cx="4283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1</a:t>
            </a:r>
            <a:r>
              <a:rPr lang="en-US" altLang="zh-CN" sz="2000" b="1" dirty="0" smtClean="0"/>
              <a:t>=0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=1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=0</a:t>
            </a:r>
            <a:r>
              <a:rPr lang="zh-CN" altLang="zh-CN" sz="2000" b="1" dirty="0" smtClean="0"/>
              <a:t>，</a:t>
            </a:r>
            <a:r>
              <a:rPr lang="zh-CN" altLang="zh-CN" sz="2000" b="1" dirty="0"/>
              <a:t>则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zh-CN" sz="2000" b="1" dirty="0"/>
              <a:t>∧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zh-CN" sz="2000" b="1" dirty="0"/>
              <a:t>∧</a:t>
            </a:r>
            <a:r>
              <a:rPr lang="en-US" altLang="zh-CN" sz="2000" b="1" dirty="0" smtClean="0"/>
              <a:t>c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=1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8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一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团是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dirty="0">
                <a:latin typeface="Arial" charset="0"/>
                <a:ea typeface="黑体" pitchFamily="2" charset="-122"/>
              </a:rPr>
              <a:t>顶点的集合，使得这个集合中每对顶点之间都有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任取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个顶点，判断是否两两之间有边，时间复杂度为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，即多项式时间可判定这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个点是否是一个团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53950" y="4649910"/>
            <a:ext cx="2880320" cy="1386633"/>
            <a:chOff x="611560" y="4706663"/>
            <a:chExt cx="2880320" cy="1386633"/>
          </a:xfrm>
        </p:grpSpPr>
        <p:sp>
          <p:nvSpPr>
            <p:cNvPr id="2" name="椭圆 1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2" idx="3"/>
              <a:endCxn id="7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7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1"/>
              <a:endCxn id="7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" idx="4"/>
              <a:endCxn id="8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" idx="5"/>
              <a:endCxn id="9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" idx="7"/>
              <a:endCxn id="6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4"/>
              <a:endCxn id="8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6" idx="5"/>
              <a:endCxn id="9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8" idx="7"/>
              <a:endCxn id="9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2"/>
              <a:endCxn id="9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" idx="2"/>
              <a:endCxn id="50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00502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Hamilton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路径问题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给定无向图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，问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是否存在一条路径经过</a:t>
            </a:r>
            <a:r>
              <a:rPr lang="en-US" altLang="zh-CN" dirty="0" smtClean="0">
                <a:latin typeface="+mj-lt"/>
                <a:ea typeface="黑体" pitchFamily="2" charset="-122"/>
              </a:rPr>
              <a:t>G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中所有顶点一次且</a:t>
            </a:r>
            <a:r>
              <a:rPr lang="zh-CN" altLang="en-US" dirty="0">
                <a:latin typeface="+mj-lt"/>
                <a:ea typeface="黑体" pitchFamily="2" charset="-122"/>
              </a:rPr>
              <a:t>只经过一</a:t>
            </a:r>
            <a:r>
              <a:rPr lang="zh-CN" altLang="en-US" dirty="0" smtClean="0">
                <a:latin typeface="+mj-lt"/>
                <a:ea typeface="黑体" pitchFamily="2" charset="-122"/>
              </a:rPr>
              <a:t>次？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给定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个顶点的一个排列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i1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…, 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，依次判断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i(k+1)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之间是否存在边，时间复杂度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，即多项式时间可判定这个排列是否是一条路径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872" y="4173105"/>
            <a:ext cx="2724150" cy="2171700"/>
            <a:chOff x="3419872" y="4173105"/>
            <a:chExt cx="2724150" cy="21717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173105"/>
              <a:ext cx="272415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47" y="4257092"/>
              <a:ext cx="2105025" cy="20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4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最优化问题可与一个判定问题对应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最优化问题：</a:t>
            </a:r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，寻找 最大团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判定问题：</a:t>
            </a:r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如何对应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?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若判定问题多项式时间可解，则可采用二分搜索策略找到最优的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反之，若已求解最优化问题，就已求解判定问题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293059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是一个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完全问题，则有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zh-CN" dirty="0"/>
              <a:t>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</a:t>
            </a:r>
            <a:r>
              <a:rPr lang="zh-CN" altLang="en-US" dirty="0">
                <a:latin typeface="Arial" charset="0"/>
                <a:ea typeface="黑体" pitchFamily="2" charset="-122"/>
              </a:rPr>
              <a:t>验证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解是否正确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>
                <a:sym typeface="Symbol"/>
              </a:rPr>
              <a:t>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B</a:t>
            </a:r>
            <a:r>
              <a:rPr lang="zh-CN" altLang="zh-CN" dirty="0" smtClean="0"/>
              <a:t>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NP,B</a:t>
            </a:r>
            <a:r>
              <a:rPr lang="zh-CN" altLang="zh-CN" dirty="0"/>
              <a:t> ≤</a:t>
            </a:r>
            <a:r>
              <a:rPr lang="en-US" altLang="zh-CN" baseline="-25000" dirty="0"/>
              <a:t>p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任意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B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都</a:t>
            </a:r>
            <a:r>
              <a:rPr lang="zh-CN" altLang="en-US" dirty="0">
                <a:latin typeface="Arial" charset="0"/>
                <a:ea typeface="黑体" pitchFamily="2" charset="-122"/>
              </a:rPr>
              <a:t>可多项式时间归约到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构造一个多项式时间对应关系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</a:t>
              </a: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 smtClean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≠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2"/>
            <a:ext cx="8229600" cy="5293059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引入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完全性的意义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若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问题多项式时间</a:t>
            </a:r>
            <a:r>
              <a:rPr lang="zh-CN" altLang="en-US" dirty="0" smtClean="0"/>
              <a:t>可</a:t>
            </a:r>
            <a:r>
              <a:rPr lang="zh-CN" altLang="zh-CN" dirty="0" smtClean="0"/>
              <a:t>解，则</a:t>
            </a:r>
            <a:r>
              <a:rPr lang="zh-CN" altLang="zh-CN" dirty="0"/>
              <a:t>所有</a:t>
            </a:r>
            <a:r>
              <a:rPr lang="en-US" altLang="zh-CN" dirty="0"/>
              <a:t>NP</a:t>
            </a:r>
            <a:r>
              <a:rPr lang="zh-CN" altLang="zh-CN" dirty="0"/>
              <a:t>问题均</a:t>
            </a:r>
            <a:r>
              <a:rPr lang="zh-CN" altLang="zh-CN" dirty="0" smtClean="0"/>
              <a:t>可多项式时间求解</a:t>
            </a:r>
            <a:r>
              <a:rPr lang="zh-CN" altLang="zh-CN" dirty="0"/>
              <a:t>，从而有</a:t>
            </a:r>
            <a:r>
              <a:rPr lang="en-US" altLang="zh-CN" dirty="0" smtClean="0"/>
              <a:t>P=NP</a:t>
            </a:r>
            <a:endParaRPr lang="zh-CN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zh-CN" dirty="0" smtClean="0"/>
              <a:t>能证明</a:t>
            </a:r>
            <a:r>
              <a:rPr lang="zh-CN" altLang="zh-CN" dirty="0"/>
              <a:t>某个</a:t>
            </a:r>
            <a:r>
              <a:rPr lang="en-US" altLang="zh-CN" dirty="0"/>
              <a:t>NP</a:t>
            </a:r>
            <a:r>
              <a:rPr lang="zh-CN" altLang="zh-CN" dirty="0"/>
              <a:t>问题不存在</a:t>
            </a:r>
            <a:r>
              <a:rPr lang="zh-CN" altLang="zh-CN" dirty="0" smtClean="0"/>
              <a:t>多项式时间求解算法</a:t>
            </a:r>
            <a:r>
              <a:rPr lang="en-US" altLang="zh-CN" dirty="0" smtClean="0"/>
              <a:t>  (</a:t>
            </a:r>
            <a:r>
              <a:rPr lang="zh-CN" altLang="zh-CN" dirty="0" smtClean="0"/>
              <a:t>即</a:t>
            </a:r>
            <a:r>
              <a:rPr lang="en-US" altLang="zh-CN" dirty="0"/>
              <a:t>P</a:t>
            </a:r>
            <a:r>
              <a:rPr lang="zh-CN" altLang="zh-CN" dirty="0"/>
              <a:t>≠</a:t>
            </a:r>
            <a:r>
              <a:rPr lang="en-US" altLang="zh-CN" dirty="0" smtClean="0"/>
              <a:t>NP), </a:t>
            </a:r>
            <a:r>
              <a:rPr lang="zh-CN" altLang="zh-CN" dirty="0" smtClean="0"/>
              <a:t>则</a:t>
            </a:r>
            <a:r>
              <a:rPr lang="zh-CN" altLang="zh-CN" dirty="0"/>
              <a:t>所有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</a:t>
            </a:r>
            <a:r>
              <a:rPr lang="zh-CN" altLang="zh-CN" dirty="0"/>
              <a:t>都不存在</a:t>
            </a:r>
            <a:r>
              <a:rPr lang="zh-CN" altLang="zh-CN" dirty="0" smtClean="0"/>
              <a:t>多项式时间求解</a:t>
            </a:r>
            <a:r>
              <a:rPr lang="zh-CN" altLang="zh-CN" dirty="0"/>
              <a:t>算法，即有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∩</a:t>
            </a:r>
            <a:r>
              <a:rPr lang="en-US" altLang="zh-CN" dirty="0"/>
              <a:t>P=</a:t>
            </a:r>
            <a:r>
              <a:rPr lang="en-US" altLang="zh-CN" dirty="0">
                <a:sym typeface="Symbol"/>
              </a:rPr>
              <a:t>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∴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</a:t>
            </a:r>
            <a:r>
              <a:rPr lang="zh-CN" altLang="zh-CN" dirty="0"/>
              <a:t>是</a:t>
            </a:r>
            <a:r>
              <a:rPr lang="en-US" altLang="zh-CN" dirty="0"/>
              <a:t>NP</a:t>
            </a:r>
            <a:r>
              <a:rPr lang="zh-CN" altLang="zh-CN" dirty="0"/>
              <a:t>问题</a:t>
            </a:r>
            <a:r>
              <a:rPr lang="zh-CN" altLang="zh-CN" dirty="0" smtClean="0"/>
              <a:t>中</a:t>
            </a:r>
            <a:r>
              <a:rPr lang="en-US" altLang="zh-CN" dirty="0" smtClean="0"/>
              <a:t>””</a:t>
            </a:r>
            <a:r>
              <a:rPr lang="zh-CN" altLang="zh-CN" dirty="0" smtClean="0"/>
              <a:t>最难的”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</a:t>
              </a: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 smtClean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≠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15715</TotalTime>
  <Words>5504</Words>
  <Application>Microsoft Office PowerPoint</Application>
  <PresentationFormat>全屏显示(4:3)</PresentationFormat>
  <Paragraphs>395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Pixel</vt:lpstr>
      <vt:lpstr>自定义设计方案</vt:lpstr>
      <vt:lpstr>NP完全问题</vt:lpstr>
      <vt:lpstr>本章内容</vt:lpstr>
      <vt:lpstr>NP问题</vt:lpstr>
      <vt:lpstr>NP问题</vt:lpstr>
      <vt:lpstr>NP问题</vt:lpstr>
      <vt:lpstr>NP问题</vt:lpstr>
      <vt:lpstr>NP问题</vt:lpstr>
      <vt:lpstr>NP完全问题</vt:lpstr>
      <vt:lpstr>NP完全问题</vt:lpstr>
      <vt:lpstr>NP完全问题证明</vt:lpstr>
      <vt:lpstr>第一个NP完全问题</vt:lpstr>
      <vt:lpstr>第一个NP完全问题</vt:lpstr>
      <vt:lpstr>3CNF-SAT问题是NP完全问题</vt:lpstr>
      <vt:lpstr>3CNF-SAT问题是NP完全问题</vt:lpstr>
      <vt:lpstr>3CNF-SAT问题是NP完全问题</vt:lpstr>
      <vt:lpstr>3CNF-SAT问题是NP完全问题</vt:lpstr>
      <vt:lpstr>NP完全问题证明</vt:lpstr>
      <vt:lpstr>k团问题是NP完全问题</vt:lpstr>
      <vt:lpstr>k团问题是NP完全问题</vt:lpstr>
      <vt:lpstr>k团问题是NP完全问题</vt:lpstr>
      <vt:lpstr>k团问题是NP完全问题</vt:lpstr>
      <vt:lpstr>顶点覆盖问题是NP完全问题</vt:lpstr>
      <vt:lpstr>顶点覆盖问题是NP完全问题</vt:lpstr>
      <vt:lpstr>顶点覆盖问题是NP完全问题</vt:lpstr>
      <vt:lpstr>顶点覆盖问题是NP完全问题</vt:lpstr>
      <vt:lpstr>子集和问题是NP完全问题</vt:lpstr>
      <vt:lpstr>子集和问题是NP完全问题</vt:lpstr>
      <vt:lpstr>子集和问题是NP完全问题</vt:lpstr>
      <vt:lpstr>子集和问题是NP完全问题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1933</cp:revision>
  <cp:lastPrinted>1601-01-01T00:00:00Z</cp:lastPrinted>
  <dcterms:created xsi:type="dcterms:W3CDTF">2009-06-26T00:04:30Z</dcterms:created>
  <dcterms:modified xsi:type="dcterms:W3CDTF">2015-11-15T14:02:02Z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