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6"/>
  </p:notesMasterIdLst>
  <p:handoutMasterIdLst>
    <p:handoutMasterId r:id="rId37"/>
  </p:handoutMasterIdLst>
  <p:sldIdLst>
    <p:sldId id="286" r:id="rId3"/>
    <p:sldId id="277" r:id="rId4"/>
    <p:sldId id="287" r:id="rId5"/>
    <p:sldId id="288" r:id="rId6"/>
    <p:sldId id="290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20" r:id="rId34"/>
    <p:sldId id="32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99" d="100"/>
          <a:sy n="99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近似解代价，</a:t>
            </a:r>
            <a:r>
              <a:rPr lang="en-US" altLang="zh-CN" dirty="0" smtClean="0"/>
              <a:t>OPT</a:t>
            </a:r>
            <a:r>
              <a:rPr lang="zh-CN" altLang="en-US" dirty="0" smtClean="0"/>
              <a:t>最优解代价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7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近似解代价，</a:t>
            </a:r>
            <a:r>
              <a:rPr lang="en-US" altLang="zh-CN" dirty="0" smtClean="0"/>
              <a:t>OPT</a:t>
            </a:r>
            <a:r>
              <a:rPr lang="zh-CN" altLang="en-US" dirty="0" smtClean="0"/>
              <a:t>最优解代价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近似解代价，</a:t>
            </a:r>
            <a:r>
              <a:rPr lang="en-US" altLang="zh-CN" dirty="0" smtClean="0"/>
              <a:t>OPT</a:t>
            </a:r>
            <a:r>
              <a:rPr lang="zh-CN" altLang="en-US" dirty="0" smtClean="0"/>
              <a:t>最优解代价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剩下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个元素最多需要</a:t>
            </a:r>
            <a:r>
              <a:rPr lang="en-US" altLang="zh-CN" dirty="0" smtClean="0"/>
              <a:t>OPT</a:t>
            </a:r>
            <a:r>
              <a:rPr lang="zh-CN" altLang="en-US" dirty="0" smtClean="0"/>
              <a:t>个集合覆盖，假设也是需要</a:t>
            </a:r>
            <a:r>
              <a:rPr lang="en-US" altLang="zh-CN" dirty="0" smtClean="0"/>
              <a:t>OPT</a:t>
            </a:r>
            <a:r>
              <a:rPr lang="zh-CN" altLang="en-US" dirty="0" smtClean="0"/>
              <a:t>个集合覆盖，则</a:t>
            </a:r>
            <a:r>
              <a:rPr lang="en-US" altLang="zh-CN" dirty="0" smtClean="0"/>
              <a:t>1/s&lt;=</a:t>
            </a:r>
            <a:r>
              <a:rPr lang="en-US" altLang="zh-CN" dirty="0" smtClean="0"/>
              <a:t>OPT/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。</a:t>
            </a:r>
            <a:r>
              <a:rPr lang="en-US" altLang="zh-CN" dirty="0" smtClean="0"/>
              <a:t>k1==n,k2==n-n1,k3==n-n1-n2….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2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近似算法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性能分析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时间复杂度为</a:t>
                </a:r>
                <a:r>
                  <a:rPr lang="en-US" altLang="zh-CN" dirty="0" smtClean="0"/>
                  <a:t>O(|E|)</a:t>
                </a:r>
              </a:p>
              <a:p>
                <a:pPr lvl="1"/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2</a:t>
                </a:r>
              </a:p>
              <a:p>
                <a:pPr lvl="2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是选中的边的集合，若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，则与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相邻的边都被删除，因此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中无相邻边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每次选择一条边，即每次有两个顶点加入近似解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是最优解，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必须覆盖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中无邻接边，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至少包含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中每条边的一个顶点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4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集合覆盖问题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最小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集合覆盖问题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730866" y="1407645"/>
            <a:ext cx="4623555" cy="4159389"/>
            <a:chOff x="1357" y="275"/>
            <a:chExt cx="3425" cy="2957"/>
          </a:xfrm>
        </p:grpSpPr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151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2151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2151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2151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3195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3195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3195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3195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4193" y="88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" name="Oval 58"/>
            <p:cNvSpPr>
              <a:spLocks noChangeArrowheads="1"/>
            </p:cNvSpPr>
            <p:nvPr/>
          </p:nvSpPr>
          <p:spPr bwMode="auto">
            <a:xfrm>
              <a:off x="4193" y="152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6" name="Oval 59"/>
            <p:cNvSpPr>
              <a:spLocks noChangeArrowheads="1"/>
            </p:cNvSpPr>
            <p:nvPr/>
          </p:nvSpPr>
          <p:spPr bwMode="auto">
            <a:xfrm>
              <a:off x="4193" y="2068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4193" y="270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1743" y="799"/>
              <a:ext cx="3039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19" name="AutoShape 65"/>
            <p:cNvSpPr>
              <a:spLocks noChangeArrowheads="1"/>
            </p:cNvSpPr>
            <p:nvPr/>
          </p:nvSpPr>
          <p:spPr bwMode="auto">
            <a:xfrm>
              <a:off x="1879" y="664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66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20" name="AutoShape 67"/>
            <p:cNvSpPr>
              <a:spLocks noChangeArrowheads="1"/>
            </p:cNvSpPr>
            <p:nvPr/>
          </p:nvSpPr>
          <p:spPr bwMode="auto">
            <a:xfrm>
              <a:off x="3920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1" name="AutoShape 71"/>
            <p:cNvSpPr>
              <a:spLocks noChangeArrowheads="1"/>
            </p:cNvSpPr>
            <p:nvPr/>
          </p:nvSpPr>
          <p:spPr bwMode="auto">
            <a:xfrm>
              <a:off x="2923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2" name="AutoShape 72"/>
            <p:cNvSpPr>
              <a:spLocks noChangeArrowheads="1"/>
            </p:cNvSpPr>
            <p:nvPr/>
          </p:nvSpPr>
          <p:spPr bwMode="auto">
            <a:xfrm>
              <a:off x="2106" y="1888"/>
              <a:ext cx="862" cy="45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2877" y="1888"/>
              <a:ext cx="136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2877" y="1888"/>
              <a:ext cx="4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>
              <a:off x="2832" y="2341"/>
              <a:ext cx="9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6" name="AutoShape 78"/>
            <p:cNvSpPr>
              <a:spLocks noChangeArrowheads="1"/>
            </p:cNvSpPr>
            <p:nvPr/>
          </p:nvSpPr>
          <p:spPr bwMode="auto">
            <a:xfrm>
              <a:off x="2106" y="2568"/>
              <a:ext cx="1315" cy="36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7" name="AutoShape 79"/>
            <p:cNvSpPr>
              <a:spLocks noChangeArrowheads="1"/>
            </p:cNvSpPr>
            <p:nvPr/>
          </p:nvSpPr>
          <p:spPr bwMode="auto">
            <a:xfrm>
              <a:off x="3059" y="1389"/>
              <a:ext cx="1360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1357" y="1046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FF"/>
                  </a:solidFill>
                  <a:latin typeface="+mj-lt"/>
                </a:rPr>
                <a:t>s</a:t>
              </a:r>
              <a:r>
                <a:rPr lang="en-US" altLang="zh-CN" sz="2800" b="1" baseline="-25000" dirty="0" smtClean="0">
                  <a:solidFill>
                    <a:srgbClr val="0000FF"/>
                  </a:solidFill>
                  <a:latin typeface="+mj-lt"/>
                </a:rPr>
                <a:t>1</a:t>
              </a:r>
              <a:endParaRPr lang="en-US" altLang="zh-CN" sz="2800" b="1" baseline="-250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3549" y="2169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FF0000"/>
                  </a:solidFill>
                  <a:latin typeface="+mj-lt"/>
                </a:rPr>
                <a:t>s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  <a:latin typeface="+mj-lt"/>
                </a:rPr>
                <a:t>2</a:t>
              </a:r>
              <a:endParaRPr lang="en-US" altLang="zh-CN" sz="2800" b="1" baseline="-25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2061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663300"/>
                  </a:solidFill>
                  <a:latin typeface="+mj-lt"/>
                </a:rPr>
                <a:t>s</a:t>
              </a:r>
              <a:r>
                <a:rPr lang="en-US" altLang="zh-CN" sz="2800" b="1" baseline="-25000" dirty="0" smtClean="0">
                  <a:solidFill>
                    <a:srgbClr val="663300"/>
                  </a:solidFill>
                  <a:latin typeface="+mj-lt"/>
                </a:rPr>
                <a:t>3</a:t>
              </a:r>
              <a:endParaRPr lang="en-US" altLang="zh-CN" sz="2800" b="1" baseline="-25000" dirty="0">
                <a:solidFill>
                  <a:srgbClr val="663300"/>
                </a:solidFill>
                <a:latin typeface="+mj-lt"/>
              </a:endParaRP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3104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latin typeface="+mj-lt"/>
                </a:rPr>
                <a:t>s</a:t>
              </a:r>
              <a:r>
                <a:rPr lang="en-US" altLang="zh-CN" sz="2800" b="1" baseline="-25000" dirty="0" smtClean="0">
                  <a:latin typeface="+mj-lt"/>
                </a:rPr>
                <a:t>4</a:t>
              </a:r>
              <a:endParaRPr lang="en-US" altLang="zh-CN" sz="2800" b="1" baseline="-25000" dirty="0">
                <a:latin typeface="+mj-lt"/>
              </a:endParaRP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4056" y="28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CC00"/>
                  </a:solidFill>
                  <a:latin typeface="+mj-lt"/>
                </a:rPr>
                <a:t>s</a:t>
              </a:r>
              <a:r>
                <a:rPr lang="en-US" altLang="zh-CN" sz="2800" b="1" baseline="-25000" dirty="0" smtClean="0">
                  <a:solidFill>
                    <a:srgbClr val="00CC00"/>
                  </a:solidFill>
                  <a:latin typeface="+mj-lt"/>
                </a:rPr>
                <a:t>5</a:t>
              </a:r>
              <a:endParaRPr lang="en-US" altLang="zh-CN" sz="2800" b="1" baseline="-25000" dirty="0">
                <a:solidFill>
                  <a:srgbClr val="00CC00"/>
                </a:solidFill>
                <a:latin typeface="+mj-lt"/>
              </a:endParaRP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2509" y="2860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chemeClr val="hlink"/>
                  </a:solidFill>
                  <a:latin typeface="+mj-lt"/>
                </a:rPr>
                <a:t>s</a:t>
              </a:r>
              <a:r>
                <a:rPr lang="en-US" altLang="zh-CN" sz="2800" b="1" baseline="-25000" dirty="0" smtClean="0">
                  <a:solidFill>
                    <a:schemeClr val="hlink"/>
                  </a:solidFill>
                  <a:latin typeface="+mj-lt"/>
                </a:rPr>
                <a:t>6</a:t>
              </a:r>
              <a:endParaRPr lang="en-US" altLang="zh-CN" sz="2800" b="1" baseline="-25000" dirty="0">
                <a:solidFill>
                  <a:schemeClr val="hlink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99"/>
                    </a:solidFill>
                    <a:ea typeface="黑体" pitchFamily="49" charset="-122"/>
                  </a:rPr>
                  <a:t>最优解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255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每次迭代选择能覆盖最多未被覆盖元素的子集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1593036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1593036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1593036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1593036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2893527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2893527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2893527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893527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4136717" y="3194565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136717" y="3929489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4136717" y="4559094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4136717" y="529517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19" name="AutoShape 65"/>
          <p:cNvSpPr>
            <a:spLocks noChangeArrowheads="1"/>
          </p:cNvSpPr>
          <p:nvPr/>
        </p:nvSpPr>
        <p:spPr bwMode="auto">
          <a:xfrm>
            <a:off x="1254211" y="2934158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66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20" name="AutoShape 67"/>
          <p:cNvSpPr>
            <a:spLocks noChangeArrowheads="1"/>
          </p:cNvSpPr>
          <p:nvPr/>
        </p:nvSpPr>
        <p:spPr bwMode="auto">
          <a:xfrm>
            <a:off x="3796646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1" name="AutoShape 71"/>
          <p:cNvSpPr>
            <a:spLocks noChangeArrowheads="1"/>
          </p:cNvSpPr>
          <p:nvPr/>
        </p:nvSpPr>
        <p:spPr bwMode="auto">
          <a:xfrm>
            <a:off x="2554702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2" name="AutoShape 72"/>
          <p:cNvSpPr>
            <a:spLocks noChangeArrowheads="1"/>
          </p:cNvSpPr>
          <p:nvPr/>
        </p:nvSpPr>
        <p:spPr bwMode="auto">
          <a:xfrm>
            <a:off x="1536980" y="4350769"/>
            <a:ext cx="1073777" cy="524285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2497400" y="4350769"/>
            <a:ext cx="169413" cy="524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>
            <a:off x="2497400" y="4350769"/>
            <a:ext cx="56056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5" name="Line 77"/>
          <p:cNvSpPr>
            <a:spLocks noChangeShapeType="1"/>
          </p:cNvSpPr>
          <p:nvPr/>
        </p:nvSpPr>
        <p:spPr bwMode="auto">
          <a:xfrm>
            <a:off x="2441345" y="4875053"/>
            <a:ext cx="112111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1536980" y="5137775"/>
            <a:ext cx="1638071" cy="420122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7" name="AutoShape 79"/>
          <p:cNvSpPr>
            <a:spLocks noChangeArrowheads="1"/>
          </p:cNvSpPr>
          <p:nvPr/>
        </p:nvSpPr>
        <p:spPr bwMode="auto">
          <a:xfrm>
            <a:off x="2724114" y="3773245"/>
            <a:ext cx="1694126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647564" y="324896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+mj-lt"/>
              </a:rPr>
              <a:t>s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+mj-lt"/>
              </a:rPr>
              <a:t>1</a:t>
            </a:r>
            <a:endParaRPr lang="en-US" altLang="zh-CN" sz="2800" b="1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3334498" y="4652840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+mj-lt"/>
              </a:rPr>
              <a:t>2</a:t>
            </a:r>
            <a:endParaRPr lang="en-US" altLang="zh-CN" sz="2800" b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1413658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663300"/>
                </a:solidFill>
                <a:latin typeface="+mj-lt"/>
              </a:rPr>
              <a:t>s</a:t>
            </a:r>
            <a:r>
              <a:rPr lang="en-US" altLang="zh-CN" sz="2800" b="1" baseline="-25000" dirty="0" smtClean="0">
                <a:solidFill>
                  <a:srgbClr val="663300"/>
                </a:solidFill>
                <a:latin typeface="+mj-lt"/>
              </a:rPr>
              <a:t>3</a:t>
            </a:r>
            <a:endParaRPr lang="en-US" altLang="zh-CN" sz="2800" b="1" baseline="-25000" dirty="0">
              <a:solidFill>
                <a:srgbClr val="663300"/>
              </a:solidFill>
              <a:latin typeface="+mj-lt"/>
            </a:endParaRPr>
          </a:p>
        </p:txBody>
      </p:sp>
      <p:sp>
        <p:nvSpPr>
          <p:cNvPr id="31" name="Text Box 83"/>
          <p:cNvSpPr txBox="1">
            <a:spLocks noChangeArrowheads="1"/>
          </p:cNvSpPr>
          <p:nvPr/>
        </p:nvSpPr>
        <p:spPr bwMode="auto">
          <a:xfrm>
            <a:off x="2712903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latin typeface="+mj-lt"/>
              </a:rPr>
              <a:t>s</a:t>
            </a:r>
            <a:r>
              <a:rPr lang="en-US" altLang="zh-CN" sz="2800" b="1" baseline="-25000" dirty="0" smtClean="0">
                <a:latin typeface="+mj-lt"/>
              </a:rPr>
              <a:t>4</a:t>
            </a:r>
            <a:endParaRPr lang="en-US" altLang="zh-CN" sz="2800" b="1" baseline="-25000" dirty="0">
              <a:latin typeface="+mj-lt"/>
            </a:endParaRPr>
          </a:p>
        </p:txBody>
      </p:sp>
      <p:sp>
        <p:nvSpPr>
          <p:cNvPr id="32" name="Text Box 84"/>
          <p:cNvSpPr txBox="1">
            <a:spLocks noChangeArrowheads="1"/>
          </p:cNvSpPr>
          <p:nvPr/>
        </p:nvSpPr>
        <p:spPr bwMode="auto">
          <a:xfrm>
            <a:off x="3898792" y="243302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CC00"/>
                </a:solidFill>
                <a:latin typeface="+mj-lt"/>
              </a:rPr>
              <a:t>s</a:t>
            </a:r>
            <a:r>
              <a:rPr lang="en-US" altLang="zh-CN" sz="2800" b="1" baseline="-25000" dirty="0" smtClean="0">
                <a:solidFill>
                  <a:srgbClr val="00CC00"/>
                </a:solidFill>
                <a:latin typeface="+mj-lt"/>
              </a:rPr>
              <a:t>5</a:t>
            </a:r>
            <a:endParaRPr lang="en-US" altLang="zh-CN" sz="2800" b="1" baseline="-25000" dirty="0">
              <a:solidFill>
                <a:srgbClr val="00CC00"/>
              </a:solidFill>
              <a:latin typeface="+mj-lt"/>
            </a:endParaRPr>
          </a:p>
        </p:txBody>
      </p:sp>
      <p:sp>
        <p:nvSpPr>
          <p:cNvPr id="33" name="Text Box 85"/>
          <p:cNvSpPr txBox="1">
            <a:spLocks noChangeArrowheads="1"/>
          </p:cNvSpPr>
          <p:nvPr/>
        </p:nvSpPr>
        <p:spPr bwMode="auto">
          <a:xfrm>
            <a:off x="2038990" y="5409755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hlink"/>
                </a:solidFill>
                <a:latin typeface="+mj-lt"/>
              </a:rPr>
              <a:t>s</a:t>
            </a:r>
            <a:r>
              <a:rPr lang="en-US" altLang="zh-CN" sz="2800" b="1" baseline="-25000" dirty="0" smtClean="0">
                <a:solidFill>
                  <a:schemeClr val="hlink"/>
                </a:solidFill>
                <a:latin typeface="+mj-lt"/>
              </a:rPr>
              <a:t>6</a:t>
            </a:r>
            <a:endParaRPr lang="en-US" altLang="zh-CN" sz="2800" b="1" baseline="-25000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99"/>
                    </a:solidFill>
                    <a:ea typeface="黑体" pitchFamily="49" charset="-122"/>
                  </a:rPr>
                  <a:t>近似解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1539135" y="2934158"/>
            <a:ext cx="1808729" cy="2729059"/>
            <a:chOff x="8270803" y="619063"/>
            <a:chExt cx="1808729" cy="2729059"/>
          </a:xfrm>
          <a:solidFill>
            <a:schemeClr val="bg2">
              <a:lumMod val="20000"/>
              <a:lumOff val="80000"/>
              <a:alpha val="72000"/>
            </a:schemeClr>
          </a:solidFill>
        </p:grpSpPr>
        <p:sp>
          <p:nvSpPr>
            <p:cNvPr id="44" name="AutoShape 71"/>
            <p:cNvSpPr>
              <a:spLocks noChangeArrowheads="1"/>
            </p:cNvSpPr>
            <p:nvPr/>
          </p:nvSpPr>
          <p:spPr bwMode="auto">
            <a:xfrm>
              <a:off x="9288524" y="619063"/>
              <a:ext cx="791008" cy="2729059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5" name="AutoShape 72"/>
            <p:cNvSpPr>
              <a:spLocks noChangeArrowheads="1"/>
            </p:cNvSpPr>
            <p:nvPr/>
          </p:nvSpPr>
          <p:spPr bwMode="auto">
            <a:xfrm>
              <a:off x="8270803" y="2036831"/>
              <a:ext cx="1017722" cy="524285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9231222" y="2036831"/>
              <a:ext cx="56056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>
              <a:off x="9175167" y="2561115"/>
              <a:ext cx="112111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</p:grpSp>
      <p:sp>
        <p:nvSpPr>
          <p:cNvPr id="52" name="AutoShape 67"/>
          <p:cNvSpPr>
            <a:spLocks noChangeArrowheads="1"/>
          </p:cNvSpPr>
          <p:nvPr/>
        </p:nvSpPr>
        <p:spPr bwMode="auto">
          <a:xfrm>
            <a:off x="3796646" y="2932189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53" name="AutoShape 67"/>
          <p:cNvSpPr>
            <a:spLocks noChangeArrowheads="1"/>
          </p:cNvSpPr>
          <p:nvPr/>
        </p:nvSpPr>
        <p:spPr bwMode="auto">
          <a:xfrm>
            <a:off x="1259632" y="2934157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4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性能分析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时间复杂度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每次选能覆盖最多未被覆盖元素的子集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个子集，判断覆盖未被覆盖元素个数，一次选择要计算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共选择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,|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总计算复杂度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,|</m:t>
                        </m:r>
                        <m:r>
                          <a:rPr lang="en-US" altLang="zh-CN" i="1">
                            <a:latin typeface="Cambria Math"/>
                          </a:rPr>
                          <m:t>𝑼</m:t>
                        </m:r>
                        <m:r>
                          <a:rPr lang="en-US" altLang="zh-CN" i="1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性能分析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为最优解，其每个元素平均覆盖代价为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/>
                  <a:t>算法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第一次迭代时，必然有一个</a:t>
                </a:r>
                <a:r>
                  <a:rPr lang="zh-CN" altLang="en-US" dirty="0" smtClean="0"/>
                  <a:t>集合</a:t>
                </a:r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，其平均代价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 smtClean="0"/>
                  <a:t>，不然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不存在的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同理，设第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次迭代时剩余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个元素未被覆盖，对这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个元素覆盖最优解为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，则必然存在一个</a:t>
                </a:r>
                <a:r>
                  <a:rPr lang="zh-CN" altLang="en-US" dirty="0" smtClean="0"/>
                  <a:t>集合</a:t>
                </a:r>
                <a:r>
                  <a:rPr lang="en-US" altLang="zh-CN" dirty="0" smtClean="0"/>
                  <a:t>s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𝑶𝑷𝑻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。算法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𝑶𝑷𝑻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≤|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r>
              <a:rPr lang="en-US" altLang="zh-CN" dirty="0" smtClean="0"/>
              <a:t>(Hamilton</a:t>
            </a:r>
            <a:r>
              <a:rPr lang="zh-CN" altLang="en-US" dirty="0" smtClean="0"/>
              <a:t>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给定一个图，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环是包含图中每个顶点一次的简单环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</a:t>
            </a:r>
            <a:r>
              <a:rPr lang="en-US" altLang="zh-CN" dirty="0" smtClean="0"/>
              <a:t>(Hamilton</a:t>
            </a:r>
            <a:r>
              <a:rPr lang="zh-CN" altLang="en-US" dirty="0" smtClean="0"/>
              <a:t>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输入：完全无向图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zh-CN" altLang="en-US" dirty="0" smtClean="0"/>
                  <a:t>每条边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存在一个权值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zh-CN" altLang="en-US" sz="2400" dirty="0" smtClean="0"/>
                  <a:t>边满足三角不等式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dirty="0" smtClean="0"/>
                  <a:t>输出：边权值和最小的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3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先构造最小生成树，先序遍历的顺序构造环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140236" y="28366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a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634788" y="356997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215516" y="423255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c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955463" y="444305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d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029819" y="267627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e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484323" y="320774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1571005" y="446885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g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2484323" y="413660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h</a:t>
            </a:r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 flipH="1">
            <a:off x="894336" y="3129380"/>
            <a:ext cx="325658" cy="47964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 flipH="1">
            <a:off x="467872" y="3868854"/>
            <a:ext cx="251700" cy="4091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9" idx="5"/>
          </p:cNvCxnSpPr>
          <p:nvPr/>
        </p:nvCxnSpPr>
        <p:spPr bwMode="auto">
          <a:xfrm flipH="1" flipV="1">
            <a:off x="908501" y="3843686"/>
            <a:ext cx="207300" cy="5858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2"/>
          </p:cNvCxnSpPr>
          <p:nvPr/>
        </p:nvCxnSpPr>
        <p:spPr bwMode="auto">
          <a:xfrm flipH="1">
            <a:off x="1435524" y="2836614"/>
            <a:ext cx="594295" cy="794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3" idx="1"/>
          </p:cNvCxnSpPr>
          <p:nvPr/>
        </p:nvCxnSpPr>
        <p:spPr bwMode="auto">
          <a:xfrm flipH="1" flipV="1">
            <a:off x="2321494" y="2943058"/>
            <a:ext cx="209791" cy="3116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3"/>
            <a:endCxn id="54" idx="7"/>
          </p:cNvCxnSpPr>
          <p:nvPr/>
        </p:nvCxnSpPr>
        <p:spPr bwMode="auto">
          <a:xfrm flipH="1">
            <a:off x="1844718" y="3481458"/>
            <a:ext cx="686567" cy="10343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5" idx="0"/>
          </p:cNvCxnSpPr>
          <p:nvPr/>
        </p:nvCxnSpPr>
        <p:spPr bwMode="auto">
          <a:xfrm flipV="1">
            <a:off x="2644661" y="3528421"/>
            <a:ext cx="32141" cy="608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 bwMode="auto">
          <a:xfrm>
            <a:off x="43168" y="2969537"/>
            <a:ext cx="1034194" cy="1801639"/>
          </a:xfrm>
          <a:custGeom>
            <a:avLst/>
            <a:gdLst>
              <a:gd name="connsiteX0" fmla="*/ 1034194 w 1034194"/>
              <a:gd name="connsiteY0" fmla="*/ 0 h 1801639"/>
              <a:gd name="connsiteX1" fmla="*/ 563414 w 1034194"/>
              <a:gd name="connsiteY1" fmla="*/ 461726 h 1801639"/>
              <a:gd name="connsiteX2" fmla="*/ 11153 w 1034194"/>
              <a:gd name="connsiteY2" fmla="*/ 1439501 h 1801639"/>
              <a:gd name="connsiteX3" fmla="*/ 246543 w 1034194"/>
              <a:gd name="connsiteY3" fmla="*/ 1801639 h 180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194" h="1801639">
                <a:moveTo>
                  <a:pt x="1034194" y="0"/>
                </a:moveTo>
                <a:cubicBezTo>
                  <a:pt x="884057" y="110904"/>
                  <a:pt x="733921" y="221809"/>
                  <a:pt x="563414" y="461726"/>
                </a:cubicBezTo>
                <a:cubicBezTo>
                  <a:pt x="392907" y="701643"/>
                  <a:pt x="63965" y="1216182"/>
                  <a:pt x="11153" y="1439501"/>
                </a:cubicBezTo>
                <a:cubicBezTo>
                  <a:pt x="-41659" y="1662820"/>
                  <a:pt x="102442" y="1732229"/>
                  <a:pt x="246543" y="1801639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280378" y="4363432"/>
            <a:ext cx="1031584" cy="577736"/>
          </a:xfrm>
          <a:custGeom>
            <a:avLst/>
            <a:gdLst>
              <a:gd name="connsiteX0" fmla="*/ 0 w 1031584"/>
              <a:gd name="connsiteY0" fmla="*/ 409075 h 577736"/>
              <a:gd name="connsiteX1" fmla="*/ 316871 w 1031584"/>
              <a:gd name="connsiteY1" fmla="*/ 354755 h 577736"/>
              <a:gd name="connsiteX2" fmla="*/ 452673 w 1031584"/>
              <a:gd name="connsiteY2" fmla="*/ 1669 h 577736"/>
              <a:gd name="connsiteX3" fmla="*/ 588475 w 1031584"/>
              <a:gd name="connsiteY3" fmla="*/ 517717 h 577736"/>
              <a:gd name="connsiteX4" fmla="*/ 986828 w 1031584"/>
              <a:gd name="connsiteY4" fmla="*/ 572038 h 577736"/>
              <a:gd name="connsiteX5" fmla="*/ 1004935 w 1031584"/>
              <a:gd name="connsiteY5" fmla="*/ 562984 h 57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1584" h="577736">
                <a:moveTo>
                  <a:pt x="0" y="409075"/>
                </a:moveTo>
                <a:cubicBezTo>
                  <a:pt x="120713" y="415865"/>
                  <a:pt x="241426" y="422656"/>
                  <a:pt x="316871" y="354755"/>
                </a:cubicBezTo>
                <a:cubicBezTo>
                  <a:pt x="392316" y="286854"/>
                  <a:pt x="407406" y="-25491"/>
                  <a:pt x="452673" y="1669"/>
                </a:cubicBezTo>
                <a:cubicBezTo>
                  <a:pt x="497940" y="28829"/>
                  <a:pt x="499449" y="422656"/>
                  <a:pt x="588475" y="517717"/>
                </a:cubicBezTo>
                <a:cubicBezTo>
                  <a:pt x="677501" y="612778"/>
                  <a:pt x="917418" y="564494"/>
                  <a:pt x="986828" y="572038"/>
                </a:cubicBezTo>
                <a:cubicBezTo>
                  <a:pt x="1056238" y="579582"/>
                  <a:pt x="1030586" y="571283"/>
                  <a:pt x="1004935" y="562984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1219994" y="3090547"/>
            <a:ext cx="1087235" cy="1850621"/>
          </a:xfrm>
          <a:custGeom>
            <a:avLst/>
            <a:gdLst>
              <a:gd name="connsiteX0" fmla="*/ 73247 w 1087235"/>
              <a:gd name="connsiteY0" fmla="*/ 1850621 h 1850621"/>
              <a:gd name="connsiteX1" fmla="*/ 209049 w 1087235"/>
              <a:gd name="connsiteY1" fmla="*/ 1588070 h 1850621"/>
              <a:gd name="connsiteX2" fmla="*/ 18926 w 1087235"/>
              <a:gd name="connsiteY2" fmla="*/ 718938 h 1850621"/>
              <a:gd name="connsiteX3" fmla="*/ 761311 w 1087235"/>
              <a:gd name="connsiteY3" fmla="*/ 48981 h 1850621"/>
              <a:gd name="connsiteX4" fmla="*/ 1087235 w 1087235"/>
              <a:gd name="connsiteY4" fmla="*/ 103302 h 185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235" h="1850621">
                <a:moveTo>
                  <a:pt x="73247" y="1850621"/>
                </a:moveTo>
                <a:cubicBezTo>
                  <a:pt x="145674" y="1813652"/>
                  <a:pt x="218102" y="1776684"/>
                  <a:pt x="209049" y="1588070"/>
                </a:cubicBezTo>
                <a:cubicBezTo>
                  <a:pt x="199996" y="1399456"/>
                  <a:pt x="-73118" y="975453"/>
                  <a:pt x="18926" y="718938"/>
                </a:cubicBezTo>
                <a:cubicBezTo>
                  <a:pt x="110970" y="462423"/>
                  <a:pt x="583260" y="151587"/>
                  <a:pt x="761311" y="48981"/>
                </a:cubicBezTo>
                <a:cubicBezTo>
                  <a:pt x="939362" y="-53625"/>
                  <a:pt x="1013298" y="24838"/>
                  <a:pt x="1087235" y="10330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1518014" y="3181457"/>
            <a:ext cx="855979" cy="1774480"/>
          </a:xfrm>
          <a:custGeom>
            <a:avLst/>
            <a:gdLst>
              <a:gd name="connsiteX0" fmla="*/ 772524 w 855979"/>
              <a:gd name="connsiteY0" fmla="*/ 0 h 1774480"/>
              <a:gd name="connsiteX1" fmla="*/ 844951 w 855979"/>
              <a:gd name="connsiteY1" fmla="*/ 190123 h 1774480"/>
              <a:gd name="connsiteX2" fmla="*/ 564294 w 855979"/>
              <a:gd name="connsiteY2" fmla="*/ 606583 h 1774480"/>
              <a:gd name="connsiteX3" fmla="*/ 21086 w 855979"/>
              <a:gd name="connsiteY3" fmla="*/ 1204111 h 1774480"/>
              <a:gd name="connsiteX4" fmla="*/ 102567 w 855979"/>
              <a:gd name="connsiteY4" fmla="*/ 1774480 h 1774480"/>
              <a:gd name="connsiteX5" fmla="*/ 102567 w 855979"/>
              <a:gd name="connsiteY5" fmla="*/ 1774480 h 177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979" h="1774480">
                <a:moveTo>
                  <a:pt x="772524" y="0"/>
                </a:moveTo>
                <a:cubicBezTo>
                  <a:pt x="826090" y="44513"/>
                  <a:pt x="879656" y="89026"/>
                  <a:pt x="844951" y="190123"/>
                </a:cubicBezTo>
                <a:cubicBezTo>
                  <a:pt x="810246" y="291220"/>
                  <a:pt x="701605" y="437585"/>
                  <a:pt x="564294" y="606583"/>
                </a:cubicBezTo>
                <a:cubicBezTo>
                  <a:pt x="426983" y="775581"/>
                  <a:pt x="98040" y="1009462"/>
                  <a:pt x="21086" y="1204111"/>
                </a:cubicBezTo>
                <a:cubicBezTo>
                  <a:pt x="-55869" y="1398761"/>
                  <a:pt x="102567" y="1774480"/>
                  <a:pt x="102567" y="1774480"/>
                </a:cubicBezTo>
                <a:lnTo>
                  <a:pt x="102567" y="1774480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1609328" y="4255523"/>
            <a:ext cx="1231271" cy="685645"/>
          </a:xfrm>
          <a:custGeom>
            <a:avLst/>
            <a:gdLst>
              <a:gd name="connsiteX0" fmla="*/ 0 w 1231271"/>
              <a:gd name="connsiteY0" fmla="*/ 681779 h 685645"/>
              <a:gd name="connsiteX1" fmla="*/ 325925 w 1231271"/>
              <a:gd name="connsiteY1" fmla="*/ 618405 h 685645"/>
              <a:gd name="connsiteX2" fmla="*/ 506994 w 1231271"/>
              <a:gd name="connsiteY2" fmla="*/ 220052 h 685645"/>
              <a:gd name="connsiteX3" fmla="*/ 688063 w 1231271"/>
              <a:gd name="connsiteY3" fmla="*/ 2769 h 685645"/>
              <a:gd name="connsiteX4" fmla="*/ 760491 w 1231271"/>
              <a:gd name="connsiteY4" fmla="*/ 364908 h 685645"/>
              <a:gd name="connsiteX5" fmla="*/ 1095469 w 1231271"/>
              <a:gd name="connsiteY5" fmla="*/ 437336 h 685645"/>
              <a:gd name="connsiteX6" fmla="*/ 1231271 w 1231271"/>
              <a:gd name="connsiteY6" fmla="*/ 220052 h 68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71" h="685645">
                <a:moveTo>
                  <a:pt x="0" y="681779"/>
                </a:moveTo>
                <a:cubicBezTo>
                  <a:pt x="120713" y="688569"/>
                  <a:pt x="241426" y="695359"/>
                  <a:pt x="325925" y="618405"/>
                </a:cubicBezTo>
                <a:cubicBezTo>
                  <a:pt x="410424" y="541451"/>
                  <a:pt x="446638" y="322658"/>
                  <a:pt x="506994" y="220052"/>
                </a:cubicBezTo>
                <a:cubicBezTo>
                  <a:pt x="567350" y="117446"/>
                  <a:pt x="645814" y="-21374"/>
                  <a:pt x="688063" y="2769"/>
                </a:cubicBezTo>
                <a:cubicBezTo>
                  <a:pt x="730312" y="26912"/>
                  <a:pt x="692590" y="292480"/>
                  <a:pt x="760491" y="364908"/>
                </a:cubicBezTo>
                <a:cubicBezTo>
                  <a:pt x="828392" y="437336"/>
                  <a:pt x="1017006" y="461479"/>
                  <a:pt x="1095469" y="437336"/>
                </a:cubicBezTo>
                <a:cubicBezTo>
                  <a:pt x="1173932" y="413193"/>
                  <a:pt x="1202601" y="316622"/>
                  <a:pt x="1231271" y="22005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2410615" y="2679825"/>
            <a:ext cx="543616" cy="1828800"/>
          </a:xfrm>
          <a:custGeom>
            <a:avLst/>
            <a:gdLst>
              <a:gd name="connsiteX0" fmla="*/ 425513 w 543616"/>
              <a:gd name="connsiteY0" fmla="*/ 1828800 h 1828800"/>
              <a:gd name="connsiteX1" fmla="*/ 543208 w 543616"/>
              <a:gd name="connsiteY1" fmla="*/ 1077363 h 1828800"/>
              <a:gd name="connsiteX2" fmla="*/ 389299 w 543616"/>
              <a:gd name="connsiteY2" fmla="*/ 181070 h 1828800"/>
              <a:gd name="connsiteX3" fmla="*/ 0 w 543616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16" h="1828800">
                <a:moveTo>
                  <a:pt x="425513" y="1828800"/>
                </a:moveTo>
                <a:cubicBezTo>
                  <a:pt x="487378" y="1590392"/>
                  <a:pt x="549244" y="1351985"/>
                  <a:pt x="543208" y="1077363"/>
                </a:cubicBezTo>
                <a:cubicBezTo>
                  <a:pt x="537172" y="802741"/>
                  <a:pt x="479834" y="360630"/>
                  <a:pt x="389299" y="181070"/>
                </a:cubicBezTo>
                <a:cubicBezTo>
                  <a:pt x="298764" y="1510"/>
                  <a:pt x="149382" y="755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1588618" y="2679825"/>
            <a:ext cx="860079" cy="18107"/>
          </a:xfrm>
          <a:custGeom>
            <a:avLst/>
            <a:gdLst>
              <a:gd name="connsiteX0" fmla="*/ 860079 w 860079"/>
              <a:gd name="connsiteY0" fmla="*/ 0 h 18107"/>
              <a:gd name="connsiteX1" fmla="*/ 0 w 860079"/>
              <a:gd name="connsiteY1" fmla="*/ 18107 h 1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0079" h="18107">
                <a:moveTo>
                  <a:pt x="860079" y="0"/>
                </a:moveTo>
                <a:lnTo>
                  <a:pt x="0" y="18107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4273729" y="290526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a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3768281" y="363862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3349009" y="430120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c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088956" y="451169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d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5163312" y="274492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e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5617816" y="327639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4704498" y="453750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g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617816" y="420525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h</a:t>
            </a:r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4027829" y="3198028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H="1">
            <a:off x="3601365" y="3937502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 flipH="1" flipV="1">
            <a:off x="3669684" y="4525931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1"/>
            <a:endCxn id="29" idx="5"/>
          </p:cNvCxnSpPr>
          <p:nvPr/>
        </p:nvCxnSpPr>
        <p:spPr bwMode="auto">
          <a:xfrm flipH="1" flipV="1">
            <a:off x="4547442" y="3178975"/>
            <a:ext cx="1117336" cy="107324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1"/>
          </p:cNvCxnSpPr>
          <p:nvPr/>
        </p:nvCxnSpPr>
        <p:spPr bwMode="auto">
          <a:xfrm flipH="1" flipV="1">
            <a:off x="5454987" y="3011706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  <a:endCxn id="35" idx="7"/>
          </p:cNvCxnSpPr>
          <p:nvPr/>
        </p:nvCxnSpPr>
        <p:spPr bwMode="auto">
          <a:xfrm flipH="1">
            <a:off x="4978211" y="3550106"/>
            <a:ext cx="686567" cy="103436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3"/>
            <a:endCxn id="35" idx="6"/>
          </p:cNvCxnSpPr>
          <p:nvPr/>
        </p:nvCxnSpPr>
        <p:spPr bwMode="auto">
          <a:xfrm flipH="1">
            <a:off x="5025173" y="4478969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H="1">
            <a:off x="4319972" y="3048028"/>
            <a:ext cx="921722" cy="150185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323902" y="291624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a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6818454" y="364960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6399182" y="431218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c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7139129" y="452267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d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8213485" y="275590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e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8667989" y="328737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7754671" y="454848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g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8667989" y="421623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h</a:t>
            </a:r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 flipH="1">
            <a:off x="7078002" y="3209007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 flipH="1">
            <a:off x="6651538" y="3948481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 flipH="1" flipV="1">
            <a:off x="6719857" y="4536910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2" idx="0"/>
            <a:endCxn id="69" idx="4"/>
          </p:cNvCxnSpPr>
          <p:nvPr/>
        </p:nvCxnSpPr>
        <p:spPr bwMode="auto">
          <a:xfrm flipV="1">
            <a:off x="8828327" y="3608047"/>
            <a:ext cx="0" cy="608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9" idx="1"/>
          </p:cNvCxnSpPr>
          <p:nvPr/>
        </p:nvCxnSpPr>
        <p:spPr bwMode="auto">
          <a:xfrm flipH="1" flipV="1">
            <a:off x="8505160" y="3022685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62" idx="7"/>
          </p:cNvCxnSpPr>
          <p:nvPr/>
        </p:nvCxnSpPr>
        <p:spPr bwMode="auto">
          <a:xfrm flipH="1">
            <a:off x="7597615" y="2902945"/>
            <a:ext cx="615871" cy="602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3"/>
            <a:endCxn id="71" idx="6"/>
          </p:cNvCxnSpPr>
          <p:nvPr/>
        </p:nvCxnSpPr>
        <p:spPr bwMode="auto">
          <a:xfrm flipH="1">
            <a:off x="8075346" y="4489948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2"/>
          </p:cNvCxnSpPr>
          <p:nvPr/>
        </p:nvCxnSpPr>
        <p:spPr bwMode="auto">
          <a:xfrm flipH="1" flipV="1">
            <a:off x="7459804" y="4697844"/>
            <a:ext cx="294867" cy="1097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03660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9227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近似解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4788" y="5008530"/>
            <a:ext cx="1811714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构造最小生成树</a:t>
            </a:r>
            <a:endParaRPr lang="en-US" altLang="zh-CN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先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序遍历</a:t>
            </a:r>
          </a:p>
        </p:txBody>
      </p:sp>
    </p:spTree>
    <p:extLst>
      <p:ext uri="{BB962C8B-B14F-4D97-AF65-F5344CB8AC3E}">
        <p14:creationId xmlns:p14="http://schemas.microsoft.com/office/powerpoint/2010/main" val="7065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性能分析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时间复杂度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构造最小生成树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先序遍历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(|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|)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𝑽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1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近似算法的基本概念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/>
              <a:t>顶点覆盖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r>
              <a:rPr lang="zh-CN" altLang="en-US" dirty="0" smtClean="0"/>
              <a:t>集合覆盖问题</a:t>
            </a:r>
            <a:endParaRPr lang="en-US" altLang="zh-CN" dirty="0" smtClean="0"/>
          </a:p>
          <a:p>
            <a:r>
              <a:rPr lang="zh-CN" altLang="en-US" dirty="0" smtClean="0"/>
              <a:t>旅行商问题</a:t>
            </a:r>
            <a:endParaRPr lang="zh-CN" altLang="zh-CN" dirty="0"/>
          </a:p>
          <a:p>
            <a:r>
              <a:rPr lang="zh-CN" altLang="en-US" dirty="0" smtClean="0"/>
              <a:t>子集和问题</a:t>
            </a:r>
            <a:endParaRPr lang="en-US" altLang="zh-CN" dirty="0" smtClean="0"/>
          </a:p>
          <a:p>
            <a:r>
              <a:rPr lang="zh-CN" altLang="en-US" dirty="0" smtClean="0"/>
              <a:t>随机和线性规划</a:t>
            </a:r>
            <a:endParaRPr lang="zh-CN" altLang="zh-CN" dirty="0"/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性能分析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2</a:t>
                </a:r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 smtClean="0"/>
                  <a:t>最优解，路径权值和即代价为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环中删除一条边可得一棵生成树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𝑻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，代价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构造的最小生成树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先序遍历实际上对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中所有的边走了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次，即代价为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按先序遍历的节点第一次访问的顺序构造的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环为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，是</a:t>
                </a:r>
                <a:r>
                  <a:rPr lang="zh-CN" altLang="en-US" dirty="0"/>
                  <a:t>先序遍历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次访问满足三角不等式的简化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8122434" y="124707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a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7825552" y="190965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8499797" y="19221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c</a:t>
            </a:r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7942675" y="1545956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H="1" flipV="1">
            <a:off x="8452834" y="1501273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506801" y="122209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a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6209919" y="188467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884164" y="189712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c</a:t>
            </a:r>
            <a:endParaRPr lang="en-US" altLang="zh-CN" b="1" dirty="0"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6483757" y="1545956"/>
            <a:ext cx="183381" cy="37615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flipH="1" flipV="1">
            <a:off x="6723826" y="1545956"/>
            <a:ext cx="207300" cy="42084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 flipH="1" flipV="1">
            <a:off x="8158158" y="2069993"/>
            <a:ext cx="353570" cy="1245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 flipH="1">
            <a:off x="6347213" y="1508512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H="1" flipV="1">
            <a:off x="6837201" y="1488814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097" y="2109089"/>
            <a:ext cx="109517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a,b,a,c,a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661" y="2109089"/>
            <a:ext cx="90281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000099"/>
                </a:solidFill>
                <a:ea typeface="黑体" pitchFamily="49" charset="-122"/>
              </a:rPr>
              <a:t>a,b,c,a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Max-3CNF</a:t>
            </a:r>
            <a:r>
              <a:rPr lang="en-US" altLang="zh-CN" dirty="0"/>
              <a:t>(</a:t>
            </a:r>
            <a:r>
              <a:rPr lang="zh-CN" altLang="en-US" dirty="0" smtClean="0"/>
              <a:t>随机近似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个布尔变量组成的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个析取范式的合取范式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个变量赋值，使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个析取范式为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的个数最多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55676" y="3504349"/>
                <a:ext cx="5903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200" b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∨</m:t>
                      </m:r>
                      <m:sSub>
                        <m:sSubPr>
                          <m:ctrlPr>
                            <a:rPr lang="en-US" altLang="zh-CN" sz="2200" b="1" i="1" dirty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黑体" pitchFamily="2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200" b="1" i="1" dirty="0">
                          <a:solidFill>
                            <a:srgbClr val="FF0000"/>
                          </a:solidFill>
                          <a:latin typeface="Cambria Math"/>
                          <a:ea typeface="黑体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3504349"/>
                <a:ext cx="5903191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07" r="-2169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Max-3CNF</a:t>
            </a:r>
            <a:r>
              <a:rPr lang="en-US" altLang="zh-CN" dirty="0"/>
              <a:t>(</a:t>
            </a:r>
            <a:r>
              <a:rPr lang="zh-CN" altLang="en-US" dirty="0" smtClean="0"/>
              <a:t>随机近似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随机近似算法</a:t>
            </a:r>
            <a:r>
              <a:rPr lang="en-US" altLang="zh-CN" dirty="0" smtClean="0"/>
              <a:t>A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07604" y="2312876"/>
            <a:ext cx="6030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 eaLnBrk="1" hangingPunct="1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Random-Max-3CNF(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CNF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)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   For 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对于</a:t>
            </a:r>
            <a:r>
              <a:rPr lang="en-US" altLang="zh-CN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CNF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中的每个变量</a:t>
            </a:r>
            <a:r>
              <a:rPr lang="en-US" altLang="zh-CN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Do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           随机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地为</a:t>
            </a:r>
            <a:r>
              <a:rPr lang="en-US" altLang="zh-CN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赋值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: </a:t>
            </a:r>
            <a:r>
              <a:rPr lang="en-US" altLang="zh-CN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=0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的概率为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1/2,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=1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的概率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1/2;</a:t>
            </a:r>
          </a:p>
        </p:txBody>
      </p:sp>
    </p:spTree>
    <p:extLst>
      <p:ext uri="{BB962C8B-B14F-4D97-AF65-F5344CB8AC3E}">
        <p14:creationId xmlns:p14="http://schemas.microsoft.com/office/powerpoint/2010/main" val="11014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Max-3CNF</a:t>
            </a:r>
            <a:r>
              <a:rPr lang="en-US" altLang="zh-CN" dirty="0"/>
              <a:t>(</a:t>
            </a:r>
            <a:r>
              <a:rPr lang="zh-CN" altLang="en-US" dirty="0" smtClean="0"/>
              <a:t>随机近似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随机近似比为</a:t>
                </a:r>
                <a:r>
                  <a:rPr lang="en-US" altLang="zh-CN" dirty="0" smtClean="0"/>
                  <a:t>8/7</a:t>
                </a:r>
              </a:p>
              <a:p>
                <a:pPr lvl="2"/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个变量随机赋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析取范式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  <a:p>
                <a:pPr lvl="2"/>
                <a:r>
                  <a:rPr lang="zh-CN" altLang="en-US" sz="2400" dirty="0" smtClean="0">
                    <a:ea typeface="黑体" pitchFamily="2" charset="-122"/>
                  </a:rPr>
                  <a:t>第 </a:t>
                </a:r>
                <a:r>
                  <a:rPr lang="en-US" altLang="zh-CN" sz="2400" dirty="0" smtClean="0">
                    <a:ea typeface="黑体" pitchFamily="2" charset="-122"/>
                  </a:rPr>
                  <a:t>i </a:t>
                </a:r>
                <a:r>
                  <a:rPr lang="zh-CN" altLang="en-US" sz="2400" dirty="0" smtClean="0">
                    <a:ea typeface="黑体" pitchFamily="2" charset="-122"/>
                  </a:rPr>
                  <a:t>个析取范式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sz="2400" i="1" dirty="0">
                            <a:solidFill>
                              <a:schemeClr val="bg2"/>
                            </a:solidFill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，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  <a:p>
                <a:pPr lvl="3"/>
                <a:r>
                  <a:rPr lang="zh-CN" altLang="en-US" sz="2100" dirty="0" smtClean="0">
                    <a:ea typeface="黑体" pitchFamily="2" charset="-122"/>
                  </a:rPr>
                  <a:t>其</a:t>
                </a:r>
                <a:r>
                  <a:rPr lang="zh-CN" altLang="en-US" sz="2100" dirty="0">
                    <a:ea typeface="黑体" pitchFamily="2" charset="-122"/>
                  </a:rPr>
                  <a:t>值为</a:t>
                </a:r>
                <a:r>
                  <a:rPr lang="en-US" altLang="zh-CN" sz="2100" dirty="0">
                    <a:ea typeface="黑体" pitchFamily="2" charset="-122"/>
                  </a:rPr>
                  <a:t>0</a:t>
                </a:r>
                <a:r>
                  <a:rPr lang="zh-CN" altLang="en-US" sz="2100" dirty="0">
                    <a:ea typeface="黑体" pitchFamily="2" charset="-122"/>
                  </a:rPr>
                  <a:t>的概率</a:t>
                </a:r>
                <a:r>
                  <a:rPr lang="en-US" altLang="zh-CN" sz="2100" dirty="0" smtClean="0">
                    <a:ea typeface="黑体" pitchFamily="2" charset="-122"/>
                  </a:rPr>
                  <a:t>1/8</a:t>
                </a:r>
              </a:p>
              <a:p>
                <a:pPr lvl="3"/>
                <a:r>
                  <a:rPr lang="zh-CN" altLang="en-US" sz="2100" dirty="0" smtClean="0">
                    <a:ea typeface="黑体" pitchFamily="2" charset="-122"/>
                  </a:rPr>
                  <a:t>其值为</a:t>
                </a:r>
                <a:r>
                  <a:rPr lang="en-US" altLang="zh-CN" sz="2100" dirty="0" smtClean="0">
                    <a:ea typeface="黑体" pitchFamily="2" charset="-122"/>
                  </a:rPr>
                  <a:t>1</a:t>
                </a:r>
                <a:r>
                  <a:rPr lang="zh-CN" altLang="en-US" sz="2100" dirty="0" smtClean="0">
                    <a:ea typeface="黑体" pitchFamily="2" charset="-122"/>
                  </a:rPr>
                  <a:t>的概率</a:t>
                </a:r>
                <a:r>
                  <a:rPr lang="en-US" altLang="zh-CN" sz="2100" dirty="0" smtClean="0">
                    <a:ea typeface="黑体" pitchFamily="2" charset="-122"/>
                  </a:rPr>
                  <a:t>1-1/8=7/8</a:t>
                </a:r>
              </a:p>
              <a:p>
                <a:pPr lvl="2"/>
                <a:r>
                  <a:rPr lang="en-US" altLang="zh-CN" sz="2400" dirty="0" smtClean="0">
                    <a:ea typeface="黑体" pitchFamily="2" charset="-122"/>
                  </a:rPr>
                  <a:t>3CNF</a:t>
                </a:r>
                <a:r>
                  <a:rPr lang="zh-CN" altLang="en-US" sz="2400" dirty="0" smtClean="0">
                    <a:ea typeface="黑体" pitchFamily="2" charset="-122"/>
                  </a:rPr>
                  <a:t>中值为</a:t>
                </a:r>
                <a:r>
                  <a:rPr lang="en-US" altLang="zh-CN" sz="2400" dirty="0" smtClean="0">
                    <a:ea typeface="黑体" pitchFamily="2" charset="-122"/>
                  </a:rPr>
                  <a:t>1</a:t>
                </a:r>
                <a:r>
                  <a:rPr lang="zh-CN" altLang="en-US" sz="2400" dirty="0" smtClean="0">
                    <a:ea typeface="黑体" pitchFamily="2" charset="-122"/>
                  </a:rPr>
                  <a:t>的个数</a:t>
                </a:r>
                <a:r>
                  <a:rPr lang="en-US" altLang="zh-CN" sz="2400" dirty="0" smtClean="0">
                    <a:ea typeface="黑体" pitchFamily="2" charset="-122"/>
                  </a:rPr>
                  <a:t>7m/8</a:t>
                </a:r>
              </a:p>
              <a:p>
                <a:pPr lvl="2"/>
                <a:r>
                  <a:rPr lang="zh-CN" altLang="en-US" sz="2400" dirty="0" smtClean="0">
                    <a:ea typeface="黑体" pitchFamily="2" charset="-122"/>
                  </a:rPr>
                  <a:t>最优解中值为</a:t>
                </a:r>
                <a:r>
                  <a:rPr lang="en-US" altLang="zh-CN" sz="2400" dirty="0" smtClean="0">
                    <a:ea typeface="黑体" pitchFamily="2" charset="-122"/>
                  </a:rPr>
                  <a:t>1</a:t>
                </a:r>
                <a:r>
                  <a:rPr lang="zh-CN" altLang="en-US" sz="2400" dirty="0" smtClean="0">
                    <a:ea typeface="黑体" pitchFamily="2" charset="-122"/>
                  </a:rPr>
                  <a:t>的个数为</a:t>
                </a:r>
                <a:r>
                  <a:rPr lang="en-US" altLang="zh-CN" sz="2400" dirty="0" smtClean="0">
                    <a:ea typeface="黑体" pitchFamily="2" charset="-122"/>
                  </a:rPr>
                  <a:t>m</a:t>
                </a:r>
                <a:r>
                  <a:rPr lang="zh-CN" altLang="en-US" sz="2400" dirty="0" smtClean="0">
                    <a:ea typeface="黑体" pitchFamily="2" charset="-122"/>
                  </a:rPr>
                  <a:t>，随机近似比</a:t>
                </a:r>
                <a:r>
                  <a:rPr lang="en-US" altLang="zh-CN" sz="2400" dirty="0" smtClean="0"/>
                  <a:t>8/7</a:t>
                </a:r>
                <a:endParaRPr lang="en-US" altLang="zh-CN" sz="2400" dirty="0">
                  <a:ea typeface="黑体" pitchFamily="2" charset="-122"/>
                </a:endParaRPr>
              </a:p>
              <a:p>
                <a:pPr lvl="2"/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16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线性规划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  <m:r>
                      <a:rPr lang="en-US" altLang="zh-CN" i="1">
                        <a:latin typeface="Cambria Math"/>
                      </a:rPr>
                      <m:t>=(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，顶点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有权值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r>
                  <a:rPr lang="zh-CN" altLang="en-US" dirty="0" smtClean="0"/>
                  <a:t>最小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将问题换另一种描述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为一个覆盖，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否则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要覆盖所有的边，则对任意边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，需满足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8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线性规划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问题可描述为一个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整数规划问题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目标：最小化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约束：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+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≥</m:t>
                    </m:r>
                    <m:r>
                      <a:rPr lang="en-US" altLang="zh-CN" sz="2400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dirty="0" smtClean="0"/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/>
                      </a:rPr>
                      <m:t>={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𝟎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𝟏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可放宽限制条件，设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取值可为浮点数，问题转换为线性规划问题</a:t>
                </a:r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使用线性规划求解，得到线性最优解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000099"/>
                    </a:solidFill>
                    <a:ea typeface="黑体" pitchFamily="49" charset="-122"/>
                  </a:rPr>
                  <a:t>否则令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blipFill rotWithShape="1">
                <a:blip r:embed="rId3"/>
                <a:stretch>
                  <a:fillRect l="-751" t="-3226" b="-553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51620" y="3311406"/>
            <a:ext cx="436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整数规划是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完全的</a:t>
            </a:r>
            <a:endParaRPr lang="en-US" altLang="zh-CN" sz="28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lvl="0"/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线性规划是多项式可解的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线性规划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近似算法</a:t>
            </a:r>
            <a:r>
              <a:rPr lang="en-US" altLang="zh-CN" dirty="0" smtClean="0"/>
              <a:t>A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202484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Approx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G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, w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)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C=0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计算线性规划问题的最优解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x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400" b="1" dirty="0">
              <a:solidFill>
                <a:srgbClr val="0000CC"/>
              </a:solidFill>
              <a:latin typeface="+mn-lt"/>
              <a:ea typeface="黑体" pitchFamily="49" charset="-122"/>
            </a:endParaRP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For   each 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</a:rPr>
              <a:t>v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Do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If 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)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1/2  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Then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C=C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{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};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      </a:t>
            </a:r>
            <a:r>
              <a:rPr lang="en-US" altLang="zh-CN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/*</a:t>
            </a:r>
            <a:r>
              <a:rPr lang="zh-CN" altLang="en-US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用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四舍五入法</a:t>
            </a:r>
            <a:r>
              <a:rPr lang="zh-CN" altLang="en-US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把线性规划的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解近似</a:t>
            </a:r>
            <a:r>
              <a:rPr lang="zh-CN" altLang="en-US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为</a:t>
            </a:r>
            <a:r>
              <a:rPr lang="en-US" altLang="zh-CN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0-1</a:t>
            </a:r>
            <a:r>
              <a:rPr lang="zh-CN" altLang="en-US" sz="2400" b="1" dirty="0" smtClean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规划的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解 *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5.   Return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236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线性规划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的近似比为</a:t>
                </a:r>
                <a:r>
                  <a:rPr lang="en-US" altLang="zh-CN" dirty="0" smtClean="0"/>
                  <a:t>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dirty="0" smtClean="0"/>
                  <a:t>至少有一个大于等于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 至少有一个在覆盖中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令线性规划最优解代价为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𝐳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𝐳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 smtClean="0"/>
                  <a:t>是线性规划可能解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𝑶𝑷𝑻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≥</m:t>
                    </m:r>
                    <m:r>
                      <a:rPr lang="en-US" altLang="zh-CN" b="1" i="0" dirty="0" smtClean="0">
                        <a:latin typeface="Cambria Math"/>
                      </a:rPr>
                      <m:t>𝐳</m:t>
                    </m:r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输出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最大化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𝑺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  <m:r>
                          <a:rPr lang="en-US" altLang="zh-CN" b="1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altLang="zh-CN" b="1" i="1" dirty="0" smtClean="0">
                    <a:latin typeface="Cambria Math"/>
                  </a:rPr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altLang="zh-CN" b="1" dirty="0" smtClean="0">
                    <a:latin typeface="Cambria Math"/>
                  </a:rPr>
                  <a:t>=9</a:t>
                </a:r>
                <a:r>
                  <a:rPr lang="zh-CN" altLang="en-US" b="1" dirty="0" smtClean="0">
                    <a:latin typeface="Cambria Math"/>
                  </a:rPr>
                  <a:t>最大不超过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 smtClean="0">
                    <a:latin typeface="Cambria Math"/>
                  </a:rPr>
                  <a:t>的结果</a:t>
                </a:r>
                <a:endParaRPr lang="zh-CN" altLang="en-US" b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25472" r="-849" b="-10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8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穷举方法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sz="2300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3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={</m:t>
                    </m:r>
                    <m:r>
                      <a:rPr lang="en-US" altLang="zh-CN" sz="2200" i="1">
                        <a:latin typeface="Cambria Math"/>
                      </a:rPr>
                      <m:t>𝟎</m:t>
                    </m:r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 smtClean="0">
                  <a:latin typeface="Cambria Math"/>
                </a:endParaRPr>
              </a:p>
              <a:p>
                <a:pPr lvl="1"/>
                <a:r>
                  <a:rPr lang="en-US" altLang="zh-CN" dirty="0" smtClean="0">
                    <a:latin typeface="Cambria Math"/>
                  </a:rPr>
                  <a:t>…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每步删除大于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的结果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中找最大的即为最终结果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824028" y="4617132"/>
            <a:ext cx="385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时间复杂度是指数级的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2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近似算法的基本概念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实际应用中很多问题都是</a:t>
            </a:r>
            <a:r>
              <a:rPr lang="en-US" altLang="zh-CN" dirty="0" smtClean="0"/>
              <a:t>NP-</a:t>
            </a:r>
            <a:r>
              <a:rPr lang="zh-CN" altLang="en-US" dirty="0" smtClean="0"/>
              <a:t>完全问题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NP-</a:t>
            </a:r>
            <a:r>
              <a:rPr lang="zh-CN" altLang="en-US" dirty="0" smtClean="0"/>
              <a:t>完全问题很难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NP-</a:t>
            </a:r>
            <a:r>
              <a:rPr lang="zh-CN" altLang="en-US" dirty="0" smtClean="0"/>
              <a:t>完全问题输入规模很小，可指数级穷举搜索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否则，用多项式算法近似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88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</a:p>
              <a:p>
                <a:pPr lvl="1"/>
                <a:r>
                  <a:rPr lang="zh-CN" altLang="en-US" sz="2000" dirty="0" smtClean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的长度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 smtClean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 smtClean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5956" y="3644020"/>
            <a:ext cx="4394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+mn-lt"/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=〈10, 11, 12, 15, 20, 21, 22, 23, 24, 29〉</a:t>
            </a:r>
          </a:p>
          <a:p>
            <a:r>
              <a:rPr lang="en-US" altLang="zh-CN" b="1" i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δ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= 0.1</a:t>
            </a:r>
          </a:p>
          <a:p>
            <a:pPr marL="0" lvl="1"/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L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10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12, 15, 20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23,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29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〉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  <a:endParaRPr lang="en-US" altLang="zh-CN" sz="2000" b="1" dirty="0" smtClean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加入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到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  <a:endParaRPr lang="en-US" altLang="zh-CN" sz="2000" b="1" dirty="0" smtClean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</a:p>
              <a:p>
                <a:pPr lvl="1"/>
                <a:r>
                  <a:rPr lang="zh-CN" altLang="en-US" sz="2000" dirty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∪{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 smtClean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 smtClean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err="1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Approx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(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,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=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;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0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{0}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For   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1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To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Do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/>
                        <a:ea typeface="黑体" pitchFamily="49" charset="-122"/>
                      </a:rPr>
                      <m:t>∪ 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+x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}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=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Trim(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/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 </a:t>
                </a:r>
                <a:endParaRPr lang="en-US" altLang="zh-CN" sz="2000" b="1" dirty="0" smtClean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从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中删除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大于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元素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;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Return 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中最大值</a:t>
                </a:r>
                <a:r>
                  <a:rPr lang="en-US" altLang="zh-CN" sz="2000" b="1" i="1" dirty="0" smtClean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.</a:t>
                </a:r>
                <a:r>
                  <a:rPr lang="en-US" altLang="zh-CN" sz="2000" b="1" i="1" dirty="0" smtClean="0">
                    <a:latin typeface="+mn-lt"/>
                    <a:ea typeface="黑体" pitchFamily="49" charset="-122"/>
                  </a:rPr>
                  <a:t> </a:t>
                </a:r>
                <a:endParaRPr lang="zh-CN" altLang="en-US" sz="2000" dirty="0">
                  <a:latin typeface="+mn-lt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  <a:blipFill rotWithShape="1">
                <a:blip r:embed="rId3"/>
                <a:stretch>
                  <a:fillRect t="-1224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  <a:endParaRPr lang="en-US" altLang="zh-CN" sz="2000" b="1" dirty="0" smtClean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加入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到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  <a:endParaRPr lang="en-US" altLang="zh-CN" sz="2000" b="1" dirty="0" smtClean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zh-CN" altLang="en-US" sz="2000" dirty="0" smtClean="0"/>
                  <a:t>时间复杂度，与修剪后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的长度相关，而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的长度是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zh-CN" altLang="en-US" sz="2000" i="1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的多项式</a:t>
                </a:r>
                <a:endParaRPr lang="en-US" altLang="zh-CN" sz="2000" dirty="0" smtClean="0"/>
              </a:p>
              <a:p>
                <a:pPr lvl="2"/>
                <a:r>
                  <a:rPr lang="zh-CN" altLang="en-US" sz="1800" dirty="0"/>
                  <a:t>令修剪后的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={</m:t>
                    </m:r>
                    <m:r>
                      <a:rPr lang="en-US" altLang="zh-CN" sz="1800" i="1">
                        <a:latin typeface="Cambria Math"/>
                      </a:rPr>
                      <m:t>𝟎</m:t>
                    </m:r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r>
                      <a:rPr lang="en-US" altLang="zh-CN" sz="1800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zh-CN" altLang="en-US" sz="1800" dirty="0" smtClean="0"/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lvl="2"/>
                <a:r>
                  <a:rPr lang="zh-CN" altLang="en-US" sz="1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1800" dirty="0" smtClean="0"/>
                  <a:t>个元素</a:t>
                </a:r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lvl="2"/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…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中所有元素都小于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是正整数，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i="1">
                        <a:latin typeface="Cambria Math"/>
                      </a:rPr>
                      <m:t>≤</m:t>
                    </m:r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 smtClean="0"/>
                  <a:t>，有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0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𝑻</m:t>
                        </m:r>
                      </m:e>
                    </m:func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180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b="1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∵</m:t>
                    </m:r>
                    <m:func>
                      <m:funcPr>
                        <m:ctrlPr>
                          <a:rPr lang="en-US" altLang="zh-CN" sz="180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1800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800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en-US" altLang="zh-CN" sz="18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800" i="1" dirty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18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r>
                          <a:rPr lang="zh-CN" altLang="en-US" sz="1800" i="1" smtClean="0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子集和问题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</p:spPr>
            <p:txBody>
              <a:bodyPr/>
              <a:lstStyle/>
              <a:p>
                <a:r>
                  <a:rPr lang="zh-CN" altLang="en-US" dirty="0" smtClean="0"/>
                  <a:t>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分析</a:t>
                </a:r>
                <a:endParaRPr lang="en-US" altLang="zh-CN" dirty="0" smtClean="0"/>
              </a:p>
              <a:p>
                <a:pPr lvl="1"/>
                <a:r>
                  <a:rPr lang="zh-CN" altLang="en-US" sz="2000" dirty="0" smtClean="0"/>
                  <a:t>近似比为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𝟏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latin typeface="Cambria Math"/>
                      </a:rPr>
                      <m:t>𝟐</m:t>
                    </m:r>
                    <m:r>
                      <a:rPr lang="zh-CN" altLang="en-US" sz="2000" i="1">
                        <a:latin typeface="Cambria Math"/>
                      </a:rPr>
                      <m:t>𝜺</m:t>
                    </m:r>
                  </m:oMath>
                </a14:m>
                <a:endParaRPr lang="en-US" altLang="zh-CN" sz="2000" dirty="0" smtClean="0"/>
              </a:p>
              <a:p>
                <a:pPr lvl="2"/>
                <a:r>
                  <a:rPr lang="zh-CN" altLang="en-US" sz="17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 smtClean="0"/>
                  <a:t>属于穷举法</a:t>
                </a:r>
                <a:r>
                  <a:rPr lang="en-US" altLang="zh-CN" sz="1700" dirty="0" smtClean="0"/>
                  <a:t>(</a:t>
                </a:r>
                <a:r>
                  <a:rPr lang="zh-CN" altLang="en-US" sz="1700" dirty="0" smtClean="0"/>
                  <a:t>修剪前</a:t>
                </a:r>
                <a:r>
                  <a:rPr lang="en-US" altLang="zh-CN" sz="1700" dirty="0" smtClean="0"/>
                  <a:t>)</a:t>
                </a:r>
                <a:r>
                  <a:rPr lang="zh-CN" altLang="en-US" sz="1700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700" dirty="0" smtClean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 smtClean="0"/>
                  <a:t>属于修剪后的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700" dirty="0" smtClean="0"/>
              </a:p>
              <a:p>
                <a:pPr lvl="2"/>
                <a:r>
                  <a:rPr lang="zh-CN" altLang="en-US" sz="1700" dirty="0" smtClean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中任意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 smtClean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中存在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 smtClean="0"/>
                  <a:t>，使得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𝒊</m:t>
                    </m:r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700" dirty="0" smtClean="0"/>
                  <a:t>时，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 smtClean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700" i="1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 smtClean="0"/>
                  <a:t>，显然成立</a:t>
                </a:r>
                <a:endParaRPr lang="en-US" altLang="zh-CN" sz="1700" dirty="0" smtClean="0"/>
              </a:p>
              <a:p>
                <a:pPr lvl="3"/>
                <a:r>
                  <a:rPr lang="zh-CN" altLang="en-US" sz="1700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1700" dirty="0" smtClean="0"/>
                  <a:t>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 smtClean="0"/>
              </a:p>
              <a:p>
                <a:pPr lvl="3"/>
                <a:r>
                  <a:rPr lang="zh-CN" altLang="en-US" sz="1700" dirty="0" smtClean="0"/>
                  <a:t>现证当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i="1">
                        <a:latin typeface="Cambria Math"/>
                      </a:rPr>
                      <m:t>𝒌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700" dirty="0" smtClean="0"/>
                  <a:t>时也成立。</a:t>
                </a:r>
                <a:r>
                  <a:rPr lang="en-US" altLang="zh-CN" sz="17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1700" b="1" i="1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700" dirty="0" smtClean="0"/>
                  <a:t>，</a:t>
                </a:r>
                <a:endParaRPr lang="en-US" altLang="zh-CN" sz="1700" dirty="0" smtClean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700" b="1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∵</m:t>
                    </m:r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，</a:t>
                </a:r>
                <a:endParaRPr lang="en-US" altLang="zh-CN" sz="1700" i="1" dirty="0" smtClean="0">
                  <a:latin typeface="Cambria Math"/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∴</m:t>
                    </m:r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，</a:t>
                </a:r>
                <a:endParaRPr lang="en-US" altLang="zh-CN" sz="17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中最优解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 smtClean="0"/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 smtClean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 smtClean="0"/>
                  <a:t>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 smtClean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17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sz="1700" i="1">
                            <a:latin typeface="Cambria Math"/>
                          </a:rPr>
                          <m:t>𝒛</m:t>
                        </m:r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7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zh-CN" altLang="en-US" sz="1700" b="1" i="1" smtClean="0">
                            <a:latin typeface="Cambria Math"/>
                          </a:rPr>
                          <m:t>𝜺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𝟐</m:t>
                    </m:r>
                    <m:r>
                      <a:rPr lang="zh-CN" altLang="en-US" sz="1700" i="1">
                        <a:latin typeface="Cambria Math"/>
                      </a:rPr>
                      <m:t>𝜺</m:t>
                    </m:r>
                  </m:oMath>
                </a14:m>
                <a:r>
                  <a:rPr lang="zh-CN" altLang="en-US" sz="1700" dirty="0" smtClean="0"/>
                  <a:t>，当</a:t>
                </a:r>
                <a14:m>
                  <m:oMath xmlns:m="http://schemas.openxmlformats.org/officeDocument/2006/math">
                    <m:r>
                      <a:rPr lang="zh-CN" altLang="en-US" sz="1700" i="1">
                        <a:latin typeface="Cambria Math"/>
                      </a:rPr>
                      <m:t>𝜺</m:t>
                    </m:r>
                    <m:r>
                      <a:rPr lang="en-US" altLang="zh-CN" sz="1700" b="1" i="1" smtClean="0">
                        <a:latin typeface="Cambria Math"/>
                      </a:rPr>
                      <m:t>&lt;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sz="17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  <a:blipFill rotWithShape="1">
                <a:blip r:embed="rId3"/>
                <a:stretch>
                  <a:fillRect l="-283" t="-2041" b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(</m:t>
                    </m:r>
                    <m:r>
                      <a:rPr lang="en-US" altLang="zh-CN" sz="1400" b="1" i="1">
                        <a:latin typeface="Cambria Math"/>
                      </a:rPr>
                      <m:t>𝟏</m:t>
                    </m:r>
                    <m:r>
                      <a:rPr lang="en-US" altLang="zh-CN" sz="14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/>
                          </a:rPr>
                          <m:t>𝟏</m:t>
                        </m:r>
                        <m:r>
                          <a:rPr lang="en-US" altLang="zh-CN" sz="1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4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/>
                      </a:rPr>
                      <m:t>1</m:t>
                    </m:r>
                    <m:r>
                      <a:rPr lang="en-US" altLang="zh-CN" sz="1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400">
                        <a:latin typeface="Cambria Math"/>
                      </a:rPr>
                      <m:t>)&gt;0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solidFill>
                <a:schemeClr val="accent5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𝒆</m:t>
                      </m:r>
                    </m:oMath>
                  </m:oMathPara>
                </a14:m>
                <a:endParaRPr lang="zh-CN" altLang="en-US" sz="14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近似算法的基本概念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能够给出一个优化问题的近似优化解的算法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主要解决优化问题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最大化、最小化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近似算法的时间复杂度分析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分析方法与传统算法一致</a:t>
            </a:r>
            <a:endParaRPr lang="en-US" altLang="zh-CN" dirty="0" smtClean="0"/>
          </a:p>
          <a:p>
            <a:r>
              <a:rPr lang="zh-CN" altLang="en-US" dirty="0" smtClean="0"/>
              <a:t>近似算法的近似度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近似解与优化解的差距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Ratio Bound</a:t>
            </a:r>
          </a:p>
          <a:p>
            <a:pPr lvl="1"/>
            <a:r>
              <a:rPr lang="zh-CN" altLang="en-US" dirty="0" smtClean="0"/>
              <a:t>相对误差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50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近似算法的基本概念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Ratio Bound</a:t>
                </a:r>
              </a:p>
              <a:p>
                <a:pPr lvl="1"/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是一个优化问题的近似解，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若问题是最大化问题，则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若问题是最小化问题，则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越大，近似解越坏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1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近似算法的基本概念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相对误差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是一个优化问题的近似解，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的相对误差为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相对误差界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0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近似算法的基本概念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相对误差与</a:t>
                </a:r>
                <a:r>
                  <a:rPr lang="en-US" altLang="zh-CN" dirty="0" smtClean="0"/>
                  <a:t>Ratio Bound</a:t>
                </a:r>
                <a:r>
                  <a:rPr lang="zh-CN" altLang="en-US" dirty="0" smtClean="0"/>
                  <a:t>关系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对于最小化问题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对于最大化问题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  <m:r>
                          <a:rPr lang="en-US" altLang="zh-CN" sz="2200" i="1">
                            <a:latin typeface="Cambria Math"/>
                          </a:rPr>
                          <m:t>𝑨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≤</m:t>
                    </m:r>
                    <m:r>
                      <a:rPr lang="en-US" altLang="zh-CN" sz="2200" i="1">
                        <a:latin typeface="Cambria Math"/>
                      </a:rPr>
                      <m:t>𝑩</m:t>
                    </m:r>
                    <m:r>
                      <a:rPr lang="en-US" altLang="zh-CN" sz="2200" i="1">
                        <a:latin typeface="Cambria Math"/>
                      </a:rPr>
                      <m:t>(</m:t>
                    </m:r>
                    <m:r>
                      <a:rPr lang="en-US" altLang="zh-CN" sz="2200" i="1">
                        <a:latin typeface="Cambria Math"/>
                      </a:rPr>
                      <m:t>𝒏</m:t>
                    </m:r>
                    <m:r>
                      <a:rPr lang="en-US" altLang="zh-CN" sz="2200" i="1">
                        <a:latin typeface="Cambria Math"/>
                      </a:rPr>
                      <m:t>)−</m:t>
                    </m:r>
                    <m:r>
                      <a:rPr lang="en-US" altLang="zh-CN" sz="2200" i="1">
                        <a:latin typeface="Cambria Math"/>
                      </a:rPr>
                      <m:t>𝟏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en-US" sz="2900" dirty="0" smtClean="0"/>
                  <a:t>只要求出了</a:t>
                </a:r>
                <a:r>
                  <a:rPr lang="en-US" altLang="zh-CN" sz="2900" dirty="0" smtClean="0"/>
                  <a:t>Ratio Bound</a:t>
                </a:r>
                <a:r>
                  <a:rPr lang="zh-CN" altLang="en-US" sz="2900" dirty="0" smtClean="0"/>
                  <a:t>，就求出了相对误差</a:t>
                </a:r>
                <a:endParaRPr lang="en-US" altLang="zh-CN" sz="2900" dirty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 smtClean="0"/>
                  <a:t>，满足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，其中</a:t>
                </a:r>
                <a:r>
                  <a:rPr lang="en-US" altLang="zh-C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 smtClean="0"/>
                  <a:t>大小最小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3969060"/>
            <a:ext cx="4599336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顶点覆盖是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NP-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完全问题</a:t>
            </a:r>
          </a:p>
        </p:txBody>
      </p:sp>
    </p:spTree>
    <p:extLst>
      <p:ext uri="{BB962C8B-B14F-4D97-AF65-F5344CB8AC3E}">
        <p14:creationId xmlns:p14="http://schemas.microsoft.com/office/powerpoint/2010/main" val="7185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随机选一条边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，删除与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</a:t>
            </a:r>
            <a:r>
              <a:rPr lang="zh-CN" altLang="en-US" dirty="0" smtClean="0"/>
              <a:t>相连的边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重复，直到无边，将选中的边的端点作为结果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114548" y="3402733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970185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049586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986211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194048" y="340273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95635" y="4266432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2122611" y="3474171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159849" y="3470016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1116134" y="34028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195635" y="42664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167844" y="3479355"/>
            <a:ext cx="647501" cy="64770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5418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55772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835272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84333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84333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83368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779960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6594" y="4616301"/>
            <a:ext cx="2786340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算法解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 smtClean="0">
                <a:solidFill>
                  <a:srgbClr val="000099"/>
                </a:solidFill>
                <a:ea typeface="黑体" pitchFamily="49" charset="-122"/>
              </a:rPr>
              <a:t>b,c,e,f,d,g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5615048" y="3393394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470685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6550086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7486711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94548" y="3393394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96135" y="425709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6623111" y="3464832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7660349" y="3460677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525468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5256272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6335772" y="31774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c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7343835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734383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6334185" y="40410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8280460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66080" y="4616301"/>
            <a:ext cx="20697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最优解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 smtClean="0">
                <a:solidFill>
                  <a:srgbClr val="000099"/>
                </a:solidFill>
                <a:ea typeface="黑体" pitchFamily="49" charset="-122"/>
              </a:rPr>
              <a:t>b,c,d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75418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1835272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284333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4333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183368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779960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09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22" grpId="0" animBg="1"/>
      <p:bldP spid="23" grpId="0" animBg="1"/>
      <p:bldP spid="2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15910</TotalTime>
  <Words>3624</Words>
  <Application>Microsoft Office PowerPoint</Application>
  <PresentationFormat>全屏显示(4:3)</PresentationFormat>
  <Paragraphs>366</Paragraphs>
  <Slides>33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Pixel</vt:lpstr>
      <vt:lpstr>自定义设计方案</vt:lpstr>
      <vt:lpstr>近似算法</vt:lpstr>
      <vt:lpstr>本章内容</vt:lpstr>
      <vt:lpstr>近似算法的基本概念</vt:lpstr>
      <vt:lpstr>近似算法的基本概念</vt:lpstr>
      <vt:lpstr>近似算法的基本概念</vt:lpstr>
      <vt:lpstr>近似算法的基本概念</vt:lpstr>
      <vt:lpstr>近似算法的基本概念</vt:lpstr>
      <vt:lpstr>顶点覆盖问题</vt:lpstr>
      <vt:lpstr>顶点覆盖问题</vt:lpstr>
      <vt:lpstr>顶点覆盖问题</vt:lpstr>
      <vt:lpstr>集合覆盖问题</vt:lpstr>
      <vt:lpstr>集合覆盖问题</vt:lpstr>
      <vt:lpstr>集合覆盖问题</vt:lpstr>
      <vt:lpstr>集合覆盖问题</vt:lpstr>
      <vt:lpstr>集合覆盖问题</vt:lpstr>
      <vt:lpstr>旅行商问题(Hamilton环)</vt:lpstr>
      <vt:lpstr>旅行商问题(Hamilton环)</vt:lpstr>
      <vt:lpstr>旅行商问题(Hamilton环)</vt:lpstr>
      <vt:lpstr>旅行商问题(Hamilton环)</vt:lpstr>
      <vt:lpstr>旅行商问题(Hamilton环)</vt:lpstr>
      <vt:lpstr>Max-3CNF(随机近似)</vt:lpstr>
      <vt:lpstr>Max-3CNF(随机近似)</vt:lpstr>
      <vt:lpstr>Max-3CNF(随机近似)</vt:lpstr>
      <vt:lpstr>顶点覆盖问题(线性规划)</vt:lpstr>
      <vt:lpstr>顶点覆盖问题(线性规划)</vt:lpstr>
      <vt:lpstr>顶点覆盖问题(线性规划)</vt:lpstr>
      <vt:lpstr>顶点覆盖问题(线性规划)</vt:lpstr>
      <vt:lpstr>子集和问题</vt:lpstr>
      <vt:lpstr>子集和问题</vt:lpstr>
      <vt:lpstr>子集和问题</vt:lpstr>
      <vt:lpstr>子集和问题</vt:lpstr>
      <vt:lpstr>子集和问题</vt:lpstr>
      <vt:lpstr>子集和问题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nd</cp:lastModifiedBy>
  <cp:revision>1927</cp:revision>
  <cp:lastPrinted>1601-01-01T00:00:00Z</cp:lastPrinted>
  <dcterms:created xsi:type="dcterms:W3CDTF">2009-06-26T00:04:30Z</dcterms:created>
  <dcterms:modified xsi:type="dcterms:W3CDTF">2015-11-30T05:37:29Z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