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23"/>
  </p:notesMasterIdLst>
  <p:handoutMasterIdLst>
    <p:handoutMasterId r:id="rId24"/>
  </p:handoutMasterIdLst>
  <p:sldIdLst>
    <p:sldId id="286" r:id="rId3"/>
    <p:sldId id="27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294" r:id="rId14"/>
    <p:sldId id="301" r:id="rId15"/>
    <p:sldId id="298" r:id="rId16"/>
    <p:sldId id="302" r:id="rId17"/>
    <p:sldId id="299" r:id="rId18"/>
    <p:sldId id="303" r:id="rId19"/>
    <p:sldId id="300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>
        <p:scale>
          <a:sx n="84" d="100"/>
          <a:sy n="84" d="100"/>
        </p:scale>
        <p:origin x="-119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网络流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5302520" y="2384884"/>
            <a:ext cx="2954932" cy="1990293"/>
            <a:chOff x="2167568" y="3017889"/>
            <a:chExt cx="2954932" cy="1990293"/>
          </a:xfrm>
        </p:grpSpPr>
        <p:sp>
          <p:nvSpPr>
            <p:cNvPr id="82" name="椭圆 81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7"/>
              <a:endCxn id="84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84" idx="6"/>
              <a:endCxn id="83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5" idx="6"/>
              <a:endCxn id="83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94" name="直接箭头连接符 93"/>
            <p:cNvCxnSpPr>
              <a:stCxn id="82" idx="5"/>
              <a:endCxn id="85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4" idx="4"/>
              <a:endCxn id="85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右箭头 95"/>
          <p:cNvSpPr/>
          <p:nvPr/>
        </p:nvSpPr>
        <p:spPr bwMode="auto">
          <a:xfrm>
            <a:off x="4067944" y="3338558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97717" y="2420888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308062" y="4614240"/>
            <a:ext cx="2954932" cy="1990293"/>
            <a:chOff x="2167568" y="3017889"/>
            <a:chExt cx="2954932" cy="1990293"/>
          </a:xfrm>
        </p:grpSpPr>
        <p:sp>
          <p:nvSpPr>
            <p:cNvPr id="113" name="椭圆 112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>
              <a:stCxn id="113" idx="7"/>
              <a:endCxn id="115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6"/>
              <a:endCxn id="114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6" idx="6"/>
              <a:endCxn id="114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13" idx="5"/>
              <a:endCxn id="116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6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下箭头 126"/>
          <p:cNvSpPr/>
          <p:nvPr/>
        </p:nvSpPr>
        <p:spPr bwMode="auto">
          <a:xfrm>
            <a:off x="5112060" y="4254201"/>
            <a:ext cx="330556" cy="557932"/>
          </a:xfrm>
          <a:prstGeom prst="downArrow">
            <a:avLst/>
          </a:prstGeom>
          <a:solidFill>
            <a:srgbClr val="0000A8"/>
          </a:solidFill>
          <a:ln w="3175">
            <a:noFill/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8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20172" y="4615274"/>
            <a:ext cx="2954932" cy="1990293"/>
            <a:chOff x="2167568" y="3017889"/>
            <a:chExt cx="2954932" cy="1990293"/>
          </a:xfrm>
        </p:grpSpPr>
        <p:sp>
          <p:nvSpPr>
            <p:cNvPr id="21" name="椭圆 2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1" idx="7"/>
              <a:endCxn id="23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6"/>
              <a:endCxn id="22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6"/>
              <a:endCxn id="22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21" idx="5"/>
              <a:endCxn id="24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4"/>
              <a:endCxn id="24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54894" y="2669517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3700253" y="2695984"/>
            <a:ext cx="2954932" cy="1990293"/>
            <a:chOff x="2167568" y="3017889"/>
            <a:chExt cx="2954932" cy="1990293"/>
          </a:xfrm>
        </p:grpSpPr>
        <p:sp>
          <p:nvSpPr>
            <p:cNvPr id="113" name="椭圆 112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>
              <a:stCxn id="113" idx="7"/>
              <a:endCxn id="115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6"/>
              <a:endCxn id="114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6" idx="6"/>
              <a:endCxn id="114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13" idx="5"/>
              <a:endCxn id="116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6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054720" y="3090967"/>
            <a:ext cx="723275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7200" b="1" dirty="0" smtClean="0">
                <a:solidFill>
                  <a:srgbClr val="000099"/>
                </a:solidFill>
                <a:ea typeface="黑体" pitchFamily="49" charset="-122"/>
              </a:rPr>
              <a:t>+</a:t>
            </a:r>
            <a:endParaRPr lang="zh-CN" altLang="en-US" sz="72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93938" y="4353897"/>
            <a:ext cx="723275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7200" b="1" dirty="0" smtClean="0">
                <a:solidFill>
                  <a:srgbClr val="000099"/>
                </a:solidFill>
                <a:ea typeface="黑体" pitchFamily="49" charset="-122"/>
              </a:rPr>
              <a:t>=</a:t>
            </a:r>
            <a:endParaRPr lang="zh-CN" altLang="en-US" sz="72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0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组合 194"/>
          <p:cNvGrpSpPr/>
          <p:nvPr/>
        </p:nvGrpSpPr>
        <p:grpSpPr>
          <a:xfrm>
            <a:off x="2267449" y="2716698"/>
            <a:ext cx="4705010" cy="1881272"/>
            <a:chOff x="2167568" y="3096285"/>
            <a:chExt cx="4705010" cy="1881272"/>
          </a:xfrm>
        </p:grpSpPr>
        <p:sp>
          <p:nvSpPr>
            <p:cNvPr id="196" name="椭圆 19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直接箭头连接符 201"/>
            <p:cNvCxnSpPr>
              <a:stCxn id="196" idx="7"/>
              <a:endCxn id="198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endCxn id="200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>
              <a:endCxn id="199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endCxn id="197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endCxn id="197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218" name="直接箭头连接符 217"/>
            <p:cNvCxnSpPr>
              <a:stCxn id="196" idx="5"/>
              <a:endCxn id="199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>
              <a:stCxn id="201" idx="0"/>
              <a:endCxn id="200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43379" y="454764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初始网络</a:t>
            </a:r>
          </a:p>
        </p:txBody>
      </p:sp>
    </p:spTree>
    <p:extLst>
      <p:ext uri="{BB962C8B-B14F-4D97-AF65-F5344CB8AC3E}">
        <p14:creationId xmlns:p14="http://schemas.microsoft.com/office/powerpoint/2010/main" val="28481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066087" y="2699628"/>
            <a:ext cx="4705010" cy="2055667"/>
            <a:chOff x="4191956" y="4574425"/>
            <a:chExt cx="4705010" cy="2055667"/>
          </a:xfrm>
        </p:grpSpPr>
        <p:sp>
          <p:nvSpPr>
            <p:cNvPr id="36" name="椭圆 35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6" idx="7"/>
              <a:endCxn id="38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7"/>
              <a:endCxn id="40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7"/>
              <a:endCxn id="38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3"/>
              <a:endCxn id="39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7"/>
              <a:endCxn id="37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1" idx="7"/>
              <a:endCxn id="37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6898" y="59118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8164" y="45744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6" idx="4"/>
              <a:endCxn id="39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0"/>
              <a:endCxn id="40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8" idx="3"/>
              <a:endCxn id="36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2" name="直接箭头连接符 61"/>
            <p:cNvCxnSpPr>
              <a:stCxn id="40" idx="2"/>
              <a:endCxn id="38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39" idx="6"/>
              <a:endCxn id="40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66" name="直接箭头连接符 65"/>
            <p:cNvCxnSpPr>
              <a:stCxn id="41" idx="3"/>
              <a:endCxn id="39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37" idx="1"/>
              <a:endCxn id="40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37" idx="3"/>
              <a:endCxn id="4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72" name="直接箭头连接符 71"/>
            <p:cNvCxnSpPr>
              <a:stCxn id="39" idx="1"/>
              <a:endCxn id="36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03" name="直接箭头连接符 102"/>
            <p:cNvCxnSpPr>
              <a:stCxn id="41" idx="7"/>
              <a:endCxn id="40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38" idx="4"/>
              <a:endCxn id="39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cxnSp>
        <p:nvCxnSpPr>
          <p:cNvPr id="110" name="直接连接符 109"/>
          <p:cNvCxnSpPr/>
          <p:nvPr/>
        </p:nvCxnSpPr>
        <p:spPr bwMode="auto">
          <a:xfrm flipV="1">
            <a:off x="2418016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 bwMode="auto">
          <a:xfrm flipV="1">
            <a:off x="3429369" y="3111248"/>
            <a:ext cx="1936482" cy="125665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 bwMode="auto">
          <a:xfrm>
            <a:off x="3408623" y="3088251"/>
            <a:ext cx="1917828" cy="22997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 bwMode="auto">
          <a:xfrm flipV="1">
            <a:off x="3429369" y="4367903"/>
            <a:ext cx="1914864" cy="2796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 bwMode="auto">
          <a:xfrm flipV="1">
            <a:off x="5302823" y="3723735"/>
            <a:ext cx="1288254" cy="662229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0095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9184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77046" y="2708920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47096" y="4694381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>
            <a:off x="2281791" y="3869678"/>
            <a:ext cx="1204985" cy="54596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 flipV="1">
            <a:off x="3458958" y="3079116"/>
            <a:ext cx="1614" cy="1321992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 bwMode="auto">
          <a:xfrm>
            <a:off x="3440328" y="3069302"/>
            <a:ext cx="1894159" cy="1962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 bwMode="auto">
          <a:xfrm>
            <a:off x="5302857" y="3120541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661312" y="3043641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2066087" y="2699628"/>
            <a:ext cx="4705010" cy="2055667"/>
            <a:chOff x="4191956" y="4574425"/>
            <a:chExt cx="4705010" cy="2055667"/>
          </a:xfrm>
        </p:grpSpPr>
        <p:sp>
          <p:nvSpPr>
            <p:cNvPr id="98" name="椭圆 97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98" idx="7"/>
              <a:endCxn id="153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3" idx="7"/>
              <a:endCxn id="155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4" idx="7"/>
              <a:endCxn id="153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3"/>
              <a:endCxn id="15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7"/>
              <a:endCxn id="152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6" idx="7"/>
              <a:endCxn id="152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73" name="直接箭头连接符 172"/>
            <p:cNvCxnSpPr>
              <a:stCxn id="98" idx="4"/>
              <a:endCxn id="15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0"/>
              <a:endCxn id="155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3" idx="3"/>
              <a:endCxn id="98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77" name="直接箭头连接符 176"/>
            <p:cNvCxnSpPr>
              <a:stCxn id="155" idx="2"/>
              <a:endCxn id="153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79" name="直接箭头连接符 178"/>
            <p:cNvCxnSpPr>
              <a:stCxn id="154" idx="6"/>
              <a:endCxn id="155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56" idx="3"/>
              <a:endCxn id="15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52" idx="1"/>
              <a:endCxn id="155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84" name="直接箭头连接符 183"/>
            <p:cNvCxnSpPr>
              <a:stCxn id="152" idx="3"/>
              <a:endCxn id="156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86" name="直接箭头连接符 185"/>
            <p:cNvCxnSpPr>
              <a:stCxn id="154" idx="1"/>
              <a:endCxn id="98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88" name="直接箭头连接符 187"/>
            <p:cNvCxnSpPr>
              <a:stCxn id="156" idx="7"/>
              <a:endCxn id="155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3" idx="4"/>
              <a:endCxn id="15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flipV="1">
            <a:off x="2418016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 bwMode="auto">
          <a:xfrm flipV="1">
            <a:off x="3429369" y="3111248"/>
            <a:ext cx="1936482" cy="125665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 bwMode="auto">
          <a:xfrm flipH="1">
            <a:off x="3398235" y="3088251"/>
            <a:ext cx="10388" cy="13076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095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509184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5277895" y="3085135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39519" y="2694387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09569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>
            <a:off x="2244264" y="3855145"/>
            <a:ext cx="1204985" cy="54596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 flipV="1">
            <a:off x="5251726" y="3029108"/>
            <a:ext cx="1614" cy="139497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 bwMode="auto">
          <a:xfrm>
            <a:off x="3333561" y="4380722"/>
            <a:ext cx="1894159" cy="1962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 bwMode="auto">
          <a:xfrm>
            <a:off x="5283433" y="3036046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623785" y="3029108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7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2051720" y="2699628"/>
            <a:ext cx="4705010" cy="2055667"/>
            <a:chOff x="4191956" y="4574425"/>
            <a:chExt cx="4705010" cy="2055667"/>
          </a:xfrm>
        </p:grpSpPr>
        <p:sp>
          <p:nvSpPr>
            <p:cNvPr id="98" name="椭圆 97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98" idx="7"/>
              <a:endCxn id="153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3" idx="7"/>
              <a:endCxn id="155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4" idx="7"/>
              <a:endCxn id="153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3"/>
              <a:endCxn id="15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7"/>
              <a:endCxn id="152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6" idx="7"/>
              <a:endCxn id="152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046146" y="4909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313270" y="59732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73" name="直接箭头连接符 172"/>
            <p:cNvCxnSpPr>
              <a:stCxn id="98" idx="4"/>
              <a:endCxn id="15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0"/>
              <a:endCxn id="155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3" idx="3"/>
              <a:endCxn id="98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77" name="直接箭头连接符 176"/>
            <p:cNvCxnSpPr>
              <a:stCxn id="155" idx="2"/>
              <a:endCxn id="153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cxnSp>
          <p:nvCxnSpPr>
            <p:cNvPr id="179" name="直接箭头连接符 178"/>
            <p:cNvCxnSpPr>
              <a:stCxn id="154" idx="6"/>
              <a:endCxn id="155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56" idx="3"/>
              <a:endCxn id="15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52" idx="1"/>
              <a:endCxn id="155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862419" y="51211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cxnSp>
          <p:nvCxnSpPr>
            <p:cNvPr id="184" name="直接箭头连接符 183"/>
            <p:cNvCxnSpPr>
              <a:stCxn id="152" idx="3"/>
              <a:endCxn id="156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86" name="直接箭头连接符 185"/>
            <p:cNvCxnSpPr>
              <a:stCxn id="154" idx="1"/>
              <a:endCxn id="98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76133" y="565049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88" name="直接箭头连接符 187"/>
            <p:cNvCxnSpPr>
              <a:stCxn id="156" idx="7"/>
              <a:endCxn id="155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3" idx="4"/>
              <a:endCxn id="15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83330" y="626076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flipV="1">
            <a:off x="2403649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 bwMode="auto">
          <a:xfrm>
            <a:off x="3383868" y="3063107"/>
            <a:ext cx="1964220" cy="585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995203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5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494817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5329866" y="3063107"/>
            <a:ext cx="1246844" cy="59516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51720" y="2694387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19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217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6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635986" y="3029108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0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Fold-Fulkerson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在残留网络从源到汇找一条可行路径，塞满流量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遇到下面这个图，再遇到搜索可行路径时每次都经过权值为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那条边，时间复杂度很高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3296791" y="3454931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en-US" altLang="zh-CN" baseline="30000" dirty="0" smtClean="0"/>
                <a:t>6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1496" y="38367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4476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1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网络流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Edmonds-Karp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</a:t>
                </a:r>
                <a:r>
                  <a:rPr lang="en-US" altLang="zh-CN" dirty="0" smtClean="0"/>
                  <a:t>BFS</a:t>
                </a:r>
                <a:r>
                  <a:rPr lang="zh-CN" altLang="en-US" dirty="0" smtClean="0"/>
                  <a:t>搜索可行路径，时间复杂度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943570" y="2652854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en-US" altLang="zh-CN" baseline="30000" dirty="0" smtClean="0"/>
                <a:t>6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1496" y="38367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4476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，边上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权值表示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容量，给定源点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和汇点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可流过的最大流量是多少？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82597" y="3158115"/>
            <a:ext cx="4705010" cy="1881272"/>
            <a:chOff x="2167568" y="3096285"/>
            <a:chExt cx="4705010" cy="1881272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6" idx="7"/>
              <a:endCxn id="38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40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39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37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37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0"/>
              <a:endCxn id="40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只考虑单向边的图，双向的图可通过增加虚拟节点的方式</a:t>
            </a:r>
            <a:r>
              <a:rPr lang="zh-CN" altLang="en-US" dirty="0">
                <a:latin typeface="Arial" charset="0"/>
                <a:ea typeface="黑体" pitchFamily="2" charset="-122"/>
              </a:rPr>
              <a:t>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换为单向边的图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137155" y="522382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482125" y="5223821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289283" y="4619429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289283" y="5871893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161491" y="4619429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161491" y="5871893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3" idx="7"/>
            <a:endCxn id="65" idx="2"/>
          </p:cNvCxnSpPr>
          <p:nvPr/>
        </p:nvCxnSpPr>
        <p:spPr>
          <a:xfrm flipV="1">
            <a:off x="2444468" y="4799449"/>
            <a:ext cx="844815" cy="4770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7" idx="2"/>
          </p:cNvCxnSpPr>
          <p:nvPr/>
        </p:nvCxnSpPr>
        <p:spPr>
          <a:xfrm flipV="1">
            <a:off x="3651816" y="4799449"/>
            <a:ext cx="150967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7"/>
            <a:endCxn id="65" idx="5"/>
          </p:cNvCxnSpPr>
          <p:nvPr/>
        </p:nvCxnSpPr>
        <p:spPr>
          <a:xfrm flipV="1">
            <a:off x="3596596" y="4926742"/>
            <a:ext cx="0" cy="997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66" idx="7"/>
          </p:cNvCxnSpPr>
          <p:nvPr/>
        </p:nvCxnSpPr>
        <p:spPr>
          <a:xfrm flipH="1">
            <a:off x="3596596" y="4877448"/>
            <a:ext cx="1592505" cy="10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3651816" y="6068472"/>
            <a:ext cx="150967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4" idx="1"/>
          </p:cNvCxnSpPr>
          <p:nvPr/>
        </p:nvCxnSpPr>
        <p:spPr>
          <a:xfrm>
            <a:off x="5521531" y="4808462"/>
            <a:ext cx="1013321" cy="468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4" idx="3"/>
          </p:cNvCxnSpPr>
          <p:nvPr/>
        </p:nvCxnSpPr>
        <p:spPr>
          <a:xfrm flipV="1">
            <a:off x="5524405" y="5531134"/>
            <a:ext cx="1010447" cy="510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56506" y="4813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465926" y="56765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42005" y="4500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916366" y="4781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62222" y="5183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82404" y="53071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304792" y="5283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344390" y="60119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029628" y="56727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63" idx="5"/>
            <a:endCxn id="66" idx="2"/>
          </p:cNvCxnSpPr>
          <p:nvPr/>
        </p:nvCxnSpPr>
        <p:spPr bwMode="auto">
          <a:xfrm>
            <a:off x="2444468" y="5531134"/>
            <a:ext cx="844815" cy="5207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8" idx="0"/>
            <a:endCxn id="67" idx="4"/>
          </p:cNvCxnSpPr>
          <p:nvPr/>
        </p:nvCxnSpPr>
        <p:spPr bwMode="auto">
          <a:xfrm flipV="1">
            <a:off x="5341511" y="4979469"/>
            <a:ext cx="0" cy="892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3"/>
            <a:endCxn id="89" idx="7"/>
          </p:cNvCxnSpPr>
          <p:nvPr/>
        </p:nvCxnSpPr>
        <p:spPr>
          <a:xfrm flipH="1">
            <a:off x="3037789" y="4926742"/>
            <a:ext cx="304221" cy="37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59832" y="5001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2730476" y="5245661"/>
            <a:ext cx="360040" cy="3600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5"/>
            <a:endCxn id="66" idx="1"/>
          </p:cNvCxnSpPr>
          <p:nvPr/>
        </p:nvCxnSpPr>
        <p:spPr>
          <a:xfrm>
            <a:off x="3037789" y="5552974"/>
            <a:ext cx="304221" cy="37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50734" y="54880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97" name="下箭头 96"/>
          <p:cNvSpPr/>
          <p:nvPr/>
        </p:nvSpPr>
        <p:spPr bwMode="auto">
          <a:xfrm>
            <a:off x="4067944" y="4123791"/>
            <a:ext cx="360040" cy="480885"/>
          </a:xfrm>
          <a:prstGeom prst="downArrow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212458" y="2359134"/>
            <a:ext cx="4705010" cy="1881272"/>
            <a:chOff x="2167568" y="3096285"/>
            <a:chExt cx="4705010" cy="1881272"/>
          </a:xfrm>
        </p:grpSpPr>
        <p:sp>
          <p:nvSpPr>
            <p:cNvPr id="91" name="椭圆 9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>
              <a:stCxn id="91" idx="7"/>
              <a:endCxn id="93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endCxn id="95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endCxn id="94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endCxn id="92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endCxn id="92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16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cxnSp>
          <p:nvCxnSpPr>
            <p:cNvPr id="115" name="直接箭头连接符 114"/>
            <p:cNvCxnSpPr>
              <a:stCxn id="91" idx="5"/>
              <a:endCxn id="94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96" idx="0"/>
              <a:endCxn id="95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4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给定有向图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，边上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权值表示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容量，给定源点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和汇点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可流过的最大流量是多少？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167568" y="3017889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3" name="直接箭头连接符 2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9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只考虑单向边的图，双向的图可通过增加虚拟节点的方式</a:t>
            </a:r>
            <a:r>
              <a:rPr lang="zh-CN" altLang="en-US" dirty="0">
                <a:latin typeface="Arial" charset="0"/>
                <a:ea typeface="黑体" pitchFamily="2" charset="-122"/>
              </a:rPr>
              <a:t>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换为单向边的图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1473" y="3017889"/>
            <a:ext cx="2954932" cy="1990293"/>
            <a:chOff x="601473" y="3017889"/>
            <a:chExt cx="2954932" cy="1990293"/>
          </a:xfrm>
        </p:grpSpPr>
        <p:sp>
          <p:nvSpPr>
            <p:cNvPr id="121" name="椭圆 120"/>
            <p:cNvSpPr/>
            <p:nvPr/>
          </p:nvSpPr>
          <p:spPr>
            <a:xfrm>
              <a:off x="601473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3196365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1904461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1904461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/>
            <p:cNvCxnSpPr>
              <a:stCxn id="121" idx="7"/>
              <a:endCxn id="123" idx="2"/>
            </p:cNvCxnSpPr>
            <p:nvPr/>
          </p:nvCxnSpPr>
          <p:spPr>
            <a:xfrm flipV="1">
              <a:off x="908786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3" idx="6"/>
              <a:endCxn id="122" idx="1"/>
            </p:cNvCxnSpPr>
            <p:nvPr/>
          </p:nvCxnSpPr>
          <p:spPr>
            <a:xfrm>
              <a:off x="2264501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24" idx="6"/>
              <a:endCxn id="122" idx="3"/>
            </p:cNvCxnSpPr>
            <p:nvPr/>
          </p:nvCxnSpPr>
          <p:spPr>
            <a:xfrm flipV="1">
              <a:off x="2264501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030893" y="32853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1513" y="43239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09094" y="32821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30405" y="375376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626978" y="442687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33" name="直接箭头连接符 132"/>
            <p:cNvCxnSpPr>
              <a:stCxn id="121" idx="5"/>
              <a:endCxn id="124" idx="2"/>
            </p:cNvCxnSpPr>
            <p:nvPr/>
          </p:nvCxnSpPr>
          <p:spPr bwMode="auto">
            <a:xfrm>
              <a:off x="908786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23" idx="5"/>
              <a:endCxn id="124" idx="7"/>
            </p:cNvCxnSpPr>
            <p:nvPr/>
          </p:nvCxnSpPr>
          <p:spPr bwMode="auto">
            <a:xfrm>
              <a:off x="2211774" y="3325202"/>
              <a:ext cx="0" cy="1375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583668" y="375803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24" idx="1"/>
              <a:endCxn id="123" idx="3"/>
            </p:cNvCxnSpPr>
            <p:nvPr/>
          </p:nvCxnSpPr>
          <p:spPr bwMode="auto">
            <a:xfrm flipV="1">
              <a:off x="1957188" y="3325202"/>
              <a:ext cx="0" cy="1375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084659" y="3017889"/>
            <a:ext cx="2954932" cy="1990293"/>
            <a:chOff x="5084659" y="3017889"/>
            <a:chExt cx="2954932" cy="1990293"/>
          </a:xfrm>
        </p:grpSpPr>
        <p:sp>
          <p:nvSpPr>
            <p:cNvPr id="153" name="椭圆 152"/>
            <p:cNvSpPr/>
            <p:nvPr/>
          </p:nvSpPr>
          <p:spPr>
            <a:xfrm>
              <a:off x="5084659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7679551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6387647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6387647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153" idx="7"/>
              <a:endCxn id="155" idx="2"/>
            </p:cNvCxnSpPr>
            <p:nvPr/>
          </p:nvCxnSpPr>
          <p:spPr>
            <a:xfrm flipV="1">
              <a:off x="5391972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5" idx="6"/>
              <a:endCxn id="154" idx="1"/>
            </p:cNvCxnSpPr>
            <p:nvPr/>
          </p:nvCxnSpPr>
          <p:spPr>
            <a:xfrm>
              <a:off x="6747687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6" idx="6"/>
              <a:endCxn id="154" idx="3"/>
            </p:cNvCxnSpPr>
            <p:nvPr/>
          </p:nvCxnSpPr>
          <p:spPr>
            <a:xfrm flipV="1">
              <a:off x="6747687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5514079" y="32853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444699" y="43239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92280" y="32821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613591" y="375376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110164" y="442687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65" name="直接箭头连接符 164"/>
            <p:cNvCxnSpPr>
              <a:stCxn id="153" idx="5"/>
              <a:endCxn id="156" idx="2"/>
            </p:cNvCxnSpPr>
            <p:nvPr/>
          </p:nvCxnSpPr>
          <p:spPr bwMode="auto">
            <a:xfrm>
              <a:off x="5391972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5" idx="5"/>
              <a:endCxn id="156" idx="7"/>
            </p:cNvCxnSpPr>
            <p:nvPr/>
          </p:nvCxnSpPr>
          <p:spPr bwMode="auto">
            <a:xfrm>
              <a:off x="6694960" y="3325202"/>
              <a:ext cx="0" cy="1375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126521" y="413923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68" name="直接箭头连接符 167"/>
            <p:cNvCxnSpPr>
              <a:stCxn id="156" idx="1"/>
              <a:endCxn id="169" idx="4"/>
            </p:cNvCxnSpPr>
            <p:nvPr/>
          </p:nvCxnSpPr>
          <p:spPr bwMode="auto">
            <a:xfrm flipH="1" flipV="1">
              <a:off x="6065865" y="4180090"/>
              <a:ext cx="374509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椭圆 168"/>
            <p:cNvSpPr/>
            <p:nvPr/>
          </p:nvSpPr>
          <p:spPr>
            <a:xfrm>
              <a:off x="5885845" y="3820050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接箭头连接符 169"/>
            <p:cNvCxnSpPr>
              <a:stCxn id="169" idx="0"/>
              <a:endCxn id="155" idx="3"/>
            </p:cNvCxnSpPr>
            <p:nvPr/>
          </p:nvCxnSpPr>
          <p:spPr bwMode="auto">
            <a:xfrm flipV="1">
              <a:off x="6065865" y="3325202"/>
              <a:ext cx="374509" cy="49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121711" y="350344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  <p:sp>
        <p:nvSpPr>
          <p:cNvPr id="13" name="右箭头 12"/>
          <p:cNvSpPr/>
          <p:nvPr/>
        </p:nvSpPr>
        <p:spPr bwMode="auto">
          <a:xfrm>
            <a:off x="3980985" y="3778577"/>
            <a:ext cx="684076" cy="385473"/>
          </a:xfrm>
          <a:prstGeom prst="rightArrow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9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简单想法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从源到汇找一条可行路径，塞满流量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7717" y="2672916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508104" y="2672916"/>
            <a:ext cx="2954932" cy="1990293"/>
            <a:chOff x="2167568" y="3017889"/>
            <a:chExt cx="2954932" cy="1990293"/>
          </a:xfrm>
        </p:grpSpPr>
        <p:sp>
          <p:nvSpPr>
            <p:cNvPr id="21" name="椭圆 2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1" idx="7"/>
              <a:endCxn id="23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6"/>
              <a:endCxn id="22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6"/>
              <a:endCxn id="22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21" idx="5"/>
              <a:endCxn id="24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4"/>
              <a:endCxn id="24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518847" y="4844693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简单想法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0125" y="4822725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408399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取消部分设置好的流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对一些设置好的流可能反悔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302520" y="2433853"/>
            <a:ext cx="2954932" cy="1990293"/>
            <a:chOff x="2167568" y="3017889"/>
            <a:chExt cx="2954932" cy="1990293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6" idx="7"/>
              <a:endCxn id="3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8" idx="6"/>
              <a:endCxn id="3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4"/>
              <a:endCxn id="3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右箭头 49"/>
          <p:cNvSpPr/>
          <p:nvPr/>
        </p:nvSpPr>
        <p:spPr bwMode="auto">
          <a:xfrm>
            <a:off x="3980985" y="3387527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97717" y="2672916"/>
            <a:ext cx="2954932" cy="1990293"/>
            <a:chOff x="2167568" y="3017889"/>
            <a:chExt cx="2954932" cy="1990293"/>
          </a:xfrm>
        </p:grpSpPr>
        <p:sp>
          <p:nvSpPr>
            <p:cNvPr id="52" name="椭圆 51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52" idx="7"/>
              <a:endCxn id="54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4" idx="6"/>
              <a:endCxn id="53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6"/>
              <a:endCxn id="53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52" idx="5"/>
              <a:endCxn id="55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4" idx="4"/>
              <a:endCxn id="55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308062" y="4663209"/>
            <a:ext cx="2954932" cy="1990293"/>
            <a:chOff x="2167568" y="3017889"/>
            <a:chExt cx="2954932" cy="1990293"/>
          </a:xfrm>
        </p:grpSpPr>
        <p:sp>
          <p:nvSpPr>
            <p:cNvPr id="67" name="椭圆 66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67" idx="7"/>
              <a:endCxn id="69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9" idx="6"/>
              <a:endCxn id="68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70" idx="6"/>
              <a:endCxn id="68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79" name="直接箭头连接符 78"/>
            <p:cNvCxnSpPr>
              <a:stCxn id="67" idx="5"/>
              <a:endCxn id="70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9" idx="4"/>
              <a:endCxn id="70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下箭头 81"/>
          <p:cNvSpPr/>
          <p:nvPr/>
        </p:nvSpPr>
        <p:spPr bwMode="auto">
          <a:xfrm>
            <a:off x="5112060" y="4303170"/>
            <a:ext cx="330556" cy="557932"/>
          </a:xfrm>
          <a:prstGeom prst="downArrow">
            <a:avLst/>
          </a:prstGeom>
          <a:solidFill>
            <a:srgbClr val="0000A8"/>
          </a:solidFill>
          <a:ln w="3175">
            <a:noFill/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8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残留网络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某一条边使用了多少流量，则其反方向设置多少可反悔的流量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7717" y="3017889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287198" y="3004923"/>
            <a:ext cx="2954932" cy="1990293"/>
            <a:chOff x="2167568" y="3017889"/>
            <a:chExt cx="2954932" cy="1990293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6" idx="7"/>
              <a:endCxn id="3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8" idx="6"/>
              <a:endCxn id="3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4"/>
              <a:endCxn id="3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右箭头 49"/>
          <p:cNvSpPr/>
          <p:nvPr/>
        </p:nvSpPr>
        <p:spPr bwMode="auto">
          <a:xfrm>
            <a:off x="4175956" y="3807333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10722</TotalTime>
  <Words>1281</Words>
  <Application>Microsoft Office PowerPoint</Application>
  <PresentationFormat>全屏显示(4:3)</PresentationFormat>
  <Paragraphs>397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Pixel</vt:lpstr>
      <vt:lpstr>自定义设计方案</vt:lpstr>
      <vt:lpstr>网络流</vt:lpstr>
      <vt:lpstr>本章内容</vt:lpstr>
      <vt:lpstr>本章内容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1443</cp:revision>
  <cp:lastPrinted>1601-01-01T00:00:00Z</cp:lastPrinted>
  <dcterms:created xsi:type="dcterms:W3CDTF">2009-06-26T00:04:30Z</dcterms:created>
  <dcterms:modified xsi:type="dcterms:W3CDTF">2015-12-01T15:31:11Z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