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15"/>
  </p:notesMasterIdLst>
  <p:handoutMasterIdLst>
    <p:handoutMasterId r:id="rId16"/>
  </p:handoutMasterIdLst>
  <p:sldIdLst>
    <p:sldId id="286" r:id="rId3"/>
    <p:sldId id="277" r:id="rId4"/>
    <p:sldId id="296" r:id="rId5"/>
    <p:sldId id="287" r:id="rId6"/>
    <p:sldId id="288" r:id="rId7"/>
    <p:sldId id="289" r:id="rId8"/>
    <p:sldId id="290" r:id="rId9"/>
    <p:sldId id="291" r:id="rId10"/>
    <p:sldId id="295" r:id="rId11"/>
    <p:sldId id="292" r:id="rId12"/>
    <p:sldId id="293" r:id="rId13"/>
    <p:sldId id="29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>
        <p:scale>
          <a:sx n="100" d="100"/>
          <a:sy n="100" d="100"/>
        </p:scale>
        <p:origin x="-219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第一次缺失后，被交换进高速缓存，此时它是最新被访问的页面，若要变成最旧访问的页面，需要</a:t>
            </a:r>
            <a:r>
              <a:rPr lang="en-US" altLang="zh-CN" dirty="0" smtClean="0"/>
              <a:t>k-1</a:t>
            </a:r>
            <a:r>
              <a:rPr lang="zh-CN" altLang="en-US" dirty="0" smtClean="0"/>
              <a:t>次互不同页面缺失。若要再次缺失，需要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次互不同页面缺失，再加上</a:t>
            </a:r>
            <a:r>
              <a:rPr lang="en-US" altLang="zh-CN" dirty="0" smtClean="0"/>
              <a:t>p</a:t>
            </a:r>
            <a:r>
              <a:rPr lang="zh-CN" altLang="en-US" dirty="0" smtClean="0"/>
              <a:t>页面缺失，共有</a:t>
            </a:r>
            <a:r>
              <a:rPr lang="en-US" altLang="zh-CN" dirty="0" smtClean="0"/>
              <a:t>k+1</a:t>
            </a:r>
            <a:r>
              <a:rPr lang="zh-CN" altLang="en-US" dirty="0" smtClean="0"/>
              <a:t>次互不相同页面的缺失。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4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阶段初始时，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是最新被访问的页面，若要变成最旧访问的页面，需要</a:t>
            </a:r>
            <a:r>
              <a:rPr lang="en-US" altLang="zh-CN" dirty="0" smtClean="0"/>
              <a:t>k-1</a:t>
            </a:r>
            <a:r>
              <a:rPr lang="zh-CN" altLang="en-US" dirty="0" smtClean="0"/>
              <a:t>次互不同页面缺失。若要再次缺失，需要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次互不同页面缺失，再加上</a:t>
            </a:r>
            <a:r>
              <a:rPr lang="en-US" altLang="zh-CN" dirty="0" smtClean="0"/>
              <a:t>p</a:t>
            </a:r>
            <a:r>
              <a:rPr lang="zh-CN" altLang="en-US" dirty="0" smtClean="0"/>
              <a:t>页面缺失，共有</a:t>
            </a:r>
            <a:r>
              <a:rPr lang="en-US" altLang="zh-CN" dirty="0" smtClean="0"/>
              <a:t>k+1</a:t>
            </a:r>
            <a:r>
              <a:rPr lang="zh-CN" altLang="en-US" dirty="0" smtClean="0"/>
              <a:t>次互不相同页面的缺失。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4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24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smtClean="0">
                <a:latin typeface="仿宋_GB2312" pitchFamily="49" charset="-122"/>
              </a:rPr>
              <a:t>东南大学计算机学院 方效林</a:t>
            </a:r>
            <a:endParaRPr lang="en-US" altLang="zh-CN" sz="3600" smtClean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 smtClean="0">
                <a:latin typeface="+mj-ea"/>
              </a:rPr>
              <a:t>在线算法</a:t>
            </a:r>
            <a:endParaRPr lang="en-US" altLang="zh-CN" sz="54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页面调度问题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LRU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Least Recently Used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最旧访问</a:t>
                </a:r>
                <a:r>
                  <a:rPr lang="zh-CN" altLang="en-US" dirty="0"/>
                  <a:t>法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zh-CN" altLang="en-US" dirty="0"/>
                  <a:t>高速缓存中最早访问的页面交换</a:t>
                </a:r>
                <a:r>
                  <a:rPr lang="zh-CN" altLang="en-US" dirty="0" smtClean="0"/>
                  <a:t>出去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该方法是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competitive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证明：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/>
                  <a:t>在第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阶段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初始时高速缓存为空，</a:t>
                </a:r>
                <a:r>
                  <a:rPr lang="en-US" altLang="zh-CN" dirty="0" smtClean="0"/>
                  <a:t>OPT</a:t>
                </a:r>
                <a:r>
                  <a:rPr lang="zh-CN" altLang="en-US" dirty="0" smtClean="0"/>
                  <a:t>至少缺失一次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在第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 阶段，分两种情况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情况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LRU</a:t>
                </a:r>
                <a:r>
                  <a:rPr lang="zh-CN" altLang="en-US" dirty="0" smtClean="0"/>
                  <a:t>算法在第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阶段对某同一页面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存在多于一次缺失的情况。页面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第一次缺失后，再一次缺失时，说明</a:t>
                </a:r>
                <a:r>
                  <a:rPr lang="en-US" altLang="zh-CN" dirty="0" smtClean="0"/>
                  <a:t>LRU</a:t>
                </a:r>
                <a:r>
                  <a:rPr lang="zh-CN" altLang="en-US" dirty="0" smtClean="0"/>
                  <a:t>算法在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阶段至少遇到</a:t>
                </a:r>
                <a:r>
                  <a:rPr lang="en-US" altLang="zh-CN" dirty="0" smtClean="0"/>
                  <a:t>k+1</a:t>
                </a:r>
                <a:r>
                  <a:rPr lang="zh-CN" altLang="en-US" dirty="0" smtClean="0"/>
                  <a:t>次互不同页面</a:t>
                </a:r>
                <a:r>
                  <a:rPr lang="zh-CN" altLang="en-US" dirty="0"/>
                  <a:t>的缺失</a:t>
                </a:r>
                <a:r>
                  <a:rPr lang="en-US" altLang="zh-CN" dirty="0" smtClean="0"/>
                  <a:t>(p</a:t>
                </a:r>
                <a:r>
                  <a:rPr lang="zh-CN" altLang="en-US" dirty="0" smtClean="0"/>
                  <a:t>的两次缺失只算一次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。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由于有</a:t>
                </a:r>
                <a:r>
                  <a:rPr lang="en-US" altLang="zh-CN" dirty="0" smtClean="0"/>
                  <a:t>k+1</a:t>
                </a:r>
                <a:r>
                  <a:rPr lang="zh-CN" altLang="en-US" dirty="0" smtClean="0"/>
                  <a:t>个互不相同</a:t>
                </a:r>
                <a:r>
                  <a:rPr lang="zh-CN" altLang="en-US" dirty="0"/>
                  <a:t>页面的</a:t>
                </a:r>
                <a:r>
                  <a:rPr lang="zh-CN" altLang="en-US" dirty="0" smtClean="0"/>
                  <a:t>缺失，</a:t>
                </a:r>
                <a:r>
                  <a:rPr lang="en-US" altLang="zh-CN" dirty="0" smtClean="0"/>
                  <a:t>OPT</a:t>
                </a:r>
                <a:r>
                  <a:rPr lang="zh-CN" altLang="en-US" dirty="0" smtClean="0"/>
                  <a:t>算法至少也会缺失一次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10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页面调度问题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LRU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Least Recently Used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最旧访问</a:t>
                </a:r>
                <a:r>
                  <a:rPr lang="zh-CN" altLang="en-US" dirty="0"/>
                  <a:t>法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zh-CN" altLang="en-US" dirty="0"/>
                  <a:t>高速缓存中最早访问的页面交换</a:t>
                </a:r>
                <a:r>
                  <a:rPr lang="zh-CN" altLang="en-US" dirty="0" smtClean="0"/>
                  <a:t>出去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该方法是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competitive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证明：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/>
                  <a:t>在第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阶段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初始时高速缓存为空，</a:t>
                </a:r>
                <a:r>
                  <a:rPr lang="en-US" altLang="zh-CN" dirty="0" smtClean="0"/>
                  <a:t>OPT</a:t>
                </a:r>
                <a:r>
                  <a:rPr lang="zh-CN" altLang="en-US" dirty="0" smtClean="0"/>
                  <a:t>至少缺失一次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在第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 阶段，分两种情况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情况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LRU</a:t>
                </a:r>
                <a:r>
                  <a:rPr lang="zh-CN" altLang="en-US" dirty="0" smtClean="0"/>
                  <a:t>算法在第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阶段对任一页面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只有不多于一次缺失的情况。令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为前阶段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𝒊</m:t>
                    </m:r>
                    <m:r>
                      <a:rPr lang="en-US" altLang="zh-CN" b="1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阶段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最后访问页面，又分两种情况</a:t>
                </a:r>
                <a:endParaRPr lang="en-US" altLang="zh-CN" dirty="0" smtClean="0"/>
              </a:p>
              <a:p>
                <a:pPr lvl="4"/>
                <a:r>
                  <a:rPr lang="zh-CN" altLang="en-US" dirty="0" smtClean="0"/>
                  <a:t>情况</a:t>
                </a:r>
                <a:r>
                  <a:rPr lang="en-US" altLang="zh-CN" dirty="0" smtClean="0"/>
                  <a:t>2.1</a:t>
                </a:r>
                <a:r>
                  <a:rPr lang="zh-CN" altLang="en-US" dirty="0" smtClean="0"/>
                  <a:t>，本阶段再缺失页面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，与情况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相同，需要</a:t>
                </a:r>
                <a:r>
                  <a:rPr lang="en-US" altLang="zh-CN" dirty="0" smtClean="0"/>
                  <a:t>k+1</a:t>
                </a:r>
                <a:r>
                  <a:rPr lang="zh-CN" altLang="en-US" dirty="0" smtClean="0"/>
                  <a:t>次不同页面缺失，</a:t>
                </a:r>
                <a:r>
                  <a:rPr lang="en-US" altLang="zh-CN" dirty="0"/>
                  <a:t>OPT</a:t>
                </a:r>
                <a:r>
                  <a:rPr lang="zh-CN" altLang="en-US" dirty="0"/>
                  <a:t>算法至少也会缺失一</a:t>
                </a:r>
                <a:r>
                  <a:rPr lang="zh-CN" altLang="en-US" dirty="0" smtClean="0"/>
                  <a:t>次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页面调度问题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LRU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Least Recently Used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最旧访问</a:t>
                </a:r>
                <a:r>
                  <a:rPr lang="zh-CN" altLang="en-US" dirty="0"/>
                  <a:t>法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zh-CN" altLang="en-US" dirty="0"/>
                  <a:t>高速缓存中最早访问的页面交换</a:t>
                </a:r>
                <a:r>
                  <a:rPr lang="zh-CN" altLang="en-US" dirty="0" smtClean="0"/>
                  <a:t>出去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该方法是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competitive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证明：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/>
                  <a:t>在第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阶段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初始时高速缓存为空，</a:t>
                </a:r>
                <a:r>
                  <a:rPr lang="en-US" altLang="zh-CN" dirty="0" smtClean="0"/>
                  <a:t>OPT</a:t>
                </a:r>
                <a:r>
                  <a:rPr lang="zh-CN" altLang="en-US" dirty="0" smtClean="0"/>
                  <a:t>至少缺失一次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在第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 smtClean="0"/>
                  <a:t> 阶段，分两种情况</a:t>
                </a:r>
                <a:endParaRPr lang="en-US" altLang="zh-CN" dirty="0" smtClean="0"/>
              </a:p>
              <a:p>
                <a:pPr lvl="3"/>
                <a:r>
                  <a:rPr lang="zh-CN" altLang="en-US" dirty="0" smtClean="0"/>
                  <a:t>情况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 LRU</a:t>
                </a:r>
                <a:r>
                  <a:rPr lang="zh-CN" altLang="en-US" dirty="0" smtClean="0"/>
                  <a:t>算法在第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𝒊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阶段对任一页面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只有不多于一次缺失的情况。令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为前阶段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𝒊</m:t>
                    </m:r>
                    <m:r>
                      <a:rPr lang="en-US" altLang="zh-CN" b="1" i="1">
                        <a:latin typeface="Cambria Math"/>
                      </a:rPr>
                      <m:t>−</m:t>
                    </m:r>
                    <m:r>
                      <a:rPr lang="en-US" altLang="zh-CN" b="1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阶段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最后访问页面，又分两种情况</a:t>
                </a:r>
                <a:endParaRPr lang="en-US" altLang="zh-CN" dirty="0" smtClean="0"/>
              </a:p>
              <a:p>
                <a:pPr lvl="4"/>
                <a:r>
                  <a:rPr lang="zh-CN" altLang="en-US" dirty="0" smtClean="0"/>
                  <a:t>情况</a:t>
                </a:r>
                <a:r>
                  <a:rPr lang="en-US" altLang="zh-CN" dirty="0" smtClean="0"/>
                  <a:t>2.2</a:t>
                </a:r>
                <a:r>
                  <a:rPr lang="zh-CN" altLang="en-US" dirty="0"/>
                  <a:t>，本</a:t>
                </a:r>
                <a:r>
                  <a:rPr lang="zh-CN" altLang="en-US" dirty="0" smtClean="0"/>
                  <a:t>阶段不缺失</a:t>
                </a:r>
                <a:r>
                  <a:rPr lang="zh-CN" altLang="en-US" dirty="0"/>
                  <a:t>页面</a:t>
                </a:r>
                <a:r>
                  <a:rPr lang="en-US" altLang="zh-CN" dirty="0"/>
                  <a:t>p </a:t>
                </a:r>
                <a:r>
                  <a:rPr lang="zh-CN" altLang="en-US" dirty="0" smtClean="0"/>
                  <a:t>。说明本阶段有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个互不同，且与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不同的页面缺失，</a:t>
                </a:r>
                <a:r>
                  <a:rPr lang="en-US" altLang="zh-CN" dirty="0"/>
                  <a:t>OPT</a:t>
                </a:r>
                <a:r>
                  <a:rPr lang="zh-CN" altLang="en-US" dirty="0"/>
                  <a:t>算法至少也会缺失一</a:t>
                </a:r>
                <a:r>
                  <a:rPr lang="zh-CN" altLang="en-US" dirty="0" smtClean="0"/>
                  <a:t>次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 b="-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33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在线算法基本概念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zh-CN" altLang="en-US" dirty="0" smtClean="0">
                <a:latin typeface="Arial" charset="0"/>
                <a:ea typeface="黑体" pitchFamily="2" charset="-122"/>
              </a:rPr>
              <a:t>页面调度问题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</a:t>
            </a:r>
            <a:r>
              <a:rPr lang="zh-CN" altLang="en-US" dirty="0"/>
              <a:t>算法基本概念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前面介绍的算法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算法执行之前整个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 smtClean="0"/>
              <a:t>实际</a:t>
            </a:r>
            <a:r>
              <a:rPr lang="zh-CN" altLang="en-US" dirty="0"/>
              <a:t>应用存在不满足上述条件的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磁盘</a:t>
            </a:r>
            <a:r>
              <a:rPr lang="zh-CN" altLang="en-US" dirty="0"/>
              <a:t>调度问题</a:t>
            </a:r>
          </a:p>
          <a:p>
            <a:pPr lvl="1" algn="just"/>
            <a:r>
              <a:rPr lang="zh-CN" altLang="en-US" dirty="0"/>
              <a:t>操作系统的页面调度问题</a:t>
            </a:r>
          </a:p>
          <a:p>
            <a:pPr lvl="1" algn="just"/>
            <a:r>
              <a:rPr lang="en-US" altLang="zh-CN" dirty="0" smtClean="0"/>
              <a:t>Data </a:t>
            </a:r>
            <a:r>
              <a:rPr lang="en-US" altLang="zh-CN" dirty="0"/>
              <a:t>streams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</a:t>
            </a:r>
            <a:r>
              <a:rPr lang="zh-CN" altLang="en-US" dirty="0"/>
              <a:t>算法基本概念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竞争比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设在线算法代价为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𝑨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，离线最优算法代价为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若存在非负常数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≤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𝒄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，则称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 为该在线算法的竞争比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-competitive)</a:t>
                </a:r>
              </a:p>
              <a:p>
                <a:pPr lvl="1"/>
                <a:r>
                  <a:rPr lang="zh-CN" altLang="en-US" dirty="0" smtClean="0"/>
                  <a:t>当在线算法的</a:t>
                </a:r>
                <a:r>
                  <a:rPr lang="zh-CN" altLang="en-US" dirty="0"/>
                  <a:t>竞争比不可能再改进时， </a:t>
                </a:r>
                <a:r>
                  <a:rPr lang="zh-CN" altLang="en-US" dirty="0" smtClean="0"/>
                  <a:t>称其为最</a:t>
                </a:r>
                <a:r>
                  <a:rPr lang="zh-CN" altLang="en-US" dirty="0"/>
                  <a:t>优在线算法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5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页面调度问题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高速缓存可放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个页面；低速内存有多个页面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给定一个页面请求序列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zh-CN" altLang="en-US" dirty="0" smtClean="0"/>
                  <a:t>，当高速缓存占满的情况下，在高速缓存出现页面缺失时，选择哪个页面与低速内存页面交换，使得遇到缺失的次数最少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96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页面调度问题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LIFO(Last </a:t>
                </a:r>
                <a:r>
                  <a:rPr lang="en-US" altLang="zh-CN" dirty="0"/>
                  <a:t>In First Out,</a:t>
                </a:r>
                <a:r>
                  <a:rPr lang="zh-CN" altLang="en-US" dirty="0"/>
                  <a:t>后进先出</a:t>
                </a:r>
                <a:r>
                  <a:rPr lang="zh-CN" altLang="en-US" dirty="0" smtClean="0"/>
                  <a:t>法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 smtClean="0"/>
                  <a:t>最后放入高速缓存的</a:t>
                </a:r>
                <a:r>
                  <a:rPr lang="zh-CN" altLang="en-US" dirty="0"/>
                  <a:t>页面交换</a:t>
                </a:r>
                <a:r>
                  <a:rPr lang="zh-CN" altLang="en-US" dirty="0" smtClean="0"/>
                  <a:t>出去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该方法不是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competitive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例如页面请求序列为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&lt;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a,b,a,b,a,b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&gt;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假设高速缓存中页面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不含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a,b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LIFO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中，每次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a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被交换进马上又被交换出，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b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也一样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最优解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OPT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里只需将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a,b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与高速缓存中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页面交换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8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页面调度问题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LFU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Least Frequently Used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最少访问法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将高速缓存中访问次数最少的</a:t>
                </a:r>
                <a:r>
                  <a:rPr lang="zh-CN" altLang="en-US" dirty="0"/>
                  <a:t>页面交换</a:t>
                </a:r>
                <a:r>
                  <a:rPr lang="zh-CN" altLang="en-US" dirty="0" smtClean="0"/>
                  <a:t>出去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该方法不是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competitive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例如页面请求序列为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&lt;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a,b,a,b,a,b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&gt;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假设高速缓存中页面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访问次数均大于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，且不含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LFU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中，每次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a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被交换进马上又被交换出，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也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一样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最优解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OPT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里只需将</a:t>
                </a:r>
                <a:r>
                  <a:rPr lang="en-US" altLang="zh-CN" dirty="0" err="1" smtClean="0">
                    <a:latin typeface="Arial" charset="0"/>
                    <a:ea typeface="黑体" pitchFamily="2" charset="-122"/>
                  </a:rPr>
                  <a:t>a,b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与高速缓存中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页面交换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64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LRU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Least Recently Used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最旧访问</a:t>
            </a:r>
            <a:r>
              <a:rPr lang="zh-CN" altLang="en-US" dirty="0"/>
              <a:t>法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将高速缓存中最早访问的</a:t>
            </a:r>
            <a:r>
              <a:rPr lang="zh-CN" altLang="en-US" dirty="0"/>
              <a:t>页面交换</a:t>
            </a:r>
            <a:r>
              <a:rPr lang="zh-CN" altLang="en-US" dirty="0" smtClean="0"/>
              <a:t>出去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k=3</a:t>
            </a:r>
            <a:r>
              <a:rPr lang="zh-CN" altLang="en-US" dirty="0" smtClean="0"/>
              <a:t>，页面请求序列</a:t>
            </a:r>
            <a:r>
              <a:rPr lang="en-US" altLang="zh-CN" dirty="0" smtClean="0"/>
              <a:t>&lt;4,3,4,2,3,1,4,2&gt;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LRU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</a:p>
          <a:p>
            <a:pPr lvl="1"/>
            <a:r>
              <a:rPr lang="en-US" altLang="zh-CN" dirty="0" smtClean="0"/>
              <a:t>4 3</a:t>
            </a:r>
          </a:p>
          <a:p>
            <a:pPr lvl="1"/>
            <a:r>
              <a:rPr lang="en-US" altLang="zh-CN" dirty="0" smtClean="0"/>
              <a:t>3 4</a:t>
            </a:r>
          </a:p>
          <a:p>
            <a:pPr lvl="1"/>
            <a:r>
              <a:rPr lang="en-US" altLang="zh-CN" dirty="0" smtClean="0"/>
              <a:t>3 4 2</a:t>
            </a:r>
          </a:p>
          <a:p>
            <a:pPr lvl="1"/>
            <a:r>
              <a:rPr lang="en-US" altLang="zh-CN" dirty="0" smtClean="0"/>
              <a:t>4 2 3</a:t>
            </a:r>
          </a:p>
          <a:p>
            <a:pPr lvl="1"/>
            <a:r>
              <a:rPr lang="en-US" altLang="zh-CN" dirty="0" smtClean="0"/>
              <a:t>2 3 1</a:t>
            </a:r>
          </a:p>
          <a:p>
            <a:pPr lvl="1"/>
            <a:r>
              <a:rPr lang="en-US" altLang="zh-CN" dirty="0" smtClean="0"/>
              <a:t>3 1 4</a:t>
            </a:r>
          </a:p>
          <a:p>
            <a:pPr lvl="1"/>
            <a:r>
              <a:rPr lang="en-US" altLang="zh-CN" dirty="0" smtClean="0"/>
              <a:t>1 4 2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101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页面调度问题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LRU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Least Recently Used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最旧访问</a:t>
                </a:r>
                <a:r>
                  <a:rPr lang="zh-CN" altLang="en-US" dirty="0"/>
                  <a:t>法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dirty="0" smtClean="0"/>
                  <a:t>将</a:t>
                </a:r>
                <a:r>
                  <a:rPr lang="zh-CN" altLang="en-US" dirty="0"/>
                  <a:t>高速缓存中最早访问的页面交换</a:t>
                </a:r>
                <a:r>
                  <a:rPr lang="zh-CN" altLang="en-US" dirty="0" smtClean="0"/>
                  <a:t>出去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该方法是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competitive</a:t>
                </a:r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 smtClean="0">
                    <a:latin typeface="Arial" charset="0"/>
                    <a:ea typeface="黑体" pitchFamily="2" charset="-122"/>
                  </a:rPr>
                  <a:t>证明：</a:t>
                </a:r>
                <a:endParaRPr lang="en-US" altLang="zh-CN" dirty="0" smtClean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LRU</a:t>
                </a:r>
                <a:r>
                  <a:rPr lang="zh-CN" altLang="en-US" dirty="0" smtClean="0"/>
                  <a:t>算法调度过程分为多个阶段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&gt; </m:t>
                    </m:r>
                  </m:oMath>
                </a14:m>
                <a:r>
                  <a:rPr lang="zh-CN" altLang="en-US" dirty="0" smtClean="0"/>
                  <a:t>，第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个阶段页面缺失数不多于</a:t>
                </a: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，后面所有阶段页面缺失数等于</a:t>
                </a:r>
                <a:r>
                  <a:rPr lang="en-US" altLang="zh-CN" dirty="0" smtClean="0"/>
                  <a:t>k</a:t>
                </a:r>
              </a:p>
              <a:p>
                <a:pPr lvl="2"/>
                <a:r>
                  <a:rPr lang="zh-CN" altLang="en-US" dirty="0" smtClean="0"/>
                  <a:t>只要证明</a:t>
                </a:r>
                <a:r>
                  <a:rPr lang="en-US" altLang="zh-CN" dirty="0" smtClean="0"/>
                  <a:t>OPT</a:t>
                </a:r>
                <a:r>
                  <a:rPr lang="zh-CN" altLang="en-US" dirty="0" smtClean="0"/>
                  <a:t>中每一阶段至少需要交换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次，就可得证明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7524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245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6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86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244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965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9686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9706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6772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7493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8214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8234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5276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997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6718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6738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4588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5309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6030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050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5926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647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368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7388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24604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5325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6046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6066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5324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26045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6766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6786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74553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4573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35294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15314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92356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3077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798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3818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1668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02389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3110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63130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3006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23727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04448" y="6007350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84468" y="6007350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1549706" y="5787191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>
            <a:off x="4627408" y="5787191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 bwMode="auto">
          <a:xfrm>
            <a:off x="7333818" y="5795972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2951820" y="6300028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6300028"/>
                <a:ext cx="4715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71633" y="6300028"/>
                <a:ext cx="47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3" y="6300028"/>
                <a:ext cx="47474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760132" y="6300028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2" y="6300028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992380" y="6300028"/>
                <a:ext cx="47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80" y="6300028"/>
                <a:ext cx="47474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03613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10397</TotalTime>
  <Words>1076</Words>
  <Application>Microsoft Office PowerPoint</Application>
  <PresentationFormat>全屏显示(4:3)</PresentationFormat>
  <Paragraphs>97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Pixel</vt:lpstr>
      <vt:lpstr>自定义设计方案</vt:lpstr>
      <vt:lpstr>在线算法</vt:lpstr>
      <vt:lpstr>本章内容</vt:lpstr>
      <vt:lpstr>在线算法基本概念</vt:lpstr>
      <vt:lpstr>在线算法基本概念</vt:lpstr>
      <vt:lpstr>页面调度问题</vt:lpstr>
      <vt:lpstr>页面调度问题</vt:lpstr>
      <vt:lpstr>页面调度问题</vt:lpstr>
      <vt:lpstr>页面调度问题</vt:lpstr>
      <vt:lpstr>页面调度问题</vt:lpstr>
      <vt:lpstr>页面调度问题</vt:lpstr>
      <vt:lpstr>页面调度问题</vt:lpstr>
      <vt:lpstr>页面调度问题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nd</cp:lastModifiedBy>
  <cp:revision>1374</cp:revision>
  <cp:lastPrinted>1601-01-01T00:00:00Z</cp:lastPrinted>
  <dcterms:created xsi:type="dcterms:W3CDTF">2009-06-26T00:04:30Z</dcterms:created>
  <dcterms:modified xsi:type="dcterms:W3CDTF">2015-06-04T00:40:57Z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