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tags/tag1.xml" ContentType="application/vnd.openxmlformats-officedocument.presentationml.tags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gif" ContentType="image/gif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6"/>
  </p:notesMasterIdLst>
  <p:handoutMasterIdLst>
    <p:handoutMasterId r:id="rId127"/>
  </p:handoutMasterIdLst>
  <p:sldIdLst>
    <p:sldId id="450" r:id="rId2"/>
    <p:sldId id="805" r:id="rId3"/>
    <p:sldId id="452" r:id="rId4"/>
    <p:sldId id="453" r:id="rId5"/>
    <p:sldId id="804" r:id="rId6"/>
    <p:sldId id="455" r:id="rId7"/>
    <p:sldId id="456" r:id="rId8"/>
    <p:sldId id="457" r:id="rId9"/>
    <p:sldId id="458" r:id="rId10"/>
    <p:sldId id="459" r:id="rId11"/>
    <p:sldId id="460" r:id="rId12"/>
    <p:sldId id="461" r:id="rId13"/>
    <p:sldId id="803" r:id="rId14"/>
    <p:sldId id="463" r:id="rId15"/>
    <p:sldId id="464" r:id="rId16"/>
    <p:sldId id="465" r:id="rId17"/>
    <p:sldId id="466" r:id="rId18"/>
    <p:sldId id="811" r:id="rId19"/>
    <p:sldId id="467" r:id="rId20"/>
    <p:sldId id="468" r:id="rId21"/>
    <p:sldId id="469" r:id="rId22"/>
    <p:sldId id="802" r:id="rId23"/>
    <p:sldId id="471" r:id="rId24"/>
    <p:sldId id="472" r:id="rId25"/>
    <p:sldId id="473" r:id="rId26"/>
    <p:sldId id="801" r:id="rId27"/>
    <p:sldId id="477" r:id="rId28"/>
    <p:sldId id="692" r:id="rId29"/>
    <p:sldId id="688" r:id="rId30"/>
    <p:sldId id="697" r:id="rId31"/>
    <p:sldId id="698" r:id="rId32"/>
    <p:sldId id="703" r:id="rId33"/>
    <p:sldId id="704" r:id="rId34"/>
    <p:sldId id="696" r:id="rId35"/>
    <p:sldId id="699" r:id="rId36"/>
    <p:sldId id="478" r:id="rId37"/>
    <p:sldId id="480" r:id="rId38"/>
    <p:sldId id="707" r:id="rId39"/>
    <p:sldId id="708" r:id="rId40"/>
    <p:sldId id="710" r:id="rId41"/>
    <p:sldId id="700" r:id="rId42"/>
    <p:sldId id="701" r:id="rId43"/>
    <p:sldId id="722" r:id="rId44"/>
    <p:sldId id="718" r:id="rId45"/>
    <p:sldId id="719" r:id="rId46"/>
    <p:sldId id="721" r:id="rId47"/>
    <p:sldId id="711" r:id="rId48"/>
    <p:sldId id="702" r:id="rId49"/>
    <p:sldId id="486" r:id="rId50"/>
    <p:sldId id="489" r:id="rId51"/>
    <p:sldId id="490" r:id="rId52"/>
    <p:sldId id="783" r:id="rId53"/>
    <p:sldId id="491" r:id="rId54"/>
    <p:sldId id="492" r:id="rId55"/>
    <p:sldId id="493" r:id="rId56"/>
    <p:sldId id="725" r:id="rId57"/>
    <p:sldId id="738" r:id="rId58"/>
    <p:sldId id="739" r:id="rId59"/>
    <p:sldId id="740" r:id="rId60"/>
    <p:sldId id="800" r:id="rId61"/>
    <p:sldId id="498" r:id="rId62"/>
    <p:sldId id="812" r:id="rId63"/>
    <p:sldId id="813" r:id="rId64"/>
    <p:sldId id="799" r:id="rId65"/>
    <p:sldId id="500" r:id="rId66"/>
    <p:sldId id="731" r:id="rId67"/>
    <p:sldId id="776" r:id="rId68"/>
    <p:sldId id="777" r:id="rId69"/>
    <p:sldId id="742" r:id="rId70"/>
    <p:sldId id="755" r:id="rId71"/>
    <p:sldId id="756" r:id="rId72"/>
    <p:sldId id="743" r:id="rId73"/>
    <p:sldId id="814" r:id="rId74"/>
    <p:sldId id="732" r:id="rId75"/>
    <p:sldId id="806" r:id="rId76"/>
    <p:sldId id="723" r:id="rId77"/>
    <p:sldId id="817" r:id="rId78"/>
    <p:sldId id="765" r:id="rId79"/>
    <p:sldId id="766" r:id="rId80"/>
    <p:sldId id="724" r:id="rId81"/>
    <p:sldId id="757" r:id="rId82"/>
    <p:sldId id="759" r:id="rId83"/>
    <p:sldId id="762" r:id="rId84"/>
    <p:sldId id="763" r:id="rId85"/>
    <p:sldId id="741" r:id="rId86"/>
    <p:sldId id="788" r:id="rId87"/>
    <p:sldId id="815" r:id="rId88"/>
    <p:sldId id="789" r:id="rId89"/>
    <p:sldId id="816" r:id="rId90"/>
    <p:sldId id="764" r:id="rId91"/>
    <p:sldId id="767" r:id="rId92"/>
    <p:sldId id="769" r:id="rId93"/>
    <p:sldId id="770" r:id="rId94"/>
    <p:sldId id="771" r:id="rId95"/>
    <p:sldId id="772" r:id="rId96"/>
    <p:sldId id="773" r:id="rId97"/>
    <p:sldId id="774" r:id="rId98"/>
    <p:sldId id="775" r:id="rId99"/>
    <p:sldId id="782" r:id="rId100"/>
    <p:sldId id="778" r:id="rId101"/>
    <p:sldId id="779" r:id="rId102"/>
    <p:sldId id="730" r:id="rId103"/>
    <p:sldId id="791" r:id="rId104"/>
    <p:sldId id="784" r:id="rId105"/>
    <p:sldId id="785" r:id="rId106"/>
    <p:sldId id="786" r:id="rId107"/>
    <p:sldId id="792" r:id="rId108"/>
    <p:sldId id="793" r:id="rId109"/>
    <p:sldId id="797" r:id="rId110"/>
    <p:sldId id="503" r:id="rId111"/>
    <p:sldId id="585" r:id="rId112"/>
    <p:sldId id="504" r:id="rId113"/>
    <p:sldId id="505" r:id="rId114"/>
    <p:sldId id="570" r:id="rId115"/>
    <p:sldId id="590" r:id="rId116"/>
    <p:sldId id="798" r:id="rId117"/>
    <p:sldId id="593" r:id="rId118"/>
    <p:sldId id="735" r:id="rId119"/>
    <p:sldId id="736" r:id="rId120"/>
    <p:sldId id="809" r:id="rId121"/>
    <p:sldId id="810" r:id="rId122"/>
    <p:sldId id="582" r:id="rId123"/>
    <p:sldId id="807" r:id="rId124"/>
    <p:sldId id="819" r:id="rId125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FF00"/>
    <a:srgbClr val="FFCCFF"/>
    <a:srgbClr val="00CC66"/>
    <a:srgbClr val="00CCFF"/>
    <a:srgbClr val="0066FF"/>
    <a:srgbClr val="DDDDDD"/>
    <a:srgbClr val="9999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9" autoAdjust="0"/>
    <p:restoredTop sz="90482" autoAdjust="0"/>
  </p:normalViewPr>
  <p:slideViewPr>
    <p:cSldViewPr snapToGrid="0">
      <p:cViewPr>
        <p:scale>
          <a:sx n="110" d="100"/>
          <a:sy n="110" d="100"/>
        </p:scale>
        <p:origin x="-1620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24"/>
    </p:cViewPr>
  </p:sorterViewPr>
  <p:notesViewPr>
    <p:cSldViewPr snapToGrid="0">
      <p:cViewPr varScale="1">
        <p:scale>
          <a:sx n="65" d="100"/>
          <a:sy n="65" d="100"/>
        </p:scale>
        <p:origin x="-3158" y="-72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>
                <a:ea typeface="굴림" charset="-127"/>
              </a:defRPr>
            </a:lvl1pPr>
          </a:lstStyle>
          <a:p>
            <a:pPr>
              <a:defRPr/>
            </a:pPr>
            <a:fld id="{724FD1BD-C5C4-4825-A226-B420C60AAE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7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ea typeface="굴림" charset="-127"/>
              </a:defRPr>
            </a:lvl1pPr>
          </a:lstStyle>
          <a:p>
            <a:pPr>
              <a:defRPr/>
            </a:pPr>
            <a:fld id="{9FE7723F-2CC2-4254-87E4-167313FA795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nbdc.iciba.com/?action=courses&amp;classid=129" TargetMode="External"/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ata_transmission" TargetMode="External"/><Relationship Id="rId13" Type="http://schemas.openxmlformats.org/officeDocument/2006/relationships/hyperlink" Target="https://en.wikipedia.org/wiki/Real-time_computing" TargetMode="External"/><Relationship Id="rId18" Type="http://schemas.openxmlformats.org/officeDocument/2006/relationships/hyperlink" Target="https://en.wikipedia.org/wiki/Data_link_layer" TargetMode="External"/><Relationship Id="rId26" Type="http://schemas.openxmlformats.org/officeDocument/2006/relationships/hyperlink" Target="https://en.wikipedia.org/wiki/Signaling_(telecommunications)" TargetMode="External"/><Relationship Id="rId3" Type="http://schemas.openxmlformats.org/officeDocument/2006/relationships/hyperlink" Target="https://en.wikipedia.org/wiki/ATM_Forum" TargetMode="External"/><Relationship Id="rId21" Type="http://schemas.openxmlformats.org/officeDocument/2006/relationships/hyperlink" Target="https://en.wikipedia.org/wiki/Public_switched_telephone_network" TargetMode="External"/><Relationship Id="rId7" Type="http://schemas.openxmlformats.org/officeDocument/2006/relationships/hyperlink" Target="https://en.wikipedia.org/wiki/Telephony" TargetMode="External"/><Relationship Id="rId12" Type="http://schemas.openxmlformats.org/officeDocument/2006/relationships/hyperlink" Target="https://en.wikipedia.org/wiki/Computer_network" TargetMode="External"/><Relationship Id="rId17" Type="http://schemas.openxmlformats.org/officeDocument/2006/relationships/hyperlink" Target="https://en.wikipedia.org/wiki/Network_layer" TargetMode="External"/><Relationship Id="rId25" Type="http://schemas.openxmlformats.org/officeDocument/2006/relationships/hyperlink" Target="https://en.wikipedia.org/wiki/Virtual_circuit" TargetMode="External"/><Relationship Id="rId2" Type="http://schemas.openxmlformats.org/officeDocument/2006/relationships/slide" Target="../slides/slide12.xml"/><Relationship Id="rId16" Type="http://schemas.openxmlformats.org/officeDocument/2006/relationships/hyperlink" Target="https://en.wikipedia.org/wiki/OSI_model" TargetMode="External"/><Relationship Id="rId20" Type="http://schemas.openxmlformats.org/officeDocument/2006/relationships/hyperlink" Target="https://en.wikipedia.org/wiki/SONET/SDH" TargetMode="External"/><Relationship Id="rId29" Type="http://schemas.openxmlformats.org/officeDocument/2006/relationships/hyperlink" Target="https://en.wikipedia.org/wiki/FORE_Systems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ITU" TargetMode="External"/><Relationship Id="rId11" Type="http://schemas.openxmlformats.org/officeDocument/2006/relationships/hyperlink" Target="https://en.wikipedia.org/wiki/Broadband_Integrated_Services_Digital_Network" TargetMode="External"/><Relationship Id="rId24" Type="http://schemas.openxmlformats.org/officeDocument/2006/relationships/hyperlink" Target="https://en.wikipedia.org/wiki/Connection-oriented" TargetMode="External"/><Relationship Id="rId32" Type="http://schemas.openxmlformats.org/officeDocument/2006/relationships/hyperlink" Target="https://en.wikipedia.org/wiki/Broadband_Forum" TargetMode="External"/><Relationship Id="rId5" Type="http://schemas.openxmlformats.org/officeDocument/2006/relationships/hyperlink" Target="https://en.wikipedia.org/wiki/ANSI" TargetMode="External"/><Relationship Id="rId15" Type="http://schemas.openxmlformats.org/officeDocument/2006/relationships/hyperlink" Target="https://en.wikipedia.org/wiki/International_Organization_for_Standardization" TargetMode="External"/><Relationship Id="rId23" Type="http://schemas.openxmlformats.org/officeDocument/2006/relationships/hyperlink" Target="https://en.wikipedia.org/wiki/All_IP" TargetMode="External"/><Relationship Id="rId28" Type="http://schemas.openxmlformats.org/officeDocument/2006/relationships/hyperlink" Target="https://en.wikipedia.org/wiki/Internet_Protocol" TargetMode="External"/><Relationship Id="rId10" Type="http://schemas.openxmlformats.org/officeDocument/2006/relationships/hyperlink" Target="https://en.wikipedia.org/wiki/Asynchronous_Transfer_Mode" TargetMode="External"/><Relationship Id="rId19" Type="http://schemas.openxmlformats.org/officeDocument/2006/relationships/hyperlink" Target="https://en.wikipedia.org/wiki/Physical_layer" TargetMode="External"/><Relationship Id="rId31" Type="http://schemas.openxmlformats.org/officeDocument/2006/relationships/hyperlink" Target="https://en.wikipedia.org/wiki/Dot-com_bubble" TargetMode="External"/><Relationship Id="rId4" Type="http://schemas.openxmlformats.org/officeDocument/2006/relationships/hyperlink" Target="https://en.wikipedia.org/wiki/Telecommunications" TargetMode="External"/><Relationship Id="rId9" Type="http://schemas.openxmlformats.org/officeDocument/2006/relationships/hyperlink" Target="https://en.wikipedia.org/wiki/Video" TargetMode="External"/><Relationship Id="rId14" Type="http://schemas.openxmlformats.org/officeDocument/2006/relationships/hyperlink" Target="https://en.wikipedia.org/wiki/Latency_(engineering)" TargetMode="External"/><Relationship Id="rId22" Type="http://schemas.openxmlformats.org/officeDocument/2006/relationships/hyperlink" Target="https://en.wikipedia.org/wiki/Integrated_Services_Digital_Network" TargetMode="External"/><Relationship Id="rId27" Type="http://schemas.openxmlformats.org/officeDocument/2006/relationships/hyperlink" Target="https://en.wikipedia.org/wiki/Telephone_company" TargetMode="External"/><Relationship Id="rId30" Type="http://schemas.openxmlformats.org/officeDocument/2006/relationships/hyperlink" Target="https://en.wikipedia.org/wiki/Cisco_Systems" TargetMode="Externa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488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8DE087-1451-462A-85E6-AEE8B00A7D11}" type="slidenum">
              <a:rPr lang="en-US" altLang="ko-KR" smtClean="0">
                <a:ea typeface="굴림" pitchFamily="34" charset="-127"/>
              </a:rPr>
              <a:pPr/>
              <a:t>4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D49F8-2754-4435-80EF-DF49C329B99F}" type="slidenum">
              <a:rPr lang="en-US" altLang="zh-CN" smtClean="0">
                <a:ea typeface="굴림" pitchFamily="34" charset="-127"/>
              </a:rPr>
              <a:pPr/>
              <a:t>16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258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E428DE-11C2-4257-9265-DB359BA90F2E}" type="slidenum">
              <a:rPr lang="en-US" altLang="zh-CN" smtClean="0">
                <a:ea typeface="굴림" pitchFamily="34" charset="-127"/>
              </a:rPr>
              <a:pPr/>
              <a:t>17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259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1A4B66-2E7F-4F50-8D38-163D1C1658D9}" type="slidenum">
              <a:rPr lang="en-US" altLang="zh-CN" smtClean="0">
                <a:ea typeface="굴림" pitchFamily="34" charset="-127"/>
              </a:rPr>
              <a:pPr/>
              <a:t>19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260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80C8A4-E672-4AB4-B0C9-679D1A34F841}" type="slidenum">
              <a:rPr lang="en-US" altLang="zh-CN" smtClean="0">
                <a:ea typeface="굴림" pitchFamily="34" charset="-127"/>
              </a:rPr>
              <a:pPr/>
              <a:t>20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261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FEAADB-6262-4DA2-9572-045AB23DF60D}" type="slidenum">
              <a:rPr lang="en-US" altLang="zh-CN" smtClean="0">
                <a:ea typeface="굴림" pitchFamily="34" charset="-127"/>
              </a:rPr>
              <a:pPr/>
              <a:t>21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262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7723F-2CC2-4254-87E4-167313FA795E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63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54E5D8-77BF-44B5-9C6B-9B2D8756636A}" type="slidenum">
              <a:rPr lang="en-US" altLang="ko-KR" smtClean="0">
                <a:ea typeface="굴림" pitchFamily="34" charset="-127"/>
              </a:rPr>
              <a:pPr/>
              <a:t>23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641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6D4BD7-3CBF-485B-BD90-A0ADF8B95FD4}" type="slidenum">
              <a:rPr lang="en-US" altLang="ko-KR" smtClean="0">
                <a:ea typeface="굴림" pitchFamily="34" charset="-127"/>
              </a:rPr>
              <a:pPr/>
              <a:t>24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52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65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B6C3D0-640F-4B9E-9E32-AC51DF463C54}" type="slidenum">
              <a:rPr lang="en-US" altLang="ko-KR" smtClean="0">
                <a:ea typeface="굴림" pitchFamily="34" charset="-127"/>
              </a:rPr>
              <a:pPr/>
              <a:t>25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68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7B60FB-3C5E-47ED-964B-7E89B282FE39}" type="slidenum">
              <a:rPr lang="en-US" altLang="ko-KR" smtClean="0">
                <a:ea typeface="굴림" pitchFamily="34" charset="-127"/>
              </a:rPr>
              <a:pPr/>
              <a:t>27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endParaRPr lang="en-US" altLang="zh-CN" dirty="0" smtClean="0"/>
          </a:p>
        </p:txBody>
      </p:sp>
      <p:sp>
        <p:nvSpPr>
          <p:cNvPr id="2498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EAD415-EBD7-4565-A236-35B80B54C658}" type="slidenum">
              <a:rPr lang="en-US" altLang="ko-KR" smtClean="0">
                <a:ea typeface="굴림" pitchFamily="34" charset="-127"/>
              </a:rPr>
              <a:pPr/>
              <a:t>6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54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75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36E8C7-2F62-4461-8163-D151D6E2D3B3}" type="slidenum">
              <a:rPr lang="en-US" altLang="ko-KR" smtClean="0">
                <a:ea typeface="굴림" pitchFamily="34" charset="-127"/>
              </a:rPr>
              <a:pPr/>
              <a:t>30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91ECF8-CC4F-4B84-B1E6-4A934FC98F70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28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7723F-2CC2-4254-87E4-167313FA795E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93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69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EF79B-F61D-48A8-96F5-6B954E2C1C03}" type="slidenum">
              <a:rPr lang="en-US" altLang="ko-KR" smtClean="0">
                <a:ea typeface="굴림" pitchFamily="34" charset="-127"/>
              </a:rPr>
              <a:pPr/>
              <a:t>36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13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71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C1B583-1ECA-4C35-B6A4-C07DC6A9C243}" type="slidenum">
              <a:rPr lang="en-US" altLang="ko-KR" smtClean="0">
                <a:ea typeface="굴림" pitchFamily="34" charset="-127"/>
              </a:rPr>
              <a:pPr/>
              <a:t>37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7723F-2CC2-4254-87E4-167313FA795E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prefix    </a:t>
            </a:r>
            <a:r>
              <a:rPr lang="zh-CN" altLang="en-US" dirty="0" smtClean="0"/>
              <a:t>搜索网络</a:t>
            </a:r>
          </a:p>
          <a:p>
            <a:r>
              <a:rPr lang="zh-CN" altLang="en-US" dirty="0" smtClean="0"/>
              <a:t>英 </a:t>
            </a:r>
            <a:r>
              <a:rPr lang="en-US" altLang="zh-CN" dirty="0" smtClean="0"/>
              <a:t>[ˈ</a:t>
            </a:r>
            <a:r>
              <a:rPr lang="en-US" altLang="zh-CN" dirty="0" err="1" smtClean="0"/>
              <a:t>pri:fɪks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美 </a:t>
            </a:r>
            <a:r>
              <a:rPr lang="en-US" altLang="zh-CN" dirty="0" smtClean="0"/>
              <a:t>[ˈ</a:t>
            </a:r>
            <a:r>
              <a:rPr lang="en-US" altLang="zh-CN" dirty="0" err="1" smtClean="0"/>
              <a:t>priˌfɪks</a:t>
            </a:r>
            <a:r>
              <a:rPr lang="en-US" altLang="zh-CN" dirty="0" smtClean="0"/>
              <a:t>]  </a:t>
            </a:r>
          </a:p>
          <a:p>
            <a:r>
              <a:rPr lang="en-US" altLang="zh-CN" dirty="0" smtClean="0"/>
              <a:t>     IELTS</a:t>
            </a:r>
          </a:p>
          <a:p>
            <a:r>
              <a:rPr lang="en-US" altLang="zh-CN" dirty="0" smtClean="0"/>
              <a:t>n.  &lt;</a:t>
            </a:r>
            <a:r>
              <a:rPr lang="zh-CN" altLang="en-US" dirty="0" smtClean="0"/>
              <a:t>语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前缀</a:t>
            </a:r>
            <a:r>
              <a:rPr lang="en-US" altLang="zh-CN" dirty="0" smtClean="0"/>
              <a:t>; </a:t>
            </a:r>
            <a:r>
              <a:rPr lang="zh-CN" altLang="en-US" dirty="0" smtClean="0"/>
              <a:t>人名前的称谓</a:t>
            </a:r>
            <a:r>
              <a:rPr lang="en-US" altLang="zh-CN" dirty="0" smtClean="0"/>
              <a:t>; </a:t>
            </a:r>
            <a:r>
              <a:rPr lang="zh-CN" altLang="en-US" dirty="0" smtClean="0"/>
              <a:t>前置代号（置于前面的单词或字母、数字）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变形 复数</a:t>
            </a:r>
            <a:r>
              <a:rPr lang="en-US" altLang="zh-CN" dirty="0" smtClean="0"/>
              <a:t>: prefixes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suffix    </a:t>
            </a:r>
            <a:r>
              <a:rPr lang="zh-CN" altLang="en-US" dirty="0" smtClean="0"/>
              <a:t>搜索网络</a:t>
            </a:r>
          </a:p>
          <a:p>
            <a:r>
              <a:rPr lang="zh-CN" altLang="en-US" dirty="0" smtClean="0"/>
              <a:t>英 </a:t>
            </a:r>
            <a:r>
              <a:rPr lang="en-US" altLang="zh-CN" dirty="0" smtClean="0"/>
              <a:t>[ˈ</a:t>
            </a:r>
            <a:r>
              <a:rPr lang="en-US" altLang="zh-CN" dirty="0" err="1" smtClean="0"/>
              <a:t>sʌfɪks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美 </a:t>
            </a:r>
            <a:r>
              <a:rPr lang="en-US" altLang="zh-CN" dirty="0" smtClean="0"/>
              <a:t>[ˈ</a:t>
            </a:r>
            <a:r>
              <a:rPr lang="en-US" altLang="zh-CN" dirty="0" err="1" smtClean="0"/>
              <a:t>sʌfɪks</a:t>
            </a:r>
            <a:r>
              <a:rPr lang="en-US" altLang="zh-CN" dirty="0" smtClean="0"/>
              <a:t>]  </a:t>
            </a:r>
          </a:p>
          <a:p>
            <a:r>
              <a:rPr lang="en-US" altLang="zh-CN" dirty="0" smtClean="0"/>
              <a:t>     IELTS</a:t>
            </a:r>
          </a:p>
          <a:p>
            <a:r>
              <a:rPr lang="en-US" altLang="zh-CN" dirty="0" smtClean="0"/>
              <a:t>n.  </a:t>
            </a:r>
            <a:r>
              <a:rPr lang="zh-CN" altLang="en-US" dirty="0" smtClean="0"/>
              <a:t>后缀，词尾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vt</a:t>
            </a:r>
            <a:r>
              <a:rPr lang="en-US" altLang="zh-CN" dirty="0" smtClean="0"/>
              <a:t>.  </a:t>
            </a:r>
            <a:r>
              <a:rPr lang="zh-CN" altLang="en-US" dirty="0" smtClean="0"/>
              <a:t>加后缀，加词尾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变形 复数</a:t>
            </a:r>
            <a:r>
              <a:rPr lang="en-US" altLang="zh-CN" dirty="0" smtClean="0"/>
              <a:t>: suffixes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7723F-2CC2-4254-87E4-167313FA795E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7723F-2CC2-4254-87E4-167313FA795E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7723F-2CC2-4254-87E4-167313FA795E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7723F-2CC2-4254-87E4-167313FA795E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08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2508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192DCA-A037-42F7-9DB3-D04C9FBE8750}" type="slidenum">
              <a:rPr lang="en-US" altLang="ko-KR" smtClean="0">
                <a:ea typeface="굴림" pitchFamily="34" charset="-127"/>
              </a:rPr>
              <a:pPr/>
              <a:t>7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ABB8D5-95E5-4B0B-AFC8-A9A07D783BAA}" type="slidenum">
              <a:rPr lang="en-US" altLang="zh-CN" smtClean="0">
                <a:ea typeface="宋体" charset="-122"/>
              </a:rPr>
              <a:pPr/>
              <a:t>47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68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75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77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B3223D-0989-45FE-864B-80ECEB4953D2}" type="slidenum">
              <a:rPr lang="en-US" altLang="ko-KR" smtClean="0">
                <a:ea typeface="굴림" pitchFamily="34" charset="-127"/>
              </a:rPr>
              <a:pPr/>
              <a:t>49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7723F-2CC2-4254-87E4-167313FA795E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7723F-2CC2-4254-87E4-167313FA795E}" type="slidenum">
              <a:rPr lang="en-US" altLang="ko-KR" smtClean="0"/>
              <a:pPr>
                <a:defRPr/>
              </a:pPr>
              <a:t>51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7723F-2CC2-4254-87E4-167313FA795E}" type="slidenum">
              <a:rPr lang="en-US" altLang="ko-KR" smtClean="0"/>
              <a:pPr>
                <a:defRPr/>
              </a:pPr>
              <a:t>52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7723F-2CC2-4254-87E4-167313FA795E}" type="slidenum">
              <a:rPr lang="en-US" altLang="ko-KR" smtClean="0"/>
              <a:pPr>
                <a:defRPr/>
              </a:pPr>
              <a:t>53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controversial    </a:t>
            </a:r>
            <a:r>
              <a:rPr lang="zh-CN" altLang="en-US" dirty="0" smtClean="0"/>
              <a:t>搜索网络</a:t>
            </a:r>
          </a:p>
          <a:p>
            <a:r>
              <a:rPr lang="zh-CN" altLang="en-US" dirty="0" smtClean="0"/>
              <a:t>英 </a:t>
            </a:r>
            <a:r>
              <a:rPr lang="en-US" altLang="zh-CN" dirty="0" smtClean="0"/>
              <a:t>[ˌ</a:t>
            </a:r>
            <a:r>
              <a:rPr lang="en-US" altLang="zh-CN" dirty="0" err="1" smtClean="0"/>
              <a:t>kɒntrəˈvɜ:ʃl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美 </a:t>
            </a:r>
            <a:r>
              <a:rPr lang="en-US" altLang="zh-CN" dirty="0" smtClean="0"/>
              <a:t>[ˌ</a:t>
            </a:r>
            <a:r>
              <a:rPr lang="en-US" altLang="zh-CN" dirty="0" err="1" smtClean="0"/>
              <a:t>kɑntrəˈvɜrʃl</a:t>
            </a:r>
            <a:r>
              <a:rPr lang="en-US" altLang="zh-CN" dirty="0" smtClean="0"/>
              <a:t>]  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考研 </a:t>
            </a:r>
            <a:r>
              <a:rPr lang="en-US" altLang="zh-CN" dirty="0" smtClean="0"/>
              <a:t>| IELTS | TOEFL | GRE</a:t>
            </a:r>
          </a:p>
          <a:p>
            <a:r>
              <a:rPr lang="en-US" altLang="zh-CN" dirty="0" smtClean="0"/>
              <a:t>adj.  </a:t>
            </a:r>
            <a:r>
              <a:rPr lang="zh-CN" altLang="en-US" dirty="0" smtClean="0"/>
              <a:t>有争议的，引起争议的，被争论的</a:t>
            </a:r>
            <a:r>
              <a:rPr lang="en-US" altLang="zh-CN" dirty="0" smtClean="0"/>
              <a:t>; </a:t>
            </a:r>
            <a:r>
              <a:rPr lang="zh-CN" altLang="en-US" dirty="0" smtClean="0"/>
              <a:t>好争论的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7723F-2CC2-4254-87E4-167313FA795E}" type="slidenum">
              <a:rPr lang="en-US" altLang="ko-KR" smtClean="0"/>
              <a:pPr>
                <a:defRPr/>
              </a:pPr>
              <a:t>56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traversal    </a:t>
            </a:r>
            <a:r>
              <a:rPr lang="zh-CN" altLang="en-US" dirty="0" smtClean="0"/>
              <a:t>搜索网络</a:t>
            </a:r>
          </a:p>
          <a:p>
            <a:r>
              <a:rPr lang="zh-CN" altLang="en-US" dirty="0" smtClean="0"/>
              <a:t>英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træ'vɜ:sl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美 </a:t>
            </a:r>
            <a:r>
              <a:rPr lang="en-US" altLang="zh-CN" dirty="0" smtClean="0"/>
              <a:t>['</a:t>
            </a:r>
            <a:r>
              <a:rPr lang="en-US" altLang="zh-CN" dirty="0" err="1" smtClean="0"/>
              <a:t>trævɜsəl</a:t>
            </a:r>
            <a:r>
              <a:rPr lang="en-US" altLang="zh-CN" dirty="0" smtClean="0"/>
              <a:t>]  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n.  </a:t>
            </a:r>
            <a:r>
              <a:rPr lang="zh-CN" altLang="en-US" dirty="0" smtClean="0"/>
              <a:t>横越，横断物，（横向）往返移动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7723F-2CC2-4254-87E4-167313FA795E}" type="slidenum">
              <a:rPr lang="en-US" altLang="ko-KR" smtClean="0"/>
              <a:pPr>
                <a:defRPr/>
              </a:pPr>
              <a:t>58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7723F-2CC2-4254-87E4-167313FA795E}" type="slidenum">
              <a:rPr lang="en-US" altLang="ko-KR" smtClean="0"/>
              <a:pPr>
                <a:defRPr/>
              </a:pPr>
              <a:t>61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70CE7-7580-493B-B51E-0FB2E533DB31}" type="slidenum">
              <a:rPr lang="en-US" altLang="zh-CN" smtClean="0">
                <a:ea typeface="굴림" pitchFamily="34" charset="-127"/>
              </a:rPr>
              <a:pPr/>
              <a:t>66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279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700088"/>
            <a:ext cx="4646612" cy="3486150"/>
          </a:xfrm>
          <a:ln/>
        </p:spPr>
      </p:sp>
      <p:sp>
        <p:nvSpPr>
          <p:cNvPr id="279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416098"/>
            <a:ext cx="5033367" cy="4180921"/>
          </a:xfrm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19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519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221DD7-3BF8-42D3-BE1F-8EBA20478081}" type="slidenum">
              <a:rPr lang="en-US" altLang="ko-KR" smtClean="0">
                <a:ea typeface="굴림" pitchFamily="34" charset="-127"/>
              </a:rPr>
              <a:pPr/>
              <a:t>9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A4B4CE-72A2-4547-9447-2D4B5759928D}" type="slidenum">
              <a:rPr lang="en-US" altLang="zh-CN" smtClean="0">
                <a:ea typeface="굴림" pitchFamily="34" charset="-127"/>
              </a:rPr>
              <a:pPr/>
              <a:t>67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401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401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414560"/>
            <a:ext cx="5030391" cy="4187069"/>
          </a:xfrm>
          <a:noFill/>
          <a:ln/>
        </p:spPr>
        <p:txBody>
          <a:bodyPr lIns="86135" tIns="43067" rIns="86135" bIns="43067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6B7EB6-E7FC-49A7-8A36-CD1E91FAB750}" type="slidenum">
              <a:rPr lang="en-US" altLang="zh-CN" smtClean="0">
                <a:ea typeface="굴림" pitchFamily="34" charset="-127"/>
              </a:rPr>
              <a:pPr/>
              <a:t>68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4024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40243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3805" y="4414560"/>
            <a:ext cx="5030391" cy="4187069"/>
          </a:xfrm>
          <a:noFill/>
          <a:ln/>
        </p:spPr>
        <p:txBody>
          <a:bodyPr lIns="86135" tIns="43067" rIns="86135" bIns="43067"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9EA74-7B7E-47A9-B00E-B51B404FF067}" type="slidenum">
              <a:rPr lang="en-US" altLang="zh-CN" smtClean="0">
                <a:ea typeface="굴림" pitchFamily="34" charset="-127"/>
              </a:rPr>
              <a:pPr/>
              <a:t>69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280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46A32E-D1DA-4A69-B791-203B5AB15E1C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94BD4-C3C1-46F0-8E53-E1304D46EA59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1BB448-309A-4E17-80A8-E47A4DF3C8D3}" type="slidenum">
              <a:rPr lang="en-US" altLang="zh-CN" smtClean="0">
                <a:ea typeface="굴림" pitchFamily="34" charset="-127"/>
              </a:rPr>
              <a:pPr/>
              <a:t>72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284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7723F-2CC2-4254-87E4-167313FA795E}" type="slidenum">
              <a:rPr lang="en-US" altLang="ko-KR" smtClean="0"/>
              <a:pPr>
                <a:defRPr/>
              </a:pPr>
              <a:t>74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B2595B-2C12-4FDA-904B-004FF8307C3D}" type="slidenum">
              <a:rPr lang="en-US" altLang="zh-CN" smtClean="0">
                <a:ea typeface="굴림" pitchFamily="34" charset="-127"/>
              </a:rPr>
              <a:pPr/>
              <a:t>76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410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195" y="4416099"/>
            <a:ext cx="6477000" cy="4182457"/>
          </a:xfrm>
          <a:noFill/>
          <a:ln/>
        </p:spPr>
        <p:txBody>
          <a:bodyPr lIns="87634" tIns="43817" rIns="87634" bIns="43817"/>
          <a:lstStyle/>
          <a:p>
            <a:endParaRPr lang="zh-CN" altLang="zh-CN" sz="1000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EBE880-5747-4F9E-AE5A-7DE76507C040}" type="slidenum">
              <a:rPr lang="en-US" altLang="zh-CN" smtClean="0">
                <a:ea typeface="굴림" pitchFamily="34" charset="-127"/>
              </a:rPr>
              <a:pPr/>
              <a:t>78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294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DAD58-1D50-4B2B-AB1E-F8A52BF54172}" type="slidenum">
              <a:rPr lang="en-US" altLang="zh-CN" smtClean="0">
                <a:ea typeface="굴림" pitchFamily="34" charset="-127"/>
              </a:rPr>
              <a:pPr/>
              <a:t>79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29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529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5C242-6364-42F6-A9D4-98FC614757F7}" type="slidenum">
              <a:rPr lang="en-US" altLang="ko-KR" smtClean="0">
                <a:ea typeface="굴림" pitchFamily="34" charset="-127"/>
              </a:rPr>
              <a:pPr/>
              <a:t>10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7723F-2CC2-4254-87E4-167313FA795E}" type="slidenum">
              <a:rPr lang="en-US" altLang="ko-KR" smtClean="0"/>
              <a:pPr>
                <a:defRPr/>
              </a:pPr>
              <a:t>80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66C3D-3BC4-4A26-B9D5-7D3239C3388B}" type="slidenum">
              <a:rPr lang="en-US" altLang="zh-CN" smtClean="0">
                <a:ea typeface="굴림" pitchFamily="34" charset="-127"/>
              </a:rPr>
              <a:pPr/>
              <a:t>81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288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700088"/>
            <a:ext cx="4646612" cy="3486150"/>
          </a:xfrm>
          <a:ln/>
        </p:spPr>
      </p:sp>
      <p:sp>
        <p:nvSpPr>
          <p:cNvPr id="288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416098"/>
            <a:ext cx="5033367" cy="4180921"/>
          </a:xfrm>
          <a:noFill/>
          <a:ln/>
        </p:spPr>
        <p:txBody>
          <a:bodyPr/>
          <a:lstStyle/>
          <a:p>
            <a:r>
              <a:rPr lang="en-US" altLang="zh-CN" dirty="0" err="1" smtClean="0"/>
              <a:t>incidential</a:t>
            </a:r>
            <a:endParaRPr lang="zh-CN" altLang="en-US" dirty="0" smtClean="0"/>
          </a:p>
          <a:p>
            <a:r>
              <a:rPr lang="en-US" altLang="zh-CN" dirty="0" smtClean="0"/>
              <a:t>incidental</a:t>
            </a:r>
            <a:r>
              <a:rPr lang="zh-CN" altLang="en-US" dirty="0" smtClean="0"/>
              <a:t>附属的 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2F02AF-4F96-4B9B-B9AA-4043235EB764}" type="slidenum">
              <a:rPr lang="en-US" altLang="zh-CN" smtClean="0">
                <a:ea typeface="굴림" pitchFamily="34" charset="-127"/>
              </a:rPr>
              <a:pPr/>
              <a:t>82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290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E0C172-BC80-4CBF-AADF-80C39B1047FA}" type="slidenum">
              <a:rPr lang="en-US" altLang="zh-CN" smtClean="0">
                <a:ea typeface="굴림" pitchFamily="34" charset="-127"/>
              </a:rPr>
              <a:pPr/>
              <a:t>83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296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2929D-D4F4-4346-A0C2-B05FCBBCE167}" type="slidenum">
              <a:rPr lang="en-US" altLang="zh-CN" smtClean="0">
                <a:ea typeface="굴림" pitchFamily="34" charset="-127"/>
              </a:rPr>
              <a:pPr/>
              <a:t>84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297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4977F8-E062-47A6-94D5-87D0D3059F7A}" type="slidenum">
              <a:rPr lang="en-US" altLang="zh-CN" smtClean="0">
                <a:ea typeface="굴림" pitchFamily="34" charset="-127"/>
              </a:rPr>
              <a:pPr/>
              <a:t>86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344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A5E05A-E2B0-4F11-B6BD-5142DE853B42}" type="slidenum">
              <a:rPr lang="en-US" altLang="zh-CN" smtClean="0">
                <a:ea typeface="굴림" pitchFamily="34" charset="-127"/>
              </a:rPr>
              <a:pPr/>
              <a:t>88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345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AC951B-2D56-4133-9A7B-7F4A191A816D}" type="slidenum">
              <a:rPr lang="en-US" altLang="zh-CN" smtClean="0">
                <a:ea typeface="굴림" pitchFamily="34" charset="-127"/>
              </a:rPr>
              <a:pPr/>
              <a:t>90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299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1B4A67-4F26-43E8-B73B-A5915B0403A0}" type="slidenum">
              <a:rPr lang="en-US" altLang="zh-CN" smtClean="0">
                <a:ea typeface="굴림" pitchFamily="34" charset="-127"/>
              </a:rPr>
              <a:pPr/>
              <a:t>92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301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19544D-0D28-4DB0-83FD-B46F6F4BD19F}" type="slidenum">
              <a:rPr lang="en-US" altLang="zh-CN" smtClean="0">
                <a:ea typeface="굴림" pitchFamily="34" charset="-127"/>
              </a:rPr>
              <a:pPr/>
              <a:t>93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302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39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539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F346A-A477-428D-90D7-74C00B31F943}" type="slidenum">
              <a:rPr lang="en-US" altLang="ko-KR" smtClean="0">
                <a:ea typeface="굴림" pitchFamily="34" charset="-127"/>
              </a:rPr>
              <a:pPr/>
              <a:t>11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A527FF-BEEE-4E48-A728-82EC0D8C26F6}" type="slidenum">
              <a:rPr lang="en-US" altLang="zh-CN" smtClean="0">
                <a:ea typeface="굴림" pitchFamily="34" charset="-127"/>
              </a:rPr>
              <a:pPr/>
              <a:t>94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303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1F12FD-BEBA-4758-99DE-20FB53AB62A7}" type="slidenum">
              <a:rPr lang="en-US" altLang="zh-CN" smtClean="0">
                <a:ea typeface="굴림" pitchFamily="34" charset="-127"/>
              </a:rPr>
              <a:pPr/>
              <a:t>95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5B70C7-6E68-4909-8BE6-5AFB5E55247C}" type="slidenum">
              <a:rPr lang="en-US" altLang="zh-CN" smtClean="0">
                <a:ea typeface="굴림" pitchFamily="34" charset="-127"/>
              </a:rPr>
              <a:pPr/>
              <a:t>96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305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3D76F7-B400-4A04-9177-276361D5BC4A}" type="slidenum">
              <a:rPr lang="en-US" altLang="zh-CN" smtClean="0">
                <a:ea typeface="굴림" pitchFamily="34" charset="-127"/>
              </a:rPr>
              <a:pPr/>
              <a:t>97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309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atinLnBrk="1"/>
            <a:r>
              <a:rPr lang="en-US" altLang="zh-CN" sz="1200" b="1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untenable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生词本</a:t>
            </a:r>
            <a:endParaRPr lang="zh-CN" altLang="en-US" sz="1200" b="0" i="0" u="none" strike="noStrike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  <a:hlinkClick r:id="rId3"/>
            </a:endParaRP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英 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[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ʌnˈtenəbl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]</a:t>
            </a:r>
            <a:endParaRPr lang="zh-CN" altLang="en-US" sz="1200" b="0" i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美 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[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ʌnˈtɛnəbəl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]</a:t>
            </a:r>
            <a:endParaRPr lang="zh-CN" altLang="en-US" sz="1200" b="0" i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adj.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（尤指辩论中的立场）站不住脚的； 不能维持的； 难以防守的； 不能租赁的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站不住脚的；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站不住脚；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支持不住的；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难以防守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的</a:t>
            </a:r>
            <a:endParaRPr lang="en-US" altLang="zh-CN" sz="1200" b="0" i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colon   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搜索网络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英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[ˈ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kəʊlən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]  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美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[ˈ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koʊlən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] 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GRE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n. 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冒号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;</a:t>
            </a:r>
            <a:endParaRPr lang="zh-CN" altLang="en-US" sz="1200" b="0" i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zh-CN" altLang="zh-CN" dirty="0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8D6E41-6990-40D6-B275-36EC83918A9B}" type="slidenum">
              <a:rPr lang="en-US" altLang="zh-CN"/>
              <a:pPr/>
              <a:t>100</a:t>
            </a:fld>
            <a:endParaRPr lang="en-US" altLang="zh-CN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A694BD-9956-4CE0-B864-35E6E483D002}" type="slidenum">
              <a:rPr lang="en-US" altLang="zh-CN" smtClean="0">
                <a:ea typeface="굴림" pitchFamily="34" charset="-127"/>
              </a:rPr>
              <a:pPr/>
              <a:t>101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415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:: </a:t>
            </a:r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 </a:t>
            </a:r>
            <a:r>
              <a:rPr lang="en-US" altLang="zh-CN" baseline="0" dirty="0" smtClean="0">
                <a:ea typeface="宋体" pitchFamily="2" charset="-122"/>
              </a:rPr>
              <a:t>0:0:0:0:0:0:0:0</a:t>
            </a:r>
          </a:p>
          <a:p>
            <a:r>
              <a:rPr lang="en-US" altLang="zh-CN" dirty="0" smtClean="0">
                <a:ea typeface="宋体" pitchFamily="2" charset="-122"/>
              </a:rPr>
              <a:t>::1  </a:t>
            </a:r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 </a:t>
            </a:r>
            <a:r>
              <a:rPr lang="en-US" altLang="zh-CN" baseline="0" dirty="0" smtClean="0">
                <a:ea typeface="宋体" pitchFamily="2" charset="-122"/>
              </a:rPr>
              <a:t>0:0:0:0:0:0:0:1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DE97B-BFEF-4D82-B775-4DB948D94A9D}" type="slidenum">
              <a:rPr lang="en-US" altLang="zh-CN" smtClean="0">
                <a:ea typeface="굴림" pitchFamily="34" charset="-127"/>
              </a:rPr>
              <a:pPr/>
              <a:t>102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310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700088"/>
            <a:ext cx="4646612" cy="3486150"/>
          </a:xfrm>
          <a:ln/>
        </p:spPr>
      </p:sp>
      <p:sp>
        <p:nvSpPr>
          <p:cNvPr id="310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416098"/>
            <a:ext cx="5033367" cy="4180921"/>
          </a:xfrm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1D2D1B-191B-4773-B9EC-DE000319CE66}" type="slidenum">
              <a:rPr lang="en-US" altLang="zh-CN" smtClean="0">
                <a:latin typeface="Arial" pitchFamily="34" charset="0"/>
              </a:rPr>
              <a:pPr/>
              <a:t>103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3EF93A-5A0D-4DAA-AC66-30EB0EA7CAB3}" type="slidenum">
              <a:rPr lang="en-US" altLang="zh-CN" smtClean="0">
                <a:ea typeface="굴림" pitchFamily="34" charset="-127"/>
              </a:rPr>
              <a:pPr/>
              <a:t>104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311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700088"/>
            <a:ext cx="4646612" cy="3486150"/>
          </a:xfrm>
          <a:ln/>
        </p:spPr>
      </p:sp>
      <p:sp>
        <p:nvSpPr>
          <p:cNvPr id="311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416098"/>
            <a:ext cx="5033367" cy="4180921"/>
          </a:xfrm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D2DA9-50B0-4EE3-AB7F-CA7C928301ED}" type="slidenum">
              <a:rPr lang="en-US" altLang="zh-CN" smtClean="0">
                <a:ea typeface="굴림" pitchFamily="34" charset="-127"/>
              </a:rPr>
              <a:pPr/>
              <a:t>105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312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Asynchronous Transfer Mode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(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ATM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is, according to the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3" tooltip="ATM Forum"/>
              </a:rPr>
              <a:t>ATM Forum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"a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4" tooltip="Telecommunications"/>
              </a:rPr>
              <a:t>telecommunications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concept defined by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5" tooltip="ANSI"/>
              </a:rPr>
              <a:t>ANSI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and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6" tooltip="ITU"/>
              </a:rPr>
              <a:t>ITU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(formerly CCITT) standards for carriage of a complete range of user traffic, including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7" tooltip="Telephony"/>
              </a:rPr>
              <a:t>voice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8" tooltip="Data transmission"/>
              </a:rPr>
              <a:t>data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and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9" tooltip="Video"/>
              </a:rPr>
              <a:t>video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signals".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10"/>
              </a:rPr>
              <a:t>[1]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ATM was developed to meet the needs of the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11" tooltip="Broadband Integrated Services Digital Network"/>
              </a:rPr>
              <a:t>Broadband Integrated Services Digital Network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as defined in the late 1980s,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10"/>
              </a:rPr>
              <a:t>[2]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and designed to unify telecommunication and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12" tooltip="Computer network"/>
              </a:rPr>
              <a:t>computer networks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 It was designed for a network that must handle both traditional high-throughput data traffic (e.g., file transfers), and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13" tooltip="Real-time computing"/>
              </a:rPr>
              <a:t>real-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13" tooltip="Real-time computing"/>
              </a:rPr>
              <a:t>time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14" tooltip="Latency (engineering)"/>
              </a:rPr>
              <a:t>low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14" tooltip="Latency (engineering)"/>
              </a:rPr>
              <a:t>-latency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content such as voice and video. The reference model for ATM approximately maps to the three lowest layers of the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15" tooltip="International Organization for Standardization"/>
              </a:rPr>
              <a:t>ISO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16" tooltip="OSI model"/>
              </a:rPr>
              <a:t>OSI reference model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17" tooltip="Network layer"/>
              </a:rPr>
              <a:t>network layer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18" tooltip="Data link layer"/>
              </a:rPr>
              <a:t>data link layer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and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19" tooltip="Physical layer"/>
              </a:rPr>
              <a:t>physical layer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10"/>
              </a:rPr>
              <a:t>[3]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ATM is a core protocol used over the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20" tooltip="SONET/SDH"/>
              </a:rPr>
              <a:t>SONET/SDH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backbone of the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21" tooltip="Public switched telephone network"/>
              </a:rPr>
              <a:t>public switched telephone network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(PSTN) and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22" tooltip="Integrated Services Digital Network"/>
              </a:rPr>
              <a:t>Integrated Services Digital Network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(ISDN), 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but its use is declining in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favour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of 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23" tooltip="All IP"/>
              </a:rPr>
              <a:t>all IP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	</a:t>
            </a:r>
          </a:p>
          <a:p>
            <a:pPr>
              <a:defRPr/>
            </a:pPr>
            <a:endParaRPr lang="en-US" altLang="zh-CN" sz="1200" b="0" i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ATM uses a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24" tooltip="Connection-oriented"/>
              </a:rPr>
              <a:t>connection-oriented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model in which a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25" tooltip="Virtual circuit"/>
              </a:rPr>
              <a:t>virtual circuit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must be established between two endpoints before the actual data exchange begins.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10"/>
              </a:rPr>
              <a:t>[5]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These virtual circuits may be “permanent”, i.e. dedicated connections that are usually preconfigured by the service provider, or “switched”, i.e. set up on a per-call basis using 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26" tooltip="Signaling (telecommunications)"/>
              </a:rPr>
              <a:t>signalling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and disconnected when the call is terminated.</a:t>
            </a:r>
          </a:p>
          <a:p>
            <a:pPr>
              <a:defRPr/>
            </a:pPr>
            <a:endParaRPr lang="en-US" altLang="zh-CN" sz="1200" b="0" i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ATM became popular with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27" tooltip="Telephone company"/>
              </a:rPr>
              <a:t>telephone companies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and many computer makers in the 1990s. However, even by the end of the decade, the better price/performance of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28" tooltip="Internet Protocol"/>
              </a:rPr>
              <a:t>Internet Protocol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-based products was competing with ATM technology for integrating real-time and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bursty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network traffic.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10"/>
              </a:rPr>
              <a:t>[13]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Companies such as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29" tooltip="FORE Systems"/>
              </a:rPr>
              <a:t>FORE Systems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focused on ATM products, while other large vendors such as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30" tooltip="Cisco Systems"/>
              </a:rPr>
              <a:t>Cisco Systems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provided ATM as an option.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10"/>
              </a:rPr>
              <a:t>[14]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After the burst of the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31" tooltip="Dot-com bubble"/>
              </a:rPr>
              <a:t>dot-com bubble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some still predicted that "ATM is going to dominate".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10"/>
              </a:rPr>
              <a:t>[15]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However, in 2005 the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3" tooltip="ATM Forum"/>
              </a:rPr>
              <a:t>ATM Forum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which had been the trade organization promoting the technology, merged with groups promoting other technologies, and eventually became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32" tooltip="Broadband Forum"/>
              </a:rPr>
              <a:t>Broadband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32" tooltip="Broadband Forum"/>
              </a:rPr>
              <a:t> Forum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10"/>
              </a:rPr>
              <a:t>[16]</a:t>
            </a:r>
            <a:endParaRPr lang="zh-CN" altLang="en-US" dirty="0"/>
          </a:p>
        </p:txBody>
      </p:sp>
      <p:sp>
        <p:nvSpPr>
          <p:cNvPr id="2549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4301D-5DC2-4A0D-8E44-AE5223E8C596}" type="slidenum">
              <a:rPr lang="en-US" altLang="ko-KR" smtClean="0">
                <a:ea typeface="굴림" pitchFamily="34" charset="-127"/>
              </a:rPr>
              <a:pPr/>
              <a:t>12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9854F9-F069-43BE-B57F-0A46063D06C2}" type="slidenum">
              <a:rPr lang="en-US" altLang="zh-CN" smtClean="0">
                <a:ea typeface="굴림" pitchFamily="34" charset="-127"/>
              </a:rPr>
              <a:pPr/>
              <a:t>106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313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700088"/>
            <a:ext cx="4646612" cy="3486150"/>
          </a:xfrm>
          <a:ln/>
        </p:spPr>
      </p:sp>
      <p:sp>
        <p:nvSpPr>
          <p:cNvPr id="313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416098"/>
            <a:ext cx="5033367" cy="4180921"/>
          </a:xfrm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8E832A-AD57-4EC8-BE73-779CB8429BE7}" type="slidenum">
              <a:rPr lang="en-US" altLang="zh-CN" smtClean="0">
                <a:latin typeface="Arial" pitchFamily="34" charset="0"/>
              </a:rPr>
              <a:pPr/>
              <a:t>107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21BAE4-C8FE-42AD-808D-8E05AC00728D}" type="slidenum">
              <a:rPr lang="en-US" altLang="zh-CN" smtClean="0">
                <a:latin typeface="Arial" pitchFamily="34" charset="0"/>
              </a:rPr>
              <a:pPr/>
              <a:t>108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913D9A-ECFF-408A-9CAB-078E056452D9}" type="slidenum">
              <a:rPr lang="en-US" altLang="zh-CN" smtClean="0">
                <a:ea typeface="굴림" pitchFamily="34" charset="-127"/>
              </a:rPr>
              <a:pPr/>
              <a:t>111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358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FD919-0DC5-49EA-932F-AFB2462AA274}" type="slidenum">
              <a:rPr lang="en-US" altLang="zh-CN" smtClean="0">
                <a:ea typeface="굴림" pitchFamily="34" charset="-127"/>
              </a:rPr>
              <a:pPr/>
              <a:t>114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343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93D4FB-67FA-45F7-AB15-84CEEE3FA6A5}" type="slidenum">
              <a:rPr lang="en-US" altLang="zh-CN" smtClean="0">
                <a:ea typeface="굴림" pitchFamily="34" charset="-127"/>
              </a:rPr>
              <a:pPr/>
              <a:t>115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363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FA6B03-A3B7-40DC-8670-21A3450A2FA2}" type="slidenum">
              <a:rPr lang="en-US" altLang="zh-CN" smtClean="0">
                <a:ea typeface="굴림" pitchFamily="34" charset="-127"/>
              </a:rPr>
              <a:pPr/>
              <a:t>117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366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A0CD3-F4ED-4EC4-B86D-7915AB8DC97E}" type="slidenum">
              <a:rPr lang="en-US" altLang="zh-CN" smtClean="0">
                <a:ea typeface="굴림" pitchFamily="34" charset="-127"/>
              </a:rPr>
              <a:pPr/>
              <a:t>118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373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304800"/>
            <a:ext cx="5392738" cy="4044950"/>
          </a:xfrm>
          <a:ln/>
        </p:spPr>
      </p:sp>
      <p:sp>
        <p:nvSpPr>
          <p:cNvPr id="373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462" y="4579031"/>
            <a:ext cx="5909965" cy="4122511"/>
          </a:xfrm>
          <a:noFill/>
          <a:ln/>
        </p:spPr>
        <p:txBody>
          <a:bodyPr lIns="90798" tIns="45399" rIns="90798" bIns="45399"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1613DE-EDCD-4EB9-98CF-2EFBF9DF25C2}" type="slidenum">
              <a:rPr lang="en-US" altLang="zh-CN" smtClean="0">
                <a:ea typeface="굴림" pitchFamily="34" charset="-127"/>
              </a:rPr>
              <a:pPr/>
              <a:t>119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374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304800"/>
            <a:ext cx="5392738" cy="4044950"/>
          </a:xfrm>
          <a:ln/>
        </p:spPr>
      </p:sp>
      <p:sp>
        <p:nvSpPr>
          <p:cNvPr id="374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462" y="4579031"/>
            <a:ext cx="5909965" cy="4122511"/>
          </a:xfrm>
          <a:noFill/>
          <a:ln/>
        </p:spPr>
        <p:txBody>
          <a:bodyPr lIns="90798" tIns="45399" rIns="90798" bIns="45399"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2B1895-305F-4562-BF0F-6AD493DA57CF}" type="slidenum">
              <a:rPr lang="en-US" altLang="zh-CN" smtClean="0">
                <a:ea typeface="굴림" pitchFamily="34" charset="-127"/>
              </a:rPr>
              <a:pPr/>
              <a:t>122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355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2C6D8-ADC8-461F-B344-30B7A1387E6C}" type="slidenum">
              <a:rPr lang="en-US" altLang="zh-CN" smtClean="0">
                <a:ea typeface="굴림" pitchFamily="34" charset="-127"/>
              </a:rPr>
              <a:pPr/>
              <a:t>14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256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C22D8-FAE8-4D21-8029-7DB03D2A284A}" type="slidenum">
              <a:rPr lang="en-US" altLang="zh-CN" smtClean="0">
                <a:ea typeface="굴림" pitchFamily="34" charset="-127"/>
              </a:rPr>
              <a:pPr/>
              <a:t>15</a:t>
            </a:fld>
            <a:endParaRPr lang="en-US" altLang="zh-CN" smtClean="0">
              <a:ea typeface="굴림" pitchFamily="34" charset="-127"/>
            </a:endParaRPr>
          </a:p>
        </p:txBody>
      </p:sp>
      <p:sp>
        <p:nvSpPr>
          <p:cNvPr id="257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2-</a:t>
            </a:r>
            <a:fld id="{419CC23F-DA65-42C4-86ED-C6EFDF70EB51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2-</a:t>
            </a:r>
            <a:fld id="{6526BD8B-755C-4B1B-9974-55BBB25B8A90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2-</a:t>
            </a:r>
            <a:fld id="{798459A4-DA31-44DF-B00A-47D5898B7EA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2-</a:t>
            </a:r>
            <a:fld id="{91DA2013-1758-4C9D-B799-6AAA64CF7D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2-</a:t>
            </a:r>
            <a:fld id="{6C1F76B0-C056-41A2-B7A5-C4FED8C001A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2-</a:t>
            </a:r>
            <a:fld id="{CEF05AA5-BB2B-4928-8309-CB9444C0B0B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2-</a:t>
            </a:r>
            <a:fld id="{C83B635E-340E-4B92-B568-B105B3E255B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2-</a:t>
            </a:r>
            <a:fld id="{6E1D6F0D-258E-435B-A582-E6A9471CB7A1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2-</a:t>
            </a:r>
            <a:fld id="{8D86E30F-9715-46E4-A069-7ABB4D7C8E3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2-</a:t>
            </a:r>
            <a:fld id="{6961AF3F-357B-4795-BA10-F3CC5EC8565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2-</a:t>
            </a:r>
            <a:fld id="{42760B56-997D-47EE-B1E6-C3ACA9B5B6A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2-</a:t>
            </a:r>
            <a:fld id="{C25CB210-7F3E-43E9-9912-4C7881B3C7C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IP Technology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9504" y="6400800"/>
            <a:ext cx="7217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2-</a:t>
            </a:r>
            <a:fld id="{70DDC071-A24C-4109-82D5-7D54D9EACA0A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6.png"/><Relationship Id="rId3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10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4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oleObject" Target="../embeddings/oleObject57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481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36F730FE-B1D3-4A7B-962A-D26563543ABE}" type="slidenum">
              <a:rPr lang="en-US" altLang="ko-KR" smtClean="0">
                <a:latin typeface="+mn-lt"/>
                <a:ea typeface="굴림" pitchFamily="34" charset="-127"/>
              </a:rPr>
              <a:pPr/>
              <a:t>1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Unit 2: IP Technology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645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/>
              <a:buNone/>
            </a:pPr>
            <a:r>
              <a:rPr lang="en-US" altLang="ko-KR" sz="3200" u="sng" dirty="0" smtClean="0">
                <a:solidFill>
                  <a:srgbClr val="FF0000"/>
                </a:solidFill>
                <a:ea typeface="굴림" pitchFamily="34" charset="-127"/>
              </a:rPr>
              <a:t>Unit goals:</a:t>
            </a:r>
            <a:r>
              <a:rPr lang="en-US" altLang="ko-KR" sz="3200" dirty="0" smtClean="0">
                <a:ea typeface="굴림" pitchFamily="34" charset="-127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ko-KR" dirty="0" smtClean="0">
                <a:ea typeface="굴림" pitchFamily="34" charset="-127"/>
              </a:rPr>
              <a:t>understand principles behind network layer services:</a:t>
            </a:r>
          </a:p>
          <a:p>
            <a:r>
              <a:rPr lang="en-US" altLang="zh-CN" dirty="0" smtClean="0">
                <a:ea typeface="宋体" pitchFamily="2" charset="-122"/>
              </a:rPr>
              <a:t>IPv4/IPv6 technology</a:t>
            </a:r>
          </a:p>
          <a:p>
            <a:r>
              <a:rPr lang="en-US" altLang="zh-CN" dirty="0" smtClean="0">
                <a:ea typeface="宋体" pitchFamily="2" charset="-122"/>
              </a:rPr>
              <a:t>IPv6 addressing</a:t>
            </a:r>
          </a:p>
          <a:p>
            <a:r>
              <a:rPr lang="en-US" altLang="zh-CN" dirty="0" smtClean="0">
                <a:ea typeface="宋体" pitchFamily="2" charset="-122"/>
              </a:rPr>
              <a:t>IPv6 operation mode</a:t>
            </a:r>
          </a:p>
          <a:p>
            <a:r>
              <a:rPr lang="en-US" altLang="zh-CN" dirty="0" smtClean="0">
                <a:ea typeface="宋体" pitchFamily="2" charset="-122"/>
              </a:rPr>
              <a:t>IPv4/IPv6 co-exist technologies including translating and tunneling.</a:t>
            </a:r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198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+mn-lt"/>
                <a:ea typeface="굴림" pitchFamily="34" charset="-127"/>
              </a:rPr>
              <a:t>2-</a:t>
            </a:r>
            <a:fld id="{76A87A71-43F6-426C-80FF-AF1019675968}" type="slidenum">
              <a:rPr lang="en-US" altLang="ko-KR" smtClean="0">
                <a:latin typeface="+mn-lt"/>
                <a:ea typeface="굴림" pitchFamily="34" charset="-127"/>
              </a:rPr>
              <a:pPr/>
              <a:t>10</a:t>
            </a:fld>
            <a:endParaRPr lang="en-US" altLang="ko-KR" smtClean="0">
              <a:latin typeface="+mn-lt"/>
              <a:ea typeface="굴림" pitchFamily="34" charset="-127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Virtual circuits: signaling protocols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0550" y="1685925"/>
            <a:ext cx="6534150" cy="1390650"/>
          </a:xfrm>
        </p:spPr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used to setup, maintain, teardown VC</a:t>
            </a:r>
          </a:p>
          <a:p>
            <a:r>
              <a:rPr lang="en-US" altLang="ko-KR" sz="2400" dirty="0" smtClean="0">
                <a:ea typeface="굴림" pitchFamily="34" charset="-127"/>
              </a:rPr>
              <a:t>used in ATM, frame-relay, X.25</a:t>
            </a:r>
          </a:p>
          <a:p>
            <a:r>
              <a:rPr lang="en-US" altLang="ko-KR" sz="2400" dirty="0" smtClean="0">
                <a:ea typeface="굴림" pitchFamily="34" charset="-127"/>
              </a:rPr>
              <a:t>not used in today’s Internet</a:t>
            </a:r>
          </a:p>
        </p:txBody>
      </p:sp>
      <p:sp>
        <p:nvSpPr>
          <p:cNvPr id="41990" name="Freeform 7"/>
          <p:cNvSpPr>
            <a:spLocks/>
          </p:cNvSpPr>
          <p:nvPr/>
        </p:nvSpPr>
        <p:spPr bwMode="auto">
          <a:xfrm>
            <a:off x="3371850" y="4783138"/>
            <a:ext cx="2847975" cy="1481137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41991" name="Line 101"/>
          <p:cNvSpPr>
            <a:spLocks noChangeShapeType="1"/>
          </p:cNvSpPr>
          <p:nvPr/>
        </p:nvSpPr>
        <p:spPr bwMode="auto">
          <a:xfrm rot="5400000" flipV="1">
            <a:off x="2725738" y="4525962"/>
            <a:ext cx="6350" cy="157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41992" name="Freeform 107"/>
          <p:cNvSpPr>
            <a:spLocks/>
          </p:cNvSpPr>
          <p:nvPr/>
        </p:nvSpPr>
        <p:spPr bwMode="auto">
          <a:xfrm>
            <a:off x="4010025" y="5076825"/>
            <a:ext cx="542925" cy="2952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+mn-lt"/>
            </a:endParaRPr>
          </a:p>
        </p:txBody>
      </p:sp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3516313" y="5251450"/>
            <a:ext cx="501650" cy="233363"/>
            <a:chOff x="3600" y="219"/>
            <a:chExt cx="360" cy="175"/>
          </a:xfrm>
        </p:grpSpPr>
        <p:sp>
          <p:nvSpPr>
            <p:cNvPr id="42145" name="Oval 11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 sz="2000">
                <a:latin typeface="+mn-lt"/>
              </a:endParaRPr>
            </a:p>
          </p:txBody>
        </p:sp>
        <p:sp>
          <p:nvSpPr>
            <p:cNvPr id="42146" name="Line 11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42147" name="Line 11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42148" name="Rectangle 11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ko-KR" altLang="ko-KR" sz="2000">
                <a:latin typeface="+mn-lt"/>
              </a:endParaRPr>
            </a:p>
          </p:txBody>
        </p:sp>
        <p:sp>
          <p:nvSpPr>
            <p:cNvPr id="42149" name="Oval 11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 sz="2000">
                <a:latin typeface="+mn-lt"/>
              </a:endParaRPr>
            </a:p>
          </p:txBody>
        </p:sp>
        <p:grpSp>
          <p:nvGrpSpPr>
            <p:cNvPr id="3" name="Group 11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155" name="Line 1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156" name="Line 1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157" name="Line 1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</p:grpSp>
        <p:grpSp>
          <p:nvGrpSpPr>
            <p:cNvPr id="4" name="Group 12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152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153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154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</p:grpSp>
      </p:grpSp>
      <p:grpSp>
        <p:nvGrpSpPr>
          <p:cNvPr id="5" name="Group 125"/>
          <p:cNvGrpSpPr>
            <a:grpSpLocks/>
          </p:cNvGrpSpPr>
          <p:nvPr/>
        </p:nvGrpSpPr>
        <p:grpSpPr bwMode="auto">
          <a:xfrm>
            <a:off x="3868738" y="5889625"/>
            <a:ext cx="501650" cy="233363"/>
            <a:chOff x="3600" y="219"/>
            <a:chExt cx="360" cy="175"/>
          </a:xfrm>
        </p:grpSpPr>
        <p:sp>
          <p:nvSpPr>
            <p:cNvPr id="42132" name="Oval 12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 sz="2000">
                <a:latin typeface="+mn-lt"/>
              </a:endParaRPr>
            </a:p>
          </p:txBody>
        </p:sp>
        <p:sp>
          <p:nvSpPr>
            <p:cNvPr id="42133" name="Line 12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42134" name="Line 12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42135" name="Rectangle 12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ko-KR" altLang="ko-KR" sz="2000">
                <a:latin typeface="+mn-lt"/>
              </a:endParaRPr>
            </a:p>
          </p:txBody>
        </p:sp>
        <p:sp>
          <p:nvSpPr>
            <p:cNvPr id="42136" name="Oval 13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 sz="2000">
                <a:latin typeface="+mn-lt"/>
              </a:endParaRPr>
            </a:p>
          </p:txBody>
        </p:sp>
        <p:grpSp>
          <p:nvGrpSpPr>
            <p:cNvPr id="6" name="Group 13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142" name="Line 1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143" name="Line 1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144" name="Line 1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</p:grpSp>
        <p:grpSp>
          <p:nvGrpSpPr>
            <p:cNvPr id="7" name="Group 13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139" name="Line 13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140" name="Line 1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141" name="Line 13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</p:grpSp>
      </p:grpSp>
      <p:grpSp>
        <p:nvGrpSpPr>
          <p:cNvPr id="8" name="Group 139"/>
          <p:cNvGrpSpPr>
            <a:grpSpLocks/>
          </p:cNvGrpSpPr>
          <p:nvPr/>
        </p:nvGrpSpPr>
        <p:grpSpPr bwMode="auto">
          <a:xfrm>
            <a:off x="4543425" y="4946650"/>
            <a:ext cx="501650" cy="233363"/>
            <a:chOff x="3600" y="219"/>
            <a:chExt cx="360" cy="175"/>
          </a:xfrm>
        </p:grpSpPr>
        <p:sp>
          <p:nvSpPr>
            <p:cNvPr id="42119" name="Oval 14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 sz="2000">
                <a:latin typeface="+mn-lt"/>
              </a:endParaRPr>
            </a:p>
          </p:txBody>
        </p:sp>
        <p:sp>
          <p:nvSpPr>
            <p:cNvPr id="42120" name="Line 14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42121" name="Line 14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42122" name="Rectangle 14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ko-KR" altLang="ko-KR" sz="2000">
                <a:latin typeface="+mn-lt"/>
              </a:endParaRPr>
            </a:p>
          </p:txBody>
        </p:sp>
        <p:sp>
          <p:nvSpPr>
            <p:cNvPr id="42123" name="Oval 14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 sz="2000">
                <a:latin typeface="+mn-lt"/>
              </a:endParaRPr>
            </a:p>
          </p:txBody>
        </p:sp>
        <p:grpSp>
          <p:nvGrpSpPr>
            <p:cNvPr id="9" name="Group 14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129" name="Line 14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130" name="Line 1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131" name="Line 14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</p:grpSp>
        <p:grpSp>
          <p:nvGrpSpPr>
            <p:cNvPr id="10" name="Group 14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126" name="Line 1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127" name="Line 1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128" name="Line 1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</p:grpSp>
      </p:grpSp>
      <p:grpSp>
        <p:nvGrpSpPr>
          <p:cNvPr id="11" name="Group 153"/>
          <p:cNvGrpSpPr>
            <a:grpSpLocks/>
          </p:cNvGrpSpPr>
          <p:nvPr/>
        </p:nvGrpSpPr>
        <p:grpSpPr bwMode="auto">
          <a:xfrm>
            <a:off x="4465638" y="5611813"/>
            <a:ext cx="500062" cy="233362"/>
            <a:chOff x="3600" y="219"/>
            <a:chExt cx="360" cy="175"/>
          </a:xfrm>
        </p:grpSpPr>
        <p:sp>
          <p:nvSpPr>
            <p:cNvPr id="42106" name="Oval 15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 sz="2000">
                <a:latin typeface="+mn-lt"/>
              </a:endParaRPr>
            </a:p>
          </p:txBody>
        </p:sp>
        <p:sp>
          <p:nvSpPr>
            <p:cNvPr id="42107" name="Line 15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42108" name="Line 15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42109" name="Rectangle 15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ko-KR" altLang="ko-KR" sz="2000">
                <a:latin typeface="+mn-lt"/>
              </a:endParaRPr>
            </a:p>
          </p:txBody>
        </p:sp>
        <p:sp>
          <p:nvSpPr>
            <p:cNvPr id="42110" name="Oval 15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 sz="2000">
                <a:latin typeface="+mn-lt"/>
              </a:endParaRPr>
            </a:p>
          </p:txBody>
        </p:sp>
        <p:grpSp>
          <p:nvGrpSpPr>
            <p:cNvPr id="12" name="Group 15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116" name="Line 1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117" name="Line 1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118" name="Line 1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</p:grpSp>
        <p:grpSp>
          <p:nvGrpSpPr>
            <p:cNvPr id="13" name="Group 16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113" name="Line 16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114" name="Line 1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115" name="Line 16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</p:grpSp>
      </p:grpSp>
      <p:grpSp>
        <p:nvGrpSpPr>
          <p:cNvPr id="14" name="Group 167"/>
          <p:cNvGrpSpPr>
            <a:grpSpLocks/>
          </p:cNvGrpSpPr>
          <p:nvPr/>
        </p:nvGrpSpPr>
        <p:grpSpPr bwMode="auto">
          <a:xfrm>
            <a:off x="5100638" y="5908675"/>
            <a:ext cx="501650" cy="233363"/>
            <a:chOff x="3600" y="219"/>
            <a:chExt cx="360" cy="175"/>
          </a:xfrm>
        </p:grpSpPr>
        <p:sp>
          <p:nvSpPr>
            <p:cNvPr id="42093" name="Oval 16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 sz="2000">
                <a:latin typeface="+mn-lt"/>
              </a:endParaRPr>
            </a:p>
          </p:txBody>
        </p:sp>
        <p:sp>
          <p:nvSpPr>
            <p:cNvPr id="42094" name="Line 16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42095" name="Line 17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42096" name="Rectangle 17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ko-KR" altLang="ko-KR" sz="2000">
                <a:latin typeface="+mn-lt"/>
              </a:endParaRPr>
            </a:p>
          </p:txBody>
        </p:sp>
        <p:sp>
          <p:nvSpPr>
            <p:cNvPr id="42097" name="Oval 17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 sz="2000">
                <a:latin typeface="+mn-lt"/>
              </a:endParaRPr>
            </a:p>
          </p:txBody>
        </p:sp>
        <p:grpSp>
          <p:nvGrpSpPr>
            <p:cNvPr id="15" name="Group 17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103" name="Line 1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104" name="Line 1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105" name="Line 1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</p:grpSp>
        <p:grpSp>
          <p:nvGrpSpPr>
            <p:cNvPr id="16" name="Group 17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100" name="Line 17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101" name="Line 1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102" name="Line 18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</p:grpSp>
      </p:grpSp>
      <p:grpSp>
        <p:nvGrpSpPr>
          <p:cNvPr id="17" name="Group 209"/>
          <p:cNvGrpSpPr>
            <a:grpSpLocks/>
          </p:cNvGrpSpPr>
          <p:nvPr/>
        </p:nvGrpSpPr>
        <p:grpSpPr bwMode="auto">
          <a:xfrm>
            <a:off x="5545138" y="5253038"/>
            <a:ext cx="501650" cy="233362"/>
            <a:chOff x="3600" y="219"/>
            <a:chExt cx="360" cy="175"/>
          </a:xfrm>
        </p:grpSpPr>
        <p:sp>
          <p:nvSpPr>
            <p:cNvPr id="42080" name="Oval 21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 sz="2000">
                <a:latin typeface="+mn-lt"/>
              </a:endParaRPr>
            </a:p>
          </p:txBody>
        </p:sp>
        <p:sp>
          <p:nvSpPr>
            <p:cNvPr id="42081" name="Line 21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42082" name="Line 21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42083" name="Rectangle 21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ko-KR" altLang="ko-KR" sz="2000">
                <a:latin typeface="+mn-lt"/>
              </a:endParaRPr>
            </a:p>
          </p:txBody>
        </p:sp>
        <p:sp>
          <p:nvSpPr>
            <p:cNvPr id="42084" name="Oval 21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 sz="2000">
                <a:latin typeface="+mn-lt"/>
              </a:endParaRPr>
            </a:p>
          </p:txBody>
        </p:sp>
        <p:grpSp>
          <p:nvGrpSpPr>
            <p:cNvPr id="18" name="Group 21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090" name="Line 2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091" name="Line 2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092" name="Line 2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</p:grpSp>
        <p:grpSp>
          <p:nvGrpSpPr>
            <p:cNvPr id="19" name="Group 21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087" name="Line 2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088" name="Line 2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089" name="Line 2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</p:grpSp>
      </p:grpSp>
      <p:grpSp>
        <p:nvGrpSpPr>
          <p:cNvPr id="20" name="Group 427"/>
          <p:cNvGrpSpPr>
            <a:grpSpLocks/>
          </p:cNvGrpSpPr>
          <p:nvPr/>
        </p:nvGrpSpPr>
        <p:grpSpPr bwMode="auto">
          <a:xfrm>
            <a:off x="498475" y="3786189"/>
            <a:ext cx="1566863" cy="1662113"/>
            <a:chOff x="2366" y="1143"/>
            <a:chExt cx="987" cy="1047"/>
          </a:xfrm>
        </p:grpSpPr>
        <p:grpSp>
          <p:nvGrpSpPr>
            <p:cNvPr id="21" name="Group 402"/>
            <p:cNvGrpSpPr>
              <a:grpSpLocks/>
            </p:cNvGrpSpPr>
            <p:nvPr/>
          </p:nvGrpSpPr>
          <p:grpSpPr bwMode="auto">
            <a:xfrm>
              <a:off x="2366" y="1143"/>
              <a:ext cx="987" cy="1047"/>
              <a:chOff x="2956" y="969"/>
              <a:chExt cx="513" cy="535"/>
            </a:xfrm>
          </p:grpSpPr>
          <p:sp>
            <p:nvSpPr>
              <p:cNvPr id="42072" name="Rectangle 403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sp>
            <p:nvSpPr>
              <p:cNvPr id="42073" name="Rectangle 404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sp>
            <p:nvSpPr>
              <p:cNvPr id="42074" name="Rectangle 405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sp>
            <p:nvSpPr>
              <p:cNvPr id="42075" name="Text Box 406"/>
              <p:cNvSpPr txBox="1">
                <a:spLocks noChangeArrowheads="1"/>
              </p:cNvSpPr>
              <p:nvPr/>
            </p:nvSpPr>
            <p:spPr bwMode="auto">
              <a:xfrm>
                <a:off x="2956" y="979"/>
                <a:ext cx="513" cy="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kumimoji="0" lang="en-US" altLang="ko-KR" sz="2000">
                    <a:latin typeface="+mn-lt"/>
                  </a:rPr>
                  <a:t>application</a:t>
                </a:r>
              </a:p>
              <a:p>
                <a:pPr algn="ctr" eaLnBrk="0" hangingPunct="0"/>
                <a:r>
                  <a:rPr kumimoji="0" lang="en-US" altLang="ko-KR" sz="2000">
                    <a:latin typeface="+mn-lt"/>
                  </a:rPr>
                  <a:t>transport</a:t>
                </a:r>
              </a:p>
              <a:p>
                <a:pPr algn="ctr" eaLnBrk="0" hangingPunct="0"/>
                <a:r>
                  <a:rPr kumimoji="0" lang="en-US" altLang="ko-KR" sz="2000">
                    <a:solidFill>
                      <a:schemeClr val="bg1"/>
                    </a:solidFill>
                    <a:latin typeface="+mn-lt"/>
                  </a:rPr>
                  <a:t>network</a:t>
                </a:r>
                <a:endParaRPr kumimoji="0" lang="en-US" altLang="ko-KR" sz="2000">
                  <a:latin typeface="+mn-lt"/>
                </a:endParaRPr>
              </a:p>
              <a:p>
                <a:pPr algn="ctr" eaLnBrk="0" hangingPunct="0"/>
                <a:r>
                  <a:rPr kumimoji="0" lang="en-US" altLang="ko-KR" sz="2000">
                    <a:latin typeface="+mn-lt"/>
                  </a:rPr>
                  <a:t>data link</a:t>
                </a:r>
              </a:p>
              <a:p>
                <a:pPr algn="ctr" eaLnBrk="0" hangingPunct="0"/>
                <a:r>
                  <a:rPr kumimoji="0" lang="en-US" altLang="ko-KR" sz="2000">
                    <a:latin typeface="+mn-lt"/>
                  </a:rPr>
                  <a:t>physical</a:t>
                </a:r>
              </a:p>
            </p:txBody>
          </p:sp>
          <p:sp>
            <p:nvSpPr>
              <p:cNvPr id="42076" name="Line 407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077" name="Line 408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078" name="Line 409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079" name="Line 410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</p:grpSp>
      </p:grpSp>
      <p:sp>
        <p:nvSpPr>
          <p:cNvPr id="42000" name="Freeform 420"/>
          <p:cNvSpPr>
            <a:spLocks/>
          </p:cNvSpPr>
          <p:nvPr/>
        </p:nvSpPr>
        <p:spPr bwMode="auto">
          <a:xfrm>
            <a:off x="5051425" y="5070475"/>
            <a:ext cx="504825" cy="307975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42001" name="Freeform 421"/>
          <p:cNvSpPr>
            <a:spLocks/>
          </p:cNvSpPr>
          <p:nvPr/>
        </p:nvSpPr>
        <p:spPr bwMode="auto">
          <a:xfrm>
            <a:off x="3986213" y="5462588"/>
            <a:ext cx="481012" cy="238125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42002" name="Freeform 422"/>
          <p:cNvSpPr>
            <a:spLocks/>
          </p:cNvSpPr>
          <p:nvPr/>
        </p:nvSpPr>
        <p:spPr bwMode="auto">
          <a:xfrm>
            <a:off x="4933950" y="5438775"/>
            <a:ext cx="628650" cy="247650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42003" name="Freeform 423"/>
          <p:cNvSpPr>
            <a:spLocks/>
          </p:cNvSpPr>
          <p:nvPr/>
        </p:nvSpPr>
        <p:spPr bwMode="auto">
          <a:xfrm>
            <a:off x="5600700" y="5492750"/>
            <a:ext cx="206375" cy="50800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42004" name="Freeform 424"/>
          <p:cNvSpPr>
            <a:spLocks/>
          </p:cNvSpPr>
          <p:nvPr/>
        </p:nvSpPr>
        <p:spPr bwMode="auto">
          <a:xfrm>
            <a:off x="4365625" y="6026150"/>
            <a:ext cx="736600" cy="74613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42005" name="Freeform 425"/>
          <p:cNvSpPr>
            <a:spLocks/>
          </p:cNvSpPr>
          <p:nvPr/>
        </p:nvSpPr>
        <p:spPr bwMode="auto">
          <a:xfrm>
            <a:off x="3829050" y="5486400"/>
            <a:ext cx="193675" cy="425450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+mn-lt"/>
            </a:endParaRPr>
          </a:p>
        </p:txBody>
      </p:sp>
      <p:grpSp>
        <p:nvGrpSpPr>
          <p:cNvPr id="22" name="Group 428"/>
          <p:cNvGrpSpPr>
            <a:grpSpLocks/>
          </p:cNvGrpSpPr>
          <p:nvPr/>
        </p:nvGrpSpPr>
        <p:grpSpPr bwMode="auto">
          <a:xfrm>
            <a:off x="7280275" y="3957639"/>
            <a:ext cx="1566863" cy="1662113"/>
            <a:chOff x="2366" y="1143"/>
            <a:chExt cx="987" cy="1047"/>
          </a:xfrm>
        </p:grpSpPr>
        <p:grpSp>
          <p:nvGrpSpPr>
            <p:cNvPr id="23" name="Group 430"/>
            <p:cNvGrpSpPr>
              <a:grpSpLocks/>
            </p:cNvGrpSpPr>
            <p:nvPr/>
          </p:nvGrpSpPr>
          <p:grpSpPr bwMode="auto">
            <a:xfrm>
              <a:off x="2366" y="1143"/>
              <a:ext cx="987" cy="1047"/>
              <a:chOff x="2956" y="969"/>
              <a:chExt cx="513" cy="535"/>
            </a:xfrm>
          </p:grpSpPr>
          <p:sp>
            <p:nvSpPr>
              <p:cNvPr id="42063" name="Rectangle 43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sp>
            <p:nvSpPr>
              <p:cNvPr id="42064" name="Rectangle 43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sp>
            <p:nvSpPr>
              <p:cNvPr id="42065" name="Rectangle 43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sp>
            <p:nvSpPr>
              <p:cNvPr id="42066" name="Text Box 434"/>
              <p:cNvSpPr txBox="1">
                <a:spLocks noChangeArrowheads="1"/>
              </p:cNvSpPr>
              <p:nvPr/>
            </p:nvSpPr>
            <p:spPr bwMode="auto">
              <a:xfrm>
                <a:off x="2956" y="979"/>
                <a:ext cx="513" cy="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kumimoji="0" lang="en-US" altLang="ko-KR" sz="2000">
                    <a:latin typeface="+mn-lt"/>
                  </a:rPr>
                  <a:t>application</a:t>
                </a:r>
              </a:p>
              <a:p>
                <a:pPr algn="ctr" eaLnBrk="0" hangingPunct="0"/>
                <a:r>
                  <a:rPr kumimoji="0" lang="en-US" altLang="ko-KR" sz="2000">
                    <a:latin typeface="+mn-lt"/>
                  </a:rPr>
                  <a:t>transport</a:t>
                </a:r>
              </a:p>
              <a:p>
                <a:pPr algn="ctr" eaLnBrk="0" hangingPunct="0"/>
                <a:r>
                  <a:rPr kumimoji="0" lang="en-US" altLang="ko-KR" sz="2000">
                    <a:solidFill>
                      <a:schemeClr val="bg1"/>
                    </a:solidFill>
                    <a:latin typeface="+mn-lt"/>
                  </a:rPr>
                  <a:t>network</a:t>
                </a:r>
                <a:endParaRPr kumimoji="0" lang="en-US" altLang="ko-KR" sz="2000">
                  <a:latin typeface="+mn-lt"/>
                </a:endParaRPr>
              </a:p>
              <a:p>
                <a:pPr algn="ctr" eaLnBrk="0" hangingPunct="0"/>
                <a:r>
                  <a:rPr kumimoji="0" lang="en-US" altLang="ko-KR" sz="2000">
                    <a:latin typeface="+mn-lt"/>
                  </a:rPr>
                  <a:t>data link</a:t>
                </a:r>
              </a:p>
              <a:p>
                <a:pPr algn="ctr" eaLnBrk="0" hangingPunct="0"/>
                <a:r>
                  <a:rPr kumimoji="0" lang="en-US" altLang="ko-KR" sz="2000">
                    <a:latin typeface="+mn-lt"/>
                  </a:rPr>
                  <a:t>physical</a:t>
                </a:r>
              </a:p>
            </p:txBody>
          </p:sp>
          <p:sp>
            <p:nvSpPr>
              <p:cNvPr id="42067" name="Line 43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068" name="Line 43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069" name="Line 43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070" name="Line 43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</p:grpSp>
      </p:grpSp>
      <p:sp>
        <p:nvSpPr>
          <p:cNvPr id="42007" name="Line 439"/>
          <p:cNvSpPr>
            <a:spLocks noChangeShapeType="1"/>
          </p:cNvSpPr>
          <p:nvPr/>
        </p:nvSpPr>
        <p:spPr bwMode="auto">
          <a:xfrm rot="-5400000" flipH="1" flipV="1">
            <a:off x="6721475" y="4708525"/>
            <a:ext cx="6350" cy="140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111041" name="Text Box 449"/>
          <p:cNvSpPr txBox="1">
            <a:spLocks noChangeArrowheads="1"/>
          </p:cNvSpPr>
          <p:nvPr/>
        </p:nvSpPr>
        <p:spPr bwMode="auto">
          <a:xfrm>
            <a:off x="1835554" y="4651375"/>
            <a:ext cx="18533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ko-KR" sz="2000">
                <a:solidFill>
                  <a:srgbClr val="FF0000"/>
                </a:solidFill>
                <a:latin typeface="+mn-lt"/>
              </a:rPr>
              <a:t>1. Initiate call</a:t>
            </a:r>
            <a:endParaRPr kumimoji="0" lang="en-US" altLang="ko-KR" sz="2000">
              <a:latin typeface="+mn-lt"/>
            </a:endParaRPr>
          </a:p>
        </p:txBody>
      </p:sp>
      <p:sp>
        <p:nvSpPr>
          <p:cNvPr id="111043" name="Freeform 451"/>
          <p:cNvSpPr>
            <a:spLocks/>
          </p:cNvSpPr>
          <p:nvPr/>
        </p:nvSpPr>
        <p:spPr bwMode="auto">
          <a:xfrm>
            <a:off x="2057400" y="5000625"/>
            <a:ext cx="5305425" cy="862013"/>
          </a:xfrm>
          <a:custGeom>
            <a:avLst/>
            <a:gdLst>
              <a:gd name="T0" fmla="*/ 0 w 3342"/>
              <a:gd name="T1" fmla="*/ 0 h 543"/>
              <a:gd name="T2" fmla="*/ 2147483647 w 3342"/>
              <a:gd name="T3" fmla="*/ 2147483647 h 543"/>
              <a:gd name="T4" fmla="*/ 2147483647 w 3342"/>
              <a:gd name="T5" fmla="*/ 2147483647 h 543"/>
              <a:gd name="T6" fmla="*/ 2147483647 w 3342"/>
              <a:gd name="T7" fmla="*/ 2147483647 h 543"/>
              <a:gd name="T8" fmla="*/ 2147483647 w 3342"/>
              <a:gd name="T9" fmla="*/ 2147483647 h 543"/>
              <a:gd name="T10" fmla="*/ 2147483647 w 3342"/>
              <a:gd name="T11" fmla="*/ 2147483647 h 543"/>
              <a:gd name="T12" fmla="*/ 2147483647 w 3342"/>
              <a:gd name="T13" fmla="*/ 2147483647 h 543"/>
              <a:gd name="T14" fmla="*/ 2147483647 w 334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342"/>
              <a:gd name="T25" fmla="*/ 0 h 543"/>
              <a:gd name="T26" fmla="*/ 3342 w 334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342" h="543">
                <a:moveTo>
                  <a:pt x="0" y="0"/>
                </a:moveTo>
                <a:lnTo>
                  <a:pt x="3" y="234"/>
                </a:lnTo>
                <a:lnTo>
                  <a:pt x="939" y="234"/>
                </a:lnTo>
                <a:lnTo>
                  <a:pt x="1617" y="543"/>
                </a:lnTo>
                <a:lnTo>
                  <a:pt x="1818" y="543"/>
                </a:lnTo>
                <a:lnTo>
                  <a:pt x="2364" y="300"/>
                </a:lnTo>
                <a:lnTo>
                  <a:pt x="3342" y="306"/>
                </a:lnTo>
                <a:lnTo>
                  <a:pt x="3336" y="1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111044" name="Text Box 452"/>
          <p:cNvSpPr txBox="1">
            <a:spLocks noChangeArrowheads="1"/>
          </p:cNvSpPr>
          <p:nvPr/>
        </p:nvSpPr>
        <p:spPr bwMode="auto">
          <a:xfrm>
            <a:off x="5546525" y="4718050"/>
            <a:ext cx="19784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ko-KR" sz="2000">
                <a:solidFill>
                  <a:srgbClr val="FF0000"/>
                </a:solidFill>
                <a:latin typeface="+mn-lt"/>
              </a:rPr>
              <a:t>2. incoming call</a:t>
            </a:r>
            <a:endParaRPr kumimoji="0" lang="en-US" altLang="ko-KR" sz="2000">
              <a:latin typeface="+mn-lt"/>
            </a:endParaRPr>
          </a:p>
        </p:txBody>
      </p:sp>
      <p:sp>
        <p:nvSpPr>
          <p:cNvPr id="111045" name="Text Box 453"/>
          <p:cNvSpPr txBox="1">
            <a:spLocks noChangeArrowheads="1"/>
          </p:cNvSpPr>
          <p:nvPr/>
        </p:nvSpPr>
        <p:spPr bwMode="auto">
          <a:xfrm>
            <a:off x="5679085" y="4384675"/>
            <a:ext cx="18133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ko-KR" sz="2000">
                <a:solidFill>
                  <a:srgbClr val="FF0000"/>
                </a:solidFill>
                <a:latin typeface="+mn-lt"/>
              </a:rPr>
              <a:t>3. Accept call</a:t>
            </a:r>
            <a:endParaRPr kumimoji="0" lang="en-US" altLang="ko-KR" sz="2000">
              <a:latin typeface="+mn-lt"/>
            </a:endParaRPr>
          </a:p>
        </p:txBody>
      </p:sp>
      <p:sp>
        <p:nvSpPr>
          <p:cNvPr id="111046" name="Freeform 454"/>
          <p:cNvSpPr>
            <a:spLocks/>
          </p:cNvSpPr>
          <p:nvPr/>
        </p:nvSpPr>
        <p:spPr bwMode="auto">
          <a:xfrm>
            <a:off x="2162175" y="4648200"/>
            <a:ext cx="5057775" cy="1123950"/>
          </a:xfrm>
          <a:custGeom>
            <a:avLst/>
            <a:gdLst>
              <a:gd name="T0" fmla="*/ 0 w 3186"/>
              <a:gd name="T1" fmla="*/ 2147483647 h 708"/>
              <a:gd name="T2" fmla="*/ 0 w 3186"/>
              <a:gd name="T3" fmla="*/ 2147483647 h 708"/>
              <a:gd name="T4" fmla="*/ 2147483647 w 3186"/>
              <a:gd name="T5" fmla="*/ 2147483647 h 708"/>
              <a:gd name="T6" fmla="*/ 2147483647 w 3186"/>
              <a:gd name="T7" fmla="*/ 2147483647 h 708"/>
              <a:gd name="T8" fmla="*/ 2147483647 w 3186"/>
              <a:gd name="T9" fmla="*/ 2147483647 h 708"/>
              <a:gd name="T10" fmla="*/ 2147483647 w 3186"/>
              <a:gd name="T11" fmla="*/ 2147483647 h 708"/>
              <a:gd name="T12" fmla="*/ 2147483647 w 3186"/>
              <a:gd name="T13" fmla="*/ 2147483647 h 708"/>
              <a:gd name="T14" fmla="*/ 2147483647 w 3186"/>
              <a:gd name="T15" fmla="*/ 0 h 7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86"/>
              <a:gd name="T25" fmla="*/ 0 h 708"/>
              <a:gd name="T26" fmla="*/ 3186 w 3186"/>
              <a:gd name="T27" fmla="*/ 708 h 7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86" h="708">
                <a:moveTo>
                  <a:pt x="0" y="12"/>
                </a:moveTo>
                <a:lnTo>
                  <a:pt x="0" y="381"/>
                </a:lnTo>
                <a:lnTo>
                  <a:pt x="882" y="384"/>
                </a:lnTo>
                <a:lnTo>
                  <a:pt x="1551" y="708"/>
                </a:lnTo>
                <a:lnTo>
                  <a:pt x="1742" y="708"/>
                </a:lnTo>
                <a:lnTo>
                  <a:pt x="2273" y="476"/>
                </a:lnTo>
                <a:lnTo>
                  <a:pt x="3186" y="470"/>
                </a:lnTo>
                <a:lnTo>
                  <a:pt x="318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111047" name="Text Box 455"/>
          <p:cNvSpPr txBox="1">
            <a:spLocks noChangeArrowheads="1"/>
          </p:cNvSpPr>
          <p:nvPr/>
        </p:nvSpPr>
        <p:spPr bwMode="auto">
          <a:xfrm>
            <a:off x="1781461" y="4365625"/>
            <a:ext cx="22060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ko-KR" sz="2000">
                <a:solidFill>
                  <a:srgbClr val="FF0000"/>
                </a:solidFill>
                <a:latin typeface="+mn-lt"/>
              </a:rPr>
              <a:t>4. Call connected</a:t>
            </a:r>
            <a:endParaRPr kumimoji="0" lang="en-US" altLang="ko-KR" sz="2000">
              <a:latin typeface="+mn-lt"/>
            </a:endParaRPr>
          </a:p>
        </p:txBody>
      </p:sp>
      <p:sp>
        <p:nvSpPr>
          <p:cNvPr id="111048" name="Text Box 456"/>
          <p:cNvSpPr txBox="1">
            <a:spLocks noChangeArrowheads="1"/>
          </p:cNvSpPr>
          <p:nvPr/>
        </p:nvSpPr>
        <p:spPr bwMode="auto">
          <a:xfrm>
            <a:off x="1796828" y="4060825"/>
            <a:ext cx="24753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ko-KR" sz="2000">
                <a:solidFill>
                  <a:schemeClr val="accent2"/>
                </a:solidFill>
                <a:latin typeface="+mn-lt"/>
              </a:rPr>
              <a:t>5. Data flow begins</a:t>
            </a:r>
            <a:endParaRPr kumimoji="0" lang="en-US" altLang="ko-KR" sz="2000">
              <a:latin typeface="+mn-lt"/>
            </a:endParaRPr>
          </a:p>
        </p:txBody>
      </p:sp>
      <p:sp>
        <p:nvSpPr>
          <p:cNvPr id="111049" name="Text Box 457"/>
          <p:cNvSpPr txBox="1">
            <a:spLocks noChangeArrowheads="1"/>
          </p:cNvSpPr>
          <p:nvPr/>
        </p:nvSpPr>
        <p:spPr bwMode="auto">
          <a:xfrm>
            <a:off x="5503522" y="4013200"/>
            <a:ext cx="20072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ko-KR" sz="2000">
                <a:solidFill>
                  <a:schemeClr val="accent2"/>
                </a:solidFill>
                <a:latin typeface="+mn-lt"/>
              </a:rPr>
              <a:t>6. Receive data</a:t>
            </a:r>
            <a:endParaRPr kumimoji="0" lang="en-US" altLang="ko-KR" sz="2000">
              <a:latin typeface="+mn-lt"/>
            </a:endParaRPr>
          </a:p>
        </p:txBody>
      </p:sp>
      <p:sp>
        <p:nvSpPr>
          <p:cNvPr id="111050" name="Freeform 458"/>
          <p:cNvSpPr>
            <a:spLocks/>
          </p:cNvSpPr>
          <p:nvPr/>
        </p:nvSpPr>
        <p:spPr bwMode="auto">
          <a:xfrm>
            <a:off x="2228850" y="4324350"/>
            <a:ext cx="4895850" cy="1343025"/>
          </a:xfrm>
          <a:custGeom>
            <a:avLst/>
            <a:gdLst>
              <a:gd name="T0" fmla="*/ 0 w 3084"/>
              <a:gd name="T1" fmla="*/ 2147483647 h 846"/>
              <a:gd name="T2" fmla="*/ 0 w 3084"/>
              <a:gd name="T3" fmla="*/ 2147483647 h 846"/>
              <a:gd name="T4" fmla="*/ 2147483647 w 3084"/>
              <a:gd name="T5" fmla="*/ 2147483647 h 846"/>
              <a:gd name="T6" fmla="*/ 2147483647 w 3084"/>
              <a:gd name="T7" fmla="*/ 2147483647 h 846"/>
              <a:gd name="T8" fmla="*/ 2147483647 w 3084"/>
              <a:gd name="T9" fmla="*/ 2147483647 h 846"/>
              <a:gd name="T10" fmla="*/ 2147483647 w 3084"/>
              <a:gd name="T11" fmla="*/ 2147483647 h 846"/>
              <a:gd name="T12" fmla="*/ 2147483647 w 3084"/>
              <a:gd name="T13" fmla="*/ 2147483647 h 846"/>
              <a:gd name="T14" fmla="*/ 2147483647 w 3084"/>
              <a:gd name="T15" fmla="*/ 0 h 8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084"/>
              <a:gd name="T25" fmla="*/ 0 h 846"/>
              <a:gd name="T26" fmla="*/ 3084 w 3084"/>
              <a:gd name="T27" fmla="*/ 846 h 84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084" h="846">
                <a:moveTo>
                  <a:pt x="0" y="18"/>
                </a:moveTo>
                <a:lnTo>
                  <a:pt x="0" y="531"/>
                </a:lnTo>
                <a:lnTo>
                  <a:pt x="846" y="534"/>
                </a:lnTo>
                <a:lnTo>
                  <a:pt x="1485" y="846"/>
                </a:lnTo>
                <a:lnTo>
                  <a:pt x="1698" y="843"/>
                </a:lnTo>
                <a:lnTo>
                  <a:pt x="2238" y="633"/>
                </a:lnTo>
                <a:lnTo>
                  <a:pt x="3084" y="633"/>
                </a:lnTo>
                <a:lnTo>
                  <a:pt x="3081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 sz="2000">
              <a:latin typeface="+mn-lt"/>
            </a:endParaRPr>
          </a:p>
        </p:txBody>
      </p:sp>
      <p:grpSp>
        <p:nvGrpSpPr>
          <p:cNvPr id="24" name="Group 530"/>
          <p:cNvGrpSpPr>
            <a:grpSpLocks/>
          </p:cNvGrpSpPr>
          <p:nvPr/>
        </p:nvGrpSpPr>
        <p:grpSpPr bwMode="auto">
          <a:xfrm>
            <a:off x="3514725" y="5241925"/>
            <a:ext cx="2530475" cy="600075"/>
            <a:chOff x="2214" y="3302"/>
            <a:chExt cx="1594" cy="378"/>
          </a:xfrm>
        </p:grpSpPr>
        <p:grpSp>
          <p:nvGrpSpPr>
            <p:cNvPr id="25" name="Group 501"/>
            <p:cNvGrpSpPr>
              <a:grpSpLocks/>
            </p:cNvGrpSpPr>
            <p:nvPr/>
          </p:nvGrpSpPr>
          <p:grpSpPr bwMode="auto">
            <a:xfrm>
              <a:off x="2214" y="3302"/>
              <a:ext cx="316" cy="147"/>
              <a:chOff x="3120" y="2318"/>
              <a:chExt cx="316" cy="147"/>
            </a:xfrm>
          </p:grpSpPr>
          <p:sp>
            <p:nvSpPr>
              <p:cNvPr id="42049" name="Oval 488"/>
              <p:cNvSpPr>
                <a:spLocks noChangeArrowheads="1"/>
              </p:cNvSpPr>
              <p:nvPr/>
            </p:nvSpPr>
            <p:spPr bwMode="auto">
              <a:xfrm>
                <a:off x="3123" y="2384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sp>
            <p:nvSpPr>
              <p:cNvPr id="42050" name="Line 489"/>
              <p:cNvSpPr>
                <a:spLocks noChangeShapeType="1"/>
              </p:cNvSpPr>
              <p:nvPr/>
            </p:nvSpPr>
            <p:spPr bwMode="auto">
              <a:xfrm>
                <a:off x="3123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051" name="Line 490"/>
              <p:cNvSpPr>
                <a:spLocks noChangeShapeType="1"/>
              </p:cNvSpPr>
              <p:nvPr/>
            </p:nvSpPr>
            <p:spPr bwMode="auto">
              <a:xfrm>
                <a:off x="3436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052" name="Rectangle 491"/>
              <p:cNvSpPr>
                <a:spLocks noChangeArrowheads="1"/>
              </p:cNvSpPr>
              <p:nvPr/>
            </p:nvSpPr>
            <p:spPr bwMode="auto">
              <a:xfrm>
                <a:off x="3123" y="2377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000">
                  <a:latin typeface="+mn-lt"/>
                </a:endParaRPr>
              </a:p>
            </p:txBody>
          </p:sp>
          <p:sp>
            <p:nvSpPr>
              <p:cNvPr id="42053" name="Oval 492"/>
              <p:cNvSpPr>
                <a:spLocks noChangeArrowheads="1"/>
              </p:cNvSpPr>
              <p:nvPr/>
            </p:nvSpPr>
            <p:spPr bwMode="auto">
              <a:xfrm>
                <a:off x="3120" y="2318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grpSp>
            <p:nvGrpSpPr>
              <p:cNvPr id="26" name="Group 493"/>
              <p:cNvGrpSpPr>
                <a:grpSpLocks/>
              </p:cNvGrpSpPr>
              <p:nvPr/>
            </p:nvGrpSpPr>
            <p:grpSpPr bwMode="auto">
              <a:xfrm>
                <a:off x="3195" y="2339"/>
                <a:ext cx="156" cy="55"/>
                <a:chOff x="2848" y="848"/>
                <a:chExt cx="140" cy="98"/>
              </a:xfrm>
            </p:grpSpPr>
            <p:sp>
              <p:nvSpPr>
                <p:cNvPr id="42059" name="Line 49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42060" name="Line 49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42061" name="Line 49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  <p:grpSp>
            <p:nvGrpSpPr>
              <p:cNvPr id="27" name="Group 497"/>
              <p:cNvGrpSpPr>
                <a:grpSpLocks/>
              </p:cNvGrpSpPr>
              <p:nvPr/>
            </p:nvGrpSpPr>
            <p:grpSpPr bwMode="auto">
              <a:xfrm flipV="1">
                <a:off x="3195" y="2338"/>
                <a:ext cx="156" cy="56"/>
                <a:chOff x="2848" y="848"/>
                <a:chExt cx="140" cy="98"/>
              </a:xfrm>
            </p:grpSpPr>
            <p:sp>
              <p:nvSpPr>
                <p:cNvPr id="42056" name="Line 49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42057" name="Line 49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42058" name="Line 50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</p:grpSp>
        <p:grpSp>
          <p:nvGrpSpPr>
            <p:cNvPr id="28" name="Group 502"/>
            <p:cNvGrpSpPr>
              <a:grpSpLocks/>
            </p:cNvGrpSpPr>
            <p:nvPr/>
          </p:nvGrpSpPr>
          <p:grpSpPr bwMode="auto">
            <a:xfrm>
              <a:off x="2808" y="3533"/>
              <a:ext cx="316" cy="147"/>
              <a:chOff x="3120" y="2318"/>
              <a:chExt cx="316" cy="147"/>
            </a:xfrm>
          </p:grpSpPr>
          <p:sp>
            <p:nvSpPr>
              <p:cNvPr id="42036" name="Oval 503"/>
              <p:cNvSpPr>
                <a:spLocks noChangeArrowheads="1"/>
              </p:cNvSpPr>
              <p:nvPr/>
            </p:nvSpPr>
            <p:spPr bwMode="auto">
              <a:xfrm>
                <a:off x="3123" y="2384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sp>
            <p:nvSpPr>
              <p:cNvPr id="42037" name="Line 504"/>
              <p:cNvSpPr>
                <a:spLocks noChangeShapeType="1"/>
              </p:cNvSpPr>
              <p:nvPr/>
            </p:nvSpPr>
            <p:spPr bwMode="auto">
              <a:xfrm>
                <a:off x="3123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038" name="Line 505"/>
              <p:cNvSpPr>
                <a:spLocks noChangeShapeType="1"/>
              </p:cNvSpPr>
              <p:nvPr/>
            </p:nvSpPr>
            <p:spPr bwMode="auto">
              <a:xfrm>
                <a:off x="3436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039" name="Rectangle 506"/>
              <p:cNvSpPr>
                <a:spLocks noChangeArrowheads="1"/>
              </p:cNvSpPr>
              <p:nvPr/>
            </p:nvSpPr>
            <p:spPr bwMode="auto">
              <a:xfrm>
                <a:off x="3123" y="2377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000">
                  <a:latin typeface="+mn-lt"/>
                </a:endParaRPr>
              </a:p>
            </p:txBody>
          </p:sp>
          <p:sp>
            <p:nvSpPr>
              <p:cNvPr id="42040" name="Oval 507"/>
              <p:cNvSpPr>
                <a:spLocks noChangeArrowheads="1"/>
              </p:cNvSpPr>
              <p:nvPr/>
            </p:nvSpPr>
            <p:spPr bwMode="auto">
              <a:xfrm>
                <a:off x="3120" y="2318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grpSp>
            <p:nvGrpSpPr>
              <p:cNvPr id="29" name="Group 508"/>
              <p:cNvGrpSpPr>
                <a:grpSpLocks/>
              </p:cNvGrpSpPr>
              <p:nvPr/>
            </p:nvGrpSpPr>
            <p:grpSpPr bwMode="auto">
              <a:xfrm>
                <a:off x="3195" y="2339"/>
                <a:ext cx="156" cy="55"/>
                <a:chOff x="2848" y="848"/>
                <a:chExt cx="140" cy="98"/>
              </a:xfrm>
            </p:grpSpPr>
            <p:sp>
              <p:nvSpPr>
                <p:cNvPr id="42046" name="Line 50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42047" name="Line 51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42048" name="Line 51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  <p:grpSp>
            <p:nvGrpSpPr>
              <p:cNvPr id="30" name="Group 512"/>
              <p:cNvGrpSpPr>
                <a:grpSpLocks/>
              </p:cNvGrpSpPr>
              <p:nvPr/>
            </p:nvGrpSpPr>
            <p:grpSpPr bwMode="auto">
              <a:xfrm flipV="1">
                <a:off x="3195" y="2338"/>
                <a:ext cx="156" cy="56"/>
                <a:chOff x="2848" y="848"/>
                <a:chExt cx="140" cy="98"/>
              </a:xfrm>
            </p:grpSpPr>
            <p:sp>
              <p:nvSpPr>
                <p:cNvPr id="42043" name="Line 51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42044" name="Line 51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42045" name="Line 51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</p:grpSp>
        <p:grpSp>
          <p:nvGrpSpPr>
            <p:cNvPr id="31" name="Group 516"/>
            <p:cNvGrpSpPr>
              <a:grpSpLocks/>
            </p:cNvGrpSpPr>
            <p:nvPr/>
          </p:nvGrpSpPr>
          <p:grpSpPr bwMode="auto">
            <a:xfrm>
              <a:off x="3492" y="3302"/>
              <a:ext cx="316" cy="147"/>
              <a:chOff x="3120" y="2318"/>
              <a:chExt cx="316" cy="147"/>
            </a:xfrm>
          </p:grpSpPr>
          <p:sp>
            <p:nvSpPr>
              <p:cNvPr id="42023" name="Oval 517"/>
              <p:cNvSpPr>
                <a:spLocks noChangeArrowheads="1"/>
              </p:cNvSpPr>
              <p:nvPr/>
            </p:nvSpPr>
            <p:spPr bwMode="auto">
              <a:xfrm>
                <a:off x="3123" y="2384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sp>
            <p:nvSpPr>
              <p:cNvPr id="42024" name="Line 518"/>
              <p:cNvSpPr>
                <a:spLocks noChangeShapeType="1"/>
              </p:cNvSpPr>
              <p:nvPr/>
            </p:nvSpPr>
            <p:spPr bwMode="auto">
              <a:xfrm>
                <a:off x="3123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025" name="Line 519"/>
              <p:cNvSpPr>
                <a:spLocks noChangeShapeType="1"/>
              </p:cNvSpPr>
              <p:nvPr/>
            </p:nvSpPr>
            <p:spPr bwMode="auto">
              <a:xfrm>
                <a:off x="3436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026" name="Rectangle 520"/>
              <p:cNvSpPr>
                <a:spLocks noChangeArrowheads="1"/>
              </p:cNvSpPr>
              <p:nvPr/>
            </p:nvSpPr>
            <p:spPr bwMode="auto">
              <a:xfrm>
                <a:off x="3123" y="2377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000">
                  <a:latin typeface="+mn-lt"/>
                </a:endParaRPr>
              </a:p>
            </p:txBody>
          </p:sp>
          <p:sp>
            <p:nvSpPr>
              <p:cNvPr id="42027" name="Oval 521"/>
              <p:cNvSpPr>
                <a:spLocks noChangeArrowheads="1"/>
              </p:cNvSpPr>
              <p:nvPr/>
            </p:nvSpPr>
            <p:spPr bwMode="auto">
              <a:xfrm>
                <a:off x="3120" y="2318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grpSp>
            <p:nvGrpSpPr>
              <p:cNvPr id="42112" name="Group 522"/>
              <p:cNvGrpSpPr>
                <a:grpSpLocks/>
              </p:cNvGrpSpPr>
              <p:nvPr/>
            </p:nvGrpSpPr>
            <p:grpSpPr bwMode="auto">
              <a:xfrm>
                <a:off x="3195" y="2339"/>
                <a:ext cx="156" cy="55"/>
                <a:chOff x="2848" y="848"/>
                <a:chExt cx="140" cy="98"/>
              </a:xfrm>
            </p:grpSpPr>
            <p:sp>
              <p:nvSpPr>
                <p:cNvPr id="42033" name="Line 52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42034" name="Line 52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42035" name="Line 52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  <p:grpSp>
            <p:nvGrpSpPr>
              <p:cNvPr id="42124" name="Group 526"/>
              <p:cNvGrpSpPr>
                <a:grpSpLocks/>
              </p:cNvGrpSpPr>
              <p:nvPr/>
            </p:nvGrpSpPr>
            <p:grpSpPr bwMode="auto">
              <a:xfrm flipV="1">
                <a:off x="3195" y="2338"/>
                <a:ext cx="156" cy="56"/>
                <a:chOff x="2848" y="848"/>
                <a:chExt cx="140" cy="98"/>
              </a:xfrm>
            </p:grpSpPr>
            <p:sp>
              <p:nvSpPr>
                <p:cNvPr id="42030" name="Line 5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42031" name="Line 5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42032" name="Line 5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</p:grpSp>
      </p:grpSp>
      <p:pic>
        <p:nvPicPr>
          <p:cNvPr id="42018" name="Object 4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5588" y="3617913"/>
            <a:ext cx="528637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19" name="Object 4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3788" y="3446463"/>
            <a:ext cx="528637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41" grpId="0" autoUpdateAnimBg="0"/>
      <p:bldP spid="111043" grpId="0" animBg="1"/>
      <p:bldP spid="111044" grpId="0" autoUpdateAnimBg="0"/>
      <p:bldP spid="111045" grpId="0" autoUpdateAnimBg="0"/>
      <p:bldP spid="111046" grpId="0" animBg="1"/>
      <p:bldP spid="111047" grpId="0" autoUpdateAnimBg="0"/>
      <p:bldP spid="111048" grpId="0" autoUpdateAnimBg="0"/>
      <p:bldP spid="111049" grpId="0" autoUpdateAnimBg="0"/>
      <p:bldP spid="11105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62105" y="1024932"/>
            <a:ext cx="8530204" cy="55567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zh-CN" sz="2400" dirty="0" err="1" smtClean="0"/>
              <a:t>Unicast</a:t>
            </a:r>
            <a:endParaRPr lang="en-US" altLang="zh-CN" sz="2400" dirty="0"/>
          </a:p>
          <a:p>
            <a:pPr lvl="1">
              <a:lnSpc>
                <a:spcPct val="85000"/>
              </a:lnSpc>
            </a:pPr>
            <a:r>
              <a:rPr lang="en-US" altLang="zh-CN" sz="2000" dirty="0" smtClean="0"/>
              <a:t>Destination Address </a:t>
            </a:r>
            <a:r>
              <a:rPr lang="en-US" altLang="zh-CN" sz="2000" u="sng" dirty="0" smtClean="0"/>
              <a:t>specifies a </a:t>
            </a:r>
            <a:r>
              <a:rPr lang="en-US" altLang="zh-CN" sz="2000" u="sng" dirty="0"/>
              <a:t>single </a:t>
            </a:r>
            <a:r>
              <a:rPr lang="en-US" altLang="zh-CN" sz="2000" u="sng" dirty="0" smtClean="0"/>
              <a:t>computer</a:t>
            </a:r>
            <a:endParaRPr lang="en-US" altLang="zh-CN" sz="2000" u="sng" dirty="0"/>
          </a:p>
          <a:p>
            <a:pPr lvl="1">
              <a:lnSpc>
                <a:spcPct val="85000"/>
              </a:lnSpc>
            </a:pPr>
            <a:r>
              <a:rPr lang="en-US" altLang="zh-CN" sz="2000" dirty="0"/>
              <a:t>Delivery to single </a:t>
            </a:r>
            <a:r>
              <a:rPr lang="en-US" altLang="zh-CN" sz="2000" dirty="0" smtClean="0"/>
              <a:t>interface</a:t>
            </a:r>
          </a:p>
          <a:p>
            <a:pPr lvl="1">
              <a:lnSpc>
                <a:spcPct val="85000"/>
              </a:lnSpc>
            </a:pPr>
            <a:endParaRPr lang="en-US" altLang="zh-CN" sz="2000" dirty="0" smtClean="0"/>
          </a:p>
          <a:p>
            <a:pPr>
              <a:lnSpc>
                <a:spcPct val="85000"/>
              </a:lnSpc>
            </a:pPr>
            <a:r>
              <a:rPr lang="en-US" altLang="zh-CN" sz="2400" dirty="0" err="1" smtClean="0"/>
              <a:t>Anycast</a:t>
            </a:r>
            <a:endParaRPr lang="en-US" altLang="zh-CN" sz="2400" dirty="0" smtClean="0"/>
          </a:p>
          <a:p>
            <a:pPr lvl="1">
              <a:lnSpc>
                <a:spcPct val="85000"/>
              </a:lnSpc>
            </a:pPr>
            <a:r>
              <a:rPr lang="en-US" altLang="zh-CN" sz="2000" u="sng" dirty="0" smtClean="0"/>
              <a:t>Destination is a set of computers</a:t>
            </a:r>
            <a:r>
              <a:rPr lang="en-US" altLang="zh-CN" sz="2000" dirty="0" smtClean="0"/>
              <a:t>, possibly at different location, that all </a:t>
            </a:r>
            <a:r>
              <a:rPr lang="en-US" altLang="zh-CN" sz="2000" u="sng" dirty="0" smtClean="0"/>
              <a:t>share a single address</a:t>
            </a:r>
          </a:p>
          <a:p>
            <a:pPr lvl="1">
              <a:lnSpc>
                <a:spcPct val="85000"/>
              </a:lnSpc>
            </a:pPr>
            <a:r>
              <a:rPr lang="en-US" altLang="zh-CN" sz="2000" dirty="0" smtClean="0">
                <a:solidFill>
                  <a:srgbClr val="0070C0"/>
                </a:solidFill>
              </a:rPr>
              <a:t>Delivery to exactly one member </a:t>
            </a:r>
            <a:r>
              <a:rPr lang="en-US" altLang="zh-CN" sz="2000" dirty="0" smtClean="0"/>
              <a:t>in the set (often the closest member)</a:t>
            </a:r>
          </a:p>
          <a:p>
            <a:pPr lvl="1">
              <a:lnSpc>
                <a:spcPct val="85000"/>
              </a:lnSpc>
            </a:pPr>
            <a:endParaRPr lang="en-US" altLang="zh-CN" sz="2000" dirty="0" smtClean="0"/>
          </a:p>
          <a:p>
            <a:pPr>
              <a:lnSpc>
                <a:spcPct val="85000"/>
              </a:lnSpc>
            </a:pPr>
            <a:r>
              <a:rPr lang="en-US" altLang="zh-CN" sz="2400" dirty="0" smtClean="0"/>
              <a:t>Multicast</a:t>
            </a:r>
            <a:endParaRPr lang="en-US" altLang="zh-CN" sz="2400" dirty="0"/>
          </a:p>
          <a:p>
            <a:pPr lvl="1">
              <a:lnSpc>
                <a:spcPct val="85000"/>
              </a:lnSpc>
            </a:pPr>
            <a:r>
              <a:rPr lang="en-US" altLang="zh-CN" sz="2000" u="sng" dirty="0" smtClean="0"/>
              <a:t>Destination is a set of computers</a:t>
            </a:r>
            <a:r>
              <a:rPr lang="en-US" altLang="zh-CN" sz="2000" dirty="0" smtClean="0"/>
              <a:t>, possibly at multiple locations.</a:t>
            </a:r>
          </a:p>
          <a:p>
            <a:pPr lvl="1">
              <a:lnSpc>
                <a:spcPct val="85000"/>
              </a:lnSpc>
            </a:pPr>
            <a:r>
              <a:rPr lang="en-US" altLang="zh-CN" sz="2000" dirty="0" smtClean="0">
                <a:solidFill>
                  <a:srgbClr val="0070C0"/>
                </a:solidFill>
              </a:rPr>
              <a:t>Delivery </a:t>
            </a:r>
            <a:r>
              <a:rPr lang="en-US" altLang="zh-CN" sz="2000" dirty="0">
                <a:solidFill>
                  <a:srgbClr val="0070C0"/>
                </a:solidFill>
              </a:rPr>
              <a:t>to </a:t>
            </a:r>
            <a:r>
              <a:rPr lang="en-US" altLang="zh-CN" sz="2000" dirty="0" smtClean="0">
                <a:solidFill>
                  <a:srgbClr val="0070C0"/>
                </a:solidFill>
              </a:rPr>
              <a:t>each member </a:t>
            </a:r>
            <a:r>
              <a:rPr lang="en-US" altLang="zh-CN" sz="2000" dirty="0" smtClean="0"/>
              <a:t>in </a:t>
            </a:r>
            <a:r>
              <a:rPr lang="en-US" altLang="zh-CN" sz="2000" dirty="0"/>
              <a:t>the </a:t>
            </a:r>
            <a:r>
              <a:rPr lang="en-US" altLang="zh-CN" sz="2000" dirty="0" smtClean="0"/>
              <a:t>set using </a:t>
            </a:r>
            <a:r>
              <a:rPr lang="en-US" altLang="zh-CN" sz="2000" u="sng" dirty="0" smtClean="0"/>
              <a:t>hardware multicast or broadcast</a:t>
            </a:r>
            <a:r>
              <a:rPr lang="en-US" altLang="zh-CN" sz="2000" dirty="0" smtClean="0"/>
              <a:t> if viable</a:t>
            </a:r>
            <a:endParaRPr lang="en-US" altLang="zh-CN" sz="2000" dirty="0"/>
          </a:p>
          <a:p>
            <a:pPr lvl="1">
              <a:lnSpc>
                <a:spcPct val="85000"/>
              </a:lnSpc>
            </a:pPr>
            <a:endParaRPr lang="en-US" altLang="zh-CN" sz="2000" dirty="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806380"/>
          </a:xfrm>
          <a:noFill/>
          <a:ln/>
        </p:spPr>
        <p:txBody>
          <a:bodyPr lIns="90488" tIns="44450" rIns="90488" bIns="44450"/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600" dirty="0" smtClean="0"/>
              <a:t>Three Basic </a:t>
            </a:r>
            <a:r>
              <a:rPr lang="en-US" altLang="zh-CN" sz="3600" dirty="0"/>
              <a:t>IPv6 </a:t>
            </a:r>
            <a:r>
              <a:rPr lang="en-US" altLang="zh-CN" sz="3600" dirty="0" smtClean="0"/>
              <a:t>Address Types</a:t>
            </a:r>
            <a:endParaRPr lang="en-US" altLang="zh-CN" sz="3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2-</a:t>
            </a:r>
            <a:fld id="{6C1F76B0-C056-41A2-B7A5-C4FED8C001A5}" type="slidenum">
              <a:rPr lang="en-US" altLang="ko-KR" smtClean="0"/>
              <a:pPr>
                <a:defRPr/>
              </a:pPr>
              <a:t>100</a:t>
            </a:fld>
            <a:endParaRPr lang="en-US" altLang="ko-KR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IP Technology</a:t>
            </a:r>
            <a:endParaRPr lang="en-US" altLang="ko-KR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019175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Non-global unicast address</a:t>
            </a:r>
          </a:p>
        </p:txBody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497887" cy="50403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 smtClean="0">
                <a:ea typeface="宋体" pitchFamily="2" charset="-122"/>
              </a:rPr>
              <a:t>:: Unspecified</a:t>
            </a:r>
            <a:r>
              <a:rPr lang="zh-CN" altLang="en-US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address or source address used during bootstrap</a:t>
            </a:r>
            <a:endParaRPr lang="zh-CN" altLang="en-US" dirty="0" smtClean="0">
              <a:ea typeface="宋体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dirty="0" smtClean="0">
                <a:ea typeface="宋体" pitchFamily="2" charset="-122"/>
              </a:rPr>
              <a:t>::1</a:t>
            </a:r>
            <a:r>
              <a:rPr lang="zh-CN" altLang="en-US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Loopback address</a:t>
            </a:r>
            <a:r>
              <a:rPr lang="zh-CN" altLang="en-US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(like 127.0.0.1)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Site-local address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ea typeface="宋体" pitchFamily="2" charset="-122"/>
              </a:rPr>
              <a:t> Unique in a site,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like private address of IPv4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>
                <a:ea typeface="宋体" pitchFamily="2" charset="-122"/>
              </a:rPr>
              <a:t> Link-local address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ea typeface="宋体" pitchFamily="2" charset="-122"/>
              </a:rPr>
              <a:t> Unique in a link, specify an interface to reduce ambiguity in a node 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ea typeface="宋体" pitchFamily="2" charset="-122"/>
              </a:rPr>
              <a:t> Used only for special purpose, e.g. exchanging </a:t>
            </a:r>
            <a:r>
              <a:rPr lang="en-US" altLang="zh-CN" dirty="0" err="1" smtClean="0">
                <a:ea typeface="宋体" pitchFamily="2" charset="-122"/>
              </a:rPr>
              <a:t>msg</a:t>
            </a:r>
            <a:r>
              <a:rPr lang="en-US" altLang="zh-CN" dirty="0" smtClean="0">
                <a:ea typeface="宋体" pitchFamily="2" charset="-122"/>
              </a:rPr>
              <a:t> among nodes within a network segment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2-</a:t>
            </a:r>
            <a:fld id="{6C1F76B0-C056-41A2-B7A5-C4FED8C001A5}" type="slidenum">
              <a:rPr lang="en-US" altLang="ko-KR" smtClean="0"/>
              <a:pPr>
                <a:defRPr/>
              </a:pPr>
              <a:t>101</a:t>
            </a:fld>
            <a:endParaRPr lang="en-US" altLang="ko-KR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58908" cy="1143000"/>
          </a:xfrm>
        </p:spPr>
        <p:txBody>
          <a:bodyPr lIns="90487" tIns="44450" rIns="90487" bIns="44450"/>
          <a:lstStyle/>
          <a:p>
            <a:r>
              <a:rPr lang="en-US" altLang="zh-CN" sz="3200" dirty="0" smtClean="0">
                <a:ea typeface="宋体" pitchFamily="2" charset="-122"/>
              </a:rPr>
              <a:t>Proposed IPv6 Address Space Assignment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7848600" cy="4725988"/>
          </a:xfrm>
        </p:spPr>
        <p:txBody>
          <a:bodyPr lIns="90487" tIns="44450" rIns="90487" bIns="44450"/>
          <a:lstStyle/>
          <a:p>
            <a:pPr marL="288925" indent="-288925" defTabSz="814388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3540125" algn="l"/>
              </a:tabLst>
            </a:pP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  </a:t>
            </a:r>
            <a:r>
              <a:rPr lang="en-US" altLang="zh-CN" sz="2400" u="sng" dirty="0" smtClean="0">
                <a:solidFill>
                  <a:srgbClr val="FF0000"/>
                </a:solidFill>
                <a:ea typeface="宋体" pitchFamily="2" charset="-122"/>
              </a:rPr>
              <a:t>Address type</a:t>
            </a:r>
            <a:r>
              <a:rPr lang="en-US" altLang="zh-CN" sz="2400" dirty="0" smtClean="0">
                <a:ea typeface="宋体" pitchFamily="2" charset="-122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  </a:t>
            </a:r>
            <a:r>
              <a:rPr lang="en-US" altLang="zh-CN" sz="2400" u="sng" dirty="0" smtClean="0">
                <a:solidFill>
                  <a:srgbClr val="FF0000"/>
                </a:solidFill>
                <a:ea typeface="宋体" pitchFamily="2" charset="-122"/>
              </a:rPr>
              <a:t>Binary prefix</a:t>
            </a:r>
          </a:p>
          <a:p>
            <a:pPr marL="288925" indent="-288925" defTabSz="814388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3540125" algn="l"/>
              </a:tabLst>
            </a:pPr>
            <a:r>
              <a:rPr lang="en-US" altLang="zh-CN" sz="2400" dirty="0" smtClean="0">
                <a:ea typeface="宋体" pitchFamily="2" charset="-122"/>
              </a:rPr>
              <a:t>IPv4-compatible	0000...0 (80 zero bits)+FFFF</a:t>
            </a:r>
          </a:p>
          <a:p>
            <a:pPr marL="288925" indent="-288925" defTabSz="814388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3540125" algn="l"/>
              </a:tabLst>
            </a:pPr>
            <a:r>
              <a:rPr lang="en-US" altLang="zh-CN" sz="2400" dirty="0" smtClean="0">
                <a:ea typeface="宋体" pitchFamily="2" charset="-122"/>
              </a:rPr>
              <a:t>global </a:t>
            </a:r>
            <a:r>
              <a:rPr lang="en-US" altLang="zh-CN" sz="2400" dirty="0" err="1" smtClean="0">
                <a:ea typeface="宋体" pitchFamily="2" charset="-122"/>
              </a:rPr>
              <a:t>unicast</a:t>
            </a:r>
            <a:r>
              <a:rPr lang="en-US" altLang="zh-CN" sz="2400" dirty="0" smtClean="0">
                <a:ea typeface="宋体" pitchFamily="2" charset="-122"/>
              </a:rPr>
              <a:t>	001</a:t>
            </a:r>
          </a:p>
          <a:p>
            <a:pPr marL="288925" indent="-288925" defTabSz="814388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3540125" algn="l"/>
              </a:tabLst>
            </a:pPr>
            <a:r>
              <a:rPr lang="en-US" altLang="zh-CN" sz="2400" dirty="0" smtClean="0">
                <a:ea typeface="宋体" pitchFamily="2" charset="-122"/>
              </a:rPr>
              <a:t>link-local </a:t>
            </a:r>
            <a:r>
              <a:rPr lang="en-US" altLang="zh-CN" sz="2400" dirty="0" err="1" smtClean="0">
                <a:ea typeface="宋体" pitchFamily="2" charset="-122"/>
              </a:rPr>
              <a:t>unicast</a:t>
            </a:r>
            <a:r>
              <a:rPr lang="en-US" altLang="zh-CN" sz="2400" dirty="0" smtClean="0">
                <a:ea typeface="宋体" pitchFamily="2" charset="-122"/>
              </a:rPr>
              <a:t>	1111 1110 10</a:t>
            </a:r>
          </a:p>
          <a:p>
            <a:pPr marL="288925" indent="-288925" defTabSz="814388">
              <a:lnSpc>
                <a:spcPct val="120000"/>
              </a:lnSpc>
              <a:spcBef>
                <a:spcPct val="0"/>
              </a:spcBef>
              <a:buNone/>
              <a:tabLst>
                <a:tab pos="3540125" algn="l"/>
              </a:tabLst>
            </a:pPr>
            <a:r>
              <a:rPr lang="en-US" altLang="zh-CN" sz="2400" dirty="0" smtClean="0">
                <a:ea typeface="宋体" pitchFamily="2" charset="-122"/>
              </a:rPr>
              <a:t>site-local </a:t>
            </a:r>
            <a:r>
              <a:rPr lang="en-US" altLang="zh-CN" sz="2400" dirty="0" err="1" smtClean="0">
                <a:ea typeface="宋体" pitchFamily="2" charset="-122"/>
              </a:rPr>
              <a:t>unicast</a:t>
            </a:r>
            <a:r>
              <a:rPr lang="en-US" altLang="zh-CN" sz="2400" dirty="0" smtClean="0">
                <a:ea typeface="宋体" pitchFamily="2" charset="-122"/>
              </a:rPr>
              <a:t>	1111 1110 11 </a:t>
            </a:r>
            <a:r>
              <a:rPr lang="en-US" altLang="zh-CN" sz="2400" smtClean="0">
                <a:ea typeface="宋体" pitchFamily="2" charset="-122"/>
                <a:sym typeface="Wingdings" pitchFamily="2" charset="2"/>
              </a:rPr>
              <a:t> </a:t>
            </a:r>
            <a:r>
              <a:rPr lang="en-US" altLang="zh-CN" sz="2400" smtClean="0"/>
              <a:t>fec0::/10 					</a:t>
            </a:r>
            <a:r>
              <a:rPr lang="en-US" altLang="zh-CN" sz="2400" smtClean="0">
                <a:ea typeface="宋体" pitchFamily="2" charset="-122"/>
              </a:rPr>
              <a:t>(</a:t>
            </a:r>
            <a:r>
              <a:rPr lang="en-US" altLang="zh-CN" sz="2400" dirty="0" smtClean="0">
                <a:ea typeface="宋体" pitchFamily="2" charset="-122"/>
              </a:rPr>
              <a:t>deprecated)</a:t>
            </a:r>
          </a:p>
          <a:p>
            <a:pPr marL="288925" indent="-288925" defTabSz="814388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3540125" algn="l"/>
              </a:tabLst>
            </a:pPr>
            <a:r>
              <a:rPr lang="en-US" altLang="zh-CN" sz="2400" dirty="0" smtClean="0">
                <a:ea typeface="宋体" pitchFamily="2" charset="-122"/>
              </a:rPr>
              <a:t>multicast	1111 1111</a:t>
            </a:r>
          </a:p>
          <a:p>
            <a:pPr marL="288925" indent="-288925" defTabSz="814388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tabLst>
                <a:tab pos="3540125" algn="l"/>
              </a:tabLst>
            </a:pPr>
            <a:endParaRPr lang="en-US" altLang="zh-CN" sz="2400" dirty="0" smtClean="0">
              <a:ea typeface="宋体" pitchFamily="2" charset="-122"/>
            </a:endParaRPr>
          </a:p>
          <a:p>
            <a:pPr marL="288925" indent="-288925" defTabSz="814388">
              <a:lnSpc>
                <a:spcPct val="85000"/>
              </a:lnSpc>
              <a:spcBef>
                <a:spcPct val="0"/>
              </a:spcBef>
              <a:tabLst>
                <a:tab pos="3540125" algn="l"/>
              </a:tabLst>
            </a:pPr>
            <a:r>
              <a:rPr lang="en-US" altLang="zh-CN" sz="2400" dirty="0" smtClean="0">
                <a:ea typeface="宋体" pitchFamily="2" charset="-122"/>
              </a:rPr>
              <a:t>Only 15% of the address space has been assigned at present</a:t>
            </a:r>
          </a:p>
          <a:p>
            <a:pPr marL="288925" indent="-288925" defTabSz="814388">
              <a:lnSpc>
                <a:spcPct val="85000"/>
              </a:lnSpc>
              <a:spcBef>
                <a:spcPct val="0"/>
              </a:spcBef>
              <a:tabLst>
                <a:tab pos="3540125" algn="l"/>
              </a:tabLst>
            </a:pPr>
            <a:endParaRPr lang="en-US" altLang="zh-CN" sz="2400" dirty="0" smtClean="0">
              <a:ea typeface="宋体" pitchFamily="2" charset="-122"/>
            </a:endParaRPr>
          </a:p>
          <a:p>
            <a:pPr marL="288925" indent="-288925" defTabSz="814388">
              <a:lnSpc>
                <a:spcPct val="85000"/>
              </a:lnSpc>
              <a:spcBef>
                <a:spcPct val="0"/>
              </a:spcBef>
              <a:tabLst>
                <a:tab pos="3540125" algn="l"/>
              </a:tabLst>
            </a:pPr>
            <a:r>
              <a:rPr lang="en-US" altLang="zh-CN" sz="2400" dirty="0" err="1" smtClean="0">
                <a:ea typeface="宋体" pitchFamily="2" charset="-122"/>
              </a:rPr>
              <a:t>anycast</a:t>
            </a:r>
            <a:r>
              <a:rPr lang="en-US" altLang="zh-CN" sz="2400" dirty="0" smtClean="0">
                <a:ea typeface="宋体" pitchFamily="2" charset="-122"/>
              </a:rPr>
              <a:t> addresses allocated from </a:t>
            </a:r>
            <a:r>
              <a:rPr lang="en-US" altLang="zh-CN" sz="2400" dirty="0" err="1" smtClean="0">
                <a:ea typeface="宋体" pitchFamily="2" charset="-122"/>
              </a:rPr>
              <a:t>unicast</a:t>
            </a:r>
            <a:r>
              <a:rPr lang="en-US" altLang="zh-CN" sz="2400" dirty="0" smtClean="0">
                <a:ea typeface="宋体" pitchFamily="2" charset="-122"/>
              </a:rPr>
              <a:t> prefixes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2-</a:t>
            </a:r>
            <a:fld id="{6C1F76B0-C056-41A2-B7A5-C4FED8C001A5}" type="slidenum">
              <a:rPr lang="en-US" altLang="ko-KR" smtClean="0"/>
              <a:pPr>
                <a:defRPr/>
              </a:pPr>
              <a:t>102</a:t>
            </a:fld>
            <a:endParaRPr lang="en-US" altLang="ko-KR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981200" y="5602552"/>
            <a:ext cx="6657975" cy="431800"/>
            <a:chOff x="1533" y="3257"/>
            <a:chExt cx="4194" cy="536"/>
          </a:xfrm>
        </p:grpSpPr>
        <p:sp>
          <p:nvSpPr>
            <p:cNvPr id="32780" name="Rectangle 8"/>
            <p:cNvSpPr>
              <a:spLocks noChangeArrowheads="1"/>
            </p:cNvSpPr>
            <p:nvPr/>
          </p:nvSpPr>
          <p:spPr bwMode="auto">
            <a:xfrm>
              <a:off x="1533" y="3257"/>
              <a:ext cx="4194" cy="5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" name="Line 11"/>
            <p:cNvSpPr>
              <a:spLocks noChangeShapeType="1"/>
            </p:cNvSpPr>
            <p:nvPr/>
          </p:nvSpPr>
          <p:spPr bwMode="auto">
            <a:xfrm>
              <a:off x="3890" y="3257"/>
              <a:ext cx="0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2" name="Line 15"/>
            <p:cNvSpPr>
              <a:spLocks noChangeShapeType="1"/>
            </p:cNvSpPr>
            <p:nvPr/>
          </p:nvSpPr>
          <p:spPr bwMode="auto">
            <a:xfrm>
              <a:off x="4480" y="3257"/>
              <a:ext cx="0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IPv4 Compatible Addresses</a:t>
            </a:r>
            <a:endParaRPr lang="zh-CN" altLang="en-US" dirty="0" smtClean="0"/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681" y="1306286"/>
            <a:ext cx="8131175" cy="3207099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The encoding of an IPv4 address in an IPv6 address</a:t>
            </a:r>
          </a:p>
          <a:p>
            <a:pPr eaLnBrk="1" hangingPunct="1"/>
            <a:r>
              <a:rPr lang="en-US" altLang="zh-CN" dirty="0" smtClean="0"/>
              <a:t>The encoding will be needed during a transition from IPv4 to IPv6</a:t>
            </a:r>
          </a:p>
          <a:p>
            <a:pPr lvl="1" eaLnBrk="1" hangingPunct="1"/>
            <a:r>
              <a:rPr lang="en-US" altLang="zh-CN" dirty="0" smtClean="0"/>
              <a:t>Upgrade before being assigned a valid IPv6 address</a:t>
            </a:r>
          </a:p>
          <a:p>
            <a:pPr lvl="1" eaLnBrk="1" hangingPunct="1"/>
            <a:r>
              <a:rPr lang="en-US" altLang="zh-CN" dirty="0" smtClean="0"/>
              <a:t>A computer running IPv6 software may need to communicate with a computer that runs only IPv4 software.</a:t>
            </a:r>
            <a:endParaRPr lang="zh-CN" altLang="en-US" dirty="0" smtClean="0"/>
          </a:p>
        </p:txBody>
      </p:sp>
      <p:sp>
        <p:nvSpPr>
          <p:cNvPr id="32774" name="Text Box 9"/>
          <p:cNvSpPr txBox="1">
            <a:spLocks noChangeArrowheads="1"/>
          </p:cNvSpPr>
          <p:nvPr/>
        </p:nvSpPr>
        <p:spPr bwMode="auto">
          <a:xfrm>
            <a:off x="1958975" y="5542227"/>
            <a:ext cx="6716713" cy="472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dirty="0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0000..................0000  FFFF</a:t>
            </a:r>
            <a:r>
              <a:rPr kumimoji="1" lang="en-US" altLang="zh-CN" sz="1800" dirty="0">
                <a:solidFill>
                  <a:srgbClr val="333399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1800" dirty="0" smtClean="0">
                <a:solidFill>
                  <a:srgbClr val="333399"/>
                </a:solidFill>
                <a:latin typeface="Times New Roman" pitchFamily="18" charset="0"/>
                <a:ea typeface="宋体" pitchFamily="2" charset="-122"/>
              </a:rPr>
              <a:t>IPv4</a:t>
            </a:r>
            <a:r>
              <a:rPr kumimoji="1" lang="zh-CN" altLang="en-US" sz="1800" dirty="0" smtClean="0">
                <a:solidFill>
                  <a:srgbClr val="333399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1800" dirty="0" smtClean="0">
                <a:solidFill>
                  <a:srgbClr val="333399"/>
                </a:solidFill>
                <a:latin typeface="Times New Roman" pitchFamily="18" charset="0"/>
                <a:ea typeface="宋体" pitchFamily="2" charset="-122"/>
              </a:rPr>
              <a:t>address</a:t>
            </a:r>
            <a:endParaRPr kumimoji="1" lang="zh-CN" altLang="en-US" sz="1800" dirty="0">
              <a:solidFill>
                <a:srgbClr val="333399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775" name="Rectangle 13"/>
          <p:cNvSpPr>
            <a:spLocks noChangeArrowheads="1"/>
          </p:cNvSpPr>
          <p:nvPr/>
        </p:nvSpPr>
        <p:spPr bwMode="auto">
          <a:xfrm>
            <a:off x="7475538" y="5316802"/>
            <a:ext cx="323850" cy="1857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Text Box 21"/>
          <p:cNvSpPr txBox="1">
            <a:spLocks noChangeArrowheads="1"/>
          </p:cNvSpPr>
          <p:nvPr/>
        </p:nvSpPr>
        <p:spPr bwMode="auto">
          <a:xfrm>
            <a:off x="3508375" y="5212027"/>
            <a:ext cx="9396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80 bits</a:t>
            </a:r>
            <a:endParaRPr kumimoji="1" lang="zh-CN" altLang="en-US" sz="2000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32777" name="Text Box 23"/>
          <p:cNvSpPr txBox="1">
            <a:spLocks noChangeArrowheads="1"/>
          </p:cNvSpPr>
          <p:nvPr/>
        </p:nvSpPr>
        <p:spPr bwMode="auto">
          <a:xfrm>
            <a:off x="5770563" y="5202502"/>
            <a:ext cx="9396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333399"/>
                </a:solidFill>
                <a:latin typeface="Arial" pitchFamily="34" charset="0"/>
              </a:rPr>
              <a:t>16 </a:t>
            </a:r>
            <a:r>
              <a:rPr kumimoji="1" lang="en-US" altLang="zh-CN" sz="2000" dirty="0" smtClean="0">
                <a:solidFill>
                  <a:srgbClr val="333399"/>
                </a:solidFill>
                <a:latin typeface="Arial" pitchFamily="34" charset="0"/>
              </a:rPr>
              <a:t>bits</a:t>
            </a:r>
            <a:endParaRPr kumimoji="1" lang="zh-CN" altLang="en-US" sz="2000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32778" name="Text Box 24"/>
          <p:cNvSpPr txBox="1">
            <a:spLocks noChangeArrowheads="1"/>
          </p:cNvSpPr>
          <p:nvPr/>
        </p:nvSpPr>
        <p:spPr bwMode="auto">
          <a:xfrm>
            <a:off x="7167563" y="5204089"/>
            <a:ext cx="9396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333399"/>
                </a:solidFill>
                <a:latin typeface="Arial" pitchFamily="34" charset="0"/>
              </a:rPr>
              <a:t>32 bits</a:t>
            </a:r>
            <a:endParaRPr kumimoji="1" lang="zh-CN" altLang="en-US" sz="2000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32779" name="Text Box 25"/>
          <p:cNvSpPr txBox="1">
            <a:spLocks noChangeArrowheads="1"/>
          </p:cNvSpPr>
          <p:nvPr/>
        </p:nvSpPr>
        <p:spPr bwMode="auto">
          <a:xfrm>
            <a:off x="91307" y="5516827"/>
            <a:ext cx="1951175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dirty="0">
                <a:solidFill>
                  <a:srgbClr val="333399"/>
                </a:solidFill>
                <a:latin typeface="Arial" pitchFamily="34" charset="0"/>
              </a:rPr>
              <a:t>IPv4 </a:t>
            </a:r>
            <a:r>
              <a:rPr kumimoji="1" lang="en-US" altLang="zh-CN" sz="2000" dirty="0" smtClean="0">
                <a:solidFill>
                  <a:srgbClr val="333399"/>
                </a:solidFill>
                <a:latin typeface="Arial" pitchFamily="34" charset="0"/>
                <a:sym typeface="Wingdings" pitchFamily="2" charset="2"/>
              </a:rPr>
              <a:t></a:t>
            </a:r>
            <a:endParaRPr kumimoji="1" lang="zh-CN" altLang="en-US" sz="2000" dirty="0">
              <a:solidFill>
                <a:srgbClr val="333399"/>
              </a:solidFill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kumimoji="1" lang="en-US" altLang="zh-CN" sz="2000" dirty="0">
                <a:solidFill>
                  <a:srgbClr val="333399"/>
                </a:solidFill>
                <a:latin typeface="Arial" pitchFamily="34" charset="0"/>
              </a:rPr>
              <a:t>IPv6 </a:t>
            </a:r>
            <a:r>
              <a:rPr kumimoji="1" lang="en-US" altLang="zh-CN" sz="2000" dirty="0" smtClean="0">
                <a:solidFill>
                  <a:srgbClr val="333399"/>
                </a:solidFill>
                <a:latin typeface="Arial" pitchFamily="34" charset="0"/>
              </a:rPr>
              <a:t>addresses</a:t>
            </a:r>
            <a:endParaRPr kumimoji="1" lang="zh-CN" altLang="en-US" sz="2000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2-</a:t>
            </a:r>
            <a:fld id="{6C1F76B0-C056-41A2-B7A5-C4FED8C001A5}" type="slidenum">
              <a:rPr lang="en-US" altLang="ko-KR" smtClean="0"/>
              <a:pPr>
                <a:defRPr/>
              </a:pPr>
              <a:t>103</a:t>
            </a:fld>
            <a:endParaRPr lang="en-US" altLang="ko-KR" dirty="0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advTm="797"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9" name="Rectangle 6"/>
          <p:cNvSpPr>
            <a:spLocks noChangeArrowheads="1"/>
          </p:cNvSpPr>
          <p:nvPr/>
        </p:nvSpPr>
        <p:spPr bwMode="auto">
          <a:xfrm>
            <a:off x="5177657" y="1731073"/>
            <a:ext cx="229549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latinLnBrk="1"/>
            <a:r>
              <a:rPr lang="en-US" altLang="zh-CN" sz="1600" dirty="0" smtClean="0">
                <a:latin typeface="+mn-lt"/>
              </a:rPr>
              <a:t>Interface ID (64bits)</a:t>
            </a:r>
            <a:endParaRPr lang="en-US" altLang="zh-CN" sz="1600" dirty="0">
              <a:latin typeface="+mn-lt"/>
            </a:endParaRPr>
          </a:p>
        </p:txBody>
      </p:sp>
      <p:sp>
        <p:nvSpPr>
          <p:cNvPr id="112650" name="Rectangle 7"/>
          <p:cNvSpPr>
            <a:spLocks noChangeArrowheads="1"/>
          </p:cNvSpPr>
          <p:nvPr/>
        </p:nvSpPr>
        <p:spPr bwMode="auto">
          <a:xfrm>
            <a:off x="3410617" y="1640639"/>
            <a:ext cx="1320873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latinLnBrk="1"/>
            <a:r>
              <a:rPr lang="en-US" altLang="zh-CN" sz="1600" dirty="0" smtClean="0">
                <a:latin typeface="+mn-lt"/>
              </a:rPr>
              <a:t>Subnet </a:t>
            </a:r>
          </a:p>
          <a:p>
            <a:pPr algn="ctr" latinLnBrk="1"/>
            <a:r>
              <a:rPr lang="en-US" altLang="zh-CN" sz="1600" dirty="0" smtClean="0">
                <a:latin typeface="+mn-lt"/>
              </a:rPr>
              <a:t>ID (16bits)</a:t>
            </a:r>
            <a:endParaRPr lang="en-US" altLang="zh-CN" sz="1600" dirty="0">
              <a:latin typeface="+mn-lt"/>
            </a:endParaRPr>
          </a:p>
        </p:txBody>
      </p:sp>
      <p:sp>
        <p:nvSpPr>
          <p:cNvPr id="112651" name="Rectangle 8"/>
          <p:cNvSpPr>
            <a:spLocks noChangeArrowheads="1"/>
          </p:cNvSpPr>
          <p:nvPr/>
        </p:nvSpPr>
        <p:spPr bwMode="auto">
          <a:xfrm>
            <a:off x="1627835" y="1640639"/>
            <a:ext cx="1959428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ctr" latinLnBrk="1"/>
            <a:r>
              <a:rPr lang="en-US" altLang="zh-CN" sz="1600" dirty="0" smtClean="0">
                <a:latin typeface="+mn-lt"/>
              </a:rPr>
              <a:t>Global Routing</a:t>
            </a:r>
          </a:p>
          <a:p>
            <a:pPr algn="ctr" latinLnBrk="1"/>
            <a:r>
              <a:rPr lang="en-US" altLang="zh-CN" sz="1600" dirty="0" smtClean="0">
                <a:latin typeface="+mn-lt"/>
              </a:rPr>
              <a:t> Prefix (45 bits)</a:t>
            </a:r>
            <a:endParaRPr lang="en-US" altLang="zh-CN" sz="1600" dirty="0">
              <a:latin typeface="+mn-lt"/>
            </a:endParaRPr>
          </a:p>
        </p:txBody>
      </p:sp>
      <p:sp>
        <p:nvSpPr>
          <p:cNvPr id="112657" name="Rectangle 14"/>
          <p:cNvSpPr>
            <a:spLocks noChangeArrowheads="1"/>
          </p:cNvSpPr>
          <p:nvPr/>
        </p:nvSpPr>
        <p:spPr bwMode="auto">
          <a:xfrm>
            <a:off x="1024932" y="1597688"/>
            <a:ext cx="7204667" cy="7295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endParaRPr lang="zh-CN" altLang="zh-CN" b="1">
              <a:latin typeface="+mn-lt"/>
            </a:endParaRPr>
          </a:p>
        </p:txBody>
      </p:sp>
      <p:sp>
        <p:nvSpPr>
          <p:cNvPr id="112659" name="Line 16"/>
          <p:cNvSpPr>
            <a:spLocks noChangeShapeType="1"/>
          </p:cNvSpPr>
          <p:nvPr/>
        </p:nvSpPr>
        <p:spPr bwMode="auto">
          <a:xfrm>
            <a:off x="3496826" y="1607736"/>
            <a:ext cx="8374" cy="71953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112660" name="Line 17"/>
          <p:cNvSpPr>
            <a:spLocks noChangeShapeType="1"/>
          </p:cNvSpPr>
          <p:nvPr/>
        </p:nvSpPr>
        <p:spPr bwMode="auto">
          <a:xfrm>
            <a:off x="4592097" y="1607736"/>
            <a:ext cx="8374" cy="71953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112647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宋体" pitchFamily="2" charset="-122"/>
              </a:rPr>
              <a:t>Global Unicast Addresses</a:t>
            </a:r>
          </a:p>
        </p:txBody>
      </p:sp>
      <p:sp>
        <p:nvSpPr>
          <p:cNvPr id="112648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685800" y="2914021"/>
            <a:ext cx="7772400" cy="3328029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zh-CN" dirty="0" smtClean="0">
                <a:ea typeface="宋体" pitchFamily="2" charset="-122"/>
              </a:rPr>
              <a:t>IPv6 </a:t>
            </a:r>
            <a:r>
              <a:rPr lang="en-US" altLang="zh-CN" dirty="0" err="1" smtClean="0">
                <a:ea typeface="宋体" pitchFamily="2" charset="-122"/>
              </a:rPr>
              <a:t>unicast</a:t>
            </a:r>
            <a:r>
              <a:rPr lang="en-US" altLang="zh-CN" dirty="0" smtClean="0">
                <a:ea typeface="宋体" pitchFamily="2" charset="-122"/>
              </a:rPr>
              <a:t> addressing structure resembles the IPv4 subnet addressing scheme</a:t>
            </a:r>
          </a:p>
          <a:p>
            <a:pPr>
              <a:lnSpc>
                <a:spcPct val="85000"/>
              </a:lnSpc>
            </a:pPr>
            <a:r>
              <a:rPr lang="en-US" altLang="zh-CN" dirty="0" smtClean="0">
                <a:ea typeface="宋体" pitchFamily="2" charset="-122"/>
              </a:rPr>
              <a:t>Three conceptual parts:</a:t>
            </a:r>
          </a:p>
          <a:p>
            <a:pPr lvl="1">
              <a:lnSpc>
                <a:spcPct val="85000"/>
              </a:lnSpc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Global unique prefix:</a:t>
            </a:r>
            <a:r>
              <a:rPr lang="en-US" altLang="zh-CN" dirty="0" smtClean="0">
                <a:ea typeface="宋体" pitchFamily="2" charset="-122"/>
              </a:rPr>
              <a:t> route the datagram</a:t>
            </a:r>
          </a:p>
          <a:p>
            <a:pPr lvl="1">
              <a:lnSpc>
                <a:spcPct val="85000"/>
              </a:lnSpc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Subnet ID: </a:t>
            </a:r>
            <a:r>
              <a:rPr lang="en-US" altLang="zh-CN" dirty="0" smtClean="0">
                <a:ea typeface="宋体" pitchFamily="2" charset="-122"/>
              </a:rPr>
              <a:t>distinguish among multiple physical networks a given site</a:t>
            </a:r>
          </a:p>
          <a:p>
            <a:pPr lvl="1">
              <a:lnSpc>
                <a:spcPct val="85000"/>
              </a:lnSpc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Interface ID: </a:t>
            </a:r>
            <a:r>
              <a:rPr lang="en-US" altLang="zh-CN" dirty="0" smtClean="0">
                <a:ea typeface="宋体" pitchFamily="2" charset="-122"/>
              </a:rPr>
              <a:t>identify a particular connection to the subnet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4931" y="1728317"/>
            <a:ext cx="693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001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34496" y="1235947"/>
            <a:ext cx="5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+mn-lt"/>
              </a:rPr>
              <a:t>0</a:t>
            </a:r>
            <a:endParaRPr lang="zh-CN" altLang="en-US" sz="18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36535" y="1235947"/>
            <a:ext cx="5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+mn-lt"/>
              </a:rPr>
              <a:t>48</a:t>
            </a:r>
            <a:endParaRPr lang="zh-CN" altLang="en-US" sz="18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71515" y="1235947"/>
            <a:ext cx="5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+mn-lt"/>
              </a:rPr>
              <a:t>64</a:t>
            </a:r>
            <a:endParaRPr lang="zh-CN" altLang="en-US" sz="180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47281" y="1235947"/>
            <a:ext cx="67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+mn-lt"/>
              </a:rPr>
              <a:t>127</a:t>
            </a:r>
            <a:endParaRPr lang="zh-CN" altLang="en-US" sz="1800" dirty="0">
              <a:latin typeface="+mn-lt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2-</a:t>
            </a:r>
            <a:fld id="{6C1F76B0-C056-41A2-B7A5-C4FED8C001A5}" type="slidenum">
              <a:rPr lang="en-US" altLang="ko-KR" smtClean="0"/>
              <a:pPr>
                <a:defRPr/>
              </a:pPr>
              <a:t>104</a:t>
            </a:fld>
            <a:endParaRPr lang="en-US" altLang="ko-KR" dirty="0"/>
          </a:p>
        </p:txBody>
      </p:sp>
      <p:sp>
        <p:nvSpPr>
          <p:cNvPr id="27" name="页脚占位符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3"/>
          <p:cNvSpPr>
            <a:spLocks noGrp="1" noChangeArrowheads="1"/>
          </p:cNvSpPr>
          <p:nvPr>
            <p:ph type="title"/>
          </p:nvPr>
        </p:nvSpPr>
        <p:spPr>
          <a:xfrm>
            <a:off x="533399" y="228600"/>
            <a:ext cx="8334375" cy="1143000"/>
          </a:xfrm>
        </p:spPr>
        <p:txBody>
          <a:bodyPr lIns="90487" tIns="44450" rIns="90487" bIns="44450"/>
          <a:lstStyle/>
          <a:p>
            <a:r>
              <a:rPr lang="en-US" altLang="zh-CN" sz="3200" dirty="0" smtClean="0">
                <a:ea typeface="宋体" pitchFamily="2" charset="-122"/>
              </a:rPr>
              <a:t>Link-Local &amp; Site-Local </a:t>
            </a:r>
            <a:r>
              <a:rPr lang="en-US" altLang="zh-CN" sz="3200" dirty="0" err="1" smtClean="0">
                <a:ea typeface="宋体" pitchFamily="2" charset="-122"/>
              </a:rPr>
              <a:t>Unicast</a:t>
            </a:r>
            <a:r>
              <a:rPr lang="en-US" altLang="zh-CN" sz="3200" dirty="0" smtClean="0">
                <a:ea typeface="宋体" pitchFamily="2" charset="-122"/>
              </a:rPr>
              <a:t> Addresses</a:t>
            </a:r>
          </a:p>
        </p:txBody>
      </p:sp>
      <p:sp>
        <p:nvSpPr>
          <p:cNvPr id="15" name="Rectangle 1027"/>
          <p:cNvSpPr txBox="1">
            <a:spLocks noChangeArrowheads="1"/>
          </p:cNvSpPr>
          <p:nvPr/>
        </p:nvSpPr>
        <p:spPr bwMode="auto">
          <a:xfrm>
            <a:off x="532563" y="140088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FE8x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Symbol" pitchFamily="18" charset="2"/>
              </a:rPr>
              <a:t>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FEBx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－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link local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Address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：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Arial" pitchFamily="34" charset="0"/>
              </a:rPr>
              <a:t>FE80::/10</a:t>
            </a:r>
          </a:p>
          <a:p>
            <a:pPr marL="342900" lvl="0" indent="-342900" algn="just"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en-US" altLang="zh-CN" dirty="0" smtClean="0">
                <a:latin typeface="+mn-lt"/>
                <a:ea typeface="宋体" pitchFamily="2" charset="-122"/>
              </a:rPr>
              <a:t>restricted to a single network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tabLst/>
              <a:defRPr/>
            </a:pP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grpSp>
        <p:nvGrpSpPr>
          <p:cNvPr id="16" name="Group 1038"/>
          <p:cNvGrpSpPr>
            <a:grpSpLocks/>
          </p:cNvGrpSpPr>
          <p:nvPr/>
        </p:nvGrpSpPr>
        <p:grpSpPr bwMode="auto">
          <a:xfrm>
            <a:off x="685800" y="2250816"/>
            <a:ext cx="7467600" cy="990600"/>
            <a:chOff x="432" y="1872"/>
            <a:chExt cx="4704" cy="624"/>
          </a:xfrm>
        </p:grpSpPr>
        <p:sp>
          <p:nvSpPr>
            <p:cNvPr id="17" name="Rectangle 1028"/>
            <p:cNvSpPr>
              <a:spLocks noChangeArrowheads="1"/>
            </p:cNvSpPr>
            <p:nvPr/>
          </p:nvSpPr>
          <p:spPr bwMode="auto">
            <a:xfrm>
              <a:off x="432" y="2208"/>
              <a:ext cx="1200" cy="28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lang="en-US" altLang="zh-CN"/>
                <a:t>1111111010</a:t>
              </a:r>
            </a:p>
          </p:txBody>
        </p:sp>
        <p:sp>
          <p:nvSpPr>
            <p:cNvPr id="18" name="Rectangle 1029"/>
            <p:cNvSpPr>
              <a:spLocks noChangeArrowheads="1"/>
            </p:cNvSpPr>
            <p:nvPr/>
          </p:nvSpPr>
          <p:spPr bwMode="auto">
            <a:xfrm>
              <a:off x="1632" y="2208"/>
              <a:ext cx="1200" cy="28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lang="en-US" altLang="zh-CN"/>
                <a:t>0</a:t>
              </a:r>
            </a:p>
          </p:txBody>
        </p:sp>
        <p:sp>
          <p:nvSpPr>
            <p:cNvPr id="19" name="Rectangle 1030"/>
            <p:cNvSpPr>
              <a:spLocks noChangeArrowheads="1"/>
            </p:cNvSpPr>
            <p:nvPr/>
          </p:nvSpPr>
          <p:spPr bwMode="auto">
            <a:xfrm>
              <a:off x="2832" y="2208"/>
              <a:ext cx="2304" cy="28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lang="en-US" altLang="zh-CN"/>
                <a:t>Interface ID</a:t>
              </a:r>
            </a:p>
          </p:txBody>
        </p:sp>
        <p:sp>
          <p:nvSpPr>
            <p:cNvPr id="20" name="Text Box 1031"/>
            <p:cNvSpPr txBox="1">
              <a:spLocks noChangeArrowheads="1"/>
            </p:cNvSpPr>
            <p:nvPr/>
          </p:nvSpPr>
          <p:spPr bwMode="auto">
            <a:xfrm>
              <a:off x="720" y="1872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latinLnBrk="1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10 bits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21" name="Text Box 1032"/>
            <p:cNvSpPr txBox="1">
              <a:spLocks noChangeArrowheads="1"/>
            </p:cNvSpPr>
            <p:nvPr/>
          </p:nvSpPr>
          <p:spPr bwMode="auto">
            <a:xfrm>
              <a:off x="1920" y="1872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latinLnBrk="1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54 bits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22" name="Text Box 1033"/>
            <p:cNvSpPr txBox="1">
              <a:spLocks noChangeArrowheads="1"/>
            </p:cNvSpPr>
            <p:nvPr/>
          </p:nvSpPr>
          <p:spPr bwMode="auto">
            <a:xfrm>
              <a:off x="3504" y="1872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latinLnBrk="1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64 bits</a:t>
              </a:r>
            </a:p>
          </p:txBody>
        </p:sp>
        <p:sp>
          <p:nvSpPr>
            <p:cNvPr id="23" name="Line 1034"/>
            <p:cNvSpPr>
              <a:spLocks noChangeShapeType="1"/>
            </p:cNvSpPr>
            <p:nvPr/>
          </p:nvSpPr>
          <p:spPr bwMode="auto">
            <a:xfrm flipV="1">
              <a:off x="432" y="1968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035"/>
            <p:cNvSpPr>
              <a:spLocks noChangeShapeType="1"/>
            </p:cNvSpPr>
            <p:nvPr/>
          </p:nvSpPr>
          <p:spPr bwMode="auto">
            <a:xfrm flipV="1">
              <a:off x="1632" y="1968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036"/>
            <p:cNvSpPr>
              <a:spLocks noChangeShapeType="1"/>
            </p:cNvSpPr>
            <p:nvPr/>
          </p:nvSpPr>
          <p:spPr bwMode="auto">
            <a:xfrm flipV="1">
              <a:off x="2832" y="1968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037"/>
            <p:cNvSpPr>
              <a:spLocks noChangeShapeType="1"/>
            </p:cNvSpPr>
            <p:nvPr/>
          </p:nvSpPr>
          <p:spPr bwMode="auto">
            <a:xfrm flipV="1">
              <a:off x="5136" y="1968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" name="Text Box 1040"/>
          <p:cNvSpPr txBox="1">
            <a:spLocks noChangeArrowheads="1"/>
          </p:cNvSpPr>
          <p:nvPr/>
        </p:nvSpPr>
        <p:spPr bwMode="auto">
          <a:xfrm>
            <a:off x="158044" y="4006745"/>
            <a:ext cx="871465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CN" dirty="0" err="1" smtClean="0">
                <a:latin typeface="+mn-lt"/>
              </a:rPr>
              <a:t>FEDx</a:t>
            </a:r>
            <a:r>
              <a:rPr lang="en-US" altLang="zh-CN" dirty="0" smtClean="0">
                <a:latin typeface="+mn-lt"/>
              </a:rPr>
              <a:t> </a:t>
            </a:r>
            <a:r>
              <a:rPr lang="en-US" altLang="zh-CN" dirty="0">
                <a:latin typeface="+mn-lt"/>
                <a:sym typeface="Symbol" pitchFamily="18" charset="2"/>
              </a:rPr>
              <a:t>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dirty="0" err="1">
                <a:latin typeface="+mn-lt"/>
              </a:rPr>
              <a:t>FEFx</a:t>
            </a:r>
            <a:r>
              <a:rPr lang="zh-CN" altLang="en-US" dirty="0">
                <a:latin typeface="+mn-lt"/>
              </a:rPr>
              <a:t>－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Site 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local Addresses</a:t>
            </a:r>
            <a:r>
              <a:rPr lang="zh-CN" altLang="en-US" dirty="0" smtClean="0">
                <a:latin typeface="+mn-lt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+mn-lt"/>
                <a:cs typeface="Arial" pitchFamily="34" charset="0"/>
              </a:rPr>
              <a:t>FEC0::/</a:t>
            </a:r>
            <a:r>
              <a:rPr lang="en-US" altLang="zh-CN" dirty="0" smtClean="0">
                <a:solidFill>
                  <a:srgbClr val="000000"/>
                </a:solidFill>
                <a:latin typeface="+mn-lt"/>
                <a:cs typeface="Arial" pitchFamily="34" charset="0"/>
              </a:rPr>
              <a:t>10 </a:t>
            </a:r>
            <a:r>
              <a:rPr lang="en-US" altLang="zh-CN" sz="2000" dirty="0" smtClean="0">
                <a:solidFill>
                  <a:srgbClr val="000000"/>
                </a:solidFill>
                <a:latin typeface="+mn-lt"/>
                <a:cs typeface="Arial" pitchFamily="34" charset="0"/>
              </a:rPr>
              <a:t>(deprecated)</a:t>
            </a:r>
          </a:p>
          <a:p>
            <a:pPr latinLnBrk="1"/>
            <a:r>
              <a:rPr lang="en-US" altLang="zh-CN" dirty="0" smtClean="0">
                <a:latin typeface="+mn-lt"/>
                <a:ea typeface="宋体" pitchFamily="2" charset="-122"/>
              </a:rPr>
              <a:t>for use LAN locally and can’t be forwarded to the global Internet</a:t>
            </a:r>
            <a:endParaRPr lang="en-US" altLang="zh-CN" dirty="0">
              <a:latin typeface="+mn-lt"/>
            </a:endParaRPr>
          </a:p>
        </p:txBody>
      </p:sp>
      <p:grpSp>
        <p:nvGrpSpPr>
          <p:cNvPr id="29" name="Group 1041"/>
          <p:cNvGrpSpPr>
            <a:grpSpLocks/>
          </p:cNvGrpSpPr>
          <p:nvPr/>
        </p:nvGrpSpPr>
        <p:grpSpPr bwMode="auto">
          <a:xfrm>
            <a:off x="381000" y="5156464"/>
            <a:ext cx="8382000" cy="990600"/>
            <a:chOff x="192" y="1872"/>
            <a:chExt cx="5280" cy="624"/>
          </a:xfrm>
        </p:grpSpPr>
        <p:sp>
          <p:nvSpPr>
            <p:cNvPr id="30" name="Rectangle 1042"/>
            <p:cNvSpPr>
              <a:spLocks noChangeArrowheads="1"/>
            </p:cNvSpPr>
            <p:nvPr/>
          </p:nvSpPr>
          <p:spPr bwMode="auto">
            <a:xfrm>
              <a:off x="192" y="2208"/>
              <a:ext cx="1200" cy="28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lang="en-US" altLang="zh-CN"/>
                <a:t>1111111011</a:t>
              </a:r>
            </a:p>
          </p:txBody>
        </p:sp>
        <p:sp>
          <p:nvSpPr>
            <p:cNvPr id="31" name="Rectangle 1043"/>
            <p:cNvSpPr>
              <a:spLocks noChangeArrowheads="1"/>
            </p:cNvSpPr>
            <p:nvPr/>
          </p:nvSpPr>
          <p:spPr bwMode="auto">
            <a:xfrm>
              <a:off x="1392" y="2208"/>
              <a:ext cx="672" cy="28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lang="en-US" altLang="zh-CN"/>
                <a:t>0</a:t>
              </a:r>
            </a:p>
          </p:txBody>
        </p:sp>
        <p:sp>
          <p:nvSpPr>
            <p:cNvPr id="32" name="Rectangle 1044"/>
            <p:cNvSpPr>
              <a:spLocks noChangeArrowheads="1"/>
            </p:cNvSpPr>
            <p:nvPr/>
          </p:nvSpPr>
          <p:spPr bwMode="auto">
            <a:xfrm>
              <a:off x="3168" y="2208"/>
              <a:ext cx="2304" cy="28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lang="en-US" altLang="zh-CN"/>
                <a:t>Interface ID</a:t>
              </a:r>
            </a:p>
          </p:txBody>
        </p:sp>
        <p:sp>
          <p:nvSpPr>
            <p:cNvPr id="33" name="Text Box 1045"/>
            <p:cNvSpPr txBox="1">
              <a:spLocks noChangeArrowheads="1"/>
            </p:cNvSpPr>
            <p:nvPr/>
          </p:nvSpPr>
          <p:spPr bwMode="auto">
            <a:xfrm>
              <a:off x="480" y="1872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latinLnBrk="1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10 bits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34" name="Text Box 1046"/>
            <p:cNvSpPr txBox="1">
              <a:spLocks noChangeArrowheads="1"/>
            </p:cNvSpPr>
            <p:nvPr/>
          </p:nvSpPr>
          <p:spPr bwMode="auto">
            <a:xfrm>
              <a:off x="1392" y="1872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latinLnBrk="1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38 bits</a:t>
              </a:r>
            </a:p>
          </p:txBody>
        </p:sp>
        <p:sp>
          <p:nvSpPr>
            <p:cNvPr id="35" name="Text Box 1047"/>
            <p:cNvSpPr txBox="1">
              <a:spLocks noChangeArrowheads="1"/>
            </p:cNvSpPr>
            <p:nvPr/>
          </p:nvSpPr>
          <p:spPr bwMode="auto">
            <a:xfrm>
              <a:off x="3840" y="1872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latinLnBrk="1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64 bits</a:t>
              </a:r>
            </a:p>
          </p:txBody>
        </p:sp>
        <p:sp>
          <p:nvSpPr>
            <p:cNvPr id="36" name="Line 1048"/>
            <p:cNvSpPr>
              <a:spLocks noChangeShapeType="1"/>
            </p:cNvSpPr>
            <p:nvPr/>
          </p:nvSpPr>
          <p:spPr bwMode="auto">
            <a:xfrm flipV="1">
              <a:off x="192" y="1968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049"/>
            <p:cNvSpPr>
              <a:spLocks noChangeShapeType="1"/>
            </p:cNvSpPr>
            <p:nvPr/>
          </p:nvSpPr>
          <p:spPr bwMode="auto">
            <a:xfrm flipV="1">
              <a:off x="1392" y="1968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1050"/>
            <p:cNvSpPr>
              <a:spLocks noChangeShapeType="1"/>
            </p:cNvSpPr>
            <p:nvPr/>
          </p:nvSpPr>
          <p:spPr bwMode="auto">
            <a:xfrm flipV="1">
              <a:off x="3168" y="1968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1051"/>
            <p:cNvSpPr>
              <a:spLocks noChangeShapeType="1"/>
            </p:cNvSpPr>
            <p:nvPr/>
          </p:nvSpPr>
          <p:spPr bwMode="auto">
            <a:xfrm flipV="1">
              <a:off x="5472" y="1968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1052"/>
            <p:cNvSpPr>
              <a:spLocks noChangeArrowheads="1"/>
            </p:cNvSpPr>
            <p:nvPr/>
          </p:nvSpPr>
          <p:spPr bwMode="auto">
            <a:xfrm>
              <a:off x="2064" y="2208"/>
              <a:ext cx="1104" cy="28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lang="en-US" altLang="zh-CN"/>
                <a:t>Subnet ID</a:t>
              </a:r>
            </a:p>
          </p:txBody>
        </p:sp>
        <p:sp>
          <p:nvSpPr>
            <p:cNvPr id="41" name="Line 1053"/>
            <p:cNvSpPr>
              <a:spLocks noChangeShapeType="1"/>
            </p:cNvSpPr>
            <p:nvPr/>
          </p:nvSpPr>
          <p:spPr bwMode="auto">
            <a:xfrm flipV="1">
              <a:off x="2064" y="1968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Text Box 1054"/>
            <p:cNvSpPr txBox="1">
              <a:spLocks noChangeArrowheads="1"/>
            </p:cNvSpPr>
            <p:nvPr/>
          </p:nvSpPr>
          <p:spPr bwMode="auto">
            <a:xfrm>
              <a:off x="2304" y="1872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latinLnBrk="1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16 bits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2-</a:t>
            </a:r>
            <a:fld id="{6C1F76B0-C056-41A2-B7A5-C4FED8C001A5}" type="slidenum">
              <a:rPr lang="en-US" altLang="ko-KR" smtClean="0"/>
              <a:pPr>
                <a:defRPr/>
              </a:pPr>
              <a:t>105</a:t>
            </a:fld>
            <a:endParaRPr lang="en-US" altLang="ko-KR" dirty="0"/>
          </a:p>
        </p:txBody>
      </p:sp>
      <p:sp>
        <p:nvSpPr>
          <p:cNvPr id="45" name="页脚占位符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IP Technology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Interface IDs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1285875"/>
            <a:ext cx="7772400" cy="4879975"/>
          </a:xfrm>
        </p:spPr>
        <p:txBody>
          <a:bodyPr/>
          <a:lstStyle/>
          <a:p>
            <a:pPr marL="0" indent="0" defTabSz="814388"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Lowest-order 64-bit field of </a:t>
            </a:r>
            <a:r>
              <a:rPr lang="en-US" altLang="zh-CN" dirty="0" err="1" smtClean="0">
                <a:ea typeface="宋体" pitchFamily="2" charset="-122"/>
              </a:rPr>
              <a:t>unicast</a:t>
            </a:r>
            <a:r>
              <a:rPr lang="en-US" altLang="zh-CN" dirty="0" smtClean="0">
                <a:ea typeface="宋体" pitchFamily="2" charset="-122"/>
              </a:rPr>
              <a:t> address may be assigned in several different ways:</a:t>
            </a:r>
          </a:p>
          <a:p>
            <a:pPr marL="915988" lvl="1" indent="-350838" defTabSz="814388"/>
            <a:r>
              <a:rPr lang="en-US" altLang="zh-CN" dirty="0" smtClean="0">
                <a:ea typeface="宋体" pitchFamily="2" charset="-122"/>
              </a:rPr>
              <a:t>auto-configured from a 64-bit EUI-64, or expanded from a 48-bit MAC address (e.g., Ethernet address)</a:t>
            </a:r>
          </a:p>
          <a:p>
            <a:pPr marL="915988" lvl="1" indent="-350838" defTabSz="814388"/>
            <a:r>
              <a:rPr lang="en-US" altLang="zh-CN" dirty="0" smtClean="0">
                <a:ea typeface="宋体" pitchFamily="2" charset="-122"/>
              </a:rPr>
              <a:t>auto-generated pseudo-random number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(to address privacy concerns)</a:t>
            </a:r>
          </a:p>
          <a:p>
            <a:pPr marL="915988" lvl="1" indent="-350838" defTabSz="814388"/>
            <a:r>
              <a:rPr lang="en-US" altLang="zh-CN" dirty="0" smtClean="0">
                <a:ea typeface="宋体" pitchFamily="2" charset="-122"/>
              </a:rPr>
              <a:t>assigned via DHCP</a:t>
            </a:r>
          </a:p>
          <a:p>
            <a:pPr marL="915988" lvl="1" indent="-350838" defTabSz="814388"/>
            <a:r>
              <a:rPr lang="en-US" altLang="zh-CN" dirty="0" smtClean="0">
                <a:ea typeface="宋体" pitchFamily="2" charset="-122"/>
              </a:rPr>
              <a:t>manually configured</a:t>
            </a:r>
          </a:p>
          <a:p>
            <a:pPr marL="915988" lvl="1" indent="-350838" defTabSz="814388"/>
            <a:r>
              <a:rPr lang="en-US" altLang="zh-CN" dirty="0" smtClean="0">
                <a:ea typeface="宋体" pitchFamily="2" charset="-122"/>
              </a:rPr>
              <a:t>possibly other methods in the future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09504" y="6400800"/>
            <a:ext cx="721772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CC30157A-0E44-4C74-B31E-EF4C83433E20}" type="slidenum">
              <a:rPr lang="en-US" altLang="ko-KR" smtClean="0">
                <a:latin typeface="+mn-lt"/>
                <a:ea typeface="굴림" pitchFamily="34" charset="-127"/>
              </a:rPr>
              <a:pPr/>
              <a:t>106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IP Technology</a:t>
            </a:r>
            <a:endParaRPr lang="zh-CN" alt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EUI-64 to IPv6 Address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344" y="1404171"/>
            <a:ext cx="8438591" cy="41148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The IEEE defined 64-bit </a:t>
            </a:r>
            <a:r>
              <a:rPr lang="en-US" altLang="zh-CN" dirty="0" smtClean="0">
                <a:solidFill>
                  <a:srgbClr val="FF0000"/>
                </a:solidFill>
              </a:rPr>
              <a:t>extended unique identifier</a:t>
            </a:r>
            <a:r>
              <a:rPr lang="en-US" altLang="zh-CN" dirty="0" smtClean="0"/>
              <a:t> (EUI-64) is a concatenation of the 24-bit </a:t>
            </a:r>
            <a:r>
              <a:rPr lang="en-US" altLang="zh-CN" dirty="0" err="1" smtClean="0"/>
              <a:t>company_id</a:t>
            </a:r>
            <a:r>
              <a:rPr lang="en-US" altLang="zh-CN" dirty="0" smtClean="0"/>
              <a:t> value by the IEEE Registration Authority and a 40-bit extension identifier assigned by the organization with that </a:t>
            </a:r>
            <a:r>
              <a:rPr lang="en-US" altLang="zh-CN" dirty="0" err="1" smtClean="0"/>
              <a:t>company_id</a:t>
            </a:r>
            <a:r>
              <a:rPr lang="en-US" altLang="zh-CN" dirty="0" smtClean="0"/>
              <a:t> assignment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sz="2800" dirty="0" smtClean="0"/>
              <a:t>EUI-64, after setting G/L bit=1, can be put into the “Interface ID” field of IPv6 address. </a:t>
            </a:r>
            <a:endParaRPr lang="zh-CN" altLang="en-US" sz="28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2-</a:t>
            </a:r>
            <a:fld id="{6C1F76B0-C056-41A2-B7A5-C4FED8C001A5}" type="slidenum">
              <a:rPr lang="en-US" altLang="ko-KR" smtClean="0"/>
              <a:pPr>
                <a:defRPr/>
              </a:pPr>
              <a:t>107</a:t>
            </a:fld>
            <a:endParaRPr lang="en-US" altLang="ko-KR" dirty="0"/>
          </a:p>
        </p:txBody>
      </p:sp>
    </p:spTree>
  </p:cSld>
  <p:clrMapOvr>
    <a:masterClrMapping/>
  </p:clrMapOvr>
  <p:transition advTm="375"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IP Technology</a:t>
            </a:r>
            <a:endParaRPr lang="zh-CN" altLang="en-US" smtClean="0"/>
          </a:p>
        </p:txBody>
      </p:sp>
      <p:sp>
        <p:nvSpPr>
          <p:cNvPr id="35843" name="Rectangle 12"/>
          <p:cNvSpPr>
            <a:spLocks noChangeArrowheads="1"/>
          </p:cNvSpPr>
          <p:nvPr/>
        </p:nvSpPr>
        <p:spPr bwMode="auto">
          <a:xfrm>
            <a:off x="2125663" y="2959100"/>
            <a:ext cx="5784850" cy="485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4" name="Line 2"/>
          <p:cNvSpPr>
            <a:spLocks noChangeShapeType="1"/>
          </p:cNvSpPr>
          <p:nvPr/>
        </p:nvSpPr>
        <p:spPr bwMode="auto">
          <a:xfrm>
            <a:off x="4035425" y="4797425"/>
            <a:ext cx="210978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1063625" y="4089400"/>
            <a:ext cx="7972425" cy="48577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4014788" y="4106863"/>
            <a:ext cx="2130425" cy="4572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Text Box 5"/>
          <p:cNvSpPr txBox="1">
            <a:spLocks noChangeArrowheads="1"/>
          </p:cNvSpPr>
          <p:nvPr/>
        </p:nvSpPr>
        <p:spPr bwMode="auto">
          <a:xfrm>
            <a:off x="4560888" y="4646613"/>
            <a:ext cx="9969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  <a:latin typeface="Arial" pitchFamily="34" charset="0"/>
              </a:rPr>
              <a:t>0xFFFE</a:t>
            </a:r>
          </a:p>
        </p:txBody>
      </p:sp>
      <p:sp>
        <p:nvSpPr>
          <p:cNvPr id="35848" name="Rectangle 6"/>
          <p:cNvSpPr>
            <a:spLocks noGrp="1" noChangeArrowheads="1"/>
          </p:cNvSpPr>
          <p:nvPr>
            <p:ph type="title"/>
          </p:nvPr>
        </p:nvSpPr>
        <p:spPr>
          <a:xfrm>
            <a:off x="397312" y="520230"/>
            <a:ext cx="8565818" cy="839787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Ethernet Address to IPv6 Address</a:t>
            </a:r>
            <a:endParaRPr lang="zh-CN" altLang="en-US" sz="4000" dirty="0" smtClean="0"/>
          </a:p>
        </p:txBody>
      </p:sp>
      <p:sp>
        <p:nvSpPr>
          <p:cNvPr id="35849" name="Line 7"/>
          <p:cNvSpPr>
            <a:spLocks noChangeShapeType="1"/>
          </p:cNvSpPr>
          <p:nvPr/>
        </p:nvSpPr>
        <p:spPr bwMode="auto">
          <a:xfrm>
            <a:off x="6145213" y="4338638"/>
            <a:ext cx="289083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0" name="Text Box 8"/>
          <p:cNvSpPr txBox="1">
            <a:spLocks noChangeArrowheads="1"/>
          </p:cNvSpPr>
          <p:nvPr/>
        </p:nvSpPr>
        <p:spPr bwMode="auto">
          <a:xfrm>
            <a:off x="7078663" y="4146550"/>
            <a:ext cx="10223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</a:rPr>
              <a:t>低 </a:t>
            </a:r>
            <a:r>
              <a:rPr kumimoji="1" lang="en-US" altLang="zh-CN" sz="1800">
                <a:solidFill>
                  <a:srgbClr val="333399"/>
                </a:solidFill>
                <a:latin typeface="Arial" pitchFamily="34" charset="0"/>
              </a:rPr>
              <a:t>24 </a:t>
            </a: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</a:rPr>
              <a:t>位</a:t>
            </a:r>
          </a:p>
        </p:txBody>
      </p:sp>
      <p:sp>
        <p:nvSpPr>
          <p:cNvPr id="35851" name="Freeform 9"/>
          <p:cNvSpPr>
            <a:spLocks/>
          </p:cNvSpPr>
          <p:nvPr/>
        </p:nvSpPr>
        <p:spPr bwMode="auto">
          <a:xfrm>
            <a:off x="3995738" y="3444875"/>
            <a:ext cx="2149475" cy="654050"/>
          </a:xfrm>
          <a:custGeom>
            <a:avLst/>
            <a:gdLst>
              <a:gd name="T0" fmla="*/ 1011230 w 1320"/>
              <a:gd name="T1" fmla="*/ 0 h 390"/>
              <a:gd name="T2" fmla="*/ 0 w 1320"/>
              <a:gd name="T3" fmla="*/ 633925 h 390"/>
              <a:gd name="T4" fmla="*/ 2149475 w 1320"/>
              <a:gd name="T5" fmla="*/ 654050 h 390"/>
              <a:gd name="T6" fmla="*/ 1011230 w 1320"/>
              <a:gd name="T7" fmla="*/ 0 h 390"/>
              <a:gd name="T8" fmla="*/ 0 60000 65536"/>
              <a:gd name="T9" fmla="*/ 0 60000 65536"/>
              <a:gd name="T10" fmla="*/ 0 60000 65536"/>
              <a:gd name="T11" fmla="*/ 0 60000 65536"/>
              <a:gd name="T12" fmla="*/ 0 w 1320"/>
              <a:gd name="T13" fmla="*/ 0 h 390"/>
              <a:gd name="T14" fmla="*/ 1320 w 1320"/>
              <a:gd name="T15" fmla="*/ 390 h 3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20" h="390">
                <a:moveTo>
                  <a:pt x="621" y="0"/>
                </a:moveTo>
                <a:lnTo>
                  <a:pt x="0" y="378"/>
                </a:lnTo>
                <a:lnTo>
                  <a:pt x="1320" y="390"/>
                </a:lnTo>
                <a:lnTo>
                  <a:pt x="621" y="0"/>
                </a:lnTo>
                <a:close/>
              </a:path>
            </a:pathLst>
          </a:custGeom>
          <a:solidFill>
            <a:srgbClr val="CCE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2" name="Text Box 10"/>
          <p:cNvSpPr txBox="1">
            <a:spLocks noChangeArrowheads="1"/>
          </p:cNvSpPr>
          <p:nvPr/>
        </p:nvSpPr>
        <p:spPr bwMode="auto">
          <a:xfrm>
            <a:off x="1047750" y="4129088"/>
            <a:ext cx="5048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  <a:latin typeface="Arial" pitchFamily="34" charset="0"/>
              </a:rPr>
              <a:t>cccccc</a:t>
            </a:r>
            <a:r>
              <a:rPr kumimoji="1" lang="en-US" altLang="zh-CN" sz="1800">
                <a:solidFill>
                  <a:schemeClr val="hlink"/>
                </a:solidFill>
                <a:latin typeface="Arial" pitchFamily="34" charset="0"/>
              </a:rPr>
              <a:t>1g</a:t>
            </a:r>
            <a:r>
              <a:rPr kumimoji="1" lang="en-US" altLang="zh-CN" sz="1800">
                <a:solidFill>
                  <a:srgbClr val="333399"/>
                </a:solidFill>
                <a:latin typeface="Arial" pitchFamily="34" charset="0"/>
              </a:rPr>
              <a:t>cccccccccccccccc 1111111111111110</a:t>
            </a:r>
          </a:p>
        </p:txBody>
      </p:sp>
      <p:sp>
        <p:nvSpPr>
          <p:cNvPr id="35853" name="Text Box 11"/>
          <p:cNvSpPr txBox="1">
            <a:spLocks noChangeArrowheads="1"/>
          </p:cNvSpPr>
          <p:nvPr/>
        </p:nvSpPr>
        <p:spPr bwMode="auto">
          <a:xfrm>
            <a:off x="2068513" y="2990850"/>
            <a:ext cx="295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  <a:latin typeface="Arial" pitchFamily="34" charset="0"/>
              </a:rPr>
              <a:t>cccccc</a:t>
            </a:r>
            <a:r>
              <a:rPr kumimoji="1" lang="en-US" altLang="zh-CN" sz="1800">
                <a:solidFill>
                  <a:schemeClr val="hlink"/>
                </a:solidFill>
                <a:latin typeface="Arial" pitchFamily="34" charset="0"/>
              </a:rPr>
              <a:t>0g</a:t>
            </a:r>
            <a:r>
              <a:rPr kumimoji="1" lang="en-US" altLang="zh-CN" sz="1800">
                <a:solidFill>
                  <a:srgbClr val="333399"/>
                </a:solidFill>
                <a:latin typeface="Arial" pitchFamily="34" charset="0"/>
              </a:rPr>
              <a:t>cccccccccccccccc</a:t>
            </a:r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>
            <a:off x="5019675" y="2959100"/>
            <a:ext cx="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5" name="Line 14"/>
          <p:cNvSpPr>
            <a:spLocks noChangeShapeType="1"/>
          </p:cNvSpPr>
          <p:nvPr/>
        </p:nvSpPr>
        <p:spPr bwMode="auto">
          <a:xfrm>
            <a:off x="5019675" y="3200400"/>
            <a:ext cx="289083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6" name="Line 15"/>
          <p:cNvSpPr>
            <a:spLocks noChangeShapeType="1"/>
          </p:cNvSpPr>
          <p:nvPr/>
        </p:nvSpPr>
        <p:spPr bwMode="auto">
          <a:xfrm>
            <a:off x="6145213" y="4089400"/>
            <a:ext cx="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7" name="Text Box 16"/>
          <p:cNvSpPr txBox="1">
            <a:spLocks noChangeArrowheads="1"/>
          </p:cNvSpPr>
          <p:nvPr/>
        </p:nvSpPr>
        <p:spPr bwMode="auto">
          <a:xfrm>
            <a:off x="1741488" y="2630488"/>
            <a:ext cx="63594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 dirty="0" smtClean="0">
                <a:solidFill>
                  <a:srgbClr val="333399"/>
                </a:solidFill>
                <a:latin typeface="Arial" pitchFamily="34" charset="0"/>
              </a:rPr>
              <a:t>bit</a:t>
            </a:r>
            <a:r>
              <a:rPr kumimoji="1" lang="zh-CN" altLang="en-US" sz="1800" dirty="0" smtClean="0">
                <a:solidFill>
                  <a:srgbClr val="333399"/>
                </a:solidFill>
                <a:latin typeface="Arial" pitchFamily="34" charset="0"/>
              </a:rPr>
              <a:t> </a:t>
            </a:r>
            <a:r>
              <a:rPr kumimoji="1" lang="zh-CN" altLang="en-US" sz="900" dirty="0" smtClean="0">
                <a:solidFill>
                  <a:srgbClr val="333399"/>
                </a:solidFill>
                <a:latin typeface="Arial" pitchFamily="34" charset="0"/>
              </a:rPr>
              <a:t> </a:t>
            </a:r>
            <a:r>
              <a:rPr kumimoji="1" lang="en-US" altLang="zh-CN" sz="1800" dirty="0">
                <a:solidFill>
                  <a:srgbClr val="333399"/>
                </a:solidFill>
                <a:latin typeface="Arial" pitchFamily="34" charset="0"/>
              </a:rPr>
              <a:t>0             8                           24                                       47</a:t>
            </a:r>
          </a:p>
        </p:txBody>
      </p:sp>
      <p:sp>
        <p:nvSpPr>
          <p:cNvPr id="35858" name="Text Box 17"/>
          <p:cNvSpPr txBox="1">
            <a:spLocks noChangeArrowheads="1"/>
          </p:cNvSpPr>
          <p:nvPr/>
        </p:nvSpPr>
        <p:spPr bwMode="auto">
          <a:xfrm>
            <a:off x="610646" y="3716338"/>
            <a:ext cx="85395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 dirty="0" smtClean="0">
                <a:solidFill>
                  <a:srgbClr val="333399"/>
                </a:solidFill>
                <a:latin typeface="Arial" pitchFamily="34" charset="0"/>
              </a:rPr>
              <a:t>bit</a:t>
            </a:r>
            <a:r>
              <a:rPr kumimoji="1" lang="zh-CN" altLang="en-US" sz="900" dirty="0" smtClean="0">
                <a:solidFill>
                  <a:srgbClr val="333399"/>
                </a:solidFill>
                <a:latin typeface="Arial" pitchFamily="34" charset="0"/>
              </a:rPr>
              <a:t>   </a:t>
            </a:r>
            <a:r>
              <a:rPr kumimoji="1" lang="en-US" altLang="zh-CN" sz="1800" dirty="0">
                <a:solidFill>
                  <a:srgbClr val="333399"/>
                </a:solidFill>
                <a:latin typeface="Arial" pitchFamily="34" charset="0"/>
              </a:rPr>
              <a:t>0               8                           24                              40                                     63</a:t>
            </a:r>
          </a:p>
        </p:txBody>
      </p:sp>
      <p:sp>
        <p:nvSpPr>
          <p:cNvPr id="35859" name="Text Box 18"/>
          <p:cNvSpPr txBox="1">
            <a:spLocks noChangeArrowheads="1"/>
          </p:cNvSpPr>
          <p:nvPr/>
        </p:nvSpPr>
        <p:spPr bwMode="auto">
          <a:xfrm>
            <a:off x="139351" y="2963339"/>
            <a:ext cx="20441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 dirty="0">
                <a:solidFill>
                  <a:srgbClr val="333399"/>
                </a:solidFill>
                <a:latin typeface="Arial" pitchFamily="34" charset="0"/>
              </a:rPr>
              <a:t>IEEE 802 </a:t>
            </a:r>
            <a:r>
              <a:rPr kumimoji="1" lang="en-US" altLang="zh-CN" sz="1800" dirty="0" smtClean="0">
                <a:solidFill>
                  <a:srgbClr val="333399"/>
                </a:solidFill>
                <a:latin typeface="Arial" pitchFamily="34" charset="0"/>
              </a:rPr>
              <a:t>address</a:t>
            </a:r>
            <a:endParaRPr kumimoji="1" lang="zh-CN" altLang="en-US" sz="1800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35860" name="Text Box 19"/>
          <p:cNvSpPr txBox="1">
            <a:spLocks noChangeArrowheads="1"/>
          </p:cNvSpPr>
          <p:nvPr/>
        </p:nvSpPr>
        <p:spPr bwMode="auto">
          <a:xfrm>
            <a:off x="14936" y="4001567"/>
            <a:ext cx="11464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1800" dirty="0" smtClean="0">
                <a:solidFill>
                  <a:srgbClr val="333399"/>
                </a:solidFill>
                <a:latin typeface="Arial" pitchFamily="34" charset="0"/>
              </a:rPr>
              <a:t>Interface </a:t>
            </a:r>
          </a:p>
          <a:p>
            <a:pPr algn="ctr"/>
            <a:r>
              <a:rPr kumimoji="1" lang="en-US" altLang="zh-CN" sz="1800" dirty="0" smtClean="0">
                <a:solidFill>
                  <a:srgbClr val="333399"/>
                </a:solidFill>
                <a:latin typeface="Arial" pitchFamily="34" charset="0"/>
              </a:rPr>
              <a:t>ID</a:t>
            </a:r>
            <a:endParaRPr kumimoji="1" lang="zh-CN" altLang="en-US" sz="1800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35861" name="Line 20"/>
          <p:cNvSpPr>
            <a:spLocks noChangeShapeType="1"/>
          </p:cNvSpPr>
          <p:nvPr/>
        </p:nvSpPr>
        <p:spPr bwMode="auto">
          <a:xfrm>
            <a:off x="4002088" y="4089400"/>
            <a:ext cx="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2" name="Text Box 21"/>
          <p:cNvSpPr txBox="1">
            <a:spLocks noChangeArrowheads="1"/>
          </p:cNvSpPr>
          <p:nvPr/>
        </p:nvSpPr>
        <p:spPr bwMode="auto">
          <a:xfrm>
            <a:off x="5926138" y="3005138"/>
            <a:ext cx="1022350" cy="3667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</a:rPr>
              <a:t>低 </a:t>
            </a:r>
            <a:r>
              <a:rPr kumimoji="1" lang="en-US" altLang="zh-CN" sz="1800">
                <a:solidFill>
                  <a:srgbClr val="333399"/>
                </a:solidFill>
                <a:latin typeface="Arial" pitchFamily="34" charset="0"/>
              </a:rPr>
              <a:t>24 </a:t>
            </a:r>
            <a:r>
              <a:rPr kumimoji="1" lang="zh-CN" altLang="en-US" sz="1800">
                <a:solidFill>
                  <a:srgbClr val="333399"/>
                </a:solidFill>
                <a:latin typeface="Arial" pitchFamily="34" charset="0"/>
              </a:rPr>
              <a:t>位</a:t>
            </a:r>
          </a:p>
        </p:txBody>
      </p:sp>
      <p:sp>
        <p:nvSpPr>
          <p:cNvPr id="35863" name="AutoShape 22"/>
          <p:cNvSpPr>
            <a:spLocks noChangeArrowheads="1"/>
          </p:cNvSpPr>
          <p:nvPr/>
        </p:nvSpPr>
        <p:spPr bwMode="auto">
          <a:xfrm rot="3376363">
            <a:off x="2985294" y="3431382"/>
            <a:ext cx="155575" cy="725487"/>
          </a:xfrm>
          <a:prstGeom prst="downArrow">
            <a:avLst>
              <a:gd name="adj1" fmla="val 50000"/>
              <a:gd name="adj2" fmla="val 1165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5864" name="Line 23"/>
          <p:cNvSpPr>
            <a:spLocks noChangeShapeType="1"/>
          </p:cNvSpPr>
          <p:nvPr/>
        </p:nvSpPr>
        <p:spPr bwMode="auto">
          <a:xfrm>
            <a:off x="7904163" y="3438525"/>
            <a:ext cx="1109662" cy="635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5" name="Line 24"/>
          <p:cNvSpPr>
            <a:spLocks noChangeShapeType="1"/>
          </p:cNvSpPr>
          <p:nvPr/>
        </p:nvSpPr>
        <p:spPr bwMode="auto">
          <a:xfrm flipH="1">
            <a:off x="1082675" y="3444875"/>
            <a:ext cx="1079500" cy="6461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2553" name="AutoShape 25"/>
          <p:cNvSpPr>
            <a:spLocks noChangeArrowheads="1"/>
          </p:cNvSpPr>
          <p:nvPr/>
        </p:nvSpPr>
        <p:spPr bwMode="auto">
          <a:xfrm>
            <a:off x="3563938" y="2109788"/>
            <a:ext cx="1252537" cy="365125"/>
          </a:xfrm>
          <a:prstGeom prst="wedgeRoundRectCallout">
            <a:avLst>
              <a:gd name="adj1" fmla="val -89417"/>
              <a:gd name="adj2" fmla="val 216523"/>
              <a:gd name="adj3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en-US" altLang="zh-CN" sz="18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I/G </a:t>
            </a:r>
            <a:r>
              <a:rPr kumimoji="1" lang="en-US" altLang="zh-CN" sz="1800" dirty="0" smtClean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bit</a:t>
            </a:r>
            <a:endParaRPr kumimoji="1" lang="zh-CN" altLang="en-US" sz="18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662554" name="AutoShape 26"/>
          <p:cNvSpPr>
            <a:spLocks noChangeArrowheads="1"/>
          </p:cNvSpPr>
          <p:nvPr/>
        </p:nvSpPr>
        <p:spPr bwMode="auto">
          <a:xfrm>
            <a:off x="1979613" y="2060575"/>
            <a:ext cx="1116012" cy="414338"/>
          </a:xfrm>
          <a:prstGeom prst="wedgeRoundRectCallout">
            <a:avLst>
              <a:gd name="adj1" fmla="val 35065"/>
              <a:gd name="adj2" fmla="val 194829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en-US" altLang="zh-CN" sz="18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G/L </a:t>
            </a:r>
            <a:r>
              <a:rPr kumimoji="1" lang="en-US" altLang="zh-CN" sz="1800" dirty="0" smtClean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bit</a:t>
            </a:r>
            <a:endParaRPr kumimoji="1" lang="zh-CN" altLang="en-US" sz="18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662555" name="AutoShape 27"/>
          <p:cNvSpPr>
            <a:spLocks noChangeArrowheads="1"/>
          </p:cNvSpPr>
          <p:nvPr/>
        </p:nvSpPr>
        <p:spPr bwMode="auto">
          <a:xfrm>
            <a:off x="539750" y="4897438"/>
            <a:ext cx="1108075" cy="403225"/>
          </a:xfrm>
          <a:prstGeom prst="wedgeRoundRectCallout">
            <a:avLst>
              <a:gd name="adj1" fmla="val 71347"/>
              <a:gd name="adj2" fmla="val -165356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en-US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G/L = 1</a:t>
            </a:r>
          </a:p>
        </p:txBody>
      </p:sp>
      <p:sp>
        <p:nvSpPr>
          <p:cNvPr id="35869" name="AutoShape 28"/>
          <p:cNvSpPr>
            <a:spLocks noChangeArrowheads="1"/>
          </p:cNvSpPr>
          <p:nvPr/>
        </p:nvSpPr>
        <p:spPr bwMode="auto">
          <a:xfrm rot="18261075" flipH="1">
            <a:off x="7019131" y="3429794"/>
            <a:ext cx="155575" cy="725488"/>
          </a:xfrm>
          <a:prstGeom prst="downArrow">
            <a:avLst>
              <a:gd name="adj1" fmla="val 50000"/>
              <a:gd name="adj2" fmla="val 1165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2-</a:t>
            </a:r>
            <a:fld id="{6C1F76B0-C056-41A2-B7A5-C4FED8C001A5}" type="slidenum">
              <a:rPr lang="en-US" altLang="ko-KR" smtClean="0"/>
              <a:pPr>
                <a:defRPr/>
              </a:pPr>
              <a:t>108</a:t>
            </a:fld>
            <a:endParaRPr lang="en-US" altLang="ko-KR" dirty="0"/>
          </a:p>
        </p:txBody>
      </p:sp>
    </p:spTree>
  </p:cSld>
  <p:clrMapOvr>
    <a:masterClrMapping/>
  </p:clrMapOvr>
  <p:transition advTm="391"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529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2-</a:t>
            </a:r>
            <a:fld id="{F754AA37-3763-45C7-B62C-41730806EEB9}" type="slidenum">
              <a:rPr lang="en-US" altLang="ko-KR" smtClean="0">
                <a:ea typeface="굴림" pitchFamily="34" charset="-127"/>
              </a:rPr>
              <a:pPr/>
              <a:t>109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Unit 2: IP Technology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2. 1 Introduction</a:t>
            </a:r>
          </a:p>
          <a:p>
            <a:r>
              <a:rPr lang="en-US" altLang="ko-KR" sz="2400" dirty="0" smtClean="0">
                <a:ea typeface="굴림" pitchFamily="34" charset="-127"/>
              </a:rPr>
              <a:t>2.2 Virtual circuit and datagram networks</a:t>
            </a:r>
          </a:p>
          <a:p>
            <a:r>
              <a:rPr lang="en-US" altLang="ko-KR" sz="2400" dirty="0" smtClean="0">
                <a:ea typeface="굴림" pitchFamily="34" charset="-127"/>
              </a:rPr>
              <a:t>2.3 IPv4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Datagram format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IPv4 addressing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ICMP</a:t>
            </a:r>
          </a:p>
        </p:txBody>
      </p:sp>
      <p:sp>
        <p:nvSpPr>
          <p:cNvPr id="5530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2.4 IPv6:</a:t>
            </a:r>
          </a:p>
          <a:p>
            <a:pPr lvl="1" eaLnBrk="1" hangingPunct="1"/>
            <a:r>
              <a:rPr lang="en-US" altLang="zh-CN" sz="2000" dirty="0" smtClean="0"/>
              <a:t>Protocol Background</a:t>
            </a:r>
          </a:p>
          <a:p>
            <a:pPr lvl="1" eaLnBrk="1" hangingPunct="1"/>
            <a:r>
              <a:rPr lang="en-US" altLang="zh-CN" sz="2000" dirty="0" smtClean="0"/>
              <a:t>Technology Highlights</a:t>
            </a:r>
          </a:p>
          <a:p>
            <a:pPr lvl="1" eaLnBrk="1" hangingPunct="1"/>
            <a:r>
              <a:rPr lang="en-US" altLang="zh-CN" sz="2000" dirty="0" smtClean="0">
                <a:solidFill>
                  <a:srgbClr val="FF0000"/>
                </a:solidFill>
              </a:rPr>
              <a:t>IPv4-IPv6 Coexistence/Transition </a:t>
            </a:r>
          </a:p>
          <a:p>
            <a:pPr lvl="1" eaLnBrk="1" hangingPunct="1"/>
            <a:r>
              <a:rPr lang="en-US" altLang="zh-CN" sz="2000" dirty="0" smtClean="0"/>
              <a:t>Next Steps</a:t>
            </a:r>
            <a:endParaRPr lang="en-US" altLang="ko-KR" sz="2000" dirty="0" smtClean="0">
              <a:ea typeface="굴림" pitchFamily="34" charset="-127"/>
            </a:endParaRPr>
          </a:p>
          <a:p>
            <a:endParaRPr lang="en-US" altLang="ko-KR" sz="2400" dirty="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301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+mn-lt"/>
                <a:ea typeface="굴림" pitchFamily="34" charset="-127"/>
              </a:rPr>
              <a:t>2-</a:t>
            </a:r>
            <a:fld id="{9E845520-E7D1-4FC2-A342-5ACE99757F9A}" type="slidenum">
              <a:rPr lang="en-US" altLang="ko-KR" smtClean="0">
                <a:latin typeface="+mn-lt"/>
                <a:ea typeface="굴림" pitchFamily="34" charset="-127"/>
              </a:rPr>
              <a:pPr/>
              <a:t>11</a:t>
            </a:fld>
            <a:endParaRPr lang="en-US" altLang="ko-KR" smtClean="0">
              <a:latin typeface="+mn-lt"/>
              <a:ea typeface="굴림" pitchFamily="34" charset="-127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0"/>
            <a:ext cx="7772400" cy="1143000"/>
          </a:xfrm>
        </p:spPr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Datagram networks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8325" y="1038225"/>
            <a:ext cx="7781925" cy="2276475"/>
          </a:xfrm>
        </p:spPr>
        <p:txBody>
          <a:bodyPr/>
          <a:lstStyle/>
          <a:p>
            <a:r>
              <a:rPr lang="en-US" altLang="ko-KR" sz="2400" u="sng" dirty="0" smtClean="0">
                <a:ea typeface="굴림" pitchFamily="34" charset="-127"/>
              </a:rPr>
              <a:t>no call setup </a:t>
            </a:r>
            <a:r>
              <a:rPr lang="en-US" altLang="ko-KR" sz="2400" dirty="0" smtClean="0">
                <a:ea typeface="굴림" pitchFamily="34" charset="-127"/>
              </a:rPr>
              <a:t>at network layer</a:t>
            </a:r>
          </a:p>
          <a:p>
            <a:r>
              <a:rPr lang="en-US" altLang="ko-KR" sz="2400" dirty="0" smtClean="0">
                <a:ea typeface="굴림" pitchFamily="34" charset="-127"/>
              </a:rPr>
              <a:t>routers: </a:t>
            </a:r>
            <a:r>
              <a:rPr lang="en-US" altLang="ko-KR" sz="2400" dirty="0" smtClean="0">
                <a:solidFill>
                  <a:srgbClr val="0000FF"/>
                </a:solidFill>
                <a:ea typeface="굴림" pitchFamily="34" charset="-127"/>
              </a:rPr>
              <a:t>no state </a:t>
            </a:r>
            <a:r>
              <a:rPr lang="en-US" altLang="ko-KR" sz="2400" dirty="0" smtClean="0">
                <a:ea typeface="굴림" pitchFamily="34" charset="-127"/>
              </a:rPr>
              <a:t>about end-to-end connections</a:t>
            </a:r>
          </a:p>
          <a:p>
            <a:pPr lvl="1"/>
            <a:r>
              <a:rPr lang="en-US" altLang="ko-KR" sz="2000" u="sng" dirty="0" smtClean="0">
                <a:ea typeface="굴림" pitchFamily="34" charset="-127"/>
              </a:rPr>
              <a:t>no</a:t>
            </a:r>
            <a:r>
              <a:rPr lang="en-US" altLang="ko-KR" sz="2000" dirty="0" smtClean="0">
                <a:ea typeface="굴림" pitchFamily="34" charset="-127"/>
              </a:rPr>
              <a:t> network-level concept of </a:t>
            </a:r>
            <a:r>
              <a:rPr lang="en-US" altLang="ko-KR" sz="2000" u="sng" dirty="0" smtClean="0">
                <a:ea typeface="굴림" pitchFamily="34" charset="-127"/>
              </a:rPr>
              <a:t>“connection”</a:t>
            </a:r>
          </a:p>
          <a:p>
            <a:r>
              <a:rPr lang="en-US" altLang="ko-KR" sz="2400" dirty="0" smtClean="0">
                <a:ea typeface="굴림" pitchFamily="34" charset="-127"/>
              </a:rPr>
              <a:t>packets forwarded using </a:t>
            </a:r>
            <a:r>
              <a:rPr lang="en-US" altLang="ko-KR" sz="2400" dirty="0" smtClean="0">
                <a:solidFill>
                  <a:srgbClr val="0070C0"/>
                </a:solidFill>
                <a:ea typeface="굴림" pitchFamily="34" charset="-127"/>
              </a:rPr>
              <a:t>destination host address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packets between same source-</a:t>
            </a:r>
            <a:r>
              <a:rPr lang="en-US" altLang="ko-KR" sz="2000" dirty="0" err="1" smtClean="0">
                <a:ea typeface="굴림" pitchFamily="34" charset="-127"/>
              </a:rPr>
              <a:t>dest</a:t>
            </a:r>
            <a:r>
              <a:rPr lang="en-US" altLang="ko-KR" sz="2000" dirty="0" smtClean="0">
                <a:ea typeface="굴림" pitchFamily="34" charset="-127"/>
              </a:rPr>
              <a:t> pair may take different paths</a:t>
            </a:r>
          </a:p>
        </p:txBody>
      </p:sp>
      <p:sp>
        <p:nvSpPr>
          <p:cNvPr id="43014" name="Line 5"/>
          <p:cNvSpPr>
            <a:spLocks noChangeShapeType="1"/>
          </p:cNvSpPr>
          <p:nvPr/>
        </p:nvSpPr>
        <p:spPr bwMode="auto">
          <a:xfrm rot="5400000" flipV="1">
            <a:off x="2706688" y="4821237"/>
            <a:ext cx="6350" cy="157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479425" y="3741738"/>
            <a:ext cx="1566863" cy="1987550"/>
            <a:chOff x="2366" y="929"/>
            <a:chExt cx="987" cy="1252"/>
          </a:xfrm>
        </p:grpSpPr>
        <p:grpSp>
          <p:nvGrpSpPr>
            <p:cNvPr id="3" name="Group 93"/>
            <p:cNvGrpSpPr>
              <a:grpSpLocks/>
            </p:cNvGrpSpPr>
            <p:nvPr/>
          </p:nvGrpSpPr>
          <p:grpSpPr bwMode="auto">
            <a:xfrm>
              <a:off x="2366" y="1145"/>
              <a:ext cx="987" cy="1036"/>
              <a:chOff x="2956" y="969"/>
              <a:chExt cx="513" cy="529"/>
            </a:xfrm>
          </p:grpSpPr>
          <p:sp>
            <p:nvSpPr>
              <p:cNvPr id="43150" name="Rectangle 94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>
                  <a:latin typeface="+mn-lt"/>
                </a:endParaRPr>
              </a:p>
            </p:txBody>
          </p:sp>
          <p:sp>
            <p:nvSpPr>
              <p:cNvPr id="43151" name="Rectangle 95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>
                  <a:latin typeface="+mn-lt"/>
                </a:endParaRPr>
              </a:p>
            </p:txBody>
          </p:sp>
          <p:sp>
            <p:nvSpPr>
              <p:cNvPr id="43152" name="Rectangle 96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>
                  <a:latin typeface="+mn-lt"/>
                </a:endParaRPr>
              </a:p>
            </p:txBody>
          </p:sp>
          <p:sp>
            <p:nvSpPr>
              <p:cNvPr id="43153" name="Text Box 97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kumimoji="0" lang="en-US" altLang="ko-KR" sz="2000">
                    <a:latin typeface="+mn-lt"/>
                  </a:rPr>
                  <a:t>application</a:t>
                </a:r>
              </a:p>
              <a:p>
                <a:pPr algn="ctr" eaLnBrk="0" hangingPunct="0"/>
                <a:r>
                  <a:rPr kumimoji="0" lang="en-US" altLang="ko-KR" sz="2000">
                    <a:latin typeface="+mn-lt"/>
                  </a:rPr>
                  <a:t>transport</a:t>
                </a:r>
              </a:p>
              <a:p>
                <a:pPr algn="ctr" eaLnBrk="0" hangingPunct="0"/>
                <a:r>
                  <a:rPr kumimoji="0" lang="en-US" altLang="ko-KR" sz="2000">
                    <a:solidFill>
                      <a:schemeClr val="bg1"/>
                    </a:solidFill>
                    <a:latin typeface="+mn-lt"/>
                  </a:rPr>
                  <a:t>network</a:t>
                </a:r>
                <a:endParaRPr kumimoji="0" lang="en-US" altLang="ko-KR" sz="2000">
                  <a:latin typeface="+mn-lt"/>
                </a:endParaRPr>
              </a:p>
              <a:p>
                <a:pPr algn="ctr" eaLnBrk="0" hangingPunct="0"/>
                <a:r>
                  <a:rPr kumimoji="0" lang="en-US" altLang="ko-KR" sz="2000">
                    <a:latin typeface="+mn-lt"/>
                  </a:rPr>
                  <a:t>data link</a:t>
                </a:r>
              </a:p>
              <a:p>
                <a:pPr algn="ctr" eaLnBrk="0" hangingPunct="0"/>
                <a:r>
                  <a:rPr kumimoji="0" lang="en-US" altLang="ko-KR" sz="2000">
                    <a:latin typeface="+mn-lt"/>
                  </a:rPr>
                  <a:t>physical</a:t>
                </a:r>
              </a:p>
            </p:txBody>
          </p:sp>
          <p:sp>
            <p:nvSpPr>
              <p:cNvPr id="43154" name="Line 98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3155" name="Line 99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3156" name="Line 100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3157" name="Line 101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</p:grpSp>
      </p:grpSp>
      <p:pic>
        <p:nvPicPr>
          <p:cNvPr id="43016" name="Object 1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6538" y="3913188"/>
            <a:ext cx="528637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10"/>
          <p:cNvGrpSpPr>
            <a:grpSpLocks/>
          </p:cNvGrpSpPr>
          <p:nvPr/>
        </p:nvGrpSpPr>
        <p:grpSpPr bwMode="auto">
          <a:xfrm>
            <a:off x="7261225" y="4256088"/>
            <a:ext cx="1566863" cy="1644650"/>
            <a:chOff x="2956" y="969"/>
            <a:chExt cx="513" cy="529"/>
          </a:xfrm>
        </p:grpSpPr>
        <p:sp>
          <p:nvSpPr>
            <p:cNvPr id="43141" name="Rectangle 111"/>
            <p:cNvSpPr>
              <a:spLocks noChangeArrowheads="1"/>
            </p:cNvSpPr>
            <p:nvPr/>
          </p:nvSpPr>
          <p:spPr bwMode="auto">
            <a:xfrm>
              <a:off x="3018" y="969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>
                <a:latin typeface="+mn-lt"/>
              </a:endParaRPr>
            </a:p>
          </p:txBody>
        </p:sp>
        <p:sp>
          <p:nvSpPr>
            <p:cNvPr id="43142" name="Rectangle 112"/>
            <p:cNvSpPr>
              <a:spLocks noChangeArrowheads="1"/>
            </p:cNvSpPr>
            <p:nvPr/>
          </p:nvSpPr>
          <p:spPr bwMode="auto">
            <a:xfrm>
              <a:off x="2997" y="984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>
                <a:latin typeface="+mn-lt"/>
              </a:endParaRPr>
            </a:p>
          </p:txBody>
        </p:sp>
        <p:sp>
          <p:nvSpPr>
            <p:cNvPr id="43143" name="Rectangle 113"/>
            <p:cNvSpPr>
              <a:spLocks noChangeArrowheads="1"/>
            </p:cNvSpPr>
            <p:nvPr/>
          </p:nvSpPr>
          <p:spPr bwMode="auto">
            <a:xfrm>
              <a:off x="3000" y="1185"/>
              <a:ext cx="432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>
                <a:latin typeface="+mn-lt"/>
              </a:endParaRPr>
            </a:p>
          </p:txBody>
        </p:sp>
        <p:sp>
          <p:nvSpPr>
            <p:cNvPr id="43144" name="Text Box 114"/>
            <p:cNvSpPr txBox="1">
              <a:spLocks noChangeArrowheads="1"/>
            </p:cNvSpPr>
            <p:nvPr/>
          </p:nvSpPr>
          <p:spPr bwMode="auto">
            <a:xfrm>
              <a:off x="2956" y="978"/>
              <a:ext cx="513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0" lang="en-US" altLang="ko-KR" sz="2000">
                  <a:latin typeface="+mn-lt"/>
                </a:rPr>
                <a:t>application</a:t>
              </a:r>
            </a:p>
            <a:p>
              <a:pPr algn="ctr" eaLnBrk="0" hangingPunct="0"/>
              <a:r>
                <a:rPr kumimoji="0" lang="en-US" altLang="ko-KR" sz="2000">
                  <a:latin typeface="+mn-lt"/>
                </a:rPr>
                <a:t>transport</a:t>
              </a:r>
            </a:p>
            <a:p>
              <a:pPr algn="ctr" eaLnBrk="0" hangingPunct="0"/>
              <a:r>
                <a:rPr kumimoji="0" lang="en-US" altLang="ko-KR" sz="2000">
                  <a:solidFill>
                    <a:schemeClr val="bg1"/>
                  </a:solidFill>
                  <a:latin typeface="+mn-lt"/>
                </a:rPr>
                <a:t>network</a:t>
              </a:r>
              <a:endParaRPr kumimoji="0" lang="en-US" altLang="ko-KR" sz="2000">
                <a:latin typeface="+mn-lt"/>
              </a:endParaRPr>
            </a:p>
            <a:p>
              <a:pPr algn="ctr" eaLnBrk="0" hangingPunct="0"/>
              <a:r>
                <a:rPr kumimoji="0" lang="en-US" altLang="ko-KR" sz="2000">
                  <a:latin typeface="+mn-lt"/>
                </a:rPr>
                <a:t>data link</a:t>
              </a:r>
            </a:p>
            <a:p>
              <a:pPr algn="ctr" eaLnBrk="0" hangingPunct="0"/>
              <a:r>
                <a:rPr kumimoji="0" lang="en-US" altLang="ko-KR" sz="2000">
                  <a:latin typeface="+mn-lt"/>
                </a:rPr>
                <a:t>physical</a:t>
              </a:r>
            </a:p>
          </p:txBody>
        </p:sp>
        <p:sp>
          <p:nvSpPr>
            <p:cNvPr id="43145" name="Line 115"/>
            <p:cNvSpPr>
              <a:spLocks noChangeShapeType="1"/>
            </p:cNvSpPr>
            <p:nvPr/>
          </p:nvSpPr>
          <p:spPr bwMode="auto">
            <a:xfrm>
              <a:off x="2997" y="1194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3146" name="Line 116"/>
            <p:cNvSpPr>
              <a:spLocks noChangeShapeType="1"/>
            </p:cNvSpPr>
            <p:nvPr/>
          </p:nvSpPr>
          <p:spPr bwMode="auto">
            <a:xfrm>
              <a:off x="3003" y="1290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3147" name="Line 117"/>
            <p:cNvSpPr>
              <a:spLocks noChangeShapeType="1"/>
            </p:cNvSpPr>
            <p:nvPr/>
          </p:nvSpPr>
          <p:spPr bwMode="auto">
            <a:xfrm>
              <a:off x="3003" y="1374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3148" name="Line 118"/>
            <p:cNvSpPr>
              <a:spLocks noChangeShapeType="1"/>
            </p:cNvSpPr>
            <p:nvPr/>
          </p:nvSpPr>
          <p:spPr bwMode="auto">
            <a:xfrm>
              <a:off x="3003" y="109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</p:grpSp>
      <p:sp>
        <p:nvSpPr>
          <p:cNvPr id="43018" name="Line 119"/>
          <p:cNvSpPr>
            <a:spLocks noChangeShapeType="1"/>
          </p:cNvSpPr>
          <p:nvPr/>
        </p:nvSpPr>
        <p:spPr bwMode="auto">
          <a:xfrm rot="-5400000" flipH="1" flipV="1">
            <a:off x="6702425" y="5003800"/>
            <a:ext cx="6350" cy="140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111736" name="Text Box 120"/>
          <p:cNvSpPr txBox="1">
            <a:spLocks noChangeArrowheads="1"/>
          </p:cNvSpPr>
          <p:nvPr/>
        </p:nvSpPr>
        <p:spPr bwMode="auto">
          <a:xfrm>
            <a:off x="1991995" y="4946650"/>
            <a:ext cx="15103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ko-KR" sz="1800" dirty="0">
                <a:solidFill>
                  <a:srgbClr val="FF0000"/>
                </a:solidFill>
                <a:latin typeface="+mn-lt"/>
              </a:rPr>
              <a:t>1. Send data</a:t>
            </a:r>
            <a:endParaRPr kumimoji="0" lang="en-US" altLang="ko-KR" sz="1800" dirty="0">
              <a:latin typeface="+mn-lt"/>
            </a:endParaRPr>
          </a:p>
        </p:txBody>
      </p:sp>
      <p:sp>
        <p:nvSpPr>
          <p:cNvPr id="111738" name="Text Box 122"/>
          <p:cNvSpPr txBox="1">
            <a:spLocks noChangeArrowheads="1"/>
          </p:cNvSpPr>
          <p:nvPr/>
        </p:nvSpPr>
        <p:spPr bwMode="auto">
          <a:xfrm>
            <a:off x="5609983" y="5013325"/>
            <a:ext cx="18229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ko-KR" sz="1800">
                <a:solidFill>
                  <a:srgbClr val="FF0000"/>
                </a:solidFill>
                <a:latin typeface="+mn-lt"/>
              </a:rPr>
              <a:t>2. Receive data</a:t>
            </a:r>
            <a:endParaRPr kumimoji="0" lang="en-US" altLang="ko-KR" sz="1800">
              <a:latin typeface="+mn-lt"/>
            </a:endParaRPr>
          </a:p>
        </p:txBody>
      </p:sp>
      <p:sp>
        <p:nvSpPr>
          <p:cNvPr id="43021" name="Freeform 172"/>
          <p:cNvSpPr>
            <a:spLocks/>
          </p:cNvSpPr>
          <p:nvPr/>
        </p:nvSpPr>
        <p:spPr bwMode="auto">
          <a:xfrm>
            <a:off x="2028825" y="4914900"/>
            <a:ext cx="304800" cy="657225"/>
          </a:xfrm>
          <a:custGeom>
            <a:avLst/>
            <a:gdLst>
              <a:gd name="T0" fmla="*/ 0 w 192"/>
              <a:gd name="T1" fmla="*/ 0 h 414"/>
              <a:gd name="T2" fmla="*/ 0 w 192"/>
              <a:gd name="T3" fmla="*/ 2147483647 h 414"/>
              <a:gd name="T4" fmla="*/ 2147483647 w 192"/>
              <a:gd name="T5" fmla="*/ 2147483647 h 414"/>
              <a:gd name="T6" fmla="*/ 0 60000 65536"/>
              <a:gd name="T7" fmla="*/ 0 60000 65536"/>
              <a:gd name="T8" fmla="*/ 0 60000 65536"/>
              <a:gd name="T9" fmla="*/ 0 w 192"/>
              <a:gd name="T10" fmla="*/ 0 h 414"/>
              <a:gd name="T11" fmla="*/ 192 w 192"/>
              <a:gd name="T12" fmla="*/ 414 h 4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414">
                <a:moveTo>
                  <a:pt x="0" y="0"/>
                </a:moveTo>
                <a:lnTo>
                  <a:pt x="0" y="414"/>
                </a:lnTo>
                <a:lnTo>
                  <a:pt x="192" y="408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43022" name="Freeform 173"/>
          <p:cNvSpPr>
            <a:spLocks/>
          </p:cNvSpPr>
          <p:nvPr/>
        </p:nvSpPr>
        <p:spPr bwMode="auto">
          <a:xfrm>
            <a:off x="6662738" y="5357813"/>
            <a:ext cx="609600" cy="295275"/>
          </a:xfrm>
          <a:custGeom>
            <a:avLst/>
            <a:gdLst>
              <a:gd name="T0" fmla="*/ 0 w 384"/>
              <a:gd name="T1" fmla="*/ 2147483647 h 186"/>
              <a:gd name="T2" fmla="*/ 2147483647 w 384"/>
              <a:gd name="T3" fmla="*/ 2147483647 h 186"/>
              <a:gd name="T4" fmla="*/ 2147483647 w 384"/>
              <a:gd name="T5" fmla="*/ 0 h 186"/>
              <a:gd name="T6" fmla="*/ 0 60000 65536"/>
              <a:gd name="T7" fmla="*/ 0 60000 65536"/>
              <a:gd name="T8" fmla="*/ 0 60000 65536"/>
              <a:gd name="T9" fmla="*/ 0 w 384"/>
              <a:gd name="T10" fmla="*/ 0 h 186"/>
              <a:gd name="T11" fmla="*/ 384 w 384"/>
              <a:gd name="T12" fmla="*/ 186 h 1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86">
                <a:moveTo>
                  <a:pt x="0" y="186"/>
                </a:moveTo>
                <a:lnTo>
                  <a:pt x="384" y="186"/>
                </a:lnTo>
                <a:lnTo>
                  <a:pt x="384" y="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grpSp>
        <p:nvGrpSpPr>
          <p:cNvPr id="5" name="Group 177"/>
          <p:cNvGrpSpPr>
            <a:grpSpLocks/>
          </p:cNvGrpSpPr>
          <p:nvPr/>
        </p:nvGrpSpPr>
        <p:grpSpPr bwMode="auto">
          <a:xfrm>
            <a:off x="2386013" y="5353050"/>
            <a:ext cx="361950" cy="261938"/>
            <a:chOff x="1548" y="3723"/>
            <a:chExt cx="228" cy="165"/>
          </a:xfrm>
        </p:grpSpPr>
        <p:sp>
          <p:nvSpPr>
            <p:cNvPr id="43138" name="Rectangle 175"/>
            <p:cNvSpPr>
              <a:spLocks noChangeArrowheads="1"/>
            </p:cNvSpPr>
            <p:nvPr/>
          </p:nvSpPr>
          <p:spPr bwMode="auto">
            <a:xfrm>
              <a:off x="1563" y="3723"/>
              <a:ext cx="102" cy="1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>
                <a:latin typeface="+mn-lt"/>
              </a:endParaRPr>
            </a:p>
          </p:txBody>
        </p:sp>
        <p:sp>
          <p:nvSpPr>
            <p:cNvPr id="43139" name="Rectangle 174"/>
            <p:cNvSpPr>
              <a:spLocks noChangeArrowheads="1"/>
            </p:cNvSpPr>
            <p:nvPr/>
          </p:nvSpPr>
          <p:spPr bwMode="auto">
            <a:xfrm>
              <a:off x="1548" y="3738"/>
              <a:ext cx="102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>
                <a:latin typeface="+mn-lt"/>
              </a:endParaRPr>
            </a:p>
          </p:txBody>
        </p:sp>
        <p:sp>
          <p:nvSpPr>
            <p:cNvPr id="43140" name="Line 176"/>
            <p:cNvSpPr>
              <a:spLocks noChangeShapeType="1"/>
            </p:cNvSpPr>
            <p:nvPr/>
          </p:nvSpPr>
          <p:spPr bwMode="auto">
            <a:xfrm>
              <a:off x="1650" y="3816"/>
              <a:ext cx="12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</p:grpSp>
      <p:grpSp>
        <p:nvGrpSpPr>
          <p:cNvPr id="6" name="Group 198"/>
          <p:cNvGrpSpPr>
            <a:grpSpLocks/>
          </p:cNvGrpSpPr>
          <p:nvPr/>
        </p:nvGrpSpPr>
        <p:grpSpPr bwMode="auto">
          <a:xfrm>
            <a:off x="3176588" y="5078413"/>
            <a:ext cx="3024187" cy="1481137"/>
            <a:chOff x="2001" y="3199"/>
            <a:chExt cx="1905" cy="933"/>
          </a:xfrm>
        </p:grpSpPr>
        <p:sp>
          <p:nvSpPr>
            <p:cNvPr id="43030" name="Freeform 4"/>
            <p:cNvSpPr>
              <a:spLocks/>
            </p:cNvSpPr>
            <p:nvPr/>
          </p:nvSpPr>
          <p:spPr bwMode="auto">
            <a:xfrm>
              <a:off x="2112" y="3199"/>
              <a:ext cx="1794" cy="933"/>
            </a:xfrm>
            <a:custGeom>
              <a:avLst/>
              <a:gdLst>
                <a:gd name="T0" fmla="*/ 6 w 1794"/>
                <a:gd name="T1" fmla="*/ 483 h 933"/>
                <a:gd name="T2" fmla="*/ 108 w 1794"/>
                <a:gd name="T3" fmla="*/ 125 h 933"/>
                <a:gd name="T4" fmla="*/ 559 w 1794"/>
                <a:gd name="T5" fmla="*/ 100 h 933"/>
                <a:gd name="T6" fmla="*/ 1128 w 1794"/>
                <a:gd name="T7" fmla="*/ 29 h 933"/>
                <a:gd name="T8" fmla="*/ 1716 w 1794"/>
                <a:gd name="T9" fmla="*/ 275 h 933"/>
                <a:gd name="T10" fmla="*/ 1596 w 1794"/>
                <a:gd name="T11" fmla="*/ 827 h 933"/>
                <a:gd name="T12" fmla="*/ 1380 w 1794"/>
                <a:gd name="T13" fmla="*/ 911 h 933"/>
                <a:gd name="T14" fmla="*/ 840 w 1794"/>
                <a:gd name="T15" fmla="*/ 929 h 933"/>
                <a:gd name="T16" fmla="*/ 414 w 1794"/>
                <a:gd name="T17" fmla="*/ 911 h 933"/>
                <a:gd name="T18" fmla="*/ 143 w 1794"/>
                <a:gd name="T19" fmla="*/ 832 h 933"/>
                <a:gd name="T20" fmla="*/ 6 w 1794"/>
                <a:gd name="T21" fmla="*/ 483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3031" name="Freeform 6"/>
            <p:cNvSpPr>
              <a:spLocks/>
            </p:cNvSpPr>
            <p:nvPr/>
          </p:nvSpPr>
          <p:spPr bwMode="auto">
            <a:xfrm>
              <a:off x="2514" y="3384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2203" y="3494"/>
              <a:ext cx="316" cy="147"/>
              <a:chOff x="3600" y="219"/>
              <a:chExt cx="360" cy="175"/>
            </a:xfrm>
          </p:grpSpPr>
          <p:sp>
            <p:nvSpPr>
              <p:cNvPr id="43125" name="Oval 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>
                  <a:latin typeface="+mn-lt"/>
                </a:endParaRPr>
              </a:p>
            </p:txBody>
          </p:sp>
          <p:sp>
            <p:nvSpPr>
              <p:cNvPr id="43126" name="Line 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3127" name="Line 1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3128" name="Rectangle 1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400">
                  <a:latin typeface="+mn-lt"/>
                </a:endParaRPr>
              </a:p>
            </p:txBody>
          </p:sp>
          <p:sp>
            <p:nvSpPr>
              <p:cNvPr id="43129" name="Oval 1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>
                  <a:latin typeface="+mn-lt"/>
                </a:endParaRPr>
              </a:p>
            </p:txBody>
          </p:sp>
          <p:grpSp>
            <p:nvGrpSpPr>
              <p:cNvPr id="8" name="Group 1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3135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43136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43137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grpSp>
            <p:nvGrpSpPr>
              <p:cNvPr id="9" name="Group 1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3132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43133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43134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</p:grpSp>
        <p:grpSp>
          <p:nvGrpSpPr>
            <p:cNvPr id="10" name="Group 21"/>
            <p:cNvGrpSpPr>
              <a:grpSpLocks/>
            </p:cNvGrpSpPr>
            <p:nvPr/>
          </p:nvGrpSpPr>
          <p:grpSpPr bwMode="auto">
            <a:xfrm>
              <a:off x="2425" y="3896"/>
              <a:ext cx="316" cy="147"/>
              <a:chOff x="3600" y="219"/>
              <a:chExt cx="360" cy="175"/>
            </a:xfrm>
          </p:grpSpPr>
          <p:sp>
            <p:nvSpPr>
              <p:cNvPr id="43112" name="Oval 2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>
                  <a:latin typeface="+mn-lt"/>
                </a:endParaRPr>
              </a:p>
            </p:txBody>
          </p:sp>
          <p:sp>
            <p:nvSpPr>
              <p:cNvPr id="43113" name="Line 2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3114" name="Line 2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3115" name="Rectangle 2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400">
                  <a:latin typeface="+mn-lt"/>
                </a:endParaRPr>
              </a:p>
            </p:txBody>
          </p:sp>
          <p:sp>
            <p:nvSpPr>
              <p:cNvPr id="43116" name="Oval 2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>
                  <a:latin typeface="+mn-lt"/>
                </a:endParaRPr>
              </a:p>
            </p:txBody>
          </p: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312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43123" name="Line 2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43124" name="Line 3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3119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43120" name="Line 3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43121" name="Line 3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2850" y="3302"/>
              <a:ext cx="316" cy="147"/>
              <a:chOff x="3600" y="219"/>
              <a:chExt cx="360" cy="175"/>
            </a:xfrm>
          </p:grpSpPr>
          <p:sp>
            <p:nvSpPr>
              <p:cNvPr id="43099" name="Oval 3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>
                  <a:latin typeface="+mn-lt"/>
                </a:endParaRPr>
              </a:p>
            </p:txBody>
          </p:sp>
          <p:sp>
            <p:nvSpPr>
              <p:cNvPr id="43100" name="Line 3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3101" name="Line 3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3102" name="Rectangle 3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400">
                  <a:latin typeface="+mn-lt"/>
                </a:endParaRPr>
              </a:p>
            </p:txBody>
          </p:sp>
          <p:sp>
            <p:nvSpPr>
              <p:cNvPr id="43103" name="Oval 4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>
                  <a:latin typeface="+mn-lt"/>
                </a:endParaRPr>
              </a:p>
            </p:txBody>
          </p:sp>
          <p:grpSp>
            <p:nvGrpSpPr>
              <p:cNvPr id="14" name="Group 4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3109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43110" name="Line 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43111" name="Line 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grpSp>
            <p:nvGrpSpPr>
              <p:cNvPr id="15" name="Group 4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3106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43107" name="Line 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43108" name="Line 4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</p:grp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2801" y="3721"/>
              <a:ext cx="315" cy="147"/>
              <a:chOff x="3600" y="219"/>
              <a:chExt cx="360" cy="175"/>
            </a:xfrm>
          </p:grpSpPr>
          <p:sp>
            <p:nvSpPr>
              <p:cNvPr id="43086" name="Oval 5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>
                  <a:latin typeface="+mn-lt"/>
                </a:endParaRPr>
              </a:p>
            </p:txBody>
          </p:sp>
          <p:sp>
            <p:nvSpPr>
              <p:cNvPr id="43087" name="Line 5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3088" name="Line 5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3089" name="Rectangle 5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400">
                  <a:latin typeface="+mn-lt"/>
                </a:endParaRPr>
              </a:p>
            </p:txBody>
          </p:sp>
          <p:sp>
            <p:nvSpPr>
              <p:cNvPr id="43090" name="Oval 5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>
                  <a:latin typeface="+mn-lt"/>
                </a:endParaRPr>
              </a:p>
            </p:txBody>
          </p:sp>
          <p:grpSp>
            <p:nvGrpSpPr>
              <p:cNvPr id="17" name="Group 5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3096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43097" name="Line 5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43098" name="Line 5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grpSp>
            <p:nvGrpSpPr>
              <p:cNvPr id="18" name="Group 5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3093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43094" name="Line 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43095" name="Line 6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</p:grpSp>
        <p:grpSp>
          <p:nvGrpSpPr>
            <p:cNvPr id="19" name="Group 63"/>
            <p:cNvGrpSpPr>
              <a:grpSpLocks/>
            </p:cNvGrpSpPr>
            <p:nvPr/>
          </p:nvGrpSpPr>
          <p:grpSpPr bwMode="auto">
            <a:xfrm>
              <a:off x="3201" y="3908"/>
              <a:ext cx="316" cy="147"/>
              <a:chOff x="3600" y="219"/>
              <a:chExt cx="360" cy="175"/>
            </a:xfrm>
          </p:grpSpPr>
          <p:sp>
            <p:nvSpPr>
              <p:cNvPr id="43073" name="Oval 6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>
                  <a:latin typeface="+mn-lt"/>
                </a:endParaRPr>
              </a:p>
            </p:txBody>
          </p:sp>
          <p:sp>
            <p:nvSpPr>
              <p:cNvPr id="43074" name="Line 6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3075" name="Line 6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3076" name="Rectangle 6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400">
                  <a:latin typeface="+mn-lt"/>
                </a:endParaRPr>
              </a:p>
            </p:txBody>
          </p:sp>
          <p:sp>
            <p:nvSpPr>
              <p:cNvPr id="43077" name="Oval 6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>
                  <a:latin typeface="+mn-lt"/>
                </a:endParaRPr>
              </a:p>
            </p:txBody>
          </p:sp>
          <p:grpSp>
            <p:nvGrpSpPr>
              <p:cNvPr id="20" name="Group 6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3083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43084" name="Line 7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43085" name="Line 7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grpSp>
            <p:nvGrpSpPr>
              <p:cNvPr id="21" name="Group 7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3080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43081" name="Line 7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43082" name="Line 7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</p:grpSp>
        <p:grpSp>
          <p:nvGrpSpPr>
            <p:cNvPr id="22" name="Group 77"/>
            <p:cNvGrpSpPr>
              <a:grpSpLocks/>
            </p:cNvGrpSpPr>
            <p:nvPr/>
          </p:nvGrpSpPr>
          <p:grpSpPr bwMode="auto">
            <a:xfrm>
              <a:off x="3481" y="3495"/>
              <a:ext cx="316" cy="147"/>
              <a:chOff x="3600" y="219"/>
              <a:chExt cx="360" cy="175"/>
            </a:xfrm>
          </p:grpSpPr>
          <p:sp>
            <p:nvSpPr>
              <p:cNvPr id="43060" name="Oval 7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>
                  <a:latin typeface="+mn-lt"/>
                </a:endParaRPr>
              </a:p>
            </p:txBody>
          </p:sp>
          <p:sp>
            <p:nvSpPr>
              <p:cNvPr id="43061" name="Line 7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3062" name="Line 8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3063" name="Rectangle 8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400">
                  <a:latin typeface="+mn-lt"/>
                </a:endParaRPr>
              </a:p>
            </p:txBody>
          </p:sp>
          <p:sp>
            <p:nvSpPr>
              <p:cNvPr id="43064" name="Oval 8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>
                  <a:latin typeface="+mn-lt"/>
                </a:endParaRPr>
              </a:p>
            </p:txBody>
          </p:sp>
          <p:grpSp>
            <p:nvGrpSpPr>
              <p:cNvPr id="23" name="Group 8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3070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43071" name="Line 8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43072" name="Line 8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grpSp>
            <p:nvGrpSpPr>
              <p:cNvPr id="24" name="Group 8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3067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43068" name="Line 8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43069" name="Line 9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</p:grpSp>
        <p:sp>
          <p:nvSpPr>
            <p:cNvPr id="43038" name="Freeform 102"/>
            <p:cNvSpPr>
              <a:spLocks/>
            </p:cNvSpPr>
            <p:nvPr/>
          </p:nvSpPr>
          <p:spPr bwMode="auto">
            <a:xfrm>
              <a:off x="3170" y="3380"/>
              <a:ext cx="318" cy="194"/>
            </a:xfrm>
            <a:custGeom>
              <a:avLst/>
              <a:gdLst>
                <a:gd name="T0" fmla="*/ 0 w 318"/>
                <a:gd name="T1" fmla="*/ 0 h 194"/>
                <a:gd name="T2" fmla="*/ 318 w 318"/>
                <a:gd name="T3" fmla="*/ 194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3039" name="Freeform 103"/>
            <p:cNvSpPr>
              <a:spLocks/>
            </p:cNvSpPr>
            <p:nvPr/>
          </p:nvSpPr>
          <p:spPr bwMode="auto">
            <a:xfrm>
              <a:off x="2499" y="3627"/>
              <a:ext cx="303" cy="150"/>
            </a:xfrm>
            <a:custGeom>
              <a:avLst/>
              <a:gdLst>
                <a:gd name="T0" fmla="*/ 0 w 294"/>
                <a:gd name="T1" fmla="*/ 0 h 174"/>
                <a:gd name="T2" fmla="*/ 422 w 294"/>
                <a:gd name="T3" fmla="*/ 29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3040" name="Freeform 104"/>
            <p:cNvSpPr>
              <a:spLocks/>
            </p:cNvSpPr>
            <p:nvPr/>
          </p:nvSpPr>
          <p:spPr bwMode="auto">
            <a:xfrm>
              <a:off x="3096" y="3612"/>
              <a:ext cx="396" cy="156"/>
            </a:xfrm>
            <a:custGeom>
              <a:avLst/>
              <a:gdLst>
                <a:gd name="T0" fmla="*/ 0 w 378"/>
                <a:gd name="T1" fmla="*/ 48 h 174"/>
                <a:gd name="T2" fmla="*/ 662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3041" name="Freeform 105"/>
            <p:cNvSpPr>
              <a:spLocks/>
            </p:cNvSpPr>
            <p:nvPr/>
          </p:nvSpPr>
          <p:spPr bwMode="auto">
            <a:xfrm>
              <a:off x="3516" y="3646"/>
              <a:ext cx="130" cy="320"/>
            </a:xfrm>
            <a:custGeom>
              <a:avLst/>
              <a:gdLst>
                <a:gd name="T0" fmla="*/ 0 w 118"/>
                <a:gd name="T1" fmla="*/ 3 h 500"/>
                <a:gd name="T2" fmla="*/ 380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3042" name="Freeform 106"/>
            <p:cNvSpPr>
              <a:spLocks/>
            </p:cNvSpPr>
            <p:nvPr/>
          </p:nvSpPr>
          <p:spPr bwMode="auto">
            <a:xfrm>
              <a:off x="2738" y="3982"/>
              <a:ext cx="464" cy="47"/>
            </a:xfrm>
            <a:custGeom>
              <a:avLst/>
              <a:gdLst>
                <a:gd name="T0" fmla="*/ 5591 w 370"/>
                <a:gd name="T1" fmla="*/ 3206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3043" name="Freeform 107"/>
            <p:cNvSpPr>
              <a:spLocks/>
            </p:cNvSpPr>
            <p:nvPr/>
          </p:nvSpPr>
          <p:spPr bwMode="auto">
            <a:xfrm>
              <a:off x="2400" y="3642"/>
              <a:ext cx="122" cy="268"/>
            </a:xfrm>
            <a:custGeom>
              <a:avLst/>
              <a:gdLst>
                <a:gd name="T0" fmla="*/ 2 w 176"/>
                <a:gd name="T1" fmla="*/ 2 h 412"/>
                <a:gd name="T2" fmla="*/ 2 w 176"/>
                <a:gd name="T3" fmla="*/ 2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grpSp>
          <p:nvGrpSpPr>
            <p:cNvPr id="25" name="Group 178"/>
            <p:cNvGrpSpPr>
              <a:grpSpLocks/>
            </p:cNvGrpSpPr>
            <p:nvPr/>
          </p:nvGrpSpPr>
          <p:grpSpPr bwMode="auto">
            <a:xfrm>
              <a:off x="2001" y="3375"/>
              <a:ext cx="228" cy="165"/>
              <a:chOff x="1548" y="3723"/>
              <a:chExt cx="228" cy="165"/>
            </a:xfrm>
          </p:grpSpPr>
          <p:sp>
            <p:nvSpPr>
              <p:cNvPr id="43057" name="Rectangle 179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>
                  <a:latin typeface="+mn-lt"/>
                </a:endParaRPr>
              </a:p>
            </p:txBody>
          </p:sp>
          <p:sp>
            <p:nvSpPr>
              <p:cNvPr id="43058" name="Rectangle 180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>
                  <a:latin typeface="+mn-lt"/>
                </a:endParaRPr>
              </a:p>
            </p:txBody>
          </p:sp>
          <p:sp>
            <p:nvSpPr>
              <p:cNvPr id="43059" name="Line 181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</p:grpSp>
        <p:grpSp>
          <p:nvGrpSpPr>
            <p:cNvPr id="26" name="Group 182"/>
            <p:cNvGrpSpPr>
              <a:grpSpLocks/>
            </p:cNvGrpSpPr>
            <p:nvPr/>
          </p:nvGrpSpPr>
          <p:grpSpPr bwMode="auto">
            <a:xfrm>
              <a:off x="3180" y="3306"/>
              <a:ext cx="228" cy="165"/>
              <a:chOff x="1548" y="3723"/>
              <a:chExt cx="228" cy="165"/>
            </a:xfrm>
          </p:grpSpPr>
          <p:sp>
            <p:nvSpPr>
              <p:cNvPr id="43054" name="Rectangle 183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>
                  <a:latin typeface="+mn-lt"/>
                </a:endParaRPr>
              </a:p>
            </p:txBody>
          </p:sp>
          <p:sp>
            <p:nvSpPr>
              <p:cNvPr id="43055" name="Rectangle 184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>
                  <a:latin typeface="+mn-lt"/>
                </a:endParaRPr>
              </a:p>
            </p:txBody>
          </p:sp>
          <p:sp>
            <p:nvSpPr>
              <p:cNvPr id="43056" name="Line 185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</p:grpSp>
        <p:grpSp>
          <p:nvGrpSpPr>
            <p:cNvPr id="27" name="Group 186"/>
            <p:cNvGrpSpPr>
              <a:grpSpLocks/>
            </p:cNvGrpSpPr>
            <p:nvPr/>
          </p:nvGrpSpPr>
          <p:grpSpPr bwMode="auto">
            <a:xfrm>
              <a:off x="2850" y="3897"/>
              <a:ext cx="228" cy="165"/>
              <a:chOff x="1548" y="3723"/>
              <a:chExt cx="228" cy="165"/>
            </a:xfrm>
          </p:grpSpPr>
          <p:sp>
            <p:nvSpPr>
              <p:cNvPr id="43051" name="Rectangle 187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>
                  <a:latin typeface="+mn-lt"/>
                </a:endParaRPr>
              </a:p>
            </p:txBody>
          </p:sp>
          <p:sp>
            <p:nvSpPr>
              <p:cNvPr id="43052" name="Rectangle 188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>
                  <a:latin typeface="+mn-lt"/>
                </a:endParaRPr>
              </a:p>
            </p:txBody>
          </p:sp>
          <p:sp>
            <p:nvSpPr>
              <p:cNvPr id="43053" name="Line 189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2586" y="3597"/>
              <a:ext cx="228" cy="165"/>
              <a:chOff x="1548" y="3723"/>
              <a:chExt cx="228" cy="165"/>
            </a:xfrm>
          </p:grpSpPr>
          <p:sp>
            <p:nvSpPr>
              <p:cNvPr id="43048" name="Rectangle 191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>
                  <a:latin typeface="+mn-lt"/>
                </a:endParaRPr>
              </a:p>
            </p:txBody>
          </p:sp>
          <p:sp>
            <p:nvSpPr>
              <p:cNvPr id="43049" name="Rectangle 192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>
                  <a:latin typeface="+mn-lt"/>
                </a:endParaRPr>
              </a:p>
            </p:txBody>
          </p:sp>
          <p:sp>
            <p:nvSpPr>
              <p:cNvPr id="43050" name="Line 193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</p:grpSp>
      </p:grpSp>
      <p:grpSp>
        <p:nvGrpSpPr>
          <p:cNvPr id="29" name="Group 194"/>
          <p:cNvGrpSpPr>
            <a:grpSpLocks/>
          </p:cNvGrpSpPr>
          <p:nvPr/>
        </p:nvGrpSpPr>
        <p:grpSpPr bwMode="auto">
          <a:xfrm>
            <a:off x="6457950" y="5434013"/>
            <a:ext cx="361950" cy="261937"/>
            <a:chOff x="1548" y="3723"/>
            <a:chExt cx="228" cy="165"/>
          </a:xfrm>
        </p:grpSpPr>
        <p:sp>
          <p:nvSpPr>
            <p:cNvPr id="43027" name="Rectangle 195"/>
            <p:cNvSpPr>
              <a:spLocks noChangeArrowheads="1"/>
            </p:cNvSpPr>
            <p:nvPr/>
          </p:nvSpPr>
          <p:spPr bwMode="auto">
            <a:xfrm>
              <a:off x="1563" y="3723"/>
              <a:ext cx="102" cy="1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>
                <a:latin typeface="+mn-lt"/>
              </a:endParaRPr>
            </a:p>
          </p:txBody>
        </p:sp>
        <p:sp>
          <p:nvSpPr>
            <p:cNvPr id="43028" name="Rectangle 196"/>
            <p:cNvSpPr>
              <a:spLocks noChangeArrowheads="1"/>
            </p:cNvSpPr>
            <p:nvPr/>
          </p:nvSpPr>
          <p:spPr bwMode="auto">
            <a:xfrm>
              <a:off x="1548" y="3738"/>
              <a:ext cx="102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>
                <a:latin typeface="+mn-lt"/>
              </a:endParaRPr>
            </a:p>
          </p:txBody>
        </p:sp>
        <p:sp>
          <p:nvSpPr>
            <p:cNvPr id="43029" name="Line 197"/>
            <p:cNvSpPr>
              <a:spLocks noChangeShapeType="1"/>
            </p:cNvSpPr>
            <p:nvPr/>
          </p:nvSpPr>
          <p:spPr bwMode="auto">
            <a:xfrm>
              <a:off x="1650" y="3816"/>
              <a:ext cx="12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</p:grpSp>
      <p:pic>
        <p:nvPicPr>
          <p:cNvPr id="43026" name="Object 9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4738" y="3741738"/>
            <a:ext cx="528637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36" grpId="0" autoUpdateAnimBg="0"/>
      <p:bldP spid="111738" grpId="0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7680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2-</a:t>
            </a:r>
            <a:fld id="{5CDFFA12-0CB8-4C99-9089-1A2C82EF4E75}" type="slidenum">
              <a:rPr lang="en-US" altLang="ko-KR" smtClean="0">
                <a:ea typeface="굴림" pitchFamily="34" charset="-127"/>
              </a:rPr>
              <a:pPr/>
              <a:t>110</a:t>
            </a:fld>
            <a:endParaRPr lang="en-US" altLang="ko-KR" dirty="0" smtClean="0">
              <a:ea typeface="굴림" pitchFamily="34" charset="-127"/>
            </a:endParaRP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Transition From IPv4 To IPv6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600200"/>
            <a:ext cx="8637651" cy="458958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ko-KR" dirty="0" smtClean="0">
                <a:ea typeface="굴림" pitchFamily="34" charset="-127"/>
              </a:rPr>
              <a:t>Not all routers can be upgraded simultaneously</a:t>
            </a:r>
          </a:p>
          <a:p>
            <a:pPr lvl="1">
              <a:spcBef>
                <a:spcPts val="1200"/>
              </a:spcBef>
            </a:pPr>
            <a:r>
              <a:rPr lang="en-US" altLang="ko-KR" dirty="0" smtClean="0">
                <a:ea typeface="굴림" pitchFamily="34" charset="-127"/>
              </a:rPr>
              <a:t>no “flag days”</a:t>
            </a:r>
          </a:p>
          <a:p>
            <a:pPr lvl="1">
              <a:spcBef>
                <a:spcPts val="1200"/>
              </a:spcBef>
            </a:pPr>
            <a:r>
              <a:rPr lang="en-US" altLang="ko-KR" dirty="0" smtClean="0">
                <a:ea typeface="굴림" pitchFamily="34" charset="-127"/>
              </a:rPr>
              <a:t>How will the network operate with mixed IPv4 and IPv6 routers? 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IPv6 deployments will occur piecewise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from the edge</a:t>
            </a:r>
          </a:p>
          <a:p>
            <a:pPr lvl="1">
              <a:lnSpc>
                <a:spcPct val="85000"/>
              </a:lnSpc>
              <a:spcBef>
                <a:spcPts val="1200"/>
              </a:spcBef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Core infrastructure only moving when significant customer usage demands it</a:t>
            </a:r>
          </a:p>
          <a:p>
            <a:pPr lvl="1">
              <a:lnSpc>
                <a:spcPct val="85000"/>
              </a:lnSpc>
              <a:spcBef>
                <a:spcPts val="1200"/>
              </a:spcBef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Whenever possible, devices and applications should be capable of both IPv4 &amp; IPv6, to minimize the delays and potential failures inherent in translation points</a:t>
            </a:r>
            <a:endParaRPr lang="en-US" altLang="ko-KR" dirty="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IP Technology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28600"/>
            <a:ext cx="8229600" cy="1143000"/>
          </a:xfrm>
        </p:spPr>
        <p:txBody>
          <a:bodyPr/>
          <a:lstStyle/>
          <a:p>
            <a:r>
              <a:rPr lang="en-US" altLang="zh-CN" sz="3600" dirty="0" smtClean="0">
                <a:ea typeface="宋体" pitchFamily="2" charset="-122"/>
              </a:rPr>
              <a:t>Transition / Co-Existence Techniques</a:t>
            </a:r>
          </a:p>
        </p:txBody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49" y="1590675"/>
            <a:ext cx="8201025" cy="5021263"/>
          </a:xfrm>
        </p:spPr>
        <p:txBody>
          <a:bodyPr/>
          <a:lstStyle/>
          <a:p>
            <a:pPr marL="0" indent="0" defTabSz="814388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</a:rPr>
              <a:t>A wide range of techniques have been identified and implemented, basically falling into three categories:</a:t>
            </a:r>
          </a:p>
          <a:p>
            <a:pPr marL="974725" lvl="1" indent="-409575" defTabSz="814388">
              <a:lnSpc>
                <a:spcPct val="85000"/>
              </a:lnSpc>
              <a:spcBef>
                <a:spcPct val="60000"/>
              </a:spcBef>
              <a:buNone/>
            </a:pPr>
            <a:r>
              <a:rPr lang="en-US" altLang="zh-CN" sz="2200" dirty="0" smtClean="0">
                <a:ea typeface="宋体" pitchFamily="2" charset="-122"/>
              </a:rPr>
              <a:t>(1)	</a:t>
            </a:r>
            <a:r>
              <a:rPr lang="en-US" altLang="zh-CN" sz="2200" dirty="0" smtClean="0">
                <a:solidFill>
                  <a:srgbClr val="FF0000"/>
                </a:solidFill>
                <a:ea typeface="宋体" pitchFamily="2" charset="-122"/>
              </a:rPr>
              <a:t>dual-stack</a:t>
            </a:r>
            <a:r>
              <a:rPr lang="en-US" altLang="zh-CN" sz="2200" dirty="0" smtClean="0">
                <a:ea typeface="宋体" pitchFamily="2" charset="-122"/>
              </a:rPr>
              <a:t> techniques, to allow IPv4 and IPv6 to co-exist in the same devices and networks</a:t>
            </a:r>
          </a:p>
          <a:p>
            <a:pPr marL="974725" lvl="1" indent="-409575" defTabSz="814388">
              <a:lnSpc>
                <a:spcPct val="85000"/>
              </a:lnSpc>
              <a:spcBef>
                <a:spcPct val="60000"/>
              </a:spcBef>
              <a:buNone/>
            </a:pPr>
            <a:r>
              <a:rPr lang="en-US" altLang="zh-CN" sz="2200" dirty="0" smtClean="0">
                <a:ea typeface="宋体" pitchFamily="2" charset="-122"/>
              </a:rPr>
              <a:t>(2)	</a:t>
            </a:r>
            <a:r>
              <a:rPr lang="en-US" altLang="zh-CN" sz="2200" dirty="0" smtClean="0">
                <a:solidFill>
                  <a:srgbClr val="FF0000"/>
                </a:solidFill>
                <a:ea typeface="宋体" pitchFamily="2" charset="-122"/>
              </a:rPr>
              <a:t>tunneling </a:t>
            </a:r>
            <a:r>
              <a:rPr lang="en-US" altLang="zh-CN" sz="2200" dirty="0" smtClean="0">
                <a:ea typeface="宋体" pitchFamily="2" charset="-122"/>
              </a:rPr>
              <a:t>techniques, </a:t>
            </a:r>
            <a:r>
              <a:rPr lang="en-US" altLang="ko-KR" sz="2200" dirty="0" smtClean="0">
                <a:ea typeface="굴림" pitchFamily="34" charset="-127"/>
              </a:rPr>
              <a:t>IPv6 carried as payload in IPv4 datagram among IPv4 routers</a:t>
            </a:r>
            <a:endParaRPr lang="en-US" altLang="zh-CN" sz="2200" dirty="0" smtClean="0">
              <a:ea typeface="宋体" pitchFamily="2" charset="-122"/>
            </a:endParaRPr>
          </a:p>
          <a:p>
            <a:pPr marL="974725" lvl="1" indent="-409575" defTabSz="814388">
              <a:lnSpc>
                <a:spcPct val="85000"/>
              </a:lnSpc>
              <a:spcBef>
                <a:spcPct val="60000"/>
              </a:spcBef>
              <a:buNone/>
            </a:pPr>
            <a:r>
              <a:rPr lang="en-US" altLang="zh-CN" sz="2200" dirty="0" smtClean="0">
                <a:ea typeface="宋体" pitchFamily="2" charset="-122"/>
              </a:rPr>
              <a:t>(3)	</a:t>
            </a:r>
            <a:r>
              <a:rPr lang="en-US" altLang="zh-CN" sz="2200" dirty="0" smtClean="0">
                <a:solidFill>
                  <a:srgbClr val="FF0000"/>
                </a:solidFill>
                <a:ea typeface="宋体" pitchFamily="2" charset="-122"/>
              </a:rPr>
              <a:t>translation </a:t>
            </a:r>
            <a:r>
              <a:rPr lang="en-US" altLang="zh-CN" sz="2200" dirty="0" smtClean="0">
                <a:ea typeface="宋体" pitchFamily="2" charset="-122"/>
              </a:rPr>
              <a:t>techniques, to allow IPv6-only devices to communicate with IPv4-only devices</a:t>
            </a:r>
          </a:p>
          <a:p>
            <a:pPr marL="0" indent="0" defTabSz="814388">
              <a:lnSpc>
                <a:spcPct val="85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</a:rPr>
              <a:t>Expect 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all</a:t>
            </a:r>
            <a:r>
              <a:rPr lang="en-US" altLang="zh-CN" sz="2400" dirty="0" smtClean="0">
                <a:ea typeface="宋体" pitchFamily="2" charset="-122"/>
              </a:rPr>
              <a:t> of these to 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be used, in combination.</a:t>
            </a:r>
            <a:endParaRPr lang="en-US" altLang="zh-CN" sz="2400" dirty="0" smtClean="0">
              <a:ea typeface="宋体" pitchFamily="2" charset="-122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09504" y="6400800"/>
            <a:ext cx="721772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CC30157A-0E44-4C74-B31E-EF4C83433E20}" type="slidenum">
              <a:rPr lang="en-US" altLang="ko-KR" smtClean="0">
                <a:latin typeface="+mn-lt"/>
                <a:ea typeface="굴림" pitchFamily="34" charset="-127"/>
              </a:rPr>
              <a:pPr/>
              <a:t>111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2"/>
          <p:cNvGrpSpPr>
            <a:grpSpLocks/>
          </p:cNvGrpSpPr>
          <p:nvPr/>
        </p:nvGrpSpPr>
        <p:grpSpPr bwMode="auto">
          <a:xfrm>
            <a:off x="3798277" y="934497"/>
            <a:ext cx="2582426" cy="1205802"/>
            <a:chOff x="912" y="768"/>
            <a:chExt cx="2400" cy="1584"/>
          </a:xfrm>
        </p:grpSpPr>
        <p:sp>
          <p:nvSpPr>
            <p:cNvPr id="185" name="Oval 3"/>
            <p:cNvSpPr>
              <a:spLocks noChangeArrowheads="1"/>
            </p:cNvSpPr>
            <p:nvPr/>
          </p:nvSpPr>
          <p:spPr bwMode="auto">
            <a:xfrm>
              <a:off x="1751" y="799"/>
              <a:ext cx="1026" cy="628"/>
            </a:xfrm>
            <a:prstGeom prst="ellipse">
              <a:avLst/>
            </a:prstGeom>
            <a:solidFill>
              <a:srgbClr val="CCFF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Oval 4"/>
            <p:cNvSpPr>
              <a:spLocks noChangeArrowheads="1"/>
            </p:cNvSpPr>
            <p:nvPr/>
          </p:nvSpPr>
          <p:spPr bwMode="auto">
            <a:xfrm>
              <a:off x="1172" y="972"/>
              <a:ext cx="781" cy="627"/>
            </a:xfrm>
            <a:prstGeom prst="ellipse">
              <a:avLst/>
            </a:prstGeom>
            <a:solidFill>
              <a:srgbClr val="CCFF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Oval 5"/>
            <p:cNvSpPr>
              <a:spLocks noChangeArrowheads="1"/>
            </p:cNvSpPr>
            <p:nvPr/>
          </p:nvSpPr>
          <p:spPr bwMode="auto">
            <a:xfrm>
              <a:off x="926" y="1364"/>
              <a:ext cx="521" cy="502"/>
            </a:xfrm>
            <a:prstGeom prst="ellipse">
              <a:avLst/>
            </a:prstGeom>
            <a:solidFill>
              <a:srgbClr val="CCFF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Oval 6"/>
            <p:cNvSpPr>
              <a:spLocks noChangeArrowheads="1"/>
            </p:cNvSpPr>
            <p:nvPr/>
          </p:nvSpPr>
          <p:spPr bwMode="auto">
            <a:xfrm>
              <a:off x="1085" y="1599"/>
              <a:ext cx="796" cy="549"/>
            </a:xfrm>
            <a:prstGeom prst="ellipse">
              <a:avLst/>
            </a:prstGeom>
            <a:solidFill>
              <a:srgbClr val="CCFF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Oval 7"/>
            <p:cNvSpPr>
              <a:spLocks noChangeArrowheads="1"/>
            </p:cNvSpPr>
            <p:nvPr/>
          </p:nvSpPr>
          <p:spPr bwMode="auto">
            <a:xfrm>
              <a:off x="1664" y="1693"/>
              <a:ext cx="1200" cy="659"/>
            </a:xfrm>
            <a:prstGeom prst="ellipse">
              <a:avLst/>
            </a:prstGeom>
            <a:solidFill>
              <a:srgbClr val="CCFF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Oval 8"/>
            <p:cNvSpPr>
              <a:spLocks noChangeArrowheads="1"/>
            </p:cNvSpPr>
            <p:nvPr/>
          </p:nvSpPr>
          <p:spPr bwMode="auto">
            <a:xfrm>
              <a:off x="2445" y="988"/>
              <a:ext cx="751" cy="486"/>
            </a:xfrm>
            <a:prstGeom prst="ellipse">
              <a:avLst/>
            </a:prstGeom>
            <a:solidFill>
              <a:srgbClr val="CCFF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Oval 9"/>
            <p:cNvSpPr>
              <a:spLocks noChangeArrowheads="1"/>
            </p:cNvSpPr>
            <p:nvPr/>
          </p:nvSpPr>
          <p:spPr bwMode="auto">
            <a:xfrm>
              <a:off x="2560" y="1317"/>
              <a:ext cx="752" cy="486"/>
            </a:xfrm>
            <a:prstGeom prst="ellipse">
              <a:avLst/>
            </a:prstGeom>
            <a:solidFill>
              <a:srgbClr val="CCFF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Oval 10"/>
            <p:cNvSpPr>
              <a:spLocks noChangeArrowheads="1"/>
            </p:cNvSpPr>
            <p:nvPr/>
          </p:nvSpPr>
          <p:spPr bwMode="auto">
            <a:xfrm>
              <a:off x="2488" y="1427"/>
              <a:ext cx="752" cy="815"/>
            </a:xfrm>
            <a:prstGeom prst="ellipse">
              <a:avLst/>
            </a:prstGeom>
            <a:solidFill>
              <a:srgbClr val="CCFF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Oval 11"/>
            <p:cNvSpPr>
              <a:spLocks noChangeArrowheads="1"/>
            </p:cNvSpPr>
            <p:nvPr/>
          </p:nvSpPr>
          <p:spPr bwMode="auto">
            <a:xfrm>
              <a:off x="1360" y="1176"/>
              <a:ext cx="1547" cy="815"/>
            </a:xfrm>
            <a:prstGeom prst="ellipse">
              <a:avLst/>
            </a:prstGeom>
            <a:solidFill>
              <a:srgbClr val="CCFF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4" name="Group 12"/>
            <p:cNvGrpSpPr>
              <a:grpSpLocks/>
            </p:cNvGrpSpPr>
            <p:nvPr/>
          </p:nvGrpSpPr>
          <p:grpSpPr bwMode="auto">
            <a:xfrm>
              <a:off x="912" y="768"/>
              <a:ext cx="2386" cy="1553"/>
              <a:chOff x="912" y="768"/>
              <a:chExt cx="2386" cy="1553"/>
            </a:xfrm>
          </p:grpSpPr>
          <p:sp>
            <p:nvSpPr>
              <p:cNvPr id="195" name="Oval 13"/>
              <p:cNvSpPr>
                <a:spLocks noChangeArrowheads="1"/>
              </p:cNvSpPr>
              <p:nvPr/>
            </p:nvSpPr>
            <p:spPr bwMode="auto">
              <a:xfrm>
                <a:off x="1736" y="768"/>
                <a:ext cx="1027" cy="627"/>
              </a:xfrm>
              <a:prstGeom prst="ellipse">
                <a:avLst/>
              </a:pr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" name="Oval 14"/>
              <p:cNvSpPr>
                <a:spLocks noChangeArrowheads="1"/>
              </p:cNvSpPr>
              <p:nvPr/>
            </p:nvSpPr>
            <p:spPr bwMode="auto">
              <a:xfrm>
                <a:off x="1158" y="941"/>
                <a:ext cx="781" cy="627"/>
              </a:xfrm>
              <a:prstGeom prst="ellipse">
                <a:avLst/>
              </a:pr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" name="Oval 15"/>
              <p:cNvSpPr>
                <a:spLocks noChangeArrowheads="1"/>
              </p:cNvSpPr>
              <p:nvPr/>
            </p:nvSpPr>
            <p:spPr bwMode="auto">
              <a:xfrm>
                <a:off x="912" y="1333"/>
                <a:ext cx="520" cy="501"/>
              </a:xfrm>
              <a:prstGeom prst="ellipse">
                <a:avLst/>
              </a:pr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8" name="Oval 16"/>
              <p:cNvSpPr>
                <a:spLocks noChangeArrowheads="1"/>
              </p:cNvSpPr>
              <p:nvPr/>
            </p:nvSpPr>
            <p:spPr bwMode="auto">
              <a:xfrm>
                <a:off x="1071" y="1568"/>
                <a:ext cx="795" cy="549"/>
              </a:xfrm>
              <a:prstGeom prst="ellipse">
                <a:avLst/>
              </a:pr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Oval 17"/>
              <p:cNvSpPr>
                <a:spLocks noChangeArrowheads="1"/>
              </p:cNvSpPr>
              <p:nvPr/>
            </p:nvSpPr>
            <p:spPr bwMode="auto">
              <a:xfrm>
                <a:off x="1649" y="1662"/>
                <a:ext cx="1200" cy="659"/>
              </a:xfrm>
              <a:prstGeom prst="ellipse">
                <a:avLst/>
              </a:pr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Oval 18"/>
              <p:cNvSpPr>
                <a:spLocks noChangeArrowheads="1"/>
              </p:cNvSpPr>
              <p:nvPr/>
            </p:nvSpPr>
            <p:spPr bwMode="auto">
              <a:xfrm>
                <a:off x="2430" y="956"/>
                <a:ext cx="752" cy="486"/>
              </a:xfrm>
              <a:prstGeom prst="ellipse">
                <a:avLst/>
              </a:pr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" name="Oval 19"/>
              <p:cNvSpPr>
                <a:spLocks noChangeArrowheads="1"/>
              </p:cNvSpPr>
              <p:nvPr/>
            </p:nvSpPr>
            <p:spPr bwMode="auto">
              <a:xfrm>
                <a:off x="2546" y="1286"/>
                <a:ext cx="752" cy="486"/>
              </a:xfrm>
              <a:prstGeom prst="ellipse">
                <a:avLst/>
              </a:pr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" name="Oval 20"/>
              <p:cNvSpPr>
                <a:spLocks noChangeArrowheads="1"/>
              </p:cNvSpPr>
              <p:nvPr/>
            </p:nvSpPr>
            <p:spPr bwMode="auto">
              <a:xfrm>
                <a:off x="2473" y="1395"/>
                <a:ext cx="752" cy="816"/>
              </a:xfrm>
              <a:prstGeom prst="ellipse">
                <a:avLst/>
              </a:pr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" name="Oval 21"/>
              <p:cNvSpPr>
                <a:spLocks noChangeArrowheads="1"/>
              </p:cNvSpPr>
              <p:nvPr/>
            </p:nvSpPr>
            <p:spPr bwMode="auto">
              <a:xfrm>
                <a:off x="1346" y="1144"/>
                <a:ext cx="1547" cy="816"/>
              </a:xfrm>
              <a:prstGeom prst="ellipse">
                <a:avLst/>
              </a:pr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782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7782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8CBC5308-B9FC-4245-90A4-9FDACA0AC408}" type="slidenum">
              <a:rPr lang="en-US" altLang="ko-KR" smtClean="0">
                <a:latin typeface="+mn-lt"/>
                <a:ea typeface="굴림" pitchFamily="34" charset="-127"/>
              </a:rPr>
              <a:pPr/>
              <a:t>112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14313"/>
            <a:ext cx="7772400" cy="990600"/>
          </a:xfrm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Tunneling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152650" y="1122365"/>
            <a:ext cx="708025" cy="638176"/>
            <a:chOff x="1898" y="728"/>
            <a:chExt cx="446" cy="402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77993" name="Oval 5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sp>
            <p:nvSpPr>
              <p:cNvPr id="77994" name="Line 6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7995" name="Line 7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7996" name="Rectangle 8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000">
                  <a:latin typeface="+mn-lt"/>
                </a:endParaRPr>
              </a:p>
            </p:txBody>
          </p:sp>
          <p:sp>
            <p:nvSpPr>
              <p:cNvPr id="77997" name="Oval 9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7800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8004" name="Line 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8005" name="Line 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7800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8001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8002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</p:grpSp>
        <p:sp>
          <p:nvSpPr>
            <p:cNvPr id="77992" name="Text Box 18"/>
            <p:cNvSpPr txBox="1">
              <a:spLocks noChangeArrowheads="1"/>
            </p:cNvSpPr>
            <p:nvPr/>
          </p:nvSpPr>
          <p:spPr bwMode="auto">
            <a:xfrm>
              <a:off x="2010" y="728"/>
              <a:ext cx="23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2000">
                  <a:latin typeface="+mn-lt"/>
                </a:rPr>
                <a:t>A</a:t>
              </a: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3198813" y="1127128"/>
            <a:ext cx="708025" cy="638176"/>
            <a:chOff x="1898" y="728"/>
            <a:chExt cx="446" cy="402"/>
          </a:xfrm>
        </p:grpSpPr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77978" name="Oval 21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sp>
            <p:nvSpPr>
              <p:cNvPr id="77979" name="Line 22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7980" name="Line 23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7981" name="Rectangle 24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000">
                  <a:latin typeface="+mn-lt"/>
                </a:endParaRPr>
              </a:p>
            </p:txBody>
          </p:sp>
          <p:sp>
            <p:nvSpPr>
              <p:cNvPr id="77982" name="Oval 25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grpSp>
            <p:nvGrpSpPr>
              <p:cNvPr id="9" name="Group 26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77988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7989" name="Line 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7990" name="Line 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  <p:grpSp>
            <p:nvGrpSpPr>
              <p:cNvPr id="10" name="Group 30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7798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7986" name="Line 3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7987" name="Line 3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</p:grpSp>
        <p:sp>
          <p:nvSpPr>
            <p:cNvPr id="77977" name="Text Box 34"/>
            <p:cNvSpPr txBox="1">
              <a:spLocks noChangeArrowheads="1"/>
            </p:cNvSpPr>
            <p:nvPr/>
          </p:nvSpPr>
          <p:spPr bwMode="auto">
            <a:xfrm>
              <a:off x="2010" y="728"/>
              <a:ext cx="21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2000" dirty="0">
                  <a:latin typeface="+mn-lt"/>
                </a:rPr>
                <a:t>B</a:t>
              </a:r>
            </a:p>
          </p:txBody>
        </p:sp>
      </p:grp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6213475" y="1117603"/>
            <a:ext cx="708025" cy="638176"/>
            <a:chOff x="1898" y="728"/>
            <a:chExt cx="446" cy="402"/>
          </a:xfrm>
        </p:grpSpPr>
        <p:grpSp>
          <p:nvGrpSpPr>
            <p:cNvPr id="12" name="Group 36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77963" name="Oval 37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sp>
            <p:nvSpPr>
              <p:cNvPr id="77964" name="Line 38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7965" name="Line 39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7966" name="Rectangle 40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000">
                  <a:latin typeface="+mn-lt"/>
                </a:endParaRPr>
              </a:p>
            </p:txBody>
          </p:sp>
          <p:sp>
            <p:nvSpPr>
              <p:cNvPr id="77967" name="Oval 41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grpSp>
            <p:nvGrpSpPr>
              <p:cNvPr id="13" name="Group 42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77973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7974" name="Line 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7975" name="Line 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  <p:grpSp>
            <p:nvGrpSpPr>
              <p:cNvPr id="14" name="Group 46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77970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7971" name="Line 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7972" name="Line 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</p:grpSp>
        <p:sp>
          <p:nvSpPr>
            <p:cNvPr id="77962" name="Text Box 50"/>
            <p:cNvSpPr txBox="1">
              <a:spLocks noChangeArrowheads="1"/>
            </p:cNvSpPr>
            <p:nvPr/>
          </p:nvSpPr>
          <p:spPr bwMode="auto">
            <a:xfrm>
              <a:off x="2010" y="728"/>
              <a:ext cx="2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2000">
                  <a:latin typeface="+mn-lt"/>
                </a:rPr>
                <a:t>E</a:t>
              </a:r>
            </a:p>
          </p:txBody>
        </p:sp>
      </p:grpSp>
      <p:grpSp>
        <p:nvGrpSpPr>
          <p:cNvPr id="15" name="Group 51"/>
          <p:cNvGrpSpPr>
            <a:grpSpLocks/>
          </p:cNvGrpSpPr>
          <p:nvPr/>
        </p:nvGrpSpPr>
        <p:grpSpPr bwMode="auto">
          <a:xfrm>
            <a:off x="7204075" y="1106490"/>
            <a:ext cx="708025" cy="638176"/>
            <a:chOff x="1898" y="728"/>
            <a:chExt cx="446" cy="402"/>
          </a:xfrm>
        </p:grpSpPr>
        <p:grpSp>
          <p:nvGrpSpPr>
            <p:cNvPr id="16" name="Group 52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77948" name="Oval 53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sp>
            <p:nvSpPr>
              <p:cNvPr id="77949" name="Line 54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7950" name="Line 55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7951" name="Rectangle 56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000">
                  <a:latin typeface="+mn-lt"/>
                </a:endParaRPr>
              </a:p>
            </p:txBody>
          </p:sp>
          <p:sp>
            <p:nvSpPr>
              <p:cNvPr id="77952" name="Oval 57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grpSp>
            <p:nvGrpSpPr>
              <p:cNvPr id="17" name="Group 58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7795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795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796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  <p:grpSp>
            <p:nvGrpSpPr>
              <p:cNvPr id="18" name="Group 62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77955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7956" name="Line 6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7957" name="Line 6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</p:grpSp>
        <p:sp>
          <p:nvSpPr>
            <p:cNvPr id="77947" name="Text Box 66"/>
            <p:cNvSpPr txBox="1">
              <a:spLocks noChangeArrowheads="1"/>
            </p:cNvSpPr>
            <p:nvPr/>
          </p:nvSpPr>
          <p:spPr bwMode="auto">
            <a:xfrm>
              <a:off x="2010" y="728"/>
              <a:ext cx="21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2000">
                  <a:latin typeface="+mn-lt"/>
                </a:rPr>
                <a:t>F</a:t>
              </a:r>
            </a:p>
          </p:txBody>
        </p:sp>
      </p:grpSp>
      <p:sp>
        <p:nvSpPr>
          <p:cNvPr id="77937" name="Rectangle 67"/>
          <p:cNvSpPr>
            <a:spLocks noChangeArrowheads="1"/>
          </p:cNvSpPr>
          <p:nvPr/>
        </p:nvSpPr>
        <p:spPr bwMode="auto">
          <a:xfrm>
            <a:off x="3905250" y="1589090"/>
            <a:ext cx="2281237" cy="6667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 sz="2000">
              <a:latin typeface="+mn-lt"/>
            </a:endParaRPr>
          </a:p>
        </p:txBody>
      </p:sp>
      <p:sp>
        <p:nvSpPr>
          <p:cNvPr id="77938" name="Line 68"/>
          <p:cNvSpPr>
            <a:spLocks noChangeShapeType="1"/>
          </p:cNvSpPr>
          <p:nvPr/>
        </p:nvSpPr>
        <p:spPr bwMode="auto">
          <a:xfrm flipV="1">
            <a:off x="2871788" y="1612903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77939" name="Line 69"/>
          <p:cNvSpPr>
            <a:spLocks noChangeShapeType="1"/>
          </p:cNvSpPr>
          <p:nvPr/>
        </p:nvSpPr>
        <p:spPr bwMode="auto">
          <a:xfrm flipV="1">
            <a:off x="6918325" y="1593853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77940" name="Text Box 70"/>
          <p:cNvSpPr txBox="1">
            <a:spLocks noChangeArrowheads="1"/>
          </p:cNvSpPr>
          <p:nvPr/>
        </p:nvSpPr>
        <p:spPr bwMode="auto">
          <a:xfrm>
            <a:off x="2209800" y="1727203"/>
            <a:ext cx="6286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 dirty="0">
                <a:latin typeface="+mn-lt"/>
              </a:rPr>
              <a:t>IPv6</a:t>
            </a:r>
          </a:p>
        </p:txBody>
      </p:sp>
      <p:sp>
        <p:nvSpPr>
          <p:cNvPr id="77941" name="Text Box 71"/>
          <p:cNvSpPr txBox="1">
            <a:spLocks noChangeArrowheads="1"/>
          </p:cNvSpPr>
          <p:nvPr/>
        </p:nvSpPr>
        <p:spPr bwMode="auto">
          <a:xfrm>
            <a:off x="3044825" y="1728791"/>
            <a:ext cx="11785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 dirty="0" smtClean="0">
                <a:latin typeface="+mn-lt"/>
              </a:rPr>
              <a:t>IPv6/IPv4</a:t>
            </a:r>
            <a:endParaRPr kumimoji="0" lang="en-US" altLang="ko-KR" sz="1600" dirty="0">
              <a:latin typeface="+mn-lt"/>
            </a:endParaRPr>
          </a:p>
        </p:txBody>
      </p:sp>
      <p:sp>
        <p:nvSpPr>
          <p:cNvPr id="77942" name="Text Box 72"/>
          <p:cNvSpPr txBox="1">
            <a:spLocks noChangeArrowheads="1"/>
          </p:cNvSpPr>
          <p:nvPr/>
        </p:nvSpPr>
        <p:spPr bwMode="auto">
          <a:xfrm>
            <a:off x="5829300" y="1720853"/>
            <a:ext cx="11785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 dirty="0" smtClean="0">
                <a:latin typeface="+mn-lt"/>
              </a:rPr>
              <a:t>IPv6/IPv4</a:t>
            </a:r>
            <a:endParaRPr kumimoji="0" lang="en-US" altLang="ko-KR" sz="1600" dirty="0">
              <a:latin typeface="+mn-lt"/>
            </a:endParaRPr>
          </a:p>
        </p:txBody>
      </p:sp>
      <p:sp>
        <p:nvSpPr>
          <p:cNvPr id="77943" name="Text Box 73"/>
          <p:cNvSpPr txBox="1">
            <a:spLocks noChangeArrowheads="1"/>
          </p:cNvSpPr>
          <p:nvPr/>
        </p:nvSpPr>
        <p:spPr bwMode="auto">
          <a:xfrm>
            <a:off x="7262812" y="1724028"/>
            <a:ext cx="6286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IPv6</a:t>
            </a:r>
          </a:p>
        </p:txBody>
      </p:sp>
      <p:sp>
        <p:nvSpPr>
          <p:cNvPr id="77944" name="Text Box 74"/>
          <p:cNvSpPr txBox="1">
            <a:spLocks noChangeArrowheads="1"/>
          </p:cNvSpPr>
          <p:nvPr/>
        </p:nvSpPr>
        <p:spPr bwMode="auto">
          <a:xfrm>
            <a:off x="4667250" y="1247778"/>
            <a:ext cx="9191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2000" dirty="0">
                <a:solidFill>
                  <a:srgbClr val="FF0000"/>
                </a:solidFill>
                <a:latin typeface="+mn-lt"/>
              </a:rPr>
              <a:t>tunnel</a:t>
            </a:r>
          </a:p>
        </p:txBody>
      </p:sp>
      <p:sp>
        <p:nvSpPr>
          <p:cNvPr id="77945" name="Text Box 75"/>
          <p:cNvSpPr txBox="1">
            <a:spLocks noChangeArrowheads="1"/>
          </p:cNvSpPr>
          <p:nvPr/>
        </p:nvSpPr>
        <p:spPr bwMode="auto">
          <a:xfrm>
            <a:off x="414338" y="1314453"/>
            <a:ext cx="16684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2000">
                <a:latin typeface="+mn-lt"/>
              </a:rPr>
              <a:t>Logical view:</a:t>
            </a:r>
          </a:p>
        </p:txBody>
      </p:sp>
      <p:sp>
        <p:nvSpPr>
          <p:cNvPr id="77831" name="Text Box 76"/>
          <p:cNvSpPr txBox="1">
            <a:spLocks noChangeArrowheads="1"/>
          </p:cNvSpPr>
          <p:nvPr/>
        </p:nvSpPr>
        <p:spPr bwMode="auto">
          <a:xfrm>
            <a:off x="309563" y="2468563"/>
            <a:ext cx="17956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2000" dirty="0">
                <a:latin typeface="+mn-lt"/>
              </a:rPr>
              <a:t>Physical view:</a:t>
            </a:r>
          </a:p>
        </p:txBody>
      </p:sp>
      <p:grpSp>
        <p:nvGrpSpPr>
          <p:cNvPr id="20" name="Group 77"/>
          <p:cNvGrpSpPr>
            <a:grpSpLocks/>
          </p:cNvGrpSpPr>
          <p:nvPr/>
        </p:nvGrpSpPr>
        <p:grpSpPr bwMode="auto">
          <a:xfrm>
            <a:off x="2143125" y="2254250"/>
            <a:ext cx="708025" cy="638175"/>
            <a:chOff x="1898" y="728"/>
            <a:chExt cx="446" cy="402"/>
          </a:xfrm>
        </p:grpSpPr>
        <p:grpSp>
          <p:nvGrpSpPr>
            <p:cNvPr id="21" name="Group 78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77920" name="Oval 79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sp>
            <p:nvSpPr>
              <p:cNvPr id="77921" name="Line 80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7922" name="Line 81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7923" name="Rectangle 82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000">
                  <a:latin typeface="+mn-lt"/>
                </a:endParaRPr>
              </a:p>
            </p:txBody>
          </p:sp>
          <p:sp>
            <p:nvSpPr>
              <p:cNvPr id="77924" name="Oval 83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grpSp>
            <p:nvGrpSpPr>
              <p:cNvPr id="22" name="Group 84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7793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7931" name="Line 8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7932" name="Line 8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  <p:grpSp>
            <p:nvGrpSpPr>
              <p:cNvPr id="23" name="Group 88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77927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7928" name="Line 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7929" name="Line 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</p:grpSp>
        <p:sp>
          <p:nvSpPr>
            <p:cNvPr id="77919" name="Text Box 92"/>
            <p:cNvSpPr txBox="1">
              <a:spLocks noChangeArrowheads="1"/>
            </p:cNvSpPr>
            <p:nvPr/>
          </p:nvSpPr>
          <p:spPr bwMode="auto">
            <a:xfrm>
              <a:off x="2010" y="728"/>
              <a:ext cx="23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2000">
                  <a:latin typeface="+mn-lt"/>
                </a:rPr>
                <a:t>A</a:t>
              </a:r>
            </a:p>
          </p:txBody>
        </p:sp>
      </p:grpSp>
      <p:grpSp>
        <p:nvGrpSpPr>
          <p:cNvPr id="24" name="Group 93"/>
          <p:cNvGrpSpPr>
            <a:grpSpLocks/>
          </p:cNvGrpSpPr>
          <p:nvPr/>
        </p:nvGrpSpPr>
        <p:grpSpPr bwMode="auto">
          <a:xfrm>
            <a:off x="3189288" y="2259013"/>
            <a:ext cx="708025" cy="638175"/>
            <a:chOff x="1898" y="728"/>
            <a:chExt cx="446" cy="402"/>
          </a:xfrm>
        </p:grpSpPr>
        <p:grpSp>
          <p:nvGrpSpPr>
            <p:cNvPr id="25" name="Group 94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77905" name="Oval 95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sp>
            <p:nvSpPr>
              <p:cNvPr id="77906" name="Line 96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7907" name="Line 97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7908" name="Rectangle 98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000">
                  <a:latin typeface="+mn-lt"/>
                </a:endParaRPr>
              </a:p>
            </p:txBody>
          </p:sp>
          <p:sp>
            <p:nvSpPr>
              <p:cNvPr id="77909" name="Oval 99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grpSp>
            <p:nvGrpSpPr>
              <p:cNvPr id="26" name="Group 100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77915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7916" name="Line 10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7917" name="Line 10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  <p:grpSp>
            <p:nvGrpSpPr>
              <p:cNvPr id="27" name="Group 104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77912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7913" name="Line 10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7914" name="Line 10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</p:grpSp>
        <p:sp>
          <p:nvSpPr>
            <p:cNvPr id="77904" name="Text Box 108"/>
            <p:cNvSpPr txBox="1">
              <a:spLocks noChangeArrowheads="1"/>
            </p:cNvSpPr>
            <p:nvPr/>
          </p:nvSpPr>
          <p:spPr bwMode="auto">
            <a:xfrm>
              <a:off x="2010" y="728"/>
              <a:ext cx="21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2000">
                  <a:latin typeface="+mn-lt"/>
                </a:rPr>
                <a:t>B</a:t>
              </a:r>
            </a:p>
          </p:txBody>
        </p:sp>
      </p:grpSp>
      <p:grpSp>
        <p:nvGrpSpPr>
          <p:cNvPr id="28" name="Group 109"/>
          <p:cNvGrpSpPr>
            <a:grpSpLocks/>
          </p:cNvGrpSpPr>
          <p:nvPr/>
        </p:nvGrpSpPr>
        <p:grpSpPr bwMode="auto">
          <a:xfrm>
            <a:off x="6203950" y="2249488"/>
            <a:ext cx="708025" cy="638175"/>
            <a:chOff x="1898" y="728"/>
            <a:chExt cx="446" cy="402"/>
          </a:xfrm>
        </p:grpSpPr>
        <p:grpSp>
          <p:nvGrpSpPr>
            <p:cNvPr id="29" name="Group 110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77890" name="Oval 111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sp>
            <p:nvSpPr>
              <p:cNvPr id="77891" name="Line 112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7892" name="Line 113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7893" name="Rectangle 114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000">
                  <a:latin typeface="+mn-lt"/>
                </a:endParaRPr>
              </a:p>
            </p:txBody>
          </p:sp>
          <p:sp>
            <p:nvSpPr>
              <p:cNvPr id="77894" name="Oval 115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grpSp>
            <p:nvGrpSpPr>
              <p:cNvPr id="30" name="Group 116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77900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7901" name="Line 1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7902" name="Line 1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  <p:grpSp>
            <p:nvGrpSpPr>
              <p:cNvPr id="31" name="Group 120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77897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7898" name="Line 1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7899" name="Line 1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</p:grpSp>
        <p:sp>
          <p:nvSpPr>
            <p:cNvPr id="77889" name="Text Box 124"/>
            <p:cNvSpPr txBox="1">
              <a:spLocks noChangeArrowheads="1"/>
            </p:cNvSpPr>
            <p:nvPr/>
          </p:nvSpPr>
          <p:spPr bwMode="auto">
            <a:xfrm>
              <a:off x="2010" y="728"/>
              <a:ext cx="2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2000">
                  <a:latin typeface="+mn-lt"/>
                </a:rPr>
                <a:t>E</a:t>
              </a:r>
            </a:p>
          </p:txBody>
        </p:sp>
      </p:grpSp>
      <p:grpSp>
        <p:nvGrpSpPr>
          <p:cNvPr id="77953" name="Group 125"/>
          <p:cNvGrpSpPr>
            <a:grpSpLocks/>
          </p:cNvGrpSpPr>
          <p:nvPr/>
        </p:nvGrpSpPr>
        <p:grpSpPr bwMode="auto">
          <a:xfrm>
            <a:off x="7194550" y="2238375"/>
            <a:ext cx="708025" cy="638175"/>
            <a:chOff x="1898" y="728"/>
            <a:chExt cx="446" cy="402"/>
          </a:xfrm>
        </p:grpSpPr>
        <p:grpSp>
          <p:nvGrpSpPr>
            <p:cNvPr id="77954" name="Group 126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77875" name="Oval 127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sp>
            <p:nvSpPr>
              <p:cNvPr id="77876" name="Line 128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7877" name="Line 129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7878" name="Rectangle 130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000">
                  <a:latin typeface="+mn-lt"/>
                </a:endParaRPr>
              </a:p>
            </p:txBody>
          </p:sp>
          <p:sp>
            <p:nvSpPr>
              <p:cNvPr id="77879" name="Oval 131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grpSp>
            <p:nvGrpSpPr>
              <p:cNvPr id="77961" name="Group 132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77885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7886" name="Line 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7887" name="Line 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  <p:grpSp>
            <p:nvGrpSpPr>
              <p:cNvPr id="77968" name="Group 136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77882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7883" name="Line 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7884" name="Line 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</p:grpSp>
        <p:sp>
          <p:nvSpPr>
            <p:cNvPr id="77874" name="Text Box 140"/>
            <p:cNvSpPr txBox="1">
              <a:spLocks noChangeArrowheads="1"/>
            </p:cNvSpPr>
            <p:nvPr/>
          </p:nvSpPr>
          <p:spPr bwMode="auto">
            <a:xfrm>
              <a:off x="2010" y="728"/>
              <a:ext cx="21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2000">
                  <a:latin typeface="+mn-lt"/>
                </a:rPr>
                <a:t>F</a:t>
              </a:r>
            </a:p>
          </p:txBody>
        </p:sp>
      </p:grpSp>
      <p:sp>
        <p:nvSpPr>
          <p:cNvPr id="77836" name="Line 141"/>
          <p:cNvSpPr>
            <a:spLocks noChangeShapeType="1"/>
          </p:cNvSpPr>
          <p:nvPr/>
        </p:nvSpPr>
        <p:spPr bwMode="auto">
          <a:xfrm flipV="1">
            <a:off x="2862263" y="2744788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77837" name="Line 142"/>
          <p:cNvSpPr>
            <a:spLocks noChangeShapeType="1"/>
          </p:cNvSpPr>
          <p:nvPr/>
        </p:nvSpPr>
        <p:spPr bwMode="auto">
          <a:xfrm flipV="1">
            <a:off x="6908800" y="2725738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77838" name="Text Box 143"/>
          <p:cNvSpPr txBox="1">
            <a:spLocks noChangeArrowheads="1"/>
          </p:cNvSpPr>
          <p:nvPr/>
        </p:nvSpPr>
        <p:spPr bwMode="auto">
          <a:xfrm>
            <a:off x="2200275" y="2859088"/>
            <a:ext cx="6286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 dirty="0">
                <a:latin typeface="+mn-lt"/>
              </a:rPr>
              <a:t>IPv6</a:t>
            </a:r>
          </a:p>
        </p:txBody>
      </p:sp>
      <p:sp>
        <p:nvSpPr>
          <p:cNvPr id="77839" name="Text Box 144"/>
          <p:cNvSpPr txBox="1">
            <a:spLocks noChangeArrowheads="1"/>
          </p:cNvSpPr>
          <p:nvPr/>
        </p:nvSpPr>
        <p:spPr bwMode="auto">
          <a:xfrm>
            <a:off x="2934939" y="2890820"/>
            <a:ext cx="11785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 dirty="0" smtClean="0">
                <a:latin typeface="+mn-lt"/>
              </a:rPr>
              <a:t>IPv6/IPv4</a:t>
            </a:r>
            <a:endParaRPr kumimoji="0" lang="en-US" altLang="ko-KR" sz="1600" dirty="0">
              <a:latin typeface="+mn-lt"/>
            </a:endParaRPr>
          </a:p>
        </p:txBody>
      </p:sp>
      <p:sp>
        <p:nvSpPr>
          <p:cNvPr id="77840" name="Text Box 145"/>
          <p:cNvSpPr txBox="1">
            <a:spLocks noChangeArrowheads="1"/>
          </p:cNvSpPr>
          <p:nvPr/>
        </p:nvSpPr>
        <p:spPr bwMode="auto">
          <a:xfrm>
            <a:off x="5940617" y="2852738"/>
            <a:ext cx="11785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 dirty="0" smtClean="0">
                <a:latin typeface="+mn-lt"/>
              </a:rPr>
              <a:t>IPv6/</a:t>
            </a:r>
            <a:r>
              <a:rPr lang="en-US" altLang="ko-KR" sz="1600" dirty="0" smtClean="0">
                <a:latin typeface="+mn-lt"/>
              </a:rPr>
              <a:t>IPv4</a:t>
            </a:r>
            <a:endParaRPr kumimoji="0" lang="en-US" altLang="ko-KR" sz="1600" dirty="0">
              <a:latin typeface="+mn-lt"/>
            </a:endParaRPr>
          </a:p>
        </p:txBody>
      </p:sp>
      <p:sp>
        <p:nvSpPr>
          <p:cNvPr id="77841" name="Text Box 146"/>
          <p:cNvSpPr txBox="1">
            <a:spLocks noChangeArrowheads="1"/>
          </p:cNvSpPr>
          <p:nvPr/>
        </p:nvSpPr>
        <p:spPr bwMode="auto">
          <a:xfrm>
            <a:off x="7253288" y="2855913"/>
            <a:ext cx="6286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IPv6</a:t>
            </a:r>
          </a:p>
        </p:txBody>
      </p:sp>
      <p:sp>
        <p:nvSpPr>
          <p:cNvPr id="77842" name="Line 147"/>
          <p:cNvSpPr>
            <a:spLocks noChangeShapeType="1"/>
          </p:cNvSpPr>
          <p:nvPr/>
        </p:nvSpPr>
        <p:spPr bwMode="auto">
          <a:xfrm flipV="1">
            <a:off x="3895725" y="2735263"/>
            <a:ext cx="2325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77843" name="Text Box 180"/>
          <p:cNvSpPr txBox="1">
            <a:spLocks noChangeArrowheads="1"/>
          </p:cNvSpPr>
          <p:nvPr/>
        </p:nvSpPr>
        <p:spPr bwMode="auto">
          <a:xfrm>
            <a:off x="4227513" y="2863850"/>
            <a:ext cx="6286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solidFill>
                  <a:srgbClr val="FF0000"/>
                </a:solidFill>
                <a:latin typeface="+mn-lt"/>
              </a:rPr>
              <a:t>IPv4</a:t>
            </a:r>
          </a:p>
        </p:txBody>
      </p:sp>
      <p:sp>
        <p:nvSpPr>
          <p:cNvPr id="77844" name="Text Box 181"/>
          <p:cNvSpPr txBox="1">
            <a:spLocks noChangeArrowheads="1"/>
          </p:cNvSpPr>
          <p:nvPr/>
        </p:nvSpPr>
        <p:spPr bwMode="auto">
          <a:xfrm>
            <a:off x="5221288" y="2865438"/>
            <a:ext cx="6286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solidFill>
                  <a:srgbClr val="FF0000"/>
                </a:solidFill>
                <a:latin typeface="+mn-lt"/>
              </a:rPr>
              <a:t>IPv4</a:t>
            </a:r>
          </a:p>
        </p:txBody>
      </p:sp>
      <p:grpSp>
        <p:nvGrpSpPr>
          <p:cNvPr id="77969" name="Group 212"/>
          <p:cNvGrpSpPr>
            <a:grpSpLocks/>
          </p:cNvGrpSpPr>
          <p:nvPr/>
        </p:nvGrpSpPr>
        <p:grpSpPr bwMode="auto">
          <a:xfrm>
            <a:off x="4160838" y="2517775"/>
            <a:ext cx="708025" cy="336550"/>
            <a:chOff x="1510" y="1569"/>
            <a:chExt cx="446" cy="212"/>
          </a:xfrm>
        </p:grpSpPr>
        <p:sp>
          <p:nvSpPr>
            <p:cNvPr id="77860" name="Oval 213"/>
            <p:cNvSpPr>
              <a:spLocks noChangeArrowheads="1"/>
            </p:cNvSpPr>
            <p:nvPr/>
          </p:nvSpPr>
          <p:spPr bwMode="auto">
            <a:xfrm>
              <a:off x="1513" y="1635"/>
              <a:ext cx="443" cy="14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 sz="2000">
                <a:latin typeface="+mn-lt"/>
              </a:endParaRPr>
            </a:p>
          </p:txBody>
        </p:sp>
        <p:sp>
          <p:nvSpPr>
            <p:cNvPr id="77861" name="Line 214"/>
            <p:cNvSpPr>
              <a:spLocks noChangeShapeType="1"/>
            </p:cNvSpPr>
            <p:nvPr/>
          </p:nvSpPr>
          <p:spPr bwMode="auto">
            <a:xfrm>
              <a:off x="1513" y="1628"/>
              <a:ext cx="1" cy="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77862" name="Line 215"/>
            <p:cNvSpPr>
              <a:spLocks noChangeShapeType="1"/>
            </p:cNvSpPr>
            <p:nvPr/>
          </p:nvSpPr>
          <p:spPr bwMode="auto">
            <a:xfrm>
              <a:off x="1860" y="1635"/>
              <a:ext cx="1" cy="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77863" name="Rectangle 216"/>
            <p:cNvSpPr>
              <a:spLocks noChangeArrowheads="1"/>
            </p:cNvSpPr>
            <p:nvPr/>
          </p:nvSpPr>
          <p:spPr bwMode="auto">
            <a:xfrm>
              <a:off x="1513" y="1628"/>
              <a:ext cx="439" cy="7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ko-KR" altLang="ko-KR" sz="2000">
                <a:latin typeface="+mn-lt"/>
              </a:endParaRPr>
            </a:p>
          </p:txBody>
        </p:sp>
        <p:sp>
          <p:nvSpPr>
            <p:cNvPr id="77864" name="Oval 217"/>
            <p:cNvSpPr>
              <a:spLocks noChangeArrowheads="1"/>
            </p:cNvSpPr>
            <p:nvPr/>
          </p:nvSpPr>
          <p:spPr bwMode="auto">
            <a:xfrm>
              <a:off x="1510" y="1569"/>
              <a:ext cx="443" cy="14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 sz="2000">
                <a:latin typeface="+mn-lt"/>
              </a:endParaRPr>
            </a:p>
          </p:txBody>
        </p:sp>
        <p:grpSp>
          <p:nvGrpSpPr>
            <p:cNvPr id="77976" name="Group 218"/>
            <p:cNvGrpSpPr>
              <a:grpSpLocks/>
            </p:cNvGrpSpPr>
            <p:nvPr/>
          </p:nvGrpSpPr>
          <p:grpSpPr bwMode="auto">
            <a:xfrm>
              <a:off x="1619" y="1597"/>
              <a:ext cx="221" cy="85"/>
              <a:chOff x="2848" y="848"/>
              <a:chExt cx="140" cy="98"/>
            </a:xfrm>
          </p:grpSpPr>
          <p:sp>
            <p:nvSpPr>
              <p:cNvPr id="77870" name="Line 2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7871" name="Line 2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7872" name="Line 2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</p:grpSp>
        <p:grpSp>
          <p:nvGrpSpPr>
            <p:cNvPr id="77983" name="Group 222"/>
            <p:cNvGrpSpPr>
              <a:grpSpLocks/>
            </p:cNvGrpSpPr>
            <p:nvPr/>
          </p:nvGrpSpPr>
          <p:grpSpPr bwMode="auto">
            <a:xfrm flipV="1">
              <a:off x="1619" y="1596"/>
              <a:ext cx="221" cy="87"/>
              <a:chOff x="2848" y="848"/>
              <a:chExt cx="140" cy="98"/>
            </a:xfrm>
          </p:grpSpPr>
          <p:sp>
            <p:nvSpPr>
              <p:cNvPr id="77867" name="Line 22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7868" name="Line 22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7869" name="Line 22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</p:grpSp>
      </p:grpSp>
      <p:grpSp>
        <p:nvGrpSpPr>
          <p:cNvPr id="77984" name="Group 226"/>
          <p:cNvGrpSpPr>
            <a:grpSpLocks/>
          </p:cNvGrpSpPr>
          <p:nvPr/>
        </p:nvGrpSpPr>
        <p:grpSpPr bwMode="auto">
          <a:xfrm>
            <a:off x="5135563" y="2525713"/>
            <a:ext cx="708025" cy="336550"/>
            <a:chOff x="1510" y="1569"/>
            <a:chExt cx="446" cy="212"/>
          </a:xfrm>
        </p:grpSpPr>
        <p:sp>
          <p:nvSpPr>
            <p:cNvPr id="77847" name="Oval 227"/>
            <p:cNvSpPr>
              <a:spLocks noChangeArrowheads="1"/>
            </p:cNvSpPr>
            <p:nvPr/>
          </p:nvSpPr>
          <p:spPr bwMode="auto">
            <a:xfrm>
              <a:off x="1513" y="1635"/>
              <a:ext cx="443" cy="14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 sz="2000">
                <a:latin typeface="+mn-lt"/>
              </a:endParaRPr>
            </a:p>
          </p:txBody>
        </p:sp>
        <p:sp>
          <p:nvSpPr>
            <p:cNvPr id="77848" name="Line 228"/>
            <p:cNvSpPr>
              <a:spLocks noChangeShapeType="1"/>
            </p:cNvSpPr>
            <p:nvPr/>
          </p:nvSpPr>
          <p:spPr bwMode="auto">
            <a:xfrm>
              <a:off x="1513" y="1628"/>
              <a:ext cx="1" cy="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77849" name="Line 229"/>
            <p:cNvSpPr>
              <a:spLocks noChangeShapeType="1"/>
            </p:cNvSpPr>
            <p:nvPr/>
          </p:nvSpPr>
          <p:spPr bwMode="auto">
            <a:xfrm>
              <a:off x="1860" y="1635"/>
              <a:ext cx="1" cy="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77850" name="Rectangle 230"/>
            <p:cNvSpPr>
              <a:spLocks noChangeArrowheads="1"/>
            </p:cNvSpPr>
            <p:nvPr/>
          </p:nvSpPr>
          <p:spPr bwMode="auto">
            <a:xfrm>
              <a:off x="1513" y="1628"/>
              <a:ext cx="439" cy="7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ko-KR" altLang="ko-KR" sz="2000">
                <a:latin typeface="+mn-lt"/>
              </a:endParaRPr>
            </a:p>
          </p:txBody>
        </p:sp>
        <p:sp>
          <p:nvSpPr>
            <p:cNvPr id="77851" name="Oval 231"/>
            <p:cNvSpPr>
              <a:spLocks noChangeArrowheads="1"/>
            </p:cNvSpPr>
            <p:nvPr/>
          </p:nvSpPr>
          <p:spPr bwMode="auto">
            <a:xfrm>
              <a:off x="1510" y="1569"/>
              <a:ext cx="443" cy="14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 sz="2000">
                <a:latin typeface="+mn-lt"/>
              </a:endParaRPr>
            </a:p>
          </p:txBody>
        </p:sp>
        <p:grpSp>
          <p:nvGrpSpPr>
            <p:cNvPr id="77991" name="Group 232"/>
            <p:cNvGrpSpPr>
              <a:grpSpLocks/>
            </p:cNvGrpSpPr>
            <p:nvPr/>
          </p:nvGrpSpPr>
          <p:grpSpPr bwMode="auto">
            <a:xfrm>
              <a:off x="1619" y="1597"/>
              <a:ext cx="221" cy="85"/>
              <a:chOff x="2848" y="848"/>
              <a:chExt cx="140" cy="98"/>
            </a:xfrm>
          </p:grpSpPr>
          <p:sp>
            <p:nvSpPr>
              <p:cNvPr id="77857" name="Line 23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7858" name="Line 23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7859" name="Line 23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</p:grpSp>
        <p:grpSp>
          <p:nvGrpSpPr>
            <p:cNvPr id="77998" name="Group 236"/>
            <p:cNvGrpSpPr>
              <a:grpSpLocks/>
            </p:cNvGrpSpPr>
            <p:nvPr/>
          </p:nvGrpSpPr>
          <p:grpSpPr bwMode="auto">
            <a:xfrm flipV="1">
              <a:off x="1619" y="1596"/>
              <a:ext cx="221" cy="87"/>
              <a:chOff x="2848" y="848"/>
              <a:chExt cx="140" cy="98"/>
            </a:xfrm>
          </p:grpSpPr>
          <p:sp>
            <p:nvSpPr>
              <p:cNvPr id="77854" name="Line 23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7855" name="Line 23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7856" name="Line 23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</p:grpSp>
      </p:grpSp>
      <p:sp>
        <p:nvSpPr>
          <p:cNvPr id="182" name="TextBox 181"/>
          <p:cNvSpPr txBox="1"/>
          <p:nvPr/>
        </p:nvSpPr>
        <p:spPr>
          <a:xfrm>
            <a:off x="3185328" y="663191"/>
            <a:ext cx="864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+mn-lt"/>
              </a:rPr>
              <a:t>dual stack</a:t>
            </a:r>
            <a:endParaRPr lang="zh-CN" altLang="en-US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139544" y="663191"/>
            <a:ext cx="864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+mn-lt"/>
              </a:rPr>
              <a:t>dual stack</a:t>
            </a:r>
            <a:endParaRPr lang="zh-CN" altLang="en-US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300695" y="874206"/>
            <a:ext cx="1798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lt"/>
              </a:rPr>
              <a:t>IPv4 network</a:t>
            </a:r>
            <a:endParaRPr lang="zh-CN" alt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"/>
          <p:cNvGrpSpPr>
            <a:grpSpLocks/>
          </p:cNvGrpSpPr>
          <p:nvPr/>
        </p:nvGrpSpPr>
        <p:grpSpPr bwMode="auto">
          <a:xfrm>
            <a:off x="3798277" y="934497"/>
            <a:ext cx="2582426" cy="1205802"/>
            <a:chOff x="912" y="768"/>
            <a:chExt cx="2400" cy="1584"/>
          </a:xfrm>
        </p:grpSpPr>
        <p:sp>
          <p:nvSpPr>
            <p:cNvPr id="215" name="Oval 3"/>
            <p:cNvSpPr>
              <a:spLocks noChangeArrowheads="1"/>
            </p:cNvSpPr>
            <p:nvPr/>
          </p:nvSpPr>
          <p:spPr bwMode="auto">
            <a:xfrm>
              <a:off x="1751" y="799"/>
              <a:ext cx="1026" cy="628"/>
            </a:xfrm>
            <a:prstGeom prst="ellipse">
              <a:avLst/>
            </a:prstGeom>
            <a:solidFill>
              <a:srgbClr val="CCFF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Oval 4"/>
            <p:cNvSpPr>
              <a:spLocks noChangeArrowheads="1"/>
            </p:cNvSpPr>
            <p:nvPr/>
          </p:nvSpPr>
          <p:spPr bwMode="auto">
            <a:xfrm>
              <a:off x="1172" y="972"/>
              <a:ext cx="781" cy="627"/>
            </a:xfrm>
            <a:prstGeom prst="ellipse">
              <a:avLst/>
            </a:prstGeom>
            <a:solidFill>
              <a:srgbClr val="CCFF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Oval 5"/>
            <p:cNvSpPr>
              <a:spLocks noChangeArrowheads="1"/>
            </p:cNvSpPr>
            <p:nvPr/>
          </p:nvSpPr>
          <p:spPr bwMode="auto">
            <a:xfrm>
              <a:off x="926" y="1364"/>
              <a:ext cx="521" cy="502"/>
            </a:xfrm>
            <a:prstGeom prst="ellipse">
              <a:avLst/>
            </a:prstGeom>
            <a:solidFill>
              <a:srgbClr val="CCFF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Oval 6"/>
            <p:cNvSpPr>
              <a:spLocks noChangeArrowheads="1"/>
            </p:cNvSpPr>
            <p:nvPr/>
          </p:nvSpPr>
          <p:spPr bwMode="auto">
            <a:xfrm>
              <a:off x="1085" y="1599"/>
              <a:ext cx="796" cy="549"/>
            </a:xfrm>
            <a:prstGeom prst="ellipse">
              <a:avLst/>
            </a:prstGeom>
            <a:solidFill>
              <a:srgbClr val="CCFF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Oval 7"/>
            <p:cNvSpPr>
              <a:spLocks noChangeArrowheads="1"/>
            </p:cNvSpPr>
            <p:nvPr/>
          </p:nvSpPr>
          <p:spPr bwMode="auto">
            <a:xfrm>
              <a:off x="1664" y="1693"/>
              <a:ext cx="1200" cy="659"/>
            </a:xfrm>
            <a:prstGeom prst="ellipse">
              <a:avLst/>
            </a:prstGeom>
            <a:solidFill>
              <a:srgbClr val="CCFF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Oval 8"/>
            <p:cNvSpPr>
              <a:spLocks noChangeArrowheads="1"/>
            </p:cNvSpPr>
            <p:nvPr/>
          </p:nvSpPr>
          <p:spPr bwMode="auto">
            <a:xfrm>
              <a:off x="2445" y="988"/>
              <a:ext cx="751" cy="486"/>
            </a:xfrm>
            <a:prstGeom prst="ellipse">
              <a:avLst/>
            </a:prstGeom>
            <a:solidFill>
              <a:srgbClr val="CCFF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Oval 9"/>
            <p:cNvSpPr>
              <a:spLocks noChangeArrowheads="1"/>
            </p:cNvSpPr>
            <p:nvPr/>
          </p:nvSpPr>
          <p:spPr bwMode="auto">
            <a:xfrm>
              <a:off x="2560" y="1317"/>
              <a:ext cx="752" cy="486"/>
            </a:xfrm>
            <a:prstGeom prst="ellipse">
              <a:avLst/>
            </a:prstGeom>
            <a:solidFill>
              <a:srgbClr val="CCFF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Oval 10"/>
            <p:cNvSpPr>
              <a:spLocks noChangeArrowheads="1"/>
            </p:cNvSpPr>
            <p:nvPr/>
          </p:nvSpPr>
          <p:spPr bwMode="auto">
            <a:xfrm>
              <a:off x="2488" y="1427"/>
              <a:ext cx="752" cy="815"/>
            </a:xfrm>
            <a:prstGeom prst="ellipse">
              <a:avLst/>
            </a:prstGeom>
            <a:solidFill>
              <a:srgbClr val="CCFF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Oval 11"/>
            <p:cNvSpPr>
              <a:spLocks noChangeArrowheads="1"/>
            </p:cNvSpPr>
            <p:nvPr/>
          </p:nvSpPr>
          <p:spPr bwMode="auto">
            <a:xfrm>
              <a:off x="1360" y="1176"/>
              <a:ext cx="1547" cy="815"/>
            </a:xfrm>
            <a:prstGeom prst="ellipse">
              <a:avLst/>
            </a:prstGeom>
            <a:solidFill>
              <a:srgbClr val="CCFF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4" name="Group 12"/>
            <p:cNvGrpSpPr>
              <a:grpSpLocks/>
            </p:cNvGrpSpPr>
            <p:nvPr/>
          </p:nvGrpSpPr>
          <p:grpSpPr bwMode="auto">
            <a:xfrm>
              <a:off x="912" y="768"/>
              <a:ext cx="2386" cy="1553"/>
              <a:chOff x="912" y="768"/>
              <a:chExt cx="2386" cy="1553"/>
            </a:xfrm>
          </p:grpSpPr>
          <p:sp>
            <p:nvSpPr>
              <p:cNvPr id="225" name="Oval 13"/>
              <p:cNvSpPr>
                <a:spLocks noChangeArrowheads="1"/>
              </p:cNvSpPr>
              <p:nvPr/>
            </p:nvSpPr>
            <p:spPr bwMode="auto">
              <a:xfrm>
                <a:off x="1736" y="768"/>
                <a:ext cx="1027" cy="627"/>
              </a:xfrm>
              <a:prstGeom prst="ellipse">
                <a:avLst/>
              </a:pr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" name="Oval 14"/>
              <p:cNvSpPr>
                <a:spLocks noChangeArrowheads="1"/>
              </p:cNvSpPr>
              <p:nvPr/>
            </p:nvSpPr>
            <p:spPr bwMode="auto">
              <a:xfrm>
                <a:off x="1158" y="941"/>
                <a:ext cx="781" cy="627"/>
              </a:xfrm>
              <a:prstGeom prst="ellipse">
                <a:avLst/>
              </a:pr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" name="Oval 15"/>
              <p:cNvSpPr>
                <a:spLocks noChangeArrowheads="1"/>
              </p:cNvSpPr>
              <p:nvPr/>
            </p:nvSpPr>
            <p:spPr bwMode="auto">
              <a:xfrm>
                <a:off x="912" y="1333"/>
                <a:ext cx="520" cy="501"/>
              </a:xfrm>
              <a:prstGeom prst="ellipse">
                <a:avLst/>
              </a:pr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" name="Oval 16"/>
              <p:cNvSpPr>
                <a:spLocks noChangeArrowheads="1"/>
              </p:cNvSpPr>
              <p:nvPr/>
            </p:nvSpPr>
            <p:spPr bwMode="auto">
              <a:xfrm>
                <a:off x="1071" y="1568"/>
                <a:ext cx="795" cy="549"/>
              </a:xfrm>
              <a:prstGeom prst="ellipse">
                <a:avLst/>
              </a:pr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" name="Oval 17"/>
              <p:cNvSpPr>
                <a:spLocks noChangeArrowheads="1"/>
              </p:cNvSpPr>
              <p:nvPr/>
            </p:nvSpPr>
            <p:spPr bwMode="auto">
              <a:xfrm>
                <a:off x="1649" y="1662"/>
                <a:ext cx="1200" cy="659"/>
              </a:xfrm>
              <a:prstGeom prst="ellipse">
                <a:avLst/>
              </a:pr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0" name="Oval 18"/>
              <p:cNvSpPr>
                <a:spLocks noChangeArrowheads="1"/>
              </p:cNvSpPr>
              <p:nvPr/>
            </p:nvSpPr>
            <p:spPr bwMode="auto">
              <a:xfrm>
                <a:off x="2430" y="956"/>
                <a:ext cx="752" cy="486"/>
              </a:xfrm>
              <a:prstGeom prst="ellipse">
                <a:avLst/>
              </a:pr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" name="Oval 19"/>
              <p:cNvSpPr>
                <a:spLocks noChangeArrowheads="1"/>
              </p:cNvSpPr>
              <p:nvPr/>
            </p:nvSpPr>
            <p:spPr bwMode="auto">
              <a:xfrm>
                <a:off x="2546" y="1286"/>
                <a:ext cx="752" cy="486"/>
              </a:xfrm>
              <a:prstGeom prst="ellipse">
                <a:avLst/>
              </a:pr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" name="Oval 20"/>
              <p:cNvSpPr>
                <a:spLocks noChangeArrowheads="1"/>
              </p:cNvSpPr>
              <p:nvPr/>
            </p:nvSpPr>
            <p:spPr bwMode="auto">
              <a:xfrm>
                <a:off x="2473" y="1395"/>
                <a:ext cx="752" cy="816"/>
              </a:xfrm>
              <a:prstGeom prst="ellipse">
                <a:avLst/>
              </a:pr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" name="Oval 21"/>
              <p:cNvSpPr>
                <a:spLocks noChangeArrowheads="1"/>
              </p:cNvSpPr>
              <p:nvPr/>
            </p:nvSpPr>
            <p:spPr bwMode="auto">
              <a:xfrm>
                <a:off x="1346" y="1144"/>
                <a:ext cx="1547" cy="816"/>
              </a:xfrm>
              <a:prstGeom prst="ellipse">
                <a:avLst/>
              </a:pr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34" name="TextBox 233"/>
          <p:cNvSpPr txBox="1"/>
          <p:nvPr/>
        </p:nvSpPr>
        <p:spPr>
          <a:xfrm>
            <a:off x="3185328" y="663191"/>
            <a:ext cx="864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+mn-lt"/>
              </a:rPr>
              <a:t>dual stack</a:t>
            </a:r>
            <a:endParaRPr lang="zh-CN" altLang="en-US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6139544" y="663191"/>
            <a:ext cx="864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+mn-lt"/>
              </a:rPr>
              <a:t>dual stack</a:t>
            </a:r>
            <a:endParaRPr lang="zh-CN" altLang="en-US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300695" y="874206"/>
            <a:ext cx="1798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lt"/>
              </a:rPr>
              <a:t>IPv4 network</a:t>
            </a:r>
            <a:endParaRPr lang="zh-CN" altLang="en-US" sz="2000" dirty="0">
              <a:latin typeface="+mn-lt"/>
            </a:endParaRPr>
          </a:p>
        </p:txBody>
      </p:sp>
      <p:sp>
        <p:nvSpPr>
          <p:cNvPr id="7885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</a:p>
        </p:txBody>
      </p:sp>
      <p:sp>
        <p:nvSpPr>
          <p:cNvPr id="7885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CD86B645-7F9D-4456-9F55-F248E624EC64}" type="slidenum">
              <a:rPr lang="en-US" altLang="ko-KR" smtClean="0">
                <a:latin typeface="+mn-lt"/>
                <a:ea typeface="굴림" pitchFamily="34" charset="-127"/>
              </a:rPr>
              <a:pPr/>
              <a:t>113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14313"/>
            <a:ext cx="7772400" cy="990600"/>
          </a:xfrm>
        </p:spPr>
        <p:txBody>
          <a:bodyPr/>
          <a:lstStyle/>
          <a:p>
            <a:r>
              <a:rPr lang="en-US" altLang="ko-KR" smtClean="0">
                <a:latin typeface="+mn-lt"/>
                <a:ea typeface="굴림" pitchFamily="34" charset="-127"/>
              </a:rPr>
              <a:t>Tunneling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52650" y="1122363"/>
            <a:ext cx="708025" cy="638175"/>
            <a:chOff x="1898" y="728"/>
            <a:chExt cx="446" cy="40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79049" name="Oval 5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sp>
            <p:nvSpPr>
              <p:cNvPr id="79050" name="Line 6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9051" name="Line 7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9052" name="Rectangle 8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000">
                  <a:latin typeface="+mn-lt"/>
                </a:endParaRPr>
              </a:p>
            </p:txBody>
          </p:sp>
          <p:sp>
            <p:nvSpPr>
              <p:cNvPr id="79053" name="Oval 9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7905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9060" name="Line 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9061" name="Line 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79056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9057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9058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</p:grpSp>
        <p:sp>
          <p:nvSpPr>
            <p:cNvPr id="79048" name="Text Box 18"/>
            <p:cNvSpPr txBox="1">
              <a:spLocks noChangeArrowheads="1"/>
            </p:cNvSpPr>
            <p:nvPr/>
          </p:nvSpPr>
          <p:spPr bwMode="auto">
            <a:xfrm>
              <a:off x="2010" y="728"/>
              <a:ext cx="23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2000" dirty="0">
                  <a:latin typeface="+mn-lt"/>
                </a:rPr>
                <a:t>A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198813" y="1127125"/>
            <a:ext cx="708025" cy="638175"/>
            <a:chOff x="1898" y="728"/>
            <a:chExt cx="446" cy="402"/>
          </a:xfrm>
        </p:grpSpPr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79034" name="Oval 21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sp>
            <p:nvSpPr>
              <p:cNvPr id="79035" name="Line 22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9036" name="Line 23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9037" name="Rectangle 24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000">
                  <a:latin typeface="+mn-lt"/>
                </a:endParaRPr>
              </a:p>
            </p:txBody>
          </p:sp>
          <p:sp>
            <p:nvSpPr>
              <p:cNvPr id="79038" name="Oval 25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79044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9045" name="Line 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9046" name="Line 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  <p:grpSp>
            <p:nvGrpSpPr>
              <p:cNvPr id="9" name="Group 30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79041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9042" name="Line 3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9043" name="Line 3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</p:grpSp>
        <p:sp>
          <p:nvSpPr>
            <p:cNvPr id="79033" name="Text Box 34"/>
            <p:cNvSpPr txBox="1">
              <a:spLocks noChangeArrowheads="1"/>
            </p:cNvSpPr>
            <p:nvPr/>
          </p:nvSpPr>
          <p:spPr bwMode="auto">
            <a:xfrm>
              <a:off x="2010" y="728"/>
              <a:ext cx="21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2000">
                  <a:latin typeface="+mn-lt"/>
                </a:rPr>
                <a:t>B</a:t>
              </a:r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6213475" y="1117600"/>
            <a:ext cx="708025" cy="638175"/>
            <a:chOff x="1898" y="728"/>
            <a:chExt cx="446" cy="402"/>
          </a:xfrm>
        </p:grpSpPr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79019" name="Oval 37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sp>
            <p:nvSpPr>
              <p:cNvPr id="79020" name="Line 38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9021" name="Line 39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9022" name="Rectangle 40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000">
                  <a:latin typeface="+mn-lt"/>
                </a:endParaRPr>
              </a:p>
            </p:txBody>
          </p:sp>
          <p:sp>
            <p:nvSpPr>
              <p:cNvPr id="79023" name="Oval 41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grpSp>
            <p:nvGrpSpPr>
              <p:cNvPr id="12" name="Group 42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79029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9030" name="Line 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9031" name="Line 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  <p:grpSp>
            <p:nvGrpSpPr>
              <p:cNvPr id="13" name="Group 46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79026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9027" name="Line 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9028" name="Line 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</p:grpSp>
        <p:sp>
          <p:nvSpPr>
            <p:cNvPr id="79018" name="Text Box 50"/>
            <p:cNvSpPr txBox="1">
              <a:spLocks noChangeArrowheads="1"/>
            </p:cNvSpPr>
            <p:nvPr/>
          </p:nvSpPr>
          <p:spPr bwMode="auto">
            <a:xfrm>
              <a:off x="2010" y="728"/>
              <a:ext cx="2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2000">
                  <a:latin typeface="+mn-lt"/>
                </a:rPr>
                <a:t>E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7204075" y="1106488"/>
            <a:ext cx="708025" cy="638175"/>
            <a:chOff x="1898" y="728"/>
            <a:chExt cx="446" cy="402"/>
          </a:xfrm>
        </p:grpSpPr>
        <p:grpSp>
          <p:nvGrpSpPr>
            <p:cNvPr id="15" name="Group 52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79004" name="Oval 53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sp>
            <p:nvSpPr>
              <p:cNvPr id="79005" name="Line 54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9006" name="Line 55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9007" name="Rectangle 56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000">
                  <a:latin typeface="+mn-lt"/>
                </a:endParaRPr>
              </a:p>
            </p:txBody>
          </p:sp>
          <p:sp>
            <p:nvSpPr>
              <p:cNvPr id="79008" name="Oval 57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grpSp>
            <p:nvGrpSpPr>
              <p:cNvPr id="16" name="Group 58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79014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9015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9016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  <p:grpSp>
            <p:nvGrpSpPr>
              <p:cNvPr id="17" name="Group 62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7901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9012" name="Line 6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9013" name="Line 6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</p:grpSp>
        <p:sp>
          <p:nvSpPr>
            <p:cNvPr id="79003" name="Text Box 66"/>
            <p:cNvSpPr txBox="1">
              <a:spLocks noChangeArrowheads="1"/>
            </p:cNvSpPr>
            <p:nvPr/>
          </p:nvSpPr>
          <p:spPr bwMode="auto">
            <a:xfrm>
              <a:off x="2010" y="728"/>
              <a:ext cx="21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2000">
                  <a:latin typeface="+mn-lt"/>
                </a:rPr>
                <a:t>F</a:t>
              </a:r>
            </a:p>
          </p:txBody>
        </p:sp>
      </p:grpSp>
      <p:sp>
        <p:nvSpPr>
          <p:cNvPr id="78857" name="Rectangle 67"/>
          <p:cNvSpPr>
            <a:spLocks noChangeArrowheads="1"/>
          </p:cNvSpPr>
          <p:nvPr/>
        </p:nvSpPr>
        <p:spPr bwMode="auto">
          <a:xfrm>
            <a:off x="3905250" y="1589088"/>
            <a:ext cx="2281238" cy="6667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>
              <a:latin typeface="+mn-lt"/>
            </a:endParaRPr>
          </a:p>
        </p:txBody>
      </p:sp>
      <p:sp>
        <p:nvSpPr>
          <p:cNvPr id="78858" name="Line 68"/>
          <p:cNvSpPr>
            <a:spLocks noChangeShapeType="1"/>
          </p:cNvSpPr>
          <p:nvPr/>
        </p:nvSpPr>
        <p:spPr bwMode="auto">
          <a:xfrm flipV="1">
            <a:off x="2871788" y="1612900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78859" name="Line 69"/>
          <p:cNvSpPr>
            <a:spLocks noChangeShapeType="1"/>
          </p:cNvSpPr>
          <p:nvPr/>
        </p:nvSpPr>
        <p:spPr bwMode="auto">
          <a:xfrm flipV="1">
            <a:off x="6918325" y="1593850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78860" name="Text Box 70"/>
          <p:cNvSpPr txBox="1">
            <a:spLocks noChangeArrowheads="1"/>
          </p:cNvSpPr>
          <p:nvPr/>
        </p:nvSpPr>
        <p:spPr bwMode="auto">
          <a:xfrm>
            <a:off x="2209800" y="1727200"/>
            <a:ext cx="623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IPv6</a:t>
            </a:r>
          </a:p>
        </p:txBody>
      </p:sp>
      <p:sp>
        <p:nvSpPr>
          <p:cNvPr id="78863" name="Text Box 73"/>
          <p:cNvSpPr txBox="1">
            <a:spLocks noChangeArrowheads="1"/>
          </p:cNvSpPr>
          <p:nvPr/>
        </p:nvSpPr>
        <p:spPr bwMode="auto">
          <a:xfrm>
            <a:off x="7262813" y="1724025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IPv6</a:t>
            </a:r>
          </a:p>
        </p:txBody>
      </p:sp>
      <p:sp>
        <p:nvSpPr>
          <p:cNvPr id="78864" name="Text Box 74"/>
          <p:cNvSpPr txBox="1">
            <a:spLocks noChangeArrowheads="1"/>
          </p:cNvSpPr>
          <p:nvPr/>
        </p:nvSpPr>
        <p:spPr bwMode="auto">
          <a:xfrm>
            <a:off x="4667250" y="1247775"/>
            <a:ext cx="9188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2000" dirty="0">
                <a:solidFill>
                  <a:srgbClr val="FF0000"/>
                </a:solidFill>
                <a:latin typeface="+mn-lt"/>
              </a:rPr>
              <a:t>tunnel</a:t>
            </a:r>
          </a:p>
        </p:txBody>
      </p:sp>
      <p:sp>
        <p:nvSpPr>
          <p:cNvPr id="78865" name="Text Box 75"/>
          <p:cNvSpPr txBox="1">
            <a:spLocks noChangeArrowheads="1"/>
          </p:cNvSpPr>
          <p:nvPr/>
        </p:nvSpPr>
        <p:spPr bwMode="auto">
          <a:xfrm>
            <a:off x="414338" y="1314450"/>
            <a:ext cx="16690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2000">
                <a:latin typeface="+mn-lt"/>
              </a:rPr>
              <a:t>Logical view:</a:t>
            </a:r>
          </a:p>
        </p:txBody>
      </p:sp>
      <p:sp>
        <p:nvSpPr>
          <p:cNvPr id="78866" name="Text Box 76"/>
          <p:cNvSpPr txBox="1">
            <a:spLocks noChangeArrowheads="1"/>
          </p:cNvSpPr>
          <p:nvPr/>
        </p:nvSpPr>
        <p:spPr bwMode="auto">
          <a:xfrm>
            <a:off x="309563" y="2468563"/>
            <a:ext cx="17956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2000" dirty="0">
                <a:latin typeface="+mn-lt"/>
              </a:rPr>
              <a:t>Physical view:</a:t>
            </a:r>
          </a:p>
        </p:txBody>
      </p:sp>
      <p:grpSp>
        <p:nvGrpSpPr>
          <p:cNvPr id="18" name="Group 77"/>
          <p:cNvGrpSpPr>
            <a:grpSpLocks/>
          </p:cNvGrpSpPr>
          <p:nvPr/>
        </p:nvGrpSpPr>
        <p:grpSpPr bwMode="auto">
          <a:xfrm>
            <a:off x="2143125" y="2254250"/>
            <a:ext cx="708025" cy="638175"/>
            <a:chOff x="1898" y="728"/>
            <a:chExt cx="446" cy="402"/>
          </a:xfrm>
        </p:grpSpPr>
        <p:grpSp>
          <p:nvGrpSpPr>
            <p:cNvPr id="19" name="Group 78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78989" name="Oval 79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sp>
            <p:nvSpPr>
              <p:cNvPr id="78990" name="Line 80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8991" name="Line 81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8992" name="Rectangle 82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000">
                  <a:latin typeface="+mn-lt"/>
                </a:endParaRPr>
              </a:p>
            </p:txBody>
          </p:sp>
          <p:sp>
            <p:nvSpPr>
              <p:cNvPr id="78993" name="Oval 83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grpSp>
            <p:nvGrpSpPr>
              <p:cNvPr id="20" name="Group 84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7899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9000" name="Line 8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9001" name="Line 8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  <p:grpSp>
            <p:nvGrpSpPr>
              <p:cNvPr id="21" name="Group 88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78996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8997" name="Line 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8998" name="Line 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</p:grpSp>
        <p:sp>
          <p:nvSpPr>
            <p:cNvPr id="78988" name="Text Box 92"/>
            <p:cNvSpPr txBox="1">
              <a:spLocks noChangeArrowheads="1"/>
            </p:cNvSpPr>
            <p:nvPr/>
          </p:nvSpPr>
          <p:spPr bwMode="auto">
            <a:xfrm>
              <a:off x="2010" y="728"/>
              <a:ext cx="23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2000">
                  <a:latin typeface="+mn-lt"/>
                </a:rPr>
                <a:t>A</a:t>
              </a:r>
            </a:p>
          </p:txBody>
        </p:sp>
      </p:grpSp>
      <p:grpSp>
        <p:nvGrpSpPr>
          <p:cNvPr id="22" name="Group 93"/>
          <p:cNvGrpSpPr>
            <a:grpSpLocks/>
          </p:cNvGrpSpPr>
          <p:nvPr/>
        </p:nvGrpSpPr>
        <p:grpSpPr bwMode="auto">
          <a:xfrm>
            <a:off x="3189288" y="2259013"/>
            <a:ext cx="708025" cy="638175"/>
            <a:chOff x="1898" y="728"/>
            <a:chExt cx="446" cy="402"/>
          </a:xfrm>
        </p:grpSpPr>
        <p:grpSp>
          <p:nvGrpSpPr>
            <p:cNvPr id="23" name="Group 94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78974" name="Oval 95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sp>
            <p:nvSpPr>
              <p:cNvPr id="78975" name="Line 96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8976" name="Line 97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8977" name="Rectangle 98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000">
                  <a:latin typeface="+mn-lt"/>
                </a:endParaRPr>
              </a:p>
            </p:txBody>
          </p:sp>
          <p:sp>
            <p:nvSpPr>
              <p:cNvPr id="78978" name="Oval 99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grpSp>
            <p:nvGrpSpPr>
              <p:cNvPr id="24" name="Group 100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78984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8985" name="Line 10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8986" name="Line 10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  <p:grpSp>
            <p:nvGrpSpPr>
              <p:cNvPr id="25" name="Group 104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78981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8982" name="Line 10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8983" name="Line 10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</p:grpSp>
        <p:sp>
          <p:nvSpPr>
            <p:cNvPr id="78973" name="Text Box 108"/>
            <p:cNvSpPr txBox="1">
              <a:spLocks noChangeArrowheads="1"/>
            </p:cNvSpPr>
            <p:nvPr/>
          </p:nvSpPr>
          <p:spPr bwMode="auto">
            <a:xfrm>
              <a:off x="2010" y="728"/>
              <a:ext cx="21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2000">
                  <a:latin typeface="+mn-lt"/>
                </a:rPr>
                <a:t>B</a:t>
              </a:r>
            </a:p>
          </p:txBody>
        </p:sp>
      </p:grpSp>
      <p:grpSp>
        <p:nvGrpSpPr>
          <p:cNvPr id="26" name="Group 109"/>
          <p:cNvGrpSpPr>
            <a:grpSpLocks/>
          </p:cNvGrpSpPr>
          <p:nvPr/>
        </p:nvGrpSpPr>
        <p:grpSpPr bwMode="auto">
          <a:xfrm>
            <a:off x="6203950" y="2249488"/>
            <a:ext cx="708025" cy="638175"/>
            <a:chOff x="1898" y="728"/>
            <a:chExt cx="446" cy="402"/>
          </a:xfrm>
        </p:grpSpPr>
        <p:grpSp>
          <p:nvGrpSpPr>
            <p:cNvPr id="27" name="Group 110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78959" name="Oval 111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sp>
            <p:nvSpPr>
              <p:cNvPr id="78960" name="Line 112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8961" name="Line 113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8962" name="Rectangle 114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000">
                  <a:latin typeface="+mn-lt"/>
                </a:endParaRPr>
              </a:p>
            </p:txBody>
          </p:sp>
          <p:sp>
            <p:nvSpPr>
              <p:cNvPr id="78963" name="Oval 115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grpSp>
            <p:nvGrpSpPr>
              <p:cNvPr id="28" name="Group 116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78969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8970" name="Line 1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8971" name="Line 1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  <p:grpSp>
            <p:nvGrpSpPr>
              <p:cNvPr id="29" name="Group 120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78966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8967" name="Line 1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8968" name="Line 1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</p:grpSp>
        <p:sp>
          <p:nvSpPr>
            <p:cNvPr id="78958" name="Text Box 124"/>
            <p:cNvSpPr txBox="1">
              <a:spLocks noChangeArrowheads="1"/>
            </p:cNvSpPr>
            <p:nvPr/>
          </p:nvSpPr>
          <p:spPr bwMode="auto">
            <a:xfrm>
              <a:off x="2010" y="728"/>
              <a:ext cx="2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2000">
                  <a:latin typeface="+mn-lt"/>
                </a:rPr>
                <a:t>E</a:t>
              </a:r>
            </a:p>
          </p:txBody>
        </p:sp>
      </p:grpSp>
      <p:grpSp>
        <p:nvGrpSpPr>
          <p:cNvPr id="30" name="Group 125"/>
          <p:cNvGrpSpPr>
            <a:grpSpLocks/>
          </p:cNvGrpSpPr>
          <p:nvPr/>
        </p:nvGrpSpPr>
        <p:grpSpPr bwMode="auto">
          <a:xfrm>
            <a:off x="7194550" y="2238375"/>
            <a:ext cx="708025" cy="638175"/>
            <a:chOff x="1898" y="728"/>
            <a:chExt cx="446" cy="402"/>
          </a:xfrm>
        </p:grpSpPr>
        <p:grpSp>
          <p:nvGrpSpPr>
            <p:cNvPr id="31" name="Group 126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78944" name="Oval 127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sp>
            <p:nvSpPr>
              <p:cNvPr id="78945" name="Line 128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8946" name="Line 129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8947" name="Rectangle 130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000">
                  <a:latin typeface="+mn-lt"/>
                </a:endParaRPr>
              </a:p>
            </p:txBody>
          </p:sp>
          <p:sp>
            <p:nvSpPr>
              <p:cNvPr id="78948" name="Oval 131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grpSp>
            <p:nvGrpSpPr>
              <p:cNvPr id="78848" name="Group 132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78954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8955" name="Line 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8956" name="Line 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  <p:grpSp>
            <p:nvGrpSpPr>
              <p:cNvPr id="78849" name="Group 136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78951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8952" name="Line 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8953" name="Line 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</p:grpSp>
        <p:sp>
          <p:nvSpPr>
            <p:cNvPr id="78943" name="Text Box 140"/>
            <p:cNvSpPr txBox="1">
              <a:spLocks noChangeArrowheads="1"/>
            </p:cNvSpPr>
            <p:nvPr/>
          </p:nvSpPr>
          <p:spPr bwMode="auto">
            <a:xfrm>
              <a:off x="2010" y="728"/>
              <a:ext cx="21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2000">
                  <a:latin typeface="+mn-lt"/>
                </a:rPr>
                <a:t>F</a:t>
              </a:r>
            </a:p>
          </p:txBody>
        </p:sp>
      </p:grpSp>
      <p:sp>
        <p:nvSpPr>
          <p:cNvPr id="78871" name="Line 141"/>
          <p:cNvSpPr>
            <a:spLocks noChangeShapeType="1"/>
          </p:cNvSpPr>
          <p:nvPr/>
        </p:nvSpPr>
        <p:spPr bwMode="auto">
          <a:xfrm flipV="1">
            <a:off x="2862263" y="2744788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78872" name="Line 142"/>
          <p:cNvSpPr>
            <a:spLocks noChangeShapeType="1"/>
          </p:cNvSpPr>
          <p:nvPr/>
        </p:nvSpPr>
        <p:spPr bwMode="auto">
          <a:xfrm flipV="1">
            <a:off x="6908800" y="2725738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78873" name="Text Box 143"/>
          <p:cNvSpPr txBox="1">
            <a:spLocks noChangeArrowheads="1"/>
          </p:cNvSpPr>
          <p:nvPr/>
        </p:nvSpPr>
        <p:spPr bwMode="auto">
          <a:xfrm>
            <a:off x="2200275" y="2859088"/>
            <a:ext cx="623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IPv6</a:t>
            </a:r>
          </a:p>
        </p:txBody>
      </p:sp>
      <p:sp>
        <p:nvSpPr>
          <p:cNvPr id="78876" name="Text Box 146"/>
          <p:cNvSpPr txBox="1">
            <a:spLocks noChangeArrowheads="1"/>
          </p:cNvSpPr>
          <p:nvPr/>
        </p:nvSpPr>
        <p:spPr bwMode="auto">
          <a:xfrm>
            <a:off x="7253288" y="2855913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IPv6</a:t>
            </a:r>
          </a:p>
        </p:txBody>
      </p:sp>
      <p:sp>
        <p:nvSpPr>
          <p:cNvPr id="78877" name="Line 147"/>
          <p:cNvSpPr>
            <a:spLocks noChangeShapeType="1"/>
          </p:cNvSpPr>
          <p:nvPr/>
        </p:nvSpPr>
        <p:spPr bwMode="auto">
          <a:xfrm flipV="1">
            <a:off x="3895725" y="2735263"/>
            <a:ext cx="2325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grpSp>
        <p:nvGrpSpPr>
          <p:cNvPr id="78853" name="Group 148"/>
          <p:cNvGrpSpPr>
            <a:grpSpLocks/>
          </p:cNvGrpSpPr>
          <p:nvPr/>
        </p:nvGrpSpPr>
        <p:grpSpPr bwMode="auto">
          <a:xfrm>
            <a:off x="4183063" y="2262188"/>
            <a:ext cx="708025" cy="638175"/>
            <a:chOff x="1898" y="728"/>
            <a:chExt cx="446" cy="402"/>
          </a:xfrm>
        </p:grpSpPr>
        <p:grpSp>
          <p:nvGrpSpPr>
            <p:cNvPr id="78854" name="Group 149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78929" name="Oval 150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sp>
            <p:nvSpPr>
              <p:cNvPr id="78930" name="Line 151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8931" name="Line 152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8932" name="Rectangle 153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000">
                  <a:latin typeface="+mn-lt"/>
                </a:endParaRPr>
              </a:p>
            </p:txBody>
          </p:sp>
          <p:sp>
            <p:nvSpPr>
              <p:cNvPr id="78933" name="Oval 154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grpSp>
            <p:nvGrpSpPr>
              <p:cNvPr id="78855" name="Group 155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78939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8940" name="Line 15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8941" name="Line 15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  <p:grpSp>
            <p:nvGrpSpPr>
              <p:cNvPr id="78856" name="Group 159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78936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8937" name="Line 1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8938" name="Line 16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</p:grpSp>
        <p:sp>
          <p:nvSpPr>
            <p:cNvPr id="78928" name="Text Box 163"/>
            <p:cNvSpPr txBox="1">
              <a:spLocks noChangeArrowheads="1"/>
            </p:cNvSpPr>
            <p:nvPr/>
          </p:nvSpPr>
          <p:spPr bwMode="auto">
            <a:xfrm>
              <a:off x="2010" y="728"/>
              <a:ext cx="21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2000">
                  <a:latin typeface="+mn-lt"/>
                </a:rPr>
                <a:t>C</a:t>
              </a:r>
            </a:p>
          </p:txBody>
        </p:sp>
      </p:grpSp>
      <p:grpSp>
        <p:nvGrpSpPr>
          <p:cNvPr id="78867" name="Group 164"/>
          <p:cNvGrpSpPr>
            <a:grpSpLocks/>
          </p:cNvGrpSpPr>
          <p:nvPr/>
        </p:nvGrpSpPr>
        <p:grpSpPr bwMode="auto">
          <a:xfrm>
            <a:off x="5172075" y="2252663"/>
            <a:ext cx="708025" cy="638175"/>
            <a:chOff x="1898" y="728"/>
            <a:chExt cx="446" cy="402"/>
          </a:xfrm>
        </p:grpSpPr>
        <p:grpSp>
          <p:nvGrpSpPr>
            <p:cNvPr id="78868" name="Group 165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78914" name="Oval 166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sp>
            <p:nvSpPr>
              <p:cNvPr id="78915" name="Line 167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8916" name="Line 168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8917" name="Rectangle 169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000">
                  <a:latin typeface="+mn-lt"/>
                </a:endParaRPr>
              </a:p>
            </p:txBody>
          </p:sp>
          <p:sp>
            <p:nvSpPr>
              <p:cNvPr id="78918" name="Oval 170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2000">
                  <a:latin typeface="+mn-lt"/>
                </a:endParaRPr>
              </a:p>
            </p:txBody>
          </p:sp>
          <p:grpSp>
            <p:nvGrpSpPr>
              <p:cNvPr id="78869" name="Group 171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78924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8925" name="Line 17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8926" name="Line 17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  <p:grpSp>
            <p:nvGrpSpPr>
              <p:cNvPr id="78870" name="Group 175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78921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8922" name="Line 17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78923" name="Line 17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</p:grpSp>
        <p:sp>
          <p:nvSpPr>
            <p:cNvPr id="78913" name="Text Box 179"/>
            <p:cNvSpPr txBox="1">
              <a:spLocks noChangeArrowheads="1"/>
            </p:cNvSpPr>
            <p:nvPr/>
          </p:nvSpPr>
          <p:spPr bwMode="auto">
            <a:xfrm>
              <a:off x="2010" y="728"/>
              <a:ext cx="23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2000">
                  <a:latin typeface="+mn-lt"/>
                </a:rPr>
                <a:t>D</a:t>
              </a:r>
            </a:p>
          </p:txBody>
        </p:sp>
      </p:grpSp>
      <p:sp>
        <p:nvSpPr>
          <p:cNvPr id="78880" name="Text Box 180"/>
          <p:cNvSpPr txBox="1">
            <a:spLocks noChangeArrowheads="1"/>
          </p:cNvSpPr>
          <p:nvPr/>
        </p:nvSpPr>
        <p:spPr bwMode="auto">
          <a:xfrm>
            <a:off x="4227513" y="2863850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solidFill>
                  <a:srgbClr val="FF0000"/>
                </a:solidFill>
                <a:latin typeface="+mn-lt"/>
              </a:rPr>
              <a:t>IPv4</a:t>
            </a:r>
          </a:p>
        </p:txBody>
      </p:sp>
      <p:sp>
        <p:nvSpPr>
          <p:cNvPr id="78881" name="Text Box 181"/>
          <p:cNvSpPr txBox="1">
            <a:spLocks noChangeArrowheads="1"/>
          </p:cNvSpPr>
          <p:nvPr/>
        </p:nvSpPr>
        <p:spPr bwMode="auto">
          <a:xfrm>
            <a:off x="5221288" y="2865438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solidFill>
                  <a:srgbClr val="FF0000"/>
                </a:solidFill>
                <a:latin typeface="+mn-lt"/>
              </a:rPr>
              <a:t>IPv4</a:t>
            </a:r>
          </a:p>
        </p:txBody>
      </p:sp>
      <p:grpSp>
        <p:nvGrpSpPr>
          <p:cNvPr id="78878" name="Group 182"/>
          <p:cNvGrpSpPr>
            <a:grpSpLocks/>
          </p:cNvGrpSpPr>
          <p:nvPr/>
        </p:nvGrpSpPr>
        <p:grpSpPr bwMode="auto">
          <a:xfrm>
            <a:off x="2557463" y="3259138"/>
            <a:ext cx="800100" cy="1441450"/>
            <a:chOff x="4869" y="143"/>
            <a:chExt cx="504" cy="908"/>
          </a:xfrm>
        </p:grpSpPr>
        <p:sp>
          <p:nvSpPr>
            <p:cNvPr id="78910" name="Rectangle 183"/>
            <p:cNvSpPr>
              <a:spLocks noChangeArrowheads="1"/>
            </p:cNvSpPr>
            <p:nvPr/>
          </p:nvSpPr>
          <p:spPr bwMode="auto">
            <a:xfrm>
              <a:off x="4893" y="143"/>
              <a:ext cx="462" cy="9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>
                <a:latin typeface="+mn-lt"/>
              </a:endParaRPr>
            </a:p>
          </p:txBody>
        </p:sp>
        <p:sp>
          <p:nvSpPr>
            <p:cNvPr id="78911" name="Text Box 184"/>
            <p:cNvSpPr txBox="1">
              <a:spLocks noChangeArrowheads="1"/>
            </p:cNvSpPr>
            <p:nvPr/>
          </p:nvSpPr>
          <p:spPr bwMode="auto">
            <a:xfrm>
              <a:off x="4869" y="163"/>
              <a:ext cx="504" cy="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1400">
                  <a:latin typeface="+mn-lt"/>
                </a:rPr>
                <a:t>Flow: X</a:t>
              </a:r>
            </a:p>
            <a:p>
              <a:pPr eaLnBrk="0" hangingPunct="0"/>
              <a:r>
                <a:rPr kumimoji="0" lang="en-US" altLang="ko-KR" sz="1400">
                  <a:latin typeface="+mn-lt"/>
                </a:rPr>
                <a:t>Src: A</a:t>
              </a:r>
            </a:p>
            <a:p>
              <a:pPr eaLnBrk="0" hangingPunct="0"/>
              <a:r>
                <a:rPr kumimoji="0" lang="en-US" altLang="ko-KR" sz="1400">
                  <a:latin typeface="+mn-lt"/>
                </a:rPr>
                <a:t>Dest: F</a:t>
              </a:r>
            </a:p>
            <a:p>
              <a:pPr eaLnBrk="0" hangingPunct="0"/>
              <a:endParaRPr kumimoji="0" lang="en-US" altLang="ko-KR" sz="1400">
                <a:latin typeface="+mn-lt"/>
              </a:endParaRPr>
            </a:p>
            <a:p>
              <a:pPr eaLnBrk="0" hangingPunct="0"/>
              <a:endParaRPr kumimoji="0" lang="en-US" altLang="ko-KR" sz="1400">
                <a:latin typeface="+mn-lt"/>
              </a:endParaRPr>
            </a:p>
            <a:p>
              <a:pPr eaLnBrk="0" hangingPunct="0"/>
              <a:r>
                <a:rPr kumimoji="0" lang="en-US" altLang="ko-KR" sz="1400">
                  <a:latin typeface="+mn-lt"/>
                </a:rPr>
                <a:t>data</a:t>
              </a:r>
            </a:p>
          </p:txBody>
        </p:sp>
      </p:grpSp>
      <p:grpSp>
        <p:nvGrpSpPr>
          <p:cNvPr id="78879" name="Group 185"/>
          <p:cNvGrpSpPr>
            <a:grpSpLocks/>
          </p:cNvGrpSpPr>
          <p:nvPr/>
        </p:nvGrpSpPr>
        <p:grpSpPr bwMode="auto">
          <a:xfrm>
            <a:off x="6710363" y="3271838"/>
            <a:ext cx="800100" cy="1441450"/>
            <a:chOff x="4869" y="143"/>
            <a:chExt cx="504" cy="908"/>
          </a:xfrm>
        </p:grpSpPr>
        <p:sp>
          <p:nvSpPr>
            <p:cNvPr id="78908" name="Rectangle 186"/>
            <p:cNvSpPr>
              <a:spLocks noChangeArrowheads="1"/>
            </p:cNvSpPr>
            <p:nvPr/>
          </p:nvSpPr>
          <p:spPr bwMode="auto">
            <a:xfrm>
              <a:off x="4893" y="143"/>
              <a:ext cx="462" cy="9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>
                <a:latin typeface="+mn-lt"/>
              </a:endParaRPr>
            </a:p>
          </p:txBody>
        </p:sp>
        <p:sp>
          <p:nvSpPr>
            <p:cNvPr id="78909" name="Text Box 187"/>
            <p:cNvSpPr txBox="1">
              <a:spLocks noChangeArrowheads="1"/>
            </p:cNvSpPr>
            <p:nvPr/>
          </p:nvSpPr>
          <p:spPr bwMode="auto">
            <a:xfrm>
              <a:off x="4869" y="163"/>
              <a:ext cx="504" cy="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1400">
                  <a:latin typeface="+mn-lt"/>
                </a:rPr>
                <a:t>Flow: X</a:t>
              </a:r>
            </a:p>
            <a:p>
              <a:pPr eaLnBrk="0" hangingPunct="0"/>
              <a:r>
                <a:rPr kumimoji="0" lang="en-US" altLang="ko-KR" sz="1400">
                  <a:latin typeface="+mn-lt"/>
                </a:rPr>
                <a:t>Src: A</a:t>
              </a:r>
            </a:p>
            <a:p>
              <a:pPr eaLnBrk="0" hangingPunct="0"/>
              <a:r>
                <a:rPr kumimoji="0" lang="en-US" altLang="ko-KR" sz="1400">
                  <a:latin typeface="+mn-lt"/>
                </a:rPr>
                <a:t>Dest: F</a:t>
              </a:r>
            </a:p>
            <a:p>
              <a:pPr eaLnBrk="0" hangingPunct="0"/>
              <a:endParaRPr kumimoji="0" lang="en-US" altLang="ko-KR" sz="1400">
                <a:latin typeface="+mn-lt"/>
              </a:endParaRPr>
            </a:p>
            <a:p>
              <a:pPr eaLnBrk="0" hangingPunct="0"/>
              <a:endParaRPr kumimoji="0" lang="en-US" altLang="ko-KR" sz="1400">
                <a:latin typeface="+mn-lt"/>
              </a:endParaRPr>
            </a:p>
            <a:p>
              <a:pPr eaLnBrk="0" hangingPunct="0"/>
              <a:r>
                <a:rPr kumimoji="0" lang="en-US" altLang="ko-KR" sz="1400">
                  <a:latin typeface="+mn-lt"/>
                </a:rPr>
                <a:t>data</a:t>
              </a:r>
            </a:p>
          </p:txBody>
        </p:sp>
      </p:grpSp>
      <p:grpSp>
        <p:nvGrpSpPr>
          <p:cNvPr id="78882" name="Group 188"/>
          <p:cNvGrpSpPr>
            <a:grpSpLocks/>
          </p:cNvGrpSpPr>
          <p:nvPr/>
        </p:nvGrpSpPr>
        <p:grpSpPr bwMode="auto">
          <a:xfrm>
            <a:off x="3598863" y="3254375"/>
            <a:ext cx="984250" cy="2198688"/>
            <a:chOff x="4943" y="2152"/>
            <a:chExt cx="620" cy="1385"/>
          </a:xfrm>
        </p:grpSpPr>
        <p:sp>
          <p:nvSpPr>
            <p:cNvPr id="78903" name="Rectangle 189"/>
            <p:cNvSpPr>
              <a:spLocks noChangeArrowheads="1"/>
            </p:cNvSpPr>
            <p:nvPr/>
          </p:nvSpPr>
          <p:spPr bwMode="auto">
            <a:xfrm>
              <a:off x="4980" y="2155"/>
              <a:ext cx="583" cy="138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>
                <a:latin typeface="+mn-lt"/>
              </a:endParaRPr>
            </a:p>
          </p:txBody>
        </p:sp>
        <p:grpSp>
          <p:nvGrpSpPr>
            <p:cNvPr id="78883" name="Group 190"/>
            <p:cNvGrpSpPr>
              <a:grpSpLocks/>
            </p:cNvGrpSpPr>
            <p:nvPr/>
          </p:nvGrpSpPr>
          <p:grpSpPr bwMode="auto">
            <a:xfrm>
              <a:off x="5001" y="2538"/>
              <a:ext cx="504" cy="908"/>
              <a:chOff x="4869" y="143"/>
              <a:chExt cx="504" cy="908"/>
            </a:xfrm>
          </p:grpSpPr>
          <p:sp>
            <p:nvSpPr>
              <p:cNvPr id="78906" name="Rectangle 191"/>
              <p:cNvSpPr>
                <a:spLocks noChangeArrowheads="1"/>
              </p:cNvSpPr>
              <p:nvPr/>
            </p:nvSpPr>
            <p:spPr bwMode="auto">
              <a:xfrm>
                <a:off x="4893" y="143"/>
                <a:ext cx="462" cy="9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>
                  <a:latin typeface="+mn-lt"/>
                </a:endParaRPr>
              </a:p>
            </p:txBody>
          </p:sp>
          <p:sp>
            <p:nvSpPr>
              <p:cNvPr id="78907" name="Text Box 192"/>
              <p:cNvSpPr txBox="1">
                <a:spLocks noChangeArrowheads="1"/>
              </p:cNvSpPr>
              <p:nvPr/>
            </p:nvSpPr>
            <p:spPr bwMode="auto">
              <a:xfrm>
                <a:off x="4869" y="163"/>
                <a:ext cx="504" cy="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ko-KR" sz="1400">
                    <a:latin typeface="+mn-lt"/>
                  </a:rPr>
                  <a:t>Flow: X</a:t>
                </a:r>
              </a:p>
              <a:p>
                <a:pPr eaLnBrk="0" hangingPunct="0"/>
                <a:r>
                  <a:rPr kumimoji="0" lang="en-US" altLang="ko-KR" sz="1400">
                    <a:latin typeface="+mn-lt"/>
                  </a:rPr>
                  <a:t>Src: A</a:t>
                </a:r>
              </a:p>
              <a:p>
                <a:pPr eaLnBrk="0" hangingPunct="0"/>
                <a:r>
                  <a:rPr kumimoji="0" lang="en-US" altLang="ko-KR" sz="1400">
                    <a:latin typeface="+mn-lt"/>
                  </a:rPr>
                  <a:t>Dest: F</a:t>
                </a:r>
              </a:p>
              <a:p>
                <a:pPr eaLnBrk="0" hangingPunct="0"/>
                <a:endParaRPr kumimoji="0" lang="en-US" altLang="ko-KR" sz="1400">
                  <a:latin typeface="+mn-lt"/>
                </a:endParaRPr>
              </a:p>
              <a:p>
                <a:pPr eaLnBrk="0" hangingPunct="0"/>
                <a:endParaRPr kumimoji="0" lang="en-US" altLang="ko-KR" sz="1400">
                  <a:latin typeface="+mn-lt"/>
                </a:endParaRPr>
              </a:p>
              <a:p>
                <a:pPr eaLnBrk="0" hangingPunct="0"/>
                <a:r>
                  <a:rPr kumimoji="0" lang="en-US" altLang="ko-KR" sz="1400">
                    <a:latin typeface="+mn-lt"/>
                  </a:rPr>
                  <a:t>data</a:t>
                </a:r>
              </a:p>
            </p:txBody>
          </p:sp>
        </p:grpSp>
        <p:sp>
          <p:nvSpPr>
            <p:cNvPr id="78905" name="Text Box 193"/>
            <p:cNvSpPr txBox="1">
              <a:spLocks noChangeArrowheads="1"/>
            </p:cNvSpPr>
            <p:nvPr/>
          </p:nvSpPr>
          <p:spPr bwMode="auto">
            <a:xfrm>
              <a:off x="4943" y="2152"/>
              <a:ext cx="61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1800" dirty="0" err="1">
                  <a:solidFill>
                    <a:schemeClr val="bg1"/>
                  </a:solidFill>
                  <a:latin typeface="+mn-lt"/>
                </a:rPr>
                <a:t>Src:B</a:t>
              </a:r>
              <a:endParaRPr kumimoji="0"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 eaLnBrk="0" hangingPunct="0"/>
              <a:r>
                <a:rPr kumimoji="0" lang="en-US" altLang="ko-KR" sz="1800" dirty="0" err="1">
                  <a:solidFill>
                    <a:schemeClr val="bg1"/>
                  </a:solidFill>
                  <a:latin typeface="+mn-lt"/>
                </a:rPr>
                <a:t>Dest</a:t>
              </a:r>
              <a:r>
                <a:rPr kumimoji="0" lang="en-US" altLang="ko-KR" sz="1800" dirty="0">
                  <a:solidFill>
                    <a:schemeClr val="bg1"/>
                  </a:solidFill>
                  <a:latin typeface="+mn-lt"/>
                </a:rPr>
                <a:t>: E</a:t>
              </a:r>
            </a:p>
          </p:txBody>
        </p:sp>
      </p:grpSp>
      <p:sp>
        <p:nvSpPr>
          <p:cNvPr id="78885" name="Line 194"/>
          <p:cNvSpPr>
            <a:spLocks noChangeShapeType="1"/>
          </p:cNvSpPr>
          <p:nvPr/>
        </p:nvSpPr>
        <p:spPr bwMode="auto">
          <a:xfrm>
            <a:off x="2603500" y="3162300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78886" name="Line 195"/>
          <p:cNvSpPr>
            <a:spLocks noChangeShapeType="1"/>
          </p:cNvSpPr>
          <p:nvPr/>
        </p:nvSpPr>
        <p:spPr bwMode="auto">
          <a:xfrm>
            <a:off x="3722688" y="3165475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78887" name="Line 196"/>
          <p:cNvSpPr>
            <a:spLocks noChangeShapeType="1"/>
          </p:cNvSpPr>
          <p:nvPr/>
        </p:nvSpPr>
        <p:spPr bwMode="auto">
          <a:xfrm>
            <a:off x="5757863" y="3167063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78888" name="Line 197"/>
          <p:cNvSpPr>
            <a:spLocks noChangeShapeType="1"/>
          </p:cNvSpPr>
          <p:nvPr/>
        </p:nvSpPr>
        <p:spPr bwMode="auto">
          <a:xfrm>
            <a:off x="6813550" y="3168650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grpSp>
        <p:nvGrpSpPr>
          <p:cNvPr id="78884" name="Group 198"/>
          <p:cNvGrpSpPr>
            <a:grpSpLocks/>
          </p:cNvGrpSpPr>
          <p:nvPr/>
        </p:nvGrpSpPr>
        <p:grpSpPr bwMode="auto">
          <a:xfrm>
            <a:off x="5611813" y="3257550"/>
            <a:ext cx="984250" cy="2198688"/>
            <a:chOff x="4943" y="2152"/>
            <a:chExt cx="620" cy="1385"/>
          </a:xfrm>
        </p:grpSpPr>
        <p:sp>
          <p:nvSpPr>
            <p:cNvPr id="78898" name="Rectangle 199"/>
            <p:cNvSpPr>
              <a:spLocks noChangeArrowheads="1"/>
            </p:cNvSpPr>
            <p:nvPr/>
          </p:nvSpPr>
          <p:spPr bwMode="auto">
            <a:xfrm>
              <a:off x="4980" y="2155"/>
              <a:ext cx="583" cy="138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>
                <a:latin typeface="+mn-lt"/>
              </a:endParaRPr>
            </a:p>
          </p:txBody>
        </p:sp>
        <p:grpSp>
          <p:nvGrpSpPr>
            <p:cNvPr id="78889" name="Group 200"/>
            <p:cNvGrpSpPr>
              <a:grpSpLocks/>
            </p:cNvGrpSpPr>
            <p:nvPr/>
          </p:nvGrpSpPr>
          <p:grpSpPr bwMode="auto">
            <a:xfrm>
              <a:off x="5001" y="2538"/>
              <a:ext cx="504" cy="908"/>
              <a:chOff x="4869" y="143"/>
              <a:chExt cx="504" cy="908"/>
            </a:xfrm>
          </p:grpSpPr>
          <p:sp>
            <p:nvSpPr>
              <p:cNvPr id="78901" name="Rectangle 201"/>
              <p:cNvSpPr>
                <a:spLocks noChangeArrowheads="1"/>
              </p:cNvSpPr>
              <p:nvPr/>
            </p:nvSpPr>
            <p:spPr bwMode="auto">
              <a:xfrm>
                <a:off x="4893" y="143"/>
                <a:ext cx="462" cy="9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>
                  <a:latin typeface="+mn-lt"/>
                </a:endParaRPr>
              </a:p>
            </p:txBody>
          </p:sp>
          <p:sp>
            <p:nvSpPr>
              <p:cNvPr id="78902" name="Text Box 202"/>
              <p:cNvSpPr txBox="1">
                <a:spLocks noChangeArrowheads="1"/>
              </p:cNvSpPr>
              <p:nvPr/>
            </p:nvSpPr>
            <p:spPr bwMode="auto">
              <a:xfrm>
                <a:off x="4869" y="163"/>
                <a:ext cx="504" cy="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ko-KR" sz="1400">
                    <a:latin typeface="+mn-lt"/>
                  </a:rPr>
                  <a:t>Flow: X</a:t>
                </a:r>
              </a:p>
              <a:p>
                <a:pPr eaLnBrk="0" hangingPunct="0"/>
                <a:r>
                  <a:rPr kumimoji="0" lang="en-US" altLang="ko-KR" sz="1400">
                    <a:latin typeface="+mn-lt"/>
                  </a:rPr>
                  <a:t>Src: A</a:t>
                </a:r>
              </a:p>
              <a:p>
                <a:pPr eaLnBrk="0" hangingPunct="0"/>
                <a:r>
                  <a:rPr kumimoji="0" lang="en-US" altLang="ko-KR" sz="1400">
                    <a:latin typeface="+mn-lt"/>
                  </a:rPr>
                  <a:t>Dest: F</a:t>
                </a:r>
              </a:p>
              <a:p>
                <a:pPr eaLnBrk="0" hangingPunct="0"/>
                <a:endParaRPr kumimoji="0" lang="en-US" altLang="ko-KR" sz="1400">
                  <a:latin typeface="+mn-lt"/>
                </a:endParaRPr>
              </a:p>
              <a:p>
                <a:pPr eaLnBrk="0" hangingPunct="0"/>
                <a:endParaRPr kumimoji="0" lang="en-US" altLang="ko-KR" sz="1400">
                  <a:latin typeface="+mn-lt"/>
                </a:endParaRPr>
              </a:p>
              <a:p>
                <a:pPr eaLnBrk="0" hangingPunct="0"/>
                <a:r>
                  <a:rPr kumimoji="0" lang="en-US" altLang="ko-KR" sz="1400">
                    <a:latin typeface="+mn-lt"/>
                  </a:rPr>
                  <a:t>data</a:t>
                </a:r>
              </a:p>
            </p:txBody>
          </p:sp>
        </p:grpSp>
        <p:sp>
          <p:nvSpPr>
            <p:cNvPr id="78900" name="Text Box 203"/>
            <p:cNvSpPr txBox="1">
              <a:spLocks noChangeArrowheads="1"/>
            </p:cNvSpPr>
            <p:nvPr/>
          </p:nvSpPr>
          <p:spPr bwMode="auto">
            <a:xfrm>
              <a:off x="4943" y="2152"/>
              <a:ext cx="61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1800" dirty="0" err="1">
                  <a:solidFill>
                    <a:schemeClr val="bg1"/>
                  </a:solidFill>
                  <a:latin typeface="+mn-lt"/>
                </a:rPr>
                <a:t>Src:B</a:t>
              </a:r>
              <a:endParaRPr kumimoji="0"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 eaLnBrk="0" hangingPunct="0"/>
              <a:r>
                <a:rPr kumimoji="0" lang="en-US" altLang="ko-KR" sz="1800" dirty="0" err="1">
                  <a:solidFill>
                    <a:schemeClr val="bg1"/>
                  </a:solidFill>
                  <a:latin typeface="+mn-lt"/>
                </a:rPr>
                <a:t>Dest</a:t>
              </a:r>
              <a:r>
                <a:rPr kumimoji="0" lang="en-US" altLang="ko-KR" sz="1800" dirty="0">
                  <a:solidFill>
                    <a:schemeClr val="bg1"/>
                  </a:solidFill>
                  <a:latin typeface="+mn-lt"/>
                </a:rPr>
                <a:t>: E</a:t>
              </a:r>
            </a:p>
          </p:txBody>
        </p:sp>
      </p:grpSp>
      <p:sp>
        <p:nvSpPr>
          <p:cNvPr id="78890" name="Text Box 204"/>
          <p:cNvSpPr txBox="1">
            <a:spLocks noChangeArrowheads="1"/>
          </p:cNvSpPr>
          <p:nvPr/>
        </p:nvSpPr>
        <p:spPr bwMode="auto">
          <a:xfrm>
            <a:off x="2520950" y="5621338"/>
            <a:ext cx="892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ko-KR" sz="1600">
                <a:latin typeface="+mn-lt"/>
              </a:rPr>
              <a:t>A-to-B:</a:t>
            </a:r>
          </a:p>
          <a:p>
            <a:pPr algn="ctr" eaLnBrk="0" hangingPunct="0"/>
            <a:r>
              <a:rPr kumimoji="0" lang="en-US" altLang="ko-KR" sz="1600">
                <a:latin typeface="+mn-lt"/>
              </a:rPr>
              <a:t>IPv6</a:t>
            </a:r>
          </a:p>
        </p:txBody>
      </p:sp>
      <p:sp>
        <p:nvSpPr>
          <p:cNvPr id="78891" name="Line 205"/>
          <p:cNvSpPr>
            <a:spLocks noChangeShapeType="1"/>
          </p:cNvSpPr>
          <p:nvPr/>
        </p:nvSpPr>
        <p:spPr bwMode="auto">
          <a:xfrm>
            <a:off x="2946400" y="4916488"/>
            <a:ext cx="0" cy="785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78892" name="Text Box 206"/>
          <p:cNvSpPr txBox="1">
            <a:spLocks noChangeArrowheads="1"/>
          </p:cNvSpPr>
          <p:nvPr/>
        </p:nvSpPr>
        <p:spPr bwMode="auto">
          <a:xfrm>
            <a:off x="6794500" y="5634038"/>
            <a:ext cx="8651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ko-KR" sz="1600">
                <a:latin typeface="+mn-lt"/>
              </a:rPr>
              <a:t>E-to-F:</a:t>
            </a:r>
          </a:p>
          <a:p>
            <a:pPr algn="ctr" eaLnBrk="0" hangingPunct="0"/>
            <a:r>
              <a:rPr kumimoji="0" lang="en-US" altLang="ko-KR" sz="1600">
                <a:latin typeface="+mn-lt"/>
              </a:rPr>
              <a:t>IPv6</a:t>
            </a:r>
          </a:p>
        </p:txBody>
      </p:sp>
      <p:sp>
        <p:nvSpPr>
          <p:cNvPr id="78893" name="Line 207"/>
          <p:cNvSpPr>
            <a:spLocks noChangeShapeType="1"/>
          </p:cNvSpPr>
          <p:nvPr/>
        </p:nvSpPr>
        <p:spPr bwMode="auto">
          <a:xfrm>
            <a:off x="7207250" y="4929188"/>
            <a:ext cx="0" cy="785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78894" name="Text Box 208"/>
          <p:cNvSpPr txBox="1">
            <a:spLocks noChangeArrowheads="1"/>
          </p:cNvSpPr>
          <p:nvPr/>
        </p:nvSpPr>
        <p:spPr bwMode="auto">
          <a:xfrm>
            <a:off x="3513138" y="5743575"/>
            <a:ext cx="12334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ko-KR" sz="1600" dirty="0" smtClean="0">
                <a:latin typeface="+mn-lt"/>
              </a:rPr>
              <a:t>B-to-E:</a:t>
            </a:r>
            <a:endParaRPr kumimoji="0" lang="en-US" altLang="ko-KR" sz="1600" dirty="0">
              <a:latin typeface="+mn-lt"/>
            </a:endParaRPr>
          </a:p>
          <a:p>
            <a:pPr algn="ctr" eaLnBrk="0" hangingPunct="0"/>
            <a:r>
              <a:rPr kumimoji="0" lang="en-US" altLang="ko-KR" sz="1600" dirty="0">
                <a:latin typeface="+mn-lt"/>
              </a:rPr>
              <a:t>IPv6 inside</a:t>
            </a:r>
          </a:p>
          <a:p>
            <a:pPr algn="ctr" eaLnBrk="0" hangingPunct="0"/>
            <a:r>
              <a:rPr kumimoji="0" lang="en-US" altLang="ko-KR" sz="1600" dirty="0">
                <a:latin typeface="+mn-lt"/>
              </a:rPr>
              <a:t>IPv4</a:t>
            </a:r>
          </a:p>
        </p:txBody>
      </p:sp>
      <p:sp>
        <p:nvSpPr>
          <p:cNvPr id="78895" name="Line 209"/>
          <p:cNvSpPr>
            <a:spLocks noChangeShapeType="1"/>
          </p:cNvSpPr>
          <p:nvPr/>
        </p:nvSpPr>
        <p:spPr bwMode="auto">
          <a:xfrm>
            <a:off x="4108450" y="5510213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78896" name="Text Box 210"/>
          <p:cNvSpPr txBox="1">
            <a:spLocks noChangeArrowheads="1"/>
          </p:cNvSpPr>
          <p:nvPr/>
        </p:nvSpPr>
        <p:spPr bwMode="auto">
          <a:xfrm>
            <a:off x="5538788" y="5756275"/>
            <a:ext cx="12334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ko-KR" sz="1600" dirty="0" smtClean="0">
                <a:latin typeface="+mn-lt"/>
              </a:rPr>
              <a:t>B-to-E:</a:t>
            </a:r>
            <a:endParaRPr kumimoji="0" lang="en-US" altLang="ko-KR" sz="1600" dirty="0">
              <a:latin typeface="+mn-lt"/>
            </a:endParaRPr>
          </a:p>
          <a:p>
            <a:pPr algn="ctr" eaLnBrk="0" hangingPunct="0"/>
            <a:r>
              <a:rPr kumimoji="0" lang="en-US" altLang="ko-KR" sz="1600" dirty="0">
                <a:latin typeface="+mn-lt"/>
              </a:rPr>
              <a:t>IPv6 inside</a:t>
            </a:r>
          </a:p>
          <a:p>
            <a:pPr algn="ctr" eaLnBrk="0" hangingPunct="0"/>
            <a:r>
              <a:rPr kumimoji="0" lang="en-US" altLang="ko-KR" sz="1600" dirty="0">
                <a:latin typeface="+mn-lt"/>
              </a:rPr>
              <a:t>IPv4</a:t>
            </a:r>
          </a:p>
        </p:txBody>
      </p:sp>
      <p:sp>
        <p:nvSpPr>
          <p:cNvPr id="78897" name="Line 211"/>
          <p:cNvSpPr>
            <a:spLocks noChangeShapeType="1"/>
          </p:cNvSpPr>
          <p:nvPr/>
        </p:nvSpPr>
        <p:spPr bwMode="auto">
          <a:xfrm>
            <a:off x="6134100" y="5522913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237" name="Text Box 71"/>
          <p:cNvSpPr txBox="1">
            <a:spLocks noChangeArrowheads="1"/>
          </p:cNvSpPr>
          <p:nvPr/>
        </p:nvSpPr>
        <p:spPr bwMode="auto">
          <a:xfrm>
            <a:off x="3044825" y="1728791"/>
            <a:ext cx="11785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 dirty="0" smtClean="0">
                <a:latin typeface="+mn-lt"/>
              </a:rPr>
              <a:t>IPv6/IPv4</a:t>
            </a:r>
            <a:endParaRPr kumimoji="0" lang="en-US" altLang="ko-KR" sz="1600" dirty="0">
              <a:latin typeface="+mn-lt"/>
            </a:endParaRPr>
          </a:p>
        </p:txBody>
      </p:sp>
      <p:sp>
        <p:nvSpPr>
          <p:cNvPr id="238" name="Text Box 72"/>
          <p:cNvSpPr txBox="1">
            <a:spLocks noChangeArrowheads="1"/>
          </p:cNvSpPr>
          <p:nvPr/>
        </p:nvSpPr>
        <p:spPr bwMode="auto">
          <a:xfrm>
            <a:off x="5829300" y="1720853"/>
            <a:ext cx="11785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 dirty="0" smtClean="0">
                <a:latin typeface="+mn-lt"/>
              </a:rPr>
              <a:t>IPv6/IPv4</a:t>
            </a:r>
            <a:endParaRPr kumimoji="0" lang="en-US" altLang="ko-KR" sz="1600" dirty="0">
              <a:latin typeface="+mn-lt"/>
            </a:endParaRPr>
          </a:p>
        </p:txBody>
      </p:sp>
      <p:sp>
        <p:nvSpPr>
          <p:cNvPr id="239" name="Text Box 144"/>
          <p:cNvSpPr txBox="1">
            <a:spLocks noChangeArrowheads="1"/>
          </p:cNvSpPr>
          <p:nvPr/>
        </p:nvSpPr>
        <p:spPr bwMode="auto">
          <a:xfrm>
            <a:off x="2934939" y="2890820"/>
            <a:ext cx="11785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 dirty="0" smtClean="0">
                <a:latin typeface="+mn-lt"/>
              </a:rPr>
              <a:t>IPv6/IPv4</a:t>
            </a:r>
            <a:endParaRPr kumimoji="0" lang="en-US" altLang="ko-KR" sz="1600" dirty="0">
              <a:latin typeface="+mn-lt"/>
            </a:endParaRPr>
          </a:p>
        </p:txBody>
      </p:sp>
      <p:sp>
        <p:nvSpPr>
          <p:cNvPr id="240" name="Text Box 145"/>
          <p:cNvSpPr txBox="1">
            <a:spLocks noChangeArrowheads="1"/>
          </p:cNvSpPr>
          <p:nvPr/>
        </p:nvSpPr>
        <p:spPr bwMode="auto">
          <a:xfrm>
            <a:off x="5940617" y="2852738"/>
            <a:ext cx="11785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 dirty="0" smtClean="0">
                <a:latin typeface="+mn-lt"/>
              </a:rPr>
              <a:t>IPv6/</a:t>
            </a:r>
            <a:r>
              <a:rPr lang="en-US" altLang="ko-KR" sz="1600" dirty="0" smtClean="0">
                <a:latin typeface="+mn-lt"/>
              </a:rPr>
              <a:t>IPv4</a:t>
            </a:r>
            <a:endParaRPr kumimoji="0" lang="en-US" altLang="ko-KR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IP Technology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9906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Serverless Autoconfiguration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1323975"/>
            <a:ext cx="7772400" cy="4841875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altLang="zh-CN" sz="2400" dirty="0" smtClean="0">
                <a:ea typeface="宋体" pitchFamily="2" charset="-122"/>
              </a:rPr>
              <a:t>Hosts can construct their own addresses:</a:t>
            </a:r>
          </a:p>
          <a:p>
            <a:pPr lvl="1">
              <a:lnSpc>
                <a:spcPct val="85000"/>
              </a:lnSpc>
              <a:spcBef>
                <a:spcPts val="1200"/>
              </a:spcBef>
            </a:pPr>
            <a:r>
              <a:rPr lang="en-US" altLang="zh-CN" sz="2000" dirty="0" smtClean="0">
                <a:ea typeface="宋体" pitchFamily="2" charset="-122"/>
              </a:rPr>
              <a:t>subnet prefix(</a:t>
            </a:r>
            <a:r>
              <a:rPr lang="en-US" altLang="zh-CN" sz="2000" dirty="0" err="1" smtClean="0">
                <a:ea typeface="宋体" pitchFamily="2" charset="-122"/>
              </a:rPr>
              <a:t>es</a:t>
            </a:r>
            <a:r>
              <a:rPr lang="en-US" altLang="zh-CN" sz="2000" dirty="0" smtClean="0">
                <a:ea typeface="宋体" pitchFamily="2" charset="-122"/>
              </a:rPr>
              <a:t>) learned from periodic multicast advertisements from neighboring router(s)</a:t>
            </a:r>
          </a:p>
          <a:p>
            <a:pPr lvl="1">
              <a:lnSpc>
                <a:spcPct val="85000"/>
              </a:lnSpc>
              <a:spcBef>
                <a:spcPts val="1200"/>
              </a:spcBef>
            </a:pPr>
            <a:r>
              <a:rPr lang="en-US" altLang="zh-CN" sz="2000" dirty="0" smtClean="0">
                <a:ea typeface="宋体" pitchFamily="2" charset="-122"/>
              </a:rPr>
              <a:t>interface IDs generated locally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altLang="zh-CN" sz="2400" dirty="0" smtClean="0">
                <a:ea typeface="宋体" pitchFamily="2" charset="-122"/>
              </a:rPr>
              <a:t>Other IP-layer parameters also learned from router adverts (e.g., router addresses, recommended hop limit, etc.)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altLang="zh-CN" sz="2400" dirty="0" smtClean="0">
                <a:ea typeface="宋体" pitchFamily="2" charset="-122"/>
              </a:rPr>
              <a:t>Higher-layer info (e.g., DNS server and NTP server addresses) discovered by multicast / </a:t>
            </a:r>
            <a:r>
              <a:rPr lang="en-US" altLang="zh-CN" sz="2400" dirty="0" err="1" smtClean="0">
                <a:ea typeface="宋体" pitchFamily="2" charset="-122"/>
              </a:rPr>
              <a:t>anycast</a:t>
            </a:r>
            <a:r>
              <a:rPr lang="en-US" altLang="zh-CN" sz="2400" dirty="0" smtClean="0">
                <a:ea typeface="宋体" pitchFamily="2" charset="-122"/>
              </a:rPr>
              <a:t>-based service-location protocol.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09504" y="6400800"/>
            <a:ext cx="721772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CC30157A-0E44-4C74-B31E-EF4C83433E20}" type="slidenum">
              <a:rPr lang="en-US" altLang="ko-KR" smtClean="0">
                <a:latin typeface="+mn-lt"/>
                <a:ea typeface="굴림" pitchFamily="34" charset="-127"/>
              </a:rPr>
              <a:pPr/>
              <a:t>114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IP Technology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Translation</a:t>
            </a:r>
          </a:p>
        </p:txBody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24000"/>
            <a:ext cx="8224837" cy="4724400"/>
          </a:xfrm>
        </p:spPr>
        <p:txBody>
          <a:bodyPr/>
          <a:lstStyle/>
          <a:p>
            <a:r>
              <a:rPr lang="en-US" altLang="zh-CN" sz="3000" smtClean="0">
                <a:ea typeface="宋体" pitchFamily="2" charset="-122"/>
              </a:rPr>
              <a:t>This is a simple extension to NAT techniques, to </a:t>
            </a:r>
            <a:r>
              <a:rPr lang="en-US" altLang="zh-CN" sz="3000" smtClean="0">
                <a:solidFill>
                  <a:srgbClr val="FF0000"/>
                </a:solidFill>
                <a:ea typeface="宋体" pitchFamily="2" charset="-122"/>
              </a:rPr>
              <a:t>translate header format </a:t>
            </a:r>
            <a:r>
              <a:rPr lang="en-US" altLang="zh-CN" sz="3000" smtClean="0">
                <a:ea typeface="宋体" pitchFamily="2" charset="-122"/>
              </a:rPr>
              <a:t>as well as addresses</a:t>
            </a:r>
          </a:p>
          <a:p>
            <a:pPr lvl="1"/>
            <a:r>
              <a:rPr lang="en-US" altLang="zh-CN" sz="2600" smtClean="0">
                <a:ea typeface="宋体" pitchFamily="2" charset="-122"/>
              </a:rPr>
              <a:t>IPv6 nodes behind a translator get full IPv6 functionality when talking to other IPv6 nodes located anywhere</a:t>
            </a:r>
          </a:p>
          <a:p>
            <a:pPr lvl="1"/>
            <a:r>
              <a:rPr lang="en-US" altLang="zh-CN" sz="2600" smtClean="0">
                <a:ea typeface="宋体" pitchFamily="2" charset="-122"/>
              </a:rPr>
              <a:t>they get the normal (i.e., degraded) NAT functionality when talking to IPv4 devices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09504" y="6400800"/>
            <a:ext cx="721772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CC30157A-0E44-4C74-B31E-EF4C83433E20}" type="slidenum">
              <a:rPr lang="en-US" altLang="ko-KR" smtClean="0">
                <a:latin typeface="+mn-lt"/>
                <a:ea typeface="굴림" pitchFamily="34" charset="-127"/>
              </a:rPr>
              <a:pPr/>
              <a:t>115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529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2-</a:t>
            </a:r>
            <a:fld id="{F754AA37-3763-45C7-B62C-41730806EEB9}" type="slidenum">
              <a:rPr lang="en-US" altLang="ko-KR" smtClean="0">
                <a:ea typeface="굴림" pitchFamily="34" charset="-127"/>
              </a:rPr>
              <a:pPr/>
              <a:t>116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Unit 2: IP Technology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2. 1 Introduction</a:t>
            </a:r>
          </a:p>
          <a:p>
            <a:r>
              <a:rPr lang="en-US" altLang="ko-KR" sz="2400" dirty="0" smtClean="0">
                <a:ea typeface="굴림" pitchFamily="34" charset="-127"/>
              </a:rPr>
              <a:t>2.2 Virtual circuit and datagram networks</a:t>
            </a:r>
          </a:p>
          <a:p>
            <a:r>
              <a:rPr lang="en-US" altLang="ko-KR" sz="2400" dirty="0" smtClean="0">
                <a:ea typeface="굴림" pitchFamily="34" charset="-127"/>
              </a:rPr>
              <a:t>2.3 IPv4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Datagram format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IPv4 addressing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ICMP</a:t>
            </a:r>
          </a:p>
        </p:txBody>
      </p:sp>
      <p:sp>
        <p:nvSpPr>
          <p:cNvPr id="5530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2.4 IPv6:</a:t>
            </a:r>
          </a:p>
          <a:p>
            <a:pPr lvl="1" eaLnBrk="1" hangingPunct="1"/>
            <a:r>
              <a:rPr lang="en-US" altLang="zh-CN" sz="2000" dirty="0" smtClean="0"/>
              <a:t>Protocol Background</a:t>
            </a:r>
          </a:p>
          <a:p>
            <a:pPr lvl="1" eaLnBrk="1" hangingPunct="1"/>
            <a:r>
              <a:rPr lang="en-US" altLang="zh-CN" sz="2000" dirty="0" smtClean="0"/>
              <a:t>Technology Highlights</a:t>
            </a:r>
          </a:p>
          <a:p>
            <a:pPr lvl="1" eaLnBrk="1" hangingPunct="1"/>
            <a:r>
              <a:rPr lang="en-US" altLang="zh-CN" sz="2000" dirty="0" smtClean="0"/>
              <a:t>IPv4-IPv6 Coexistence/Transition </a:t>
            </a:r>
          </a:p>
          <a:p>
            <a:pPr lvl="1" eaLnBrk="1" hangingPunct="1"/>
            <a:r>
              <a:rPr lang="en-US" altLang="zh-CN" sz="2000" dirty="0" smtClean="0">
                <a:solidFill>
                  <a:srgbClr val="FF0000"/>
                </a:solidFill>
              </a:rPr>
              <a:t>Next Steps</a:t>
            </a:r>
            <a:endParaRPr lang="en-US" altLang="ko-KR" sz="2000" dirty="0" smtClean="0">
              <a:solidFill>
                <a:srgbClr val="FF0000"/>
              </a:solidFill>
              <a:ea typeface="굴림" pitchFamily="34" charset="-127"/>
            </a:endParaRPr>
          </a:p>
          <a:p>
            <a:endParaRPr lang="en-US" altLang="ko-KR" sz="2400" dirty="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IP Technology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So what can I do? </a:t>
            </a:r>
          </a:p>
        </p:txBody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Begin porting </a:t>
            </a:r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NOW</a:t>
            </a:r>
            <a:r>
              <a:rPr lang="en-US" altLang="zh-CN" smtClean="0">
                <a:ea typeface="宋体" pitchFamily="2" charset="-122"/>
              </a:rPr>
              <a:t>!</a:t>
            </a:r>
          </a:p>
          <a:p>
            <a:endParaRPr lang="en-US" altLang="zh-CN" smtClean="0">
              <a:ea typeface="宋体" pitchFamily="2" charset="-122"/>
            </a:endParaRPr>
          </a:p>
          <a:p>
            <a:r>
              <a:rPr lang="en-US" altLang="zh-CN" smtClean="0">
                <a:ea typeface="宋体" pitchFamily="2" charset="-122"/>
              </a:rPr>
              <a:t>Establish test networks to verify configurations, and application compatibility</a:t>
            </a:r>
          </a:p>
          <a:p>
            <a:endParaRPr lang="en-US" altLang="zh-CN" smtClean="0">
              <a:ea typeface="宋体" pitchFamily="2" charset="-122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09504" y="6400800"/>
            <a:ext cx="721772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CC30157A-0E44-4C74-B31E-EF4C83433E20}" type="slidenum">
              <a:rPr lang="en-US" altLang="ko-KR" smtClean="0">
                <a:latin typeface="+mn-lt"/>
                <a:ea typeface="굴림" pitchFamily="34" charset="-127"/>
              </a:rPr>
              <a:pPr/>
              <a:t>117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IP Technology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550" tIns="41275" rIns="82550" bIns="41275"/>
          <a:lstStyle/>
          <a:p>
            <a:r>
              <a:rPr lang="en-US" altLang="zh-CN" smtClean="0">
                <a:ea typeface="宋体" pitchFamily="2" charset="-122"/>
              </a:rPr>
              <a:t>For More Information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550" tIns="41275" rIns="82550" bIns="41275"/>
          <a:lstStyle/>
          <a:p>
            <a:r>
              <a:rPr lang="en-US" altLang="zh-CN" smtClean="0">
                <a:ea typeface="宋体" pitchFamily="2" charset="-122"/>
              </a:rPr>
              <a:t>http://www.ietf.org/html.charters/ipngwg-charter.html</a:t>
            </a:r>
          </a:p>
          <a:p>
            <a:r>
              <a:rPr lang="en-US" altLang="zh-CN" smtClean="0">
                <a:ea typeface="宋体" pitchFamily="2" charset="-122"/>
              </a:rPr>
              <a:t>http://www.ietf.org/html.charters/ngtrans-charter.html</a:t>
            </a:r>
          </a:p>
          <a:p>
            <a:r>
              <a:rPr lang="en-US" altLang="zh-CN" smtClean="0">
                <a:ea typeface="宋体" pitchFamily="2" charset="-122"/>
              </a:rPr>
              <a:t>http://playground.sun.com/ipv6/</a:t>
            </a:r>
          </a:p>
          <a:p>
            <a:r>
              <a:rPr lang="en-US" altLang="zh-CN" smtClean="0">
                <a:ea typeface="宋体" pitchFamily="2" charset="-122"/>
              </a:rPr>
              <a:t>http://www.6bone.net/ngtrans/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09504" y="6400800"/>
            <a:ext cx="721772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CC30157A-0E44-4C74-B31E-EF4C83433E20}" type="slidenum">
              <a:rPr lang="en-US" altLang="ko-KR" smtClean="0">
                <a:latin typeface="+mn-lt"/>
                <a:ea typeface="굴림" pitchFamily="34" charset="-127"/>
              </a:rPr>
              <a:pPr/>
              <a:t>118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IP Technology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550" tIns="41275" rIns="82550" bIns="41275"/>
          <a:lstStyle/>
          <a:p>
            <a:r>
              <a:rPr lang="en-US" altLang="zh-CN" smtClean="0">
                <a:ea typeface="宋体" pitchFamily="2" charset="-122"/>
              </a:rPr>
              <a:t>For More Information</a:t>
            </a:r>
            <a:endParaRPr lang="en-US" altLang="zh-CN" i="1" smtClean="0">
              <a:ea typeface="宋体" pitchFamily="2" charset="-122"/>
            </a:endParaRPr>
          </a:p>
        </p:txBody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550" tIns="41275" rIns="82550" bIns="41275"/>
          <a:lstStyle/>
          <a:p>
            <a:r>
              <a:rPr lang="en-US" altLang="zh-CN" sz="3000" smtClean="0">
                <a:ea typeface="宋体" pitchFamily="2" charset="-122"/>
              </a:rPr>
              <a:t>http://www.6bone.net</a:t>
            </a:r>
          </a:p>
          <a:p>
            <a:r>
              <a:rPr lang="en-US" altLang="zh-CN" sz="3000" smtClean="0">
                <a:ea typeface="宋体" pitchFamily="2" charset="-122"/>
              </a:rPr>
              <a:t>http://www.ipv6forum.com</a:t>
            </a:r>
          </a:p>
          <a:p>
            <a:r>
              <a:rPr lang="en-US" altLang="zh-CN" sz="3000" smtClean="0">
                <a:ea typeface="宋体" pitchFamily="2" charset="-122"/>
              </a:rPr>
              <a:t>http://www.ipv6.org</a:t>
            </a:r>
          </a:p>
          <a:p>
            <a:r>
              <a:rPr lang="en-US" altLang="zh-CN" sz="3000" smtClean="0">
                <a:ea typeface="宋体" pitchFamily="2" charset="-122"/>
              </a:rPr>
              <a:t>http://www.cisco.com/ipv6/</a:t>
            </a:r>
          </a:p>
          <a:p>
            <a:r>
              <a:rPr lang="en-US" altLang="zh-CN" sz="3000" smtClean="0">
                <a:ea typeface="宋体" pitchFamily="2" charset="-122"/>
              </a:rPr>
              <a:t>http://www.microsoft.com/windows2000/library/howitworks/communications/networkbasics/IPv6.asp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09504" y="6400800"/>
            <a:ext cx="721772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CC30157A-0E44-4C74-B31E-EF4C83433E20}" type="slidenum">
              <a:rPr lang="en-US" altLang="ko-KR" smtClean="0">
                <a:latin typeface="+mn-lt"/>
                <a:ea typeface="굴림" pitchFamily="34" charset="-127"/>
              </a:rPr>
              <a:pPr/>
              <a:t>119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403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1B2C6918-E9D6-40BF-B4F9-46684C3386FA}" type="slidenum">
              <a:rPr lang="en-US" altLang="ko-KR" smtClean="0">
                <a:latin typeface="+mn-lt"/>
                <a:ea typeface="굴림" pitchFamily="34" charset="-127"/>
              </a:rPr>
              <a:pPr/>
              <a:t>12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24850" cy="1143000"/>
          </a:xfrm>
        </p:spPr>
        <p:txBody>
          <a:bodyPr/>
          <a:lstStyle/>
          <a:p>
            <a:r>
              <a:rPr lang="en-US" altLang="ko-KR" sz="3200" smtClean="0">
                <a:ea typeface="굴림" pitchFamily="34" charset="-127"/>
              </a:rPr>
              <a:t>Datagram or VC network: why?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476375"/>
            <a:ext cx="4029075" cy="4648200"/>
          </a:xfrm>
        </p:spPr>
        <p:txBody>
          <a:bodyPr/>
          <a:lstStyle/>
          <a:p>
            <a:pPr>
              <a:buFont typeface="ZapfDingbats"/>
              <a:buNone/>
            </a:pPr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Internet (datagram)</a:t>
            </a:r>
            <a:endParaRPr lang="en-US" altLang="ko-KR" sz="2400" dirty="0" smtClean="0">
              <a:ea typeface="굴림" pitchFamily="34" charset="-127"/>
            </a:endParaRPr>
          </a:p>
          <a:p>
            <a:r>
              <a:rPr lang="en-US" altLang="ko-KR" sz="2000" dirty="0" smtClean="0">
                <a:ea typeface="굴림" pitchFamily="34" charset="-127"/>
              </a:rPr>
              <a:t>data exchange among computers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“elastic” service, no strict timing req. </a:t>
            </a:r>
          </a:p>
          <a:p>
            <a:r>
              <a:rPr lang="en-US" altLang="ko-KR" sz="2000" dirty="0" smtClean="0">
                <a:solidFill>
                  <a:srgbClr val="0000FF"/>
                </a:solidFill>
                <a:ea typeface="굴림" pitchFamily="34" charset="-127"/>
              </a:rPr>
              <a:t>“smart” end systems </a:t>
            </a:r>
            <a:r>
              <a:rPr lang="en-US" altLang="ko-KR" sz="2000" dirty="0" smtClean="0">
                <a:ea typeface="굴림" pitchFamily="34" charset="-127"/>
              </a:rPr>
              <a:t>(computers)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can adapt, perform control, error recovery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simple inside network, complexity at “edge”</a:t>
            </a:r>
          </a:p>
          <a:p>
            <a:r>
              <a:rPr lang="en-US" altLang="ko-KR" sz="2000" dirty="0" smtClean="0">
                <a:ea typeface="굴림" pitchFamily="34" charset="-127"/>
              </a:rPr>
              <a:t>many link types 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different characteristics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uniform service difficult</a:t>
            </a:r>
          </a:p>
        </p:txBody>
      </p:sp>
      <p:sp>
        <p:nvSpPr>
          <p:cNvPr id="440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5325" y="1552575"/>
            <a:ext cx="3810000" cy="4648200"/>
          </a:xfrm>
        </p:spPr>
        <p:txBody>
          <a:bodyPr/>
          <a:lstStyle/>
          <a:p>
            <a:pPr>
              <a:buFont typeface="ZapfDingbats"/>
              <a:buNone/>
            </a:pPr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ATM (VC)</a:t>
            </a:r>
            <a:endParaRPr lang="en-US" altLang="ko-KR" sz="2400" dirty="0" smtClean="0">
              <a:ea typeface="굴림" pitchFamily="34" charset="-127"/>
            </a:endParaRPr>
          </a:p>
          <a:p>
            <a:r>
              <a:rPr lang="en-US" altLang="ko-KR" sz="2000" dirty="0" smtClean="0">
                <a:ea typeface="굴림" pitchFamily="34" charset="-127"/>
              </a:rPr>
              <a:t>evolved from telephony</a:t>
            </a:r>
          </a:p>
          <a:p>
            <a:r>
              <a:rPr lang="en-US" altLang="ko-KR" sz="2000" dirty="0" smtClean="0">
                <a:ea typeface="굴림" pitchFamily="34" charset="-127"/>
              </a:rPr>
              <a:t>human conversation: 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strict timing, reliability requirements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need for guaranteed service</a:t>
            </a:r>
            <a:endParaRPr lang="en-US" altLang="ko-KR" sz="1800" dirty="0" smtClean="0">
              <a:ea typeface="굴림" pitchFamily="34" charset="-127"/>
            </a:endParaRPr>
          </a:p>
          <a:p>
            <a:r>
              <a:rPr lang="en-US" altLang="ko-KR" sz="2000" dirty="0" smtClean="0">
                <a:solidFill>
                  <a:srgbClr val="0000FF"/>
                </a:solidFill>
                <a:ea typeface="굴림" pitchFamily="34" charset="-127"/>
              </a:rPr>
              <a:t>“dumb” end systems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telephones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complexity inside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 </a:t>
            </a:r>
            <a:r>
              <a:rPr lang="en-US" altLang="zh-CN" dirty="0" smtClean="0"/>
              <a:t>1: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benefits of IPv6 when compared with IPv4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2-</a:t>
            </a:r>
            <a:fld id="{6C1F76B0-C056-41A2-B7A5-C4FED8C001A5}" type="slidenum">
              <a:rPr lang="en-US" altLang="ko-KR" smtClean="0"/>
              <a:pPr>
                <a:defRPr/>
              </a:pPr>
              <a:t>120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 </a:t>
            </a:r>
            <a:r>
              <a:rPr lang="en-US" altLang="zh-CN" dirty="0" smtClean="0"/>
              <a:t>2: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Investigate the status quo of ATM deployment.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2-</a:t>
            </a:r>
            <a:fld id="{6C1F76B0-C056-41A2-B7A5-C4FED8C001A5}" type="slidenum">
              <a:rPr lang="en-US" altLang="ko-KR" smtClean="0"/>
              <a:pPr>
                <a:defRPr/>
              </a:pPr>
              <a:t>121</a:t>
            </a:fld>
            <a:endParaRPr lang="en-US" altLang="ko-KR" dirty="0"/>
          </a:p>
        </p:txBody>
      </p:sp>
      <p:pic>
        <p:nvPicPr>
          <p:cNvPr id="1178626" name="Picture 2" descr="Image result for ATM circuit switch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5975" y="2933700"/>
            <a:ext cx="4762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页脚占位符 6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IP Technology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0999"/>
            <a:ext cx="7772400" cy="1558333"/>
          </a:xfrm>
        </p:spPr>
        <p:txBody>
          <a:bodyPr/>
          <a:lstStyle/>
          <a:p>
            <a:r>
              <a:rPr lang="en-US" altLang="zh-CN" sz="3200" smtClean="0">
                <a:ea typeface="宋体" pitchFamily="2" charset="-122"/>
              </a:rPr>
              <a:t>Homework </a:t>
            </a:r>
            <a:r>
              <a:rPr lang="en-US" altLang="zh-CN" sz="3200" smtClean="0">
                <a:ea typeface="宋体" pitchFamily="2" charset="-122"/>
              </a:rPr>
              <a:t>3: </a:t>
            </a:r>
            <a:r>
              <a:rPr lang="en-US" altLang="zh-CN" sz="3200" dirty="0" smtClean="0">
                <a:ea typeface="宋体" pitchFamily="2" charset="-122"/>
              </a:rPr>
              <a:t>IPv6 Timeline </a:t>
            </a:r>
            <a:br>
              <a:rPr lang="en-US" altLang="zh-CN" sz="3200" dirty="0" smtClean="0">
                <a:ea typeface="宋体" pitchFamily="2" charset="-122"/>
              </a:rPr>
            </a:br>
            <a:r>
              <a:rPr lang="en-US" altLang="zh-CN" sz="3200" dirty="0" smtClean="0">
                <a:ea typeface="宋体" pitchFamily="2" charset="-122"/>
              </a:rPr>
              <a:t>(Development and Implementation of IPv6 network), up to 5 slides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539750" y="2415768"/>
            <a:ext cx="8382000" cy="3886200"/>
            <a:chOff x="539750" y="1752600"/>
            <a:chExt cx="8382000" cy="3886200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7550150" y="1752600"/>
              <a:ext cx="952500" cy="3886200"/>
              <a:chOff x="3302" y="720"/>
              <a:chExt cx="1435" cy="3120"/>
            </a:xfrm>
          </p:grpSpPr>
          <p:sp>
            <p:nvSpPr>
              <p:cNvPr id="149562" name="Text Box 5"/>
              <p:cNvSpPr txBox="1">
                <a:spLocks noChangeArrowheads="1"/>
              </p:cNvSpPr>
              <p:nvPr/>
            </p:nvSpPr>
            <p:spPr bwMode="auto">
              <a:xfrm>
                <a:off x="3302" y="915"/>
                <a:ext cx="359" cy="2925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200">
                    <a:latin typeface="Trebuchet MS" pitchFamily="34" charset="0"/>
                  </a:rPr>
                  <a:t>Q1</a:t>
                </a:r>
              </a:p>
            </p:txBody>
          </p:sp>
          <p:sp>
            <p:nvSpPr>
              <p:cNvPr id="149563" name="Text Box 6"/>
              <p:cNvSpPr txBox="1">
                <a:spLocks noChangeArrowheads="1"/>
              </p:cNvSpPr>
              <p:nvPr/>
            </p:nvSpPr>
            <p:spPr bwMode="auto">
              <a:xfrm>
                <a:off x="3661" y="915"/>
                <a:ext cx="359" cy="2925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200">
                    <a:latin typeface="Trebuchet MS" pitchFamily="34" charset="0"/>
                  </a:rPr>
                  <a:t>Q2</a:t>
                </a:r>
              </a:p>
            </p:txBody>
          </p:sp>
          <p:sp>
            <p:nvSpPr>
              <p:cNvPr id="149564" name="Text Box 7"/>
              <p:cNvSpPr txBox="1">
                <a:spLocks noChangeArrowheads="1"/>
              </p:cNvSpPr>
              <p:nvPr/>
            </p:nvSpPr>
            <p:spPr bwMode="auto">
              <a:xfrm>
                <a:off x="4020" y="915"/>
                <a:ext cx="358" cy="2925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200">
                    <a:latin typeface="Trebuchet MS" pitchFamily="34" charset="0"/>
                  </a:rPr>
                  <a:t>Q3</a:t>
                </a:r>
              </a:p>
            </p:txBody>
          </p:sp>
          <p:sp>
            <p:nvSpPr>
              <p:cNvPr id="149565" name="Text Box 8"/>
              <p:cNvSpPr txBox="1">
                <a:spLocks noChangeArrowheads="1"/>
              </p:cNvSpPr>
              <p:nvPr/>
            </p:nvSpPr>
            <p:spPr bwMode="auto">
              <a:xfrm>
                <a:off x="4378" y="915"/>
                <a:ext cx="359" cy="2925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200">
                    <a:latin typeface="Trebuchet MS" pitchFamily="34" charset="0"/>
                  </a:rPr>
                  <a:t>Q4</a:t>
                </a:r>
              </a:p>
            </p:txBody>
          </p:sp>
          <p:sp>
            <p:nvSpPr>
              <p:cNvPr id="149566" name="Text Box 9"/>
              <p:cNvSpPr txBox="1">
                <a:spLocks noChangeArrowheads="1"/>
              </p:cNvSpPr>
              <p:nvPr/>
            </p:nvSpPr>
            <p:spPr bwMode="auto">
              <a:xfrm>
                <a:off x="3302" y="720"/>
                <a:ext cx="1435" cy="3120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400" b="1">
                    <a:latin typeface="Trebuchet MS" pitchFamily="34" charset="0"/>
                  </a:rPr>
                  <a:t>2007</a:t>
                </a:r>
              </a:p>
            </p:txBody>
          </p:sp>
        </p:grp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4578350" y="1752600"/>
              <a:ext cx="990600" cy="3886200"/>
              <a:chOff x="3302" y="720"/>
              <a:chExt cx="1435" cy="3120"/>
            </a:xfrm>
          </p:grpSpPr>
          <p:sp>
            <p:nvSpPr>
              <p:cNvPr id="149557" name="Text Box 11"/>
              <p:cNvSpPr txBox="1">
                <a:spLocks noChangeArrowheads="1"/>
              </p:cNvSpPr>
              <p:nvPr/>
            </p:nvSpPr>
            <p:spPr bwMode="auto">
              <a:xfrm>
                <a:off x="3302" y="915"/>
                <a:ext cx="359" cy="2925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200">
                    <a:latin typeface="Trebuchet MS" pitchFamily="34" charset="0"/>
                  </a:rPr>
                  <a:t>Q1</a:t>
                </a:r>
              </a:p>
            </p:txBody>
          </p:sp>
          <p:sp>
            <p:nvSpPr>
              <p:cNvPr id="149558" name="Text Box 12"/>
              <p:cNvSpPr txBox="1">
                <a:spLocks noChangeArrowheads="1"/>
              </p:cNvSpPr>
              <p:nvPr/>
            </p:nvSpPr>
            <p:spPr bwMode="auto">
              <a:xfrm>
                <a:off x="3661" y="915"/>
                <a:ext cx="359" cy="2925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200">
                    <a:latin typeface="Trebuchet MS" pitchFamily="34" charset="0"/>
                  </a:rPr>
                  <a:t>Q2</a:t>
                </a:r>
              </a:p>
            </p:txBody>
          </p:sp>
          <p:sp>
            <p:nvSpPr>
              <p:cNvPr id="149559" name="Text Box 13"/>
              <p:cNvSpPr txBox="1">
                <a:spLocks noChangeArrowheads="1"/>
              </p:cNvSpPr>
              <p:nvPr/>
            </p:nvSpPr>
            <p:spPr bwMode="auto">
              <a:xfrm>
                <a:off x="4020" y="915"/>
                <a:ext cx="358" cy="2925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200">
                    <a:latin typeface="Trebuchet MS" pitchFamily="34" charset="0"/>
                  </a:rPr>
                  <a:t>Q3</a:t>
                </a:r>
              </a:p>
            </p:txBody>
          </p:sp>
          <p:sp>
            <p:nvSpPr>
              <p:cNvPr id="149560" name="Text Box 14"/>
              <p:cNvSpPr txBox="1">
                <a:spLocks noChangeArrowheads="1"/>
              </p:cNvSpPr>
              <p:nvPr/>
            </p:nvSpPr>
            <p:spPr bwMode="auto">
              <a:xfrm>
                <a:off x="4378" y="915"/>
                <a:ext cx="359" cy="2925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200">
                    <a:latin typeface="Trebuchet MS" pitchFamily="34" charset="0"/>
                  </a:rPr>
                  <a:t>Q4</a:t>
                </a:r>
              </a:p>
            </p:txBody>
          </p:sp>
          <p:sp>
            <p:nvSpPr>
              <p:cNvPr id="149561" name="Text Box 15"/>
              <p:cNvSpPr txBox="1">
                <a:spLocks noChangeArrowheads="1"/>
              </p:cNvSpPr>
              <p:nvPr/>
            </p:nvSpPr>
            <p:spPr bwMode="auto">
              <a:xfrm>
                <a:off x="3302" y="720"/>
                <a:ext cx="1435" cy="3120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400" b="1">
                    <a:latin typeface="Trebuchet MS" pitchFamily="34" charset="0"/>
                  </a:rPr>
                  <a:t>2004</a:t>
                </a:r>
              </a:p>
            </p:txBody>
          </p: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587750" y="1752600"/>
              <a:ext cx="981075" cy="3886200"/>
              <a:chOff x="3302" y="720"/>
              <a:chExt cx="1435" cy="3120"/>
            </a:xfrm>
          </p:grpSpPr>
          <p:sp>
            <p:nvSpPr>
              <p:cNvPr id="149552" name="Text Box 17"/>
              <p:cNvSpPr txBox="1">
                <a:spLocks noChangeArrowheads="1"/>
              </p:cNvSpPr>
              <p:nvPr/>
            </p:nvSpPr>
            <p:spPr bwMode="auto">
              <a:xfrm>
                <a:off x="3302" y="915"/>
                <a:ext cx="359" cy="2925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200">
                    <a:latin typeface="Trebuchet MS" pitchFamily="34" charset="0"/>
                  </a:rPr>
                  <a:t>Q1</a:t>
                </a:r>
              </a:p>
            </p:txBody>
          </p:sp>
          <p:sp>
            <p:nvSpPr>
              <p:cNvPr id="149553" name="Text Box 18"/>
              <p:cNvSpPr txBox="1">
                <a:spLocks noChangeArrowheads="1"/>
              </p:cNvSpPr>
              <p:nvPr/>
            </p:nvSpPr>
            <p:spPr bwMode="auto">
              <a:xfrm>
                <a:off x="3661" y="915"/>
                <a:ext cx="359" cy="2925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200">
                    <a:latin typeface="Trebuchet MS" pitchFamily="34" charset="0"/>
                  </a:rPr>
                  <a:t>Q2</a:t>
                </a:r>
              </a:p>
            </p:txBody>
          </p:sp>
          <p:sp>
            <p:nvSpPr>
              <p:cNvPr id="149554" name="Text Box 19"/>
              <p:cNvSpPr txBox="1">
                <a:spLocks noChangeArrowheads="1"/>
              </p:cNvSpPr>
              <p:nvPr/>
            </p:nvSpPr>
            <p:spPr bwMode="auto">
              <a:xfrm>
                <a:off x="4020" y="915"/>
                <a:ext cx="358" cy="2925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200">
                    <a:latin typeface="Trebuchet MS" pitchFamily="34" charset="0"/>
                  </a:rPr>
                  <a:t>Q3</a:t>
                </a:r>
              </a:p>
            </p:txBody>
          </p:sp>
          <p:sp>
            <p:nvSpPr>
              <p:cNvPr id="149555" name="Text Box 20"/>
              <p:cNvSpPr txBox="1">
                <a:spLocks noChangeArrowheads="1"/>
              </p:cNvSpPr>
              <p:nvPr/>
            </p:nvSpPr>
            <p:spPr bwMode="auto">
              <a:xfrm>
                <a:off x="4378" y="915"/>
                <a:ext cx="359" cy="2925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200">
                    <a:latin typeface="Trebuchet MS" pitchFamily="34" charset="0"/>
                  </a:rPr>
                  <a:t>Q4</a:t>
                </a:r>
              </a:p>
            </p:txBody>
          </p:sp>
          <p:sp>
            <p:nvSpPr>
              <p:cNvPr id="149556" name="Text Box 21"/>
              <p:cNvSpPr txBox="1">
                <a:spLocks noChangeArrowheads="1"/>
              </p:cNvSpPr>
              <p:nvPr/>
            </p:nvSpPr>
            <p:spPr bwMode="auto">
              <a:xfrm>
                <a:off x="3302" y="720"/>
                <a:ext cx="1435" cy="3120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400" b="1">
                    <a:latin typeface="Trebuchet MS" pitchFamily="34" charset="0"/>
                  </a:rPr>
                  <a:t>2003</a:t>
                </a:r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615950" y="1752600"/>
              <a:ext cx="990600" cy="3886200"/>
              <a:chOff x="3302" y="720"/>
              <a:chExt cx="1435" cy="3120"/>
            </a:xfrm>
          </p:grpSpPr>
          <p:sp>
            <p:nvSpPr>
              <p:cNvPr id="149547" name="Text Box 23"/>
              <p:cNvSpPr txBox="1">
                <a:spLocks noChangeArrowheads="1"/>
              </p:cNvSpPr>
              <p:nvPr/>
            </p:nvSpPr>
            <p:spPr bwMode="auto">
              <a:xfrm>
                <a:off x="3302" y="915"/>
                <a:ext cx="359" cy="2925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200">
                    <a:latin typeface="Trebuchet MS" pitchFamily="34" charset="0"/>
                  </a:rPr>
                  <a:t>Q1</a:t>
                </a:r>
              </a:p>
            </p:txBody>
          </p:sp>
          <p:sp>
            <p:nvSpPr>
              <p:cNvPr id="149548" name="Text Box 24"/>
              <p:cNvSpPr txBox="1">
                <a:spLocks noChangeArrowheads="1"/>
              </p:cNvSpPr>
              <p:nvPr/>
            </p:nvSpPr>
            <p:spPr bwMode="auto">
              <a:xfrm>
                <a:off x="3661" y="915"/>
                <a:ext cx="359" cy="2925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200">
                    <a:latin typeface="Trebuchet MS" pitchFamily="34" charset="0"/>
                  </a:rPr>
                  <a:t>Q2</a:t>
                </a:r>
              </a:p>
            </p:txBody>
          </p:sp>
          <p:sp>
            <p:nvSpPr>
              <p:cNvPr id="149549" name="Text Box 25"/>
              <p:cNvSpPr txBox="1">
                <a:spLocks noChangeArrowheads="1"/>
              </p:cNvSpPr>
              <p:nvPr/>
            </p:nvSpPr>
            <p:spPr bwMode="auto">
              <a:xfrm>
                <a:off x="4020" y="915"/>
                <a:ext cx="358" cy="2925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200">
                    <a:latin typeface="Trebuchet MS" pitchFamily="34" charset="0"/>
                  </a:rPr>
                  <a:t>Q3</a:t>
                </a:r>
              </a:p>
            </p:txBody>
          </p:sp>
          <p:sp>
            <p:nvSpPr>
              <p:cNvPr id="149550" name="Text Box 26"/>
              <p:cNvSpPr txBox="1">
                <a:spLocks noChangeArrowheads="1"/>
              </p:cNvSpPr>
              <p:nvPr/>
            </p:nvSpPr>
            <p:spPr bwMode="auto">
              <a:xfrm>
                <a:off x="4378" y="915"/>
                <a:ext cx="359" cy="2925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200">
                    <a:latin typeface="Trebuchet MS" pitchFamily="34" charset="0"/>
                  </a:rPr>
                  <a:t>Q4</a:t>
                </a:r>
              </a:p>
            </p:txBody>
          </p:sp>
          <p:sp>
            <p:nvSpPr>
              <p:cNvPr id="149551" name="Text Box 27"/>
              <p:cNvSpPr txBox="1">
                <a:spLocks noChangeArrowheads="1"/>
              </p:cNvSpPr>
              <p:nvPr/>
            </p:nvSpPr>
            <p:spPr bwMode="auto">
              <a:xfrm>
                <a:off x="3302" y="720"/>
                <a:ext cx="1435" cy="3120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400" b="1">
                    <a:latin typeface="Trebuchet MS" pitchFamily="34" charset="0"/>
                  </a:rPr>
                  <a:t>2000</a:t>
                </a: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606550" y="1752600"/>
              <a:ext cx="981075" cy="3886200"/>
              <a:chOff x="3302" y="720"/>
              <a:chExt cx="1435" cy="3120"/>
            </a:xfrm>
          </p:grpSpPr>
          <p:sp>
            <p:nvSpPr>
              <p:cNvPr id="149542" name="Text Box 29"/>
              <p:cNvSpPr txBox="1">
                <a:spLocks noChangeArrowheads="1"/>
              </p:cNvSpPr>
              <p:nvPr/>
            </p:nvSpPr>
            <p:spPr bwMode="auto">
              <a:xfrm>
                <a:off x="3302" y="915"/>
                <a:ext cx="359" cy="2925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200">
                    <a:latin typeface="Trebuchet MS" pitchFamily="34" charset="0"/>
                  </a:rPr>
                  <a:t>Q1</a:t>
                </a:r>
              </a:p>
            </p:txBody>
          </p:sp>
          <p:sp>
            <p:nvSpPr>
              <p:cNvPr id="149543" name="Text Box 30"/>
              <p:cNvSpPr txBox="1">
                <a:spLocks noChangeArrowheads="1"/>
              </p:cNvSpPr>
              <p:nvPr/>
            </p:nvSpPr>
            <p:spPr bwMode="auto">
              <a:xfrm>
                <a:off x="3661" y="915"/>
                <a:ext cx="359" cy="2925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200">
                    <a:latin typeface="Trebuchet MS" pitchFamily="34" charset="0"/>
                  </a:rPr>
                  <a:t>Q2</a:t>
                </a:r>
              </a:p>
            </p:txBody>
          </p:sp>
          <p:sp>
            <p:nvSpPr>
              <p:cNvPr id="149544" name="Text Box 31"/>
              <p:cNvSpPr txBox="1">
                <a:spLocks noChangeArrowheads="1"/>
              </p:cNvSpPr>
              <p:nvPr/>
            </p:nvSpPr>
            <p:spPr bwMode="auto">
              <a:xfrm>
                <a:off x="4020" y="915"/>
                <a:ext cx="358" cy="2925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200">
                    <a:latin typeface="Trebuchet MS" pitchFamily="34" charset="0"/>
                  </a:rPr>
                  <a:t>Q3</a:t>
                </a:r>
              </a:p>
            </p:txBody>
          </p:sp>
          <p:sp>
            <p:nvSpPr>
              <p:cNvPr id="149545" name="Text Box 32"/>
              <p:cNvSpPr txBox="1">
                <a:spLocks noChangeArrowheads="1"/>
              </p:cNvSpPr>
              <p:nvPr/>
            </p:nvSpPr>
            <p:spPr bwMode="auto">
              <a:xfrm>
                <a:off x="4378" y="915"/>
                <a:ext cx="359" cy="2925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200">
                    <a:latin typeface="Trebuchet MS" pitchFamily="34" charset="0"/>
                  </a:rPr>
                  <a:t>Q4</a:t>
                </a:r>
              </a:p>
            </p:txBody>
          </p:sp>
          <p:sp>
            <p:nvSpPr>
              <p:cNvPr id="149546" name="Text Box 33"/>
              <p:cNvSpPr txBox="1">
                <a:spLocks noChangeArrowheads="1"/>
              </p:cNvSpPr>
              <p:nvPr/>
            </p:nvSpPr>
            <p:spPr bwMode="auto">
              <a:xfrm>
                <a:off x="3302" y="720"/>
                <a:ext cx="1435" cy="3120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400" b="1">
                    <a:latin typeface="Trebuchet MS" pitchFamily="34" charset="0"/>
                  </a:rPr>
                  <a:t>2001</a:t>
                </a:r>
              </a:p>
            </p:txBody>
          </p:sp>
        </p:grp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2597150" y="1752600"/>
              <a:ext cx="981075" cy="3886200"/>
              <a:chOff x="3302" y="720"/>
              <a:chExt cx="1435" cy="3120"/>
            </a:xfrm>
          </p:grpSpPr>
          <p:sp>
            <p:nvSpPr>
              <p:cNvPr id="149537" name="Text Box 35"/>
              <p:cNvSpPr txBox="1">
                <a:spLocks noChangeArrowheads="1"/>
              </p:cNvSpPr>
              <p:nvPr/>
            </p:nvSpPr>
            <p:spPr bwMode="auto">
              <a:xfrm>
                <a:off x="3302" y="915"/>
                <a:ext cx="359" cy="2925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200">
                    <a:latin typeface="Trebuchet MS" pitchFamily="34" charset="0"/>
                  </a:rPr>
                  <a:t>Q1</a:t>
                </a:r>
              </a:p>
            </p:txBody>
          </p:sp>
          <p:sp>
            <p:nvSpPr>
              <p:cNvPr id="149538" name="Text Box 36"/>
              <p:cNvSpPr txBox="1">
                <a:spLocks noChangeArrowheads="1"/>
              </p:cNvSpPr>
              <p:nvPr/>
            </p:nvSpPr>
            <p:spPr bwMode="auto">
              <a:xfrm>
                <a:off x="3661" y="915"/>
                <a:ext cx="359" cy="2925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200">
                    <a:latin typeface="Trebuchet MS" pitchFamily="34" charset="0"/>
                  </a:rPr>
                  <a:t>Q2</a:t>
                </a:r>
              </a:p>
            </p:txBody>
          </p:sp>
          <p:sp>
            <p:nvSpPr>
              <p:cNvPr id="149539" name="Text Box 37"/>
              <p:cNvSpPr txBox="1">
                <a:spLocks noChangeArrowheads="1"/>
              </p:cNvSpPr>
              <p:nvPr/>
            </p:nvSpPr>
            <p:spPr bwMode="auto">
              <a:xfrm>
                <a:off x="4020" y="915"/>
                <a:ext cx="358" cy="2925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200">
                    <a:latin typeface="Trebuchet MS" pitchFamily="34" charset="0"/>
                  </a:rPr>
                  <a:t>Q3</a:t>
                </a:r>
              </a:p>
            </p:txBody>
          </p:sp>
          <p:sp>
            <p:nvSpPr>
              <p:cNvPr id="149540" name="Text Box 38"/>
              <p:cNvSpPr txBox="1">
                <a:spLocks noChangeArrowheads="1"/>
              </p:cNvSpPr>
              <p:nvPr/>
            </p:nvSpPr>
            <p:spPr bwMode="auto">
              <a:xfrm>
                <a:off x="4378" y="915"/>
                <a:ext cx="359" cy="2925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200">
                    <a:latin typeface="Trebuchet MS" pitchFamily="34" charset="0"/>
                  </a:rPr>
                  <a:t>Q4</a:t>
                </a:r>
              </a:p>
            </p:txBody>
          </p:sp>
          <p:sp>
            <p:nvSpPr>
              <p:cNvPr id="149541" name="Text Box 39"/>
              <p:cNvSpPr txBox="1">
                <a:spLocks noChangeArrowheads="1"/>
              </p:cNvSpPr>
              <p:nvPr/>
            </p:nvSpPr>
            <p:spPr bwMode="auto">
              <a:xfrm>
                <a:off x="3302" y="720"/>
                <a:ext cx="1435" cy="3120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400" b="1">
                    <a:latin typeface="Trebuchet MS" pitchFamily="34" charset="0"/>
                  </a:rPr>
                  <a:t>2002</a:t>
                </a:r>
              </a:p>
            </p:txBody>
          </p:sp>
        </p:grpSp>
        <p:grpSp>
          <p:nvGrpSpPr>
            <p:cNvPr id="8" name="Group 40"/>
            <p:cNvGrpSpPr>
              <a:grpSpLocks/>
            </p:cNvGrpSpPr>
            <p:nvPr/>
          </p:nvGrpSpPr>
          <p:grpSpPr bwMode="auto">
            <a:xfrm>
              <a:off x="5568950" y="1752600"/>
              <a:ext cx="981075" cy="3886200"/>
              <a:chOff x="3302" y="720"/>
              <a:chExt cx="1435" cy="3120"/>
            </a:xfrm>
          </p:grpSpPr>
          <p:sp>
            <p:nvSpPr>
              <p:cNvPr id="149532" name="Text Box 41"/>
              <p:cNvSpPr txBox="1">
                <a:spLocks noChangeArrowheads="1"/>
              </p:cNvSpPr>
              <p:nvPr/>
            </p:nvSpPr>
            <p:spPr bwMode="auto">
              <a:xfrm>
                <a:off x="3302" y="915"/>
                <a:ext cx="359" cy="2925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200">
                    <a:latin typeface="Trebuchet MS" pitchFamily="34" charset="0"/>
                  </a:rPr>
                  <a:t>Q1</a:t>
                </a:r>
              </a:p>
            </p:txBody>
          </p:sp>
          <p:sp>
            <p:nvSpPr>
              <p:cNvPr id="149533" name="Text Box 42"/>
              <p:cNvSpPr txBox="1">
                <a:spLocks noChangeArrowheads="1"/>
              </p:cNvSpPr>
              <p:nvPr/>
            </p:nvSpPr>
            <p:spPr bwMode="auto">
              <a:xfrm>
                <a:off x="3661" y="915"/>
                <a:ext cx="359" cy="2925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200">
                    <a:latin typeface="Trebuchet MS" pitchFamily="34" charset="0"/>
                  </a:rPr>
                  <a:t>Q2</a:t>
                </a:r>
              </a:p>
            </p:txBody>
          </p:sp>
          <p:sp>
            <p:nvSpPr>
              <p:cNvPr id="149534" name="Text Box 43"/>
              <p:cNvSpPr txBox="1">
                <a:spLocks noChangeArrowheads="1"/>
              </p:cNvSpPr>
              <p:nvPr/>
            </p:nvSpPr>
            <p:spPr bwMode="auto">
              <a:xfrm>
                <a:off x="4020" y="915"/>
                <a:ext cx="358" cy="2925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200">
                    <a:latin typeface="Trebuchet MS" pitchFamily="34" charset="0"/>
                  </a:rPr>
                  <a:t>Q3</a:t>
                </a:r>
              </a:p>
            </p:txBody>
          </p:sp>
          <p:sp>
            <p:nvSpPr>
              <p:cNvPr id="149535" name="Text Box 44"/>
              <p:cNvSpPr txBox="1">
                <a:spLocks noChangeArrowheads="1"/>
              </p:cNvSpPr>
              <p:nvPr/>
            </p:nvSpPr>
            <p:spPr bwMode="auto">
              <a:xfrm>
                <a:off x="4378" y="915"/>
                <a:ext cx="359" cy="2925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200">
                    <a:latin typeface="Trebuchet MS" pitchFamily="34" charset="0"/>
                  </a:rPr>
                  <a:t>Q4</a:t>
                </a:r>
              </a:p>
            </p:txBody>
          </p:sp>
          <p:sp>
            <p:nvSpPr>
              <p:cNvPr id="149536" name="Text Box 45"/>
              <p:cNvSpPr txBox="1">
                <a:spLocks noChangeArrowheads="1"/>
              </p:cNvSpPr>
              <p:nvPr/>
            </p:nvSpPr>
            <p:spPr bwMode="auto">
              <a:xfrm>
                <a:off x="3302" y="720"/>
                <a:ext cx="1435" cy="3120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400" b="1">
                    <a:latin typeface="Trebuchet MS" pitchFamily="34" charset="0"/>
                  </a:rPr>
                  <a:t>2005</a:t>
                </a:r>
              </a:p>
            </p:txBody>
          </p:sp>
        </p:grpSp>
        <p:grpSp>
          <p:nvGrpSpPr>
            <p:cNvPr id="9" name="Group 46"/>
            <p:cNvGrpSpPr>
              <a:grpSpLocks/>
            </p:cNvGrpSpPr>
            <p:nvPr/>
          </p:nvGrpSpPr>
          <p:grpSpPr bwMode="auto">
            <a:xfrm>
              <a:off x="6559550" y="1752600"/>
              <a:ext cx="981075" cy="3886200"/>
              <a:chOff x="3302" y="720"/>
              <a:chExt cx="1435" cy="3120"/>
            </a:xfrm>
          </p:grpSpPr>
          <p:sp>
            <p:nvSpPr>
              <p:cNvPr id="149527" name="Text Box 47"/>
              <p:cNvSpPr txBox="1">
                <a:spLocks noChangeArrowheads="1"/>
              </p:cNvSpPr>
              <p:nvPr/>
            </p:nvSpPr>
            <p:spPr bwMode="auto">
              <a:xfrm>
                <a:off x="3302" y="915"/>
                <a:ext cx="359" cy="2925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200">
                    <a:latin typeface="Trebuchet MS" pitchFamily="34" charset="0"/>
                  </a:rPr>
                  <a:t>Q1</a:t>
                </a:r>
              </a:p>
            </p:txBody>
          </p:sp>
          <p:sp>
            <p:nvSpPr>
              <p:cNvPr id="149528" name="Text Box 48"/>
              <p:cNvSpPr txBox="1">
                <a:spLocks noChangeArrowheads="1"/>
              </p:cNvSpPr>
              <p:nvPr/>
            </p:nvSpPr>
            <p:spPr bwMode="auto">
              <a:xfrm>
                <a:off x="3661" y="915"/>
                <a:ext cx="359" cy="2925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200">
                    <a:latin typeface="Trebuchet MS" pitchFamily="34" charset="0"/>
                  </a:rPr>
                  <a:t>Q2</a:t>
                </a:r>
              </a:p>
            </p:txBody>
          </p:sp>
          <p:sp>
            <p:nvSpPr>
              <p:cNvPr id="149529" name="Text Box 49"/>
              <p:cNvSpPr txBox="1">
                <a:spLocks noChangeArrowheads="1"/>
              </p:cNvSpPr>
              <p:nvPr/>
            </p:nvSpPr>
            <p:spPr bwMode="auto">
              <a:xfrm>
                <a:off x="4020" y="915"/>
                <a:ext cx="358" cy="2925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200">
                    <a:latin typeface="Trebuchet MS" pitchFamily="34" charset="0"/>
                  </a:rPr>
                  <a:t>Q3</a:t>
                </a:r>
              </a:p>
            </p:txBody>
          </p:sp>
          <p:sp>
            <p:nvSpPr>
              <p:cNvPr id="149530" name="Text Box 50"/>
              <p:cNvSpPr txBox="1">
                <a:spLocks noChangeArrowheads="1"/>
              </p:cNvSpPr>
              <p:nvPr/>
            </p:nvSpPr>
            <p:spPr bwMode="auto">
              <a:xfrm>
                <a:off x="4378" y="915"/>
                <a:ext cx="359" cy="2925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200">
                    <a:latin typeface="Trebuchet MS" pitchFamily="34" charset="0"/>
                  </a:rPr>
                  <a:t>Q4</a:t>
                </a:r>
              </a:p>
            </p:txBody>
          </p:sp>
          <p:sp>
            <p:nvSpPr>
              <p:cNvPr id="149531" name="Text Box 51"/>
              <p:cNvSpPr txBox="1">
                <a:spLocks noChangeArrowheads="1"/>
              </p:cNvSpPr>
              <p:nvPr/>
            </p:nvSpPr>
            <p:spPr bwMode="auto">
              <a:xfrm>
                <a:off x="3302" y="720"/>
                <a:ext cx="1435" cy="3120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latinLnBrk="1"/>
                <a:r>
                  <a:rPr lang="en-US" altLang="zh-CN" sz="1400" b="1">
                    <a:latin typeface="Trebuchet MS" pitchFamily="34" charset="0"/>
                  </a:rPr>
                  <a:t>2006</a:t>
                </a:r>
              </a:p>
            </p:txBody>
          </p:sp>
        </p:grpSp>
        <p:sp>
          <p:nvSpPr>
            <p:cNvPr id="149516" name="Text Box 52"/>
            <p:cNvSpPr txBox="1">
              <a:spLocks noChangeArrowheads="1"/>
            </p:cNvSpPr>
            <p:nvPr/>
          </p:nvSpPr>
          <p:spPr bwMode="auto">
            <a:xfrm>
              <a:off x="3511550" y="4267200"/>
              <a:ext cx="3914775" cy="30480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1">
                <a:buFontTx/>
                <a:buChar char="•"/>
              </a:pPr>
              <a:r>
                <a:rPr lang="en-US" altLang="zh-CN" sz="1200" b="1">
                  <a:latin typeface="Trebuchet MS" pitchFamily="34" charset="0"/>
                </a:rPr>
                <a:t> </a:t>
              </a:r>
              <a:r>
                <a:rPr lang="en-US" altLang="zh-CN" sz="1400" b="1">
                  <a:latin typeface="Trebuchet MS" pitchFamily="34" charset="0"/>
                </a:rPr>
                <a:t>Consumer adoption</a:t>
              </a:r>
              <a:r>
                <a:rPr lang="en-US" altLang="zh-CN" sz="1200" b="1">
                  <a:latin typeface="Trebuchet MS" pitchFamily="34" charset="0"/>
                </a:rPr>
                <a:t>        &lt;=    Duration 5+ years</a:t>
              </a:r>
            </a:p>
          </p:txBody>
        </p:sp>
        <p:sp>
          <p:nvSpPr>
            <p:cNvPr id="149517" name="Text Box 53"/>
            <p:cNvSpPr txBox="1">
              <a:spLocks noChangeArrowheads="1"/>
            </p:cNvSpPr>
            <p:nvPr/>
          </p:nvSpPr>
          <p:spPr bwMode="auto">
            <a:xfrm>
              <a:off x="2292350" y="3352800"/>
              <a:ext cx="3595688" cy="30480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1">
                <a:buFontTx/>
                <a:buChar char="•"/>
              </a:pPr>
              <a:r>
                <a:rPr lang="en-US" altLang="zh-CN" sz="1200" b="1">
                  <a:latin typeface="Trebuchet MS" pitchFamily="34" charset="0"/>
                </a:rPr>
                <a:t> </a:t>
              </a:r>
              <a:r>
                <a:rPr lang="en-US" altLang="zh-CN" sz="1400" b="1">
                  <a:latin typeface="Trebuchet MS" pitchFamily="34" charset="0"/>
                </a:rPr>
                <a:t>Application porting</a:t>
              </a:r>
              <a:r>
                <a:rPr lang="en-US" altLang="zh-CN" sz="1200" b="1">
                  <a:latin typeface="Trebuchet MS" pitchFamily="34" charset="0"/>
                </a:rPr>
                <a:t>	&lt;=   Duration 3+ years</a:t>
              </a:r>
            </a:p>
          </p:txBody>
        </p:sp>
        <p:sp>
          <p:nvSpPr>
            <p:cNvPr id="149518" name="Text Box 54"/>
            <p:cNvSpPr txBox="1">
              <a:spLocks noChangeArrowheads="1"/>
            </p:cNvSpPr>
            <p:nvPr/>
          </p:nvSpPr>
          <p:spPr bwMode="auto">
            <a:xfrm>
              <a:off x="539750" y="2895600"/>
              <a:ext cx="2266950" cy="304800"/>
            </a:xfrm>
            <a:prstGeom prst="rect">
              <a:avLst/>
            </a:prstGeom>
            <a:gradFill rotWithShape="0">
              <a:gsLst>
                <a:gs pos="0">
                  <a:srgbClr val="800000"/>
                </a:gs>
                <a:gs pos="100000">
                  <a:srgbClr val="F08A44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buFontTx/>
                <a:buChar char="•"/>
              </a:pPr>
              <a:r>
                <a:rPr lang="en-US" altLang="zh-CN" sz="1200" b="1">
                  <a:latin typeface="Trebuchet MS" pitchFamily="34" charset="0"/>
                </a:rPr>
                <a:t> </a:t>
              </a:r>
              <a:r>
                <a:rPr lang="en-US" altLang="zh-CN" sz="1400" b="1">
                  <a:latin typeface="Trebuchet MS" pitchFamily="34" charset="0"/>
                </a:rPr>
                <a:t>Early adopter</a:t>
              </a:r>
            </a:p>
          </p:txBody>
        </p:sp>
        <p:sp>
          <p:nvSpPr>
            <p:cNvPr id="149519" name="Text Box 55"/>
            <p:cNvSpPr txBox="1">
              <a:spLocks noChangeArrowheads="1"/>
            </p:cNvSpPr>
            <p:nvPr/>
          </p:nvSpPr>
          <p:spPr bwMode="auto">
            <a:xfrm>
              <a:off x="7321550" y="4267200"/>
              <a:ext cx="1600200" cy="30480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en-US" altLang="zh-CN" sz="1400" b="1">
                  <a:latin typeface="Trebuchet MS" pitchFamily="34" charset="0"/>
                </a:rPr>
                <a:t> </a:t>
              </a:r>
              <a:r>
                <a:rPr lang="en-US" altLang="zh-CN" sz="1200" b="1">
                  <a:latin typeface="Trebuchet MS" pitchFamily="34" charset="0"/>
                </a:rPr>
                <a:t>=&gt;</a:t>
              </a:r>
            </a:p>
          </p:txBody>
        </p:sp>
        <p:sp>
          <p:nvSpPr>
            <p:cNvPr id="149520" name="Text Box 56"/>
            <p:cNvSpPr txBox="1">
              <a:spLocks noChangeArrowheads="1"/>
            </p:cNvSpPr>
            <p:nvPr/>
          </p:nvSpPr>
          <p:spPr bwMode="auto">
            <a:xfrm>
              <a:off x="2749550" y="2895600"/>
              <a:ext cx="1809750" cy="304800"/>
            </a:xfrm>
            <a:prstGeom prst="rect">
              <a:avLst/>
            </a:prstGeom>
            <a:gradFill rotWithShape="0">
              <a:gsLst>
                <a:gs pos="0">
                  <a:srgbClr val="F08A44"/>
                </a:gs>
                <a:gs pos="100000">
                  <a:srgbClr val="80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endParaRPr lang="zh-CN" altLang="zh-CN" sz="1400">
                <a:latin typeface="Trebuchet MS" pitchFamily="34" charset="0"/>
              </a:endParaRPr>
            </a:p>
          </p:txBody>
        </p:sp>
        <p:sp>
          <p:nvSpPr>
            <p:cNvPr id="149521" name="Text Box 57"/>
            <p:cNvSpPr txBox="1">
              <a:spLocks noChangeArrowheads="1"/>
            </p:cNvSpPr>
            <p:nvPr/>
          </p:nvSpPr>
          <p:spPr bwMode="auto">
            <a:xfrm>
              <a:off x="5797550" y="3352800"/>
              <a:ext cx="1447800" cy="30480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en-US" altLang="zh-CN" sz="1400" b="1">
                  <a:latin typeface="Trebuchet MS" pitchFamily="34" charset="0"/>
                </a:rPr>
                <a:t> </a:t>
              </a:r>
              <a:r>
                <a:rPr lang="en-US" altLang="zh-CN" sz="1200" b="1">
                  <a:latin typeface="Trebuchet MS" pitchFamily="34" charset="0"/>
                </a:rPr>
                <a:t>=&gt;</a:t>
              </a:r>
            </a:p>
          </p:txBody>
        </p:sp>
        <p:sp>
          <p:nvSpPr>
            <p:cNvPr id="149522" name="Text Box 58"/>
            <p:cNvSpPr txBox="1">
              <a:spLocks noChangeArrowheads="1"/>
            </p:cNvSpPr>
            <p:nvPr/>
          </p:nvSpPr>
          <p:spPr bwMode="auto">
            <a:xfrm>
              <a:off x="4211638" y="4724400"/>
              <a:ext cx="1955800" cy="30480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1">
                <a:buFontTx/>
                <a:buChar char="•"/>
              </a:pPr>
              <a:r>
                <a:rPr lang="en-US" altLang="zh-CN" sz="1200" b="1">
                  <a:latin typeface="Trebuchet MS" pitchFamily="34" charset="0"/>
                </a:rPr>
                <a:t> </a:t>
              </a:r>
              <a:r>
                <a:rPr lang="en-US" altLang="zh-CN" sz="1400" b="1">
                  <a:latin typeface="Trebuchet MS" pitchFamily="34" charset="0"/>
                </a:rPr>
                <a:t>Enterprise adoption</a:t>
              </a:r>
              <a:endParaRPr lang="en-US" altLang="zh-CN" sz="1200" b="1">
                <a:latin typeface="Trebuchet MS" pitchFamily="34" charset="0"/>
              </a:endParaRPr>
            </a:p>
          </p:txBody>
        </p:sp>
        <p:sp>
          <p:nvSpPr>
            <p:cNvPr id="149523" name="Text Box 59"/>
            <p:cNvSpPr txBox="1">
              <a:spLocks noChangeArrowheads="1"/>
            </p:cNvSpPr>
            <p:nvPr/>
          </p:nvSpPr>
          <p:spPr bwMode="auto">
            <a:xfrm>
              <a:off x="6102350" y="4724400"/>
              <a:ext cx="2057400" cy="30480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en-US" altLang="zh-CN" sz="1200" b="1">
                  <a:latin typeface="Trebuchet MS" pitchFamily="34" charset="0"/>
                </a:rPr>
                <a:t>&lt;= Duration 3+ years =&gt;</a:t>
              </a:r>
              <a:r>
                <a:rPr lang="en-US" altLang="zh-CN" sz="1400" b="1">
                  <a:latin typeface="Trebuchet MS" pitchFamily="34" charset="0"/>
                </a:rPr>
                <a:t> </a:t>
              </a:r>
            </a:p>
          </p:txBody>
        </p:sp>
        <p:sp>
          <p:nvSpPr>
            <p:cNvPr id="149524" name="Text Box 60"/>
            <p:cNvSpPr txBox="1">
              <a:spLocks noChangeArrowheads="1"/>
            </p:cNvSpPr>
            <p:nvPr/>
          </p:nvSpPr>
          <p:spPr bwMode="auto">
            <a:xfrm>
              <a:off x="6178550" y="3810000"/>
              <a:ext cx="1447800" cy="30480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en-US" altLang="zh-CN" sz="1400" b="1">
                  <a:latin typeface="Trebuchet MS" pitchFamily="34" charset="0"/>
                </a:rPr>
                <a:t> </a:t>
              </a:r>
              <a:r>
                <a:rPr lang="en-US" altLang="zh-CN" sz="1200" b="1">
                  <a:latin typeface="Trebuchet MS" pitchFamily="34" charset="0"/>
                </a:rPr>
                <a:t>=&gt;</a:t>
              </a:r>
            </a:p>
          </p:txBody>
        </p:sp>
        <p:sp>
          <p:nvSpPr>
            <p:cNvPr id="149525" name="Text Box 61"/>
            <p:cNvSpPr txBox="1">
              <a:spLocks noChangeArrowheads="1"/>
            </p:cNvSpPr>
            <p:nvPr/>
          </p:nvSpPr>
          <p:spPr bwMode="auto">
            <a:xfrm>
              <a:off x="3740150" y="3810000"/>
              <a:ext cx="2541588" cy="30480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1"/>
              <a:r>
                <a:rPr lang="en-US" altLang="zh-CN" sz="1400" b="1">
                  <a:latin typeface="Trebuchet MS" pitchFamily="34" charset="0"/>
                </a:rPr>
                <a:t>adoption</a:t>
              </a:r>
              <a:r>
                <a:rPr lang="en-US" altLang="zh-CN" sz="1200" b="1">
                  <a:latin typeface="Trebuchet MS" pitchFamily="34" charset="0"/>
                </a:rPr>
                <a:t>  &lt;=  Duration 3+ years</a:t>
              </a:r>
            </a:p>
          </p:txBody>
        </p:sp>
        <p:sp>
          <p:nvSpPr>
            <p:cNvPr id="149526" name="Text Box 62"/>
            <p:cNvSpPr txBox="1">
              <a:spLocks noChangeArrowheads="1"/>
            </p:cNvSpPr>
            <p:nvPr/>
          </p:nvSpPr>
          <p:spPr bwMode="auto">
            <a:xfrm>
              <a:off x="2063750" y="3810000"/>
              <a:ext cx="1752600" cy="30480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 algn="r" latinLnBrk="1">
                <a:buFontTx/>
                <a:buChar char="•"/>
              </a:pPr>
              <a:r>
                <a:rPr lang="en-US" altLang="zh-CN" sz="1200" b="1">
                  <a:latin typeface="Trebuchet MS" pitchFamily="34" charset="0"/>
                </a:rPr>
                <a:t> </a:t>
              </a:r>
              <a:r>
                <a:rPr lang="en-US" altLang="zh-CN" sz="1400" b="1">
                  <a:latin typeface="Trebuchet MS" pitchFamily="34" charset="0"/>
                </a:rPr>
                <a:t>ISP</a:t>
              </a:r>
            </a:p>
          </p:txBody>
        </p:sp>
      </p:grpSp>
      <p:sp>
        <p:nvSpPr>
          <p:cNvPr id="6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09504" y="6400800"/>
            <a:ext cx="721772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CC30157A-0E44-4C74-B31E-EF4C83433E20}" type="slidenum">
              <a:rPr lang="en-US" altLang="ko-KR" smtClean="0">
                <a:latin typeface="+mn-lt"/>
                <a:ea typeface="굴림" pitchFamily="34" charset="-127"/>
              </a:rPr>
              <a:pPr/>
              <a:t>122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 1: </a:t>
            </a:r>
            <a:br>
              <a:rPr lang="en-US" altLang="zh-CN" dirty="0" smtClean="0"/>
            </a:br>
            <a:r>
              <a:rPr lang="en-US" altLang="zh-CN" dirty="0" smtClean="0"/>
              <a:t>About VC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 doesn't a packet just keep the same VC number on each of the links along its route?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2-</a:t>
            </a:r>
            <a:fld id="{6C1F76B0-C056-41A2-B7A5-C4FED8C001A5}" type="slidenum">
              <a:rPr lang="en-US" altLang="ko-KR" smtClean="0"/>
              <a:pPr>
                <a:defRPr/>
              </a:pPr>
              <a:t>123</a:t>
            </a:fld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 5: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Private addresses in IPv6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2-</a:t>
            </a:r>
            <a:fld id="{6C1F76B0-C056-41A2-B7A5-C4FED8C001A5}" type="slidenum">
              <a:rPr lang="en-US" altLang="ko-KR" smtClean="0"/>
              <a:pPr>
                <a:defRPr/>
              </a:pPr>
              <a:t>124</a:t>
            </a:fld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529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F754AA37-3763-45C7-B62C-41730806EEB9}" type="slidenum">
              <a:rPr lang="en-US" altLang="ko-KR" smtClean="0">
                <a:latin typeface="+mn-lt"/>
                <a:ea typeface="굴림" pitchFamily="34" charset="-127"/>
              </a:rPr>
              <a:pPr/>
              <a:t>13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Unit 2: IP Technology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2. 1 Introduction</a:t>
            </a:r>
          </a:p>
          <a:p>
            <a:r>
              <a:rPr lang="en-US" altLang="ko-KR" sz="2400" dirty="0" smtClean="0">
                <a:ea typeface="굴림" pitchFamily="34" charset="-127"/>
              </a:rPr>
              <a:t>2.2 Virtual circuit and datagram networks</a:t>
            </a:r>
          </a:p>
          <a:p>
            <a:r>
              <a:rPr lang="en-US" altLang="ko-KR" sz="2400" dirty="0" smtClean="0">
                <a:ea typeface="굴림" pitchFamily="34" charset="-127"/>
              </a:rPr>
              <a:t>2.3 </a:t>
            </a:r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IPv4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Datagram format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IPv4 addressing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ICMP</a:t>
            </a:r>
          </a:p>
        </p:txBody>
      </p:sp>
      <p:sp>
        <p:nvSpPr>
          <p:cNvPr id="5530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2.4 IPv6:</a:t>
            </a:r>
          </a:p>
          <a:p>
            <a:pPr lvl="1" eaLnBrk="1" hangingPunct="1"/>
            <a:r>
              <a:rPr lang="en-US" altLang="zh-CN" sz="2000" dirty="0" smtClean="0"/>
              <a:t>Protocol Background</a:t>
            </a:r>
          </a:p>
          <a:p>
            <a:pPr lvl="1" eaLnBrk="1" hangingPunct="1"/>
            <a:r>
              <a:rPr lang="en-US" altLang="zh-CN" sz="2000" dirty="0" smtClean="0"/>
              <a:t>Technology Highlights</a:t>
            </a:r>
          </a:p>
          <a:p>
            <a:pPr lvl="1" eaLnBrk="1" hangingPunct="1"/>
            <a:r>
              <a:rPr lang="en-US" altLang="zh-CN" sz="2000" dirty="0" smtClean="0"/>
              <a:t>IPv4-IPv6 Coexistence/Transition </a:t>
            </a:r>
          </a:p>
          <a:p>
            <a:pPr lvl="1" eaLnBrk="1" hangingPunct="1"/>
            <a:r>
              <a:rPr lang="en-US" altLang="zh-CN" sz="2000" dirty="0" smtClean="0"/>
              <a:t>Next Steps</a:t>
            </a:r>
            <a:endParaRPr lang="en-US" altLang="ko-KR" sz="2000" dirty="0" smtClean="0">
              <a:ea typeface="굴림" pitchFamily="34" charset="-127"/>
            </a:endParaRPr>
          </a:p>
          <a:p>
            <a:endParaRPr lang="en-US" altLang="ko-KR" sz="2400" dirty="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0"/>
            <a:ext cx="7165975" cy="1357313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ea typeface="宋体" pitchFamily="2" charset="-122"/>
              </a:rPr>
              <a:t>Internet Protocol (IP)</a:t>
            </a:r>
            <a:endParaRPr lang="zh-CN" altLang="en-US" sz="3600" smtClean="0">
              <a:ea typeface="宋体" pitchFamily="2" charset="-122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241675" y="2195513"/>
            <a:ext cx="3144838" cy="12827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227388" y="1079500"/>
            <a:ext cx="3146425" cy="29241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>
              <a:defRPr/>
            </a:pPr>
            <a:endParaRPr lang="zh-CN" altLang="zh-CN" sz="1600">
              <a:latin typeface="+mn-lt"/>
            </a:endParaRP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3227388" y="1639888"/>
            <a:ext cx="3146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3227388" y="2181225"/>
            <a:ext cx="3117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866775" y="3600450"/>
            <a:ext cx="2286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latinLnBrk="1">
              <a:lnSpc>
                <a:spcPct val="75000"/>
              </a:lnSpc>
              <a:defRPr/>
            </a:pPr>
            <a:r>
              <a:rPr lang="en-US" altLang="zh-CN" sz="1600" dirty="0">
                <a:latin typeface="+mn-lt"/>
              </a:rPr>
              <a:t>Host to network layer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3684588" y="1174750"/>
            <a:ext cx="1965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zh-CN" sz="1600" dirty="0">
                <a:latin typeface="+mn-lt"/>
              </a:rPr>
              <a:t>HTTP, FTP, SMTP 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3222625" y="4079875"/>
            <a:ext cx="3163888" cy="519113"/>
          </a:xfrm>
          <a:prstGeom prst="rect">
            <a:avLst/>
          </a:prstGeom>
          <a:solidFill>
            <a:srgbClr val="FFFFFF">
              <a:alpha val="49019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3836988" y="4181475"/>
            <a:ext cx="19065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zh-CN" sz="1600" dirty="0">
                <a:latin typeface="+mn-lt"/>
              </a:rPr>
              <a:t>Physical hardware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1462088" y="1695450"/>
            <a:ext cx="16906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latinLnBrk="1">
              <a:defRPr/>
            </a:pPr>
            <a:r>
              <a:rPr lang="en-US" altLang="zh-CN" sz="1600" dirty="0">
                <a:latin typeface="+mn-lt"/>
              </a:rPr>
              <a:t>Transport layer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4154488" y="1746250"/>
            <a:ext cx="10779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zh-CN" sz="1600" dirty="0">
                <a:latin typeface="+mn-lt"/>
              </a:rPr>
              <a:t>TCP, UDP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1363663" y="1258888"/>
            <a:ext cx="17891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latinLnBrk="1">
              <a:defRPr/>
            </a:pPr>
            <a:r>
              <a:rPr lang="en-US" altLang="zh-CN" sz="1600" dirty="0">
                <a:latin typeface="+mn-lt"/>
              </a:rPr>
              <a:t>Application layer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3325813" y="2227263"/>
            <a:ext cx="706437" cy="3730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>
              <a:defRPr/>
            </a:pPr>
            <a:r>
              <a:rPr lang="en-US" altLang="zh-CN" sz="1600" dirty="0">
                <a:latin typeface="+mn-lt"/>
              </a:rPr>
              <a:t>ICMP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5084763" y="2587625"/>
            <a:ext cx="406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zh-CN" sz="1600" b="1" dirty="0">
                <a:latin typeface="+mn-lt"/>
              </a:rPr>
              <a:t>IP</a:t>
            </a: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4918075" y="3009900"/>
            <a:ext cx="615950" cy="3730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>
              <a:defRPr/>
            </a:pPr>
            <a:r>
              <a:rPr lang="en-US" altLang="zh-CN" sz="1600" dirty="0">
                <a:latin typeface="+mn-lt"/>
              </a:rPr>
              <a:t>RARP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5638800" y="3009900"/>
            <a:ext cx="642938" cy="3730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>
              <a:defRPr/>
            </a:pPr>
            <a:r>
              <a:rPr lang="en-US" altLang="zh-CN" sz="1600">
                <a:latin typeface="+mn-lt"/>
              </a:rPr>
              <a:t>ARP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3294063" y="3570288"/>
            <a:ext cx="3022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zh-CN" sz="1600" dirty="0">
                <a:latin typeface="+mn-lt"/>
              </a:rPr>
              <a:t>Different network interfaces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3227388" y="3473450"/>
            <a:ext cx="3132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587500" y="1654175"/>
            <a:ext cx="1554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latinLnBrk="1"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>
            <a:off x="1587500" y="2181225"/>
            <a:ext cx="1554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latinLnBrk="1"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1614488" y="3455988"/>
            <a:ext cx="15271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latinLnBrk="1"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>
            <a:off x="2327275" y="2189163"/>
            <a:ext cx="14288" cy="1260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</p:spPr>
        <p:txBody>
          <a:bodyPr/>
          <a:lstStyle/>
          <a:p>
            <a:pPr latinLnBrk="1"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1582738" y="2755900"/>
            <a:ext cx="15700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latinLnBrk="1">
              <a:defRPr/>
            </a:pPr>
            <a:r>
              <a:rPr lang="en-US" altLang="zh-CN" sz="1600" dirty="0">
                <a:latin typeface="+mn-lt"/>
              </a:rPr>
              <a:t>Internet layer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4135438" y="2241550"/>
            <a:ext cx="741362" cy="3730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>
              <a:defRPr/>
            </a:pPr>
            <a:r>
              <a:rPr lang="en-US" altLang="zh-CN" sz="1600">
                <a:latin typeface="+mn-lt"/>
              </a:rPr>
              <a:t>IGMP</a:t>
            </a:r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 flipV="1">
            <a:off x="1600200" y="1079500"/>
            <a:ext cx="1541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latinLnBrk="1"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>
            <a:off x="1573213" y="4002088"/>
            <a:ext cx="1568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latinLnBrk="1"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0" y="4851400"/>
            <a:ext cx="51403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en-US" altLang="zh-CN" sz="1800" dirty="0">
                <a:latin typeface="+mn-lt"/>
                <a:ea typeface="宋体" pitchFamily="2" charset="-122"/>
              </a:rPr>
              <a:t>ARP (Address Resolution Protocol)</a:t>
            </a:r>
          </a:p>
          <a:p>
            <a:pPr latinLnBrk="1"/>
            <a:r>
              <a:rPr lang="en-US" altLang="zh-CN" sz="1800" dirty="0">
                <a:latin typeface="+mn-lt"/>
                <a:ea typeface="宋体" pitchFamily="2" charset="-122"/>
              </a:rPr>
              <a:t>RARP (Reverse Address Resolution Protocol)</a:t>
            </a:r>
          </a:p>
          <a:p>
            <a:pPr latinLnBrk="1"/>
            <a:r>
              <a:rPr lang="en-US" altLang="zh-CN" sz="1800" dirty="0">
                <a:latin typeface="+mn-lt"/>
                <a:ea typeface="宋体" pitchFamily="2" charset="-122"/>
              </a:rPr>
              <a:t>ICMP (Internet Control Message Protocol)</a:t>
            </a:r>
          </a:p>
          <a:p>
            <a:pPr latinLnBrk="1"/>
            <a:r>
              <a:rPr lang="en-US" altLang="zh-CN" sz="1800" dirty="0">
                <a:latin typeface="+mn-lt"/>
                <a:ea typeface="宋体" pitchFamily="2" charset="-122"/>
              </a:rPr>
              <a:t>IGMP (Internet Group Management Protocol)</a:t>
            </a:r>
          </a:p>
        </p:txBody>
      </p:sp>
      <p:grpSp>
        <p:nvGrpSpPr>
          <p:cNvPr id="2" name="组合 55"/>
          <p:cNvGrpSpPr>
            <a:grpSpLocks/>
          </p:cNvGrpSpPr>
          <p:nvPr/>
        </p:nvGrpSpPr>
        <p:grpSpPr bwMode="auto">
          <a:xfrm>
            <a:off x="5105400" y="5446713"/>
            <a:ext cx="4038600" cy="608012"/>
            <a:chOff x="5105576" y="6250129"/>
            <a:chExt cx="4038424" cy="607871"/>
          </a:xfrm>
        </p:grpSpPr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5105576" y="6269175"/>
              <a:ext cx="1003256" cy="584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latinLnBrk="1">
                <a:defRPr/>
              </a:pPr>
              <a:r>
                <a:rPr lang="en-US" altLang="zh-CN" sz="1600" dirty="0">
                  <a:latin typeface="+mn-lt"/>
                </a:rPr>
                <a:t>Physical </a:t>
              </a:r>
            </a:p>
            <a:p>
              <a:pPr algn="ctr" latinLnBrk="1">
                <a:defRPr/>
              </a:pPr>
              <a:r>
                <a:rPr lang="en-US" altLang="zh-CN" sz="1600" dirty="0">
                  <a:latin typeface="+mn-lt"/>
                </a:rPr>
                <a:t>Address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46" name="Rectangle 12"/>
            <p:cNvSpPr>
              <a:spLocks noChangeArrowheads="1"/>
            </p:cNvSpPr>
            <p:nvPr/>
          </p:nvSpPr>
          <p:spPr bwMode="auto">
            <a:xfrm>
              <a:off x="6694595" y="6321549"/>
              <a:ext cx="934996" cy="53645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latinLnBrk="1">
                <a:defRPr/>
              </a:pPr>
              <a:r>
                <a:rPr lang="en-US" altLang="zh-CN">
                  <a:latin typeface="+mn-lt"/>
                </a:rPr>
                <a:t>RARP</a:t>
              </a:r>
            </a:p>
          </p:txBody>
        </p:sp>
        <p:sp>
          <p:nvSpPr>
            <p:cNvPr id="46120" name="AutoShape 13"/>
            <p:cNvSpPr>
              <a:spLocks noChangeArrowheads="1"/>
            </p:cNvSpPr>
            <p:nvPr/>
          </p:nvSpPr>
          <p:spPr bwMode="auto">
            <a:xfrm>
              <a:off x="7669941" y="6512501"/>
              <a:ext cx="499202" cy="165389"/>
            </a:xfrm>
            <a:prstGeom prst="rightArrow">
              <a:avLst>
                <a:gd name="adj1" fmla="val 50000"/>
                <a:gd name="adj2" fmla="val 90956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/>
            </a:p>
          </p:txBody>
        </p:sp>
        <p:sp>
          <p:nvSpPr>
            <p:cNvPr id="46121" name="AutoShape 13"/>
            <p:cNvSpPr>
              <a:spLocks noChangeArrowheads="1"/>
            </p:cNvSpPr>
            <p:nvPr/>
          </p:nvSpPr>
          <p:spPr bwMode="auto">
            <a:xfrm>
              <a:off x="6173650" y="6512501"/>
              <a:ext cx="499202" cy="165389"/>
            </a:xfrm>
            <a:prstGeom prst="rightArrow">
              <a:avLst>
                <a:gd name="adj1" fmla="val 50000"/>
                <a:gd name="adj2" fmla="val 90956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/>
            </a:p>
          </p:txBody>
        </p:sp>
        <p:sp>
          <p:nvSpPr>
            <p:cNvPr id="51" name="Text Box 5"/>
            <p:cNvSpPr txBox="1">
              <a:spLocks noChangeArrowheads="1"/>
            </p:cNvSpPr>
            <p:nvPr/>
          </p:nvSpPr>
          <p:spPr bwMode="auto">
            <a:xfrm>
              <a:off x="8158206" y="6250129"/>
              <a:ext cx="985794" cy="584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latinLnBrk="1">
                <a:defRPr/>
              </a:pPr>
              <a:r>
                <a:rPr lang="en-US" altLang="zh-CN" sz="1600" dirty="0">
                  <a:latin typeface="+mn-lt"/>
                </a:rPr>
                <a:t>IP </a:t>
              </a:r>
              <a:r>
                <a:rPr lang="zh-CN" altLang="en-US" sz="1600" dirty="0">
                  <a:latin typeface="+mn-lt"/>
                </a:rPr>
                <a:t> </a:t>
              </a:r>
              <a:endParaRPr lang="en-US" altLang="zh-CN" sz="1600" dirty="0">
                <a:latin typeface="+mn-lt"/>
              </a:endParaRPr>
            </a:p>
            <a:p>
              <a:pPr algn="ctr" latinLnBrk="1">
                <a:defRPr/>
              </a:pPr>
              <a:r>
                <a:rPr lang="en-US" altLang="zh-CN" sz="1600" dirty="0">
                  <a:latin typeface="+mn-lt"/>
                </a:rPr>
                <a:t>Address</a:t>
              </a:r>
              <a:endParaRPr lang="zh-CN" altLang="en-US" sz="1600" dirty="0">
                <a:latin typeface="+mn-lt"/>
              </a:endParaRPr>
            </a:p>
          </p:txBody>
        </p:sp>
      </p:grpSp>
      <p:grpSp>
        <p:nvGrpSpPr>
          <p:cNvPr id="3" name="组合 54"/>
          <p:cNvGrpSpPr>
            <a:grpSpLocks/>
          </p:cNvGrpSpPr>
          <p:nvPr/>
        </p:nvGrpSpPr>
        <p:grpSpPr bwMode="auto">
          <a:xfrm>
            <a:off x="5207000" y="4745038"/>
            <a:ext cx="3867150" cy="608012"/>
            <a:chOff x="5206814" y="4745175"/>
            <a:chExt cx="3867435" cy="607292"/>
          </a:xfrm>
        </p:grpSpPr>
        <p:sp>
          <p:nvSpPr>
            <p:cNvPr id="41" name="Text Box 5"/>
            <p:cNvSpPr txBox="1">
              <a:spLocks noChangeArrowheads="1"/>
            </p:cNvSpPr>
            <p:nvPr/>
          </p:nvSpPr>
          <p:spPr bwMode="auto">
            <a:xfrm>
              <a:off x="5206814" y="4767374"/>
              <a:ext cx="985911" cy="585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latinLnBrk="1">
                <a:defRPr/>
              </a:pPr>
              <a:r>
                <a:rPr lang="en-US" altLang="zh-CN" sz="1600" dirty="0">
                  <a:latin typeface="+mn-lt"/>
                </a:rPr>
                <a:t>IP </a:t>
              </a:r>
              <a:r>
                <a:rPr lang="zh-CN" altLang="en-US" sz="1600" dirty="0">
                  <a:latin typeface="+mn-lt"/>
                </a:rPr>
                <a:t> </a:t>
              </a:r>
              <a:endParaRPr lang="en-US" altLang="zh-CN" sz="1600" dirty="0">
                <a:latin typeface="+mn-lt"/>
              </a:endParaRPr>
            </a:p>
            <a:p>
              <a:pPr algn="ctr" latinLnBrk="1">
                <a:defRPr/>
              </a:pPr>
              <a:r>
                <a:rPr lang="en-US" altLang="zh-CN" sz="1600" dirty="0">
                  <a:latin typeface="+mn-lt"/>
                </a:rPr>
                <a:t>Address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43" name="Rectangle 7"/>
            <p:cNvSpPr>
              <a:spLocks noChangeArrowheads="1"/>
            </p:cNvSpPr>
            <p:nvPr/>
          </p:nvSpPr>
          <p:spPr bwMode="auto">
            <a:xfrm>
              <a:off x="6694412" y="4814942"/>
              <a:ext cx="879540" cy="49154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latinLnBrk="1">
                <a:defRPr/>
              </a:pPr>
              <a:r>
                <a:rPr lang="en-US" altLang="zh-CN" dirty="0">
                  <a:latin typeface="+mn-lt"/>
                </a:rPr>
                <a:t>ARP</a:t>
              </a:r>
            </a:p>
          </p:txBody>
        </p:sp>
        <p:sp>
          <p:nvSpPr>
            <p:cNvPr id="46115" name="AutoShape 13"/>
            <p:cNvSpPr>
              <a:spLocks noChangeArrowheads="1"/>
            </p:cNvSpPr>
            <p:nvPr/>
          </p:nvSpPr>
          <p:spPr bwMode="auto">
            <a:xfrm>
              <a:off x="7600668" y="5002355"/>
              <a:ext cx="499202" cy="165389"/>
            </a:xfrm>
            <a:prstGeom prst="rightArrow">
              <a:avLst>
                <a:gd name="adj1" fmla="val 50000"/>
                <a:gd name="adj2" fmla="val 90956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/>
            </a:p>
          </p:txBody>
        </p:sp>
        <p:sp>
          <p:nvSpPr>
            <p:cNvPr id="46116" name="AutoShape 13"/>
            <p:cNvSpPr>
              <a:spLocks noChangeArrowheads="1"/>
            </p:cNvSpPr>
            <p:nvPr/>
          </p:nvSpPr>
          <p:spPr bwMode="auto">
            <a:xfrm>
              <a:off x="6187504" y="5002355"/>
              <a:ext cx="499202" cy="165389"/>
            </a:xfrm>
            <a:prstGeom prst="rightArrow">
              <a:avLst>
                <a:gd name="adj1" fmla="val 50000"/>
                <a:gd name="adj2" fmla="val 90956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/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8070875" y="4745175"/>
              <a:ext cx="1003374" cy="585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latinLnBrk="1">
                <a:defRPr/>
              </a:pPr>
              <a:r>
                <a:rPr lang="en-US" altLang="zh-CN" sz="1600" dirty="0">
                  <a:latin typeface="+mn-lt"/>
                </a:rPr>
                <a:t>Physical </a:t>
              </a:r>
            </a:p>
            <a:p>
              <a:pPr algn="ctr" latinLnBrk="1">
                <a:defRPr/>
              </a:pPr>
              <a:r>
                <a:rPr lang="en-US" altLang="zh-CN" sz="1600" dirty="0">
                  <a:latin typeface="+mn-lt"/>
                </a:rPr>
                <a:t>Address</a:t>
              </a:r>
              <a:endParaRPr lang="zh-CN" altLang="en-US" sz="1600" dirty="0">
                <a:latin typeface="+mn-lt"/>
              </a:endParaRPr>
            </a:p>
          </p:txBody>
        </p:sp>
      </p:grpSp>
      <p:sp>
        <p:nvSpPr>
          <p:cNvPr id="46111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IP Technology</a:t>
            </a:r>
            <a:endParaRPr lang="en-US" altLang="ko-KR" dirty="0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6112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D3EC2426-C11F-41CB-8399-572ADFDB0B42}" type="slidenum">
              <a:rPr lang="en-US" altLang="ko-KR" smtClean="0">
                <a:latin typeface="+mn-lt"/>
                <a:ea typeface="굴림" pitchFamily="34" charset="-127"/>
              </a:rPr>
              <a:pPr/>
              <a:t>14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39339" y="1182755"/>
            <a:ext cx="250466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FF"/>
                </a:solidFill>
              </a:rPr>
              <a:t>Application services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39339" y="1679712"/>
            <a:ext cx="2355573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FF"/>
                </a:solidFill>
              </a:rPr>
              <a:t>Reliable Transport service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39339" y="2375449"/>
            <a:ext cx="2355573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FF"/>
                </a:solidFill>
              </a:rPr>
              <a:t>Connectionless Packet Delivery Service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67688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IP Address and Physical Address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0724" name="Line 5"/>
          <p:cNvSpPr>
            <a:spLocks noChangeShapeType="1"/>
          </p:cNvSpPr>
          <p:nvPr/>
        </p:nvSpPr>
        <p:spPr bwMode="auto">
          <a:xfrm>
            <a:off x="917575" y="4078288"/>
            <a:ext cx="521335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</p:spPr>
        <p:txBody>
          <a:bodyPr wrap="none" anchor="ctr"/>
          <a:lstStyle/>
          <a:p>
            <a:pPr latinLnBrk="1"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30725" name="Line 6"/>
          <p:cNvSpPr>
            <a:spLocks noChangeShapeType="1"/>
          </p:cNvSpPr>
          <p:nvPr/>
        </p:nvSpPr>
        <p:spPr bwMode="auto">
          <a:xfrm>
            <a:off x="1614488" y="3103563"/>
            <a:ext cx="38195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</p:spPr>
        <p:txBody>
          <a:bodyPr wrap="none" anchor="ctr"/>
          <a:lstStyle/>
          <a:p>
            <a:pPr latinLnBrk="1"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30726" name="Line 7"/>
          <p:cNvSpPr>
            <a:spLocks noChangeShapeType="1"/>
          </p:cNvSpPr>
          <p:nvPr/>
        </p:nvSpPr>
        <p:spPr bwMode="auto">
          <a:xfrm>
            <a:off x="2287588" y="2020888"/>
            <a:ext cx="31654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</p:spPr>
        <p:txBody>
          <a:bodyPr wrap="none" anchor="ctr"/>
          <a:lstStyle/>
          <a:p>
            <a:pPr latinLnBrk="1"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3363913" y="1895475"/>
            <a:ext cx="1041400" cy="180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3267075" y="1790700"/>
            <a:ext cx="174625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zh-CN" sz="2000" dirty="0">
                <a:solidFill>
                  <a:srgbClr val="333399"/>
                </a:solidFill>
                <a:latin typeface="+mn-lt"/>
              </a:rPr>
              <a:t>TCP segment</a:t>
            </a:r>
            <a:endParaRPr lang="zh-CN" altLang="en-US" sz="2000" dirty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30729" name="Rectangle 10"/>
          <p:cNvSpPr>
            <a:spLocks noChangeArrowheads="1"/>
          </p:cNvSpPr>
          <p:nvPr/>
        </p:nvSpPr>
        <p:spPr bwMode="auto">
          <a:xfrm>
            <a:off x="3048000" y="3000375"/>
            <a:ext cx="966788" cy="173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2924175" y="2868613"/>
            <a:ext cx="165735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zh-CN" sz="2000" dirty="0">
                <a:solidFill>
                  <a:srgbClr val="333399"/>
                </a:solidFill>
                <a:latin typeface="+mn-lt"/>
              </a:rPr>
              <a:t>IP datagram</a:t>
            </a:r>
            <a:endParaRPr lang="zh-CN" altLang="en-US" sz="2000" dirty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30731" name="Rectangle 12"/>
          <p:cNvSpPr>
            <a:spLocks noChangeArrowheads="1"/>
          </p:cNvSpPr>
          <p:nvPr/>
        </p:nvSpPr>
        <p:spPr bwMode="auto">
          <a:xfrm>
            <a:off x="3106738" y="3987800"/>
            <a:ext cx="820737" cy="1825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30732" name="Text Box 13"/>
          <p:cNvSpPr txBox="1">
            <a:spLocks noChangeArrowheads="1"/>
          </p:cNvSpPr>
          <p:nvPr/>
        </p:nvSpPr>
        <p:spPr bwMode="auto">
          <a:xfrm>
            <a:off x="3009900" y="3841750"/>
            <a:ext cx="1552575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zh-CN" sz="2000" dirty="0">
                <a:solidFill>
                  <a:srgbClr val="333399"/>
                </a:solidFill>
                <a:latin typeface="+mn-lt"/>
              </a:rPr>
              <a:t>MAC frame</a:t>
            </a:r>
            <a:endParaRPr lang="zh-CN" altLang="en-US" sz="2000" dirty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30733" name="Line 18"/>
          <p:cNvSpPr>
            <a:spLocks noChangeShapeType="1"/>
          </p:cNvSpPr>
          <p:nvPr/>
        </p:nvSpPr>
        <p:spPr bwMode="auto">
          <a:xfrm>
            <a:off x="1614488" y="294005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30734" name="Line 19"/>
          <p:cNvSpPr>
            <a:spLocks noChangeShapeType="1"/>
          </p:cNvSpPr>
          <p:nvPr/>
        </p:nvSpPr>
        <p:spPr bwMode="auto">
          <a:xfrm>
            <a:off x="5434013" y="294005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30735" name="Line 20"/>
          <p:cNvSpPr>
            <a:spLocks noChangeShapeType="1"/>
          </p:cNvSpPr>
          <p:nvPr/>
        </p:nvSpPr>
        <p:spPr bwMode="auto">
          <a:xfrm>
            <a:off x="2300288" y="1814513"/>
            <a:ext cx="12700" cy="55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30736" name="Line 21"/>
          <p:cNvSpPr>
            <a:spLocks noChangeShapeType="1"/>
          </p:cNvSpPr>
          <p:nvPr/>
        </p:nvSpPr>
        <p:spPr bwMode="auto">
          <a:xfrm>
            <a:off x="5434013" y="1814513"/>
            <a:ext cx="0" cy="55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30737" name="Line 22"/>
          <p:cNvSpPr>
            <a:spLocks noChangeShapeType="1"/>
          </p:cNvSpPr>
          <p:nvPr/>
        </p:nvSpPr>
        <p:spPr bwMode="auto">
          <a:xfrm flipV="1">
            <a:off x="5800725" y="3121025"/>
            <a:ext cx="23034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30738" name="Rectangle 23"/>
          <p:cNvSpPr>
            <a:spLocks noChangeArrowheads="1"/>
          </p:cNvSpPr>
          <p:nvPr/>
        </p:nvSpPr>
        <p:spPr bwMode="auto">
          <a:xfrm>
            <a:off x="2300288" y="1319213"/>
            <a:ext cx="3133725" cy="487362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30739" name="Line 24"/>
          <p:cNvSpPr>
            <a:spLocks noChangeShapeType="1"/>
          </p:cNvSpPr>
          <p:nvPr/>
        </p:nvSpPr>
        <p:spPr bwMode="auto">
          <a:xfrm flipH="1">
            <a:off x="2986088" y="1319213"/>
            <a:ext cx="0" cy="487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30740" name="Text Box 25"/>
          <p:cNvSpPr txBox="1">
            <a:spLocks noChangeArrowheads="1"/>
          </p:cNvSpPr>
          <p:nvPr/>
        </p:nvSpPr>
        <p:spPr bwMode="auto">
          <a:xfrm>
            <a:off x="3060700" y="1390650"/>
            <a:ext cx="2336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zh-CN" sz="1400" dirty="0">
                <a:solidFill>
                  <a:srgbClr val="333399"/>
                </a:solidFill>
                <a:latin typeface="+mn-lt"/>
              </a:rPr>
              <a:t>Application layer message</a:t>
            </a:r>
            <a:endParaRPr lang="zh-CN" altLang="en-US" sz="1400" dirty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30741" name="Text Box 26"/>
          <p:cNvSpPr txBox="1">
            <a:spLocks noChangeArrowheads="1"/>
          </p:cNvSpPr>
          <p:nvPr/>
        </p:nvSpPr>
        <p:spPr bwMode="auto">
          <a:xfrm>
            <a:off x="2454275" y="1322388"/>
            <a:ext cx="382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zh-CN" sz="2000" dirty="0">
                <a:solidFill>
                  <a:srgbClr val="333399"/>
                </a:solidFill>
                <a:latin typeface="+mn-lt"/>
              </a:rPr>
              <a:t>H</a:t>
            </a:r>
            <a:endParaRPr lang="zh-CN" altLang="en-US" sz="2000" dirty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30742" name="Rectangle 27"/>
          <p:cNvSpPr>
            <a:spLocks noChangeArrowheads="1"/>
          </p:cNvSpPr>
          <p:nvPr/>
        </p:nvSpPr>
        <p:spPr bwMode="auto">
          <a:xfrm>
            <a:off x="1614488" y="2373313"/>
            <a:ext cx="3819525" cy="48736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30743" name="Line 28"/>
          <p:cNvSpPr>
            <a:spLocks noChangeShapeType="1"/>
          </p:cNvSpPr>
          <p:nvPr/>
        </p:nvSpPr>
        <p:spPr bwMode="auto">
          <a:xfrm>
            <a:off x="2300288" y="2373313"/>
            <a:ext cx="0" cy="487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30744" name="Text Box 29"/>
          <p:cNvSpPr txBox="1">
            <a:spLocks noChangeArrowheads="1"/>
          </p:cNvSpPr>
          <p:nvPr/>
        </p:nvSpPr>
        <p:spPr bwMode="auto">
          <a:xfrm>
            <a:off x="1770063" y="2365375"/>
            <a:ext cx="3825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zh-CN" sz="2000" dirty="0">
                <a:solidFill>
                  <a:srgbClr val="333399"/>
                </a:solidFill>
                <a:latin typeface="+mn-lt"/>
              </a:rPr>
              <a:t>H</a:t>
            </a:r>
            <a:endParaRPr lang="zh-CN" altLang="en-US" sz="2000" dirty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30745" name="Rectangle 30"/>
          <p:cNvSpPr>
            <a:spLocks noChangeArrowheads="1"/>
          </p:cNvSpPr>
          <p:nvPr/>
        </p:nvSpPr>
        <p:spPr bwMode="auto">
          <a:xfrm>
            <a:off x="939800" y="3376613"/>
            <a:ext cx="684213" cy="457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30746" name="Rectangle 31"/>
          <p:cNvSpPr>
            <a:spLocks noChangeArrowheads="1"/>
          </p:cNvSpPr>
          <p:nvPr/>
        </p:nvSpPr>
        <p:spPr bwMode="auto">
          <a:xfrm>
            <a:off x="930275" y="3346450"/>
            <a:ext cx="5189538" cy="487363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30747" name="Line 32"/>
          <p:cNvSpPr>
            <a:spLocks noChangeShapeType="1"/>
          </p:cNvSpPr>
          <p:nvPr/>
        </p:nvSpPr>
        <p:spPr bwMode="auto">
          <a:xfrm>
            <a:off x="1614488" y="3346450"/>
            <a:ext cx="0" cy="487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30748" name="Line 33"/>
          <p:cNvSpPr>
            <a:spLocks noChangeShapeType="1"/>
          </p:cNvSpPr>
          <p:nvPr/>
        </p:nvSpPr>
        <p:spPr bwMode="auto">
          <a:xfrm>
            <a:off x="5434013" y="3346450"/>
            <a:ext cx="0" cy="487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30749" name="Text Box 34"/>
          <p:cNvSpPr txBox="1">
            <a:spLocks noChangeArrowheads="1"/>
          </p:cNvSpPr>
          <p:nvPr/>
        </p:nvSpPr>
        <p:spPr bwMode="auto">
          <a:xfrm>
            <a:off x="5602288" y="3341688"/>
            <a:ext cx="3603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zh-CN" sz="2000" dirty="0">
                <a:solidFill>
                  <a:srgbClr val="333399"/>
                </a:solidFill>
                <a:latin typeface="+mn-lt"/>
              </a:rPr>
              <a:t>T</a:t>
            </a:r>
            <a:endParaRPr lang="zh-CN" altLang="en-US" sz="2000" dirty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30750" name="Text Box 35"/>
          <p:cNvSpPr txBox="1">
            <a:spLocks noChangeArrowheads="1"/>
          </p:cNvSpPr>
          <p:nvPr/>
        </p:nvSpPr>
        <p:spPr bwMode="auto">
          <a:xfrm>
            <a:off x="1071563" y="3341688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zh-CN" sz="2000" dirty="0">
                <a:solidFill>
                  <a:srgbClr val="333399"/>
                </a:solidFill>
                <a:latin typeface="+mn-lt"/>
              </a:rPr>
              <a:t>H</a:t>
            </a:r>
            <a:endParaRPr lang="zh-CN" altLang="en-US" sz="2000" dirty="0">
              <a:solidFill>
                <a:srgbClr val="333399"/>
              </a:solidFill>
              <a:latin typeface="+mn-lt"/>
            </a:endParaRP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236538" y="2652713"/>
            <a:ext cx="8831262" cy="1698625"/>
            <a:chOff x="646" y="2409"/>
            <a:chExt cx="5563" cy="1070"/>
          </a:xfrm>
        </p:grpSpPr>
        <p:grpSp>
          <p:nvGrpSpPr>
            <p:cNvPr id="3" name="Group 45"/>
            <p:cNvGrpSpPr>
              <a:grpSpLocks/>
            </p:cNvGrpSpPr>
            <p:nvPr/>
          </p:nvGrpSpPr>
          <p:grpSpPr bwMode="auto">
            <a:xfrm>
              <a:off x="4423" y="2709"/>
              <a:ext cx="1786" cy="770"/>
              <a:chOff x="4423" y="2709"/>
              <a:chExt cx="1786" cy="770"/>
            </a:xfrm>
          </p:grpSpPr>
          <p:sp>
            <p:nvSpPr>
              <p:cNvPr id="30764" name="AutoShape 15"/>
              <p:cNvSpPr>
                <a:spLocks noChangeArrowheads="1"/>
              </p:cNvSpPr>
              <p:nvPr/>
            </p:nvSpPr>
            <p:spPr bwMode="auto">
              <a:xfrm flipV="1">
                <a:off x="4831" y="2709"/>
                <a:ext cx="186" cy="358"/>
              </a:xfrm>
              <a:prstGeom prst="upArrow">
                <a:avLst>
                  <a:gd name="adj1" fmla="val 50000"/>
                  <a:gd name="adj2" fmla="val 81801"/>
                </a:avLst>
              </a:prstGeom>
              <a:solidFill>
                <a:srgbClr val="3333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latinLnBrk="1">
                  <a:defRPr/>
                </a:pPr>
                <a:endParaRPr lang="zh-CN" altLang="en-US">
                  <a:latin typeface="+mn-lt"/>
                </a:endParaRPr>
              </a:p>
            </p:txBody>
          </p:sp>
          <p:sp>
            <p:nvSpPr>
              <p:cNvPr id="30765" name="Text Box 17"/>
              <p:cNvSpPr txBox="1">
                <a:spLocks noChangeArrowheads="1"/>
              </p:cNvSpPr>
              <p:nvPr/>
            </p:nvSpPr>
            <p:spPr bwMode="auto">
              <a:xfrm>
                <a:off x="4423" y="3033"/>
                <a:ext cx="1786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latinLnBrk="1">
                  <a:defRPr/>
                </a:pPr>
                <a:r>
                  <a:rPr lang="en-US" altLang="zh-CN" sz="2000" dirty="0">
                    <a:solidFill>
                      <a:srgbClr val="333399"/>
                    </a:solidFill>
                    <a:latin typeface="+mn-lt"/>
                  </a:rPr>
                  <a:t>Link layer and below </a:t>
                </a:r>
              </a:p>
              <a:p>
                <a:pPr latinLnBrk="1">
                  <a:defRPr/>
                </a:pPr>
                <a:r>
                  <a:rPr lang="en-US" altLang="zh-CN" sz="2000" dirty="0">
                    <a:solidFill>
                      <a:srgbClr val="333399"/>
                    </a:solidFill>
                    <a:latin typeface="+mn-lt"/>
                  </a:rPr>
                  <a:t>using physical address</a:t>
                </a:r>
                <a:endParaRPr lang="zh-CN" altLang="en-US" sz="2000" dirty="0">
                  <a:solidFill>
                    <a:srgbClr val="333399"/>
                  </a:solidFill>
                  <a:latin typeface="+mn-lt"/>
                </a:endParaRPr>
              </a:p>
            </p:txBody>
          </p:sp>
        </p:grpSp>
        <p:grpSp>
          <p:nvGrpSpPr>
            <p:cNvPr id="4" name="Group 47"/>
            <p:cNvGrpSpPr>
              <a:grpSpLocks/>
            </p:cNvGrpSpPr>
            <p:nvPr/>
          </p:nvGrpSpPr>
          <p:grpSpPr bwMode="auto">
            <a:xfrm>
              <a:off x="646" y="2409"/>
              <a:ext cx="803" cy="330"/>
              <a:chOff x="646" y="2409"/>
              <a:chExt cx="803" cy="330"/>
            </a:xfrm>
          </p:grpSpPr>
          <p:sp>
            <p:nvSpPr>
              <p:cNvPr id="218149" name="AutoShape 37"/>
              <p:cNvSpPr>
                <a:spLocks noChangeArrowheads="1"/>
              </p:cNvSpPr>
              <p:nvPr/>
            </p:nvSpPr>
            <p:spPr bwMode="auto">
              <a:xfrm>
                <a:off x="646" y="2409"/>
                <a:ext cx="803" cy="291"/>
              </a:xfrm>
              <a:prstGeom prst="wedgeRoundRectCallout">
                <a:avLst>
                  <a:gd name="adj1" fmla="val 31899"/>
                  <a:gd name="adj2" fmla="val 111189"/>
                  <a:gd name="adj3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 algn="ctr" latinLnBrk="1">
                  <a:defRPr/>
                </a:pPr>
                <a:endParaRPr lang="zh-CN" altLang="zh-CN" sz="2000">
                  <a:solidFill>
                    <a:srgbClr val="333399"/>
                  </a:solidFill>
                  <a:latin typeface="+mn-lt"/>
                </a:endParaRPr>
              </a:p>
            </p:txBody>
          </p:sp>
          <p:sp>
            <p:nvSpPr>
              <p:cNvPr id="30763" name="Text Box 38"/>
              <p:cNvSpPr txBox="1">
                <a:spLocks noChangeArrowheads="1"/>
              </p:cNvSpPr>
              <p:nvPr/>
            </p:nvSpPr>
            <p:spPr bwMode="auto">
              <a:xfrm>
                <a:off x="766" y="2409"/>
                <a:ext cx="56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latinLnBrk="1">
                  <a:defRPr/>
                </a:pPr>
                <a:r>
                  <a:rPr lang="en-US" altLang="zh-CN" sz="1400" dirty="0">
                    <a:solidFill>
                      <a:srgbClr val="333399"/>
                    </a:solidFill>
                    <a:latin typeface="+mn-lt"/>
                  </a:rPr>
                  <a:t>Physical </a:t>
                </a:r>
              </a:p>
              <a:p>
                <a:pPr latinLnBrk="1">
                  <a:defRPr/>
                </a:pPr>
                <a:r>
                  <a:rPr lang="en-US" altLang="zh-CN" sz="1400" dirty="0">
                    <a:solidFill>
                      <a:srgbClr val="333399"/>
                    </a:solidFill>
                    <a:latin typeface="+mn-lt"/>
                  </a:rPr>
                  <a:t>Address</a:t>
                </a:r>
                <a:endParaRPr lang="zh-CN" altLang="en-US" sz="1400" dirty="0">
                  <a:solidFill>
                    <a:srgbClr val="333399"/>
                  </a:solidFill>
                  <a:latin typeface="+mn-lt"/>
                </a:endParaRPr>
              </a:p>
            </p:txBody>
          </p:sp>
        </p:grp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673100" y="1727200"/>
            <a:ext cx="8342313" cy="1401763"/>
            <a:chOff x="921" y="1826"/>
            <a:chExt cx="5255" cy="883"/>
          </a:xfrm>
        </p:grpSpPr>
        <p:grpSp>
          <p:nvGrpSpPr>
            <p:cNvPr id="6" name="Group 44"/>
            <p:cNvGrpSpPr>
              <a:grpSpLocks/>
            </p:cNvGrpSpPr>
            <p:nvPr/>
          </p:nvGrpSpPr>
          <p:grpSpPr bwMode="auto">
            <a:xfrm>
              <a:off x="4178" y="1854"/>
              <a:ext cx="1998" cy="855"/>
              <a:chOff x="4178" y="1854"/>
              <a:chExt cx="1998" cy="855"/>
            </a:xfrm>
          </p:grpSpPr>
          <p:sp>
            <p:nvSpPr>
              <p:cNvPr id="30758" name="AutoShape 14"/>
              <p:cNvSpPr>
                <a:spLocks noChangeArrowheads="1"/>
              </p:cNvSpPr>
              <p:nvPr/>
            </p:nvSpPr>
            <p:spPr bwMode="auto">
              <a:xfrm>
                <a:off x="4831" y="2352"/>
                <a:ext cx="186" cy="357"/>
              </a:xfrm>
              <a:prstGeom prst="upArrow">
                <a:avLst>
                  <a:gd name="adj1" fmla="val 50000"/>
                  <a:gd name="adj2" fmla="val 69479"/>
                </a:avLst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latinLnBrk="1">
                  <a:defRPr/>
                </a:pPr>
                <a:endParaRPr lang="zh-CN" altLang="en-US">
                  <a:latin typeface="+mn-lt"/>
                </a:endParaRPr>
              </a:p>
            </p:txBody>
          </p:sp>
          <p:sp>
            <p:nvSpPr>
              <p:cNvPr id="30759" name="Text Box 16"/>
              <p:cNvSpPr txBox="1">
                <a:spLocks noChangeArrowheads="1"/>
              </p:cNvSpPr>
              <p:nvPr/>
            </p:nvSpPr>
            <p:spPr bwMode="auto">
              <a:xfrm>
                <a:off x="4178" y="1854"/>
                <a:ext cx="1998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latinLnBrk="1">
                  <a:defRPr/>
                </a:pPr>
                <a:r>
                  <a:rPr lang="en-US" altLang="zh-CN" sz="2000" dirty="0">
                    <a:solidFill>
                      <a:srgbClr val="333399"/>
                    </a:solidFill>
                    <a:latin typeface="+mn-lt"/>
                  </a:rPr>
                  <a:t>Internet layer and above</a:t>
                </a:r>
              </a:p>
              <a:p>
                <a:pPr latinLnBrk="1">
                  <a:defRPr/>
                </a:pPr>
                <a:r>
                  <a:rPr lang="en-US" altLang="zh-CN" sz="2000" dirty="0">
                    <a:solidFill>
                      <a:srgbClr val="333399"/>
                    </a:solidFill>
                    <a:latin typeface="+mn-lt"/>
                  </a:rPr>
                  <a:t>using IP address</a:t>
                </a:r>
                <a:endParaRPr lang="zh-CN" altLang="en-US" sz="2000" dirty="0">
                  <a:solidFill>
                    <a:srgbClr val="333399"/>
                  </a:solidFill>
                  <a:latin typeface="+mn-lt"/>
                </a:endParaRPr>
              </a:p>
            </p:txBody>
          </p:sp>
        </p:grpSp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921" y="1826"/>
              <a:ext cx="719" cy="254"/>
              <a:chOff x="921" y="1826"/>
              <a:chExt cx="719" cy="254"/>
            </a:xfrm>
          </p:grpSpPr>
          <p:sp>
            <p:nvSpPr>
              <p:cNvPr id="218152" name="AutoShape 40"/>
              <p:cNvSpPr>
                <a:spLocks noChangeArrowheads="1"/>
              </p:cNvSpPr>
              <p:nvPr/>
            </p:nvSpPr>
            <p:spPr bwMode="auto">
              <a:xfrm>
                <a:off x="921" y="1826"/>
                <a:ext cx="654" cy="254"/>
              </a:xfrm>
              <a:prstGeom prst="wedgeRoundRectCallout">
                <a:avLst>
                  <a:gd name="adj1" fmla="val 72171"/>
                  <a:gd name="adj2" fmla="val 129134"/>
                  <a:gd name="adj3" fmla="val 16667"/>
                </a:avLst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 algn="ctr" latinLnBrk="1">
                  <a:defRPr/>
                </a:pPr>
                <a:endParaRPr lang="zh-CN" altLang="zh-CN" sz="2000">
                  <a:solidFill>
                    <a:srgbClr val="333399"/>
                  </a:solidFill>
                  <a:latin typeface="+mn-lt"/>
                </a:endParaRPr>
              </a:p>
            </p:txBody>
          </p:sp>
          <p:sp>
            <p:nvSpPr>
              <p:cNvPr id="30757" name="Text Box 41"/>
              <p:cNvSpPr txBox="1">
                <a:spLocks noChangeArrowheads="1"/>
              </p:cNvSpPr>
              <p:nvPr/>
            </p:nvSpPr>
            <p:spPr bwMode="auto">
              <a:xfrm>
                <a:off x="927" y="1845"/>
                <a:ext cx="713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latinLnBrk="1">
                  <a:defRPr/>
                </a:pPr>
                <a:r>
                  <a:rPr lang="en-US" altLang="zh-CN" sz="1400" dirty="0">
                    <a:solidFill>
                      <a:srgbClr val="333399"/>
                    </a:solidFill>
                    <a:latin typeface="+mn-lt"/>
                  </a:rPr>
                  <a:t>IP Address</a:t>
                </a:r>
                <a:endParaRPr lang="zh-CN" altLang="en-US" sz="1400" dirty="0">
                  <a:solidFill>
                    <a:srgbClr val="333399"/>
                  </a:solidFill>
                  <a:latin typeface="+mn-lt"/>
                </a:endParaRPr>
              </a:p>
            </p:txBody>
          </p:sp>
        </p:grpSp>
      </p:grpSp>
      <p:sp>
        <p:nvSpPr>
          <p:cNvPr id="30753" name="Rectangle 43"/>
          <p:cNvSpPr>
            <a:spLocks noChangeArrowheads="1"/>
          </p:cNvSpPr>
          <p:nvPr/>
        </p:nvSpPr>
        <p:spPr bwMode="auto">
          <a:xfrm>
            <a:off x="1635125" y="3376613"/>
            <a:ext cx="3776663" cy="4333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45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noFill/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IP Technology</a:t>
            </a:r>
            <a:endParaRPr lang="en-US" altLang="ko-KR" dirty="0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6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625475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D3EC2426-C11F-41CB-8399-572ADFDB0B42}" type="slidenum">
              <a:rPr lang="en-US" altLang="ko-KR" smtClean="0">
                <a:latin typeface="+mn-lt"/>
                <a:ea typeface="굴림" pitchFamily="34" charset="-127"/>
              </a:rPr>
              <a:pPr/>
              <a:t>15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38125" y="4549676"/>
            <a:ext cx="86867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u="sng" dirty="0" smtClean="0">
                <a:latin typeface="+mn-lt"/>
              </a:rPr>
              <a:t>Two machines </a:t>
            </a:r>
            <a:r>
              <a:rPr lang="en-US" altLang="zh-CN" sz="2000" dirty="0" smtClean="0">
                <a:latin typeface="+mn-lt"/>
              </a:rPr>
              <a:t>on a given physical network can </a:t>
            </a:r>
            <a:r>
              <a:rPr lang="en-US" altLang="zh-CN" sz="2000" u="sng" dirty="0" smtClean="0">
                <a:latin typeface="+mn-lt"/>
              </a:rPr>
              <a:t>communicate only if</a:t>
            </a:r>
            <a:r>
              <a:rPr lang="en-US" altLang="zh-CN" sz="2000" dirty="0" smtClean="0">
                <a:latin typeface="+mn-lt"/>
              </a:rPr>
              <a:t> they </a:t>
            </a:r>
            <a:r>
              <a:rPr lang="en-US" altLang="zh-CN" sz="2000" u="sng" dirty="0" smtClean="0">
                <a:latin typeface="+mn-lt"/>
              </a:rPr>
              <a:t>know each other’s physical network address</a:t>
            </a:r>
            <a:r>
              <a:rPr lang="en-US" altLang="zh-CN" sz="2000" dirty="0" smtClean="0">
                <a:latin typeface="+mn-lt"/>
              </a:rPr>
              <a:t>.</a:t>
            </a:r>
          </a:p>
          <a:p>
            <a:endParaRPr lang="en-US" altLang="zh-CN" sz="2000" dirty="0" smtClean="0">
              <a:latin typeface="+mn-lt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+mn-lt"/>
              </a:rPr>
              <a:t>Our goal</a:t>
            </a:r>
            <a:r>
              <a:rPr lang="en-US" altLang="zh-CN" sz="2000" dirty="0" smtClean="0">
                <a:latin typeface="+mn-lt"/>
              </a:rPr>
              <a:t>, however, is </a:t>
            </a:r>
            <a:r>
              <a:rPr lang="en-US" altLang="zh-CN" sz="2000" u="sng" dirty="0" smtClean="0">
                <a:latin typeface="+mn-lt"/>
              </a:rPr>
              <a:t>to devise software that hides physical addresses </a:t>
            </a:r>
            <a:r>
              <a:rPr lang="en-US" altLang="zh-CN" sz="2000" dirty="0" smtClean="0">
                <a:latin typeface="+mn-lt"/>
              </a:rPr>
              <a:t>and allows higher-level programs to work only with Internet addresses.</a:t>
            </a:r>
            <a:endParaRPr lang="zh-CN" altLang="zh-CN" sz="20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599"/>
            <a:ext cx="7772400" cy="1000125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MAC Addresses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57325"/>
            <a:ext cx="8247063" cy="50672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400" dirty="0" smtClean="0">
                <a:ea typeface="宋体" pitchFamily="2" charset="-122"/>
              </a:rPr>
              <a:t>32-bit IP address: </a:t>
            </a:r>
          </a:p>
          <a:p>
            <a:pPr lvl="1">
              <a:spcBef>
                <a:spcPts val="1200"/>
              </a:spcBef>
            </a:pPr>
            <a:r>
              <a:rPr lang="en-US" altLang="zh-CN" sz="2000" i="1" dirty="0" smtClean="0">
                <a:ea typeface="宋体" pitchFamily="2" charset="-122"/>
              </a:rPr>
              <a:t>network-layer</a:t>
            </a:r>
            <a:r>
              <a:rPr lang="en-US" altLang="zh-CN" sz="2000" dirty="0" smtClean="0">
                <a:ea typeface="宋体" pitchFamily="2" charset="-122"/>
              </a:rPr>
              <a:t> address</a:t>
            </a:r>
          </a:p>
          <a:p>
            <a:pPr lvl="1">
              <a:spcBef>
                <a:spcPts val="1200"/>
              </a:spcBef>
            </a:pPr>
            <a:r>
              <a:rPr lang="en-US" altLang="zh-CN" sz="2000" dirty="0" smtClean="0">
                <a:ea typeface="宋体" pitchFamily="2" charset="-122"/>
              </a:rPr>
              <a:t>used to get 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datagram</a:t>
            </a:r>
            <a:r>
              <a:rPr lang="en-US" altLang="zh-CN" sz="2000" dirty="0" smtClean="0">
                <a:ea typeface="宋体" pitchFamily="2" charset="-122"/>
              </a:rPr>
              <a:t> to destination IP subnet</a:t>
            </a:r>
            <a:r>
              <a:rPr lang="en-US" altLang="zh-CN" dirty="0" smtClean="0">
                <a:ea typeface="宋体" pitchFamily="2" charset="-122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altLang="zh-CN" sz="2400" dirty="0" smtClean="0">
                <a:ea typeface="宋体" pitchFamily="2" charset="-122"/>
              </a:rPr>
              <a:t>MAC (Media Access Control) address, or LAN or physical or Ethernet address: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 </a:t>
            </a:r>
          </a:p>
          <a:p>
            <a:pPr lvl="1">
              <a:spcBef>
                <a:spcPts val="1200"/>
              </a:spcBef>
            </a:pPr>
            <a:r>
              <a:rPr lang="en-US" altLang="zh-CN" sz="2000" dirty="0" smtClean="0">
                <a:ea typeface="宋体" pitchFamily="2" charset="-122"/>
              </a:rPr>
              <a:t>function:</a:t>
            </a:r>
            <a:r>
              <a:rPr lang="en-US" altLang="zh-CN" sz="2000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000" i="1" dirty="0" smtClean="0">
                <a:solidFill>
                  <a:srgbClr val="FF0000"/>
                </a:solidFill>
                <a:ea typeface="宋体" pitchFamily="2" charset="-122"/>
              </a:rPr>
              <a:t>get </a:t>
            </a:r>
            <a:r>
              <a:rPr lang="en-US" altLang="zh-CN" sz="2000" i="1" dirty="0" smtClean="0">
                <a:solidFill>
                  <a:srgbClr val="0000FF"/>
                </a:solidFill>
                <a:ea typeface="宋体" pitchFamily="2" charset="-122"/>
              </a:rPr>
              <a:t>frame</a:t>
            </a:r>
            <a:r>
              <a:rPr lang="en-US" altLang="zh-CN" sz="2000" i="1" dirty="0" smtClean="0">
                <a:solidFill>
                  <a:srgbClr val="FF0000"/>
                </a:solidFill>
                <a:ea typeface="宋体" pitchFamily="2" charset="-122"/>
              </a:rPr>
              <a:t> from one interface to another physically-connected interface (same network)</a:t>
            </a:r>
          </a:p>
          <a:p>
            <a:pPr lvl="1">
              <a:spcBef>
                <a:spcPts val="1200"/>
              </a:spcBef>
            </a:pPr>
            <a:r>
              <a:rPr lang="en-US" altLang="zh-CN" sz="2000" dirty="0" smtClean="0">
                <a:ea typeface="宋体" pitchFamily="2" charset="-122"/>
              </a:rPr>
              <a:t>48 bit MAC address (for most LANs)</a:t>
            </a:r>
          </a:p>
          <a:p>
            <a:pPr lvl="2">
              <a:spcBef>
                <a:spcPts val="1200"/>
              </a:spcBef>
            </a:pPr>
            <a:r>
              <a:rPr lang="en-US" altLang="zh-CN" dirty="0" smtClean="0">
                <a:ea typeface="宋体" pitchFamily="2" charset="-122"/>
              </a:rPr>
              <a:t>Each adapter on LAN has unique LAN address</a:t>
            </a:r>
          </a:p>
          <a:p>
            <a:pPr lvl="2">
              <a:spcBef>
                <a:spcPts val="1200"/>
              </a:spcBef>
            </a:pPr>
            <a:r>
              <a:rPr lang="en-US" altLang="zh-CN" dirty="0" smtClean="0">
                <a:ea typeface="宋体" pitchFamily="2" charset="-122"/>
              </a:rPr>
              <a:t>Burned in </a:t>
            </a:r>
            <a:r>
              <a:rPr lang="en-US" altLang="zh-CN" dirty="0" smtClean="0"/>
              <a:t>Network Interface Card (</a:t>
            </a:r>
            <a:r>
              <a:rPr lang="en-US" altLang="zh-CN" dirty="0" smtClean="0">
                <a:ea typeface="宋体" pitchFamily="2" charset="-122"/>
              </a:rPr>
              <a:t>NIC) ROM, also sometimes software settable</a:t>
            </a:r>
          </a:p>
          <a:p>
            <a:pPr>
              <a:spcBef>
                <a:spcPts val="1200"/>
              </a:spcBef>
              <a:buNone/>
            </a:pPr>
            <a:endParaRPr lang="en-US" altLang="zh-CN" sz="2400" u="sng" dirty="0" smtClean="0">
              <a:ea typeface="宋体" pitchFamily="2" charset="-122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noFill/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IP Technology</a:t>
            </a:r>
            <a:endParaRPr lang="en-US" altLang="ko-KR" dirty="0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625475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D3EC2426-C11F-41CB-8399-572ADFDB0B42}" type="slidenum">
              <a:rPr lang="en-US" altLang="ko-KR" smtClean="0">
                <a:latin typeface="+mn-lt"/>
                <a:ea typeface="굴림" pitchFamily="34" charset="-127"/>
              </a:rPr>
              <a:pPr/>
              <a:t>16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058" name="Picture 2" descr="http://www.qq-ex.com/user/images/I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8150" y="2634068"/>
            <a:ext cx="3625850" cy="2291540"/>
          </a:xfrm>
          <a:prstGeom prst="rect">
            <a:avLst/>
          </a:prstGeom>
          <a:noFill/>
        </p:spPr>
      </p:pic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LAN Address (more)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352550"/>
            <a:ext cx="5591175" cy="5257800"/>
          </a:xfrm>
        </p:spPr>
        <p:txBody>
          <a:bodyPr/>
          <a:lstStyle/>
          <a:p>
            <a:r>
              <a:rPr lang="en-US" altLang="zh-CN" sz="2000" dirty="0" smtClean="0">
                <a:ea typeface="宋体" pitchFamily="2" charset="-122"/>
              </a:rPr>
              <a:t>MAC address allocation administered by IEEE</a:t>
            </a:r>
          </a:p>
          <a:p>
            <a:r>
              <a:rPr lang="en-US" altLang="zh-CN" sz="2000" dirty="0" smtClean="0">
                <a:ea typeface="宋体" pitchFamily="2" charset="-122"/>
              </a:rPr>
              <a:t>manufacturer buys portion of MAC address space (to assure uniqueness)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analogy:</a:t>
            </a:r>
          </a:p>
          <a:p>
            <a:pPr>
              <a:buFont typeface="ZapfDingbats"/>
              <a:buNone/>
            </a:pPr>
            <a:r>
              <a:rPr lang="en-US" altLang="zh-CN" sz="2000" dirty="0" smtClean="0">
                <a:ea typeface="宋体" pitchFamily="2" charset="-122"/>
              </a:rPr>
              <a:t>         (a) MAC address: </a:t>
            </a:r>
          </a:p>
          <a:p>
            <a:pPr>
              <a:buFont typeface="ZapfDingbats"/>
              <a:buNone/>
            </a:pPr>
            <a:r>
              <a:rPr lang="en-US" altLang="zh-CN" sz="2000" dirty="0" smtClean="0">
                <a:ea typeface="宋体" pitchFamily="2" charset="-122"/>
              </a:rPr>
              <a:t>		</a:t>
            </a:r>
            <a:r>
              <a:rPr lang="zh-CN" altLang="en-US" sz="2000" dirty="0" smtClean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like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Social Security Number</a:t>
            </a:r>
          </a:p>
          <a:p>
            <a:pPr>
              <a:buFont typeface="ZapfDingbats"/>
              <a:buNone/>
            </a:pPr>
            <a:r>
              <a:rPr lang="en-US" altLang="zh-CN" sz="2000" dirty="0" smtClean="0">
                <a:ea typeface="宋体" pitchFamily="2" charset="-122"/>
              </a:rPr>
              <a:t>         (b) IP address: </a:t>
            </a:r>
          </a:p>
          <a:p>
            <a:pPr>
              <a:buFont typeface="ZapfDingbats"/>
              <a:buNone/>
            </a:pPr>
            <a:r>
              <a:rPr lang="en-US" altLang="zh-CN" sz="2000" dirty="0" smtClean="0">
                <a:ea typeface="宋体" pitchFamily="2" charset="-122"/>
              </a:rPr>
              <a:t>		</a:t>
            </a:r>
            <a:r>
              <a:rPr lang="zh-CN" altLang="en-US" sz="2000" dirty="0" smtClean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like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postal address</a:t>
            </a:r>
          </a:p>
          <a:p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MAC</a:t>
            </a:r>
            <a:r>
              <a:rPr lang="en-US" altLang="zh-CN" sz="2000" dirty="0" smtClean="0">
                <a:ea typeface="宋体" pitchFamily="2" charset="-122"/>
              </a:rPr>
              <a:t> flat address  </a:t>
            </a:r>
            <a:r>
              <a:rPr lang="en-US" altLang="zh-CN" sz="2000" dirty="0" smtClean="0">
                <a:latin typeface="MS Mincho" pitchFamily="49" charset="-128"/>
                <a:ea typeface="MS Mincho" pitchFamily="49" charset="-128"/>
              </a:rPr>
              <a:t>➜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portability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can move LAN card from one LAN to another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IP</a:t>
            </a:r>
            <a:r>
              <a:rPr lang="en-US" altLang="zh-CN" sz="2000" dirty="0" smtClean="0">
                <a:ea typeface="宋体" pitchFamily="2" charset="-122"/>
              </a:rPr>
              <a:t> hierarchical address 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NOT portable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 address depends on IP subnet to which node is attached</a:t>
            </a:r>
          </a:p>
          <a:p>
            <a:endParaRPr lang="en-US" altLang="zh-CN" sz="1800" dirty="0" smtClean="0">
              <a:ea typeface="宋体" pitchFamily="2" charset="-122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noFill/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IP Technology</a:t>
            </a:r>
            <a:endParaRPr lang="en-US" altLang="ko-KR" dirty="0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625475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D3EC2426-C11F-41CB-8399-572ADFDB0B42}" type="slidenum">
              <a:rPr lang="en-US" altLang="ko-KR" smtClean="0">
                <a:latin typeface="+mn-lt"/>
                <a:ea typeface="굴림" pitchFamily="34" charset="-127"/>
              </a:rPr>
              <a:pPr/>
              <a:t>17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399" y="228600"/>
            <a:ext cx="8220075" cy="1143000"/>
          </a:xfrm>
        </p:spPr>
        <p:txBody>
          <a:bodyPr/>
          <a:lstStyle/>
          <a:p>
            <a:r>
              <a:rPr lang="en-US" altLang="zh-CN" sz="3600" dirty="0" smtClean="0"/>
              <a:t>ARP: </a:t>
            </a:r>
            <a:r>
              <a:rPr lang="en-US" altLang="zh-CN" sz="3600" dirty="0" smtClean="0">
                <a:ea typeface="宋体" pitchFamily="2" charset="-122"/>
              </a:rPr>
              <a:t>Address Resolution Protocol (1)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 smtClean="0"/>
              <a:t>ARP permits machines to resolve addresses </a:t>
            </a:r>
            <a:r>
              <a:rPr lang="en-US" altLang="zh-CN" u="sng" dirty="0" smtClean="0"/>
              <a:t>without keeping a permanent record of bindings.</a:t>
            </a:r>
            <a:r>
              <a:rPr lang="en-US" altLang="zh-CN" dirty="0" smtClean="0"/>
              <a:t> 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/>
              <a:t>To avoid maintaining a centralized database, the designers chose to </a:t>
            </a:r>
            <a:r>
              <a:rPr lang="en-US" altLang="zh-CN" dirty="0" smtClean="0">
                <a:solidFill>
                  <a:srgbClr val="0070C0"/>
                </a:solidFill>
              </a:rPr>
              <a:t>use a low-level protocol (ARP) to </a:t>
            </a:r>
            <a:r>
              <a:rPr lang="en-US" altLang="zh-CN" u="sng" dirty="0" smtClean="0">
                <a:solidFill>
                  <a:srgbClr val="0070C0"/>
                </a:solidFill>
              </a:rPr>
              <a:t>bind addresses dynamically.</a:t>
            </a:r>
            <a:endParaRPr lang="zh-CN" altLang="zh-CN" u="sng" dirty="0" smtClean="0">
              <a:solidFill>
                <a:srgbClr val="0070C0"/>
              </a:solidFill>
            </a:endParaRPr>
          </a:p>
          <a:p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2-</a:t>
            </a:r>
            <a:fld id="{6C1F76B0-C056-41A2-B7A5-C4FED8C001A5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3"/>
          <p:cNvSpPr>
            <a:spLocks noGrp="1" noChangeArrowheads="1"/>
          </p:cNvSpPr>
          <p:nvPr>
            <p:ph type="title"/>
          </p:nvPr>
        </p:nvSpPr>
        <p:spPr>
          <a:xfrm>
            <a:off x="501650" y="241300"/>
            <a:ext cx="8191500" cy="901700"/>
          </a:xfrm>
        </p:spPr>
        <p:txBody>
          <a:bodyPr/>
          <a:lstStyle/>
          <a:p>
            <a:r>
              <a:rPr lang="en-US" altLang="zh-CN" sz="3600" dirty="0" smtClean="0">
                <a:ea typeface="宋体" pitchFamily="2" charset="-122"/>
              </a:rPr>
              <a:t>ARP: Address Resolution Protocol (2)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08550" y="1474788"/>
            <a:ext cx="4235450" cy="4648200"/>
          </a:xfrm>
        </p:spPr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Each IP node (host, router) on LAN has 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ARP </a:t>
            </a:r>
            <a:r>
              <a:rPr lang="en-US" altLang="zh-CN" sz="2400" dirty="0" smtClean="0">
                <a:ea typeface="宋体" pitchFamily="2" charset="-122"/>
              </a:rPr>
              <a:t>table</a:t>
            </a:r>
          </a:p>
          <a:p>
            <a:r>
              <a:rPr lang="en-US" altLang="zh-CN" sz="2400" dirty="0" smtClean="0">
                <a:ea typeface="宋体" pitchFamily="2" charset="-122"/>
              </a:rPr>
              <a:t>ARP table: IP/MAC address mappings for some LAN nodes</a:t>
            </a:r>
          </a:p>
          <a:p>
            <a:pPr>
              <a:buFont typeface="ZapfDingbats"/>
              <a:buNone/>
            </a:pPr>
            <a:r>
              <a:rPr lang="en-US" altLang="zh-CN" sz="1800" dirty="0" smtClean="0">
                <a:ea typeface="宋体" pitchFamily="2" charset="-122"/>
              </a:rPr>
              <a:t>    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&lt; IP address; MAC address; TTL&gt;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A cache of recently required address bindings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TTL (Time To Live): time after which address mapping will be forgotten (typically 20 min)</a:t>
            </a:r>
            <a:endParaRPr lang="en-US" altLang="zh-CN" dirty="0" smtClean="0">
              <a:ea typeface="宋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0188" y="1487488"/>
            <a:ext cx="3939476" cy="1277937"/>
            <a:chOff x="297" y="3336"/>
            <a:chExt cx="2788" cy="805"/>
          </a:xfrm>
        </p:grpSpPr>
        <p:sp>
          <p:nvSpPr>
            <p:cNvPr id="3109" name="Text Box 6"/>
            <p:cNvSpPr txBox="1">
              <a:spLocks noChangeArrowheads="1"/>
            </p:cNvSpPr>
            <p:nvPr/>
          </p:nvSpPr>
          <p:spPr bwMode="auto">
            <a:xfrm>
              <a:off x="390" y="3350"/>
              <a:ext cx="2544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1"/>
              <a:r>
                <a:rPr lang="en-US" altLang="zh-CN" sz="2400" u="sng" dirty="0" smtClean="0">
                  <a:solidFill>
                    <a:srgbClr val="0000FF"/>
                  </a:solidFill>
                  <a:latin typeface="+mn-lt"/>
                  <a:ea typeface="宋体" pitchFamily="2" charset="-122"/>
                </a:rPr>
                <a:t>Q:</a:t>
              </a:r>
              <a:r>
                <a:rPr lang="en-US" altLang="zh-CN" sz="2400" dirty="0" smtClean="0">
                  <a:solidFill>
                    <a:srgbClr val="0000FF"/>
                  </a:solidFill>
                  <a:latin typeface="+mn-lt"/>
                  <a:ea typeface="宋体" pitchFamily="2" charset="-122"/>
                </a:rPr>
                <a:t> </a:t>
              </a:r>
              <a:r>
                <a:rPr lang="en-US" altLang="zh-CN" sz="2400" dirty="0">
                  <a:latin typeface="+mn-lt"/>
                  <a:ea typeface="宋体" pitchFamily="2" charset="-122"/>
                </a:rPr>
                <a:t>how to determine</a:t>
              </a:r>
            </a:p>
            <a:p>
              <a:pPr latinLnBrk="1"/>
              <a:r>
                <a:rPr lang="en-US" altLang="zh-CN" sz="2400" dirty="0">
                  <a:latin typeface="+mn-lt"/>
                  <a:ea typeface="宋体" pitchFamily="2" charset="-122"/>
                </a:rPr>
                <a:t>MAC address of B</a:t>
              </a:r>
            </a:p>
            <a:p>
              <a:pPr latinLnBrk="1"/>
              <a:r>
                <a:rPr lang="en-US" altLang="zh-CN" sz="2400" dirty="0">
                  <a:latin typeface="+mn-lt"/>
                  <a:ea typeface="宋体" pitchFamily="2" charset="-122"/>
                </a:rPr>
                <a:t>knowing B’s IP address?</a:t>
              </a:r>
            </a:p>
          </p:txBody>
        </p:sp>
        <p:sp>
          <p:nvSpPr>
            <p:cNvPr id="3110" name="Rectangle 7"/>
            <p:cNvSpPr>
              <a:spLocks noChangeArrowheads="1"/>
            </p:cNvSpPr>
            <p:nvPr/>
          </p:nvSpPr>
          <p:spPr bwMode="auto">
            <a:xfrm>
              <a:off x="297" y="3336"/>
              <a:ext cx="2788" cy="8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/>
            </a:p>
          </p:txBody>
        </p:sp>
      </p:grp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354263" y="3044825"/>
          <a:ext cx="415925" cy="387350"/>
        </p:xfrm>
        <a:graphic>
          <a:graphicData uri="http://schemas.openxmlformats.org/presentationml/2006/ole">
            <p:oleObj spid="_x0000_s275458" name="Clip" r:id="rId4" imgW="1305000" imgH="1085760" progId="">
              <p:embed/>
            </p:oleObj>
          </a:graphicData>
        </a:graphic>
      </p:graphicFrame>
      <p:sp>
        <p:nvSpPr>
          <p:cNvPr id="3083" name="Freeform 10"/>
          <p:cNvSpPr>
            <a:spLocks/>
          </p:cNvSpPr>
          <p:nvPr/>
        </p:nvSpPr>
        <p:spPr bwMode="auto">
          <a:xfrm>
            <a:off x="1800225" y="3944938"/>
            <a:ext cx="1393825" cy="1525587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852863" y="4397375"/>
          <a:ext cx="415925" cy="387350"/>
        </p:xfrm>
        <a:graphic>
          <a:graphicData uri="http://schemas.openxmlformats.org/presentationml/2006/ole">
            <p:oleObj spid="_x0000_s275459" name="Clip" r:id="rId5" imgW="1305000" imgH="1085760" progId="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344738" y="5843588"/>
          <a:ext cx="415925" cy="387350"/>
        </p:xfrm>
        <a:graphic>
          <a:graphicData uri="http://schemas.openxmlformats.org/presentationml/2006/ole">
            <p:oleObj spid="_x0000_s275460" name="Clip" r:id="rId6" imgW="1305000" imgH="1085760" progId="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668338" y="4279900"/>
          <a:ext cx="415925" cy="387350"/>
        </p:xfrm>
        <a:graphic>
          <a:graphicData uri="http://schemas.openxmlformats.org/presentationml/2006/ole">
            <p:oleObj spid="_x0000_s275461" name="Clip" r:id="rId7" imgW="1305000" imgH="1085760" progId="">
              <p:embed/>
            </p:oleObj>
          </a:graphicData>
        </a:graphic>
      </p:graphicFrame>
      <p:sp>
        <p:nvSpPr>
          <p:cNvPr id="3084" name="Rectangle 14"/>
          <p:cNvSpPr>
            <a:spLocks noChangeArrowheads="1"/>
          </p:cNvSpPr>
          <p:nvPr/>
        </p:nvSpPr>
        <p:spPr bwMode="auto">
          <a:xfrm>
            <a:off x="3717925" y="4508500"/>
            <a:ext cx="18415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endParaRPr lang="zh-CN" altLang="en-US"/>
          </a:p>
        </p:txBody>
      </p:sp>
      <p:sp>
        <p:nvSpPr>
          <p:cNvPr id="3085" name="Rectangle 15"/>
          <p:cNvSpPr>
            <a:spLocks noChangeArrowheads="1"/>
          </p:cNvSpPr>
          <p:nvPr/>
        </p:nvSpPr>
        <p:spPr bwMode="auto">
          <a:xfrm>
            <a:off x="1041400" y="4371975"/>
            <a:ext cx="182563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endParaRPr lang="zh-CN" altLang="en-US"/>
          </a:p>
        </p:txBody>
      </p:sp>
      <p:sp>
        <p:nvSpPr>
          <p:cNvPr id="3086" name="Rectangle 16"/>
          <p:cNvSpPr>
            <a:spLocks noChangeArrowheads="1"/>
          </p:cNvSpPr>
          <p:nvPr/>
        </p:nvSpPr>
        <p:spPr bwMode="auto">
          <a:xfrm>
            <a:off x="2540000" y="3413125"/>
            <a:ext cx="130175" cy="188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endParaRPr lang="zh-CN" altLang="en-US"/>
          </a:p>
        </p:txBody>
      </p:sp>
      <p:sp>
        <p:nvSpPr>
          <p:cNvPr id="3087" name="Rectangle 17"/>
          <p:cNvSpPr>
            <a:spLocks noChangeArrowheads="1"/>
          </p:cNvSpPr>
          <p:nvPr/>
        </p:nvSpPr>
        <p:spPr bwMode="auto">
          <a:xfrm>
            <a:off x="2493963" y="5654675"/>
            <a:ext cx="130175" cy="190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endParaRPr lang="zh-CN" altLang="en-US"/>
          </a:p>
        </p:txBody>
      </p:sp>
      <p:sp>
        <p:nvSpPr>
          <p:cNvPr id="3088" name="Line 18"/>
          <p:cNvSpPr>
            <a:spLocks noChangeShapeType="1"/>
          </p:cNvSpPr>
          <p:nvPr/>
        </p:nvSpPr>
        <p:spPr bwMode="auto">
          <a:xfrm>
            <a:off x="1219200" y="4449763"/>
            <a:ext cx="614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89" name="Line 19"/>
          <p:cNvSpPr>
            <a:spLocks noChangeShapeType="1"/>
          </p:cNvSpPr>
          <p:nvPr/>
        </p:nvSpPr>
        <p:spPr bwMode="auto">
          <a:xfrm>
            <a:off x="2587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90" name="Line 20"/>
          <p:cNvSpPr>
            <a:spLocks noChangeShapeType="1"/>
          </p:cNvSpPr>
          <p:nvPr/>
        </p:nvSpPr>
        <p:spPr bwMode="auto">
          <a:xfrm flipH="1">
            <a:off x="3176588" y="4575175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91" name="Line 21"/>
          <p:cNvSpPr>
            <a:spLocks noChangeShapeType="1"/>
          </p:cNvSpPr>
          <p:nvPr/>
        </p:nvSpPr>
        <p:spPr bwMode="auto">
          <a:xfrm flipV="1">
            <a:off x="2562225" y="53228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92" name="Text Box 22"/>
          <p:cNvSpPr txBox="1">
            <a:spLocks noChangeArrowheads="1"/>
          </p:cNvSpPr>
          <p:nvPr/>
        </p:nvSpPr>
        <p:spPr bwMode="auto">
          <a:xfrm>
            <a:off x="2806700" y="3389313"/>
            <a:ext cx="189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en-US" altLang="zh-CN" sz="1400">
                <a:ea typeface="宋体" pitchFamily="2" charset="-122"/>
              </a:rPr>
              <a:t>1A-2F-BB-76-09-AD</a:t>
            </a:r>
          </a:p>
        </p:txBody>
      </p:sp>
      <p:sp>
        <p:nvSpPr>
          <p:cNvPr id="3093" name="Line 23"/>
          <p:cNvSpPr>
            <a:spLocks noChangeShapeType="1"/>
          </p:cNvSpPr>
          <p:nvPr/>
        </p:nvSpPr>
        <p:spPr bwMode="auto">
          <a:xfrm flipH="1" flipV="1">
            <a:off x="2674938" y="3490913"/>
            <a:ext cx="1762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94" name="Line 24"/>
          <p:cNvSpPr>
            <a:spLocks noChangeShapeType="1"/>
          </p:cNvSpPr>
          <p:nvPr/>
        </p:nvSpPr>
        <p:spPr bwMode="auto">
          <a:xfrm flipV="1">
            <a:off x="3798888" y="4651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95" name="Text Box 25"/>
          <p:cNvSpPr txBox="1">
            <a:spLocks noChangeArrowheads="1"/>
          </p:cNvSpPr>
          <p:nvPr/>
        </p:nvSpPr>
        <p:spPr bwMode="auto">
          <a:xfrm>
            <a:off x="3384550" y="4943475"/>
            <a:ext cx="1900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en-US" altLang="zh-CN" sz="1400">
                <a:ea typeface="宋体" pitchFamily="2" charset="-122"/>
              </a:rPr>
              <a:t>58-23-D7-FA-20-B0</a:t>
            </a:r>
          </a:p>
        </p:txBody>
      </p:sp>
      <p:sp>
        <p:nvSpPr>
          <p:cNvPr id="3096" name="Line 26"/>
          <p:cNvSpPr>
            <a:spLocks noChangeShapeType="1"/>
          </p:cNvSpPr>
          <p:nvPr/>
        </p:nvSpPr>
        <p:spPr bwMode="auto">
          <a:xfrm flipH="1">
            <a:off x="2632075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97" name="Text Box 27"/>
          <p:cNvSpPr txBox="1">
            <a:spLocks noChangeArrowheads="1"/>
          </p:cNvSpPr>
          <p:nvPr/>
        </p:nvSpPr>
        <p:spPr bwMode="auto">
          <a:xfrm>
            <a:off x="2921000" y="5651500"/>
            <a:ext cx="17954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en-US" altLang="zh-CN" sz="1400">
                <a:ea typeface="宋体" pitchFamily="2" charset="-122"/>
              </a:rPr>
              <a:t>0C-C4-11-6F-E3-98</a:t>
            </a:r>
          </a:p>
        </p:txBody>
      </p:sp>
      <p:sp>
        <p:nvSpPr>
          <p:cNvPr id="3098" name="Line 28"/>
          <p:cNvSpPr>
            <a:spLocks noChangeShapeType="1"/>
          </p:cNvSpPr>
          <p:nvPr/>
        </p:nvSpPr>
        <p:spPr bwMode="auto">
          <a:xfrm flipV="1">
            <a:off x="1130300" y="4524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99" name="Text Box 29"/>
          <p:cNvSpPr txBox="1">
            <a:spLocks noChangeArrowheads="1"/>
          </p:cNvSpPr>
          <p:nvPr/>
        </p:nvSpPr>
        <p:spPr bwMode="auto">
          <a:xfrm>
            <a:off x="0" y="4833938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en-US" altLang="zh-CN" sz="1400">
                <a:ea typeface="宋体" pitchFamily="2" charset="-122"/>
              </a:rPr>
              <a:t>71-65-F7-2B-08-53</a:t>
            </a:r>
          </a:p>
        </p:txBody>
      </p:sp>
      <p:sp>
        <p:nvSpPr>
          <p:cNvPr id="3100" name="Text Box 30"/>
          <p:cNvSpPr txBox="1">
            <a:spLocks noChangeArrowheads="1"/>
          </p:cNvSpPr>
          <p:nvPr/>
        </p:nvSpPr>
        <p:spPr bwMode="auto">
          <a:xfrm>
            <a:off x="2012950" y="4435475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en-US" altLang="zh-CN">
                <a:ea typeface="宋体" pitchFamily="2" charset="-122"/>
              </a:rPr>
              <a:t>   LAN</a:t>
            </a:r>
          </a:p>
        </p:txBody>
      </p:sp>
      <p:sp>
        <p:nvSpPr>
          <p:cNvPr id="3101" name="Text Box 31"/>
          <p:cNvSpPr txBox="1">
            <a:spLocks noChangeArrowheads="1"/>
          </p:cNvSpPr>
          <p:nvPr/>
        </p:nvSpPr>
        <p:spPr bwMode="auto">
          <a:xfrm>
            <a:off x="230188" y="3790950"/>
            <a:ext cx="1231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en-US" altLang="zh-CN" sz="1400">
                <a:ea typeface="宋体" pitchFamily="2" charset="-122"/>
              </a:rPr>
              <a:t>137.196.7.23</a:t>
            </a:r>
          </a:p>
        </p:txBody>
      </p:sp>
      <p:sp>
        <p:nvSpPr>
          <p:cNvPr id="3102" name="Line 32"/>
          <p:cNvSpPr>
            <a:spLocks noChangeShapeType="1"/>
          </p:cNvSpPr>
          <p:nvPr/>
        </p:nvSpPr>
        <p:spPr bwMode="auto">
          <a:xfrm>
            <a:off x="876300" y="40433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03" name="Text Box 33"/>
          <p:cNvSpPr txBox="1">
            <a:spLocks noChangeArrowheads="1"/>
          </p:cNvSpPr>
          <p:nvPr/>
        </p:nvSpPr>
        <p:spPr bwMode="auto">
          <a:xfrm>
            <a:off x="2944813" y="2990850"/>
            <a:ext cx="1231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en-US" altLang="zh-CN" sz="1400">
                <a:ea typeface="宋体" pitchFamily="2" charset="-122"/>
              </a:rPr>
              <a:t>137.196.7.78</a:t>
            </a:r>
          </a:p>
        </p:txBody>
      </p:sp>
      <p:sp>
        <p:nvSpPr>
          <p:cNvPr id="3104" name="Line 34"/>
          <p:cNvSpPr>
            <a:spLocks noChangeShapeType="1"/>
          </p:cNvSpPr>
          <p:nvPr/>
        </p:nvSpPr>
        <p:spPr bwMode="auto">
          <a:xfrm flipH="1" flipV="1">
            <a:off x="2705100" y="3116263"/>
            <a:ext cx="2825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05" name="Line 35"/>
          <p:cNvSpPr>
            <a:spLocks noChangeShapeType="1"/>
          </p:cNvSpPr>
          <p:nvPr/>
        </p:nvSpPr>
        <p:spPr bwMode="auto">
          <a:xfrm>
            <a:off x="4054475" y="415607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06" name="Text Box 36"/>
          <p:cNvSpPr txBox="1">
            <a:spLocks noChangeArrowheads="1"/>
          </p:cNvSpPr>
          <p:nvPr/>
        </p:nvSpPr>
        <p:spPr bwMode="auto">
          <a:xfrm>
            <a:off x="3444875" y="3890963"/>
            <a:ext cx="1203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en-US" altLang="zh-CN" sz="1400">
                <a:ea typeface="宋体" pitchFamily="2" charset="-122"/>
              </a:rPr>
              <a:t>137.196.7.14</a:t>
            </a:r>
          </a:p>
        </p:txBody>
      </p:sp>
      <p:sp>
        <p:nvSpPr>
          <p:cNvPr id="3107" name="Line 38"/>
          <p:cNvSpPr>
            <a:spLocks noChangeShapeType="1"/>
          </p:cNvSpPr>
          <p:nvPr/>
        </p:nvSpPr>
        <p:spPr bwMode="auto">
          <a:xfrm>
            <a:off x="2136775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08" name="Text Box 39"/>
          <p:cNvSpPr txBox="1">
            <a:spLocks noChangeArrowheads="1"/>
          </p:cNvSpPr>
          <p:nvPr/>
        </p:nvSpPr>
        <p:spPr bwMode="auto">
          <a:xfrm>
            <a:off x="898525" y="5861050"/>
            <a:ext cx="1231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en-US" altLang="zh-CN" sz="1400">
                <a:ea typeface="宋体" pitchFamily="2" charset="-122"/>
              </a:rPr>
              <a:t>137.196.7.88</a:t>
            </a:r>
          </a:p>
        </p:txBody>
      </p:sp>
      <p:sp>
        <p:nvSpPr>
          <p:cNvPr id="4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noFill/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IP Technology</a:t>
            </a:r>
            <a:endParaRPr lang="en-US" altLang="ko-KR" dirty="0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625475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D3EC2426-C11F-41CB-8399-572ADFDB0B42}" type="slidenum">
              <a:rPr lang="en-US" altLang="ko-KR" smtClean="0">
                <a:latin typeface="+mn-lt"/>
                <a:ea typeface="굴림" pitchFamily="34" charset="-127"/>
              </a:rPr>
              <a:pPr/>
              <a:t>19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529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F754AA37-3763-45C7-B62C-41730806EEB9}" type="slidenum">
              <a:rPr lang="en-US" altLang="ko-KR" smtClean="0">
                <a:latin typeface="+mn-lt"/>
                <a:ea typeface="굴림" pitchFamily="34" charset="-127"/>
              </a:rPr>
              <a:pPr/>
              <a:t>2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Unit 2: IP Technology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2. 1 </a:t>
            </a:r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Introduction</a:t>
            </a:r>
          </a:p>
          <a:p>
            <a:r>
              <a:rPr lang="en-US" altLang="ko-KR" sz="2400" dirty="0" smtClean="0">
                <a:ea typeface="굴림" pitchFamily="34" charset="-127"/>
              </a:rPr>
              <a:t>2.2 Virtual circuit and datagram networks</a:t>
            </a:r>
          </a:p>
          <a:p>
            <a:r>
              <a:rPr lang="en-US" altLang="ko-KR" sz="2400" dirty="0" smtClean="0">
                <a:ea typeface="굴림" pitchFamily="34" charset="-127"/>
              </a:rPr>
              <a:t>2.3 IPv4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Datagram format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IPv4 addressing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ICMP</a:t>
            </a:r>
          </a:p>
        </p:txBody>
      </p:sp>
      <p:sp>
        <p:nvSpPr>
          <p:cNvPr id="5530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2.4 IPv6:</a:t>
            </a:r>
          </a:p>
          <a:p>
            <a:pPr lvl="1" eaLnBrk="1" hangingPunct="1"/>
            <a:r>
              <a:rPr lang="en-US" altLang="zh-CN" sz="2000" dirty="0" smtClean="0"/>
              <a:t>Protocol Background</a:t>
            </a:r>
          </a:p>
          <a:p>
            <a:pPr lvl="1" eaLnBrk="1" hangingPunct="1"/>
            <a:r>
              <a:rPr lang="en-US" altLang="zh-CN" sz="2000" dirty="0" smtClean="0"/>
              <a:t>Technology Highlights</a:t>
            </a:r>
          </a:p>
          <a:p>
            <a:pPr lvl="1" eaLnBrk="1" hangingPunct="1"/>
            <a:r>
              <a:rPr lang="en-US" altLang="zh-CN" sz="2000" dirty="0" smtClean="0"/>
              <a:t>IPv4-IPv6 Coexistence/Transition </a:t>
            </a:r>
          </a:p>
          <a:p>
            <a:pPr lvl="1" eaLnBrk="1" hangingPunct="1"/>
            <a:r>
              <a:rPr lang="en-US" altLang="zh-CN" sz="2000" dirty="0" smtClean="0"/>
              <a:t>Next Steps</a:t>
            </a:r>
            <a:endParaRPr lang="en-US" altLang="ko-KR" sz="2000" dirty="0" smtClean="0">
              <a:ea typeface="굴림" pitchFamily="34" charset="-127"/>
            </a:endParaRPr>
          </a:p>
          <a:p>
            <a:endParaRPr lang="en-US" altLang="ko-KR" sz="2400" dirty="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zh-CN" sz="3600" smtClean="0">
                <a:ea typeface="宋体" pitchFamily="2" charset="-122"/>
              </a:rPr>
              <a:t>ARP protocol: Same LAN (network)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085850"/>
            <a:ext cx="3810000" cy="4648200"/>
          </a:xfrm>
        </p:spPr>
        <p:txBody>
          <a:bodyPr/>
          <a:lstStyle/>
          <a:p>
            <a:r>
              <a:rPr lang="en-US" altLang="zh-CN" sz="1800" dirty="0" smtClean="0">
                <a:ea typeface="宋体" pitchFamily="2" charset="-122"/>
              </a:rPr>
              <a:t>A wants to send datagram to B, and B’s MAC address not in A’s ARP table.</a:t>
            </a:r>
          </a:p>
          <a:p>
            <a:r>
              <a:rPr lang="en-US" altLang="zh-CN" sz="1800" dirty="0" smtClean="0">
                <a:ea typeface="宋体" pitchFamily="2" charset="-122"/>
              </a:rPr>
              <a:t>A 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broadcasts</a:t>
            </a:r>
            <a:r>
              <a:rPr lang="en-US" altLang="zh-CN" sz="1800" dirty="0" smtClean="0">
                <a:ea typeface="宋体" pitchFamily="2" charset="-122"/>
              </a:rPr>
              <a:t> ARP query packet, containing B's IP address </a:t>
            </a:r>
          </a:p>
          <a:p>
            <a:pPr lvl="1"/>
            <a:r>
              <a:rPr lang="en-US" altLang="zh-CN" sz="1600" dirty="0" err="1" smtClean="0">
                <a:ea typeface="宋体" pitchFamily="2" charset="-122"/>
              </a:rPr>
              <a:t>dest</a:t>
            </a:r>
            <a:r>
              <a:rPr lang="en-US" altLang="zh-CN" sz="1600" dirty="0" smtClean="0">
                <a:ea typeface="宋体" pitchFamily="2" charset="-122"/>
              </a:rPr>
              <a:t> MAC address = FF-FF-FF-FF-FF-FF</a:t>
            </a:r>
          </a:p>
          <a:p>
            <a:pPr lvl="1"/>
            <a:r>
              <a:rPr lang="en-US" altLang="zh-CN" sz="1600" dirty="0" smtClean="0">
                <a:ea typeface="宋体" pitchFamily="2" charset="-122"/>
              </a:rPr>
              <a:t>all machines on LAN receive ARP query </a:t>
            </a:r>
          </a:p>
          <a:p>
            <a:r>
              <a:rPr lang="en-US" altLang="zh-CN" sz="1800" dirty="0" smtClean="0">
                <a:ea typeface="宋体" pitchFamily="2" charset="-122"/>
              </a:rPr>
              <a:t>B receives ARP packet, replies to A with its (B's) MAC address</a:t>
            </a:r>
          </a:p>
          <a:p>
            <a:pPr lvl="1"/>
            <a:r>
              <a:rPr lang="en-US" altLang="zh-CN" sz="1600" dirty="0" smtClean="0">
                <a:ea typeface="宋体" pitchFamily="2" charset="-122"/>
              </a:rPr>
              <a:t>frame sent to A’s MAC address (</a:t>
            </a:r>
            <a:r>
              <a:rPr lang="en-US" altLang="zh-CN" sz="1600" dirty="0" err="1" smtClean="0">
                <a:solidFill>
                  <a:srgbClr val="FF0000"/>
                </a:solidFill>
                <a:ea typeface="宋体" pitchFamily="2" charset="-122"/>
              </a:rPr>
              <a:t>unicast</a:t>
            </a:r>
            <a:r>
              <a:rPr lang="en-US" altLang="zh-CN" sz="1600" dirty="0" smtClean="0">
                <a:ea typeface="宋体" pitchFamily="2" charset="-122"/>
              </a:rPr>
              <a:t>)</a:t>
            </a:r>
          </a:p>
          <a:p>
            <a:endParaRPr lang="en-US" altLang="zh-CN" sz="1800" dirty="0" smtClean="0">
              <a:ea typeface="宋体" pitchFamily="2" charset="-122"/>
            </a:endParaRPr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085850"/>
            <a:ext cx="3810000" cy="3562350"/>
          </a:xfrm>
        </p:spPr>
        <p:txBody>
          <a:bodyPr/>
          <a:lstStyle/>
          <a:p>
            <a:r>
              <a:rPr lang="en-US" altLang="zh-CN" sz="1800" dirty="0" smtClean="0">
                <a:ea typeface="宋体" pitchFamily="2" charset="-122"/>
              </a:rPr>
              <a:t>A caches (saves) IP-to-MAC address pair in its ARP table until information becomes old (times out) </a:t>
            </a:r>
          </a:p>
          <a:p>
            <a:pPr lvl="1"/>
            <a:r>
              <a:rPr lang="en-US" altLang="zh-CN" sz="1600" dirty="0" smtClean="0">
                <a:solidFill>
                  <a:srgbClr val="FF0000"/>
                </a:solidFill>
                <a:ea typeface="宋体" pitchFamily="2" charset="-122"/>
              </a:rPr>
              <a:t>soft state: </a:t>
            </a:r>
            <a:r>
              <a:rPr lang="en-US" altLang="zh-CN" sz="1600" dirty="0" smtClean="0">
                <a:ea typeface="宋体" pitchFamily="2" charset="-122"/>
              </a:rPr>
              <a:t>information that times out (goes away) unless refreshed</a:t>
            </a:r>
          </a:p>
          <a:p>
            <a:r>
              <a:rPr lang="en-US" altLang="zh-CN" sz="1800" dirty="0" smtClean="0">
                <a:ea typeface="宋体" pitchFamily="2" charset="-122"/>
              </a:rPr>
              <a:t>ARP is “plug-and-play”:</a:t>
            </a:r>
          </a:p>
          <a:p>
            <a:pPr lvl="1"/>
            <a:r>
              <a:rPr lang="en-US" altLang="zh-CN" sz="1600" dirty="0" smtClean="0">
                <a:ea typeface="宋体" pitchFamily="2" charset="-122"/>
              </a:rPr>
              <a:t>nodes create their ARP tables </a:t>
            </a:r>
            <a:r>
              <a:rPr lang="en-US" altLang="zh-CN" sz="1600" i="1" dirty="0" smtClean="0">
                <a:ea typeface="宋体" pitchFamily="2" charset="-122"/>
              </a:rPr>
              <a:t>without intervention from net administrator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noFill/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IP Technology</a:t>
            </a:r>
            <a:endParaRPr lang="en-US" altLang="ko-KR" dirty="0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625475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D3EC2426-C11F-41CB-8399-572ADFDB0B42}" type="slidenum">
              <a:rPr lang="en-US" altLang="ko-KR" smtClean="0">
                <a:latin typeface="+mn-lt"/>
                <a:ea typeface="굴림" pitchFamily="34" charset="-127"/>
              </a:rPr>
              <a:pPr/>
              <a:t>20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914900" y="4391025"/>
            <a:ext cx="3905250" cy="714435"/>
            <a:chOff x="4914900" y="4391025"/>
            <a:chExt cx="3905250" cy="714435"/>
          </a:xfrm>
        </p:grpSpPr>
        <p:sp>
          <p:nvSpPr>
            <p:cNvPr id="9" name="TextBox 8"/>
            <p:cNvSpPr txBox="1"/>
            <p:nvPr/>
          </p:nvSpPr>
          <p:spPr>
            <a:xfrm>
              <a:off x="5429250" y="4705350"/>
              <a:ext cx="390525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A</a:t>
              </a:r>
              <a:endParaRPr lang="zh-CN" alt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34175" y="4705350"/>
              <a:ext cx="390525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x</a:t>
              </a:r>
              <a:endParaRPr lang="zh-CN" alt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81875" y="4705350"/>
              <a:ext cx="390525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B</a:t>
              </a:r>
              <a:endParaRPr lang="zh-CN" alt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20050" y="4705350"/>
              <a:ext cx="390525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y</a:t>
              </a:r>
              <a:endParaRPr lang="zh-CN" altLang="en-US" sz="2000" dirty="0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914900" y="4391025"/>
              <a:ext cx="3905250" cy="314325"/>
              <a:chOff x="4914900" y="4391025"/>
              <a:chExt cx="3905250" cy="314325"/>
            </a:xfrm>
          </p:grpSpPr>
          <p:cxnSp>
            <p:nvCxnSpPr>
              <p:cNvPr id="14" name="直接连接符 13"/>
              <p:cNvCxnSpPr/>
              <p:nvPr/>
            </p:nvCxnSpPr>
            <p:spPr bwMode="auto">
              <a:xfrm>
                <a:off x="4914900" y="4391025"/>
                <a:ext cx="390525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直接连接符 17"/>
              <p:cNvCxnSpPr>
                <a:stCxn id="9" idx="0"/>
              </p:cNvCxnSpPr>
              <p:nvPr/>
            </p:nvCxnSpPr>
            <p:spPr bwMode="auto">
              <a:xfrm rot="16200000" flipV="1">
                <a:off x="5464970" y="4545806"/>
                <a:ext cx="314325" cy="476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直接连接符 19"/>
              <p:cNvCxnSpPr/>
              <p:nvPr/>
            </p:nvCxnSpPr>
            <p:spPr bwMode="auto">
              <a:xfrm rot="16200000" flipV="1">
                <a:off x="6750845" y="4545806"/>
                <a:ext cx="314325" cy="476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直接连接符 20"/>
              <p:cNvCxnSpPr/>
              <p:nvPr/>
            </p:nvCxnSpPr>
            <p:spPr bwMode="auto">
              <a:xfrm rot="16200000" flipV="1">
                <a:off x="7398545" y="4545806"/>
                <a:ext cx="314325" cy="476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直接连接符 21"/>
              <p:cNvCxnSpPr/>
              <p:nvPr/>
            </p:nvCxnSpPr>
            <p:spPr bwMode="auto">
              <a:xfrm rot="16200000" flipV="1">
                <a:off x="8046245" y="4545806"/>
                <a:ext cx="314325" cy="476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5" name="组合 24"/>
          <p:cNvGrpSpPr/>
          <p:nvPr/>
        </p:nvGrpSpPr>
        <p:grpSpPr>
          <a:xfrm>
            <a:off x="4914900" y="5514975"/>
            <a:ext cx="3905250" cy="714435"/>
            <a:chOff x="4914900" y="4391025"/>
            <a:chExt cx="3905250" cy="714435"/>
          </a:xfrm>
        </p:grpSpPr>
        <p:sp>
          <p:nvSpPr>
            <p:cNvPr id="26" name="TextBox 25"/>
            <p:cNvSpPr txBox="1"/>
            <p:nvPr/>
          </p:nvSpPr>
          <p:spPr>
            <a:xfrm>
              <a:off x="5429250" y="4705350"/>
              <a:ext cx="390525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A</a:t>
              </a:r>
              <a:endParaRPr lang="zh-CN" altLang="en-US" sz="2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34175" y="4705350"/>
              <a:ext cx="390525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x</a:t>
              </a:r>
              <a:endParaRPr lang="zh-CN" altLang="en-US" sz="2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81875" y="4705350"/>
              <a:ext cx="390525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B</a:t>
              </a:r>
              <a:endParaRPr lang="zh-CN" altLang="en-US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0050" y="4705350"/>
              <a:ext cx="390525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y</a:t>
              </a:r>
              <a:endParaRPr lang="zh-CN" altLang="en-US" sz="2000" dirty="0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4914900" y="4391025"/>
              <a:ext cx="3905250" cy="314325"/>
              <a:chOff x="4914900" y="4391025"/>
              <a:chExt cx="3905250" cy="314325"/>
            </a:xfrm>
          </p:grpSpPr>
          <p:cxnSp>
            <p:nvCxnSpPr>
              <p:cNvPr id="31" name="直接连接符 30"/>
              <p:cNvCxnSpPr/>
              <p:nvPr/>
            </p:nvCxnSpPr>
            <p:spPr bwMode="auto">
              <a:xfrm>
                <a:off x="4914900" y="4391025"/>
                <a:ext cx="390525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直接连接符 31"/>
              <p:cNvCxnSpPr>
                <a:stCxn id="26" idx="0"/>
              </p:cNvCxnSpPr>
              <p:nvPr/>
            </p:nvCxnSpPr>
            <p:spPr bwMode="auto">
              <a:xfrm rot="16200000" flipV="1">
                <a:off x="5464970" y="4545806"/>
                <a:ext cx="314325" cy="476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直接连接符 32"/>
              <p:cNvCxnSpPr/>
              <p:nvPr/>
            </p:nvCxnSpPr>
            <p:spPr bwMode="auto">
              <a:xfrm rot="16200000" flipV="1">
                <a:off x="6750845" y="4545806"/>
                <a:ext cx="314325" cy="476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直接连接符 33"/>
              <p:cNvCxnSpPr/>
              <p:nvPr/>
            </p:nvCxnSpPr>
            <p:spPr bwMode="auto">
              <a:xfrm rot="16200000" flipV="1">
                <a:off x="7398545" y="4545806"/>
                <a:ext cx="314325" cy="476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直接连接符 34"/>
              <p:cNvCxnSpPr/>
              <p:nvPr/>
            </p:nvCxnSpPr>
            <p:spPr bwMode="auto">
              <a:xfrm rot="16200000" flipV="1">
                <a:off x="8046245" y="4545806"/>
                <a:ext cx="314325" cy="476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76" name="组合 75"/>
          <p:cNvGrpSpPr/>
          <p:nvPr/>
        </p:nvGrpSpPr>
        <p:grpSpPr>
          <a:xfrm>
            <a:off x="5640937" y="5484251"/>
            <a:ext cx="1931841" cy="337005"/>
            <a:chOff x="5640937" y="5484251"/>
            <a:chExt cx="1931841" cy="337005"/>
          </a:xfrm>
        </p:grpSpPr>
        <p:sp>
          <p:nvSpPr>
            <p:cNvPr id="74" name="任意多边形 73"/>
            <p:cNvSpPr/>
            <p:nvPr/>
          </p:nvSpPr>
          <p:spPr bwMode="auto">
            <a:xfrm>
              <a:off x="6310648" y="5492845"/>
              <a:ext cx="1262130" cy="328411"/>
            </a:xfrm>
            <a:custGeom>
              <a:avLst/>
              <a:gdLst>
                <a:gd name="connsiteX0" fmla="*/ 573110 w 573110"/>
                <a:gd name="connsiteY0" fmla="*/ 347730 h 347730"/>
                <a:gd name="connsiteX1" fmla="*/ 566670 w 573110"/>
                <a:gd name="connsiteY1" fmla="*/ 180304 h 347730"/>
                <a:gd name="connsiteX2" fmla="*/ 560231 w 573110"/>
                <a:gd name="connsiteY2" fmla="*/ 160986 h 347730"/>
                <a:gd name="connsiteX3" fmla="*/ 553791 w 573110"/>
                <a:gd name="connsiteY3" fmla="*/ 135228 h 347730"/>
                <a:gd name="connsiteX4" fmla="*/ 528034 w 573110"/>
                <a:gd name="connsiteY4" fmla="*/ 96592 h 347730"/>
                <a:gd name="connsiteX5" fmla="*/ 508715 w 573110"/>
                <a:gd name="connsiteY5" fmla="*/ 83713 h 347730"/>
                <a:gd name="connsiteX6" fmla="*/ 495837 w 573110"/>
                <a:gd name="connsiteY6" fmla="*/ 64394 h 347730"/>
                <a:gd name="connsiteX7" fmla="*/ 476518 w 573110"/>
                <a:gd name="connsiteY7" fmla="*/ 57955 h 347730"/>
                <a:gd name="connsiteX8" fmla="*/ 437882 w 573110"/>
                <a:gd name="connsiteY8" fmla="*/ 38637 h 347730"/>
                <a:gd name="connsiteX9" fmla="*/ 418563 w 573110"/>
                <a:gd name="connsiteY9" fmla="*/ 25758 h 347730"/>
                <a:gd name="connsiteX10" fmla="*/ 392806 w 573110"/>
                <a:gd name="connsiteY10" fmla="*/ 19318 h 347730"/>
                <a:gd name="connsiteX11" fmla="*/ 334851 w 573110"/>
                <a:gd name="connsiteY11" fmla="*/ 6439 h 347730"/>
                <a:gd name="connsiteX12" fmla="*/ 0 w 573110"/>
                <a:gd name="connsiteY12" fmla="*/ 0 h 34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3110" h="347730">
                  <a:moveTo>
                    <a:pt x="573110" y="347730"/>
                  </a:moveTo>
                  <a:cubicBezTo>
                    <a:pt x="570963" y="291921"/>
                    <a:pt x="570513" y="236022"/>
                    <a:pt x="566670" y="180304"/>
                  </a:cubicBezTo>
                  <a:cubicBezTo>
                    <a:pt x="566203" y="173532"/>
                    <a:pt x="562096" y="167512"/>
                    <a:pt x="560231" y="160986"/>
                  </a:cubicBezTo>
                  <a:cubicBezTo>
                    <a:pt x="557800" y="152476"/>
                    <a:pt x="557749" y="143144"/>
                    <a:pt x="553791" y="135228"/>
                  </a:cubicBezTo>
                  <a:cubicBezTo>
                    <a:pt x="546869" y="121384"/>
                    <a:pt x="540913" y="105178"/>
                    <a:pt x="528034" y="96592"/>
                  </a:cubicBezTo>
                  <a:lnTo>
                    <a:pt x="508715" y="83713"/>
                  </a:lnTo>
                  <a:cubicBezTo>
                    <a:pt x="504422" y="77273"/>
                    <a:pt x="501880" y="69229"/>
                    <a:pt x="495837" y="64394"/>
                  </a:cubicBezTo>
                  <a:cubicBezTo>
                    <a:pt x="490537" y="60154"/>
                    <a:pt x="482589" y="60991"/>
                    <a:pt x="476518" y="57955"/>
                  </a:cubicBezTo>
                  <a:cubicBezTo>
                    <a:pt x="426583" y="32988"/>
                    <a:pt x="486441" y="54823"/>
                    <a:pt x="437882" y="38637"/>
                  </a:cubicBezTo>
                  <a:cubicBezTo>
                    <a:pt x="431442" y="34344"/>
                    <a:pt x="425677" y="28807"/>
                    <a:pt x="418563" y="25758"/>
                  </a:cubicBezTo>
                  <a:cubicBezTo>
                    <a:pt x="410429" y="22272"/>
                    <a:pt x="401315" y="21749"/>
                    <a:pt x="392806" y="19318"/>
                  </a:cubicBezTo>
                  <a:cubicBezTo>
                    <a:pt x="367456" y="12075"/>
                    <a:pt x="367958" y="7601"/>
                    <a:pt x="334851" y="6439"/>
                  </a:cubicBezTo>
                  <a:cubicBezTo>
                    <a:pt x="223282" y="2524"/>
                    <a:pt x="111638" y="0"/>
                    <a:pt x="0" y="0"/>
                  </a:cubicBez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5" name="任意多边形 74"/>
            <p:cNvSpPr/>
            <p:nvPr/>
          </p:nvSpPr>
          <p:spPr bwMode="auto">
            <a:xfrm flipH="1">
              <a:off x="5640937" y="5484251"/>
              <a:ext cx="689020" cy="324118"/>
            </a:xfrm>
            <a:custGeom>
              <a:avLst/>
              <a:gdLst>
                <a:gd name="connsiteX0" fmla="*/ 0 w 689020"/>
                <a:gd name="connsiteY0" fmla="*/ 8586 h 324118"/>
                <a:gd name="connsiteX1" fmla="*/ 508716 w 689020"/>
                <a:gd name="connsiteY1" fmla="*/ 8586 h 324118"/>
                <a:gd name="connsiteX2" fmla="*/ 618186 w 689020"/>
                <a:gd name="connsiteY2" fmla="*/ 60101 h 324118"/>
                <a:gd name="connsiteX3" fmla="*/ 676141 w 689020"/>
                <a:gd name="connsiteY3" fmla="*/ 156693 h 324118"/>
                <a:gd name="connsiteX4" fmla="*/ 689020 w 689020"/>
                <a:gd name="connsiteY4" fmla="*/ 324118 h 32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020" h="324118">
                  <a:moveTo>
                    <a:pt x="0" y="8586"/>
                  </a:moveTo>
                  <a:cubicBezTo>
                    <a:pt x="202842" y="4293"/>
                    <a:pt x="405685" y="0"/>
                    <a:pt x="508716" y="8586"/>
                  </a:cubicBezTo>
                  <a:cubicBezTo>
                    <a:pt x="611747" y="17172"/>
                    <a:pt x="590282" y="35417"/>
                    <a:pt x="618186" y="60101"/>
                  </a:cubicBezTo>
                  <a:cubicBezTo>
                    <a:pt x="646090" y="84786"/>
                    <a:pt x="664335" y="112690"/>
                    <a:pt x="676141" y="156693"/>
                  </a:cubicBezTo>
                  <a:cubicBezTo>
                    <a:pt x="687947" y="200696"/>
                    <a:pt x="688483" y="262407"/>
                    <a:pt x="689020" y="324118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5067836" y="4359499"/>
            <a:ext cx="3464418" cy="347729"/>
            <a:chOff x="5067836" y="4359499"/>
            <a:chExt cx="3464418" cy="347729"/>
          </a:xfrm>
        </p:grpSpPr>
        <p:sp>
          <p:nvSpPr>
            <p:cNvPr id="63" name="任意多边形 62"/>
            <p:cNvSpPr/>
            <p:nvPr/>
          </p:nvSpPr>
          <p:spPr bwMode="auto">
            <a:xfrm>
              <a:off x="5067836" y="4359499"/>
              <a:ext cx="573110" cy="347729"/>
            </a:xfrm>
            <a:custGeom>
              <a:avLst/>
              <a:gdLst>
                <a:gd name="connsiteX0" fmla="*/ 573110 w 573110"/>
                <a:gd name="connsiteY0" fmla="*/ 347730 h 347730"/>
                <a:gd name="connsiteX1" fmla="*/ 566670 w 573110"/>
                <a:gd name="connsiteY1" fmla="*/ 180304 h 347730"/>
                <a:gd name="connsiteX2" fmla="*/ 560231 w 573110"/>
                <a:gd name="connsiteY2" fmla="*/ 160986 h 347730"/>
                <a:gd name="connsiteX3" fmla="*/ 553791 w 573110"/>
                <a:gd name="connsiteY3" fmla="*/ 135228 h 347730"/>
                <a:gd name="connsiteX4" fmla="*/ 528034 w 573110"/>
                <a:gd name="connsiteY4" fmla="*/ 96592 h 347730"/>
                <a:gd name="connsiteX5" fmla="*/ 508715 w 573110"/>
                <a:gd name="connsiteY5" fmla="*/ 83713 h 347730"/>
                <a:gd name="connsiteX6" fmla="*/ 495837 w 573110"/>
                <a:gd name="connsiteY6" fmla="*/ 64394 h 347730"/>
                <a:gd name="connsiteX7" fmla="*/ 476518 w 573110"/>
                <a:gd name="connsiteY7" fmla="*/ 57955 h 347730"/>
                <a:gd name="connsiteX8" fmla="*/ 437882 w 573110"/>
                <a:gd name="connsiteY8" fmla="*/ 38637 h 347730"/>
                <a:gd name="connsiteX9" fmla="*/ 418563 w 573110"/>
                <a:gd name="connsiteY9" fmla="*/ 25758 h 347730"/>
                <a:gd name="connsiteX10" fmla="*/ 392806 w 573110"/>
                <a:gd name="connsiteY10" fmla="*/ 19318 h 347730"/>
                <a:gd name="connsiteX11" fmla="*/ 334851 w 573110"/>
                <a:gd name="connsiteY11" fmla="*/ 6439 h 347730"/>
                <a:gd name="connsiteX12" fmla="*/ 0 w 573110"/>
                <a:gd name="connsiteY12" fmla="*/ 0 h 34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3110" h="347730">
                  <a:moveTo>
                    <a:pt x="573110" y="347730"/>
                  </a:moveTo>
                  <a:cubicBezTo>
                    <a:pt x="570963" y="291921"/>
                    <a:pt x="570513" y="236022"/>
                    <a:pt x="566670" y="180304"/>
                  </a:cubicBezTo>
                  <a:cubicBezTo>
                    <a:pt x="566203" y="173532"/>
                    <a:pt x="562096" y="167512"/>
                    <a:pt x="560231" y="160986"/>
                  </a:cubicBezTo>
                  <a:cubicBezTo>
                    <a:pt x="557800" y="152476"/>
                    <a:pt x="557749" y="143144"/>
                    <a:pt x="553791" y="135228"/>
                  </a:cubicBezTo>
                  <a:cubicBezTo>
                    <a:pt x="546869" y="121384"/>
                    <a:pt x="540913" y="105178"/>
                    <a:pt x="528034" y="96592"/>
                  </a:cubicBezTo>
                  <a:lnTo>
                    <a:pt x="508715" y="83713"/>
                  </a:lnTo>
                  <a:cubicBezTo>
                    <a:pt x="504422" y="77273"/>
                    <a:pt x="501880" y="69229"/>
                    <a:pt x="495837" y="64394"/>
                  </a:cubicBezTo>
                  <a:cubicBezTo>
                    <a:pt x="490537" y="60154"/>
                    <a:pt x="482589" y="60991"/>
                    <a:pt x="476518" y="57955"/>
                  </a:cubicBezTo>
                  <a:cubicBezTo>
                    <a:pt x="426583" y="32988"/>
                    <a:pt x="486441" y="54823"/>
                    <a:pt x="437882" y="38637"/>
                  </a:cubicBezTo>
                  <a:cubicBezTo>
                    <a:pt x="431442" y="34344"/>
                    <a:pt x="425677" y="28807"/>
                    <a:pt x="418563" y="25758"/>
                  </a:cubicBezTo>
                  <a:cubicBezTo>
                    <a:pt x="410429" y="22272"/>
                    <a:pt x="401315" y="21749"/>
                    <a:pt x="392806" y="19318"/>
                  </a:cubicBezTo>
                  <a:cubicBezTo>
                    <a:pt x="367456" y="12075"/>
                    <a:pt x="367958" y="7601"/>
                    <a:pt x="334851" y="6439"/>
                  </a:cubicBezTo>
                  <a:cubicBezTo>
                    <a:pt x="223282" y="2524"/>
                    <a:pt x="111638" y="0"/>
                    <a:pt x="0" y="0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4" name="任意多边形 63"/>
            <p:cNvSpPr/>
            <p:nvPr/>
          </p:nvSpPr>
          <p:spPr bwMode="auto">
            <a:xfrm flipH="1">
              <a:off x="5640943" y="4378817"/>
              <a:ext cx="573110" cy="328411"/>
            </a:xfrm>
            <a:custGeom>
              <a:avLst/>
              <a:gdLst>
                <a:gd name="connsiteX0" fmla="*/ 573110 w 573110"/>
                <a:gd name="connsiteY0" fmla="*/ 347730 h 347730"/>
                <a:gd name="connsiteX1" fmla="*/ 566670 w 573110"/>
                <a:gd name="connsiteY1" fmla="*/ 180304 h 347730"/>
                <a:gd name="connsiteX2" fmla="*/ 560231 w 573110"/>
                <a:gd name="connsiteY2" fmla="*/ 160986 h 347730"/>
                <a:gd name="connsiteX3" fmla="*/ 553791 w 573110"/>
                <a:gd name="connsiteY3" fmla="*/ 135228 h 347730"/>
                <a:gd name="connsiteX4" fmla="*/ 528034 w 573110"/>
                <a:gd name="connsiteY4" fmla="*/ 96592 h 347730"/>
                <a:gd name="connsiteX5" fmla="*/ 508715 w 573110"/>
                <a:gd name="connsiteY5" fmla="*/ 83713 h 347730"/>
                <a:gd name="connsiteX6" fmla="*/ 495837 w 573110"/>
                <a:gd name="connsiteY6" fmla="*/ 64394 h 347730"/>
                <a:gd name="connsiteX7" fmla="*/ 476518 w 573110"/>
                <a:gd name="connsiteY7" fmla="*/ 57955 h 347730"/>
                <a:gd name="connsiteX8" fmla="*/ 437882 w 573110"/>
                <a:gd name="connsiteY8" fmla="*/ 38637 h 347730"/>
                <a:gd name="connsiteX9" fmla="*/ 418563 w 573110"/>
                <a:gd name="connsiteY9" fmla="*/ 25758 h 347730"/>
                <a:gd name="connsiteX10" fmla="*/ 392806 w 573110"/>
                <a:gd name="connsiteY10" fmla="*/ 19318 h 347730"/>
                <a:gd name="connsiteX11" fmla="*/ 334851 w 573110"/>
                <a:gd name="connsiteY11" fmla="*/ 6439 h 347730"/>
                <a:gd name="connsiteX12" fmla="*/ 0 w 573110"/>
                <a:gd name="connsiteY12" fmla="*/ 0 h 34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3110" h="347730">
                  <a:moveTo>
                    <a:pt x="573110" y="347730"/>
                  </a:moveTo>
                  <a:cubicBezTo>
                    <a:pt x="570963" y="291921"/>
                    <a:pt x="570513" y="236022"/>
                    <a:pt x="566670" y="180304"/>
                  </a:cubicBezTo>
                  <a:cubicBezTo>
                    <a:pt x="566203" y="173532"/>
                    <a:pt x="562096" y="167512"/>
                    <a:pt x="560231" y="160986"/>
                  </a:cubicBezTo>
                  <a:cubicBezTo>
                    <a:pt x="557800" y="152476"/>
                    <a:pt x="557749" y="143144"/>
                    <a:pt x="553791" y="135228"/>
                  </a:cubicBezTo>
                  <a:cubicBezTo>
                    <a:pt x="546869" y="121384"/>
                    <a:pt x="540913" y="105178"/>
                    <a:pt x="528034" y="96592"/>
                  </a:cubicBezTo>
                  <a:lnTo>
                    <a:pt x="508715" y="83713"/>
                  </a:lnTo>
                  <a:cubicBezTo>
                    <a:pt x="504422" y="77273"/>
                    <a:pt x="501880" y="69229"/>
                    <a:pt x="495837" y="64394"/>
                  </a:cubicBezTo>
                  <a:cubicBezTo>
                    <a:pt x="490537" y="60154"/>
                    <a:pt x="482589" y="60991"/>
                    <a:pt x="476518" y="57955"/>
                  </a:cubicBezTo>
                  <a:cubicBezTo>
                    <a:pt x="426583" y="32988"/>
                    <a:pt x="486441" y="54823"/>
                    <a:pt x="437882" y="38637"/>
                  </a:cubicBezTo>
                  <a:cubicBezTo>
                    <a:pt x="431442" y="34344"/>
                    <a:pt x="425677" y="28807"/>
                    <a:pt x="418563" y="25758"/>
                  </a:cubicBezTo>
                  <a:cubicBezTo>
                    <a:pt x="410429" y="22272"/>
                    <a:pt x="401315" y="21749"/>
                    <a:pt x="392806" y="19318"/>
                  </a:cubicBezTo>
                  <a:cubicBezTo>
                    <a:pt x="367456" y="12075"/>
                    <a:pt x="367958" y="7601"/>
                    <a:pt x="334851" y="6439"/>
                  </a:cubicBezTo>
                  <a:cubicBezTo>
                    <a:pt x="223282" y="2524"/>
                    <a:pt x="111638" y="0"/>
                    <a:pt x="0" y="0"/>
                  </a:cubicBez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0" name="任意多边形 69"/>
            <p:cNvSpPr/>
            <p:nvPr/>
          </p:nvSpPr>
          <p:spPr bwMode="auto">
            <a:xfrm>
              <a:off x="6214056" y="4370231"/>
              <a:ext cx="689020" cy="324118"/>
            </a:xfrm>
            <a:custGeom>
              <a:avLst/>
              <a:gdLst>
                <a:gd name="connsiteX0" fmla="*/ 0 w 689020"/>
                <a:gd name="connsiteY0" fmla="*/ 8586 h 324118"/>
                <a:gd name="connsiteX1" fmla="*/ 508716 w 689020"/>
                <a:gd name="connsiteY1" fmla="*/ 8586 h 324118"/>
                <a:gd name="connsiteX2" fmla="*/ 618186 w 689020"/>
                <a:gd name="connsiteY2" fmla="*/ 60101 h 324118"/>
                <a:gd name="connsiteX3" fmla="*/ 676141 w 689020"/>
                <a:gd name="connsiteY3" fmla="*/ 156693 h 324118"/>
                <a:gd name="connsiteX4" fmla="*/ 689020 w 689020"/>
                <a:gd name="connsiteY4" fmla="*/ 324118 h 32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020" h="324118">
                  <a:moveTo>
                    <a:pt x="0" y="8586"/>
                  </a:moveTo>
                  <a:cubicBezTo>
                    <a:pt x="202842" y="4293"/>
                    <a:pt x="405685" y="0"/>
                    <a:pt x="508716" y="8586"/>
                  </a:cubicBezTo>
                  <a:cubicBezTo>
                    <a:pt x="611747" y="17172"/>
                    <a:pt x="590282" y="35417"/>
                    <a:pt x="618186" y="60101"/>
                  </a:cubicBezTo>
                  <a:cubicBezTo>
                    <a:pt x="646090" y="84786"/>
                    <a:pt x="664335" y="112690"/>
                    <a:pt x="676141" y="156693"/>
                  </a:cubicBezTo>
                  <a:cubicBezTo>
                    <a:pt x="687947" y="200696"/>
                    <a:pt x="688483" y="262407"/>
                    <a:pt x="689020" y="324118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>
              <a:off x="6800047" y="4385259"/>
              <a:ext cx="1732207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任意多边形 76"/>
            <p:cNvSpPr/>
            <p:nvPr/>
          </p:nvSpPr>
          <p:spPr bwMode="auto">
            <a:xfrm>
              <a:off x="6870876" y="4370231"/>
              <a:ext cx="689020" cy="324118"/>
            </a:xfrm>
            <a:custGeom>
              <a:avLst/>
              <a:gdLst>
                <a:gd name="connsiteX0" fmla="*/ 0 w 689020"/>
                <a:gd name="connsiteY0" fmla="*/ 8586 h 324118"/>
                <a:gd name="connsiteX1" fmla="*/ 508716 w 689020"/>
                <a:gd name="connsiteY1" fmla="*/ 8586 h 324118"/>
                <a:gd name="connsiteX2" fmla="*/ 618186 w 689020"/>
                <a:gd name="connsiteY2" fmla="*/ 60101 h 324118"/>
                <a:gd name="connsiteX3" fmla="*/ 676141 w 689020"/>
                <a:gd name="connsiteY3" fmla="*/ 156693 h 324118"/>
                <a:gd name="connsiteX4" fmla="*/ 689020 w 689020"/>
                <a:gd name="connsiteY4" fmla="*/ 324118 h 32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020" h="324118">
                  <a:moveTo>
                    <a:pt x="0" y="8586"/>
                  </a:moveTo>
                  <a:cubicBezTo>
                    <a:pt x="202842" y="4293"/>
                    <a:pt x="405685" y="0"/>
                    <a:pt x="508716" y="8586"/>
                  </a:cubicBezTo>
                  <a:cubicBezTo>
                    <a:pt x="611747" y="17172"/>
                    <a:pt x="590282" y="35417"/>
                    <a:pt x="618186" y="60101"/>
                  </a:cubicBezTo>
                  <a:cubicBezTo>
                    <a:pt x="646090" y="84786"/>
                    <a:pt x="664335" y="112690"/>
                    <a:pt x="676141" y="156693"/>
                  </a:cubicBezTo>
                  <a:cubicBezTo>
                    <a:pt x="687947" y="200696"/>
                    <a:pt x="688483" y="262407"/>
                    <a:pt x="689020" y="324118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任意多边形 77"/>
            <p:cNvSpPr/>
            <p:nvPr/>
          </p:nvSpPr>
          <p:spPr bwMode="auto">
            <a:xfrm>
              <a:off x="7527701" y="4370231"/>
              <a:ext cx="689020" cy="324118"/>
            </a:xfrm>
            <a:custGeom>
              <a:avLst/>
              <a:gdLst>
                <a:gd name="connsiteX0" fmla="*/ 0 w 689020"/>
                <a:gd name="connsiteY0" fmla="*/ 8586 h 324118"/>
                <a:gd name="connsiteX1" fmla="*/ 508716 w 689020"/>
                <a:gd name="connsiteY1" fmla="*/ 8586 h 324118"/>
                <a:gd name="connsiteX2" fmla="*/ 618186 w 689020"/>
                <a:gd name="connsiteY2" fmla="*/ 60101 h 324118"/>
                <a:gd name="connsiteX3" fmla="*/ 676141 w 689020"/>
                <a:gd name="connsiteY3" fmla="*/ 156693 h 324118"/>
                <a:gd name="connsiteX4" fmla="*/ 689020 w 689020"/>
                <a:gd name="connsiteY4" fmla="*/ 324118 h 32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020" h="324118">
                  <a:moveTo>
                    <a:pt x="0" y="8586"/>
                  </a:moveTo>
                  <a:cubicBezTo>
                    <a:pt x="202842" y="4293"/>
                    <a:pt x="405685" y="0"/>
                    <a:pt x="508716" y="8586"/>
                  </a:cubicBezTo>
                  <a:cubicBezTo>
                    <a:pt x="611747" y="17172"/>
                    <a:pt x="590282" y="35417"/>
                    <a:pt x="618186" y="60101"/>
                  </a:cubicBezTo>
                  <a:cubicBezTo>
                    <a:pt x="646090" y="84786"/>
                    <a:pt x="664335" y="112690"/>
                    <a:pt x="676141" y="156693"/>
                  </a:cubicBezTo>
                  <a:cubicBezTo>
                    <a:pt x="687947" y="200696"/>
                    <a:pt x="688483" y="262407"/>
                    <a:pt x="689020" y="324118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37"/>
          <p:cNvGrpSpPr>
            <a:grpSpLocks/>
          </p:cNvGrpSpPr>
          <p:nvPr/>
        </p:nvGrpSpPr>
        <p:grpSpPr bwMode="auto">
          <a:xfrm>
            <a:off x="36513" y="2035175"/>
            <a:ext cx="9121775" cy="4352878"/>
            <a:chOff x="36513" y="2035175"/>
            <a:chExt cx="9121775" cy="4352323"/>
          </a:xfrm>
        </p:grpSpPr>
        <p:sp>
          <p:nvSpPr>
            <p:cNvPr id="51245" name="AutoShape 84"/>
            <p:cNvSpPr>
              <a:spLocks noChangeArrowheads="1"/>
            </p:cNvSpPr>
            <p:nvPr/>
          </p:nvSpPr>
          <p:spPr bwMode="auto">
            <a:xfrm>
              <a:off x="5332413" y="3611563"/>
              <a:ext cx="685800" cy="1676400"/>
            </a:xfrm>
            <a:prstGeom prst="cube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 sz="1800">
                <a:latin typeface="+mn-lt"/>
              </a:endParaRPr>
            </a:p>
          </p:txBody>
        </p:sp>
        <p:sp>
          <p:nvSpPr>
            <p:cNvPr id="51246" name="Freeform 77"/>
            <p:cNvSpPr>
              <a:spLocks/>
            </p:cNvSpPr>
            <p:nvPr/>
          </p:nvSpPr>
          <p:spPr bwMode="auto">
            <a:xfrm>
              <a:off x="2362200" y="5160963"/>
              <a:ext cx="395288" cy="279400"/>
            </a:xfrm>
            <a:custGeom>
              <a:avLst/>
              <a:gdLst>
                <a:gd name="T0" fmla="*/ 0 w 249"/>
                <a:gd name="T1" fmla="*/ 443547545 h 176"/>
                <a:gd name="T2" fmla="*/ 2520953 w 249"/>
                <a:gd name="T3" fmla="*/ 0 h 176"/>
                <a:gd name="T4" fmla="*/ 627520538 w 249"/>
                <a:gd name="T5" fmla="*/ 22682198 h 176"/>
                <a:gd name="T6" fmla="*/ 0 60000 65536"/>
                <a:gd name="T7" fmla="*/ 0 60000 65536"/>
                <a:gd name="T8" fmla="*/ 0 60000 65536"/>
                <a:gd name="T9" fmla="*/ 0 w 249"/>
                <a:gd name="T10" fmla="*/ 0 h 176"/>
                <a:gd name="T11" fmla="*/ 249 w 249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51247" name="Freeform 78"/>
            <p:cNvSpPr>
              <a:spLocks/>
            </p:cNvSpPr>
            <p:nvPr/>
          </p:nvSpPr>
          <p:spPr bwMode="auto">
            <a:xfrm>
              <a:off x="4951413" y="5159375"/>
              <a:ext cx="395287" cy="279400"/>
            </a:xfrm>
            <a:custGeom>
              <a:avLst/>
              <a:gdLst>
                <a:gd name="T0" fmla="*/ 0 w 249"/>
                <a:gd name="T1" fmla="*/ 443547545 h 176"/>
                <a:gd name="T2" fmla="*/ 2519359 w 249"/>
                <a:gd name="T3" fmla="*/ 0 h 176"/>
                <a:gd name="T4" fmla="*/ 627517363 w 249"/>
                <a:gd name="T5" fmla="*/ 22682198 h 176"/>
                <a:gd name="T6" fmla="*/ 0 60000 65536"/>
                <a:gd name="T7" fmla="*/ 0 60000 65536"/>
                <a:gd name="T8" fmla="*/ 0 60000 65536"/>
                <a:gd name="T9" fmla="*/ 0 w 249"/>
                <a:gd name="T10" fmla="*/ 0 h 176"/>
                <a:gd name="T11" fmla="*/ 249 w 249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51248" name="AutoShape 82"/>
            <p:cNvSpPr>
              <a:spLocks noChangeArrowheads="1"/>
            </p:cNvSpPr>
            <p:nvPr/>
          </p:nvSpPr>
          <p:spPr bwMode="auto">
            <a:xfrm>
              <a:off x="2667000" y="3382963"/>
              <a:ext cx="685800" cy="1905000"/>
            </a:xfrm>
            <a:prstGeom prst="cube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 sz="1800">
                <a:latin typeface="+mn-lt"/>
              </a:endParaRPr>
            </a:p>
          </p:txBody>
        </p:sp>
        <p:sp>
          <p:nvSpPr>
            <p:cNvPr id="51249" name="AutoShape 83"/>
            <p:cNvSpPr>
              <a:spLocks noChangeArrowheads="1"/>
            </p:cNvSpPr>
            <p:nvPr/>
          </p:nvSpPr>
          <p:spPr bwMode="auto">
            <a:xfrm>
              <a:off x="8153400" y="3306763"/>
              <a:ext cx="685800" cy="1905000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 sz="1800">
                <a:latin typeface="+mn-lt"/>
              </a:endParaRPr>
            </a:p>
          </p:txBody>
        </p:sp>
        <p:sp>
          <p:nvSpPr>
            <p:cNvPr id="51250" name="Oval 86"/>
            <p:cNvSpPr>
              <a:spLocks noChangeArrowheads="1"/>
            </p:cNvSpPr>
            <p:nvPr/>
          </p:nvSpPr>
          <p:spPr bwMode="auto">
            <a:xfrm>
              <a:off x="5981003" y="3402013"/>
              <a:ext cx="3177285" cy="1200150"/>
            </a:xfrm>
            <a:prstGeom prst="ellipse">
              <a:avLst/>
            </a:prstGeom>
            <a:solidFill>
              <a:srgbClr val="FFFF99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latinLnBrk="1"/>
              <a:endParaRPr lang="zh-CN" altLang="en-US" sz="1800">
                <a:latin typeface="+mn-lt"/>
              </a:endParaRPr>
            </a:p>
          </p:txBody>
        </p:sp>
        <p:sp>
          <p:nvSpPr>
            <p:cNvPr id="51251" name="Oval 87"/>
            <p:cNvSpPr>
              <a:spLocks noChangeArrowheads="1"/>
            </p:cNvSpPr>
            <p:nvPr/>
          </p:nvSpPr>
          <p:spPr bwMode="auto">
            <a:xfrm>
              <a:off x="36513" y="3014663"/>
              <a:ext cx="3117273" cy="1206500"/>
            </a:xfrm>
            <a:prstGeom prst="ellipse">
              <a:avLst/>
            </a:prstGeom>
            <a:solidFill>
              <a:srgbClr val="FFFF99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latinLnBrk="1"/>
              <a:endParaRPr lang="zh-CN" altLang="en-US" sz="1800">
                <a:latin typeface="+mn-lt"/>
              </a:endParaRPr>
            </a:p>
          </p:txBody>
        </p:sp>
        <p:sp>
          <p:nvSpPr>
            <p:cNvPr id="51252" name="Oval 88"/>
            <p:cNvSpPr>
              <a:spLocks noChangeArrowheads="1"/>
            </p:cNvSpPr>
            <p:nvPr/>
          </p:nvSpPr>
          <p:spPr bwMode="auto">
            <a:xfrm>
              <a:off x="5485907" y="2590801"/>
              <a:ext cx="3172284" cy="1160463"/>
            </a:xfrm>
            <a:prstGeom prst="ellipse">
              <a:avLst/>
            </a:prstGeom>
            <a:solidFill>
              <a:srgbClr val="FFFF99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latinLnBrk="1"/>
              <a:endParaRPr lang="zh-CN" altLang="en-US" sz="1800">
                <a:latin typeface="+mn-lt"/>
              </a:endParaRPr>
            </a:p>
          </p:txBody>
        </p:sp>
        <p:sp>
          <p:nvSpPr>
            <p:cNvPr id="51253" name="Oval 89"/>
            <p:cNvSpPr>
              <a:spLocks noChangeArrowheads="1"/>
            </p:cNvSpPr>
            <p:nvPr/>
          </p:nvSpPr>
          <p:spPr bwMode="auto">
            <a:xfrm>
              <a:off x="3818916" y="3635376"/>
              <a:ext cx="3167283" cy="1223963"/>
            </a:xfrm>
            <a:prstGeom prst="ellipse">
              <a:avLst/>
            </a:prstGeom>
            <a:solidFill>
              <a:srgbClr val="FFFF99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latinLnBrk="1"/>
              <a:endParaRPr lang="zh-CN" altLang="en-US" sz="1800">
                <a:latin typeface="+mn-lt"/>
              </a:endParaRPr>
            </a:p>
          </p:txBody>
        </p:sp>
        <p:sp>
          <p:nvSpPr>
            <p:cNvPr id="51254" name="Oval 90"/>
            <p:cNvSpPr>
              <a:spLocks noChangeArrowheads="1"/>
            </p:cNvSpPr>
            <p:nvPr/>
          </p:nvSpPr>
          <p:spPr bwMode="auto">
            <a:xfrm>
              <a:off x="1091718" y="3525838"/>
              <a:ext cx="3167283" cy="1160463"/>
            </a:xfrm>
            <a:prstGeom prst="ellipse">
              <a:avLst/>
            </a:prstGeom>
            <a:solidFill>
              <a:srgbClr val="FFFF99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latinLnBrk="1"/>
              <a:endParaRPr lang="zh-CN" altLang="en-US" sz="1800">
                <a:latin typeface="+mn-lt"/>
              </a:endParaRPr>
            </a:p>
          </p:txBody>
        </p:sp>
        <p:sp>
          <p:nvSpPr>
            <p:cNvPr id="51255" name="Oval 91"/>
            <p:cNvSpPr>
              <a:spLocks noChangeArrowheads="1"/>
            </p:cNvSpPr>
            <p:nvPr/>
          </p:nvSpPr>
          <p:spPr bwMode="auto">
            <a:xfrm>
              <a:off x="3538861" y="2420938"/>
              <a:ext cx="3117273" cy="1203325"/>
            </a:xfrm>
            <a:prstGeom prst="ellipse">
              <a:avLst/>
            </a:prstGeom>
            <a:solidFill>
              <a:srgbClr val="FFFF99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latinLnBrk="1"/>
              <a:endParaRPr lang="zh-CN" altLang="en-US" sz="1800">
                <a:latin typeface="+mn-lt"/>
              </a:endParaRPr>
            </a:p>
          </p:txBody>
        </p:sp>
        <p:sp>
          <p:nvSpPr>
            <p:cNvPr id="51256" name="Oval 92"/>
            <p:cNvSpPr>
              <a:spLocks noChangeArrowheads="1"/>
            </p:cNvSpPr>
            <p:nvPr/>
          </p:nvSpPr>
          <p:spPr bwMode="auto">
            <a:xfrm>
              <a:off x="1536805" y="2420938"/>
              <a:ext cx="3112272" cy="1160463"/>
            </a:xfrm>
            <a:prstGeom prst="ellipse">
              <a:avLst/>
            </a:prstGeom>
            <a:solidFill>
              <a:srgbClr val="FFFF99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latinLnBrk="1"/>
              <a:endParaRPr lang="zh-CN" altLang="en-US" sz="1800">
                <a:latin typeface="+mn-lt"/>
              </a:endParaRPr>
            </a:p>
          </p:txBody>
        </p:sp>
        <p:sp>
          <p:nvSpPr>
            <p:cNvPr id="51257" name="Oval 93"/>
            <p:cNvSpPr>
              <a:spLocks noChangeArrowheads="1"/>
            </p:cNvSpPr>
            <p:nvPr/>
          </p:nvSpPr>
          <p:spPr bwMode="auto">
            <a:xfrm>
              <a:off x="871676" y="2690813"/>
              <a:ext cx="7561471" cy="1682750"/>
            </a:xfrm>
            <a:prstGeom prst="ellipse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latinLnBrk="1"/>
              <a:endParaRPr lang="zh-CN" altLang="en-US" sz="1800">
                <a:latin typeface="+mn-lt"/>
              </a:endParaRPr>
            </a:p>
          </p:txBody>
        </p:sp>
        <p:sp>
          <p:nvSpPr>
            <p:cNvPr id="51258" name="Line 94"/>
            <p:cNvSpPr>
              <a:spLocks noChangeShapeType="1"/>
            </p:cNvSpPr>
            <p:nvPr/>
          </p:nvSpPr>
          <p:spPr bwMode="auto">
            <a:xfrm>
              <a:off x="152400" y="5440363"/>
              <a:ext cx="259080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51259" name="Text Box 101"/>
            <p:cNvSpPr txBox="1">
              <a:spLocks noChangeArrowheads="1"/>
            </p:cNvSpPr>
            <p:nvPr/>
          </p:nvSpPr>
          <p:spPr bwMode="auto">
            <a:xfrm>
              <a:off x="4824413" y="4811713"/>
              <a:ext cx="625492" cy="369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1"/>
              <a:r>
                <a:rPr lang="en-US" altLang="zh-CN" sz="1800">
                  <a:solidFill>
                    <a:srgbClr val="333399"/>
                  </a:solidFill>
                  <a:latin typeface="+mn-lt"/>
                </a:rPr>
                <a:t>HA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</a:rPr>
                <a:t>5</a:t>
              </a:r>
              <a:endParaRPr lang="en-US" altLang="zh-CN" sz="180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51260" name="Text Box 102"/>
            <p:cNvSpPr txBox="1">
              <a:spLocks noChangeArrowheads="1"/>
            </p:cNvSpPr>
            <p:nvPr/>
          </p:nvSpPr>
          <p:spPr bwMode="auto">
            <a:xfrm>
              <a:off x="3327400" y="4805363"/>
              <a:ext cx="625492" cy="369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1"/>
              <a:r>
                <a:rPr lang="en-US" altLang="zh-CN" sz="1800">
                  <a:solidFill>
                    <a:srgbClr val="333399"/>
                  </a:solidFill>
                  <a:latin typeface="+mn-lt"/>
                </a:rPr>
                <a:t>HA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</a:rPr>
                <a:t>4</a:t>
              </a:r>
              <a:endParaRPr lang="en-US" altLang="zh-CN" sz="180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51261" name="Text Box 103"/>
            <p:cNvSpPr txBox="1">
              <a:spLocks noChangeArrowheads="1"/>
            </p:cNvSpPr>
            <p:nvPr/>
          </p:nvSpPr>
          <p:spPr bwMode="auto">
            <a:xfrm>
              <a:off x="2133600" y="4805363"/>
              <a:ext cx="625492" cy="369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1"/>
              <a:r>
                <a:rPr lang="en-US" altLang="zh-CN" sz="1800">
                  <a:solidFill>
                    <a:srgbClr val="333399"/>
                  </a:solidFill>
                  <a:latin typeface="+mn-lt"/>
                </a:rPr>
                <a:t>HA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</a:rPr>
                <a:t>3</a:t>
              </a:r>
              <a:endParaRPr lang="en-US" altLang="zh-CN" sz="180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51262" name="Line 104"/>
            <p:cNvSpPr>
              <a:spLocks noChangeShapeType="1"/>
            </p:cNvSpPr>
            <p:nvPr/>
          </p:nvSpPr>
          <p:spPr bwMode="auto">
            <a:xfrm>
              <a:off x="838200" y="3611563"/>
              <a:ext cx="190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51263" name="Line 105"/>
            <p:cNvSpPr>
              <a:spLocks noChangeShapeType="1"/>
            </p:cNvSpPr>
            <p:nvPr/>
          </p:nvSpPr>
          <p:spPr bwMode="auto">
            <a:xfrm>
              <a:off x="5943600" y="5440363"/>
              <a:ext cx="297180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51264" name="Text Box 106"/>
            <p:cNvSpPr txBox="1">
              <a:spLocks noChangeArrowheads="1"/>
            </p:cNvSpPr>
            <p:nvPr/>
          </p:nvSpPr>
          <p:spPr bwMode="auto">
            <a:xfrm>
              <a:off x="6007100" y="4799013"/>
              <a:ext cx="625492" cy="369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1"/>
              <a:r>
                <a:rPr lang="en-US" altLang="zh-CN" sz="1800">
                  <a:solidFill>
                    <a:srgbClr val="333399"/>
                  </a:solidFill>
                  <a:latin typeface="+mn-lt"/>
                </a:rPr>
                <a:t>HA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</a:rPr>
                <a:t>6</a:t>
              </a:r>
              <a:endParaRPr lang="en-US" altLang="zh-CN" sz="180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51265" name="Text Box 107"/>
            <p:cNvSpPr txBox="1">
              <a:spLocks noChangeArrowheads="1"/>
            </p:cNvSpPr>
            <p:nvPr/>
          </p:nvSpPr>
          <p:spPr bwMode="auto">
            <a:xfrm>
              <a:off x="8128000" y="4814887"/>
              <a:ext cx="625492" cy="369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1"/>
              <a:r>
                <a:rPr lang="en-US" altLang="zh-CN" sz="1800">
                  <a:solidFill>
                    <a:srgbClr val="333399"/>
                  </a:solidFill>
                  <a:latin typeface="+mn-lt"/>
                </a:rPr>
                <a:t>HA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</a:rPr>
                <a:t>2</a:t>
              </a:r>
              <a:endParaRPr lang="en-US" altLang="zh-CN" sz="180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51266" name="Text Box 108"/>
            <p:cNvSpPr txBox="1">
              <a:spLocks noChangeArrowheads="1"/>
            </p:cNvSpPr>
            <p:nvPr/>
          </p:nvSpPr>
          <p:spPr bwMode="auto">
            <a:xfrm>
              <a:off x="6007100" y="3709988"/>
              <a:ext cx="526106" cy="369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1"/>
              <a:r>
                <a:rPr lang="en-US" altLang="zh-CN" sz="1800">
                  <a:solidFill>
                    <a:srgbClr val="333399"/>
                  </a:solidFill>
                  <a:latin typeface="+mn-lt"/>
                </a:rPr>
                <a:t>IP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</a:rPr>
                <a:t>6</a:t>
              </a:r>
              <a:endParaRPr lang="en-US" altLang="zh-CN" sz="180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51267" name="Text Box 110"/>
            <p:cNvSpPr txBox="1">
              <a:spLocks noChangeArrowheads="1"/>
            </p:cNvSpPr>
            <p:nvPr/>
          </p:nvSpPr>
          <p:spPr bwMode="auto">
            <a:xfrm>
              <a:off x="8032750" y="2035175"/>
              <a:ext cx="1047082" cy="369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1"/>
              <a:r>
                <a:rPr lang="en-US" altLang="zh-CN" sz="1800">
                  <a:solidFill>
                    <a:srgbClr val="333399"/>
                  </a:solidFill>
                  <a:latin typeface="+mn-lt"/>
                </a:rPr>
                <a:t>Host H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</a:rPr>
                <a:t>2</a:t>
              </a:r>
              <a:endParaRPr lang="en-US" altLang="zh-CN" sz="180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51268" name="AutoShape 111"/>
            <p:cNvSpPr>
              <a:spLocks noChangeArrowheads="1"/>
            </p:cNvSpPr>
            <p:nvPr/>
          </p:nvSpPr>
          <p:spPr bwMode="auto">
            <a:xfrm>
              <a:off x="2667000" y="3259138"/>
              <a:ext cx="685800" cy="609600"/>
            </a:xfrm>
            <a:prstGeom prst="cube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 sz="1800">
                <a:latin typeface="+mn-lt"/>
              </a:endParaRPr>
            </a:p>
          </p:txBody>
        </p:sp>
        <p:sp>
          <p:nvSpPr>
            <p:cNvPr id="51269" name="Text Box 113"/>
            <p:cNvSpPr txBox="1">
              <a:spLocks noChangeArrowheads="1"/>
            </p:cNvSpPr>
            <p:nvPr/>
          </p:nvSpPr>
          <p:spPr bwMode="auto">
            <a:xfrm>
              <a:off x="4140200" y="4186238"/>
              <a:ext cx="2056973" cy="36928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1"/>
              <a:r>
                <a:rPr lang="en-US" altLang="zh-CN" sz="1800">
                  <a:solidFill>
                    <a:srgbClr val="333399"/>
                  </a:solidFill>
                  <a:latin typeface="+mn-lt"/>
                </a:rPr>
                <a:t>IP layer Internet</a:t>
              </a:r>
              <a:endParaRPr lang="zh-CN" altLang="en-US" sz="180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51270" name="Text Box 114"/>
            <p:cNvSpPr txBox="1">
              <a:spLocks noChangeArrowheads="1"/>
            </p:cNvSpPr>
            <p:nvPr/>
          </p:nvSpPr>
          <p:spPr bwMode="auto">
            <a:xfrm>
              <a:off x="990600" y="5948363"/>
              <a:ext cx="1417376" cy="369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1"/>
              <a:r>
                <a:rPr lang="en-US" altLang="zh-CN" sz="1800">
                  <a:solidFill>
                    <a:srgbClr val="333399"/>
                  </a:solidFill>
                  <a:latin typeface="+mn-lt"/>
                </a:rPr>
                <a:t>MAC frame</a:t>
              </a:r>
              <a:endParaRPr lang="zh-CN" altLang="en-US" sz="1800">
                <a:solidFill>
                  <a:srgbClr val="333399"/>
                </a:solidFill>
                <a:latin typeface="+mn-lt"/>
              </a:endParaRPr>
            </a:p>
          </p:txBody>
        </p:sp>
        <p:grpSp>
          <p:nvGrpSpPr>
            <p:cNvPr id="3" name="Group 115"/>
            <p:cNvGrpSpPr>
              <a:grpSpLocks/>
            </p:cNvGrpSpPr>
            <p:nvPr/>
          </p:nvGrpSpPr>
          <p:grpSpPr bwMode="auto">
            <a:xfrm>
              <a:off x="8153400" y="2420938"/>
              <a:ext cx="685800" cy="1447800"/>
              <a:chOff x="672" y="528"/>
              <a:chExt cx="432" cy="912"/>
            </a:xfrm>
          </p:grpSpPr>
          <p:sp>
            <p:nvSpPr>
              <p:cNvPr id="51329" name="AutoShape 116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51330" name="AutoShape 117"/>
              <p:cNvSpPr>
                <a:spLocks noChangeArrowheads="1"/>
              </p:cNvSpPr>
              <p:nvPr/>
            </p:nvSpPr>
            <p:spPr bwMode="auto">
              <a:xfrm>
                <a:off x="672" y="720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51331" name="AutoShape 118"/>
              <p:cNvSpPr>
                <a:spLocks noChangeArrowheads="1"/>
              </p:cNvSpPr>
              <p:nvPr/>
            </p:nvSpPr>
            <p:spPr bwMode="auto">
              <a:xfrm>
                <a:off x="672" y="52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 sz="1800">
                  <a:latin typeface="+mn-lt"/>
                </a:endParaRPr>
              </a:p>
            </p:txBody>
          </p:sp>
        </p:grpSp>
        <p:sp>
          <p:nvSpPr>
            <p:cNvPr id="51272" name="Text Box 119"/>
            <p:cNvSpPr txBox="1">
              <a:spLocks noChangeArrowheads="1"/>
            </p:cNvSpPr>
            <p:nvPr/>
          </p:nvSpPr>
          <p:spPr bwMode="auto">
            <a:xfrm>
              <a:off x="8202613" y="3435350"/>
              <a:ext cx="526106" cy="369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1"/>
              <a:r>
                <a:rPr lang="en-US" altLang="zh-CN" sz="1800">
                  <a:solidFill>
                    <a:srgbClr val="333399"/>
                  </a:solidFill>
                  <a:latin typeface="+mn-lt"/>
                </a:rPr>
                <a:t>IP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</a:rPr>
                <a:t>2</a:t>
              </a:r>
              <a:endParaRPr lang="en-US" altLang="zh-CN" sz="180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51273" name="Text Box 120"/>
            <p:cNvSpPr txBox="1">
              <a:spLocks noChangeArrowheads="1"/>
            </p:cNvSpPr>
            <p:nvPr/>
          </p:nvSpPr>
          <p:spPr bwMode="auto">
            <a:xfrm>
              <a:off x="3321050" y="3697288"/>
              <a:ext cx="526106" cy="369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1"/>
              <a:r>
                <a:rPr lang="en-US" altLang="zh-CN" sz="1800">
                  <a:solidFill>
                    <a:srgbClr val="333399"/>
                  </a:solidFill>
                  <a:latin typeface="+mn-lt"/>
                </a:rPr>
                <a:t>IP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</a:rPr>
                <a:t>4</a:t>
              </a:r>
              <a:endParaRPr lang="en-US" altLang="zh-CN" sz="180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51274" name="Text Box 121"/>
            <p:cNvSpPr txBox="1">
              <a:spLocks noChangeArrowheads="1"/>
            </p:cNvSpPr>
            <p:nvPr/>
          </p:nvSpPr>
          <p:spPr bwMode="auto">
            <a:xfrm>
              <a:off x="2286000" y="3697288"/>
              <a:ext cx="526106" cy="369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1"/>
              <a:r>
                <a:rPr lang="en-US" altLang="zh-CN" sz="1800">
                  <a:solidFill>
                    <a:srgbClr val="333399"/>
                  </a:solidFill>
                  <a:latin typeface="+mn-lt"/>
                </a:rPr>
                <a:t>IP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</a:rPr>
                <a:t>3</a:t>
              </a:r>
              <a:endParaRPr lang="en-US" altLang="zh-CN" sz="180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51275" name="Line 122"/>
            <p:cNvSpPr>
              <a:spLocks noChangeShapeType="1"/>
            </p:cNvSpPr>
            <p:nvPr/>
          </p:nvSpPr>
          <p:spPr bwMode="auto">
            <a:xfrm>
              <a:off x="3276600" y="3611563"/>
              <a:ext cx="2057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51276" name="AutoShape 123"/>
            <p:cNvSpPr>
              <a:spLocks noChangeArrowheads="1"/>
            </p:cNvSpPr>
            <p:nvPr/>
          </p:nvSpPr>
          <p:spPr bwMode="auto">
            <a:xfrm>
              <a:off x="5332413" y="3230563"/>
              <a:ext cx="685800" cy="609600"/>
            </a:xfrm>
            <a:prstGeom prst="cube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 sz="1800">
                <a:latin typeface="+mn-lt"/>
              </a:endParaRPr>
            </a:p>
          </p:txBody>
        </p:sp>
        <p:sp>
          <p:nvSpPr>
            <p:cNvPr id="51277" name="Line 124"/>
            <p:cNvSpPr>
              <a:spLocks noChangeShapeType="1"/>
            </p:cNvSpPr>
            <p:nvPr/>
          </p:nvSpPr>
          <p:spPr bwMode="auto">
            <a:xfrm>
              <a:off x="5943600" y="3611563"/>
              <a:ext cx="2209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51278" name="Text Box 125"/>
            <p:cNvSpPr txBox="1">
              <a:spLocks noChangeArrowheads="1"/>
            </p:cNvSpPr>
            <p:nvPr/>
          </p:nvSpPr>
          <p:spPr bwMode="auto">
            <a:xfrm>
              <a:off x="4953000" y="3697288"/>
              <a:ext cx="526106" cy="369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1"/>
              <a:r>
                <a:rPr lang="en-US" altLang="zh-CN" sz="1800">
                  <a:solidFill>
                    <a:srgbClr val="333399"/>
                  </a:solidFill>
                  <a:latin typeface="+mn-lt"/>
                </a:rPr>
                <a:t>IP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</a:rPr>
                <a:t>5</a:t>
              </a:r>
              <a:endParaRPr lang="en-US" altLang="zh-CN" sz="180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51279" name="Freeform 127"/>
            <p:cNvSpPr>
              <a:spLocks/>
            </p:cNvSpPr>
            <p:nvPr/>
          </p:nvSpPr>
          <p:spPr bwMode="auto">
            <a:xfrm flipH="1">
              <a:off x="5921375" y="5156200"/>
              <a:ext cx="341313" cy="284163"/>
            </a:xfrm>
            <a:custGeom>
              <a:avLst/>
              <a:gdLst>
                <a:gd name="T0" fmla="*/ 0 w 249"/>
                <a:gd name="T1" fmla="*/ 458798966 h 176"/>
                <a:gd name="T2" fmla="*/ 1879278 w 249"/>
                <a:gd name="T3" fmla="*/ 0 h 176"/>
                <a:gd name="T4" fmla="*/ 467849711 w 249"/>
                <a:gd name="T5" fmla="*/ 23461206 h 176"/>
                <a:gd name="T6" fmla="*/ 0 60000 65536"/>
                <a:gd name="T7" fmla="*/ 0 60000 65536"/>
                <a:gd name="T8" fmla="*/ 0 60000 65536"/>
                <a:gd name="T9" fmla="*/ 0 w 249"/>
                <a:gd name="T10" fmla="*/ 0 h 176"/>
                <a:gd name="T11" fmla="*/ 249 w 249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51280" name="Freeform 128"/>
            <p:cNvSpPr>
              <a:spLocks/>
            </p:cNvSpPr>
            <p:nvPr/>
          </p:nvSpPr>
          <p:spPr bwMode="auto">
            <a:xfrm flipH="1">
              <a:off x="3233738" y="5162550"/>
              <a:ext cx="423862" cy="279400"/>
            </a:xfrm>
            <a:custGeom>
              <a:avLst/>
              <a:gdLst>
                <a:gd name="T0" fmla="*/ 0 w 249"/>
                <a:gd name="T1" fmla="*/ 443547545 h 176"/>
                <a:gd name="T2" fmla="*/ 2897242 w 249"/>
                <a:gd name="T3" fmla="*/ 0 h 176"/>
                <a:gd name="T4" fmla="*/ 721522104 w 249"/>
                <a:gd name="T5" fmla="*/ 22682198 h 176"/>
                <a:gd name="T6" fmla="*/ 0 60000 65536"/>
                <a:gd name="T7" fmla="*/ 0 60000 65536"/>
                <a:gd name="T8" fmla="*/ 0 60000 65536"/>
                <a:gd name="T9" fmla="*/ 0 w 249"/>
                <a:gd name="T10" fmla="*/ 0 h 176"/>
                <a:gd name="T11" fmla="*/ 249 w 249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+mn-lt"/>
              </a:endParaRPr>
            </a:p>
          </p:txBody>
        </p:sp>
        <p:grpSp>
          <p:nvGrpSpPr>
            <p:cNvPr id="4" name="Group 130"/>
            <p:cNvGrpSpPr>
              <a:grpSpLocks/>
            </p:cNvGrpSpPr>
            <p:nvPr/>
          </p:nvGrpSpPr>
          <p:grpSpPr bwMode="auto">
            <a:xfrm>
              <a:off x="1143000" y="3154363"/>
              <a:ext cx="1447800" cy="381000"/>
              <a:chOff x="1632" y="2688"/>
              <a:chExt cx="912" cy="240"/>
            </a:xfrm>
          </p:grpSpPr>
          <p:sp>
            <p:nvSpPr>
              <p:cNvPr id="51327" name="Rectangle 131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720" cy="240"/>
              </a:xfrm>
              <a:prstGeom prst="rect">
                <a:avLst/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1"/>
                <a:r>
                  <a:rPr lang="en-US" altLang="zh-CN" sz="1800">
                    <a:solidFill>
                      <a:srgbClr val="333399"/>
                    </a:solidFill>
                    <a:latin typeface="+mn-lt"/>
                  </a:rPr>
                  <a:t>      IP</a:t>
                </a:r>
                <a:r>
                  <a:rPr lang="en-US" altLang="zh-CN" sz="1800" baseline="-25000">
                    <a:solidFill>
                      <a:srgbClr val="333399"/>
                    </a:solidFill>
                    <a:latin typeface="+mn-lt"/>
                  </a:rPr>
                  <a:t>1</a:t>
                </a:r>
                <a:r>
                  <a:rPr lang="en-US" altLang="zh-CN" sz="1800">
                    <a:solidFill>
                      <a:srgbClr val="333399"/>
                    </a:solidFill>
                    <a:latin typeface="+mn-lt"/>
                  </a:rPr>
                  <a:t> IP</a:t>
                </a:r>
                <a:r>
                  <a:rPr lang="en-US" altLang="zh-CN" sz="1800" baseline="-25000">
                    <a:solidFill>
                      <a:srgbClr val="333399"/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51328" name="AutoShape 132"/>
              <p:cNvSpPr>
                <a:spLocks noChangeArrowheads="1"/>
              </p:cNvSpPr>
              <p:nvPr/>
            </p:nvSpPr>
            <p:spPr bwMode="auto">
              <a:xfrm>
                <a:off x="2352" y="2736"/>
                <a:ext cx="192" cy="144"/>
              </a:xfrm>
              <a:prstGeom prst="rightArrow">
                <a:avLst>
                  <a:gd name="adj1" fmla="val 50000"/>
                  <a:gd name="adj2" fmla="val 54167"/>
                </a:avLst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 sz="1800">
                  <a:latin typeface="+mn-lt"/>
                </a:endParaRPr>
              </a:p>
            </p:txBody>
          </p:sp>
        </p:grpSp>
        <p:grpSp>
          <p:nvGrpSpPr>
            <p:cNvPr id="5" name="Group 133"/>
            <p:cNvGrpSpPr>
              <a:grpSpLocks/>
            </p:cNvGrpSpPr>
            <p:nvPr/>
          </p:nvGrpSpPr>
          <p:grpSpPr bwMode="auto">
            <a:xfrm>
              <a:off x="3733800" y="3154363"/>
              <a:ext cx="1447800" cy="381000"/>
              <a:chOff x="1632" y="2688"/>
              <a:chExt cx="912" cy="240"/>
            </a:xfrm>
          </p:grpSpPr>
          <p:sp>
            <p:nvSpPr>
              <p:cNvPr id="51325" name="Rectangle 134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720" cy="240"/>
              </a:xfrm>
              <a:prstGeom prst="rect">
                <a:avLst/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1"/>
                <a:r>
                  <a:rPr lang="en-US" altLang="zh-CN" sz="1800">
                    <a:solidFill>
                      <a:srgbClr val="333399"/>
                    </a:solidFill>
                    <a:latin typeface="+mn-lt"/>
                  </a:rPr>
                  <a:t>      IP</a:t>
                </a:r>
                <a:r>
                  <a:rPr lang="en-US" altLang="zh-CN" sz="1800" baseline="-25000">
                    <a:solidFill>
                      <a:srgbClr val="333399"/>
                    </a:solidFill>
                    <a:latin typeface="+mn-lt"/>
                  </a:rPr>
                  <a:t>1</a:t>
                </a:r>
                <a:r>
                  <a:rPr lang="en-US" altLang="zh-CN" sz="1800">
                    <a:solidFill>
                      <a:srgbClr val="333399"/>
                    </a:solidFill>
                    <a:latin typeface="+mn-lt"/>
                  </a:rPr>
                  <a:t> IP</a:t>
                </a:r>
                <a:r>
                  <a:rPr lang="en-US" altLang="zh-CN" sz="1800" baseline="-25000">
                    <a:solidFill>
                      <a:srgbClr val="333399"/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51326" name="AutoShape 135"/>
              <p:cNvSpPr>
                <a:spLocks noChangeArrowheads="1"/>
              </p:cNvSpPr>
              <p:nvPr/>
            </p:nvSpPr>
            <p:spPr bwMode="auto">
              <a:xfrm>
                <a:off x="2352" y="2736"/>
                <a:ext cx="192" cy="144"/>
              </a:xfrm>
              <a:prstGeom prst="rightArrow">
                <a:avLst>
                  <a:gd name="adj1" fmla="val 50000"/>
                  <a:gd name="adj2" fmla="val 54167"/>
                </a:avLst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 sz="1800">
                  <a:latin typeface="+mn-lt"/>
                </a:endParaRPr>
              </a:p>
            </p:txBody>
          </p:sp>
        </p:grpSp>
        <p:grpSp>
          <p:nvGrpSpPr>
            <p:cNvPr id="6" name="Group 139"/>
            <p:cNvGrpSpPr>
              <a:grpSpLocks/>
            </p:cNvGrpSpPr>
            <p:nvPr/>
          </p:nvGrpSpPr>
          <p:grpSpPr bwMode="auto">
            <a:xfrm>
              <a:off x="609600" y="5592763"/>
              <a:ext cx="1981200" cy="381000"/>
              <a:chOff x="480" y="3120"/>
              <a:chExt cx="1248" cy="240"/>
            </a:xfrm>
          </p:grpSpPr>
          <p:sp>
            <p:nvSpPr>
              <p:cNvPr id="51323" name="Rectangle 140"/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1056" cy="240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1"/>
                <a:r>
                  <a:rPr lang="zh-CN" altLang="en-US" sz="1800">
                    <a:solidFill>
                      <a:srgbClr val="333399"/>
                    </a:solidFill>
                    <a:latin typeface="+mn-lt"/>
                  </a:rPr>
                  <a:t>           </a:t>
                </a:r>
                <a:r>
                  <a:rPr lang="en-US" altLang="zh-CN" sz="1800">
                    <a:solidFill>
                      <a:srgbClr val="333399"/>
                    </a:solidFill>
                    <a:latin typeface="+mn-lt"/>
                  </a:rPr>
                  <a:t>HA</a:t>
                </a:r>
                <a:r>
                  <a:rPr lang="en-US" altLang="zh-CN" sz="1800" baseline="-25000">
                    <a:solidFill>
                      <a:srgbClr val="333399"/>
                    </a:solidFill>
                    <a:latin typeface="+mn-lt"/>
                  </a:rPr>
                  <a:t>1 </a:t>
                </a:r>
                <a:r>
                  <a:rPr lang="en-US" altLang="zh-CN" sz="1800">
                    <a:solidFill>
                      <a:srgbClr val="333399"/>
                    </a:solidFill>
                    <a:latin typeface="+mn-lt"/>
                  </a:rPr>
                  <a:t>HA</a:t>
                </a:r>
                <a:r>
                  <a:rPr lang="en-US" altLang="zh-CN" sz="1800" baseline="-25000">
                    <a:solidFill>
                      <a:srgbClr val="333399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51324" name="AutoShape 141"/>
              <p:cNvSpPr>
                <a:spLocks noChangeArrowheads="1"/>
              </p:cNvSpPr>
              <p:nvPr/>
            </p:nvSpPr>
            <p:spPr bwMode="auto">
              <a:xfrm>
                <a:off x="1536" y="3168"/>
                <a:ext cx="192" cy="144"/>
              </a:xfrm>
              <a:prstGeom prst="rightArrow">
                <a:avLst>
                  <a:gd name="adj1" fmla="val 50000"/>
                  <a:gd name="adj2" fmla="val 54167"/>
                </a:avLst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 sz="1800">
                  <a:latin typeface="+mn-lt"/>
                </a:endParaRPr>
              </a:p>
            </p:txBody>
          </p:sp>
        </p:grpSp>
        <p:grpSp>
          <p:nvGrpSpPr>
            <p:cNvPr id="7" name="Group 142"/>
            <p:cNvGrpSpPr>
              <a:grpSpLocks/>
            </p:cNvGrpSpPr>
            <p:nvPr/>
          </p:nvGrpSpPr>
          <p:grpSpPr bwMode="auto">
            <a:xfrm>
              <a:off x="3505200" y="5592763"/>
              <a:ext cx="1981200" cy="381000"/>
              <a:chOff x="480" y="3120"/>
              <a:chExt cx="1248" cy="240"/>
            </a:xfrm>
          </p:grpSpPr>
          <p:sp>
            <p:nvSpPr>
              <p:cNvPr id="51321" name="Rectangle 143"/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1056" cy="240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1"/>
                <a:r>
                  <a:rPr lang="zh-CN" altLang="en-US" sz="1800" dirty="0">
                    <a:solidFill>
                      <a:srgbClr val="333399"/>
                    </a:solidFill>
                    <a:latin typeface="+mn-lt"/>
                  </a:rPr>
                  <a:t>           </a:t>
                </a:r>
                <a:r>
                  <a:rPr lang="en-US" altLang="zh-CN" sz="1800" dirty="0" smtClean="0">
                    <a:solidFill>
                      <a:srgbClr val="333399"/>
                    </a:solidFill>
                    <a:latin typeface="+mn-lt"/>
                  </a:rPr>
                  <a:t>HA</a:t>
                </a:r>
                <a:r>
                  <a:rPr lang="en-US" altLang="zh-CN" sz="1800" baseline="-25000" dirty="0" smtClean="0">
                    <a:solidFill>
                      <a:srgbClr val="333399"/>
                    </a:solidFill>
                    <a:latin typeface="+mn-lt"/>
                  </a:rPr>
                  <a:t>4</a:t>
                </a:r>
                <a:r>
                  <a:rPr lang="en-US" altLang="zh-CN" sz="1800" dirty="0" smtClean="0">
                    <a:solidFill>
                      <a:srgbClr val="333399"/>
                    </a:solidFill>
                    <a:latin typeface="+mn-lt"/>
                  </a:rPr>
                  <a:t>HA</a:t>
                </a:r>
                <a:r>
                  <a:rPr lang="en-US" altLang="zh-CN" sz="1800" baseline="-25000" dirty="0" smtClean="0">
                    <a:solidFill>
                      <a:srgbClr val="333399"/>
                    </a:solidFill>
                    <a:latin typeface="+mn-lt"/>
                  </a:rPr>
                  <a:t>5</a:t>
                </a:r>
                <a:endParaRPr lang="en-US" altLang="zh-CN" sz="1800" baseline="-25000" dirty="0">
                  <a:solidFill>
                    <a:srgbClr val="333399"/>
                  </a:solidFill>
                  <a:latin typeface="+mn-lt"/>
                </a:endParaRPr>
              </a:p>
            </p:txBody>
          </p:sp>
          <p:sp>
            <p:nvSpPr>
              <p:cNvPr id="51322" name="AutoShape 144"/>
              <p:cNvSpPr>
                <a:spLocks noChangeArrowheads="1"/>
              </p:cNvSpPr>
              <p:nvPr/>
            </p:nvSpPr>
            <p:spPr bwMode="auto">
              <a:xfrm>
                <a:off x="1536" y="3168"/>
                <a:ext cx="192" cy="144"/>
              </a:xfrm>
              <a:prstGeom prst="rightArrow">
                <a:avLst>
                  <a:gd name="adj1" fmla="val 50000"/>
                  <a:gd name="adj2" fmla="val 54167"/>
                </a:avLst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 sz="1800">
                  <a:latin typeface="+mn-lt"/>
                </a:endParaRPr>
              </a:p>
            </p:txBody>
          </p:sp>
        </p:grpSp>
        <p:grpSp>
          <p:nvGrpSpPr>
            <p:cNvPr id="8" name="Group 145"/>
            <p:cNvGrpSpPr>
              <a:grpSpLocks/>
            </p:cNvGrpSpPr>
            <p:nvPr/>
          </p:nvGrpSpPr>
          <p:grpSpPr bwMode="auto">
            <a:xfrm>
              <a:off x="6400800" y="5592763"/>
              <a:ext cx="1981200" cy="381000"/>
              <a:chOff x="480" y="3120"/>
              <a:chExt cx="1248" cy="240"/>
            </a:xfrm>
          </p:grpSpPr>
          <p:sp>
            <p:nvSpPr>
              <p:cNvPr id="51319" name="Rectangle 146"/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1056" cy="240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1"/>
                <a:r>
                  <a:rPr lang="en-US" altLang="zh-CN" sz="1800" dirty="0">
                    <a:solidFill>
                      <a:srgbClr val="333399"/>
                    </a:solidFill>
                    <a:latin typeface="+mn-lt"/>
                  </a:rPr>
                  <a:t>            </a:t>
                </a:r>
                <a:r>
                  <a:rPr lang="en-US" altLang="zh-CN" sz="1800" dirty="0" smtClean="0">
                    <a:solidFill>
                      <a:srgbClr val="333399"/>
                    </a:solidFill>
                    <a:latin typeface="+mn-lt"/>
                  </a:rPr>
                  <a:t>HA</a:t>
                </a:r>
                <a:r>
                  <a:rPr lang="en-US" altLang="zh-CN" sz="1800" baseline="-25000" dirty="0" smtClean="0">
                    <a:solidFill>
                      <a:srgbClr val="333399"/>
                    </a:solidFill>
                    <a:latin typeface="+mn-lt"/>
                  </a:rPr>
                  <a:t>6</a:t>
                </a:r>
                <a:r>
                  <a:rPr lang="en-US" altLang="zh-CN" sz="1800" dirty="0" smtClean="0">
                    <a:solidFill>
                      <a:srgbClr val="333399"/>
                    </a:solidFill>
                    <a:latin typeface="+mn-lt"/>
                  </a:rPr>
                  <a:t>HA</a:t>
                </a:r>
                <a:r>
                  <a:rPr lang="en-US" altLang="zh-CN" sz="1800" baseline="-25000" dirty="0" smtClean="0">
                    <a:solidFill>
                      <a:srgbClr val="333399"/>
                    </a:solidFill>
                    <a:latin typeface="+mn-lt"/>
                  </a:rPr>
                  <a:t>2</a:t>
                </a:r>
                <a:endParaRPr lang="en-US" altLang="zh-CN" sz="1800" baseline="-25000" dirty="0">
                  <a:solidFill>
                    <a:srgbClr val="333399"/>
                  </a:solidFill>
                  <a:latin typeface="+mn-lt"/>
                </a:endParaRPr>
              </a:p>
            </p:txBody>
          </p:sp>
          <p:sp>
            <p:nvSpPr>
              <p:cNvPr id="51320" name="AutoShape 147"/>
              <p:cNvSpPr>
                <a:spLocks noChangeArrowheads="1"/>
              </p:cNvSpPr>
              <p:nvPr/>
            </p:nvSpPr>
            <p:spPr bwMode="auto">
              <a:xfrm>
                <a:off x="1536" y="3168"/>
                <a:ext cx="192" cy="144"/>
              </a:xfrm>
              <a:prstGeom prst="rightArrow">
                <a:avLst>
                  <a:gd name="adj1" fmla="val 50000"/>
                  <a:gd name="adj2" fmla="val 54167"/>
                </a:avLst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 sz="1800">
                  <a:latin typeface="+mn-lt"/>
                </a:endParaRPr>
              </a:p>
            </p:txBody>
          </p:sp>
        </p:grpSp>
        <p:sp>
          <p:nvSpPr>
            <p:cNvPr id="51286" name="Text Box 148"/>
            <p:cNvSpPr txBox="1">
              <a:spLocks noChangeArrowheads="1"/>
            </p:cNvSpPr>
            <p:nvPr/>
          </p:nvSpPr>
          <p:spPr bwMode="auto">
            <a:xfrm>
              <a:off x="6858000" y="6018213"/>
              <a:ext cx="1417376" cy="369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1"/>
              <a:r>
                <a:rPr lang="en-US" altLang="zh-CN" sz="1800">
                  <a:solidFill>
                    <a:srgbClr val="333399"/>
                  </a:solidFill>
                  <a:latin typeface="+mn-lt"/>
                </a:rPr>
                <a:t>MAC frame</a:t>
              </a:r>
              <a:endParaRPr lang="zh-CN" altLang="en-US" sz="180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51287" name="Text Box 149"/>
            <p:cNvSpPr txBox="1">
              <a:spLocks noChangeArrowheads="1"/>
            </p:cNvSpPr>
            <p:nvPr/>
          </p:nvSpPr>
          <p:spPr bwMode="auto">
            <a:xfrm>
              <a:off x="3976688" y="6018213"/>
              <a:ext cx="1417376" cy="369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1"/>
              <a:r>
                <a:rPr lang="en-US" altLang="zh-CN" sz="1800">
                  <a:solidFill>
                    <a:srgbClr val="333399"/>
                  </a:solidFill>
                  <a:latin typeface="+mn-lt"/>
                </a:rPr>
                <a:t>MAC frame</a:t>
              </a:r>
              <a:endParaRPr lang="zh-CN" altLang="en-US" sz="180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51288" name="AutoShape 150"/>
            <p:cNvSpPr>
              <a:spLocks noChangeArrowheads="1"/>
            </p:cNvSpPr>
            <p:nvPr/>
          </p:nvSpPr>
          <p:spPr bwMode="auto">
            <a:xfrm flipV="1">
              <a:off x="2057400" y="2292350"/>
              <a:ext cx="1219200" cy="377825"/>
            </a:xfrm>
            <a:prstGeom prst="wedgeRoundRectCallout">
              <a:avLst>
                <a:gd name="adj1" fmla="val -75782"/>
                <a:gd name="adj2" fmla="val -203782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latinLnBrk="1"/>
              <a:endParaRPr lang="zh-CN" altLang="zh-CN" sz="180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51289" name="Text Box 151"/>
            <p:cNvSpPr txBox="1">
              <a:spLocks noChangeArrowheads="1"/>
            </p:cNvSpPr>
            <p:nvPr/>
          </p:nvSpPr>
          <p:spPr bwMode="auto">
            <a:xfrm>
              <a:off x="1969770" y="2316163"/>
              <a:ext cx="1513556" cy="369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1"/>
              <a:r>
                <a:rPr lang="en-US" altLang="zh-CN" sz="1800">
                  <a:solidFill>
                    <a:srgbClr val="333399"/>
                  </a:solidFill>
                  <a:latin typeface="+mn-lt"/>
                </a:rPr>
                <a:t>IP datagram</a:t>
              </a:r>
              <a:endParaRPr lang="zh-CN" altLang="en-US" sz="180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51290" name="Line 79"/>
            <p:cNvSpPr>
              <a:spLocks noChangeShapeType="1"/>
            </p:cNvSpPr>
            <p:nvPr/>
          </p:nvSpPr>
          <p:spPr bwMode="auto">
            <a:xfrm rot="-5400000">
              <a:off x="8113713" y="5172075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51291" name="Line 80"/>
            <p:cNvSpPr>
              <a:spLocks noChangeShapeType="1"/>
            </p:cNvSpPr>
            <p:nvPr/>
          </p:nvSpPr>
          <p:spPr bwMode="auto">
            <a:xfrm rot="-5400000">
              <a:off x="192088" y="5172075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+mn-lt"/>
              </a:endParaRPr>
            </a:p>
          </p:txBody>
        </p:sp>
        <p:grpSp>
          <p:nvGrpSpPr>
            <p:cNvPr id="9" name="组合 127"/>
            <p:cNvGrpSpPr>
              <a:grpSpLocks/>
            </p:cNvGrpSpPr>
            <p:nvPr/>
          </p:nvGrpSpPr>
          <p:grpSpPr bwMode="auto">
            <a:xfrm>
              <a:off x="107950" y="2060575"/>
              <a:ext cx="976549" cy="3158522"/>
              <a:chOff x="107950" y="2060575"/>
              <a:chExt cx="976549" cy="3158522"/>
            </a:xfrm>
          </p:grpSpPr>
          <p:sp>
            <p:nvSpPr>
              <p:cNvPr id="51311" name="AutoShape 81"/>
              <p:cNvSpPr>
                <a:spLocks noChangeArrowheads="1"/>
              </p:cNvSpPr>
              <p:nvPr/>
            </p:nvSpPr>
            <p:spPr bwMode="auto">
              <a:xfrm>
                <a:off x="228600" y="3306763"/>
                <a:ext cx="685800" cy="1905000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 sz="1800">
                  <a:latin typeface="+mn-lt"/>
                </a:endParaRPr>
              </a:p>
            </p:txBody>
          </p:sp>
          <p:grpSp>
            <p:nvGrpSpPr>
              <p:cNvPr id="10" name="Group 95"/>
              <p:cNvGrpSpPr>
                <a:grpSpLocks/>
              </p:cNvGrpSpPr>
              <p:nvPr/>
            </p:nvGrpSpPr>
            <p:grpSpPr bwMode="auto">
              <a:xfrm>
                <a:off x="228600" y="2420938"/>
                <a:ext cx="685800" cy="1447800"/>
                <a:chOff x="672" y="528"/>
                <a:chExt cx="432" cy="912"/>
              </a:xfrm>
            </p:grpSpPr>
            <p:sp>
              <p:nvSpPr>
                <p:cNvPr id="51316" name="AutoShape 96"/>
                <p:cNvSpPr>
                  <a:spLocks noChangeArrowheads="1"/>
                </p:cNvSpPr>
                <p:nvPr/>
              </p:nvSpPr>
              <p:spPr bwMode="auto">
                <a:xfrm>
                  <a:off x="672" y="1008"/>
                  <a:ext cx="432" cy="432"/>
                </a:xfrm>
                <a:prstGeom prst="cube">
                  <a:avLst>
                    <a:gd name="adj" fmla="val 25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latinLnBrk="1"/>
                  <a:endParaRPr lang="zh-CN" altLang="en-US" sz="1800">
                    <a:latin typeface="+mn-lt"/>
                  </a:endParaRPr>
                </a:p>
              </p:txBody>
            </p:sp>
            <p:sp>
              <p:nvSpPr>
                <p:cNvPr id="51317" name="AutoShape 97"/>
                <p:cNvSpPr>
                  <a:spLocks noChangeArrowheads="1"/>
                </p:cNvSpPr>
                <p:nvPr/>
              </p:nvSpPr>
              <p:spPr bwMode="auto">
                <a:xfrm>
                  <a:off x="672" y="720"/>
                  <a:ext cx="432" cy="432"/>
                </a:xfrm>
                <a:prstGeom prst="cube">
                  <a:avLst>
                    <a:gd name="adj" fmla="val 25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latinLnBrk="1"/>
                  <a:endParaRPr lang="zh-CN" altLang="en-US" sz="1800">
                    <a:latin typeface="+mn-lt"/>
                  </a:endParaRPr>
                </a:p>
              </p:txBody>
            </p:sp>
            <p:sp>
              <p:nvSpPr>
                <p:cNvPr id="51318" name="AutoShape 98"/>
                <p:cNvSpPr>
                  <a:spLocks noChangeArrowheads="1"/>
                </p:cNvSpPr>
                <p:nvPr/>
              </p:nvSpPr>
              <p:spPr bwMode="auto">
                <a:xfrm>
                  <a:off x="672" y="528"/>
                  <a:ext cx="432" cy="432"/>
                </a:xfrm>
                <a:prstGeom prst="cube">
                  <a:avLst>
                    <a:gd name="adj" fmla="val 25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latinLnBrk="1"/>
                  <a:endParaRPr lang="zh-CN" altLang="en-US" sz="1800">
                    <a:latin typeface="+mn-lt"/>
                  </a:endParaRPr>
                </a:p>
              </p:txBody>
            </p:sp>
          </p:grpSp>
          <p:sp>
            <p:nvSpPr>
              <p:cNvPr id="51313" name="Text Box 99"/>
              <p:cNvSpPr txBox="1">
                <a:spLocks noChangeArrowheads="1"/>
              </p:cNvSpPr>
              <p:nvPr/>
            </p:nvSpPr>
            <p:spPr bwMode="auto">
              <a:xfrm>
                <a:off x="265113" y="3430588"/>
                <a:ext cx="500458" cy="369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latinLnBrk="1"/>
                <a:r>
                  <a:rPr lang="en-US" altLang="zh-CN" sz="1800">
                    <a:solidFill>
                      <a:srgbClr val="333399"/>
                    </a:solidFill>
                    <a:latin typeface="+mn-lt"/>
                  </a:rPr>
                  <a:t>IP</a:t>
                </a:r>
                <a:r>
                  <a:rPr lang="en-US" altLang="zh-CN" sz="1800" baseline="-25000">
                    <a:solidFill>
                      <a:srgbClr val="333399"/>
                    </a:solidFill>
                    <a:latin typeface="+mn-lt"/>
                  </a:rPr>
                  <a:t>1</a:t>
                </a:r>
                <a:endParaRPr lang="en-US" altLang="zh-CN" sz="1800">
                  <a:solidFill>
                    <a:srgbClr val="333399"/>
                  </a:solidFill>
                  <a:latin typeface="+mn-lt"/>
                </a:endParaRPr>
              </a:p>
            </p:txBody>
          </p:sp>
          <p:sp>
            <p:nvSpPr>
              <p:cNvPr id="51314" name="Text Box 100"/>
              <p:cNvSpPr txBox="1">
                <a:spLocks noChangeArrowheads="1"/>
              </p:cNvSpPr>
              <p:nvPr/>
            </p:nvSpPr>
            <p:spPr bwMode="auto">
              <a:xfrm>
                <a:off x="215900" y="4849812"/>
                <a:ext cx="599844" cy="369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latinLnBrk="1"/>
                <a:r>
                  <a:rPr lang="en-US" altLang="zh-CN" sz="1800">
                    <a:solidFill>
                      <a:srgbClr val="333399"/>
                    </a:solidFill>
                    <a:latin typeface="+mn-lt"/>
                  </a:rPr>
                  <a:t>HA</a:t>
                </a:r>
                <a:r>
                  <a:rPr lang="en-US" altLang="zh-CN" sz="1800" baseline="-25000">
                    <a:solidFill>
                      <a:srgbClr val="333399"/>
                    </a:solidFill>
                    <a:latin typeface="+mn-lt"/>
                  </a:rPr>
                  <a:t>1</a:t>
                </a:r>
                <a:endParaRPr lang="en-US" altLang="zh-CN" sz="1800">
                  <a:solidFill>
                    <a:srgbClr val="333399"/>
                  </a:solidFill>
                  <a:latin typeface="+mn-lt"/>
                </a:endParaRPr>
              </a:p>
            </p:txBody>
          </p:sp>
          <p:sp>
            <p:nvSpPr>
              <p:cNvPr id="51315" name="Text Box 109"/>
              <p:cNvSpPr txBox="1">
                <a:spLocks noChangeArrowheads="1"/>
              </p:cNvSpPr>
              <p:nvPr/>
            </p:nvSpPr>
            <p:spPr bwMode="auto">
              <a:xfrm>
                <a:off x="107950" y="2060575"/>
                <a:ext cx="976549" cy="369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latinLnBrk="1"/>
                <a:r>
                  <a:rPr lang="en-US" altLang="zh-CN" sz="1800">
                    <a:solidFill>
                      <a:srgbClr val="333399"/>
                    </a:solidFill>
                    <a:latin typeface="+mn-lt"/>
                  </a:rPr>
                  <a:t>host</a:t>
                </a:r>
                <a:r>
                  <a:rPr lang="zh-CN" altLang="en-US" sz="1800">
                    <a:solidFill>
                      <a:srgbClr val="333399"/>
                    </a:solidFill>
                    <a:latin typeface="+mn-lt"/>
                  </a:rPr>
                  <a:t> </a:t>
                </a:r>
                <a:r>
                  <a:rPr lang="en-US" altLang="zh-CN" sz="1800">
                    <a:solidFill>
                      <a:srgbClr val="333399"/>
                    </a:solidFill>
                    <a:latin typeface="+mn-lt"/>
                  </a:rPr>
                  <a:t>H</a:t>
                </a:r>
                <a:r>
                  <a:rPr lang="en-US" altLang="zh-CN" sz="1800" baseline="-25000">
                    <a:solidFill>
                      <a:srgbClr val="333399"/>
                    </a:solidFill>
                    <a:latin typeface="+mn-lt"/>
                  </a:rPr>
                  <a:t>1</a:t>
                </a:r>
                <a:endParaRPr lang="en-US" altLang="zh-CN" sz="1800">
                  <a:solidFill>
                    <a:srgbClr val="333399"/>
                  </a:solidFill>
                  <a:latin typeface="+mn-lt"/>
                </a:endParaRPr>
              </a:p>
            </p:txBody>
          </p:sp>
        </p:grpSp>
        <p:sp>
          <p:nvSpPr>
            <p:cNvPr id="51293" name="Text Box 112"/>
            <p:cNvSpPr txBox="1">
              <a:spLocks noChangeArrowheads="1"/>
            </p:cNvSpPr>
            <p:nvPr/>
          </p:nvSpPr>
          <p:spPr bwMode="auto">
            <a:xfrm>
              <a:off x="2844800" y="2876233"/>
              <a:ext cx="397866" cy="369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1"/>
              <a:r>
                <a:rPr lang="en-US" altLang="zh-CN" sz="1800">
                  <a:solidFill>
                    <a:srgbClr val="333399"/>
                  </a:solidFill>
                  <a:latin typeface="+mn-lt"/>
                </a:rPr>
                <a:t>R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</a:rPr>
                <a:t>1</a:t>
              </a:r>
              <a:endParaRPr lang="en-US" altLang="zh-CN" sz="180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51294" name="Line 126"/>
            <p:cNvSpPr>
              <a:spLocks noChangeShapeType="1"/>
            </p:cNvSpPr>
            <p:nvPr/>
          </p:nvSpPr>
          <p:spPr bwMode="auto">
            <a:xfrm>
              <a:off x="3352800" y="5440363"/>
              <a:ext cx="190500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51295" name="Text Box 129"/>
            <p:cNvSpPr txBox="1">
              <a:spLocks noChangeArrowheads="1"/>
            </p:cNvSpPr>
            <p:nvPr/>
          </p:nvSpPr>
          <p:spPr bwMode="auto">
            <a:xfrm>
              <a:off x="5515293" y="2862263"/>
              <a:ext cx="423514" cy="369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1"/>
              <a:r>
                <a:rPr lang="en-US" altLang="zh-CN" sz="1800">
                  <a:solidFill>
                    <a:srgbClr val="333399"/>
                  </a:solidFill>
                  <a:latin typeface="+mn-lt"/>
                </a:rPr>
                <a:t>R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</a:rPr>
                <a:t>2</a:t>
              </a:r>
              <a:endParaRPr lang="en-US" altLang="zh-CN" sz="1800">
                <a:solidFill>
                  <a:srgbClr val="333399"/>
                </a:solidFill>
                <a:latin typeface="+mn-lt"/>
              </a:endParaRPr>
            </a:p>
          </p:txBody>
        </p:sp>
        <p:grpSp>
          <p:nvGrpSpPr>
            <p:cNvPr id="11" name="Group 136"/>
            <p:cNvGrpSpPr>
              <a:grpSpLocks/>
            </p:cNvGrpSpPr>
            <p:nvPr/>
          </p:nvGrpSpPr>
          <p:grpSpPr bwMode="auto">
            <a:xfrm>
              <a:off x="6477000" y="3154363"/>
              <a:ext cx="1447800" cy="381000"/>
              <a:chOff x="1632" y="2688"/>
              <a:chExt cx="912" cy="240"/>
            </a:xfrm>
          </p:grpSpPr>
          <p:sp>
            <p:nvSpPr>
              <p:cNvPr id="51309" name="Rectangle 137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720" cy="240"/>
              </a:xfrm>
              <a:prstGeom prst="rect">
                <a:avLst/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1"/>
                <a:r>
                  <a:rPr lang="en-US" altLang="zh-CN" sz="1800">
                    <a:solidFill>
                      <a:srgbClr val="333399"/>
                    </a:solidFill>
                    <a:latin typeface="+mn-lt"/>
                  </a:rPr>
                  <a:t>       IP</a:t>
                </a:r>
                <a:r>
                  <a:rPr lang="en-US" altLang="zh-CN" sz="1800" baseline="-25000">
                    <a:solidFill>
                      <a:srgbClr val="333399"/>
                    </a:solidFill>
                    <a:latin typeface="+mn-lt"/>
                  </a:rPr>
                  <a:t>1</a:t>
                </a:r>
                <a:r>
                  <a:rPr lang="en-US" altLang="zh-CN" sz="1800">
                    <a:solidFill>
                      <a:srgbClr val="333399"/>
                    </a:solidFill>
                    <a:latin typeface="+mn-lt"/>
                  </a:rPr>
                  <a:t> IP</a:t>
                </a:r>
                <a:r>
                  <a:rPr lang="en-US" altLang="zh-CN" sz="1800" baseline="-25000">
                    <a:solidFill>
                      <a:srgbClr val="333399"/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51310" name="AutoShape 138"/>
              <p:cNvSpPr>
                <a:spLocks noChangeArrowheads="1"/>
              </p:cNvSpPr>
              <p:nvPr/>
            </p:nvSpPr>
            <p:spPr bwMode="auto">
              <a:xfrm>
                <a:off x="2352" y="2736"/>
                <a:ext cx="192" cy="144"/>
              </a:xfrm>
              <a:prstGeom prst="rightArrow">
                <a:avLst>
                  <a:gd name="adj1" fmla="val 50000"/>
                  <a:gd name="adj2" fmla="val 54167"/>
                </a:avLst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 sz="1800">
                  <a:latin typeface="+mn-lt"/>
                </a:endParaRPr>
              </a:p>
            </p:txBody>
          </p:sp>
        </p:grpSp>
        <p:cxnSp>
          <p:nvCxnSpPr>
            <p:cNvPr id="51297" name="直接连接符 121"/>
            <p:cNvCxnSpPr>
              <a:cxnSpLocks noChangeShapeType="1"/>
            </p:cNvCxnSpPr>
            <p:nvPr/>
          </p:nvCxnSpPr>
          <p:spPr bwMode="auto">
            <a:xfrm rot="5400000">
              <a:off x="1714500" y="3337560"/>
              <a:ext cx="38862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98" name="直接连接符 122"/>
            <p:cNvCxnSpPr>
              <a:cxnSpLocks noChangeShapeType="1"/>
            </p:cNvCxnSpPr>
            <p:nvPr/>
          </p:nvCxnSpPr>
          <p:spPr bwMode="auto">
            <a:xfrm rot="5400000">
              <a:off x="4320540" y="3337560"/>
              <a:ext cx="38862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99" name="直接连接符 123"/>
            <p:cNvCxnSpPr>
              <a:cxnSpLocks noChangeShapeType="1"/>
            </p:cNvCxnSpPr>
            <p:nvPr/>
          </p:nvCxnSpPr>
          <p:spPr bwMode="auto">
            <a:xfrm rot="5400000">
              <a:off x="6697980" y="3337560"/>
              <a:ext cx="38862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00" name="直接连接符 124"/>
            <p:cNvCxnSpPr>
              <a:cxnSpLocks noChangeShapeType="1"/>
            </p:cNvCxnSpPr>
            <p:nvPr/>
          </p:nvCxnSpPr>
          <p:spPr bwMode="auto">
            <a:xfrm rot="5400000">
              <a:off x="7440930" y="5783580"/>
              <a:ext cx="38862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01" name="直接连接符 125"/>
            <p:cNvCxnSpPr>
              <a:cxnSpLocks noChangeShapeType="1"/>
            </p:cNvCxnSpPr>
            <p:nvPr/>
          </p:nvCxnSpPr>
          <p:spPr bwMode="auto">
            <a:xfrm rot="5400000">
              <a:off x="4537710" y="5783580"/>
              <a:ext cx="38862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02" name="直接连接符 126"/>
            <p:cNvCxnSpPr>
              <a:cxnSpLocks noChangeShapeType="1"/>
            </p:cNvCxnSpPr>
            <p:nvPr/>
          </p:nvCxnSpPr>
          <p:spPr bwMode="auto">
            <a:xfrm rot="5400000">
              <a:off x="1600200" y="5783580"/>
              <a:ext cx="38862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03" name="直接连接符 131"/>
            <p:cNvCxnSpPr>
              <a:cxnSpLocks noChangeShapeType="1"/>
            </p:cNvCxnSpPr>
            <p:nvPr/>
          </p:nvCxnSpPr>
          <p:spPr bwMode="auto">
            <a:xfrm rot="5400000">
              <a:off x="7086600" y="3337560"/>
              <a:ext cx="38862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04" name="直接连接符 132"/>
            <p:cNvCxnSpPr>
              <a:cxnSpLocks noChangeShapeType="1"/>
            </p:cNvCxnSpPr>
            <p:nvPr/>
          </p:nvCxnSpPr>
          <p:spPr bwMode="auto">
            <a:xfrm rot="5400000">
              <a:off x="3943350" y="3337560"/>
              <a:ext cx="38862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05" name="直接连接符 133"/>
            <p:cNvCxnSpPr>
              <a:cxnSpLocks noChangeShapeType="1"/>
            </p:cNvCxnSpPr>
            <p:nvPr/>
          </p:nvCxnSpPr>
          <p:spPr bwMode="auto">
            <a:xfrm rot="5400000">
              <a:off x="1348740" y="3337560"/>
              <a:ext cx="38862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06" name="直接连接符 134"/>
            <p:cNvCxnSpPr>
              <a:cxnSpLocks noChangeShapeType="1"/>
            </p:cNvCxnSpPr>
            <p:nvPr/>
          </p:nvCxnSpPr>
          <p:spPr bwMode="auto">
            <a:xfrm rot="5400000">
              <a:off x="4069080" y="5795010"/>
              <a:ext cx="38862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07" name="直接连接符 135"/>
            <p:cNvCxnSpPr>
              <a:cxnSpLocks noChangeShapeType="1"/>
            </p:cNvCxnSpPr>
            <p:nvPr/>
          </p:nvCxnSpPr>
          <p:spPr bwMode="auto">
            <a:xfrm rot="5400000">
              <a:off x="1131570" y="5795010"/>
              <a:ext cx="38862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08" name="直接连接符 136"/>
            <p:cNvCxnSpPr>
              <a:cxnSpLocks noChangeShapeType="1"/>
            </p:cNvCxnSpPr>
            <p:nvPr/>
          </p:nvCxnSpPr>
          <p:spPr bwMode="auto">
            <a:xfrm rot="5400000">
              <a:off x="6960870" y="5795010"/>
              <a:ext cx="38862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51203" name="Freeform 45"/>
          <p:cNvSpPr>
            <a:spLocks/>
          </p:cNvSpPr>
          <p:nvPr/>
        </p:nvSpPr>
        <p:spPr bwMode="auto">
          <a:xfrm>
            <a:off x="2586038" y="1239838"/>
            <a:ext cx="249237" cy="533400"/>
          </a:xfrm>
          <a:custGeom>
            <a:avLst/>
            <a:gdLst>
              <a:gd name="T0" fmla="*/ 0 w 249"/>
              <a:gd name="T1" fmla="*/ 1616565879 h 176"/>
              <a:gd name="T2" fmla="*/ 1001953 w 249"/>
              <a:gd name="T3" fmla="*/ 0 h 176"/>
              <a:gd name="T4" fmla="*/ 249474227 w 249"/>
              <a:gd name="T5" fmla="*/ 82664872 h 176"/>
              <a:gd name="T6" fmla="*/ 0 60000 65536"/>
              <a:gd name="T7" fmla="*/ 0 60000 65536"/>
              <a:gd name="T8" fmla="*/ 0 60000 65536"/>
              <a:gd name="T9" fmla="*/ 0 w 249"/>
              <a:gd name="T10" fmla="*/ 0 h 176"/>
              <a:gd name="T11" fmla="*/ 249 w 249"/>
              <a:gd name="T12" fmla="*/ 176 h 1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" h="176">
                <a:moveTo>
                  <a:pt x="0" y="176"/>
                </a:moveTo>
                <a:lnTo>
                  <a:pt x="1" y="0"/>
                </a:lnTo>
                <a:lnTo>
                  <a:pt x="249" y="9"/>
                </a:lnTo>
              </a:path>
            </a:pathLst>
          </a:cu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latin typeface="+mn-lt"/>
            </a:endParaRPr>
          </a:p>
        </p:txBody>
      </p:sp>
      <p:sp>
        <p:nvSpPr>
          <p:cNvPr id="51204" name="Freeform 46"/>
          <p:cNvSpPr>
            <a:spLocks/>
          </p:cNvSpPr>
          <p:nvPr/>
        </p:nvSpPr>
        <p:spPr bwMode="auto">
          <a:xfrm>
            <a:off x="5330825" y="1239838"/>
            <a:ext cx="169863" cy="531812"/>
          </a:xfrm>
          <a:custGeom>
            <a:avLst/>
            <a:gdLst>
              <a:gd name="T0" fmla="*/ 0 w 249"/>
              <a:gd name="T1" fmla="*/ 1606954763 h 176"/>
              <a:gd name="T2" fmla="*/ 465247 w 249"/>
              <a:gd name="T3" fmla="*/ 0 h 176"/>
              <a:gd name="T4" fmla="*/ 115877278 w 249"/>
              <a:gd name="T5" fmla="*/ 82174014 h 176"/>
              <a:gd name="T6" fmla="*/ 0 60000 65536"/>
              <a:gd name="T7" fmla="*/ 0 60000 65536"/>
              <a:gd name="T8" fmla="*/ 0 60000 65536"/>
              <a:gd name="T9" fmla="*/ 0 w 249"/>
              <a:gd name="T10" fmla="*/ 0 h 176"/>
              <a:gd name="T11" fmla="*/ 249 w 249"/>
              <a:gd name="T12" fmla="*/ 176 h 1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" h="176">
                <a:moveTo>
                  <a:pt x="0" y="176"/>
                </a:moveTo>
                <a:lnTo>
                  <a:pt x="1" y="0"/>
                </a:lnTo>
                <a:lnTo>
                  <a:pt x="249" y="9"/>
                </a:lnTo>
              </a:path>
            </a:pathLst>
          </a:cu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latin typeface="+mn-lt"/>
            </a:endParaRPr>
          </a:p>
        </p:txBody>
      </p:sp>
      <p:sp>
        <p:nvSpPr>
          <p:cNvPr id="51205" name="Line 47"/>
          <p:cNvSpPr>
            <a:spLocks noChangeShapeType="1"/>
          </p:cNvSpPr>
          <p:nvPr/>
        </p:nvSpPr>
        <p:spPr bwMode="auto">
          <a:xfrm rot="-5400000">
            <a:off x="8356601" y="1504950"/>
            <a:ext cx="533400" cy="3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latin typeface="+mn-lt"/>
            </a:endParaRPr>
          </a:p>
        </p:txBody>
      </p:sp>
      <p:sp>
        <p:nvSpPr>
          <p:cNvPr id="51206" name="Line 48"/>
          <p:cNvSpPr>
            <a:spLocks noChangeShapeType="1"/>
          </p:cNvSpPr>
          <p:nvPr/>
        </p:nvSpPr>
        <p:spPr bwMode="auto">
          <a:xfrm rot="-5400000">
            <a:off x="203201" y="1504950"/>
            <a:ext cx="533400" cy="3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latin typeface="+mn-lt"/>
            </a:endParaRPr>
          </a:p>
        </p:txBody>
      </p:sp>
      <p:sp>
        <p:nvSpPr>
          <p:cNvPr id="51207" name="Line 49"/>
          <p:cNvSpPr>
            <a:spLocks noChangeShapeType="1"/>
          </p:cNvSpPr>
          <p:nvPr/>
        </p:nvSpPr>
        <p:spPr bwMode="auto">
          <a:xfrm>
            <a:off x="233363" y="1773238"/>
            <a:ext cx="2587625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latin typeface="+mn-lt"/>
            </a:endParaRPr>
          </a:p>
        </p:txBody>
      </p:sp>
      <p:sp>
        <p:nvSpPr>
          <p:cNvPr id="51208" name="Text Box 50"/>
          <p:cNvSpPr txBox="1">
            <a:spLocks noChangeArrowheads="1"/>
          </p:cNvSpPr>
          <p:nvPr/>
        </p:nvSpPr>
        <p:spPr bwMode="auto">
          <a:xfrm>
            <a:off x="420688" y="1384300"/>
            <a:ext cx="5998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en-US" altLang="zh-CN" sz="1800">
                <a:solidFill>
                  <a:srgbClr val="333399"/>
                </a:solidFill>
                <a:latin typeface="+mn-lt"/>
              </a:rPr>
              <a:t>HA</a:t>
            </a:r>
            <a:r>
              <a:rPr lang="en-US" altLang="zh-CN" sz="1800" baseline="-25000">
                <a:solidFill>
                  <a:srgbClr val="333399"/>
                </a:solidFill>
                <a:latin typeface="+mn-lt"/>
              </a:rPr>
              <a:t>1</a:t>
            </a:r>
            <a:endParaRPr lang="en-US" altLang="zh-CN" sz="180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51209" name="Text Box 51"/>
          <p:cNvSpPr txBox="1">
            <a:spLocks noChangeArrowheads="1"/>
          </p:cNvSpPr>
          <p:nvPr/>
        </p:nvSpPr>
        <p:spPr bwMode="auto">
          <a:xfrm>
            <a:off x="5249863" y="1419225"/>
            <a:ext cx="6254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en-US" altLang="zh-CN" sz="1800">
                <a:solidFill>
                  <a:srgbClr val="333399"/>
                </a:solidFill>
                <a:latin typeface="+mn-lt"/>
              </a:rPr>
              <a:t>HA</a:t>
            </a:r>
            <a:r>
              <a:rPr lang="en-US" altLang="zh-CN" sz="1800" baseline="-25000">
                <a:solidFill>
                  <a:srgbClr val="333399"/>
                </a:solidFill>
                <a:latin typeface="+mn-lt"/>
              </a:rPr>
              <a:t>5</a:t>
            </a:r>
            <a:endParaRPr lang="en-US" altLang="zh-CN" sz="180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51210" name="Text Box 52"/>
          <p:cNvSpPr txBox="1">
            <a:spLocks noChangeArrowheads="1"/>
          </p:cNvSpPr>
          <p:nvPr/>
        </p:nvSpPr>
        <p:spPr bwMode="auto">
          <a:xfrm>
            <a:off x="3249613" y="1452563"/>
            <a:ext cx="6254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en-US" altLang="zh-CN" sz="1800" dirty="0">
                <a:solidFill>
                  <a:srgbClr val="333399"/>
                </a:solidFill>
                <a:latin typeface="+mn-lt"/>
              </a:rPr>
              <a:t>HA</a:t>
            </a:r>
            <a:r>
              <a:rPr lang="en-US" altLang="zh-CN" sz="1800" baseline="-25000" dirty="0">
                <a:solidFill>
                  <a:srgbClr val="333399"/>
                </a:solidFill>
                <a:latin typeface="+mn-lt"/>
              </a:rPr>
              <a:t>4</a:t>
            </a:r>
            <a:endParaRPr lang="en-US" altLang="zh-CN" sz="1800" dirty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51211" name="Text Box 53"/>
          <p:cNvSpPr txBox="1">
            <a:spLocks noChangeArrowheads="1"/>
          </p:cNvSpPr>
          <p:nvPr/>
        </p:nvSpPr>
        <p:spPr bwMode="auto">
          <a:xfrm>
            <a:off x="2528888" y="1430338"/>
            <a:ext cx="6254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en-US" altLang="zh-CN" sz="1800">
                <a:solidFill>
                  <a:srgbClr val="333399"/>
                </a:solidFill>
                <a:latin typeface="+mn-lt"/>
              </a:rPr>
              <a:t>HA</a:t>
            </a:r>
            <a:r>
              <a:rPr lang="en-US" altLang="zh-CN" sz="1800" baseline="-25000">
                <a:solidFill>
                  <a:srgbClr val="333399"/>
                </a:solidFill>
                <a:latin typeface="+mn-lt"/>
              </a:rPr>
              <a:t>3</a:t>
            </a:r>
            <a:endParaRPr lang="en-US" altLang="zh-CN" sz="180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51212" name="Line 54"/>
          <p:cNvSpPr>
            <a:spLocks noChangeShapeType="1"/>
          </p:cNvSpPr>
          <p:nvPr/>
        </p:nvSpPr>
        <p:spPr bwMode="auto">
          <a:xfrm>
            <a:off x="6037263" y="1773238"/>
            <a:ext cx="2901950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latin typeface="+mn-lt"/>
            </a:endParaRPr>
          </a:p>
        </p:txBody>
      </p:sp>
      <p:sp>
        <p:nvSpPr>
          <p:cNvPr id="51213" name="Text Box 55"/>
          <p:cNvSpPr txBox="1">
            <a:spLocks noChangeArrowheads="1"/>
          </p:cNvSpPr>
          <p:nvPr/>
        </p:nvSpPr>
        <p:spPr bwMode="auto">
          <a:xfrm>
            <a:off x="6202363" y="1441450"/>
            <a:ext cx="6254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en-US" altLang="zh-CN" sz="1800">
                <a:solidFill>
                  <a:srgbClr val="333399"/>
                </a:solidFill>
                <a:latin typeface="+mn-lt"/>
              </a:rPr>
              <a:t>HA</a:t>
            </a:r>
            <a:r>
              <a:rPr lang="en-US" altLang="zh-CN" sz="1800" baseline="-25000">
                <a:solidFill>
                  <a:srgbClr val="333399"/>
                </a:solidFill>
                <a:latin typeface="+mn-lt"/>
              </a:rPr>
              <a:t>6</a:t>
            </a:r>
            <a:endParaRPr lang="en-US" altLang="zh-CN" sz="180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51214" name="Text Box 56"/>
          <p:cNvSpPr txBox="1">
            <a:spLocks noChangeArrowheads="1"/>
          </p:cNvSpPr>
          <p:nvPr/>
        </p:nvSpPr>
        <p:spPr bwMode="auto">
          <a:xfrm>
            <a:off x="76200" y="182563"/>
            <a:ext cx="9765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en-US" altLang="zh-CN" sz="1800">
                <a:solidFill>
                  <a:srgbClr val="333399"/>
                </a:solidFill>
                <a:latin typeface="+mn-lt"/>
              </a:rPr>
              <a:t>host</a:t>
            </a:r>
            <a:r>
              <a:rPr lang="zh-CN" altLang="en-US" sz="1800">
                <a:solidFill>
                  <a:srgbClr val="333399"/>
                </a:solidFill>
                <a:latin typeface="+mn-lt"/>
              </a:rPr>
              <a:t> </a:t>
            </a:r>
            <a:r>
              <a:rPr lang="en-US" altLang="zh-CN" sz="1800">
                <a:solidFill>
                  <a:srgbClr val="333399"/>
                </a:solidFill>
                <a:latin typeface="+mn-lt"/>
              </a:rPr>
              <a:t>H</a:t>
            </a:r>
            <a:r>
              <a:rPr lang="en-US" altLang="zh-CN" sz="1800" baseline="-25000">
                <a:solidFill>
                  <a:srgbClr val="333399"/>
                </a:solidFill>
                <a:latin typeface="+mn-lt"/>
              </a:rPr>
              <a:t>1</a:t>
            </a:r>
            <a:endParaRPr lang="en-US" altLang="zh-CN" sz="180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51215" name="Text Box 57"/>
          <p:cNvSpPr txBox="1">
            <a:spLocks noChangeArrowheads="1"/>
          </p:cNvSpPr>
          <p:nvPr/>
        </p:nvSpPr>
        <p:spPr bwMode="auto">
          <a:xfrm>
            <a:off x="8154988" y="157163"/>
            <a:ext cx="10021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en-US" altLang="zh-CN" sz="1800">
                <a:solidFill>
                  <a:srgbClr val="333399"/>
                </a:solidFill>
                <a:latin typeface="+mn-lt"/>
              </a:rPr>
              <a:t>host</a:t>
            </a:r>
            <a:r>
              <a:rPr lang="zh-CN" altLang="en-US" sz="1800">
                <a:solidFill>
                  <a:srgbClr val="333399"/>
                </a:solidFill>
                <a:latin typeface="+mn-lt"/>
              </a:rPr>
              <a:t> </a:t>
            </a:r>
            <a:r>
              <a:rPr lang="en-US" altLang="zh-CN" sz="1800">
                <a:solidFill>
                  <a:srgbClr val="333399"/>
                </a:solidFill>
                <a:latin typeface="+mn-lt"/>
              </a:rPr>
              <a:t>H</a:t>
            </a:r>
            <a:r>
              <a:rPr lang="en-US" altLang="zh-CN" sz="1800" baseline="-25000">
                <a:solidFill>
                  <a:srgbClr val="333399"/>
                </a:solidFill>
                <a:latin typeface="+mn-lt"/>
              </a:rPr>
              <a:t>2</a:t>
            </a:r>
            <a:endParaRPr lang="en-US" altLang="zh-CN" sz="180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51216" name="Line 58"/>
          <p:cNvSpPr>
            <a:spLocks noChangeShapeType="1"/>
          </p:cNvSpPr>
          <p:nvPr/>
        </p:nvSpPr>
        <p:spPr bwMode="auto">
          <a:xfrm>
            <a:off x="3292475" y="1773238"/>
            <a:ext cx="2273300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latin typeface="+mn-lt"/>
            </a:endParaRPr>
          </a:p>
        </p:txBody>
      </p:sp>
      <p:sp>
        <p:nvSpPr>
          <p:cNvPr id="51217" name="Freeform 59"/>
          <p:cNvSpPr>
            <a:spLocks/>
          </p:cNvSpPr>
          <p:nvPr/>
        </p:nvSpPr>
        <p:spPr bwMode="auto">
          <a:xfrm flipH="1">
            <a:off x="6037263" y="1239838"/>
            <a:ext cx="234950" cy="533400"/>
          </a:xfrm>
          <a:custGeom>
            <a:avLst/>
            <a:gdLst>
              <a:gd name="T0" fmla="*/ 0 w 249"/>
              <a:gd name="T1" fmla="*/ 1616565879 h 176"/>
              <a:gd name="T2" fmla="*/ 890734 w 249"/>
              <a:gd name="T3" fmla="*/ 0 h 176"/>
              <a:gd name="T4" fmla="*/ 221692786 w 249"/>
              <a:gd name="T5" fmla="*/ 82664872 h 176"/>
              <a:gd name="T6" fmla="*/ 0 60000 65536"/>
              <a:gd name="T7" fmla="*/ 0 60000 65536"/>
              <a:gd name="T8" fmla="*/ 0 60000 65536"/>
              <a:gd name="T9" fmla="*/ 0 w 249"/>
              <a:gd name="T10" fmla="*/ 0 h 176"/>
              <a:gd name="T11" fmla="*/ 249 w 249"/>
              <a:gd name="T12" fmla="*/ 176 h 1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" h="176">
                <a:moveTo>
                  <a:pt x="0" y="176"/>
                </a:moveTo>
                <a:lnTo>
                  <a:pt x="1" y="0"/>
                </a:lnTo>
                <a:lnTo>
                  <a:pt x="249" y="9"/>
                </a:lnTo>
              </a:path>
            </a:pathLst>
          </a:cu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latin typeface="+mn-lt"/>
            </a:endParaRPr>
          </a:p>
        </p:txBody>
      </p:sp>
      <p:sp>
        <p:nvSpPr>
          <p:cNvPr id="51218" name="Freeform 60"/>
          <p:cNvSpPr>
            <a:spLocks/>
          </p:cNvSpPr>
          <p:nvPr/>
        </p:nvSpPr>
        <p:spPr bwMode="auto">
          <a:xfrm flipH="1">
            <a:off x="3355975" y="1239838"/>
            <a:ext cx="171450" cy="534987"/>
          </a:xfrm>
          <a:custGeom>
            <a:avLst/>
            <a:gdLst>
              <a:gd name="T0" fmla="*/ 0 w 249"/>
              <a:gd name="T1" fmla="*/ 1626199572 h 176"/>
              <a:gd name="T2" fmla="*/ 474414 w 249"/>
              <a:gd name="T3" fmla="*/ 0 h 176"/>
              <a:gd name="T4" fmla="*/ 118052635 w 249"/>
              <a:gd name="T5" fmla="*/ 83157037 h 176"/>
              <a:gd name="T6" fmla="*/ 0 60000 65536"/>
              <a:gd name="T7" fmla="*/ 0 60000 65536"/>
              <a:gd name="T8" fmla="*/ 0 60000 65536"/>
              <a:gd name="T9" fmla="*/ 0 w 249"/>
              <a:gd name="T10" fmla="*/ 0 h 176"/>
              <a:gd name="T11" fmla="*/ 249 w 249"/>
              <a:gd name="T12" fmla="*/ 176 h 1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" h="176">
                <a:moveTo>
                  <a:pt x="0" y="176"/>
                </a:moveTo>
                <a:lnTo>
                  <a:pt x="1" y="0"/>
                </a:lnTo>
                <a:lnTo>
                  <a:pt x="249" y="9"/>
                </a:lnTo>
              </a:path>
            </a:pathLst>
          </a:cu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latin typeface="+mn-lt"/>
            </a:endParaRPr>
          </a:p>
        </p:txBody>
      </p:sp>
      <p:sp>
        <p:nvSpPr>
          <p:cNvPr id="51219" name="Text Box 61"/>
          <p:cNvSpPr txBox="1">
            <a:spLocks noChangeArrowheads="1"/>
          </p:cNvSpPr>
          <p:nvPr/>
        </p:nvSpPr>
        <p:spPr bwMode="auto">
          <a:xfrm>
            <a:off x="2749550" y="679450"/>
            <a:ext cx="397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en-US" altLang="zh-CN" sz="1800">
                <a:solidFill>
                  <a:srgbClr val="333399"/>
                </a:solidFill>
                <a:latin typeface="+mn-lt"/>
              </a:rPr>
              <a:t>R</a:t>
            </a:r>
            <a:r>
              <a:rPr lang="en-US" altLang="zh-CN" sz="1800" baseline="-25000">
                <a:solidFill>
                  <a:srgbClr val="333399"/>
                </a:solidFill>
                <a:latin typeface="+mn-lt"/>
              </a:rPr>
              <a:t>1</a:t>
            </a:r>
          </a:p>
        </p:txBody>
      </p:sp>
      <p:pic>
        <p:nvPicPr>
          <p:cNvPr id="51220" name="Picture 6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838" y="496888"/>
            <a:ext cx="85566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1" name="Picture 6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08613" y="985838"/>
            <a:ext cx="771525" cy="4349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51222" name="Picture 6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2925" y="477838"/>
            <a:ext cx="8540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3" name="Picture 6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78113" y="963613"/>
            <a:ext cx="769937" cy="4349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sp>
        <p:nvSpPr>
          <p:cNvPr id="51224" name="AutoShape 66"/>
          <p:cNvSpPr>
            <a:spLocks noChangeArrowheads="1"/>
          </p:cNvSpPr>
          <p:nvPr/>
        </p:nvSpPr>
        <p:spPr bwMode="auto">
          <a:xfrm flipV="1">
            <a:off x="1443038" y="331788"/>
            <a:ext cx="1082675" cy="603250"/>
          </a:xfrm>
          <a:prstGeom prst="wedgeRoundRectCallout">
            <a:avLst>
              <a:gd name="adj1" fmla="val -98759"/>
              <a:gd name="adj2" fmla="val -14683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latinLnBrk="1"/>
            <a:endParaRPr lang="zh-CN" altLang="zh-CN" sz="180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51225" name="Text Box 67"/>
          <p:cNvSpPr txBox="1">
            <a:spLocks noChangeArrowheads="1"/>
          </p:cNvSpPr>
          <p:nvPr/>
        </p:nvSpPr>
        <p:spPr bwMode="auto">
          <a:xfrm>
            <a:off x="1403350" y="320675"/>
            <a:ext cx="12493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en-US" altLang="zh-CN" sz="1800">
                <a:solidFill>
                  <a:srgbClr val="333399"/>
                </a:solidFill>
                <a:latin typeface="+mn-lt"/>
              </a:rPr>
              <a:t>Hardware </a:t>
            </a:r>
          </a:p>
          <a:p>
            <a:pPr latinLnBrk="1"/>
            <a:r>
              <a:rPr lang="en-US" altLang="zh-CN" sz="1800">
                <a:solidFill>
                  <a:srgbClr val="333399"/>
                </a:solidFill>
                <a:latin typeface="+mn-lt"/>
              </a:rPr>
              <a:t>address</a:t>
            </a:r>
            <a:endParaRPr lang="zh-CN" altLang="en-US" sz="180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51226" name="Text Box 68"/>
          <p:cNvSpPr txBox="1">
            <a:spLocks noChangeArrowheads="1"/>
          </p:cNvSpPr>
          <p:nvPr/>
        </p:nvSpPr>
        <p:spPr bwMode="auto">
          <a:xfrm>
            <a:off x="5591175" y="685800"/>
            <a:ext cx="423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en-US" altLang="zh-CN" sz="1800">
                <a:solidFill>
                  <a:srgbClr val="333399"/>
                </a:solidFill>
                <a:latin typeface="+mn-lt"/>
              </a:rPr>
              <a:t>R</a:t>
            </a:r>
            <a:r>
              <a:rPr lang="en-US" altLang="zh-CN" sz="1800" baseline="-25000">
                <a:solidFill>
                  <a:srgbClr val="333399"/>
                </a:solidFill>
                <a:latin typeface="+mn-lt"/>
              </a:rPr>
              <a:t>2</a:t>
            </a:r>
          </a:p>
        </p:txBody>
      </p:sp>
      <p:sp>
        <p:nvSpPr>
          <p:cNvPr id="51227" name="Text Box 70"/>
          <p:cNvSpPr txBox="1">
            <a:spLocks noChangeArrowheads="1"/>
          </p:cNvSpPr>
          <p:nvPr/>
        </p:nvSpPr>
        <p:spPr bwMode="auto">
          <a:xfrm>
            <a:off x="8112125" y="1430338"/>
            <a:ext cx="6254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en-US" altLang="zh-CN" sz="1800">
                <a:solidFill>
                  <a:srgbClr val="333399"/>
                </a:solidFill>
                <a:latin typeface="+mn-lt"/>
              </a:rPr>
              <a:t>HA</a:t>
            </a:r>
            <a:r>
              <a:rPr lang="en-US" altLang="zh-CN" sz="1800" baseline="-25000">
                <a:solidFill>
                  <a:srgbClr val="333399"/>
                </a:solidFill>
                <a:latin typeface="+mn-lt"/>
              </a:rPr>
              <a:t>2</a:t>
            </a:r>
            <a:endParaRPr lang="en-US" altLang="zh-CN" sz="180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51228" name="Text Box 71"/>
          <p:cNvSpPr txBox="1">
            <a:spLocks noChangeArrowheads="1"/>
          </p:cNvSpPr>
          <p:nvPr/>
        </p:nvSpPr>
        <p:spPr bwMode="auto">
          <a:xfrm>
            <a:off x="280988" y="560388"/>
            <a:ext cx="5004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en-US" altLang="zh-CN" sz="1800">
                <a:solidFill>
                  <a:srgbClr val="333399"/>
                </a:solidFill>
                <a:latin typeface="+mn-lt"/>
              </a:rPr>
              <a:t>IP</a:t>
            </a:r>
            <a:r>
              <a:rPr lang="en-US" altLang="zh-CN" sz="1800" baseline="-25000">
                <a:solidFill>
                  <a:srgbClr val="333399"/>
                </a:solidFill>
                <a:latin typeface="+mn-lt"/>
              </a:rPr>
              <a:t>1</a:t>
            </a:r>
            <a:endParaRPr lang="en-US" altLang="zh-CN" sz="180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51229" name="Text Box 72"/>
          <p:cNvSpPr txBox="1">
            <a:spLocks noChangeArrowheads="1"/>
          </p:cNvSpPr>
          <p:nvPr/>
        </p:nvSpPr>
        <p:spPr bwMode="auto">
          <a:xfrm>
            <a:off x="8364538" y="544513"/>
            <a:ext cx="526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en-US" altLang="zh-CN" sz="1800">
                <a:solidFill>
                  <a:srgbClr val="333399"/>
                </a:solidFill>
                <a:latin typeface="+mn-lt"/>
              </a:rPr>
              <a:t>IP</a:t>
            </a:r>
            <a:r>
              <a:rPr lang="en-US" altLang="zh-CN" sz="1800" baseline="-25000">
                <a:solidFill>
                  <a:srgbClr val="333399"/>
                </a:solidFill>
                <a:latin typeface="+mn-lt"/>
              </a:rPr>
              <a:t>2</a:t>
            </a:r>
            <a:endParaRPr lang="en-US" altLang="zh-CN" sz="180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51230" name="Text Box 73"/>
          <p:cNvSpPr txBox="1">
            <a:spLocks noChangeArrowheads="1"/>
          </p:cNvSpPr>
          <p:nvPr/>
        </p:nvSpPr>
        <p:spPr bwMode="auto">
          <a:xfrm>
            <a:off x="1219200" y="1377950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en-US" altLang="zh-CN" sz="1800">
                <a:solidFill>
                  <a:srgbClr val="333399"/>
                </a:solidFill>
                <a:latin typeface="+mn-lt"/>
              </a:rPr>
              <a:t>LAN</a:t>
            </a:r>
            <a:endParaRPr lang="zh-CN" altLang="en-US" sz="1800" baseline="-2500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51231" name="Text Box 74"/>
          <p:cNvSpPr txBox="1">
            <a:spLocks noChangeArrowheads="1"/>
          </p:cNvSpPr>
          <p:nvPr/>
        </p:nvSpPr>
        <p:spPr bwMode="auto">
          <a:xfrm>
            <a:off x="4043363" y="1377950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en-US" altLang="zh-CN" sz="1800">
                <a:solidFill>
                  <a:srgbClr val="333399"/>
                </a:solidFill>
                <a:latin typeface="+mn-lt"/>
              </a:rPr>
              <a:t>LAN</a:t>
            </a:r>
            <a:endParaRPr lang="zh-CN" altLang="en-US" sz="1800" baseline="-2500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220319" name="Line 159"/>
          <p:cNvSpPr>
            <a:spLocks noChangeShapeType="1"/>
          </p:cNvSpPr>
          <p:nvPr/>
        </p:nvSpPr>
        <p:spPr bwMode="auto">
          <a:xfrm>
            <a:off x="427038" y="2708275"/>
            <a:ext cx="0" cy="26654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1800">
              <a:latin typeface="+mn-lt"/>
            </a:endParaRPr>
          </a:p>
        </p:txBody>
      </p:sp>
      <p:sp>
        <p:nvSpPr>
          <p:cNvPr id="220321" name="Line 161"/>
          <p:cNvSpPr>
            <a:spLocks noChangeShapeType="1"/>
          </p:cNvSpPr>
          <p:nvPr/>
        </p:nvSpPr>
        <p:spPr bwMode="auto">
          <a:xfrm>
            <a:off x="427038" y="5445125"/>
            <a:ext cx="1871662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1800">
              <a:latin typeface="+mn-lt"/>
            </a:endParaRPr>
          </a:p>
        </p:txBody>
      </p:sp>
      <p:sp>
        <p:nvSpPr>
          <p:cNvPr id="220323" name="Line 163"/>
          <p:cNvSpPr>
            <a:spLocks noChangeShapeType="1"/>
          </p:cNvSpPr>
          <p:nvPr/>
        </p:nvSpPr>
        <p:spPr bwMode="auto">
          <a:xfrm flipV="1">
            <a:off x="2843213" y="3500438"/>
            <a:ext cx="0" cy="18002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1800">
              <a:latin typeface="+mn-lt"/>
            </a:endParaRPr>
          </a:p>
        </p:txBody>
      </p:sp>
      <p:sp>
        <p:nvSpPr>
          <p:cNvPr id="220324" name="Line 164"/>
          <p:cNvSpPr>
            <a:spLocks noChangeShapeType="1"/>
          </p:cNvSpPr>
          <p:nvPr/>
        </p:nvSpPr>
        <p:spPr bwMode="auto">
          <a:xfrm>
            <a:off x="3059113" y="3500438"/>
            <a:ext cx="0" cy="18002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1800">
              <a:latin typeface="+mn-lt"/>
            </a:endParaRPr>
          </a:p>
        </p:txBody>
      </p:sp>
      <p:sp>
        <p:nvSpPr>
          <p:cNvPr id="220325" name="Line 165"/>
          <p:cNvSpPr>
            <a:spLocks noChangeShapeType="1"/>
          </p:cNvSpPr>
          <p:nvPr/>
        </p:nvSpPr>
        <p:spPr bwMode="auto">
          <a:xfrm>
            <a:off x="3421063" y="5445125"/>
            <a:ext cx="1871662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1800">
              <a:latin typeface="+mn-lt"/>
            </a:endParaRPr>
          </a:p>
        </p:txBody>
      </p:sp>
      <p:sp>
        <p:nvSpPr>
          <p:cNvPr id="220328" name="Line 168"/>
          <p:cNvSpPr>
            <a:spLocks noChangeShapeType="1"/>
          </p:cNvSpPr>
          <p:nvPr/>
        </p:nvSpPr>
        <p:spPr bwMode="auto">
          <a:xfrm flipV="1">
            <a:off x="5508625" y="3500438"/>
            <a:ext cx="0" cy="18002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1800">
              <a:latin typeface="+mn-lt"/>
            </a:endParaRPr>
          </a:p>
        </p:txBody>
      </p:sp>
      <p:sp>
        <p:nvSpPr>
          <p:cNvPr id="220330" name="Line 170"/>
          <p:cNvSpPr>
            <a:spLocks noChangeShapeType="1"/>
          </p:cNvSpPr>
          <p:nvPr/>
        </p:nvSpPr>
        <p:spPr bwMode="auto">
          <a:xfrm>
            <a:off x="6372225" y="5445125"/>
            <a:ext cx="1871663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1800">
              <a:latin typeface="+mn-lt"/>
            </a:endParaRPr>
          </a:p>
        </p:txBody>
      </p:sp>
      <p:sp>
        <p:nvSpPr>
          <p:cNvPr id="220331" name="Line 171"/>
          <p:cNvSpPr>
            <a:spLocks noChangeShapeType="1"/>
          </p:cNvSpPr>
          <p:nvPr/>
        </p:nvSpPr>
        <p:spPr bwMode="auto">
          <a:xfrm flipV="1">
            <a:off x="8388350" y="2779713"/>
            <a:ext cx="0" cy="266541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1800">
              <a:latin typeface="+mn-lt"/>
            </a:endParaRPr>
          </a:p>
        </p:txBody>
      </p:sp>
      <p:sp>
        <p:nvSpPr>
          <p:cNvPr id="117" name="Arc 109"/>
          <p:cNvSpPr>
            <a:spLocks/>
          </p:cNvSpPr>
          <p:nvPr/>
        </p:nvSpPr>
        <p:spPr bwMode="auto">
          <a:xfrm rot="2655715" flipV="1">
            <a:off x="930275" y="293688"/>
            <a:ext cx="1584325" cy="1728787"/>
          </a:xfrm>
          <a:custGeom>
            <a:avLst/>
            <a:gdLst>
              <a:gd name="T0" fmla="*/ 0 w 27804"/>
              <a:gd name="T1" fmla="*/ 241280198 h 26910"/>
              <a:gd name="T2" fmla="*/ 2147483647 w 27804"/>
              <a:gd name="T3" fmla="*/ 2147483647 h 26910"/>
              <a:gd name="T4" fmla="*/ 1147844622 w 27804"/>
              <a:gd name="T5" fmla="*/ 2147483647 h 26910"/>
              <a:gd name="T6" fmla="*/ 0 60000 65536"/>
              <a:gd name="T7" fmla="*/ 0 60000 65536"/>
              <a:gd name="T8" fmla="*/ 0 60000 65536"/>
              <a:gd name="T9" fmla="*/ 0 w 27804"/>
              <a:gd name="T10" fmla="*/ 0 h 26910"/>
              <a:gd name="T11" fmla="*/ 27804 w 27804"/>
              <a:gd name="T12" fmla="*/ 26910 h 269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804" h="26910" fill="none" extrusionOk="0">
                <a:moveTo>
                  <a:pt x="0" y="910"/>
                </a:moveTo>
                <a:cubicBezTo>
                  <a:pt x="2012" y="306"/>
                  <a:pt x="4102" y="-1"/>
                  <a:pt x="6204" y="0"/>
                </a:cubicBezTo>
                <a:cubicBezTo>
                  <a:pt x="18133" y="0"/>
                  <a:pt x="27804" y="9670"/>
                  <a:pt x="27804" y="21600"/>
                </a:cubicBezTo>
                <a:cubicBezTo>
                  <a:pt x="27804" y="23390"/>
                  <a:pt x="27581" y="25174"/>
                  <a:pt x="27141" y="26910"/>
                </a:cubicBezTo>
              </a:path>
              <a:path w="27804" h="26910" stroke="0" extrusionOk="0">
                <a:moveTo>
                  <a:pt x="0" y="910"/>
                </a:moveTo>
                <a:cubicBezTo>
                  <a:pt x="2012" y="306"/>
                  <a:pt x="4102" y="-1"/>
                  <a:pt x="6204" y="0"/>
                </a:cubicBezTo>
                <a:cubicBezTo>
                  <a:pt x="18133" y="0"/>
                  <a:pt x="27804" y="9670"/>
                  <a:pt x="27804" y="21600"/>
                </a:cubicBezTo>
                <a:cubicBezTo>
                  <a:pt x="27804" y="23390"/>
                  <a:pt x="27581" y="25174"/>
                  <a:pt x="27141" y="26910"/>
                </a:cubicBezTo>
                <a:lnTo>
                  <a:pt x="6204" y="2160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 sz="1800">
              <a:latin typeface="+mn-lt"/>
            </a:endParaRPr>
          </a:p>
        </p:txBody>
      </p:sp>
      <p:sp>
        <p:nvSpPr>
          <p:cNvPr id="118" name="Arc 110"/>
          <p:cNvSpPr>
            <a:spLocks/>
          </p:cNvSpPr>
          <p:nvPr/>
        </p:nvSpPr>
        <p:spPr bwMode="auto">
          <a:xfrm rot="2655715" flipV="1">
            <a:off x="3708400" y="260350"/>
            <a:ext cx="1584325" cy="1728788"/>
          </a:xfrm>
          <a:custGeom>
            <a:avLst/>
            <a:gdLst>
              <a:gd name="T0" fmla="*/ 0 w 27804"/>
              <a:gd name="T1" fmla="*/ 241280466 h 26910"/>
              <a:gd name="T2" fmla="*/ 2147483647 w 27804"/>
              <a:gd name="T3" fmla="*/ 2147483647 h 26910"/>
              <a:gd name="T4" fmla="*/ 1147844622 w 27804"/>
              <a:gd name="T5" fmla="*/ 2147483647 h 26910"/>
              <a:gd name="T6" fmla="*/ 0 60000 65536"/>
              <a:gd name="T7" fmla="*/ 0 60000 65536"/>
              <a:gd name="T8" fmla="*/ 0 60000 65536"/>
              <a:gd name="T9" fmla="*/ 0 w 27804"/>
              <a:gd name="T10" fmla="*/ 0 h 26910"/>
              <a:gd name="T11" fmla="*/ 27804 w 27804"/>
              <a:gd name="T12" fmla="*/ 26910 h 269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804" h="26910" fill="none" extrusionOk="0">
                <a:moveTo>
                  <a:pt x="0" y="910"/>
                </a:moveTo>
                <a:cubicBezTo>
                  <a:pt x="2012" y="306"/>
                  <a:pt x="4102" y="-1"/>
                  <a:pt x="6204" y="0"/>
                </a:cubicBezTo>
                <a:cubicBezTo>
                  <a:pt x="18133" y="0"/>
                  <a:pt x="27804" y="9670"/>
                  <a:pt x="27804" y="21600"/>
                </a:cubicBezTo>
                <a:cubicBezTo>
                  <a:pt x="27804" y="23390"/>
                  <a:pt x="27581" y="25174"/>
                  <a:pt x="27141" y="26910"/>
                </a:cubicBezTo>
              </a:path>
              <a:path w="27804" h="26910" stroke="0" extrusionOk="0">
                <a:moveTo>
                  <a:pt x="0" y="910"/>
                </a:moveTo>
                <a:cubicBezTo>
                  <a:pt x="2012" y="306"/>
                  <a:pt x="4102" y="-1"/>
                  <a:pt x="6204" y="0"/>
                </a:cubicBezTo>
                <a:cubicBezTo>
                  <a:pt x="18133" y="0"/>
                  <a:pt x="27804" y="9670"/>
                  <a:pt x="27804" y="21600"/>
                </a:cubicBezTo>
                <a:cubicBezTo>
                  <a:pt x="27804" y="23390"/>
                  <a:pt x="27581" y="25174"/>
                  <a:pt x="27141" y="26910"/>
                </a:cubicBezTo>
                <a:lnTo>
                  <a:pt x="6204" y="2160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 sz="1800">
              <a:latin typeface="+mn-lt"/>
            </a:endParaRPr>
          </a:p>
        </p:txBody>
      </p:sp>
      <p:sp>
        <p:nvSpPr>
          <p:cNvPr id="119" name="Arc 111"/>
          <p:cNvSpPr>
            <a:spLocks/>
          </p:cNvSpPr>
          <p:nvPr/>
        </p:nvSpPr>
        <p:spPr bwMode="auto">
          <a:xfrm rot="2655715" flipV="1">
            <a:off x="6486525" y="227013"/>
            <a:ext cx="1584325" cy="1728787"/>
          </a:xfrm>
          <a:custGeom>
            <a:avLst/>
            <a:gdLst>
              <a:gd name="T0" fmla="*/ 0 w 27804"/>
              <a:gd name="T1" fmla="*/ 241280198 h 26910"/>
              <a:gd name="T2" fmla="*/ 2147483647 w 27804"/>
              <a:gd name="T3" fmla="*/ 2147483647 h 26910"/>
              <a:gd name="T4" fmla="*/ 1147844622 w 27804"/>
              <a:gd name="T5" fmla="*/ 2147483647 h 26910"/>
              <a:gd name="T6" fmla="*/ 0 60000 65536"/>
              <a:gd name="T7" fmla="*/ 0 60000 65536"/>
              <a:gd name="T8" fmla="*/ 0 60000 65536"/>
              <a:gd name="T9" fmla="*/ 0 w 27804"/>
              <a:gd name="T10" fmla="*/ 0 h 26910"/>
              <a:gd name="T11" fmla="*/ 27804 w 27804"/>
              <a:gd name="T12" fmla="*/ 26910 h 269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804" h="26910" fill="none" extrusionOk="0">
                <a:moveTo>
                  <a:pt x="0" y="910"/>
                </a:moveTo>
                <a:cubicBezTo>
                  <a:pt x="2012" y="306"/>
                  <a:pt x="4102" y="-1"/>
                  <a:pt x="6204" y="0"/>
                </a:cubicBezTo>
                <a:cubicBezTo>
                  <a:pt x="18133" y="0"/>
                  <a:pt x="27804" y="9670"/>
                  <a:pt x="27804" y="21600"/>
                </a:cubicBezTo>
                <a:cubicBezTo>
                  <a:pt x="27804" y="23390"/>
                  <a:pt x="27581" y="25174"/>
                  <a:pt x="27141" y="26910"/>
                </a:cubicBezTo>
              </a:path>
              <a:path w="27804" h="26910" stroke="0" extrusionOk="0">
                <a:moveTo>
                  <a:pt x="0" y="910"/>
                </a:moveTo>
                <a:cubicBezTo>
                  <a:pt x="2012" y="306"/>
                  <a:pt x="4102" y="-1"/>
                  <a:pt x="6204" y="0"/>
                </a:cubicBezTo>
                <a:cubicBezTo>
                  <a:pt x="18133" y="0"/>
                  <a:pt x="27804" y="9670"/>
                  <a:pt x="27804" y="21600"/>
                </a:cubicBezTo>
                <a:cubicBezTo>
                  <a:pt x="27804" y="23390"/>
                  <a:pt x="27581" y="25174"/>
                  <a:pt x="27141" y="26910"/>
                </a:cubicBezTo>
                <a:lnTo>
                  <a:pt x="6204" y="2160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 sz="1800">
              <a:latin typeface="+mn-lt"/>
            </a:endParaRPr>
          </a:p>
        </p:txBody>
      </p:sp>
      <p:sp>
        <p:nvSpPr>
          <p:cNvPr id="51243" name="Text Box 74"/>
          <p:cNvSpPr txBox="1">
            <a:spLocks noChangeArrowheads="1"/>
          </p:cNvSpPr>
          <p:nvPr/>
        </p:nvSpPr>
        <p:spPr bwMode="auto">
          <a:xfrm>
            <a:off x="6969125" y="1377950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en-US" altLang="zh-CN" sz="1800">
                <a:solidFill>
                  <a:srgbClr val="333399"/>
                </a:solidFill>
                <a:latin typeface="+mn-lt"/>
              </a:rPr>
              <a:t>LAN</a:t>
            </a:r>
            <a:endParaRPr lang="zh-CN" altLang="en-US" sz="1800" baseline="-2500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220329" name="Line 169"/>
          <p:cNvSpPr>
            <a:spLocks noChangeShapeType="1"/>
          </p:cNvSpPr>
          <p:nvPr/>
        </p:nvSpPr>
        <p:spPr bwMode="auto">
          <a:xfrm>
            <a:off x="5724525" y="3500438"/>
            <a:ext cx="0" cy="18002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1800">
              <a:latin typeface="+mn-lt"/>
            </a:endParaRPr>
          </a:p>
        </p:txBody>
      </p:sp>
      <p:sp>
        <p:nvSpPr>
          <p:cNvPr id="13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noFill/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IP Technology</a:t>
            </a:r>
            <a:endParaRPr lang="en-US" altLang="ko-KR" dirty="0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3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625475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D3EC2426-C11F-41CB-8399-572ADFDB0B42}" type="slidenum">
              <a:rPr lang="en-US" altLang="ko-KR" smtClean="0">
                <a:latin typeface="+mn-lt"/>
                <a:ea typeface="굴림" pitchFamily="34" charset="-127"/>
              </a:rPr>
              <a:pPr/>
              <a:t>21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220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20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22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22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22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22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2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22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319" grpId="0" animBg="1"/>
      <p:bldP spid="220321" grpId="0" animBg="1"/>
      <p:bldP spid="220323" grpId="0" animBg="1"/>
      <p:bldP spid="220324" grpId="0" animBg="1"/>
      <p:bldP spid="220325" grpId="0" animBg="1"/>
      <p:bldP spid="220328" grpId="0" animBg="1"/>
      <p:bldP spid="220330" grpId="0" animBg="1"/>
      <p:bldP spid="220331" grpId="0" animBg="1"/>
      <p:bldP spid="117" grpId="0" animBg="1"/>
      <p:bldP spid="118" grpId="0" animBg="1"/>
      <p:bldP spid="119" grpId="0" animBg="1"/>
      <p:bldP spid="2203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529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F754AA37-3763-45C7-B62C-41730806EEB9}" type="slidenum">
              <a:rPr lang="en-US" altLang="ko-KR" smtClean="0">
                <a:latin typeface="+mn-lt"/>
                <a:ea typeface="굴림" pitchFamily="34" charset="-127"/>
              </a:rPr>
              <a:pPr/>
              <a:t>22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Unit 2: IP Technology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2. 1 Introduction</a:t>
            </a:r>
          </a:p>
          <a:p>
            <a:r>
              <a:rPr lang="en-US" altLang="ko-KR" sz="2400" dirty="0" smtClean="0">
                <a:ea typeface="굴림" pitchFamily="34" charset="-127"/>
              </a:rPr>
              <a:t>2.2 Virtual circuit and datagram networks</a:t>
            </a:r>
          </a:p>
          <a:p>
            <a:r>
              <a:rPr lang="en-US" altLang="ko-KR" sz="2400" dirty="0" smtClean="0">
                <a:ea typeface="굴림" pitchFamily="34" charset="-127"/>
              </a:rPr>
              <a:t>2.3 IPv4</a:t>
            </a:r>
          </a:p>
          <a:p>
            <a:pPr lvl="1"/>
            <a:r>
              <a:rPr lang="en-US" altLang="ko-KR" sz="2000" dirty="0" smtClean="0">
                <a:solidFill>
                  <a:srgbClr val="FF0000"/>
                </a:solidFill>
                <a:ea typeface="굴림" pitchFamily="34" charset="-127"/>
              </a:rPr>
              <a:t>Datagram format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IPv4 addressing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ICMP</a:t>
            </a:r>
          </a:p>
        </p:txBody>
      </p:sp>
      <p:sp>
        <p:nvSpPr>
          <p:cNvPr id="5530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2.4 IPv6:</a:t>
            </a:r>
          </a:p>
          <a:p>
            <a:pPr lvl="1" eaLnBrk="1" hangingPunct="1"/>
            <a:r>
              <a:rPr lang="en-US" altLang="zh-CN" sz="2000" dirty="0" smtClean="0"/>
              <a:t>Protocol Background</a:t>
            </a:r>
          </a:p>
          <a:p>
            <a:pPr lvl="1" eaLnBrk="1" hangingPunct="1"/>
            <a:r>
              <a:rPr lang="en-US" altLang="zh-CN" sz="2000" dirty="0" smtClean="0"/>
              <a:t>Technology Highlights</a:t>
            </a:r>
          </a:p>
          <a:p>
            <a:pPr lvl="1" eaLnBrk="1" hangingPunct="1"/>
            <a:r>
              <a:rPr lang="en-US" altLang="zh-CN" sz="2000" dirty="0" smtClean="0"/>
              <a:t>IPv4-IPv6 Coexistence/Transition </a:t>
            </a:r>
          </a:p>
          <a:p>
            <a:pPr lvl="1" eaLnBrk="1" hangingPunct="1"/>
            <a:r>
              <a:rPr lang="en-US" altLang="zh-CN" sz="2000" dirty="0" smtClean="0"/>
              <a:t>Next Steps</a:t>
            </a:r>
            <a:endParaRPr lang="en-US" altLang="ko-KR" sz="2000" dirty="0" smtClean="0">
              <a:ea typeface="굴림" pitchFamily="34" charset="-127"/>
            </a:endParaRPr>
          </a:p>
          <a:p>
            <a:endParaRPr lang="en-US" altLang="ko-KR" sz="2400" dirty="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 bwMode="auto">
          <a:xfrm>
            <a:off x="2635250" y="4421188"/>
            <a:ext cx="3959225" cy="18510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0" hangingPunct="0">
              <a:defRPr/>
            </a:pPr>
            <a:endParaRPr kumimoji="0" lang="zh-CN" altLang="en-US" sz="1400">
              <a:latin typeface="+mn-lt"/>
            </a:endParaRPr>
          </a:p>
        </p:txBody>
      </p:sp>
      <p:grpSp>
        <p:nvGrpSpPr>
          <p:cNvPr id="2" name="组合 62"/>
          <p:cNvGrpSpPr>
            <a:grpSpLocks/>
          </p:cNvGrpSpPr>
          <p:nvPr/>
        </p:nvGrpSpPr>
        <p:grpSpPr bwMode="auto">
          <a:xfrm>
            <a:off x="2517775" y="1236663"/>
            <a:ext cx="4232275" cy="307778"/>
            <a:chOff x="2913017" y="940525"/>
            <a:chExt cx="4232367" cy="306877"/>
          </a:xfrm>
        </p:grpSpPr>
        <p:sp>
          <p:nvSpPr>
            <p:cNvPr id="53323" name="TextBox 56"/>
            <p:cNvSpPr txBox="1">
              <a:spLocks noChangeArrowheads="1"/>
            </p:cNvSpPr>
            <p:nvPr/>
          </p:nvSpPr>
          <p:spPr bwMode="auto">
            <a:xfrm>
              <a:off x="2913017" y="940526"/>
              <a:ext cx="418012" cy="306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en-US" altLang="zh-CN" sz="1400">
                  <a:latin typeface="+mn-lt"/>
                </a:rPr>
                <a:t>0</a:t>
              </a:r>
              <a:endParaRPr lang="zh-CN" altLang="en-US" sz="1400">
                <a:latin typeface="+mn-lt"/>
              </a:endParaRPr>
            </a:p>
          </p:txBody>
        </p:sp>
        <p:sp>
          <p:nvSpPr>
            <p:cNvPr id="53324" name="TextBox 57"/>
            <p:cNvSpPr txBox="1">
              <a:spLocks noChangeArrowheads="1"/>
            </p:cNvSpPr>
            <p:nvPr/>
          </p:nvSpPr>
          <p:spPr bwMode="auto">
            <a:xfrm>
              <a:off x="3403258" y="940525"/>
              <a:ext cx="418012" cy="306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en-US" altLang="zh-CN" sz="1400">
                  <a:latin typeface="+mn-lt"/>
                </a:rPr>
                <a:t>4</a:t>
              </a:r>
              <a:endParaRPr lang="zh-CN" altLang="en-US" sz="1400">
                <a:latin typeface="+mn-lt"/>
              </a:endParaRPr>
            </a:p>
          </p:txBody>
        </p:sp>
        <p:sp>
          <p:nvSpPr>
            <p:cNvPr id="53325" name="TextBox 58"/>
            <p:cNvSpPr txBox="1">
              <a:spLocks noChangeArrowheads="1"/>
            </p:cNvSpPr>
            <p:nvPr/>
          </p:nvSpPr>
          <p:spPr bwMode="auto">
            <a:xfrm>
              <a:off x="4036423" y="940525"/>
              <a:ext cx="418012" cy="306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en-US" altLang="zh-CN" sz="1400">
                  <a:latin typeface="+mn-lt"/>
                </a:rPr>
                <a:t>8</a:t>
              </a:r>
              <a:endParaRPr lang="zh-CN" altLang="en-US" sz="1400">
                <a:latin typeface="+mn-lt"/>
              </a:endParaRPr>
            </a:p>
          </p:txBody>
        </p:sp>
        <p:sp>
          <p:nvSpPr>
            <p:cNvPr id="53326" name="TextBox 59"/>
            <p:cNvSpPr txBox="1">
              <a:spLocks noChangeArrowheads="1"/>
            </p:cNvSpPr>
            <p:nvPr/>
          </p:nvSpPr>
          <p:spPr bwMode="auto">
            <a:xfrm>
              <a:off x="4897033" y="940525"/>
              <a:ext cx="418012" cy="306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en-US" altLang="zh-CN" sz="1400">
                  <a:latin typeface="+mn-lt"/>
                </a:rPr>
                <a:t>16</a:t>
              </a:r>
              <a:endParaRPr lang="zh-CN" altLang="en-US" sz="1400">
                <a:latin typeface="+mn-lt"/>
              </a:endParaRPr>
            </a:p>
          </p:txBody>
        </p:sp>
        <p:sp>
          <p:nvSpPr>
            <p:cNvPr id="53327" name="TextBox 60"/>
            <p:cNvSpPr txBox="1">
              <a:spLocks noChangeArrowheads="1"/>
            </p:cNvSpPr>
            <p:nvPr/>
          </p:nvSpPr>
          <p:spPr bwMode="auto">
            <a:xfrm>
              <a:off x="5381898" y="940525"/>
              <a:ext cx="418012" cy="306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en-US" altLang="zh-CN" sz="1400">
                  <a:latin typeface="+mn-lt"/>
                </a:rPr>
                <a:t>19</a:t>
              </a:r>
              <a:endParaRPr lang="zh-CN" altLang="en-US" sz="1400">
                <a:latin typeface="+mn-lt"/>
              </a:endParaRPr>
            </a:p>
          </p:txBody>
        </p:sp>
        <p:sp>
          <p:nvSpPr>
            <p:cNvPr id="53328" name="TextBox 61"/>
            <p:cNvSpPr txBox="1">
              <a:spLocks noChangeArrowheads="1"/>
            </p:cNvSpPr>
            <p:nvPr/>
          </p:nvSpPr>
          <p:spPr bwMode="auto">
            <a:xfrm>
              <a:off x="6727372" y="940525"/>
              <a:ext cx="418012" cy="306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en-US" altLang="zh-CN" sz="1400">
                  <a:latin typeface="+mn-lt"/>
                </a:rPr>
                <a:t>31</a:t>
              </a:r>
              <a:endParaRPr lang="zh-CN" altLang="en-US" sz="1400">
                <a:latin typeface="+mn-lt"/>
              </a:endParaRPr>
            </a:p>
          </p:txBody>
        </p:sp>
        <p:sp>
          <p:nvSpPr>
            <p:cNvPr id="53329" name="TextBox 84"/>
            <p:cNvSpPr txBox="1">
              <a:spLocks noChangeArrowheads="1"/>
            </p:cNvSpPr>
            <p:nvPr/>
          </p:nvSpPr>
          <p:spPr bwMode="auto">
            <a:xfrm>
              <a:off x="5941296" y="940525"/>
              <a:ext cx="418012" cy="306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en-US" altLang="zh-CN" sz="1400">
                  <a:latin typeface="+mn-lt"/>
                </a:rPr>
                <a:t>24</a:t>
              </a:r>
              <a:endParaRPr lang="zh-CN" altLang="en-US" sz="1400">
                <a:latin typeface="+mn-lt"/>
              </a:endParaRPr>
            </a:p>
          </p:txBody>
        </p:sp>
      </p:grpSp>
      <p:sp>
        <p:nvSpPr>
          <p:cNvPr id="53252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</a:p>
        </p:txBody>
      </p:sp>
      <p:sp>
        <p:nvSpPr>
          <p:cNvPr id="53253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+mn-lt"/>
                <a:ea typeface="굴림" pitchFamily="34" charset="-127"/>
              </a:rPr>
              <a:t>2-</a:t>
            </a:r>
            <a:fld id="{6BCE43E8-B13C-4C98-AD13-152B0A657B59}" type="slidenum">
              <a:rPr lang="en-US" altLang="ko-KR" smtClean="0">
                <a:latin typeface="+mn-lt"/>
                <a:ea typeface="굴림" pitchFamily="34" charset="-127"/>
              </a:rPr>
              <a:pPr/>
              <a:t>23</a:t>
            </a:fld>
            <a:endParaRPr lang="en-US" altLang="ko-KR" smtClean="0">
              <a:latin typeface="+mn-lt"/>
              <a:ea typeface="굴림" pitchFamily="34" charset="-127"/>
            </a:endParaRPr>
          </a:p>
        </p:txBody>
      </p:sp>
      <p:sp>
        <p:nvSpPr>
          <p:cNvPr id="53254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0"/>
            <a:ext cx="7772400" cy="781050"/>
          </a:xfrm>
        </p:spPr>
        <p:txBody>
          <a:bodyPr/>
          <a:lstStyle/>
          <a:p>
            <a:r>
              <a:rPr lang="en-US" altLang="ko-KR" sz="3600" smtClean="0">
                <a:latin typeface="+mn-lt"/>
                <a:ea typeface="굴림" pitchFamily="34" charset="-127"/>
              </a:rPr>
              <a:t>IP datagram format</a:t>
            </a:r>
            <a:endParaRPr lang="en-US" altLang="ko-KR" smtClean="0">
              <a:latin typeface="+mn-lt"/>
              <a:ea typeface="굴림" pitchFamily="34" charset="-127"/>
            </a:endParaRPr>
          </a:p>
        </p:txBody>
      </p:sp>
      <p:sp>
        <p:nvSpPr>
          <p:cNvPr id="53255" name="Rectangle 5"/>
          <p:cNvSpPr>
            <a:spLocks noChangeArrowheads="1"/>
          </p:cNvSpPr>
          <p:nvPr/>
        </p:nvSpPr>
        <p:spPr bwMode="auto">
          <a:xfrm>
            <a:off x="2644775" y="1484313"/>
            <a:ext cx="3951288" cy="4805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0" lang="ko-KR" altLang="ko-KR" sz="1400">
              <a:latin typeface="+mn-lt"/>
            </a:endParaRPr>
          </a:p>
        </p:txBody>
      </p:sp>
      <p:sp>
        <p:nvSpPr>
          <p:cNvPr id="53256" name="Text Box 6"/>
          <p:cNvSpPr txBox="1">
            <a:spLocks noChangeArrowheads="1"/>
          </p:cNvSpPr>
          <p:nvPr/>
        </p:nvSpPr>
        <p:spPr bwMode="auto">
          <a:xfrm>
            <a:off x="2626538" y="1549400"/>
            <a:ext cx="4555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ko-KR" sz="1400">
                <a:latin typeface="+mn-lt"/>
              </a:rPr>
              <a:t>ver</a:t>
            </a:r>
          </a:p>
        </p:txBody>
      </p:sp>
      <p:sp>
        <p:nvSpPr>
          <p:cNvPr id="53257" name="Text Box 7"/>
          <p:cNvSpPr txBox="1">
            <a:spLocks noChangeArrowheads="1"/>
          </p:cNvSpPr>
          <p:nvPr/>
        </p:nvSpPr>
        <p:spPr bwMode="auto">
          <a:xfrm>
            <a:off x="4955126" y="1589088"/>
            <a:ext cx="1168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ko-KR" sz="1400">
                <a:latin typeface="+mn-lt"/>
              </a:rPr>
              <a:t>total length</a:t>
            </a:r>
          </a:p>
        </p:txBody>
      </p:sp>
      <p:sp>
        <p:nvSpPr>
          <p:cNvPr id="53258" name="Line 8"/>
          <p:cNvSpPr>
            <a:spLocks noChangeShapeType="1"/>
          </p:cNvSpPr>
          <p:nvPr/>
        </p:nvSpPr>
        <p:spPr bwMode="auto">
          <a:xfrm>
            <a:off x="2657475" y="2001838"/>
            <a:ext cx="39465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latin typeface="+mn-lt"/>
            </a:endParaRPr>
          </a:p>
        </p:txBody>
      </p:sp>
      <p:sp>
        <p:nvSpPr>
          <p:cNvPr id="53259" name="Line 9"/>
          <p:cNvSpPr>
            <a:spLocks noChangeShapeType="1"/>
          </p:cNvSpPr>
          <p:nvPr/>
        </p:nvSpPr>
        <p:spPr bwMode="auto">
          <a:xfrm flipH="1" flipV="1">
            <a:off x="4597400" y="1493838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latin typeface="+mn-lt"/>
            </a:endParaRPr>
          </a:p>
        </p:txBody>
      </p:sp>
      <p:grpSp>
        <p:nvGrpSpPr>
          <p:cNvPr id="3" name="组合 63"/>
          <p:cNvGrpSpPr>
            <a:grpSpLocks/>
          </p:cNvGrpSpPr>
          <p:nvPr/>
        </p:nvGrpSpPr>
        <p:grpSpPr bwMode="auto">
          <a:xfrm>
            <a:off x="2632075" y="925513"/>
            <a:ext cx="3935413" cy="307975"/>
            <a:chOff x="3041650" y="1043681"/>
            <a:chExt cx="3935413" cy="307777"/>
          </a:xfrm>
        </p:grpSpPr>
        <p:sp>
          <p:nvSpPr>
            <p:cNvPr id="31757" name="Text Box 10"/>
            <p:cNvSpPr txBox="1">
              <a:spLocks noChangeArrowheads="1"/>
            </p:cNvSpPr>
            <p:nvPr/>
          </p:nvSpPr>
          <p:spPr bwMode="auto">
            <a:xfrm>
              <a:off x="4586288" y="1043681"/>
              <a:ext cx="78422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kumimoji="0" lang="en-US" altLang="ko-KR" sz="1400" dirty="0">
                  <a:solidFill>
                    <a:schemeClr val="accent6"/>
                  </a:solidFill>
                  <a:latin typeface="+mn-lt"/>
                </a:rPr>
                <a:t>32 bits</a:t>
              </a:r>
            </a:p>
          </p:txBody>
        </p:sp>
        <p:sp>
          <p:nvSpPr>
            <p:cNvPr id="31758" name="Line 11"/>
            <p:cNvSpPr>
              <a:spLocks noChangeShapeType="1"/>
            </p:cNvSpPr>
            <p:nvPr/>
          </p:nvSpPr>
          <p:spPr bwMode="auto">
            <a:xfrm>
              <a:off x="5549900" y="1210261"/>
              <a:ext cx="1427163" cy="476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CN" altLang="en-US" sz="1400">
                <a:solidFill>
                  <a:schemeClr val="accent6"/>
                </a:solidFill>
                <a:latin typeface="+mn-lt"/>
              </a:endParaRPr>
            </a:p>
          </p:txBody>
        </p:sp>
        <p:sp>
          <p:nvSpPr>
            <p:cNvPr id="31759" name="Line 12"/>
            <p:cNvSpPr>
              <a:spLocks noChangeShapeType="1"/>
            </p:cNvSpPr>
            <p:nvPr/>
          </p:nvSpPr>
          <p:spPr bwMode="auto">
            <a:xfrm rot="10800000">
              <a:off x="3041650" y="1221367"/>
              <a:ext cx="134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CN" altLang="en-US" sz="1400">
                <a:solidFill>
                  <a:schemeClr val="accent6"/>
                </a:solidFill>
                <a:latin typeface="+mn-lt"/>
              </a:endParaRPr>
            </a:p>
          </p:txBody>
        </p:sp>
      </p:grp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3917244" y="4697413"/>
            <a:ext cx="159049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ko-KR" sz="1400">
                <a:latin typeface="+mn-lt"/>
              </a:rPr>
              <a:t>data </a:t>
            </a:r>
          </a:p>
          <a:p>
            <a:pPr algn="ctr" eaLnBrk="0" hangingPunct="0"/>
            <a:r>
              <a:rPr kumimoji="0" lang="en-US" altLang="ko-KR" sz="1400">
                <a:latin typeface="+mn-lt"/>
              </a:rPr>
              <a:t>(variable length,</a:t>
            </a:r>
          </a:p>
          <a:p>
            <a:pPr algn="ctr" eaLnBrk="0" hangingPunct="0"/>
            <a:r>
              <a:rPr kumimoji="0" lang="en-US" altLang="ko-KR" sz="1400">
                <a:latin typeface="+mn-lt"/>
              </a:rPr>
              <a:t>typically a TCP </a:t>
            </a:r>
          </a:p>
          <a:p>
            <a:pPr algn="ctr" eaLnBrk="0" hangingPunct="0"/>
            <a:r>
              <a:rPr kumimoji="0" lang="en-US" altLang="ko-KR" sz="1400">
                <a:latin typeface="+mn-lt"/>
              </a:rPr>
              <a:t>or UDP segment)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2563813" y="2160588"/>
            <a:ext cx="21526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ko-KR" sz="1400">
                <a:latin typeface="+mn-lt"/>
              </a:rPr>
              <a:t>16-bit identifier</a:t>
            </a:r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 flipV="1">
            <a:off x="2651125" y="3500438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latin typeface="+mn-lt"/>
            </a:endParaRPr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 flipV="1">
            <a:off x="2651125" y="3976688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latin typeface="+mn-lt"/>
            </a:endParaRP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5118458" y="2495550"/>
            <a:ext cx="10422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ko-KR" sz="1400">
                <a:latin typeface="+mn-lt"/>
              </a:rPr>
              <a:t>header</a:t>
            </a:r>
          </a:p>
          <a:p>
            <a:pPr algn="ctr" eaLnBrk="0" hangingPunct="0"/>
            <a:r>
              <a:rPr kumimoji="0" lang="en-US" altLang="ko-KR" sz="1400">
                <a:latin typeface="+mn-lt"/>
              </a:rPr>
              <a:t> checksum</a:t>
            </a: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2623686" y="2466975"/>
            <a:ext cx="10454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ko-KR" sz="1400">
                <a:latin typeface="+mn-lt"/>
              </a:rPr>
              <a:t>time to</a:t>
            </a:r>
          </a:p>
          <a:p>
            <a:pPr algn="ctr" eaLnBrk="0" hangingPunct="0"/>
            <a:r>
              <a:rPr kumimoji="0" lang="en-US" altLang="ko-KR" sz="1400">
                <a:latin typeface="+mn-lt"/>
              </a:rPr>
              <a:t>Live (TTL)</a:t>
            </a: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3456002" y="3179763"/>
            <a:ext cx="22621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ko-KR" sz="1400">
                <a:latin typeface="+mn-lt"/>
              </a:rPr>
              <a:t>32 bit source IP address</a:t>
            </a:r>
          </a:p>
        </p:txBody>
      </p:sp>
      <p:grpSp>
        <p:nvGrpSpPr>
          <p:cNvPr id="4" name="组合 88"/>
          <p:cNvGrpSpPr>
            <a:grpSpLocks/>
          </p:cNvGrpSpPr>
          <p:nvPr/>
        </p:nvGrpSpPr>
        <p:grpSpPr bwMode="auto">
          <a:xfrm>
            <a:off x="573083" y="744538"/>
            <a:ext cx="2198692" cy="906462"/>
            <a:chOff x="573854" y="745262"/>
            <a:chExt cx="2198693" cy="905739"/>
          </a:xfrm>
        </p:grpSpPr>
        <p:sp>
          <p:nvSpPr>
            <p:cNvPr id="53318" name="Text Box 20"/>
            <p:cNvSpPr txBox="1">
              <a:spLocks noChangeArrowheads="1"/>
            </p:cNvSpPr>
            <p:nvPr/>
          </p:nvSpPr>
          <p:spPr bwMode="auto">
            <a:xfrm>
              <a:off x="573854" y="745262"/>
              <a:ext cx="1773242" cy="522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kumimoji="0" lang="en-US" altLang="ko-KR" sz="1400">
                  <a:latin typeface="+mn-lt"/>
                </a:rPr>
                <a:t>IP protocol version</a:t>
              </a:r>
            </a:p>
            <a:p>
              <a:pPr algn="r" eaLnBrk="0" hangingPunct="0"/>
              <a:r>
                <a:rPr kumimoji="0" lang="en-US" altLang="ko-KR" sz="1400">
                  <a:latin typeface="+mn-lt"/>
                </a:rPr>
                <a:t>number</a:t>
              </a:r>
            </a:p>
          </p:txBody>
        </p:sp>
        <p:sp>
          <p:nvSpPr>
            <p:cNvPr id="53319" name="Line 23"/>
            <p:cNvSpPr>
              <a:spLocks noChangeShapeType="1"/>
            </p:cNvSpPr>
            <p:nvPr/>
          </p:nvSpPr>
          <p:spPr bwMode="auto">
            <a:xfrm>
              <a:off x="2243909" y="1189038"/>
              <a:ext cx="528638" cy="46196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</a:endParaRPr>
            </a:p>
          </p:txBody>
        </p:sp>
      </p:grpSp>
      <p:grpSp>
        <p:nvGrpSpPr>
          <p:cNvPr id="5" name="组合 89"/>
          <p:cNvGrpSpPr>
            <a:grpSpLocks/>
          </p:cNvGrpSpPr>
          <p:nvPr/>
        </p:nvGrpSpPr>
        <p:grpSpPr bwMode="auto">
          <a:xfrm>
            <a:off x="994720" y="1411288"/>
            <a:ext cx="2181868" cy="547145"/>
            <a:chOff x="995491" y="1411288"/>
            <a:chExt cx="2181868" cy="547145"/>
          </a:xfrm>
        </p:grpSpPr>
        <p:sp>
          <p:nvSpPr>
            <p:cNvPr id="53316" name="Text Box 21"/>
            <p:cNvSpPr txBox="1">
              <a:spLocks noChangeArrowheads="1"/>
            </p:cNvSpPr>
            <p:nvPr/>
          </p:nvSpPr>
          <p:spPr bwMode="auto">
            <a:xfrm>
              <a:off x="995491" y="1411288"/>
              <a:ext cx="134684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kumimoji="0" lang="en-US" altLang="ko-KR" sz="1400">
                  <a:latin typeface="+mn-lt"/>
                </a:rPr>
                <a:t>header length</a:t>
              </a:r>
            </a:p>
            <a:p>
              <a:pPr algn="r" eaLnBrk="0" hangingPunct="0"/>
              <a:r>
                <a:rPr kumimoji="0" lang="en-US" altLang="ko-KR" sz="1400">
                  <a:latin typeface="+mn-lt"/>
                </a:rPr>
                <a:t> (bytes)</a:t>
              </a:r>
            </a:p>
          </p:txBody>
        </p:sp>
        <p:sp>
          <p:nvSpPr>
            <p:cNvPr id="53317" name="Line 24"/>
            <p:cNvSpPr>
              <a:spLocks noChangeShapeType="1"/>
            </p:cNvSpPr>
            <p:nvPr/>
          </p:nvSpPr>
          <p:spPr bwMode="auto">
            <a:xfrm>
              <a:off x="2272484" y="1810795"/>
              <a:ext cx="904875" cy="14763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</a:endParaRPr>
            </a:p>
          </p:txBody>
        </p:sp>
      </p:grpSp>
      <p:grpSp>
        <p:nvGrpSpPr>
          <p:cNvPr id="6" name="组合 92"/>
          <p:cNvGrpSpPr>
            <a:grpSpLocks/>
          </p:cNvGrpSpPr>
          <p:nvPr/>
        </p:nvGrpSpPr>
        <p:grpSpPr bwMode="auto">
          <a:xfrm>
            <a:off x="559174" y="2732089"/>
            <a:ext cx="3293689" cy="2156727"/>
            <a:chOff x="559945" y="2732087"/>
            <a:chExt cx="3293689" cy="2156625"/>
          </a:xfrm>
        </p:grpSpPr>
        <p:sp>
          <p:nvSpPr>
            <p:cNvPr id="53314" name="Text Box 27"/>
            <p:cNvSpPr txBox="1">
              <a:spLocks noChangeArrowheads="1"/>
            </p:cNvSpPr>
            <p:nvPr/>
          </p:nvSpPr>
          <p:spPr bwMode="auto">
            <a:xfrm>
              <a:off x="559945" y="4365517"/>
              <a:ext cx="1898276" cy="523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kumimoji="0" lang="en-US" altLang="ko-KR" sz="1400">
                  <a:latin typeface="+mn-lt"/>
                </a:rPr>
                <a:t>upper layer protocol</a:t>
              </a:r>
            </a:p>
            <a:p>
              <a:pPr algn="r" eaLnBrk="0" hangingPunct="0"/>
              <a:r>
                <a:rPr kumimoji="0" lang="en-US" altLang="ko-KR" sz="1400">
                  <a:latin typeface="+mn-lt"/>
                </a:rPr>
                <a:t>to deliver payload to</a:t>
              </a:r>
            </a:p>
          </p:txBody>
        </p:sp>
        <p:sp>
          <p:nvSpPr>
            <p:cNvPr id="53315" name="Line 28"/>
            <p:cNvSpPr>
              <a:spLocks noChangeShapeType="1"/>
            </p:cNvSpPr>
            <p:nvPr/>
          </p:nvSpPr>
          <p:spPr bwMode="auto">
            <a:xfrm flipV="1">
              <a:off x="2345167" y="2732087"/>
              <a:ext cx="1508467" cy="170006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</a:endParaRPr>
            </a:p>
          </p:txBody>
        </p:sp>
      </p:grpSp>
      <p:grpSp>
        <p:nvGrpSpPr>
          <p:cNvPr id="7" name="组合 93"/>
          <p:cNvGrpSpPr>
            <a:grpSpLocks/>
          </p:cNvGrpSpPr>
          <p:nvPr/>
        </p:nvGrpSpPr>
        <p:grpSpPr bwMode="auto">
          <a:xfrm>
            <a:off x="6348414" y="1058863"/>
            <a:ext cx="2080778" cy="730250"/>
            <a:chOff x="6349183" y="1058863"/>
            <a:chExt cx="2080448" cy="730250"/>
          </a:xfrm>
        </p:grpSpPr>
        <p:sp>
          <p:nvSpPr>
            <p:cNvPr id="53312" name="Text Box 26"/>
            <p:cNvSpPr txBox="1">
              <a:spLocks noChangeArrowheads="1"/>
            </p:cNvSpPr>
            <p:nvPr/>
          </p:nvSpPr>
          <p:spPr bwMode="auto">
            <a:xfrm>
              <a:off x="7001261" y="1058863"/>
              <a:ext cx="142837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1400">
                  <a:latin typeface="+mn-lt"/>
                </a:rPr>
                <a:t>total datagram</a:t>
              </a:r>
            </a:p>
            <a:p>
              <a:pPr eaLnBrk="0" hangingPunct="0"/>
              <a:r>
                <a:rPr kumimoji="0" lang="en-US" altLang="ko-KR" sz="1400">
                  <a:latin typeface="+mn-lt"/>
                </a:rPr>
                <a:t>length (bytes)</a:t>
              </a:r>
            </a:p>
          </p:txBody>
        </p:sp>
        <p:sp>
          <p:nvSpPr>
            <p:cNvPr id="53313" name="Line 30"/>
            <p:cNvSpPr>
              <a:spLocks noChangeShapeType="1"/>
            </p:cNvSpPr>
            <p:nvPr/>
          </p:nvSpPr>
          <p:spPr bwMode="auto">
            <a:xfrm flipH="1">
              <a:off x="6349183" y="1355464"/>
              <a:ext cx="729348" cy="43364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</a:endParaRPr>
            </a:p>
          </p:txBody>
        </p:sp>
      </p:grpSp>
      <p:sp>
        <p:nvSpPr>
          <p:cNvPr id="53272" name="Text Box 31"/>
          <p:cNvSpPr txBox="1">
            <a:spLocks noChangeArrowheads="1"/>
          </p:cNvSpPr>
          <p:nvPr/>
        </p:nvSpPr>
        <p:spPr bwMode="auto">
          <a:xfrm>
            <a:off x="3092426" y="1444625"/>
            <a:ext cx="6286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ko-KR" sz="1400">
                <a:latin typeface="+mn-lt"/>
              </a:rPr>
              <a:t>head.</a:t>
            </a:r>
          </a:p>
          <a:p>
            <a:pPr algn="ctr" eaLnBrk="0" hangingPunct="0"/>
            <a:r>
              <a:rPr kumimoji="0" lang="en-US" altLang="ko-KR" sz="1400">
                <a:latin typeface="+mn-lt"/>
              </a:rPr>
              <a:t>len</a:t>
            </a:r>
          </a:p>
        </p:txBody>
      </p:sp>
      <p:sp>
        <p:nvSpPr>
          <p:cNvPr id="53273" name="Text Box 32"/>
          <p:cNvSpPr txBox="1">
            <a:spLocks noChangeArrowheads="1"/>
          </p:cNvSpPr>
          <p:nvPr/>
        </p:nvSpPr>
        <p:spPr bwMode="auto">
          <a:xfrm>
            <a:off x="3759958" y="1457325"/>
            <a:ext cx="7954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ko-KR" sz="1400">
                <a:latin typeface="+mn-lt"/>
              </a:rPr>
              <a:t>type of</a:t>
            </a:r>
          </a:p>
          <a:p>
            <a:pPr algn="ctr" eaLnBrk="0" hangingPunct="0"/>
            <a:r>
              <a:rPr kumimoji="0" lang="en-US" altLang="ko-KR" sz="1400">
                <a:latin typeface="+mn-lt"/>
              </a:rPr>
              <a:t>service</a:t>
            </a:r>
          </a:p>
        </p:txBody>
      </p:sp>
      <p:sp>
        <p:nvSpPr>
          <p:cNvPr id="53274" name="Line 33"/>
          <p:cNvSpPr>
            <a:spLocks noChangeShapeType="1"/>
          </p:cNvSpPr>
          <p:nvPr/>
        </p:nvSpPr>
        <p:spPr bwMode="auto">
          <a:xfrm flipH="1" flipV="1">
            <a:off x="3702050" y="1489075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latin typeface="+mn-lt"/>
            </a:endParaRPr>
          </a:p>
        </p:txBody>
      </p:sp>
      <p:sp>
        <p:nvSpPr>
          <p:cNvPr id="53275" name="Line 34"/>
          <p:cNvSpPr>
            <a:spLocks noChangeShapeType="1"/>
          </p:cNvSpPr>
          <p:nvPr/>
        </p:nvSpPr>
        <p:spPr bwMode="auto">
          <a:xfrm flipH="1" flipV="1">
            <a:off x="3087688" y="1498600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latin typeface="+mn-lt"/>
            </a:endParaRPr>
          </a:p>
        </p:txBody>
      </p:sp>
      <p:grpSp>
        <p:nvGrpSpPr>
          <p:cNvPr id="8" name="组合 90"/>
          <p:cNvGrpSpPr>
            <a:grpSpLocks/>
          </p:cNvGrpSpPr>
          <p:nvPr/>
        </p:nvGrpSpPr>
        <p:grpSpPr bwMode="auto">
          <a:xfrm>
            <a:off x="974139" y="1903413"/>
            <a:ext cx="2942224" cy="593414"/>
            <a:chOff x="974769" y="1904104"/>
            <a:chExt cx="2941015" cy="593235"/>
          </a:xfrm>
        </p:grpSpPr>
        <p:sp>
          <p:nvSpPr>
            <p:cNvPr id="53310" name="Text Box 35"/>
            <p:cNvSpPr txBox="1">
              <a:spLocks noChangeArrowheads="1"/>
            </p:cNvSpPr>
            <p:nvPr/>
          </p:nvSpPr>
          <p:spPr bwMode="auto">
            <a:xfrm>
              <a:off x="974769" y="2189655"/>
              <a:ext cx="1415190" cy="307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kumimoji="0" lang="en-US" altLang="ko-KR" sz="1400">
                  <a:latin typeface="+mn-lt"/>
                </a:rPr>
                <a:t>“type” of data </a:t>
              </a:r>
            </a:p>
          </p:txBody>
        </p:sp>
        <p:sp>
          <p:nvSpPr>
            <p:cNvPr id="53311" name="Line 36"/>
            <p:cNvSpPr>
              <a:spLocks noChangeShapeType="1"/>
            </p:cNvSpPr>
            <p:nvPr/>
          </p:nvSpPr>
          <p:spPr bwMode="auto">
            <a:xfrm flipV="1">
              <a:off x="2291534" y="1904104"/>
              <a:ext cx="1624250" cy="49669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</a:endParaRPr>
            </a:p>
          </p:txBody>
        </p:sp>
      </p:grpSp>
      <p:sp>
        <p:nvSpPr>
          <p:cNvPr id="53277" name="Line 37"/>
          <p:cNvSpPr>
            <a:spLocks noChangeShapeType="1"/>
          </p:cNvSpPr>
          <p:nvPr/>
        </p:nvSpPr>
        <p:spPr bwMode="auto">
          <a:xfrm flipH="1" flipV="1">
            <a:off x="4597400" y="2008188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latin typeface="+mn-lt"/>
            </a:endParaRPr>
          </a:p>
        </p:txBody>
      </p:sp>
      <p:sp>
        <p:nvSpPr>
          <p:cNvPr id="53278" name="Text Box 38"/>
          <p:cNvSpPr txBox="1">
            <a:spLocks noChangeArrowheads="1"/>
          </p:cNvSpPr>
          <p:nvPr/>
        </p:nvSpPr>
        <p:spPr bwMode="auto">
          <a:xfrm>
            <a:off x="4449763" y="2151063"/>
            <a:ext cx="7715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ko-KR" sz="1400">
                <a:latin typeface="+mn-lt"/>
              </a:rPr>
              <a:t>flgs</a:t>
            </a:r>
          </a:p>
        </p:txBody>
      </p:sp>
      <p:sp>
        <p:nvSpPr>
          <p:cNvPr id="53279" name="Line 39"/>
          <p:cNvSpPr>
            <a:spLocks noChangeShapeType="1"/>
          </p:cNvSpPr>
          <p:nvPr/>
        </p:nvSpPr>
        <p:spPr bwMode="auto">
          <a:xfrm flipH="1" flipV="1">
            <a:off x="5064125" y="1998663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latin typeface="+mn-lt"/>
            </a:endParaRPr>
          </a:p>
        </p:txBody>
      </p:sp>
      <p:sp>
        <p:nvSpPr>
          <p:cNvPr id="53280" name="Text Box 40"/>
          <p:cNvSpPr txBox="1">
            <a:spLocks noChangeArrowheads="1"/>
          </p:cNvSpPr>
          <p:nvPr/>
        </p:nvSpPr>
        <p:spPr bwMode="auto">
          <a:xfrm>
            <a:off x="5106988" y="1984375"/>
            <a:ext cx="14287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ko-KR" sz="1400">
                <a:latin typeface="+mn-lt"/>
              </a:rPr>
              <a:t>fragment</a:t>
            </a:r>
          </a:p>
          <a:p>
            <a:pPr algn="ctr" eaLnBrk="0" hangingPunct="0"/>
            <a:r>
              <a:rPr kumimoji="0" lang="en-US" altLang="ko-KR" sz="1400">
                <a:latin typeface="+mn-lt"/>
              </a:rPr>
              <a:t> offset</a:t>
            </a:r>
          </a:p>
        </p:txBody>
      </p:sp>
      <p:grpSp>
        <p:nvGrpSpPr>
          <p:cNvPr id="9" name="组合 94"/>
          <p:cNvGrpSpPr>
            <a:grpSpLocks/>
          </p:cNvGrpSpPr>
          <p:nvPr/>
        </p:nvGrpSpPr>
        <p:grpSpPr bwMode="auto">
          <a:xfrm>
            <a:off x="4452938" y="1792287"/>
            <a:ext cx="4019654" cy="738664"/>
            <a:chOff x="4453709" y="1792288"/>
            <a:chExt cx="4019300" cy="738665"/>
          </a:xfrm>
        </p:grpSpPr>
        <p:sp>
          <p:nvSpPr>
            <p:cNvPr id="53306" name="Text Box 25"/>
            <p:cNvSpPr txBox="1">
              <a:spLocks noChangeArrowheads="1"/>
            </p:cNvSpPr>
            <p:nvPr/>
          </p:nvSpPr>
          <p:spPr bwMode="auto">
            <a:xfrm>
              <a:off x="7001261" y="1792288"/>
              <a:ext cx="1471748" cy="738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1400">
                  <a:latin typeface="+mn-lt"/>
                </a:rPr>
                <a:t>for</a:t>
              </a:r>
            </a:p>
            <a:p>
              <a:pPr eaLnBrk="0" hangingPunct="0"/>
              <a:r>
                <a:rPr kumimoji="0" lang="en-US" altLang="ko-KR" sz="1400">
                  <a:latin typeface="+mn-lt"/>
                </a:rPr>
                <a:t>fragmentation/</a:t>
              </a:r>
            </a:p>
            <a:p>
              <a:pPr eaLnBrk="0" hangingPunct="0"/>
              <a:r>
                <a:rPr kumimoji="0" lang="en-US" altLang="ko-KR" sz="1400">
                  <a:latin typeface="+mn-lt"/>
                </a:rPr>
                <a:t>reassembly</a:t>
              </a:r>
            </a:p>
          </p:txBody>
        </p:sp>
        <p:sp>
          <p:nvSpPr>
            <p:cNvPr id="53307" name="Line 29"/>
            <p:cNvSpPr>
              <a:spLocks noChangeShapeType="1"/>
            </p:cNvSpPr>
            <p:nvPr/>
          </p:nvSpPr>
          <p:spPr bwMode="auto">
            <a:xfrm flipH="1">
              <a:off x="4968059" y="2246313"/>
              <a:ext cx="2038350" cy="1905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</a:endParaRPr>
            </a:p>
          </p:txBody>
        </p:sp>
        <p:sp>
          <p:nvSpPr>
            <p:cNvPr id="53308" name="Line 41"/>
            <p:cNvSpPr>
              <a:spLocks noChangeShapeType="1"/>
            </p:cNvSpPr>
            <p:nvPr/>
          </p:nvSpPr>
          <p:spPr bwMode="auto">
            <a:xfrm flipH="1" flipV="1">
              <a:off x="6330134" y="2141538"/>
              <a:ext cx="657225" cy="1143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</a:endParaRPr>
            </a:p>
          </p:txBody>
        </p:sp>
        <p:sp>
          <p:nvSpPr>
            <p:cNvPr id="53309" name="Line 42"/>
            <p:cNvSpPr>
              <a:spLocks noChangeShapeType="1"/>
            </p:cNvSpPr>
            <p:nvPr/>
          </p:nvSpPr>
          <p:spPr bwMode="auto">
            <a:xfrm flipH="1">
              <a:off x="4453709" y="2237591"/>
              <a:ext cx="2592550" cy="7539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</a:endParaRPr>
            </a:p>
          </p:txBody>
        </p:sp>
      </p:grpSp>
      <p:sp>
        <p:nvSpPr>
          <p:cNvPr id="53282" name="Line 43"/>
          <p:cNvSpPr>
            <a:spLocks noChangeShapeType="1"/>
          </p:cNvSpPr>
          <p:nvPr/>
        </p:nvSpPr>
        <p:spPr bwMode="auto">
          <a:xfrm flipV="1">
            <a:off x="2651125" y="2509838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latin typeface="+mn-lt"/>
            </a:endParaRPr>
          </a:p>
        </p:txBody>
      </p:sp>
      <p:sp>
        <p:nvSpPr>
          <p:cNvPr id="53283" name="Line 44"/>
          <p:cNvSpPr>
            <a:spLocks noChangeShapeType="1"/>
          </p:cNvSpPr>
          <p:nvPr/>
        </p:nvSpPr>
        <p:spPr bwMode="auto">
          <a:xfrm flipH="1" flipV="1">
            <a:off x="4597400" y="2513013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latin typeface="+mn-lt"/>
            </a:endParaRPr>
          </a:p>
        </p:txBody>
      </p:sp>
      <p:sp>
        <p:nvSpPr>
          <p:cNvPr id="53284" name="Line 45"/>
          <p:cNvSpPr>
            <a:spLocks noChangeShapeType="1"/>
          </p:cNvSpPr>
          <p:nvPr/>
        </p:nvSpPr>
        <p:spPr bwMode="auto">
          <a:xfrm flipV="1">
            <a:off x="2632075" y="3024188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latin typeface="+mn-lt"/>
            </a:endParaRPr>
          </a:p>
        </p:txBody>
      </p:sp>
      <p:sp>
        <p:nvSpPr>
          <p:cNvPr id="53285" name="Text Box 46"/>
          <p:cNvSpPr txBox="1">
            <a:spLocks noChangeArrowheads="1"/>
          </p:cNvSpPr>
          <p:nvPr/>
        </p:nvSpPr>
        <p:spPr bwMode="auto">
          <a:xfrm>
            <a:off x="3794763" y="2457450"/>
            <a:ext cx="6559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ko-KR" sz="1400">
                <a:latin typeface="+mn-lt"/>
              </a:rPr>
              <a:t>upper</a:t>
            </a:r>
          </a:p>
          <a:p>
            <a:pPr algn="ctr" eaLnBrk="0" hangingPunct="0"/>
            <a:r>
              <a:rPr kumimoji="0" lang="en-US" altLang="ko-KR" sz="1400">
                <a:latin typeface="+mn-lt"/>
              </a:rPr>
              <a:t> layer</a:t>
            </a:r>
          </a:p>
        </p:txBody>
      </p:sp>
      <p:sp>
        <p:nvSpPr>
          <p:cNvPr id="53286" name="Line 47"/>
          <p:cNvSpPr>
            <a:spLocks noChangeShapeType="1"/>
          </p:cNvSpPr>
          <p:nvPr/>
        </p:nvSpPr>
        <p:spPr bwMode="auto">
          <a:xfrm flipH="1" flipV="1">
            <a:off x="3644900" y="2522538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latin typeface="+mn-lt"/>
            </a:endParaRPr>
          </a:p>
        </p:txBody>
      </p:sp>
      <p:grpSp>
        <p:nvGrpSpPr>
          <p:cNvPr id="10" name="组合 91"/>
          <p:cNvGrpSpPr>
            <a:grpSpLocks/>
          </p:cNvGrpSpPr>
          <p:nvPr/>
        </p:nvGrpSpPr>
        <p:grpSpPr bwMode="auto">
          <a:xfrm>
            <a:off x="798271" y="2789238"/>
            <a:ext cx="2121142" cy="1264874"/>
            <a:chOff x="799042" y="2789236"/>
            <a:chExt cx="2121141" cy="1264467"/>
          </a:xfrm>
        </p:grpSpPr>
        <p:sp>
          <p:nvSpPr>
            <p:cNvPr id="53304" name="Text Box 22"/>
            <p:cNvSpPr txBox="1">
              <a:spLocks noChangeArrowheads="1"/>
            </p:cNvSpPr>
            <p:nvPr/>
          </p:nvSpPr>
          <p:spPr bwMode="auto">
            <a:xfrm>
              <a:off x="799042" y="3099903"/>
              <a:ext cx="1633780" cy="953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kumimoji="0" lang="en-US" altLang="ko-KR" sz="1400">
                  <a:latin typeface="+mn-lt"/>
                </a:rPr>
                <a:t>max number</a:t>
              </a:r>
            </a:p>
            <a:p>
              <a:pPr algn="r" eaLnBrk="0" hangingPunct="0"/>
              <a:r>
                <a:rPr kumimoji="0" lang="en-US" altLang="ko-KR" sz="1400">
                  <a:latin typeface="+mn-lt"/>
                </a:rPr>
                <a:t>remaining hops</a:t>
              </a:r>
            </a:p>
            <a:p>
              <a:pPr algn="r" eaLnBrk="0" hangingPunct="0"/>
              <a:r>
                <a:rPr kumimoji="0" lang="en-US" altLang="ko-KR" sz="1400">
                  <a:latin typeface="+mn-lt"/>
                </a:rPr>
                <a:t>(decremented at </a:t>
              </a:r>
            </a:p>
            <a:p>
              <a:pPr algn="r" eaLnBrk="0" hangingPunct="0"/>
              <a:r>
                <a:rPr kumimoji="0" lang="en-US" altLang="ko-KR" sz="1400">
                  <a:latin typeface="+mn-lt"/>
                </a:rPr>
                <a:t>each router)</a:t>
              </a:r>
            </a:p>
          </p:txBody>
        </p:sp>
        <p:sp>
          <p:nvSpPr>
            <p:cNvPr id="53305" name="Line 48"/>
            <p:cNvSpPr>
              <a:spLocks noChangeShapeType="1"/>
            </p:cNvSpPr>
            <p:nvPr/>
          </p:nvSpPr>
          <p:spPr bwMode="auto">
            <a:xfrm flipV="1">
              <a:off x="2345166" y="2789236"/>
              <a:ext cx="575017" cy="5133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</a:endParaRPr>
            </a:p>
          </p:txBody>
        </p:sp>
      </p:grpSp>
      <p:sp>
        <p:nvSpPr>
          <p:cNvPr id="53288" name="Text Box 49"/>
          <p:cNvSpPr txBox="1">
            <a:spLocks noChangeArrowheads="1"/>
          </p:cNvSpPr>
          <p:nvPr/>
        </p:nvSpPr>
        <p:spPr bwMode="auto">
          <a:xfrm>
            <a:off x="3304925" y="3617913"/>
            <a:ext cx="26452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ko-KR" sz="1400">
                <a:latin typeface="+mn-lt"/>
              </a:rPr>
              <a:t>32 bit destination IP address</a:t>
            </a:r>
          </a:p>
        </p:txBody>
      </p:sp>
      <p:sp>
        <p:nvSpPr>
          <p:cNvPr id="53289" name="Line 50"/>
          <p:cNvSpPr>
            <a:spLocks noChangeShapeType="1"/>
          </p:cNvSpPr>
          <p:nvPr/>
        </p:nvSpPr>
        <p:spPr bwMode="auto">
          <a:xfrm flipV="1">
            <a:off x="2651125" y="4424363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latin typeface="+mn-lt"/>
            </a:endParaRPr>
          </a:p>
        </p:txBody>
      </p:sp>
      <p:sp>
        <p:nvSpPr>
          <p:cNvPr id="53290" name="Text Box 51"/>
          <p:cNvSpPr txBox="1">
            <a:spLocks noChangeArrowheads="1"/>
          </p:cNvSpPr>
          <p:nvPr/>
        </p:nvSpPr>
        <p:spPr bwMode="auto">
          <a:xfrm>
            <a:off x="3864768" y="4084638"/>
            <a:ext cx="14446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ko-KR" sz="1400">
                <a:latin typeface="+mn-lt"/>
              </a:rPr>
              <a:t>options (if any)</a:t>
            </a:r>
          </a:p>
        </p:txBody>
      </p:sp>
      <p:grpSp>
        <p:nvGrpSpPr>
          <p:cNvPr id="11" name="组合 95"/>
          <p:cNvGrpSpPr>
            <a:grpSpLocks/>
          </p:cNvGrpSpPr>
          <p:nvPr/>
        </p:nvGrpSpPr>
        <p:grpSpPr bwMode="auto">
          <a:xfrm>
            <a:off x="5357814" y="4206876"/>
            <a:ext cx="3099376" cy="1698319"/>
            <a:chOff x="5357306" y="4206239"/>
            <a:chExt cx="3100178" cy="1698999"/>
          </a:xfrm>
        </p:grpSpPr>
        <p:sp>
          <p:nvSpPr>
            <p:cNvPr id="53302" name="Text Box 52"/>
            <p:cNvSpPr txBox="1">
              <a:spLocks noChangeArrowheads="1"/>
            </p:cNvSpPr>
            <p:nvPr/>
          </p:nvSpPr>
          <p:spPr bwMode="auto">
            <a:xfrm>
              <a:off x="7001259" y="4519688"/>
              <a:ext cx="1456225" cy="1385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1400" dirty="0">
                  <a:latin typeface="+mn-lt"/>
                </a:rPr>
                <a:t>E.g. timestamp,</a:t>
              </a:r>
            </a:p>
            <a:p>
              <a:pPr eaLnBrk="0" hangingPunct="0"/>
              <a:r>
                <a:rPr kumimoji="0" lang="en-US" altLang="ko-KR" sz="1400" dirty="0">
                  <a:latin typeface="+mn-lt"/>
                </a:rPr>
                <a:t>record route</a:t>
              </a:r>
            </a:p>
            <a:p>
              <a:pPr eaLnBrk="0" hangingPunct="0"/>
              <a:r>
                <a:rPr kumimoji="0" lang="en-US" altLang="ko-KR" sz="1400" dirty="0">
                  <a:latin typeface="+mn-lt"/>
                </a:rPr>
                <a:t>taken, specify</a:t>
              </a:r>
            </a:p>
            <a:p>
              <a:pPr eaLnBrk="0" hangingPunct="0"/>
              <a:r>
                <a:rPr kumimoji="0" lang="en-US" altLang="ko-KR" sz="1400" dirty="0">
                  <a:latin typeface="+mn-lt"/>
                </a:rPr>
                <a:t>list of routers </a:t>
              </a:r>
            </a:p>
            <a:p>
              <a:pPr eaLnBrk="0" hangingPunct="0"/>
              <a:r>
                <a:rPr kumimoji="0" lang="en-US" altLang="ko-KR" sz="1400" dirty="0">
                  <a:latin typeface="+mn-lt"/>
                </a:rPr>
                <a:t>to </a:t>
              </a:r>
              <a:r>
                <a:rPr kumimoji="0" lang="en-US" altLang="ko-KR" sz="1400" dirty="0" smtClean="0">
                  <a:latin typeface="+mn-lt"/>
                </a:rPr>
                <a:t>visit </a:t>
              </a:r>
            </a:p>
            <a:p>
              <a:pPr eaLnBrk="0" hangingPunct="0"/>
              <a:r>
                <a:rPr kumimoji="0" lang="en-US" altLang="ko-KR" sz="1400" dirty="0" smtClean="0">
                  <a:latin typeface="+mn-lt"/>
                </a:rPr>
                <a:t>(max. 40 Byte).</a:t>
              </a:r>
              <a:endParaRPr kumimoji="0" lang="en-US" altLang="ko-KR" sz="1400" dirty="0">
                <a:latin typeface="+mn-lt"/>
              </a:endParaRPr>
            </a:p>
          </p:txBody>
        </p:sp>
        <p:sp>
          <p:nvSpPr>
            <p:cNvPr id="53303" name="Line 53"/>
            <p:cNvSpPr>
              <a:spLocks noChangeShapeType="1"/>
            </p:cNvSpPr>
            <p:nvPr/>
          </p:nvSpPr>
          <p:spPr bwMode="auto">
            <a:xfrm flipH="1" flipV="1">
              <a:off x="5357306" y="4206239"/>
              <a:ext cx="1635165" cy="101121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400">
                <a:latin typeface="+mn-lt"/>
              </a:endParaRPr>
            </a:p>
          </p:txBody>
        </p:sp>
      </p:grpSp>
      <p:grpSp>
        <p:nvGrpSpPr>
          <p:cNvPr id="12" name="组合 77"/>
          <p:cNvGrpSpPr>
            <a:grpSpLocks/>
          </p:cNvGrpSpPr>
          <p:nvPr/>
        </p:nvGrpSpPr>
        <p:grpSpPr bwMode="auto">
          <a:xfrm>
            <a:off x="6638925" y="1476375"/>
            <a:ext cx="2571750" cy="4818064"/>
            <a:chOff x="6757917" y="1476175"/>
            <a:chExt cx="2571082" cy="4818640"/>
          </a:xfrm>
        </p:grpSpPr>
        <p:cxnSp>
          <p:nvCxnSpPr>
            <p:cNvPr id="66" name="直接箭头连接符 65"/>
            <p:cNvCxnSpPr/>
            <p:nvPr/>
          </p:nvCxnSpPr>
          <p:spPr bwMode="auto">
            <a:xfrm rot="5400000" flipH="1" flipV="1">
              <a:off x="5816382" y="2501823"/>
              <a:ext cx="2052883" cy="1587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 bwMode="auto">
            <a:xfrm rot="5400000">
              <a:off x="5688574" y="5142946"/>
              <a:ext cx="2302150" cy="1587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757917" y="3517944"/>
              <a:ext cx="2571082" cy="7387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latinLnBrk="1">
                <a:defRPr/>
              </a:pPr>
              <a:r>
                <a:rPr lang="en-US" altLang="zh-CN" sz="1400" dirty="0">
                  <a:solidFill>
                    <a:schemeClr val="accent6"/>
                  </a:solidFill>
                  <a:latin typeface="+mn-lt"/>
                </a:rPr>
                <a:t>Theoretically max. 64 </a:t>
              </a:r>
              <a:r>
                <a:rPr lang="en-US" altLang="zh-CN" sz="1400" dirty="0" err="1">
                  <a:solidFill>
                    <a:schemeClr val="accent6"/>
                  </a:solidFill>
                  <a:latin typeface="+mn-lt"/>
                </a:rPr>
                <a:t>KByte</a:t>
              </a:r>
              <a:endParaRPr lang="en-US" altLang="zh-CN" sz="1400" dirty="0">
                <a:solidFill>
                  <a:schemeClr val="accent6"/>
                </a:solidFill>
                <a:latin typeface="+mn-lt"/>
              </a:endParaRPr>
            </a:p>
            <a:p>
              <a:pPr latinLnBrk="1">
                <a:defRPr/>
              </a:pPr>
              <a:r>
                <a:rPr lang="en-US" altLang="zh-CN" sz="1400" dirty="0">
                  <a:solidFill>
                    <a:schemeClr val="accent6"/>
                  </a:solidFill>
                  <a:latin typeface="+mn-lt"/>
                </a:rPr>
                <a:t>576 B &lt;normal </a:t>
              </a:r>
              <a:r>
                <a:rPr lang="en-US" altLang="zh-CN" sz="1400" dirty="0" err="1">
                  <a:solidFill>
                    <a:schemeClr val="accent6"/>
                  </a:solidFill>
                  <a:latin typeface="+mn-lt"/>
                </a:rPr>
                <a:t>len</a:t>
              </a:r>
              <a:r>
                <a:rPr lang="en-US" altLang="zh-CN" sz="1400" dirty="0">
                  <a:solidFill>
                    <a:schemeClr val="accent6"/>
                  </a:solidFill>
                  <a:latin typeface="+mn-lt"/>
                </a:rPr>
                <a:t>. &lt;=</a:t>
              </a:r>
              <a:r>
                <a:rPr lang="en-US" altLang="zh-CN" sz="1400" dirty="0" smtClean="0">
                  <a:solidFill>
                    <a:schemeClr val="accent6"/>
                  </a:solidFill>
                  <a:latin typeface="+mn-lt"/>
                </a:rPr>
                <a:t>1500B </a:t>
              </a:r>
            </a:p>
            <a:p>
              <a:pPr latinLnBrk="1">
                <a:defRPr/>
              </a:pPr>
              <a:r>
                <a:rPr lang="en-US" altLang="zh-CN" sz="1400" dirty="0" smtClean="0">
                  <a:solidFill>
                    <a:schemeClr val="accent6"/>
                  </a:solidFill>
                  <a:latin typeface="+mn-lt"/>
                </a:rPr>
                <a:t>due to MTU</a:t>
              </a:r>
              <a:endParaRPr lang="zh-CN" altLang="en-US" sz="1400" dirty="0">
                <a:solidFill>
                  <a:schemeClr val="accent6"/>
                </a:solidFill>
                <a:latin typeface="+mn-lt"/>
              </a:endParaRPr>
            </a:p>
          </p:txBody>
        </p:sp>
      </p:grpSp>
      <p:grpSp>
        <p:nvGrpSpPr>
          <p:cNvPr id="13" name="组合 87"/>
          <p:cNvGrpSpPr>
            <a:grpSpLocks/>
          </p:cNvGrpSpPr>
          <p:nvPr/>
        </p:nvGrpSpPr>
        <p:grpSpPr bwMode="auto">
          <a:xfrm>
            <a:off x="655638" y="1477963"/>
            <a:ext cx="2044700" cy="2514600"/>
            <a:chOff x="656231" y="1477764"/>
            <a:chExt cx="2043953" cy="2514888"/>
          </a:xfrm>
        </p:grpSpPr>
        <p:cxnSp>
          <p:nvCxnSpPr>
            <p:cNvPr id="76" name="直接箭头连接符 75"/>
            <p:cNvCxnSpPr/>
            <p:nvPr/>
          </p:nvCxnSpPr>
          <p:spPr bwMode="auto">
            <a:xfrm rot="5400000" flipH="1" flipV="1">
              <a:off x="1914388" y="2039804"/>
              <a:ext cx="1125666" cy="1587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 bwMode="auto">
            <a:xfrm rot="5400000">
              <a:off x="1992981" y="3512378"/>
              <a:ext cx="958960" cy="1586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56231" y="2625657"/>
              <a:ext cx="2043953" cy="30642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latinLnBrk="1">
                <a:defRPr/>
              </a:pPr>
              <a:r>
                <a:rPr lang="en-US" altLang="zh-CN" sz="1400" dirty="0">
                  <a:solidFill>
                    <a:schemeClr val="accent6"/>
                  </a:solidFill>
                  <a:latin typeface="+mn-lt"/>
                </a:rPr>
                <a:t>Fixed length: 20 Byte</a:t>
              </a:r>
              <a:endParaRPr lang="zh-CN" altLang="en-US" sz="1400" dirty="0">
                <a:solidFill>
                  <a:schemeClr val="accent6"/>
                </a:solidFill>
                <a:latin typeface="+mn-lt"/>
              </a:endParaRPr>
            </a:p>
          </p:txBody>
        </p:sp>
      </p:grpSp>
      <p:sp>
        <p:nvSpPr>
          <p:cNvPr id="53294" name="Line 39"/>
          <p:cNvSpPr>
            <a:spLocks noChangeShapeType="1"/>
          </p:cNvSpPr>
          <p:nvPr/>
        </p:nvSpPr>
        <p:spPr bwMode="auto">
          <a:xfrm flipH="1" flipV="1">
            <a:off x="5678488" y="3967163"/>
            <a:ext cx="0" cy="44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latin typeface="+mn-lt"/>
            </a:endParaRPr>
          </a:p>
        </p:txBody>
      </p:sp>
      <p:sp>
        <p:nvSpPr>
          <p:cNvPr id="53295" name="Text Box 51"/>
          <p:cNvSpPr txBox="1">
            <a:spLocks noChangeArrowheads="1"/>
          </p:cNvSpPr>
          <p:nvPr/>
        </p:nvSpPr>
        <p:spPr bwMode="auto">
          <a:xfrm>
            <a:off x="5724357" y="4084638"/>
            <a:ext cx="8226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ko-KR" sz="1400">
                <a:latin typeface="+mn-lt"/>
              </a:rPr>
              <a:t>padding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10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4EBDCEB2-1826-43CC-A866-499A27580F78}" type="slidenum">
              <a:rPr lang="en-US" altLang="ko-KR" smtClean="0">
                <a:latin typeface="+mn-lt"/>
                <a:ea typeface="굴림" pitchFamily="34" charset="-127"/>
              </a:rPr>
              <a:pPr/>
              <a:t>24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IP Fragmentation &amp; Reassembly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41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304925"/>
            <a:ext cx="3810000" cy="4648200"/>
          </a:xfrm>
        </p:spPr>
        <p:txBody>
          <a:bodyPr/>
          <a:lstStyle/>
          <a:p>
            <a:r>
              <a:rPr lang="en-US" altLang="ko-KR" sz="1800" dirty="0" smtClean="0">
                <a:ea typeface="굴림" pitchFamily="34" charset="-127"/>
              </a:rPr>
              <a:t>network links have </a:t>
            </a:r>
            <a:r>
              <a:rPr lang="en-US" altLang="ko-KR" sz="1800" dirty="0" smtClean="0">
                <a:solidFill>
                  <a:srgbClr val="0070C0"/>
                </a:solidFill>
                <a:ea typeface="굴림" pitchFamily="34" charset="-127"/>
              </a:rPr>
              <a:t>MTU</a:t>
            </a:r>
            <a:r>
              <a:rPr lang="en-US" altLang="ko-KR" sz="1800" dirty="0" smtClean="0">
                <a:ea typeface="굴림" pitchFamily="34" charset="-127"/>
              </a:rPr>
              <a:t> (</a:t>
            </a:r>
            <a:r>
              <a:rPr lang="en-US" altLang="ko-KR" sz="1800" dirty="0" smtClean="0">
                <a:solidFill>
                  <a:srgbClr val="0070C0"/>
                </a:solidFill>
              </a:rPr>
              <a:t>maximum transmission unit</a:t>
            </a:r>
            <a:r>
              <a:rPr lang="en-US" altLang="ko-KR" sz="1800" dirty="0" smtClean="0">
                <a:ea typeface="굴림" pitchFamily="34" charset="-127"/>
              </a:rPr>
              <a:t>) - largest possible link-level frame.</a:t>
            </a:r>
            <a:endParaRPr lang="en-US" altLang="ko-KR" sz="2000" dirty="0" smtClean="0">
              <a:ea typeface="굴림" pitchFamily="34" charset="-127"/>
            </a:endParaRPr>
          </a:p>
          <a:p>
            <a:pPr lvl="1"/>
            <a:r>
              <a:rPr lang="en-US" altLang="ko-KR" sz="1800" dirty="0" smtClean="0">
                <a:ea typeface="굴림" pitchFamily="34" charset="-127"/>
              </a:rPr>
              <a:t>different link types, different MTUs </a:t>
            </a:r>
          </a:p>
          <a:p>
            <a:r>
              <a:rPr lang="en-US" altLang="ko-KR" sz="1800" dirty="0" smtClean="0">
                <a:ea typeface="굴림" pitchFamily="34" charset="-127"/>
              </a:rPr>
              <a:t>large IP datagram divided (“fragmented”) within net</a:t>
            </a:r>
          </a:p>
          <a:p>
            <a:pPr lvl="1"/>
            <a:r>
              <a:rPr lang="en-US" altLang="ko-KR" sz="1800" dirty="0" smtClean="0">
                <a:ea typeface="굴림" pitchFamily="34" charset="-127"/>
              </a:rPr>
              <a:t>one datagram becomes several </a:t>
            </a:r>
            <a:r>
              <a:rPr lang="en-US" altLang="ko-KR" sz="1800" dirty="0" err="1" smtClean="0">
                <a:ea typeface="굴림" pitchFamily="34" charset="-127"/>
              </a:rPr>
              <a:t>datagrams</a:t>
            </a:r>
            <a:endParaRPr lang="en-US" altLang="ko-KR" sz="1600" dirty="0" smtClean="0">
              <a:ea typeface="굴림" pitchFamily="34" charset="-127"/>
            </a:endParaRPr>
          </a:p>
          <a:p>
            <a:pPr lvl="1"/>
            <a:r>
              <a:rPr lang="en-US" altLang="ko-KR" sz="1800" dirty="0" smtClean="0">
                <a:solidFill>
                  <a:srgbClr val="0070C0"/>
                </a:solidFill>
                <a:ea typeface="굴림" pitchFamily="34" charset="-127"/>
              </a:rPr>
              <a:t>“reassembled” only at final destination</a:t>
            </a:r>
          </a:p>
          <a:p>
            <a:pPr lvl="1"/>
            <a:r>
              <a:rPr lang="en-US" altLang="ko-KR" sz="1800" dirty="0" smtClean="0">
                <a:ea typeface="굴림" pitchFamily="34" charset="-127"/>
              </a:rPr>
              <a:t>IP header bits used to identify, order related fragments</a:t>
            </a:r>
          </a:p>
        </p:txBody>
      </p:sp>
      <p:sp>
        <p:nvSpPr>
          <p:cNvPr id="4106" name="Freeform 4"/>
          <p:cNvSpPr>
            <a:spLocks/>
          </p:cNvSpPr>
          <p:nvPr/>
        </p:nvSpPr>
        <p:spPr bwMode="auto">
          <a:xfrm>
            <a:off x="4597400" y="1628775"/>
            <a:ext cx="2436813" cy="2255838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7" name="Freeform 5"/>
          <p:cNvSpPr>
            <a:spLocks/>
          </p:cNvSpPr>
          <p:nvPr/>
        </p:nvSpPr>
        <p:spPr bwMode="auto">
          <a:xfrm>
            <a:off x="4597400" y="4030663"/>
            <a:ext cx="1976438" cy="1987550"/>
          </a:xfrm>
          <a:custGeom>
            <a:avLst/>
            <a:gdLst>
              <a:gd name="T0" fmla="*/ 2147483647 w 873"/>
              <a:gd name="T1" fmla="*/ 2147483647 h 940"/>
              <a:gd name="T2" fmla="*/ 2147483647 w 873"/>
              <a:gd name="T3" fmla="*/ 2147483647 h 940"/>
              <a:gd name="T4" fmla="*/ 2147483647 w 873"/>
              <a:gd name="T5" fmla="*/ 2147483647 h 940"/>
              <a:gd name="T6" fmla="*/ 2147483647 w 873"/>
              <a:gd name="T7" fmla="*/ 2147483647 h 940"/>
              <a:gd name="T8" fmla="*/ 2147483647 w 873"/>
              <a:gd name="T9" fmla="*/ 2147483647 h 940"/>
              <a:gd name="T10" fmla="*/ 2147483647 w 873"/>
              <a:gd name="T11" fmla="*/ 2147483647 h 940"/>
              <a:gd name="T12" fmla="*/ 2147483647 w 873"/>
              <a:gd name="T13" fmla="*/ 2147483647 h 940"/>
              <a:gd name="T14" fmla="*/ 2147483647 w 873"/>
              <a:gd name="T15" fmla="*/ 2147483647 h 940"/>
              <a:gd name="T16" fmla="*/ 2147483647 w 873"/>
              <a:gd name="T17" fmla="*/ 2147483647 h 940"/>
              <a:gd name="T18" fmla="*/ 2147483647 w 873"/>
              <a:gd name="T19" fmla="*/ 2147483647 h 940"/>
              <a:gd name="T20" fmla="*/ 2147483647 w 873"/>
              <a:gd name="T21" fmla="*/ 2147483647 h 9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3"/>
              <a:gd name="T34" fmla="*/ 0 h 940"/>
              <a:gd name="T35" fmla="*/ 873 w 873"/>
              <a:gd name="T36" fmla="*/ 940 h 9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191000" y="2008188"/>
            <a:ext cx="649288" cy="1247775"/>
            <a:chOff x="3314" y="1248"/>
            <a:chExt cx="344" cy="694"/>
          </a:xfrm>
        </p:grpSpPr>
        <p:graphicFrame>
          <p:nvGraphicFramePr>
            <p:cNvPr id="4100" name="Object 7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p:oleObj spid="_x0000_s276484" name="ClipArt" r:id="rId4" imgW="1305000" imgH="1085760" progId="">
                <p:embed/>
              </p:oleObj>
            </a:graphicData>
          </a:graphic>
        </p:graphicFrame>
        <p:sp>
          <p:nvSpPr>
            <p:cNvPr id="4245" name="Line 8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1" name="Object 9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p:oleObj spid="_x0000_s276485" name="ClipArt" r:id="rId5" imgW="1305000" imgH="1085760" progId="">
                <p:embed/>
              </p:oleObj>
            </a:graphicData>
          </a:graphic>
        </p:graphicFrame>
        <p:sp>
          <p:nvSpPr>
            <p:cNvPr id="4246" name="Line 10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4249" name="Oval 12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4250" name="Oval 1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4251" name="Oval 1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</p:grpSp>
        <p:sp>
          <p:nvSpPr>
            <p:cNvPr id="4248" name="Line 15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9" name="Line 16"/>
          <p:cNvSpPr>
            <a:spLocks noChangeShapeType="1"/>
          </p:cNvSpPr>
          <p:nvPr/>
        </p:nvSpPr>
        <p:spPr bwMode="auto">
          <a:xfrm flipV="1">
            <a:off x="4670425" y="2584450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0" name="Line 17"/>
          <p:cNvSpPr>
            <a:spLocks noChangeShapeType="1"/>
          </p:cNvSpPr>
          <p:nvPr/>
        </p:nvSpPr>
        <p:spPr bwMode="auto">
          <a:xfrm>
            <a:off x="5246688" y="1909763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1" name="Line 18"/>
          <p:cNvSpPr>
            <a:spLocks noChangeShapeType="1"/>
          </p:cNvSpPr>
          <p:nvPr/>
        </p:nvSpPr>
        <p:spPr bwMode="auto">
          <a:xfrm>
            <a:off x="6092825" y="2246313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2" name="Line 19"/>
          <p:cNvSpPr>
            <a:spLocks noChangeShapeType="1"/>
          </p:cNvSpPr>
          <p:nvPr/>
        </p:nvSpPr>
        <p:spPr bwMode="auto">
          <a:xfrm>
            <a:off x="4995863" y="2022475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3" name="Line 20"/>
          <p:cNvSpPr>
            <a:spLocks noChangeShapeType="1"/>
          </p:cNvSpPr>
          <p:nvPr/>
        </p:nvSpPr>
        <p:spPr bwMode="auto">
          <a:xfrm>
            <a:off x="5021263" y="2670175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4" name="Line 21"/>
          <p:cNvSpPr>
            <a:spLocks noChangeShapeType="1"/>
          </p:cNvSpPr>
          <p:nvPr/>
        </p:nvSpPr>
        <p:spPr bwMode="auto">
          <a:xfrm flipH="1" flipV="1">
            <a:off x="6548438" y="3162300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5" name="Line 22"/>
          <p:cNvSpPr>
            <a:spLocks noChangeShapeType="1"/>
          </p:cNvSpPr>
          <p:nvPr/>
        </p:nvSpPr>
        <p:spPr bwMode="auto">
          <a:xfrm flipH="1">
            <a:off x="5254625" y="2214563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6" name="Line 23"/>
          <p:cNvSpPr>
            <a:spLocks noChangeShapeType="1"/>
          </p:cNvSpPr>
          <p:nvPr/>
        </p:nvSpPr>
        <p:spPr bwMode="auto">
          <a:xfrm flipH="1">
            <a:off x="5264150" y="1654175"/>
            <a:ext cx="4762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7" name="Line 24"/>
          <p:cNvSpPr>
            <a:spLocks noChangeShapeType="1"/>
          </p:cNvSpPr>
          <p:nvPr/>
        </p:nvSpPr>
        <p:spPr bwMode="auto">
          <a:xfrm flipH="1">
            <a:off x="5981700" y="1830388"/>
            <a:ext cx="27305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45038" y="1793875"/>
            <a:ext cx="679450" cy="314325"/>
            <a:chOff x="3600" y="219"/>
            <a:chExt cx="360" cy="175"/>
          </a:xfrm>
        </p:grpSpPr>
        <p:sp>
          <p:nvSpPr>
            <p:cNvPr id="4232" name="Oval 2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4233" name="Line 2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4" name="Line 2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5" name="Rectangle 2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4236" name="Oval 3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42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43" name="Line 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44" name="Line 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39" name="Line 3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40" name="Line 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41" name="Line 3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4762500" y="2451100"/>
            <a:ext cx="679450" cy="314325"/>
            <a:chOff x="3600" y="219"/>
            <a:chExt cx="360" cy="175"/>
          </a:xfrm>
        </p:grpSpPr>
        <p:sp>
          <p:nvSpPr>
            <p:cNvPr id="4219" name="Oval 4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4220" name="Line 4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1" name="Line 4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2" name="Rectangle 4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4223" name="Oval 4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grpSp>
          <p:nvGrpSpPr>
            <p:cNvPr id="8" name="Group 4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29" name="Line 4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30" name="Line 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31" name="Line 4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4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26" name="Line 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7" name="Line 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8" name="Line 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53"/>
          <p:cNvGrpSpPr>
            <a:grpSpLocks/>
          </p:cNvGrpSpPr>
          <p:nvPr/>
        </p:nvGrpSpPr>
        <p:grpSpPr bwMode="auto">
          <a:xfrm>
            <a:off x="5732463" y="2001838"/>
            <a:ext cx="676275" cy="314325"/>
            <a:chOff x="3600" y="219"/>
            <a:chExt cx="360" cy="175"/>
          </a:xfrm>
        </p:grpSpPr>
        <p:sp>
          <p:nvSpPr>
            <p:cNvPr id="4206" name="Oval 5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4207" name="Line 5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8" name="Line 5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9" name="Rectangle 5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4210" name="Oval 5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grpSp>
          <p:nvGrpSpPr>
            <p:cNvPr id="11" name="Group 5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16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7" name="Line 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8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6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13" name="Line 6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4" name="Line 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5" name="Line 6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Group 67"/>
          <p:cNvGrpSpPr>
            <a:grpSpLocks/>
          </p:cNvGrpSpPr>
          <p:nvPr/>
        </p:nvGrpSpPr>
        <p:grpSpPr bwMode="auto">
          <a:xfrm>
            <a:off x="5976938" y="2908300"/>
            <a:ext cx="679450" cy="314325"/>
            <a:chOff x="3600" y="219"/>
            <a:chExt cx="360" cy="175"/>
          </a:xfrm>
        </p:grpSpPr>
        <p:sp>
          <p:nvSpPr>
            <p:cNvPr id="4193" name="Oval 6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4194" name="Line 6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5" name="Line 7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6" name="Rectangle 7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4197" name="Oval 7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grpSp>
          <p:nvGrpSpPr>
            <p:cNvPr id="14" name="Group 7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03" name="Line 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4" name="Line 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5" name="Line 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7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00" name="Line 7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1" name="Line 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2" name="Line 8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Group 81"/>
          <p:cNvGrpSpPr>
            <a:grpSpLocks/>
          </p:cNvGrpSpPr>
          <p:nvPr/>
        </p:nvGrpSpPr>
        <p:grpSpPr bwMode="auto">
          <a:xfrm>
            <a:off x="5745163" y="4900613"/>
            <a:ext cx="715962" cy="311150"/>
            <a:chOff x="3600" y="219"/>
            <a:chExt cx="360" cy="175"/>
          </a:xfrm>
        </p:grpSpPr>
        <p:sp>
          <p:nvSpPr>
            <p:cNvPr id="4180" name="Oval 8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4181" name="Line 8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2" name="Line 8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3" name="Rectangle 8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4184" name="Oval 8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grpSp>
          <p:nvGrpSpPr>
            <p:cNvPr id="17" name="Group 8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190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1" name="Line 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2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" name="Group 9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187" name="Line 9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" name="Line 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9" name="Line 9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Group 95"/>
          <p:cNvGrpSpPr>
            <a:grpSpLocks/>
          </p:cNvGrpSpPr>
          <p:nvPr/>
        </p:nvGrpSpPr>
        <p:grpSpPr bwMode="auto">
          <a:xfrm>
            <a:off x="6738938" y="3889375"/>
            <a:ext cx="679450" cy="314325"/>
            <a:chOff x="3600" y="219"/>
            <a:chExt cx="360" cy="175"/>
          </a:xfrm>
        </p:grpSpPr>
        <p:sp>
          <p:nvSpPr>
            <p:cNvPr id="4167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4168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9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0" name="Rectangle 9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4171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grpSp>
          <p:nvGrpSpPr>
            <p:cNvPr id="20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177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8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9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174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5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6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098" name="Object 109"/>
          <p:cNvGraphicFramePr>
            <a:graphicFrameLocks noChangeAspect="1"/>
          </p:cNvGraphicFramePr>
          <p:nvPr/>
        </p:nvGraphicFramePr>
        <p:xfrm>
          <a:off x="4705350" y="4392613"/>
          <a:ext cx="563563" cy="446087"/>
        </p:xfrm>
        <a:graphic>
          <a:graphicData uri="http://schemas.openxmlformats.org/presentationml/2006/ole">
            <p:oleObj spid="_x0000_s276482" name="ClipArt" r:id="rId6" imgW="1305000" imgH="1085760" progId="">
              <p:embed/>
            </p:oleObj>
          </a:graphicData>
        </a:graphic>
      </p:graphicFrame>
      <p:sp>
        <p:nvSpPr>
          <p:cNvPr id="4124" name="Line 110"/>
          <p:cNvSpPr>
            <a:spLocks noChangeShapeType="1"/>
          </p:cNvSpPr>
          <p:nvPr/>
        </p:nvSpPr>
        <p:spPr bwMode="auto">
          <a:xfrm>
            <a:off x="5249863" y="4721225"/>
            <a:ext cx="3143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99" name="Object 111"/>
          <p:cNvGraphicFramePr>
            <a:graphicFrameLocks noChangeAspect="1"/>
          </p:cNvGraphicFramePr>
          <p:nvPr/>
        </p:nvGraphicFramePr>
        <p:xfrm>
          <a:off x="4914900" y="5191125"/>
          <a:ext cx="563563" cy="446088"/>
        </p:xfrm>
        <a:graphic>
          <a:graphicData uri="http://schemas.openxmlformats.org/presentationml/2006/ole">
            <p:oleObj spid="_x0000_s276483" name="ClipArt" r:id="rId7" imgW="1305000" imgH="1085760" progId="">
              <p:embed/>
            </p:oleObj>
          </a:graphicData>
        </a:graphic>
      </p:graphicFrame>
      <p:sp>
        <p:nvSpPr>
          <p:cNvPr id="4125" name="Line 112"/>
          <p:cNvSpPr>
            <a:spLocks noChangeShapeType="1"/>
          </p:cNvSpPr>
          <p:nvPr/>
        </p:nvSpPr>
        <p:spPr bwMode="auto">
          <a:xfrm flipV="1">
            <a:off x="5465763" y="5529263"/>
            <a:ext cx="984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" name="Group 113"/>
          <p:cNvGrpSpPr>
            <a:grpSpLocks/>
          </p:cNvGrpSpPr>
          <p:nvPr/>
        </p:nvGrpSpPr>
        <p:grpSpPr bwMode="auto">
          <a:xfrm>
            <a:off x="5084763" y="4849813"/>
            <a:ext cx="96837" cy="300037"/>
            <a:chOff x="3842" y="406"/>
            <a:chExt cx="51" cy="167"/>
          </a:xfrm>
        </p:grpSpPr>
        <p:sp>
          <p:nvSpPr>
            <p:cNvPr id="4164" name="Oval 114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4165" name="Oval 115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4166" name="Oval 116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</p:grpSp>
      <p:sp>
        <p:nvSpPr>
          <p:cNvPr id="4127" name="Line 117"/>
          <p:cNvSpPr>
            <a:spLocks noChangeShapeType="1"/>
          </p:cNvSpPr>
          <p:nvPr/>
        </p:nvSpPr>
        <p:spPr bwMode="auto">
          <a:xfrm>
            <a:off x="5556250" y="4718050"/>
            <a:ext cx="0" cy="809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8" name="Line 118"/>
          <p:cNvSpPr>
            <a:spLocks noChangeShapeType="1"/>
          </p:cNvSpPr>
          <p:nvPr/>
        </p:nvSpPr>
        <p:spPr bwMode="auto">
          <a:xfrm>
            <a:off x="5556250" y="5067300"/>
            <a:ext cx="18732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9" name="Line 119"/>
          <p:cNvSpPr>
            <a:spLocks noChangeShapeType="1"/>
          </p:cNvSpPr>
          <p:nvPr/>
        </p:nvSpPr>
        <p:spPr bwMode="auto">
          <a:xfrm flipH="1">
            <a:off x="6461125" y="4206875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" name="Group 120"/>
          <p:cNvGrpSpPr>
            <a:grpSpLocks/>
          </p:cNvGrpSpPr>
          <p:nvPr/>
        </p:nvGrpSpPr>
        <p:grpSpPr bwMode="auto">
          <a:xfrm rot="1433392">
            <a:off x="5003800" y="2955925"/>
            <a:ext cx="1028700" cy="171450"/>
            <a:chOff x="4712" y="1742"/>
            <a:chExt cx="648" cy="108"/>
          </a:xfrm>
        </p:grpSpPr>
        <p:sp>
          <p:nvSpPr>
            <p:cNvPr id="4162" name="Rectangle 121"/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4163" name="Rectangle 122"/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</p:grpSp>
      <p:grpSp>
        <p:nvGrpSpPr>
          <p:cNvPr id="24" name="Group 123"/>
          <p:cNvGrpSpPr>
            <a:grpSpLocks/>
          </p:cNvGrpSpPr>
          <p:nvPr/>
        </p:nvGrpSpPr>
        <p:grpSpPr bwMode="auto">
          <a:xfrm rot="3346875">
            <a:off x="6283325" y="3241676"/>
            <a:ext cx="447675" cy="171450"/>
            <a:chOff x="5078" y="1860"/>
            <a:chExt cx="282" cy="108"/>
          </a:xfrm>
        </p:grpSpPr>
        <p:sp>
          <p:nvSpPr>
            <p:cNvPr id="4160" name="Rectangle 124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4161" name="Rectangle 125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</p:grpSp>
      <p:grpSp>
        <p:nvGrpSpPr>
          <p:cNvPr id="25" name="Group 126"/>
          <p:cNvGrpSpPr>
            <a:grpSpLocks/>
          </p:cNvGrpSpPr>
          <p:nvPr/>
        </p:nvGrpSpPr>
        <p:grpSpPr bwMode="auto">
          <a:xfrm rot="3215306">
            <a:off x="6600825" y="3346451"/>
            <a:ext cx="447675" cy="171450"/>
            <a:chOff x="5078" y="1860"/>
            <a:chExt cx="282" cy="108"/>
          </a:xfrm>
        </p:grpSpPr>
        <p:sp>
          <p:nvSpPr>
            <p:cNvPr id="4158" name="Rectangle 127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4159" name="Rectangle 128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</p:grpSp>
      <p:grpSp>
        <p:nvGrpSpPr>
          <p:cNvPr id="26" name="Group 129"/>
          <p:cNvGrpSpPr>
            <a:grpSpLocks/>
          </p:cNvGrpSpPr>
          <p:nvPr/>
        </p:nvGrpSpPr>
        <p:grpSpPr bwMode="auto">
          <a:xfrm rot="3051000">
            <a:off x="6953250" y="3467101"/>
            <a:ext cx="447675" cy="171450"/>
            <a:chOff x="5078" y="1860"/>
            <a:chExt cx="282" cy="108"/>
          </a:xfrm>
        </p:grpSpPr>
        <p:sp>
          <p:nvSpPr>
            <p:cNvPr id="4156" name="Rectangle 130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4157" name="Rectangle 131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</p:grpSp>
      <p:sp>
        <p:nvSpPr>
          <p:cNvPr id="4134" name="Line 132"/>
          <p:cNvSpPr>
            <a:spLocks noChangeShapeType="1"/>
          </p:cNvSpPr>
          <p:nvPr/>
        </p:nvSpPr>
        <p:spPr bwMode="auto">
          <a:xfrm>
            <a:off x="6007100" y="327660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5" name="Line 133"/>
          <p:cNvSpPr>
            <a:spLocks noChangeShapeType="1"/>
          </p:cNvSpPr>
          <p:nvPr/>
        </p:nvSpPr>
        <p:spPr bwMode="auto">
          <a:xfrm>
            <a:off x="6642100" y="3517900"/>
            <a:ext cx="13335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6" name="Line 134"/>
          <p:cNvSpPr>
            <a:spLocks noChangeShapeType="1"/>
          </p:cNvSpPr>
          <p:nvPr/>
        </p:nvSpPr>
        <p:spPr bwMode="auto">
          <a:xfrm>
            <a:off x="6965950" y="3616325"/>
            <a:ext cx="117475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7" name="Line 135"/>
          <p:cNvSpPr>
            <a:spLocks noChangeShapeType="1"/>
          </p:cNvSpPr>
          <p:nvPr/>
        </p:nvSpPr>
        <p:spPr bwMode="auto">
          <a:xfrm>
            <a:off x="7334250" y="3730625"/>
            <a:ext cx="101600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8" name="Text Box 136"/>
          <p:cNvSpPr txBox="1">
            <a:spLocks noChangeArrowheads="1"/>
          </p:cNvSpPr>
          <p:nvPr/>
        </p:nvSpPr>
        <p:spPr bwMode="auto">
          <a:xfrm>
            <a:off x="6615113" y="2246313"/>
            <a:ext cx="25288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 dirty="0">
                <a:latin typeface="+mn-lt"/>
              </a:rPr>
              <a:t>fragmentation: </a:t>
            </a:r>
          </a:p>
          <a:p>
            <a:pPr eaLnBrk="0" hangingPunct="0"/>
            <a:r>
              <a:rPr kumimoji="0" lang="en-US" altLang="ko-KR" sz="1600" dirty="0">
                <a:solidFill>
                  <a:schemeClr val="accent2"/>
                </a:solidFill>
                <a:latin typeface="+mn-lt"/>
              </a:rPr>
              <a:t>in:</a:t>
            </a:r>
            <a:r>
              <a:rPr kumimoji="0" lang="en-US" altLang="ko-KR" sz="1600" dirty="0">
                <a:latin typeface="+mn-lt"/>
              </a:rPr>
              <a:t> one large datagram</a:t>
            </a:r>
          </a:p>
          <a:p>
            <a:pPr eaLnBrk="0" hangingPunct="0"/>
            <a:r>
              <a:rPr kumimoji="0" lang="en-US" altLang="ko-KR" sz="1600" dirty="0">
                <a:solidFill>
                  <a:schemeClr val="accent2"/>
                </a:solidFill>
                <a:latin typeface="+mn-lt"/>
              </a:rPr>
              <a:t>out:</a:t>
            </a:r>
            <a:r>
              <a:rPr kumimoji="0" lang="en-US" altLang="ko-KR" sz="1600" dirty="0">
                <a:latin typeface="+mn-lt"/>
              </a:rPr>
              <a:t> 3 smaller </a:t>
            </a:r>
            <a:r>
              <a:rPr kumimoji="0" lang="en-US" altLang="ko-KR" sz="1600" dirty="0" err="1">
                <a:latin typeface="+mn-lt"/>
              </a:rPr>
              <a:t>datagrams</a:t>
            </a:r>
            <a:endParaRPr kumimoji="0" lang="en-US" altLang="ko-KR" dirty="0">
              <a:latin typeface="+mn-lt"/>
            </a:endParaRPr>
          </a:p>
        </p:txBody>
      </p:sp>
      <p:grpSp>
        <p:nvGrpSpPr>
          <p:cNvPr id="27" name="Group 137"/>
          <p:cNvGrpSpPr>
            <a:grpSpLocks/>
          </p:cNvGrpSpPr>
          <p:nvPr/>
        </p:nvGrpSpPr>
        <p:grpSpPr bwMode="auto">
          <a:xfrm rot="-10773343">
            <a:off x="5610225" y="4352925"/>
            <a:ext cx="447675" cy="171450"/>
            <a:chOff x="5078" y="1860"/>
            <a:chExt cx="282" cy="108"/>
          </a:xfrm>
        </p:grpSpPr>
        <p:sp>
          <p:nvSpPr>
            <p:cNvPr id="4154" name="Rectangle 138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4155" name="Rectangle 139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</p:grpSp>
      <p:grpSp>
        <p:nvGrpSpPr>
          <p:cNvPr id="28" name="Group 140"/>
          <p:cNvGrpSpPr>
            <a:grpSpLocks/>
          </p:cNvGrpSpPr>
          <p:nvPr/>
        </p:nvGrpSpPr>
        <p:grpSpPr bwMode="auto">
          <a:xfrm rot="-10773343">
            <a:off x="5613400" y="4546600"/>
            <a:ext cx="447675" cy="171450"/>
            <a:chOff x="5078" y="1860"/>
            <a:chExt cx="282" cy="108"/>
          </a:xfrm>
        </p:grpSpPr>
        <p:sp>
          <p:nvSpPr>
            <p:cNvPr id="4152" name="Rectangle 141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4153" name="Rectangle 142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</p:grpSp>
      <p:grpSp>
        <p:nvGrpSpPr>
          <p:cNvPr id="29" name="Group 143"/>
          <p:cNvGrpSpPr>
            <a:grpSpLocks/>
          </p:cNvGrpSpPr>
          <p:nvPr/>
        </p:nvGrpSpPr>
        <p:grpSpPr bwMode="auto">
          <a:xfrm rot="-10773343">
            <a:off x="5616575" y="4740275"/>
            <a:ext cx="447675" cy="171450"/>
            <a:chOff x="5078" y="1860"/>
            <a:chExt cx="282" cy="108"/>
          </a:xfrm>
        </p:grpSpPr>
        <p:sp>
          <p:nvSpPr>
            <p:cNvPr id="4150" name="Rectangle 144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4151" name="Rectangle 145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</p:grpSp>
      <p:sp>
        <p:nvSpPr>
          <p:cNvPr id="4142" name="Line 146"/>
          <p:cNvSpPr>
            <a:spLocks noChangeShapeType="1"/>
          </p:cNvSpPr>
          <p:nvPr/>
        </p:nvSpPr>
        <p:spPr bwMode="auto">
          <a:xfrm rot="9691848">
            <a:off x="5365750" y="44100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3" name="Line 147"/>
          <p:cNvSpPr>
            <a:spLocks noChangeShapeType="1"/>
          </p:cNvSpPr>
          <p:nvPr/>
        </p:nvSpPr>
        <p:spPr bwMode="auto">
          <a:xfrm rot="9691848">
            <a:off x="5356225" y="458470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4" name="Line 148"/>
          <p:cNvSpPr>
            <a:spLocks noChangeShapeType="1"/>
          </p:cNvSpPr>
          <p:nvPr/>
        </p:nvSpPr>
        <p:spPr bwMode="auto">
          <a:xfrm rot="9691848">
            <a:off x="5359400" y="47910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" name="Group 149"/>
          <p:cNvGrpSpPr>
            <a:grpSpLocks/>
          </p:cNvGrpSpPr>
          <p:nvPr/>
        </p:nvGrpSpPr>
        <p:grpSpPr bwMode="auto">
          <a:xfrm rot="10793026">
            <a:off x="4281488" y="4189413"/>
            <a:ext cx="1030287" cy="173037"/>
            <a:chOff x="4712" y="1742"/>
            <a:chExt cx="648" cy="108"/>
          </a:xfrm>
        </p:grpSpPr>
        <p:sp>
          <p:nvSpPr>
            <p:cNvPr id="4148" name="Rectangle 150"/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4149" name="Rectangle 151"/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</p:grpSp>
      <p:sp>
        <p:nvSpPr>
          <p:cNvPr id="4146" name="Line 152"/>
          <p:cNvSpPr>
            <a:spLocks noChangeShapeType="1"/>
          </p:cNvSpPr>
          <p:nvPr/>
        </p:nvSpPr>
        <p:spPr bwMode="auto">
          <a:xfrm rot="9691848">
            <a:off x="4032250" y="42322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7" name="Text Box 153"/>
          <p:cNvSpPr txBox="1">
            <a:spLocks noChangeArrowheads="1"/>
          </p:cNvSpPr>
          <p:nvPr/>
        </p:nvSpPr>
        <p:spPr bwMode="auto">
          <a:xfrm>
            <a:off x="4672013" y="3843338"/>
            <a:ext cx="12461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 dirty="0">
                <a:latin typeface="+mn-lt"/>
              </a:rPr>
              <a:t>reassembly</a:t>
            </a:r>
            <a:endParaRPr kumimoji="0" lang="en-US" altLang="ko-KR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427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A0C24C52-B361-46AB-9FED-C637C3A0CBE2}" type="slidenum">
              <a:rPr lang="en-US" altLang="ko-KR" smtClean="0">
                <a:latin typeface="+mn-lt"/>
                <a:ea typeface="굴림" pitchFamily="34" charset="-127"/>
              </a:rPr>
              <a:pPr/>
              <a:t>25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IP Fragmentation and Reassembly</a:t>
            </a:r>
            <a:endParaRPr lang="en-US" altLang="ko-KR" smtClean="0">
              <a:ea typeface="굴림" pitchFamily="34" charset="-127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606800" y="1498600"/>
            <a:ext cx="4800600" cy="4046538"/>
            <a:chOff x="1218" y="944"/>
            <a:chExt cx="3024" cy="254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218" y="944"/>
              <a:ext cx="2676" cy="419"/>
              <a:chOff x="3006" y="1208"/>
              <a:chExt cx="2676" cy="419"/>
            </a:xfrm>
          </p:grpSpPr>
          <p:sp>
            <p:nvSpPr>
              <p:cNvPr id="54327" name="Rectangle 5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1800">
                  <a:latin typeface="+mn-lt"/>
                </a:endParaRPr>
              </a:p>
            </p:txBody>
          </p:sp>
          <p:sp>
            <p:nvSpPr>
              <p:cNvPr id="54328" name="Rectangle 6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1800">
                  <a:latin typeface="+mn-lt"/>
                </a:endParaRPr>
              </a:p>
            </p:txBody>
          </p:sp>
          <p:sp>
            <p:nvSpPr>
              <p:cNvPr id="54329" name="Text Box 7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301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ko-KR" sz="1800">
                    <a:latin typeface="+mn-lt"/>
                  </a:rPr>
                  <a:t>ID</a:t>
                </a:r>
              </a:p>
              <a:p>
                <a:pPr eaLnBrk="0" hangingPunct="0"/>
                <a:r>
                  <a:rPr kumimoji="0" lang="en-US" altLang="ko-KR" sz="1800">
                    <a:latin typeface="+mn-lt"/>
                  </a:rPr>
                  <a:t>=x</a:t>
                </a:r>
              </a:p>
            </p:txBody>
          </p:sp>
          <p:sp>
            <p:nvSpPr>
              <p:cNvPr id="54330" name="Text Box 8"/>
              <p:cNvSpPr txBox="1">
                <a:spLocks noChangeArrowheads="1"/>
              </p:cNvSpPr>
              <p:nvPr/>
            </p:nvSpPr>
            <p:spPr bwMode="auto">
              <a:xfrm>
                <a:off x="4603" y="1220"/>
                <a:ext cx="560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0" lang="en-US" altLang="ko-KR" sz="1800">
                    <a:latin typeface="+mn-lt"/>
                  </a:rPr>
                  <a:t>offset</a:t>
                </a:r>
              </a:p>
              <a:p>
                <a:pPr algn="ctr" eaLnBrk="0" hangingPunct="0"/>
                <a:r>
                  <a:rPr kumimoji="0" lang="en-US" altLang="ko-KR" sz="1800">
                    <a:latin typeface="+mn-lt"/>
                  </a:rPr>
                  <a:t>=0</a:t>
                </a:r>
              </a:p>
            </p:txBody>
          </p:sp>
          <p:sp>
            <p:nvSpPr>
              <p:cNvPr id="54331" name="Text Box 9"/>
              <p:cNvSpPr txBox="1">
                <a:spLocks noChangeArrowheads="1"/>
              </p:cNvSpPr>
              <p:nvPr/>
            </p:nvSpPr>
            <p:spPr bwMode="auto">
              <a:xfrm>
                <a:off x="3977" y="1220"/>
                <a:ext cx="676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0" lang="en-US" altLang="ko-KR" sz="1800">
                    <a:latin typeface="+mn-lt"/>
                  </a:rPr>
                  <a:t>fragflag</a:t>
                </a:r>
              </a:p>
              <a:p>
                <a:pPr algn="ctr" eaLnBrk="0" hangingPunct="0"/>
                <a:r>
                  <a:rPr kumimoji="0" lang="en-US" altLang="ko-KR" sz="1800">
                    <a:latin typeface="+mn-lt"/>
                  </a:rPr>
                  <a:t>=0</a:t>
                </a:r>
              </a:p>
            </p:txBody>
          </p:sp>
          <p:sp>
            <p:nvSpPr>
              <p:cNvPr id="54332" name="Text Box 10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45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ko-KR" sz="1800" dirty="0">
                    <a:latin typeface="+mn-lt"/>
                  </a:rPr>
                  <a:t>length</a:t>
                </a:r>
              </a:p>
              <a:p>
                <a:pPr eaLnBrk="0" hangingPunct="0"/>
                <a:r>
                  <a:rPr kumimoji="0" lang="en-US" altLang="ko-KR" sz="1800" dirty="0">
                    <a:latin typeface="+mn-lt"/>
                  </a:rPr>
                  <a:t>=4000</a:t>
                </a:r>
              </a:p>
            </p:txBody>
          </p:sp>
          <p:sp>
            <p:nvSpPr>
              <p:cNvPr id="54333" name="Line 11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54334" name="Line 12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54335" name="Line 13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54336" name="Line 14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54337" name="Line 15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54338" name="Rectangle 16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1800">
                  <a:latin typeface="+mn-lt"/>
                </a:endParaRPr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1566" y="2048"/>
              <a:ext cx="2676" cy="419"/>
              <a:chOff x="3006" y="1208"/>
              <a:chExt cx="2676" cy="419"/>
            </a:xfrm>
          </p:grpSpPr>
          <p:sp>
            <p:nvSpPr>
              <p:cNvPr id="54315" name="Rectangle 18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1800">
                  <a:latin typeface="+mn-lt"/>
                </a:endParaRPr>
              </a:p>
            </p:txBody>
          </p:sp>
          <p:sp>
            <p:nvSpPr>
              <p:cNvPr id="54316" name="Rectangle 19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1800">
                  <a:latin typeface="+mn-lt"/>
                </a:endParaRPr>
              </a:p>
            </p:txBody>
          </p:sp>
          <p:sp>
            <p:nvSpPr>
              <p:cNvPr id="54317" name="Text Box 20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301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ko-KR" sz="1800">
                    <a:latin typeface="+mn-lt"/>
                  </a:rPr>
                  <a:t>ID</a:t>
                </a:r>
              </a:p>
              <a:p>
                <a:pPr eaLnBrk="0" hangingPunct="0"/>
                <a:r>
                  <a:rPr kumimoji="0" lang="en-US" altLang="ko-KR" sz="1800">
                    <a:latin typeface="+mn-lt"/>
                  </a:rPr>
                  <a:t>=x</a:t>
                </a:r>
              </a:p>
            </p:txBody>
          </p:sp>
          <p:sp>
            <p:nvSpPr>
              <p:cNvPr id="54318" name="Text Box 21"/>
              <p:cNvSpPr txBox="1">
                <a:spLocks noChangeArrowheads="1"/>
              </p:cNvSpPr>
              <p:nvPr/>
            </p:nvSpPr>
            <p:spPr bwMode="auto">
              <a:xfrm>
                <a:off x="4603" y="1220"/>
                <a:ext cx="560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0" lang="en-US" altLang="ko-KR" sz="1800">
                    <a:latin typeface="+mn-lt"/>
                  </a:rPr>
                  <a:t>offset</a:t>
                </a:r>
              </a:p>
              <a:p>
                <a:pPr algn="ctr" eaLnBrk="0" hangingPunct="0"/>
                <a:r>
                  <a:rPr kumimoji="0" lang="en-US" altLang="ko-KR" sz="1800">
                    <a:latin typeface="+mn-lt"/>
                  </a:rPr>
                  <a:t>=0</a:t>
                </a:r>
              </a:p>
            </p:txBody>
          </p:sp>
          <p:sp>
            <p:nvSpPr>
              <p:cNvPr id="54319" name="Text Box 22"/>
              <p:cNvSpPr txBox="1">
                <a:spLocks noChangeArrowheads="1"/>
              </p:cNvSpPr>
              <p:nvPr/>
            </p:nvSpPr>
            <p:spPr bwMode="auto">
              <a:xfrm>
                <a:off x="3977" y="1220"/>
                <a:ext cx="676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0" lang="en-US" altLang="ko-KR" sz="1800">
                    <a:latin typeface="+mn-lt"/>
                  </a:rPr>
                  <a:t>fragflag</a:t>
                </a:r>
              </a:p>
              <a:p>
                <a:pPr algn="ctr" eaLnBrk="0" hangingPunct="0"/>
                <a:r>
                  <a:rPr kumimoji="0" lang="en-US" altLang="ko-KR" sz="1800">
                    <a:latin typeface="+mn-lt"/>
                  </a:rPr>
                  <a:t>=1</a:t>
                </a:r>
              </a:p>
            </p:txBody>
          </p:sp>
          <p:sp>
            <p:nvSpPr>
              <p:cNvPr id="54320" name="Text Box 23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40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ko-KR" sz="1800">
                    <a:latin typeface="+mn-lt"/>
                  </a:rPr>
                  <a:t>length</a:t>
                </a:r>
              </a:p>
              <a:p>
                <a:pPr eaLnBrk="0" hangingPunct="0"/>
                <a:r>
                  <a:rPr kumimoji="0" lang="en-US" altLang="ko-KR" sz="1800">
                    <a:latin typeface="+mn-lt"/>
                  </a:rPr>
                  <a:t>=1500</a:t>
                </a:r>
              </a:p>
            </p:txBody>
          </p:sp>
          <p:sp>
            <p:nvSpPr>
              <p:cNvPr id="54321" name="Line 24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54322" name="Line 25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54323" name="Line 26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54324" name="Line 27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54325" name="Line 28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54326" name="Rectangle 29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1800">
                  <a:latin typeface="+mn-lt"/>
                </a:endParaRPr>
              </a:p>
            </p:txBody>
          </p:sp>
        </p:grpSp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1566" y="2552"/>
              <a:ext cx="2676" cy="419"/>
              <a:chOff x="3006" y="1208"/>
              <a:chExt cx="2676" cy="419"/>
            </a:xfrm>
          </p:grpSpPr>
          <p:sp>
            <p:nvSpPr>
              <p:cNvPr id="54303" name="Rectangle 31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1800">
                  <a:latin typeface="+mn-lt"/>
                </a:endParaRPr>
              </a:p>
            </p:txBody>
          </p:sp>
          <p:sp>
            <p:nvSpPr>
              <p:cNvPr id="54304" name="Rectangle 32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1800">
                  <a:latin typeface="+mn-lt"/>
                </a:endParaRPr>
              </a:p>
            </p:txBody>
          </p:sp>
          <p:sp>
            <p:nvSpPr>
              <p:cNvPr id="54305" name="Text Box 33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301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ko-KR" sz="1800">
                    <a:latin typeface="+mn-lt"/>
                  </a:rPr>
                  <a:t>ID</a:t>
                </a:r>
              </a:p>
              <a:p>
                <a:pPr eaLnBrk="0" hangingPunct="0"/>
                <a:r>
                  <a:rPr kumimoji="0" lang="en-US" altLang="ko-KR" sz="1800">
                    <a:latin typeface="+mn-lt"/>
                  </a:rPr>
                  <a:t>=x</a:t>
                </a:r>
              </a:p>
            </p:txBody>
          </p:sp>
          <p:sp>
            <p:nvSpPr>
              <p:cNvPr id="54306" name="Text Box 34"/>
              <p:cNvSpPr txBox="1">
                <a:spLocks noChangeArrowheads="1"/>
              </p:cNvSpPr>
              <p:nvPr/>
            </p:nvSpPr>
            <p:spPr bwMode="auto">
              <a:xfrm>
                <a:off x="4603" y="1220"/>
                <a:ext cx="560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0" lang="en-US" altLang="ko-KR" sz="1800">
                    <a:latin typeface="+mn-lt"/>
                  </a:rPr>
                  <a:t>offset</a:t>
                </a:r>
              </a:p>
              <a:p>
                <a:pPr algn="ctr" eaLnBrk="0" hangingPunct="0"/>
                <a:r>
                  <a:rPr kumimoji="0" lang="en-US" altLang="ko-KR" sz="1800">
                    <a:latin typeface="+mn-lt"/>
                  </a:rPr>
                  <a:t>=185</a:t>
                </a:r>
              </a:p>
            </p:txBody>
          </p:sp>
          <p:sp>
            <p:nvSpPr>
              <p:cNvPr id="54307" name="Text Box 35"/>
              <p:cNvSpPr txBox="1">
                <a:spLocks noChangeArrowheads="1"/>
              </p:cNvSpPr>
              <p:nvPr/>
            </p:nvSpPr>
            <p:spPr bwMode="auto">
              <a:xfrm>
                <a:off x="3977" y="1220"/>
                <a:ext cx="676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0" lang="en-US" altLang="ko-KR" sz="1800">
                    <a:latin typeface="+mn-lt"/>
                  </a:rPr>
                  <a:t>fragflag</a:t>
                </a:r>
              </a:p>
              <a:p>
                <a:pPr algn="ctr" eaLnBrk="0" hangingPunct="0"/>
                <a:r>
                  <a:rPr kumimoji="0" lang="en-US" altLang="ko-KR" sz="1800">
                    <a:latin typeface="+mn-lt"/>
                  </a:rPr>
                  <a:t>=1</a:t>
                </a:r>
              </a:p>
            </p:txBody>
          </p:sp>
          <p:sp>
            <p:nvSpPr>
              <p:cNvPr id="54308" name="Text Box 36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40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ko-KR" sz="1800" dirty="0">
                    <a:latin typeface="+mn-lt"/>
                  </a:rPr>
                  <a:t>length</a:t>
                </a:r>
              </a:p>
              <a:p>
                <a:pPr eaLnBrk="0" hangingPunct="0"/>
                <a:r>
                  <a:rPr kumimoji="0" lang="en-US" altLang="ko-KR" sz="1800" dirty="0">
                    <a:latin typeface="+mn-lt"/>
                  </a:rPr>
                  <a:t>=1500</a:t>
                </a:r>
              </a:p>
            </p:txBody>
          </p:sp>
          <p:sp>
            <p:nvSpPr>
              <p:cNvPr id="54309" name="Line 37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54310" name="Line 38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54311" name="Line 39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54312" name="Line 40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54313" name="Line 41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54314" name="Rectangle 42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1800">
                  <a:latin typeface="+mn-lt"/>
                </a:endParaRPr>
              </a:p>
            </p:txBody>
          </p:sp>
        </p:grpSp>
        <p:grpSp>
          <p:nvGrpSpPr>
            <p:cNvPr id="6" name="Group 43"/>
            <p:cNvGrpSpPr>
              <a:grpSpLocks/>
            </p:cNvGrpSpPr>
            <p:nvPr/>
          </p:nvGrpSpPr>
          <p:grpSpPr bwMode="auto">
            <a:xfrm>
              <a:off x="1560" y="3074"/>
              <a:ext cx="2676" cy="419"/>
              <a:chOff x="3006" y="1208"/>
              <a:chExt cx="2676" cy="419"/>
            </a:xfrm>
          </p:grpSpPr>
          <p:sp>
            <p:nvSpPr>
              <p:cNvPr id="54291" name="Rectangle 44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1800">
                  <a:latin typeface="+mn-lt"/>
                </a:endParaRPr>
              </a:p>
            </p:txBody>
          </p:sp>
          <p:sp>
            <p:nvSpPr>
              <p:cNvPr id="54292" name="Rectangle 45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1800">
                  <a:latin typeface="+mn-lt"/>
                </a:endParaRPr>
              </a:p>
            </p:txBody>
          </p:sp>
          <p:sp>
            <p:nvSpPr>
              <p:cNvPr id="54293" name="Text Box 46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301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ko-KR" sz="1800">
                    <a:latin typeface="+mn-lt"/>
                  </a:rPr>
                  <a:t>ID</a:t>
                </a:r>
              </a:p>
              <a:p>
                <a:pPr eaLnBrk="0" hangingPunct="0"/>
                <a:r>
                  <a:rPr kumimoji="0" lang="en-US" altLang="ko-KR" sz="1800">
                    <a:latin typeface="+mn-lt"/>
                  </a:rPr>
                  <a:t>=x</a:t>
                </a:r>
              </a:p>
            </p:txBody>
          </p:sp>
          <p:sp>
            <p:nvSpPr>
              <p:cNvPr id="54294" name="Text Box 47"/>
              <p:cNvSpPr txBox="1">
                <a:spLocks noChangeArrowheads="1"/>
              </p:cNvSpPr>
              <p:nvPr/>
            </p:nvSpPr>
            <p:spPr bwMode="auto">
              <a:xfrm>
                <a:off x="4603" y="1220"/>
                <a:ext cx="560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0" lang="en-US" altLang="ko-KR" sz="1800">
                    <a:latin typeface="+mn-lt"/>
                  </a:rPr>
                  <a:t>offset</a:t>
                </a:r>
              </a:p>
              <a:p>
                <a:pPr algn="ctr" eaLnBrk="0" hangingPunct="0"/>
                <a:r>
                  <a:rPr kumimoji="0" lang="en-US" altLang="ko-KR" sz="1800">
                    <a:latin typeface="+mn-lt"/>
                  </a:rPr>
                  <a:t>=370</a:t>
                </a:r>
              </a:p>
            </p:txBody>
          </p:sp>
          <p:sp>
            <p:nvSpPr>
              <p:cNvPr id="54295" name="Text Box 48"/>
              <p:cNvSpPr txBox="1">
                <a:spLocks noChangeArrowheads="1"/>
              </p:cNvSpPr>
              <p:nvPr/>
            </p:nvSpPr>
            <p:spPr bwMode="auto">
              <a:xfrm>
                <a:off x="3977" y="1220"/>
                <a:ext cx="676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0" lang="en-US" altLang="ko-KR" sz="1800">
                    <a:latin typeface="+mn-lt"/>
                  </a:rPr>
                  <a:t>fragflag</a:t>
                </a:r>
              </a:p>
              <a:p>
                <a:pPr algn="ctr" eaLnBrk="0" hangingPunct="0"/>
                <a:r>
                  <a:rPr kumimoji="0" lang="en-US" altLang="ko-KR" sz="1800">
                    <a:latin typeface="+mn-lt"/>
                  </a:rPr>
                  <a:t>=0</a:t>
                </a:r>
              </a:p>
            </p:txBody>
          </p:sp>
          <p:sp>
            <p:nvSpPr>
              <p:cNvPr id="54296" name="Text Box 49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40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ko-KR" sz="1800">
                    <a:latin typeface="+mn-lt"/>
                  </a:rPr>
                  <a:t>length</a:t>
                </a:r>
              </a:p>
              <a:p>
                <a:pPr eaLnBrk="0" hangingPunct="0"/>
                <a:r>
                  <a:rPr kumimoji="0" lang="en-US" altLang="ko-KR" sz="1800">
                    <a:latin typeface="+mn-lt"/>
                  </a:rPr>
                  <a:t>=1040</a:t>
                </a:r>
              </a:p>
            </p:txBody>
          </p:sp>
          <p:sp>
            <p:nvSpPr>
              <p:cNvPr id="54297" name="Line 50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54298" name="Line 51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54299" name="Line 52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54300" name="Line 53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54301" name="Line 54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54302" name="Rectangle 55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1800">
                  <a:latin typeface="+mn-lt"/>
                </a:endParaRPr>
              </a:p>
            </p:txBody>
          </p:sp>
        </p:grpSp>
        <p:sp>
          <p:nvSpPr>
            <p:cNvPr id="54287" name="Freeform 56"/>
            <p:cNvSpPr>
              <a:spLocks/>
            </p:cNvSpPr>
            <p:nvPr/>
          </p:nvSpPr>
          <p:spPr bwMode="auto">
            <a:xfrm>
              <a:off x="1290" y="1422"/>
              <a:ext cx="210" cy="1362"/>
            </a:xfrm>
            <a:custGeom>
              <a:avLst/>
              <a:gdLst>
                <a:gd name="T0" fmla="*/ 0 w 210"/>
                <a:gd name="T1" fmla="*/ 0 h 1362"/>
                <a:gd name="T2" fmla="*/ 0 w 210"/>
                <a:gd name="T3" fmla="*/ 1362 h 1362"/>
                <a:gd name="T4" fmla="*/ 210 w 210"/>
                <a:gd name="T5" fmla="*/ 858 h 1362"/>
                <a:gd name="T6" fmla="*/ 0 60000 65536"/>
                <a:gd name="T7" fmla="*/ 0 60000 65536"/>
                <a:gd name="T8" fmla="*/ 0 60000 65536"/>
                <a:gd name="T9" fmla="*/ 0 w 210"/>
                <a:gd name="T10" fmla="*/ 0 h 1362"/>
                <a:gd name="T11" fmla="*/ 210 w 210"/>
                <a:gd name="T12" fmla="*/ 1362 h 13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" h="1362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54288" name="Line 57"/>
            <p:cNvSpPr>
              <a:spLocks noChangeShapeType="1"/>
            </p:cNvSpPr>
            <p:nvPr/>
          </p:nvSpPr>
          <p:spPr bwMode="auto">
            <a:xfrm>
              <a:off x="1290" y="2766"/>
              <a:ext cx="22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54289" name="Line 58"/>
            <p:cNvSpPr>
              <a:spLocks noChangeShapeType="1"/>
            </p:cNvSpPr>
            <p:nvPr/>
          </p:nvSpPr>
          <p:spPr bwMode="auto">
            <a:xfrm>
              <a:off x="1296" y="2772"/>
              <a:ext cx="210" cy="49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54290" name="Text Box 59"/>
            <p:cNvSpPr txBox="1">
              <a:spLocks noChangeArrowheads="1"/>
            </p:cNvSpPr>
            <p:nvPr/>
          </p:nvSpPr>
          <p:spPr bwMode="auto">
            <a:xfrm>
              <a:off x="1274" y="1472"/>
              <a:ext cx="207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1800">
                  <a:solidFill>
                    <a:srgbClr val="FF0000"/>
                  </a:solidFill>
                  <a:latin typeface="+mn-lt"/>
                </a:rPr>
                <a:t>One large datagram becomes</a:t>
              </a:r>
            </a:p>
            <a:p>
              <a:pPr eaLnBrk="0" hangingPunct="0"/>
              <a:r>
                <a:rPr kumimoji="0" lang="en-US" altLang="ko-KR" sz="1800">
                  <a:solidFill>
                    <a:srgbClr val="FF0000"/>
                  </a:solidFill>
                  <a:latin typeface="+mn-lt"/>
                </a:rPr>
                <a:t>several smaller datagrams</a:t>
              </a:r>
              <a:endParaRPr kumimoji="0" lang="en-US" altLang="ko-KR" sz="1800">
                <a:latin typeface="+mn-lt"/>
              </a:endParaRPr>
            </a:p>
          </p:txBody>
        </p:sp>
      </p:grpSp>
      <p:sp>
        <p:nvSpPr>
          <p:cNvPr id="54278" name="Rectangle 60"/>
          <p:cNvSpPr>
            <a:spLocks noChangeArrowheads="1"/>
          </p:cNvSpPr>
          <p:nvPr/>
        </p:nvSpPr>
        <p:spPr bwMode="auto">
          <a:xfrm>
            <a:off x="331788" y="1801813"/>
            <a:ext cx="2830512" cy="167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kumimoji="0" lang="en-US" altLang="ko-KR" sz="1800" u="sng">
                <a:solidFill>
                  <a:srgbClr val="FF0000"/>
                </a:solidFill>
                <a:latin typeface="+mn-lt"/>
              </a:rPr>
              <a:t>Example</a:t>
            </a:r>
            <a:endParaRPr kumimoji="0" lang="en-US" altLang="ko-KR" sz="180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Char char="r"/>
            </a:pPr>
            <a:r>
              <a:rPr kumimoji="0" lang="en-US" altLang="ko-KR" sz="1800">
                <a:latin typeface="+mn-lt"/>
              </a:rPr>
              <a:t>4000 byte datagram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Char char="r"/>
            </a:pPr>
            <a:r>
              <a:rPr kumimoji="0" lang="en-US" altLang="ko-KR" sz="1800">
                <a:latin typeface="+mn-lt"/>
              </a:rPr>
              <a:t>MTU = 1500 bytes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Char char="r"/>
            </a:pPr>
            <a:endParaRPr kumimoji="0" lang="en-US" altLang="ko-KR" sz="1800">
              <a:latin typeface="+mn-lt"/>
            </a:endParaRPr>
          </a:p>
        </p:txBody>
      </p:sp>
      <p:sp>
        <p:nvSpPr>
          <p:cNvPr id="54279" name="Text Box 61"/>
          <p:cNvSpPr txBox="1">
            <a:spLocks noChangeArrowheads="1"/>
          </p:cNvSpPr>
          <p:nvPr/>
        </p:nvSpPr>
        <p:spPr bwMode="auto">
          <a:xfrm>
            <a:off x="463550" y="3756025"/>
            <a:ext cx="17075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800">
                <a:latin typeface="+mn-lt"/>
              </a:rPr>
              <a:t>1480 bytes in </a:t>
            </a:r>
            <a:br>
              <a:rPr kumimoji="0" lang="en-US" altLang="ko-KR" sz="1800">
                <a:latin typeface="+mn-lt"/>
              </a:rPr>
            </a:br>
            <a:r>
              <a:rPr kumimoji="0" lang="en-US" altLang="ko-KR" sz="1800">
                <a:latin typeface="+mn-lt"/>
              </a:rPr>
              <a:t>data field</a:t>
            </a:r>
          </a:p>
        </p:txBody>
      </p:sp>
      <p:sp>
        <p:nvSpPr>
          <p:cNvPr id="54280" name="Line 62"/>
          <p:cNvSpPr>
            <a:spLocks noChangeShapeType="1"/>
          </p:cNvSpPr>
          <p:nvPr/>
        </p:nvSpPr>
        <p:spPr bwMode="auto">
          <a:xfrm flipV="1">
            <a:off x="2085975" y="3592513"/>
            <a:ext cx="2536825" cy="581025"/>
          </a:xfrm>
          <a:prstGeom prst="line">
            <a:avLst/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1800">
              <a:latin typeface="+mn-lt"/>
            </a:endParaRPr>
          </a:p>
        </p:txBody>
      </p:sp>
      <p:sp>
        <p:nvSpPr>
          <p:cNvPr id="54281" name="Text Box 63"/>
          <p:cNvSpPr txBox="1">
            <a:spLocks noChangeArrowheads="1"/>
          </p:cNvSpPr>
          <p:nvPr/>
        </p:nvSpPr>
        <p:spPr bwMode="auto">
          <a:xfrm>
            <a:off x="1839913" y="4567238"/>
            <a:ext cx="10743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800">
                <a:latin typeface="+mn-lt"/>
              </a:rPr>
              <a:t>offset =</a:t>
            </a:r>
          </a:p>
          <a:p>
            <a:pPr eaLnBrk="0" hangingPunct="0"/>
            <a:r>
              <a:rPr kumimoji="0" lang="en-US" altLang="ko-KR" sz="1800">
                <a:latin typeface="+mn-lt"/>
              </a:rPr>
              <a:t>1480/8 </a:t>
            </a:r>
          </a:p>
        </p:txBody>
      </p:sp>
      <p:sp>
        <p:nvSpPr>
          <p:cNvPr id="54282" name="Line 64"/>
          <p:cNvSpPr>
            <a:spLocks noChangeShapeType="1"/>
          </p:cNvSpPr>
          <p:nvPr/>
        </p:nvSpPr>
        <p:spPr bwMode="auto">
          <a:xfrm flipV="1">
            <a:off x="2870200" y="4440238"/>
            <a:ext cx="4032250" cy="412750"/>
          </a:xfrm>
          <a:prstGeom prst="line">
            <a:avLst/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529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F754AA37-3763-45C7-B62C-41730806EEB9}" type="slidenum">
              <a:rPr lang="en-US" altLang="ko-KR" smtClean="0">
                <a:latin typeface="+mn-lt"/>
                <a:ea typeface="굴림" pitchFamily="34" charset="-127"/>
              </a:rPr>
              <a:pPr/>
              <a:t>26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Unit 2: IP Technology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2. 1 Introduction</a:t>
            </a:r>
          </a:p>
          <a:p>
            <a:r>
              <a:rPr lang="en-US" altLang="ko-KR" sz="2400" dirty="0" smtClean="0">
                <a:ea typeface="굴림" pitchFamily="34" charset="-127"/>
              </a:rPr>
              <a:t>2.2 Virtual circuit and datagram networks</a:t>
            </a:r>
          </a:p>
          <a:p>
            <a:r>
              <a:rPr lang="en-US" altLang="ko-KR" sz="2400" dirty="0" smtClean="0">
                <a:ea typeface="굴림" pitchFamily="34" charset="-127"/>
              </a:rPr>
              <a:t>2.3 IPv4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Datagram format</a:t>
            </a:r>
          </a:p>
          <a:p>
            <a:pPr lvl="1"/>
            <a:r>
              <a:rPr lang="en-US" altLang="ko-KR" sz="2000" dirty="0" smtClean="0">
                <a:solidFill>
                  <a:srgbClr val="FF0000"/>
                </a:solidFill>
                <a:ea typeface="굴림" pitchFamily="34" charset="-127"/>
              </a:rPr>
              <a:t>IPv4 addressing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ICMP</a:t>
            </a:r>
          </a:p>
        </p:txBody>
      </p:sp>
      <p:sp>
        <p:nvSpPr>
          <p:cNvPr id="5530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2.4 IPv6:</a:t>
            </a:r>
          </a:p>
          <a:p>
            <a:pPr lvl="1" eaLnBrk="1" hangingPunct="1"/>
            <a:r>
              <a:rPr lang="en-US" altLang="zh-CN" sz="2000" dirty="0" smtClean="0"/>
              <a:t>Protocol Background</a:t>
            </a:r>
          </a:p>
          <a:p>
            <a:pPr lvl="1" eaLnBrk="1" hangingPunct="1"/>
            <a:r>
              <a:rPr lang="en-US" altLang="zh-CN" sz="2000" dirty="0" smtClean="0"/>
              <a:t>Technology Highlights</a:t>
            </a:r>
          </a:p>
          <a:p>
            <a:pPr lvl="1" eaLnBrk="1" hangingPunct="1"/>
            <a:r>
              <a:rPr lang="en-US" altLang="zh-CN" sz="2000" dirty="0" smtClean="0"/>
              <a:t>IPv4-IPv6 Coexistence/Transition </a:t>
            </a:r>
          </a:p>
          <a:p>
            <a:pPr lvl="1" eaLnBrk="1" hangingPunct="1"/>
            <a:r>
              <a:rPr lang="en-US" altLang="zh-CN" sz="2000" dirty="0" smtClean="0"/>
              <a:t>Next Steps</a:t>
            </a:r>
            <a:endParaRPr lang="en-US" altLang="ko-KR" sz="2000" dirty="0" smtClean="0">
              <a:ea typeface="굴림" pitchFamily="34" charset="-127"/>
            </a:endParaRPr>
          </a:p>
          <a:p>
            <a:endParaRPr lang="en-US" altLang="ko-KR" sz="2400" dirty="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IP Technology</a:t>
            </a:r>
            <a:endParaRPr lang="en-US" altLang="ko-KR" dirty="0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130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A6251206-4870-4C46-8347-4FB7B0A978EF}" type="slidenum">
              <a:rPr lang="en-US" altLang="ko-KR" smtClean="0">
                <a:latin typeface="+mn-lt"/>
                <a:ea typeface="굴림" pitchFamily="34" charset="-127"/>
              </a:rPr>
              <a:pPr/>
              <a:t>27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  <p:sp>
        <p:nvSpPr>
          <p:cNvPr id="5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>
                <a:ea typeface="굴림" pitchFamily="34" charset="-127"/>
              </a:rPr>
              <a:t>IP Addressing: introduction</a:t>
            </a:r>
            <a:endParaRPr lang="en-US" altLang="ko-KR" dirty="0" smtClean="0">
              <a:ea typeface="굴림" pitchFamily="34" charset="-127"/>
            </a:endParaRPr>
          </a:p>
        </p:txBody>
      </p:sp>
      <p:sp>
        <p:nvSpPr>
          <p:cNvPr id="51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333500"/>
            <a:ext cx="3695700" cy="4648200"/>
          </a:xfrm>
        </p:spPr>
        <p:txBody>
          <a:bodyPr/>
          <a:lstStyle/>
          <a:p>
            <a:r>
              <a:rPr lang="en-US" altLang="ko-KR" sz="2400" dirty="0" smtClean="0">
                <a:solidFill>
                  <a:schemeClr val="accent2"/>
                </a:solidFill>
                <a:ea typeface="굴림" pitchFamily="34" charset="-127"/>
              </a:rPr>
              <a:t>IP address:</a:t>
            </a:r>
            <a:r>
              <a:rPr lang="en-US" altLang="ko-KR" sz="2400" dirty="0" smtClean="0">
                <a:ea typeface="굴림" pitchFamily="34" charset="-127"/>
              </a:rPr>
              <a:t> 32-bit binary identifier for host, router </a:t>
            </a:r>
            <a:r>
              <a:rPr lang="en-US" altLang="ko-KR" sz="2400" i="1" dirty="0" smtClean="0">
                <a:solidFill>
                  <a:srgbClr val="FF0000"/>
                </a:solidFill>
                <a:ea typeface="굴림" pitchFamily="34" charset="-127"/>
              </a:rPr>
              <a:t>interface</a:t>
            </a:r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 </a:t>
            </a:r>
          </a:p>
          <a:p>
            <a:r>
              <a:rPr lang="en-US" altLang="ko-KR" sz="2400" i="1" dirty="0" smtClean="0">
                <a:solidFill>
                  <a:schemeClr val="accent2"/>
                </a:solidFill>
                <a:ea typeface="굴림" pitchFamily="34" charset="-127"/>
              </a:rPr>
              <a:t>interface:</a:t>
            </a:r>
            <a:r>
              <a:rPr lang="en-US" altLang="ko-KR" sz="2400" dirty="0" smtClean="0">
                <a:ea typeface="굴림" pitchFamily="34" charset="-127"/>
              </a:rPr>
              <a:t> connection between host/router and physical link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router’s typically have multiple interfaces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host typically has one interface</a:t>
            </a:r>
          </a:p>
          <a:p>
            <a:pPr lvl="1"/>
            <a:r>
              <a:rPr lang="en-US" altLang="ko-KR" sz="2000" u="sng" dirty="0" smtClean="0">
                <a:ea typeface="굴림" pitchFamily="34" charset="-127"/>
              </a:rPr>
              <a:t>IP addresses associated with each interface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4456113" y="1265238"/>
          <a:ext cx="584200" cy="463550"/>
        </p:xfrm>
        <a:graphic>
          <a:graphicData uri="http://schemas.openxmlformats.org/presentationml/2006/ole">
            <p:oleObj spid="_x0000_s277506" name="Clip" r:id="rId4" imgW="1305000" imgH="1085760" progId="">
              <p:embed/>
            </p:oleObj>
          </a:graphicData>
        </a:graphic>
      </p:graphicFrame>
      <p:sp>
        <p:nvSpPr>
          <p:cNvPr id="5133" name="Line 5"/>
          <p:cNvSpPr>
            <a:spLocks noChangeShapeType="1"/>
          </p:cNvSpPr>
          <p:nvPr/>
        </p:nvSpPr>
        <p:spPr bwMode="auto">
          <a:xfrm>
            <a:off x="5016500" y="1638300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4" name="Line 6"/>
          <p:cNvSpPr>
            <a:spLocks noChangeShapeType="1"/>
          </p:cNvSpPr>
          <p:nvPr/>
        </p:nvSpPr>
        <p:spPr bwMode="auto">
          <a:xfrm flipH="1">
            <a:off x="5307013" y="1624013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5" name="Line 7"/>
          <p:cNvSpPr>
            <a:spLocks noChangeShapeType="1"/>
          </p:cNvSpPr>
          <p:nvPr/>
        </p:nvSpPr>
        <p:spPr bwMode="auto">
          <a:xfrm flipV="1">
            <a:off x="5016500" y="2282825"/>
            <a:ext cx="277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6" name="Line 8"/>
          <p:cNvSpPr>
            <a:spLocks noChangeShapeType="1"/>
          </p:cNvSpPr>
          <p:nvPr/>
        </p:nvSpPr>
        <p:spPr bwMode="auto">
          <a:xfrm>
            <a:off x="5026025" y="2909888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3" name="Object 9"/>
          <p:cNvGraphicFramePr>
            <a:graphicFrameLocks noChangeAspect="1"/>
          </p:cNvGraphicFramePr>
          <p:nvPr/>
        </p:nvGraphicFramePr>
        <p:xfrm>
          <a:off x="4456113" y="1931988"/>
          <a:ext cx="584200" cy="463550"/>
        </p:xfrm>
        <a:graphic>
          <a:graphicData uri="http://schemas.openxmlformats.org/presentationml/2006/ole">
            <p:oleObj spid="_x0000_s277507" name="Clip" r:id="rId5" imgW="1305000" imgH="1085760" progId="">
              <p:embed/>
            </p:oleObj>
          </a:graphicData>
        </a:graphic>
      </p:graphicFrame>
      <p:graphicFrame>
        <p:nvGraphicFramePr>
          <p:cNvPr id="5124" name="Object 10"/>
          <p:cNvGraphicFramePr>
            <a:graphicFrameLocks noChangeAspect="1"/>
          </p:cNvGraphicFramePr>
          <p:nvPr/>
        </p:nvGraphicFramePr>
        <p:xfrm>
          <a:off x="4456113" y="2541588"/>
          <a:ext cx="584200" cy="463550"/>
        </p:xfrm>
        <a:graphic>
          <a:graphicData uri="http://schemas.openxmlformats.org/presentationml/2006/ole">
            <p:oleObj spid="_x0000_s277508" name="Clip" r:id="rId6" imgW="1305000" imgH="1085760" progId="">
              <p:embed/>
            </p:oleObj>
          </a:graphicData>
        </a:graphic>
      </p:graphicFrame>
      <p:sp>
        <p:nvSpPr>
          <p:cNvPr id="5137" name="Line 11"/>
          <p:cNvSpPr>
            <a:spLocks noChangeShapeType="1"/>
          </p:cNvSpPr>
          <p:nvPr/>
        </p:nvSpPr>
        <p:spPr bwMode="auto">
          <a:xfrm>
            <a:off x="5307013" y="2481263"/>
            <a:ext cx="10350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249988" y="2446338"/>
            <a:ext cx="711200" cy="381000"/>
            <a:chOff x="3600" y="219"/>
            <a:chExt cx="360" cy="175"/>
          </a:xfrm>
        </p:grpSpPr>
        <p:sp>
          <p:nvSpPr>
            <p:cNvPr id="5178" name="Oval 1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5179" name="Line 1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0" name="Line 1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1" name="Rectangle 1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5182" name="Oval 1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188" name="Line 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9" name="Line 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0" name="Line 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2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185" name="Line 2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6" name="Line 2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7" name="Line 2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139" name="Text Box 26"/>
          <p:cNvSpPr txBox="1">
            <a:spLocks noChangeArrowheads="1"/>
          </p:cNvSpPr>
          <p:nvPr/>
        </p:nvSpPr>
        <p:spPr bwMode="auto">
          <a:xfrm>
            <a:off x="4975225" y="131286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Arial" pitchFamily="34" charset="0"/>
              </a:rPr>
              <a:t>223.1.1.1</a:t>
            </a:r>
            <a:endParaRPr kumimoji="0" lang="en-US" altLang="ko-KR"/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4975225" y="1955800"/>
            <a:ext cx="1031875" cy="336550"/>
            <a:chOff x="3251" y="608"/>
            <a:chExt cx="650" cy="212"/>
          </a:xfrm>
        </p:grpSpPr>
        <p:sp>
          <p:nvSpPr>
            <p:cNvPr id="5176" name="Rectangle 28"/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5177" name="Text Box 29"/>
            <p:cNvSpPr txBox="1">
              <a:spLocks noChangeArrowheads="1"/>
            </p:cNvSpPr>
            <p:nvPr/>
          </p:nvSpPr>
          <p:spPr bwMode="auto">
            <a:xfrm>
              <a:off x="3251" y="608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1600">
                  <a:latin typeface="Arial" pitchFamily="34" charset="0"/>
                </a:rPr>
                <a:t>223.1.1.2</a:t>
              </a:r>
              <a:endParaRPr kumimoji="0" lang="en-US" altLang="ko-KR"/>
            </a:p>
          </p:txBody>
        </p:sp>
      </p:grpSp>
      <p:sp>
        <p:nvSpPr>
          <p:cNvPr id="5141" name="Text Box 30"/>
          <p:cNvSpPr txBox="1">
            <a:spLocks noChangeArrowheads="1"/>
          </p:cNvSpPr>
          <p:nvPr/>
        </p:nvSpPr>
        <p:spPr bwMode="auto">
          <a:xfrm>
            <a:off x="4860925" y="28940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Arial" pitchFamily="34" charset="0"/>
              </a:rPr>
              <a:t>223.1.1.3</a:t>
            </a:r>
            <a:endParaRPr kumimoji="0" lang="en-US" altLang="ko-KR"/>
          </a:p>
        </p:txBody>
      </p:sp>
      <p:sp>
        <p:nvSpPr>
          <p:cNvPr id="5142" name="Text Box 31"/>
          <p:cNvSpPr txBox="1">
            <a:spLocks noChangeArrowheads="1"/>
          </p:cNvSpPr>
          <p:nvPr/>
        </p:nvSpPr>
        <p:spPr bwMode="auto">
          <a:xfrm>
            <a:off x="5651500" y="222250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Arial" pitchFamily="34" charset="0"/>
              </a:rPr>
              <a:t>223.1.1.4</a:t>
            </a:r>
            <a:endParaRPr kumimoji="0" lang="en-US" altLang="ko-KR"/>
          </a:p>
        </p:txBody>
      </p:sp>
      <p:sp>
        <p:nvSpPr>
          <p:cNvPr id="5143" name="Line 32"/>
          <p:cNvSpPr>
            <a:spLocks noChangeShapeType="1"/>
          </p:cNvSpPr>
          <p:nvPr/>
        </p:nvSpPr>
        <p:spPr bwMode="auto">
          <a:xfrm>
            <a:off x="6854825" y="2490788"/>
            <a:ext cx="1016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4" name="Text Box 33"/>
          <p:cNvSpPr txBox="1">
            <a:spLocks noChangeArrowheads="1"/>
          </p:cNvSpPr>
          <p:nvPr/>
        </p:nvSpPr>
        <p:spPr bwMode="auto">
          <a:xfrm>
            <a:off x="6727825" y="2212975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Arial" pitchFamily="34" charset="0"/>
              </a:rPr>
              <a:t>223.1.2.9</a:t>
            </a:r>
            <a:endParaRPr kumimoji="0" lang="en-US" altLang="ko-KR"/>
          </a:p>
        </p:txBody>
      </p:sp>
      <p:sp>
        <p:nvSpPr>
          <p:cNvPr id="5145" name="Line 34"/>
          <p:cNvSpPr>
            <a:spLocks noChangeShapeType="1"/>
          </p:cNvSpPr>
          <p:nvPr/>
        </p:nvSpPr>
        <p:spPr bwMode="auto">
          <a:xfrm flipH="1">
            <a:off x="7878763" y="1795463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5" name="Object 35"/>
          <p:cNvGraphicFramePr>
            <a:graphicFrameLocks noChangeAspect="1"/>
          </p:cNvGraphicFramePr>
          <p:nvPr/>
        </p:nvGraphicFramePr>
        <p:xfrm>
          <a:off x="8056563" y="1503363"/>
          <a:ext cx="584200" cy="463550"/>
        </p:xfrm>
        <a:graphic>
          <a:graphicData uri="http://schemas.openxmlformats.org/presentationml/2006/ole">
            <p:oleObj spid="_x0000_s277509" name="Clip" r:id="rId7" imgW="1305000" imgH="1085760" progId="">
              <p:embed/>
            </p:oleObj>
          </a:graphicData>
        </a:graphic>
      </p:graphicFrame>
      <p:sp>
        <p:nvSpPr>
          <p:cNvPr id="5146" name="Line 36"/>
          <p:cNvSpPr>
            <a:spLocks noChangeShapeType="1"/>
          </p:cNvSpPr>
          <p:nvPr/>
        </p:nvSpPr>
        <p:spPr bwMode="auto">
          <a:xfrm>
            <a:off x="7878763" y="18002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6" name="Object 37"/>
          <p:cNvGraphicFramePr>
            <a:graphicFrameLocks noChangeAspect="1"/>
          </p:cNvGraphicFramePr>
          <p:nvPr/>
        </p:nvGraphicFramePr>
        <p:xfrm>
          <a:off x="8061325" y="2884488"/>
          <a:ext cx="584200" cy="463550"/>
        </p:xfrm>
        <a:graphic>
          <a:graphicData uri="http://schemas.openxmlformats.org/presentationml/2006/ole">
            <p:oleObj spid="_x0000_s277510" name="Clip" r:id="rId8" imgW="1305000" imgH="1085760" progId="">
              <p:embed/>
            </p:oleObj>
          </a:graphicData>
        </a:graphic>
      </p:graphicFrame>
      <p:sp>
        <p:nvSpPr>
          <p:cNvPr id="5147" name="Line 38"/>
          <p:cNvSpPr>
            <a:spLocks noChangeShapeType="1"/>
          </p:cNvSpPr>
          <p:nvPr/>
        </p:nvSpPr>
        <p:spPr bwMode="auto">
          <a:xfrm>
            <a:off x="7878763" y="30718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7189788" y="2732088"/>
            <a:ext cx="1031875" cy="336550"/>
            <a:chOff x="4532" y="1229"/>
            <a:chExt cx="650" cy="212"/>
          </a:xfrm>
        </p:grpSpPr>
        <p:sp>
          <p:nvSpPr>
            <p:cNvPr id="5174" name="Rectangle 40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5175" name="Text Box 41"/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1600">
                  <a:latin typeface="Arial" pitchFamily="34" charset="0"/>
                </a:rPr>
                <a:t>223.1.2.2</a:t>
              </a:r>
              <a:endParaRPr kumimoji="0" lang="en-US" altLang="ko-KR"/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7151688" y="1760538"/>
            <a:ext cx="1031875" cy="336550"/>
            <a:chOff x="4532" y="1229"/>
            <a:chExt cx="650" cy="212"/>
          </a:xfrm>
        </p:grpSpPr>
        <p:sp>
          <p:nvSpPr>
            <p:cNvPr id="5172" name="Rectangle 43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5173" name="Text Box 44"/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1600">
                  <a:latin typeface="Arial" pitchFamily="34" charset="0"/>
                </a:rPr>
                <a:t>223.1.2.1</a:t>
              </a:r>
              <a:endParaRPr kumimoji="0" lang="en-US" altLang="ko-KR"/>
            </a:p>
          </p:txBody>
        </p:sp>
      </p:grpSp>
      <p:sp>
        <p:nvSpPr>
          <p:cNvPr id="5150" name="Line 45"/>
          <p:cNvSpPr>
            <a:spLocks noChangeShapeType="1"/>
          </p:cNvSpPr>
          <p:nvPr/>
        </p:nvSpPr>
        <p:spPr bwMode="auto">
          <a:xfrm flipH="1">
            <a:off x="6616700" y="2828925"/>
            <a:ext cx="0" cy="129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1" name="Line 46"/>
          <p:cNvSpPr>
            <a:spLocks noChangeShapeType="1"/>
          </p:cNvSpPr>
          <p:nvPr/>
        </p:nvSpPr>
        <p:spPr bwMode="auto">
          <a:xfrm flipH="1">
            <a:off x="6007100" y="4110038"/>
            <a:ext cx="1185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" name="Line 47"/>
          <p:cNvSpPr>
            <a:spLocks noChangeShapeType="1"/>
          </p:cNvSpPr>
          <p:nvPr/>
        </p:nvSpPr>
        <p:spPr bwMode="auto">
          <a:xfrm flipH="1" flipV="1">
            <a:off x="6003925" y="41021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3" name="Line 48"/>
          <p:cNvSpPr>
            <a:spLocks noChangeShapeType="1"/>
          </p:cNvSpPr>
          <p:nvPr/>
        </p:nvSpPr>
        <p:spPr bwMode="auto">
          <a:xfrm flipH="1" flipV="1">
            <a:off x="7180263" y="41068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7" name="Object 49"/>
          <p:cNvGraphicFramePr>
            <a:graphicFrameLocks noChangeAspect="1"/>
          </p:cNvGraphicFramePr>
          <p:nvPr/>
        </p:nvGraphicFramePr>
        <p:xfrm>
          <a:off x="6965950" y="4265613"/>
          <a:ext cx="584200" cy="463550"/>
        </p:xfrm>
        <a:graphic>
          <a:graphicData uri="http://schemas.openxmlformats.org/presentationml/2006/ole">
            <p:oleObj spid="_x0000_s277511" name="Clip" r:id="rId9" imgW="1305000" imgH="1085760" progId="">
              <p:embed/>
            </p:oleObj>
          </a:graphicData>
        </a:graphic>
      </p:graphicFrame>
      <p:graphicFrame>
        <p:nvGraphicFramePr>
          <p:cNvPr id="5128" name="Object 50"/>
          <p:cNvGraphicFramePr>
            <a:graphicFrameLocks noChangeAspect="1"/>
          </p:cNvGraphicFramePr>
          <p:nvPr/>
        </p:nvGraphicFramePr>
        <p:xfrm>
          <a:off x="5708650" y="4279900"/>
          <a:ext cx="584200" cy="463550"/>
        </p:xfrm>
        <a:graphic>
          <a:graphicData uri="http://schemas.openxmlformats.org/presentationml/2006/ole">
            <p:oleObj spid="_x0000_s277512" name="Clip" r:id="rId10" imgW="1305000" imgH="1085760" progId="">
              <p:embed/>
            </p:oleObj>
          </a:graphicData>
        </a:graphic>
      </p:graphicFrame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7151688" y="3984625"/>
            <a:ext cx="1031875" cy="336550"/>
            <a:chOff x="4532" y="1229"/>
            <a:chExt cx="650" cy="212"/>
          </a:xfrm>
        </p:grpSpPr>
        <p:sp>
          <p:nvSpPr>
            <p:cNvPr id="5170" name="Rectangle 52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5171" name="Text Box 53"/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1600">
                  <a:latin typeface="Arial" pitchFamily="34" charset="0"/>
                </a:rPr>
                <a:t>223.1.3.2</a:t>
              </a:r>
              <a:endParaRPr kumimoji="0" lang="en-US" altLang="ko-KR"/>
            </a:p>
          </p:txBody>
        </p:sp>
      </p:grp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5003800" y="4013200"/>
            <a:ext cx="1031875" cy="336550"/>
            <a:chOff x="4532" y="1229"/>
            <a:chExt cx="650" cy="212"/>
          </a:xfrm>
        </p:grpSpPr>
        <p:sp>
          <p:nvSpPr>
            <p:cNvPr id="5168" name="Rectangle 55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5169" name="Text Box 56"/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1600">
                  <a:latin typeface="Arial" pitchFamily="34" charset="0"/>
                </a:rPr>
                <a:t>223.1.3.1</a:t>
              </a:r>
              <a:endParaRPr kumimoji="0" lang="en-US" altLang="ko-KR"/>
            </a:p>
          </p:txBody>
        </p:sp>
      </p:grp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6003925" y="2874963"/>
            <a:ext cx="1144588" cy="336550"/>
            <a:chOff x="4532" y="1229"/>
            <a:chExt cx="721" cy="212"/>
          </a:xfrm>
        </p:grpSpPr>
        <p:sp>
          <p:nvSpPr>
            <p:cNvPr id="5166" name="Rectangle 58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5167" name="Text Box 59"/>
            <p:cNvSpPr txBox="1">
              <a:spLocks noChangeArrowheads="1"/>
            </p:cNvSpPr>
            <p:nvPr/>
          </p:nvSpPr>
          <p:spPr bwMode="auto">
            <a:xfrm>
              <a:off x="4532" y="1229"/>
              <a:ext cx="7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1600">
                  <a:latin typeface="Arial" pitchFamily="34" charset="0"/>
                </a:rPr>
                <a:t>223.1.3.27</a:t>
              </a:r>
              <a:endParaRPr kumimoji="0" lang="en-US" altLang="ko-KR"/>
            </a:p>
          </p:txBody>
        </p:sp>
      </p:grpSp>
      <p:sp>
        <p:nvSpPr>
          <p:cNvPr id="5157" name="Text Box 60"/>
          <p:cNvSpPr txBox="1">
            <a:spLocks noChangeArrowheads="1"/>
          </p:cNvSpPr>
          <p:nvPr/>
        </p:nvSpPr>
        <p:spPr bwMode="auto">
          <a:xfrm>
            <a:off x="3984625" y="5341938"/>
            <a:ext cx="5043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Arial" pitchFamily="34" charset="0"/>
              </a:rPr>
              <a:t>223.1.1.1 = 11011111 00000001 00000001 00000001</a:t>
            </a:r>
            <a:endParaRPr kumimoji="0" lang="en-US" altLang="ko-KR"/>
          </a:p>
        </p:txBody>
      </p:sp>
      <p:sp>
        <p:nvSpPr>
          <p:cNvPr id="5158" name="Freeform 61"/>
          <p:cNvSpPr>
            <a:spLocks/>
          </p:cNvSpPr>
          <p:nvPr/>
        </p:nvSpPr>
        <p:spPr bwMode="auto">
          <a:xfrm>
            <a:off x="5162551" y="5597525"/>
            <a:ext cx="790194" cy="71755"/>
          </a:xfrm>
          <a:custGeom>
            <a:avLst/>
            <a:gdLst>
              <a:gd name="T0" fmla="*/ 0 w 562"/>
              <a:gd name="T1" fmla="*/ 0 h 58"/>
              <a:gd name="T2" fmla="*/ 0 w 562"/>
              <a:gd name="T3" fmla="*/ 2147483647 h 58"/>
              <a:gd name="T4" fmla="*/ 2147483647 w 562"/>
              <a:gd name="T5" fmla="*/ 2147483647 h 58"/>
              <a:gd name="T6" fmla="*/ 2147483647 w 562"/>
              <a:gd name="T7" fmla="*/ 2147483647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8"/>
              <a:gd name="T14" fmla="*/ 562 w 562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8">
                <a:moveTo>
                  <a:pt x="0" y="0"/>
                </a:moveTo>
                <a:lnTo>
                  <a:pt x="0" y="58"/>
                </a:lnTo>
                <a:lnTo>
                  <a:pt x="562" y="58"/>
                </a:lnTo>
                <a:lnTo>
                  <a:pt x="562" y="1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9" name="Freeform 62"/>
          <p:cNvSpPr>
            <a:spLocks/>
          </p:cNvSpPr>
          <p:nvPr/>
        </p:nvSpPr>
        <p:spPr bwMode="auto">
          <a:xfrm>
            <a:off x="6051423" y="5616575"/>
            <a:ext cx="834009" cy="5270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0" name="Freeform 63"/>
          <p:cNvSpPr>
            <a:spLocks/>
          </p:cNvSpPr>
          <p:nvPr/>
        </p:nvSpPr>
        <p:spPr bwMode="auto">
          <a:xfrm>
            <a:off x="7013449" y="5619751"/>
            <a:ext cx="868679" cy="45719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1" name="Freeform 64"/>
          <p:cNvSpPr>
            <a:spLocks/>
          </p:cNvSpPr>
          <p:nvPr/>
        </p:nvSpPr>
        <p:spPr bwMode="auto">
          <a:xfrm>
            <a:off x="7964425" y="5623561"/>
            <a:ext cx="896112" cy="45719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2" name="Text Box 65"/>
          <p:cNvSpPr txBox="1">
            <a:spLocks noChangeArrowheads="1"/>
          </p:cNvSpPr>
          <p:nvPr/>
        </p:nvSpPr>
        <p:spPr bwMode="auto">
          <a:xfrm>
            <a:off x="5278692" y="5671884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 dirty="0">
                <a:latin typeface="Arial" pitchFamily="34" charset="0"/>
              </a:rPr>
              <a:t>223</a:t>
            </a:r>
            <a:endParaRPr kumimoji="0" lang="en-US" altLang="ko-KR" dirty="0"/>
          </a:p>
        </p:txBody>
      </p:sp>
      <p:sp>
        <p:nvSpPr>
          <p:cNvPr id="5163" name="Text Box 66"/>
          <p:cNvSpPr txBox="1">
            <a:spLocks noChangeArrowheads="1"/>
          </p:cNvSpPr>
          <p:nvPr/>
        </p:nvSpPr>
        <p:spPr bwMode="auto">
          <a:xfrm>
            <a:off x="6321679" y="5681409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Arial" pitchFamily="34" charset="0"/>
              </a:rPr>
              <a:t>1</a:t>
            </a:r>
            <a:endParaRPr kumimoji="0" lang="en-US" altLang="ko-KR"/>
          </a:p>
        </p:txBody>
      </p:sp>
      <p:sp>
        <p:nvSpPr>
          <p:cNvPr id="5164" name="Text Box 67"/>
          <p:cNvSpPr txBox="1">
            <a:spLocks noChangeArrowheads="1"/>
          </p:cNvSpPr>
          <p:nvPr/>
        </p:nvSpPr>
        <p:spPr bwMode="auto">
          <a:xfrm>
            <a:off x="8279067" y="5681409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Arial" pitchFamily="34" charset="0"/>
              </a:rPr>
              <a:t>1</a:t>
            </a:r>
            <a:endParaRPr kumimoji="0" lang="en-US" altLang="ko-KR"/>
          </a:p>
        </p:txBody>
      </p:sp>
      <p:sp>
        <p:nvSpPr>
          <p:cNvPr id="5165" name="Text Box 68"/>
          <p:cNvSpPr txBox="1">
            <a:spLocks noChangeArrowheads="1"/>
          </p:cNvSpPr>
          <p:nvPr/>
        </p:nvSpPr>
        <p:spPr bwMode="auto">
          <a:xfrm>
            <a:off x="7259892" y="5681409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Arial" pitchFamily="34" charset="0"/>
              </a:rPr>
              <a:t>1</a:t>
            </a:r>
            <a:endParaRPr kumimoji="0"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3152"/>
            <a:ext cx="7772400" cy="694944"/>
          </a:xfrm>
        </p:spPr>
        <p:txBody>
          <a:bodyPr/>
          <a:lstStyle/>
          <a:p>
            <a:r>
              <a:rPr lang="en-GB" altLang="zh-CN" sz="3600" dirty="0" smtClean="0">
                <a:latin typeface="+mn-lt"/>
              </a:rPr>
              <a:t>Calculation</a:t>
            </a:r>
            <a:endParaRPr lang="zh-CN" altLang="en-US" sz="36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42975"/>
            <a:ext cx="7772400" cy="2661068"/>
          </a:xfrm>
        </p:spPr>
        <p:txBody>
          <a:bodyPr/>
          <a:lstStyle/>
          <a:p>
            <a:r>
              <a:rPr lang="en-GB" altLang="zh-CN" sz="2400" dirty="0" smtClean="0"/>
              <a:t>IP addresses are written as four decimal integers separated by decimal points, where each integer gives the value of one octet of the IP address. Thus the 32-bit IP address</a:t>
            </a:r>
          </a:p>
          <a:p>
            <a:endParaRPr lang="en-GB" altLang="zh-CN" sz="2400" dirty="0" smtClean="0"/>
          </a:p>
          <a:p>
            <a:pPr>
              <a:buNone/>
            </a:pPr>
            <a:r>
              <a:rPr lang="en-GB" altLang="zh-CN" dirty="0" smtClean="0"/>
              <a:t>10000000  00001010  00000010  00011110</a:t>
            </a:r>
          </a:p>
          <a:p>
            <a:pPr>
              <a:buNone/>
            </a:pPr>
            <a:r>
              <a:rPr lang="en-GB" altLang="zh-CN" dirty="0" smtClean="0"/>
              <a:t>			</a:t>
            </a:r>
            <a:endParaRPr lang="zh-CN" altLang="en-US" baseline="30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410200" y="6245352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305800" y="6245352"/>
            <a:ext cx="625475" cy="45720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lt"/>
              </a:rPr>
              <a:t>2-</a:t>
            </a:r>
            <a:fld id="{6C1F76B0-C056-41A2-B7A5-C4FED8C001A5}" type="slidenum">
              <a:rPr lang="en-US" altLang="ko-KR" smtClean="0">
                <a:latin typeface="+mn-lt"/>
              </a:rPr>
              <a:pPr>
                <a:defRPr/>
              </a:pPr>
              <a:t>28</a:t>
            </a:fld>
            <a:endParaRPr lang="en-US" altLang="ko-KR" dirty="0">
              <a:latin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76659" y="3781805"/>
            <a:ext cx="6794315" cy="1195693"/>
            <a:chOff x="594363" y="3928109"/>
            <a:chExt cx="6794315" cy="1195693"/>
          </a:xfrm>
        </p:grpSpPr>
        <p:sp>
          <p:nvSpPr>
            <p:cNvPr id="6" name="TextBox 5"/>
            <p:cNvSpPr txBox="1"/>
            <p:nvPr/>
          </p:nvSpPr>
          <p:spPr>
            <a:xfrm>
              <a:off x="3090238" y="4662137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GB" altLang="zh-CN" dirty="0" smtClean="0">
                  <a:latin typeface="+mn-lt"/>
                </a:rPr>
                <a:t>128.10.2.30</a:t>
              </a:r>
              <a:endParaRPr lang="zh-CN" altLang="en-US" dirty="0">
                <a:latin typeface="+mn-lt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 bwMode="auto">
            <a:xfrm>
              <a:off x="594363" y="3950211"/>
              <a:ext cx="2606041" cy="80467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17" idx="2"/>
            </p:cNvCxnSpPr>
            <p:nvPr/>
          </p:nvCxnSpPr>
          <p:spPr bwMode="auto">
            <a:xfrm rot="16200000" flipH="1">
              <a:off x="3406739" y="4266274"/>
              <a:ext cx="636924" cy="26713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19" idx="2"/>
            </p:cNvCxnSpPr>
            <p:nvPr/>
          </p:nvCxnSpPr>
          <p:spPr bwMode="auto">
            <a:xfrm rot="5400000">
              <a:off x="5657363" y="3004841"/>
              <a:ext cx="801078" cy="266155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 bwMode="auto">
            <a:xfrm rot="10800000" flipV="1">
              <a:off x="4304162" y="3928109"/>
              <a:ext cx="1304921" cy="79057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80999" y="3473413"/>
            <a:ext cx="57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>
                <a:latin typeface="+mn-lt"/>
              </a:rPr>
              <a:t>2</a:t>
            </a:r>
            <a:r>
              <a:rPr lang="en-GB" altLang="zh-CN" baseline="30000" dirty="0" smtClean="0">
                <a:latin typeface="+mn-lt"/>
              </a:rPr>
              <a:t>7</a:t>
            </a:r>
            <a:endParaRPr lang="zh-CN" altLang="en-US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0656" y="3473413"/>
            <a:ext cx="118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>
                <a:latin typeface="+mn-lt"/>
              </a:rPr>
              <a:t>(2</a:t>
            </a:r>
            <a:r>
              <a:rPr lang="en-GB" altLang="zh-CN" baseline="30000" dirty="0" smtClean="0">
                <a:latin typeface="+mn-lt"/>
              </a:rPr>
              <a:t>3</a:t>
            </a:r>
            <a:r>
              <a:rPr lang="en-GB" altLang="zh-CN" dirty="0" smtClean="0">
                <a:latin typeface="+mn-lt"/>
              </a:rPr>
              <a:t>+2</a:t>
            </a:r>
            <a:r>
              <a:rPr lang="en-GB" altLang="zh-CN" baseline="30000" dirty="0" smtClean="0">
                <a:latin typeface="+mn-lt"/>
              </a:rPr>
              <a:t>1</a:t>
            </a:r>
            <a:r>
              <a:rPr lang="en-GB" altLang="zh-CN" dirty="0" smtClean="0">
                <a:latin typeface="+mn-lt"/>
              </a:rPr>
              <a:t>)</a:t>
            </a:r>
            <a:endParaRPr lang="zh-CN" altLang="en-US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23807" y="3473413"/>
            <a:ext cx="58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>
                <a:latin typeface="+mn-lt"/>
              </a:rPr>
              <a:t>2</a:t>
            </a:r>
            <a:r>
              <a:rPr lang="en-GB" altLang="zh-CN" baseline="30000" dirty="0" smtClean="0">
                <a:latin typeface="+mn-lt"/>
              </a:rPr>
              <a:t>1</a:t>
            </a:r>
            <a:endParaRPr lang="zh-CN" altLang="en-US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05549" y="3473413"/>
            <a:ext cx="216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>
                <a:latin typeface="+mn-lt"/>
              </a:rPr>
              <a:t>(2</a:t>
            </a:r>
            <a:r>
              <a:rPr lang="en-GB" altLang="zh-CN" baseline="30000" dirty="0" smtClean="0">
                <a:latin typeface="+mn-lt"/>
              </a:rPr>
              <a:t>4</a:t>
            </a:r>
            <a:r>
              <a:rPr lang="en-GB" altLang="zh-CN" dirty="0" smtClean="0">
                <a:latin typeface="+mn-lt"/>
              </a:rPr>
              <a:t>+2</a:t>
            </a:r>
            <a:r>
              <a:rPr lang="en-GB" altLang="zh-CN" baseline="30000" dirty="0" smtClean="0">
                <a:latin typeface="+mn-lt"/>
              </a:rPr>
              <a:t>3</a:t>
            </a:r>
            <a:r>
              <a:rPr lang="en-GB" altLang="zh-CN" dirty="0" smtClean="0">
                <a:latin typeface="+mn-lt"/>
              </a:rPr>
              <a:t>+2</a:t>
            </a:r>
            <a:r>
              <a:rPr lang="en-GB" altLang="zh-CN" baseline="30000" dirty="0" smtClean="0">
                <a:latin typeface="+mn-lt"/>
              </a:rPr>
              <a:t>2</a:t>
            </a:r>
            <a:r>
              <a:rPr lang="en-GB" altLang="zh-CN" dirty="0" smtClean="0">
                <a:latin typeface="+mn-lt"/>
              </a:rPr>
              <a:t>+2</a:t>
            </a:r>
            <a:r>
              <a:rPr lang="en-GB" altLang="zh-CN" baseline="30000" dirty="0" smtClean="0">
                <a:latin typeface="+mn-lt"/>
              </a:rPr>
              <a:t>1</a:t>
            </a:r>
            <a:r>
              <a:rPr lang="en-GB" altLang="zh-CN" dirty="0" smtClean="0">
                <a:latin typeface="+mn-lt"/>
              </a:rPr>
              <a:t>)</a:t>
            </a:r>
            <a:endParaRPr lang="zh-CN" altLang="en-US" dirty="0">
              <a:latin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29768" y="5257800"/>
            <a:ext cx="4553712" cy="1408176"/>
            <a:chOff x="1389888" y="4992624"/>
            <a:chExt cx="4553712" cy="1408176"/>
          </a:xfrm>
        </p:grpSpPr>
        <p:sp>
          <p:nvSpPr>
            <p:cNvPr id="27" name="矩形 26"/>
            <p:cNvSpPr/>
            <p:nvPr/>
          </p:nvSpPr>
          <p:spPr bwMode="auto">
            <a:xfrm>
              <a:off x="1389888" y="4992624"/>
              <a:ext cx="4553712" cy="140817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1719072" y="5879592"/>
              <a:ext cx="3886200" cy="38404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1719072" y="5486400"/>
              <a:ext cx="3886200" cy="384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73936" y="5001768"/>
              <a:ext cx="40782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3600" dirty="0" smtClean="0">
                  <a:latin typeface="+mn-lt"/>
                </a:rPr>
                <a:t>1  1  1  1  1  1  1  1</a:t>
              </a:r>
            </a:p>
            <a:p>
              <a:r>
                <a:rPr lang="en-GB" altLang="zh-CN" sz="1800" dirty="0" smtClean="0">
                  <a:latin typeface="+mn-lt"/>
                </a:rPr>
                <a:t>2</a:t>
              </a:r>
              <a:r>
                <a:rPr lang="en-GB" altLang="zh-CN" sz="1800" baseline="30000" dirty="0" smtClean="0">
                  <a:latin typeface="+mn-lt"/>
                </a:rPr>
                <a:t>7     </a:t>
              </a:r>
              <a:r>
                <a:rPr lang="en-GB" altLang="zh-CN" sz="1800" dirty="0" smtClean="0">
                  <a:latin typeface="+mn-lt"/>
                </a:rPr>
                <a:t>2</a:t>
              </a:r>
              <a:r>
                <a:rPr lang="en-GB" altLang="zh-CN" sz="1800" baseline="30000" dirty="0" smtClean="0">
                  <a:latin typeface="+mn-lt"/>
                </a:rPr>
                <a:t>6      </a:t>
              </a:r>
              <a:r>
                <a:rPr lang="en-GB" altLang="zh-CN" sz="1800" dirty="0" smtClean="0">
                  <a:latin typeface="+mn-lt"/>
                </a:rPr>
                <a:t>2</a:t>
              </a:r>
              <a:r>
                <a:rPr lang="en-GB" altLang="zh-CN" sz="1800" baseline="30000" dirty="0" smtClean="0">
                  <a:latin typeface="+mn-lt"/>
                </a:rPr>
                <a:t>5</a:t>
              </a:r>
              <a:r>
                <a:rPr lang="en-GB" altLang="zh-CN" sz="1800" dirty="0" smtClean="0">
                  <a:latin typeface="+mn-lt"/>
                </a:rPr>
                <a:t>    2</a:t>
              </a:r>
              <a:r>
                <a:rPr lang="en-GB" altLang="zh-CN" sz="1800" baseline="30000" dirty="0" smtClean="0">
                  <a:latin typeface="+mn-lt"/>
                </a:rPr>
                <a:t>4     </a:t>
              </a:r>
              <a:r>
                <a:rPr lang="en-GB" altLang="zh-CN" sz="1800" dirty="0" smtClean="0">
                  <a:latin typeface="+mn-lt"/>
                </a:rPr>
                <a:t>2</a:t>
              </a:r>
              <a:r>
                <a:rPr lang="en-GB" altLang="zh-CN" sz="1800" baseline="30000" dirty="0" smtClean="0">
                  <a:latin typeface="+mn-lt"/>
                </a:rPr>
                <a:t>3     </a:t>
              </a:r>
              <a:r>
                <a:rPr lang="en-GB" altLang="zh-CN" sz="1800" dirty="0" smtClean="0">
                  <a:latin typeface="+mn-lt"/>
                </a:rPr>
                <a:t>2</a:t>
              </a:r>
              <a:r>
                <a:rPr lang="en-GB" altLang="zh-CN" sz="1800" baseline="30000" dirty="0" smtClean="0">
                  <a:latin typeface="+mn-lt"/>
                </a:rPr>
                <a:t>2      </a:t>
              </a:r>
              <a:r>
                <a:rPr lang="en-GB" altLang="zh-CN" sz="1800" dirty="0" smtClean="0">
                  <a:latin typeface="+mn-lt"/>
                </a:rPr>
                <a:t>2</a:t>
              </a:r>
              <a:r>
                <a:rPr lang="en-GB" altLang="zh-CN" sz="1800" baseline="30000" dirty="0" smtClean="0">
                  <a:latin typeface="+mn-lt"/>
                </a:rPr>
                <a:t>1 </a:t>
              </a:r>
              <a:r>
                <a:rPr lang="en-GB" altLang="zh-CN" sz="1800" dirty="0" smtClean="0">
                  <a:latin typeface="+mn-lt"/>
                </a:rPr>
                <a:t>   2</a:t>
              </a:r>
              <a:r>
                <a:rPr lang="en-GB" altLang="zh-CN" sz="1800" baseline="30000" dirty="0" smtClean="0">
                  <a:latin typeface="+mn-lt"/>
                </a:rPr>
                <a:t>0</a:t>
              </a:r>
            </a:p>
            <a:p>
              <a:r>
                <a:rPr lang="en-GB" altLang="zh-CN" sz="1800" dirty="0" smtClean="0">
                  <a:latin typeface="+mn-lt"/>
                </a:rPr>
                <a:t>128 64  32    16    8     4     2     1</a:t>
              </a:r>
              <a:endParaRPr lang="zh-CN" altLang="en-US" sz="1800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Addresses Specify Network Connections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238250"/>
            <a:ext cx="7772400" cy="50101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400" dirty="0" smtClean="0"/>
              <a:t>A conventional computer that has two or more physical network connections is called 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multi-homed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/>
              <a:t>hosts.</a:t>
            </a:r>
          </a:p>
          <a:p>
            <a:pPr>
              <a:spcBef>
                <a:spcPts val="1200"/>
              </a:spcBef>
            </a:pPr>
            <a:r>
              <a:rPr lang="en-US" altLang="zh-CN" sz="2400" dirty="0" smtClean="0"/>
              <a:t>Each of the machine’s network connections must be assigned an address.</a:t>
            </a:r>
          </a:p>
          <a:p>
            <a:pPr>
              <a:spcBef>
                <a:spcPts val="1200"/>
              </a:spcBef>
            </a:pPr>
            <a:r>
              <a:rPr lang="en-US" altLang="zh-CN" sz="2400" u="sng" dirty="0" smtClean="0"/>
              <a:t>An address </a:t>
            </a:r>
            <a:r>
              <a:rPr lang="en-US" altLang="zh-CN" sz="2400" dirty="0" smtClean="0"/>
              <a:t>does not specify an individual computer, but </a:t>
            </a:r>
            <a:r>
              <a:rPr lang="en-US" altLang="zh-CN" sz="2400" u="sng" dirty="0" smtClean="0"/>
              <a:t>a connection </a:t>
            </a:r>
            <a:r>
              <a:rPr lang="en-US" altLang="zh-CN" sz="2400" dirty="0" smtClean="0"/>
              <a:t>to a network.</a:t>
            </a:r>
          </a:p>
          <a:p>
            <a:pPr>
              <a:spcBef>
                <a:spcPts val="1200"/>
              </a:spcBef>
            </a:pPr>
            <a:r>
              <a:rPr lang="en-US" altLang="zh-CN" sz="2400" dirty="0" smtClean="0"/>
              <a:t>The most obvious </a:t>
            </a:r>
            <a:r>
              <a:rPr lang="en-US" altLang="zh-CN" sz="2400" dirty="0" smtClean="0">
                <a:solidFill>
                  <a:srgbClr val="0070C0"/>
                </a:solidFill>
              </a:rPr>
              <a:t>disadvantage</a:t>
            </a:r>
            <a:r>
              <a:rPr lang="en-US" altLang="zh-CN" sz="2400" dirty="0" smtClean="0"/>
              <a:t> in an internet address is that addresses refer to network connections, not to the host computer (e.g., if a host computer moves from one network to another, its IP address must change).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IP Technology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lt"/>
              </a:rPr>
              <a:t>2-</a:t>
            </a:r>
            <a:fld id="{6C1F76B0-C056-41A2-B7A5-C4FED8C001A5}" type="slidenum">
              <a:rPr lang="en-US" altLang="ko-KR" smtClean="0">
                <a:latin typeface="+mn-lt"/>
              </a:rPr>
              <a:pPr>
                <a:defRPr/>
              </a:pPr>
              <a:t>29</a:t>
            </a:fld>
            <a:endParaRPr lang="en-US" altLang="ko-KR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040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AC61561D-E05D-4E97-9334-780E1462A974}" type="slidenum">
              <a:rPr lang="en-US" altLang="ko-KR" smtClean="0">
                <a:latin typeface="+mn-lt"/>
                <a:ea typeface="굴림" pitchFamily="34" charset="-127"/>
              </a:rPr>
              <a:pPr/>
              <a:t>3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  <p:sp>
        <p:nvSpPr>
          <p:cNvPr id="104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382000" cy="1143000"/>
          </a:xfrm>
        </p:spPr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Network layer</a:t>
            </a:r>
          </a:p>
        </p:txBody>
      </p:sp>
      <p:sp>
        <p:nvSpPr>
          <p:cNvPr id="10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054100"/>
            <a:ext cx="4086225" cy="1831975"/>
          </a:xfrm>
        </p:spPr>
        <p:txBody>
          <a:bodyPr/>
          <a:lstStyle/>
          <a:p>
            <a:r>
              <a:rPr lang="en-US" altLang="ko-KR" sz="2400" smtClean="0">
                <a:ea typeface="굴림" pitchFamily="34" charset="-127"/>
              </a:rPr>
              <a:t>transport segment from sending to receiving host </a:t>
            </a:r>
          </a:p>
          <a:p>
            <a:r>
              <a:rPr lang="en-US" altLang="ko-KR" sz="2400" smtClean="0">
                <a:ea typeface="굴림" pitchFamily="34" charset="-127"/>
              </a:rPr>
              <a:t>on sending side encapsulates segments into datagrams</a:t>
            </a:r>
          </a:p>
          <a:p>
            <a:r>
              <a:rPr lang="en-US" altLang="ko-KR" sz="2400" smtClean="0">
                <a:ea typeface="굴림" pitchFamily="34" charset="-127"/>
              </a:rPr>
              <a:t>on rcving side, delivers segments to transport layer</a:t>
            </a:r>
          </a:p>
          <a:p>
            <a:r>
              <a:rPr lang="en-US" altLang="ko-KR" sz="2400" smtClean="0">
                <a:ea typeface="굴림" pitchFamily="34" charset="-127"/>
              </a:rPr>
              <a:t>network layer protocols in </a:t>
            </a:r>
            <a:r>
              <a:rPr lang="en-US" altLang="ko-KR" sz="2400" i="1" smtClean="0">
                <a:ea typeface="굴림" pitchFamily="34" charset="-127"/>
              </a:rPr>
              <a:t>every</a:t>
            </a:r>
            <a:r>
              <a:rPr lang="en-US" altLang="ko-KR" sz="2400" smtClean="0">
                <a:ea typeface="굴림" pitchFamily="34" charset="-127"/>
              </a:rPr>
              <a:t> host, router</a:t>
            </a:r>
          </a:p>
          <a:p>
            <a:r>
              <a:rPr lang="en-US" altLang="ko-KR" sz="2400" smtClean="0">
                <a:ea typeface="굴림" pitchFamily="34" charset="-127"/>
              </a:rPr>
              <a:t>router examines header fields in all IP datagrams passing through it</a:t>
            </a:r>
          </a:p>
          <a:p>
            <a:pPr>
              <a:buFont typeface="ZapfDingbats"/>
              <a:buNone/>
            </a:pPr>
            <a:endParaRPr lang="en-US" altLang="ko-KR" sz="2400" smtClean="0">
              <a:ea typeface="굴림" pitchFamily="34" charset="-127"/>
            </a:endParaRPr>
          </a:p>
          <a:p>
            <a:pPr>
              <a:buFont typeface="ZapfDingbats"/>
              <a:buNone/>
            </a:pPr>
            <a:endParaRPr lang="en-US" altLang="ko-KR" sz="2000" smtClean="0">
              <a:ea typeface="굴림" pitchFamily="34" charset="-127"/>
            </a:endParaRPr>
          </a:p>
          <a:p>
            <a:pPr lvl="1"/>
            <a:endParaRPr lang="en-US" altLang="ko-KR" sz="1800" smtClean="0">
              <a:ea typeface="굴림" pitchFamily="34" charset="-127"/>
            </a:endParaRPr>
          </a:p>
          <a:p>
            <a:endParaRPr lang="en-US" altLang="ko-KR" sz="2400" smtClean="0">
              <a:ea typeface="굴림" pitchFamily="34" charset="-127"/>
            </a:endParaRPr>
          </a:p>
        </p:txBody>
      </p:sp>
      <p:sp>
        <p:nvSpPr>
          <p:cNvPr id="1043" name="Freeform 684"/>
          <p:cNvSpPr>
            <a:spLocks/>
          </p:cNvSpPr>
          <p:nvPr/>
        </p:nvSpPr>
        <p:spPr bwMode="auto">
          <a:xfrm>
            <a:off x="6737350" y="3430588"/>
            <a:ext cx="1314450" cy="674687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4" name="Freeform 685"/>
          <p:cNvSpPr>
            <a:spLocks/>
          </p:cNvSpPr>
          <p:nvPr/>
        </p:nvSpPr>
        <p:spPr bwMode="auto">
          <a:xfrm>
            <a:off x="6756400" y="1905000"/>
            <a:ext cx="1730375" cy="1044575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5" name="Freeform 686"/>
          <p:cNvSpPr>
            <a:spLocks/>
          </p:cNvSpPr>
          <p:nvPr/>
        </p:nvSpPr>
        <p:spPr bwMode="auto">
          <a:xfrm>
            <a:off x="5016500" y="1612900"/>
            <a:ext cx="1644650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687"/>
          <p:cNvGrpSpPr>
            <a:grpSpLocks/>
          </p:cNvGrpSpPr>
          <p:nvPr/>
        </p:nvGrpSpPr>
        <p:grpSpPr bwMode="auto">
          <a:xfrm>
            <a:off x="5103813" y="2947988"/>
            <a:ext cx="1458912" cy="933450"/>
            <a:chOff x="2889" y="1631"/>
            <a:chExt cx="980" cy="743"/>
          </a:xfrm>
        </p:grpSpPr>
        <p:sp>
          <p:nvSpPr>
            <p:cNvPr id="1633" name="Rectangle 688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1634" name="AutoShape 689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ko-KR" altLang="ko-KR" sz="2400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690"/>
          <p:cNvGrpSpPr>
            <a:grpSpLocks/>
          </p:cNvGrpSpPr>
          <p:nvPr/>
        </p:nvGrpSpPr>
        <p:grpSpPr bwMode="auto">
          <a:xfrm>
            <a:off x="5805488" y="1804988"/>
            <a:ext cx="336550" cy="531812"/>
            <a:chOff x="3796" y="1043"/>
            <a:chExt cx="865" cy="1237"/>
          </a:xfrm>
        </p:grpSpPr>
        <p:sp>
          <p:nvSpPr>
            <p:cNvPr id="1603" name="Line 691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04" name="Line 692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05" name="Line 693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06" name="Line 694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07" name="Line 695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08" name="Line 696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09" name="Line 697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0" name="Line 698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1" name="Line 699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2" name="Line 700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3" name="Line 701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4" name="Line 702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5" name="Line 703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6" name="Line 704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7" name="Line 705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" name="Group 706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1629" name="Line 707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0" name="Line 708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1" name="Line 709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2" name="Line 710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" name="Group 711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1625" name="Line 712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6" name="Line 713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7" name="Line 714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" name="Line 715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" name="Group 716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1621" name="Line 717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2" name="Line 718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3" name="Line 719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4" name="Line 720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048" name="Oval 721"/>
          <p:cNvSpPr>
            <a:spLocks noChangeArrowheads="1"/>
          </p:cNvSpPr>
          <p:nvPr/>
        </p:nvSpPr>
        <p:spPr bwMode="auto">
          <a:xfrm>
            <a:off x="6862763" y="3625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1049" name="Line 722"/>
          <p:cNvSpPr>
            <a:spLocks noChangeShapeType="1"/>
          </p:cNvSpPr>
          <p:nvPr/>
        </p:nvSpPr>
        <p:spPr bwMode="auto">
          <a:xfrm>
            <a:off x="6862763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0" name="Line 723"/>
          <p:cNvSpPr>
            <a:spLocks noChangeShapeType="1"/>
          </p:cNvSpPr>
          <p:nvPr/>
        </p:nvSpPr>
        <p:spPr bwMode="auto">
          <a:xfrm>
            <a:off x="7221538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" name="Rectangle 724"/>
          <p:cNvSpPr>
            <a:spLocks noChangeArrowheads="1"/>
          </p:cNvSpPr>
          <p:nvPr/>
        </p:nvSpPr>
        <p:spPr bwMode="auto">
          <a:xfrm>
            <a:off x="6862763" y="36179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0" lang="ko-KR" altLang="ko-KR" sz="2400">
              <a:latin typeface="Times New Roman" pitchFamily="18" charset="0"/>
            </a:endParaRPr>
          </a:p>
        </p:txBody>
      </p:sp>
      <p:sp>
        <p:nvSpPr>
          <p:cNvPr id="1052" name="Oval 725"/>
          <p:cNvSpPr>
            <a:spLocks noChangeArrowheads="1"/>
          </p:cNvSpPr>
          <p:nvPr/>
        </p:nvSpPr>
        <p:spPr bwMode="auto">
          <a:xfrm>
            <a:off x="6859588" y="3549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grpSp>
        <p:nvGrpSpPr>
          <p:cNvPr id="7" name="Group 726"/>
          <p:cNvGrpSpPr>
            <a:grpSpLocks/>
          </p:cNvGrpSpPr>
          <p:nvPr/>
        </p:nvGrpSpPr>
        <p:grpSpPr bwMode="auto">
          <a:xfrm>
            <a:off x="6945313" y="3573463"/>
            <a:ext cx="179387" cy="65087"/>
            <a:chOff x="2848" y="848"/>
            <a:chExt cx="140" cy="98"/>
          </a:xfrm>
        </p:grpSpPr>
        <p:sp>
          <p:nvSpPr>
            <p:cNvPr id="1600" name="Line 72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1" name="Line 72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2" name="Line 72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730"/>
          <p:cNvGrpSpPr>
            <a:grpSpLocks/>
          </p:cNvGrpSpPr>
          <p:nvPr/>
        </p:nvGrpSpPr>
        <p:grpSpPr bwMode="auto">
          <a:xfrm flipV="1">
            <a:off x="6945313" y="3573463"/>
            <a:ext cx="179387" cy="65087"/>
            <a:chOff x="2848" y="848"/>
            <a:chExt cx="140" cy="98"/>
          </a:xfrm>
        </p:grpSpPr>
        <p:sp>
          <p:nvSpPr>
            <p:cNvPr id="1597" name="Line 73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8" name="Line 73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9" name="Line 73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55" name="Oval 734"/>
          <p:cNvSpPr>
            <a:spLocks noChangeArrowheads="1"/>
          </p:cNvSpPr>
          <p:nvPr/>
        </p:nvSpPr>
        <p:spPr bwMode="auto">
          <a:xfrm>
            <a:off x="7218363" y="39052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1056" name="Line 735"/>
          <p:cNvSpPr>
            <a:spLocks noChangeShapeType="1"/>
          </p:cNvSpPr>
          <p:nvPr/>
        </p:nvSpPr>
        <p:spPr bwMode="auto">
          <a:xfrm>
            <a:off x="7218363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" name="Line 736"/>
          <p:cNvSpPr>
            <a:spLocks noChangeShapeType="1"/>
          </p:cNvSpPr>
          <p:nvPr/>
        </p:nvSpPr>
        <p:spPr bwMode="auto">
          <a:xfrm>
            <a:off x="7577138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8" name="Rectangle 737"/>
          <p:cNvSpPr>
            <a:spLocks noChangeArrowheads="1"/>
          </p:cNvSpPr>
          <p:nvPr/>
        </p:nvSpPr>
        <p:spPr bwMode="auto">
          <a:xfrm>
            <a:off x="7218363" y="38973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0" lang="ko-KR" altLang="ko-KR" sz="2400">
              <a:latin typeface="Times New Roman" pitchFamily="18" charset="0"/>
            </a:endParaRPr>
          </a:p>
        </p:txBody>
      </p:sp>
      <p:sp>
        <p:nvSpPr>
          <p:cNvPr id="1059" name="Oval 738"/>
          <p:cNvSpPr>
            <a:spLocks noChangeArrowheads="1"/>
          </p:cNvSpPr>
          <p:nvPr/>
        </p:nvSpPr>
        <p:spPr bwMode="auto">
          <a:xfrm>
            <a:off x="7215188" y="38290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grpSp>
        <p:nvGrpSpPr>
          <p:cNvPr id="9" name="Group 739"/>
          <p:cNvGrpSpPr>
            <a:grpSpLocks/>
          </p:cNvGrpSpPr>
          <p:nvPr/>
        </p:nvGrpSpPr>
        <p:grpSpPr bwMode="auto">
          <a:xfrm>
            <a:off x="7300913" y="3852863"/>
            <a:ext cx="179387" cy="65087"/>
            <a:chOff x="2848" y="848"/>
            <a:chExt cx="140" cy="98"/>
          </a:xfrm>
        </p:grpSpPr>
        <p:sp>
          <p:nvSpPr>
            <p:cNvPr id="1594" name="Line 74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5" name="Line 74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6" name="Line 74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743"/>
          <p:cNvGrpSpPr>
            <a:grpSpLocks/>
          </p:cNvGrpSpPr>
          <p:nvPr/>
        </p:nvGrpSpPr>
        <p:grpSpPr bwMode="auto">
          <a:xfrm flipV="1">
            <a:off x="7300913" y="3852863"/>
            <a:ext cx="179387" cy="65087"/>
            <a:chOff x="2848" y="848"/>
            <a:chExt cx="140" cy="98"/>
          </a:xfrm>
        </p:grpSpPr>
        <p:sp>
          <p:nvSpPr>
            <p:cNvPr id="1591" name="Line 74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2" name="Line 74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3" name="Line 74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62" name="Oval 747"/>
          <p:cNvSpPr>
            <a:spLocks noChangeArrowheads="1"/>
          </p:cNvSpPr>
          <p:nvPr/>
        </p:nvSpPr>
        <p:spPr bwMode="auto">
          <a:xfrm>
            <a:off x="7497763" y="36385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1063" name="Line 748"/>
          <p:cNvSpPr>
            <a:spLocks noChangeShapeType="1"/>
          </p:cNvSpPr>
          <p:nvPr/>
        </p:nvSpPr>
        <p:spPr bwMode="auto">
          <a:xfrm>
            <a:off x="7497763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4" name="Line 749"/>
          <p:cNvSpPr>
            <a:spLocks noChangeShapeType="1"/>
          </p:cNvSpPr>
          <p:nvPr/>
        </p:nvSpPr>
        <p:spPr bwMode="auto">
          <a:xfrm>
            <a:off x="7856538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" name="Rectangle 750"/>
          <p:cNvSpPr>
            <a:spLocks noChangeArrowheads="1"/>
          </p:cNvSpPr>
          <p:nvPr/>
        </p:nvSpPr>
        <p:spPr bwMode="auto">
          <a:xfrm>
            <a:off x="7497763" y="36306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0" lang="ko-KR" altLang="ko-KR" sz="2400">
              <a:latin typeface="Times New Roman" pitchFamily="18" charset="0"/>
            </a:endParaRPr>
          </a:p>
        </p:txBody>
      </p:sp>
      <p:sp>
        <p:nvSpPr>
          <p:cNvPr id="1066" name="Oval 751"/>
          <p:cNvSpPr>
            <a:spLocks noChangeArrowheads="1"/>
          </p:cNvSpPr>
          <p:nvPr/>
        </p:nvSpPr>
        <p:spPr bwMode="auto">
          <a:xfrm>
            <a:off x="7494588" y="35623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grpSp>
        <p:nvGrpSpPr>
          <p:cNvPr id="11" name="Group 752"/>
          <p:cNvGrpSpPr>
            <a:grpSpLocks/>
          </p:cNvGrpSpPr>
          <p:nvPr/>
        </p:nvGrpSpPr>
        <p:grpSpPr bwMode="auto">
          <a:xfrm>
            <a:off x="7580313" y="3586163"/>
            <a:ext cx="179387" cy="65087"/>
            <a:chOff x="2848" y="848"/>
            <a:chExt cx="140" cy="98"/>
          </a:xfrm>
        </p:grpSpPr>
        <p:sp>
          <p:nvSpPr>
            <p:cNvPr id="1588" name="Line 75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9" name="Line 75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0" name="Line 75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756"/>
          <p:cNvGrpSpPr>
            <a:grpSpLocks/>
          </p:cNvGrpSpPr>
          <p:nvPr/>
        </p:nvGrpSpPr>
        <p:grpSpPr bwMode="auto">
          <a:xfrm flipV="1">
            <a:off x="7580313" y="3586163"/>
            <a:ext cx="179387" cy="65087"/>
            <a:chOff x="2848" y="848"/>
            <a:chExt cx="140" cy="98"/>
          </a:xfrm>
        </p:grpSpPr>
        <p:sp>
          <p:nvSpPr>
            <p:cNvPr id="1585" name="Line 75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6" name="Line 75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" name="Line 75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69" name="Oval 760"/>
          <p:cNvSpPr>
            <a:spLocks noChangeArrowheads="1"/>
          </p:cNvSpPr>
          <p:nvPr/>
        </p:nvSpPr>
        <p:spPr bwMode="auto">
          <a:xfrm>
            <a:off x="6962775" y="2476500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1070" name="Line 761"/>
          <p:cNvSpPr>
            <a:spLocks noChangeShapeType="1"/>
          </p:cNvSpPr>
          <p:nvPr/>
        </p:nvSpPr>
        <p:spPr bwMode="auto">
          <a:xfrm>
            <a:off x="6962775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1" name="Line 762"/>
          <p:cNvSpPr>
            <a:spLocks noChangeShapeType="1"/>
          </p:cNvSpPr>
          <p:nvPr/>
        </p:nvSpPr>
        <p:spPr bwMode="auto">
          <a:xfrm>
            <a:off x="7310438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2" name="Rectangle 763"/>
          <p:cNvSpPr>
            <a:spLocks noChangeArrowheads="1"/>
          </p:cNvSpPr>
          <p:nvPr/>
        </p:nvSpPr>
        <p:spPr bwMode="auto">
          <a:xfrm>
            <a:off x="6962775" y="2468563"/>
            <a:ext cx="344488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0" lang="ko-KR" altLang="ko-KR" sz="2400">
              <a:latin typeface="Times New Roman" pitchFamily="18" charset="0"/>
            </a:endParaRPr>
          </a:p>
        </p:txBody>
      </p:sp>
      <p:sp>
        <p:nvSpPr>
          <p:cNvPr id="1073" name="Oval 764"/>
          <p:cNvSpPr>
            <a:spLocks noChangeArrowheads="1"/>
          </p:cNvSpPr>
          <p:nvPr/>
        </p:nvSpPr>
        <p:spPr bwMode="auto">
          <a:xfrm>
            <a:off x="6959600" y="2405063"/>
            <a:ext cx="347663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grpSp>
        <p:nvGrpSpPr>
          <p:cNvPr id="13" name="Group 765"/>
          <p:cNvGrpSpPr>
            <a:grpSpLocks/>
          </p:cNvGrpSpPr>
          <p:nvPr/>
        </p:nvGrpSpPr>
        <p:grpSpPr bwMode="auto">
          <a:xfrm>
            <a:off x="7043738" y="2427288"/>
            <a:ext cx="171450" cy="61912"/>
            <a:chOff x="2848" y="848"/>
            <a:chExt cx="140" cy="98"/>
          </a:xfrm>
        </p:grpSpPr>
        <p:sp>
          <p:nvSpPr>
            <p:cNvPr id="1582" name="Line 76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3" name="Line 76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4" name="Line 76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769"/>
          <p:cNvGrpSpPr>
            <a:grpSpLocks/>
          </p:cNvGrpSpPr>
          <p:nvPr/>
        </p:nvGrpSpPr>
        <p:grpSpPr bwMode="auto">
          <a:xfrm flipV="1">
            <a:off x="7043738" y="2427288"/>
            <a:ext cx="171450" cy="60325"/>
            <a:chOff x="2848" y="848"/>
            <a:chExt cx="140" cy="98"/>
          </a:xfrm>
        </p:grpSpPr>
        <p:sp>
          <p:nvSpPr>
            <p:cNvPr id="1579" name="Line 77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0" name="Line 77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1" name="Line 77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76" name="Oval 773"/>
          <p:cNvSpPr>
            <a:spLocks noChangeArrowheads="1"/>
          </p:cNvSpPr>
          <p:nvPr/>
        </p:nvSpPr>
        <p:spPr bwMode="auto">
          <a:xfrm>
            <a:off x="6961188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1077" name="Line 774"/>
          <p:cNvSpPr>
            <a:spLocks noChangeShapeType="1"/>
          </p:cNvSpPr>
          <p:nvPr/>
        </p:nvSpPr>
        <p:spPr bwMode="auto">
          <a:xfrm>
            <a:off x="696118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8" name="Line 775"/>
          <p:cNvSpPr>
            <a:spLocks noChangeShapeType="1"/>
          </p:cNvSpPr>
          <p:nvPr/>
        </p:nvSpPr>
        <p:spPr bwMode="auto">
          <a:xfrm>
            <a:off x="73199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9" name="Rectangle 776"/>
          <p:cNvSpPr>
            <a:spLocks noChangeArrowheads="1"/>
          </p:cNvSpPr>
          <p:nvPr/>
        </p:nvSpPr>
        <p:spPr bwMode="auto">
          <a:xfrm>
            <a:off x="6961188" y="27289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0" lang="ko-KR" altLang="ko-KR" sz="2400">
              <a:latin typeface="Times New Roman" pitchFamily="18" charset="0"/>
            </a:endParaRPr>
          </a:p>
        </p:txBody>
      </p:sp>
      <p:sp>
        <p:nvSpPr>
          <p:cNvPr id="1080" name="Oval 777"/>
          <p:cNvSpPr>
            <a:spLocks noChangeArrowheads="1"/>
          </p:cNvSpPr>
          <p:nvPr/>
        </p:nvSpPr>
        <p:spPr bwMode="auto">
          <a:xfrm>
            <a:off x="6958013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grpSp>
        <p:nvGrpSpPr>
          <p:cNvPr id="15" name="Group 778"/>
          <p:cNvGrpSpPr>
            <a:grpSpLocks/>
          </p:cNvGrpSpPr>
          <p:nvPr/>
        </p:nvGrpSpPr>
        <p:grpSpPr bwMode="auto">
          <a:xfrm>
            <a:off x="7043738" y="2684463"/>
            <a:ext cx="179387" cy="65087"/>
            <a:chOff x="2848" y="848"/>
            <a:chExt cx="140" cy="98"/>
          </a:xfrm>
        </p:grpSpPr>
        <p:sp>
          <p:nvSpPr>
            <p:cNvPr id="1576" name="Line 77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" name="Line 78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8" name="Line 78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782"/>
          <p:cNvGrpSpPr>
            <a:grpSpLocks/>
          </p:cNvGrpSpPr>
          <p:nvPr/>
        </p:nvGrpSpPr>
        <p:grpSpPr bwMode="auto">
          <a:xfrm flipV="1">
            <a:off x="7043738" y="2684463"/>
            <a:ext cx="179387" cy="65087"/>
            <a:chOff x="2848" y="848"/>
            <a:chExt cx="140" cy="98"/>
          </a:xfrm>
        </p:grpSpPr>
        <p:sp>
          <p:nvSpPr>
            <p:cNvPr id="1573" name="Line 78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4" name="Line 78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5" name="Line 78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83" name="Oval 786"/>
          <p:cNvSpPr>
            <a:spLocks noChangeArrowheads="1"/>
          </p:cNvSpPr>
          <p:nvPr/>
        </p:nvSpPr>
        <p:spPr bwMode="auto">
          <a:xfrm>
            <a:off x="7437438" y="2378075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1084" name="Line 787"/>
          <p:cNvSpPr>
            <a:spLocks noChangeShapeType="1"/>
          </p:cNvSpPr>
          <p:nvPr/>
        </p:nvSpPr>
        <p:spPr bwMode="auto">
          <a:xfrm>
            <a:off x="74374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" name="Line 788"/>
          <p:cNvSpPr>
            <a:spLocks noChangeShapeType="1"/>
          </p:cNvSpPr>
          <p:nvPr/>
        </p:nvSpPr>
        <p:spPr bwMode="auto">
          <a:xfrm>
            <a:off x="77676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" name="Rectangle 789"/>
          <p:cNvSpPr>
            <a:spLocks noChangeArrowheads="1"/>
          </p:cNvSpPr>
          <p:nvPr/>
        </p:nvSpPr>
        <p:spPr bwMode="auto">
          <a:xfrm>
            <a:off x="7437438" y="2371725"/>
            <a:ext cx="327025" cy="5238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0" lang="ko-KR" altLang="ko-KR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87" name="Oval 790"/>
          <p:cNvSpPr>
            <a:spLocks noChangeArrowheads="1"/>
          </p:cNvSpPr>
          <p:nvPr/>
        </p:nvSpPr>
        <p:spPr bwMode="auto">
          <a:xfrm>
            <a:off x="7434263" y="2309813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grpSp>
        <p:nvGrpSpPr>
          <p:cNvPr id="17" name="Group 791"/>
          <p:cNvGrpSpPr>
            <a:grpSpLocks/>
          </p:cNvGrpSpPr>
          <p:nvPr/>
        </p:nvGrpSpPr>
        <p:grpSpPr bwMode="auto">
          <a:xfrm>
            <a:off x="7513638" y="2332038"/>
            <a:ext cx="163512" cy="57150"/>
            <a:chOff x="2848" y="848"/>
            <a:chExt cx="140" cy="98"/>
          </a:xfrm>
        </p:grpSpPr>
        <p:sp>
          <p:nvSpPr>
            <p:cNvPr id="1570" name="Line 79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1" name="Line 79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2" name="Line 79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795"/>
          <p:cNvGrpSpPr>
            <a:grpSpLocks/>
          </p:cNvGrpSpPr>
          <p:nvPr/>
        </p:nvGrpSpPr>
        <p:grpSpPr bwMode="auto">
          <a:xfrm flipV="1">
            <a:off x="7513638" y="2330450"/>
            <a:ext cx="163512" cy="58738"/>
            <a:chOff x="2848" y="848"/>
            <a:chExt cx="140" cy="98"/>
          </a:xfrm>
        </p:grpSpPr>
        <p:sp>
          <p:nvSpPr>
            <p:cNvPr id="1567" name="Line 79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8" name="Line 79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9" name="Line 79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90" name="Oval 799"/>
          <p:cNvSpPr>
            <a:spLocks noChangeArrowheads="1"/>
          </p:cNvSpPr>
          <p:nvPr/>
        </p:nvSpPr>
        <p:spPr bwMode="auto">
          <a:xfrm>
            <a:off x="7523163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1091" name="Line 800"/>
          <p:cNvSpPr>
            <a:spLocks noChangeShapeType="1"/>
          </p:cNvSpPr>
          <p:nvPr/>
        </p:nvSpPr>
        <p:spPr bwMode="auto">
          <a:xfrm>
            <a:off x="75231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2" name="Line 801"/>
          <p:cNvSpPr>
            <a:spLocks noChangeShapeType="1"/>
          </p:cNvSpPr>
          <p:nvPr/>
        </p:nvSpPr>
        <p:spPr bwMode="auto">
          <a:xfrm>
            <a:off x="788193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3" name="Rectangle 802"/>
          <p:cNvSpPr>
            <a:spLocks noChangeArrowheads="1"/>
          </p:cNvSpPr>
          <p:nvPr/>
        </p:nvSpPr>
        <p:spPr bwMode="auto">
          <a:xfrm>
            <a:off x="7523163" y="27289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0" lang="ko-KR" altLang="ko-KR" sz="2400">
              <a:latin typeface="Times New Roman" pitchFamily="18" charset="0"/>
            </a:endParaRPr>
          </a:p>
        </p:txBody>
      </p:sp>
      <p:sp>
        <p:nvSpPr>
          <p:cNvPr id="1094" name="Oval 803"/>
          <p:cNvSpPr>
            <a:spLocks noChangeArrowheads="1"/>
          </p:cNvSpPr>
          <p:nvPr/>
        </p:nvSpPr>
        <p:spPr bwMode="auto">
          <a:xfrm>
            <a:off x="7519988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grpSp>
        <p:nvGrpSpPr>
          <p:cNvPr id="19" name="Group 804"/>
          <p:cNvGrpSpPr>
            <a:grpSpLocks/>
          </p:cNvGrpSpPr>
          <p:nvPr/>
        </p:nvGrpSpPr>
        <p:grpSpPr bwMode="auto">
          <a:xfrm>
            <a:off x="7605713" y="2684463"/>
            <a:ext cx="179387" cy="65087"/>
            <a:chOff x="2848" y="848"/>
            <a:chExt cx="140" cy="98"/>
          </a:xfrm>
        </p:grpSpPr>
        <p:sp>
          <p:nvSpPr>
            <p:cNvPr id="1564" name="Line 80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5" name="Line 80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" name="Line 80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808"/>
          <p:cNvGrpSpPr>
            <a:grpSpLocks/>
          </p:cNvGrpSpPr>
          <p:nvPr/>
        </p:nvGrpSpPr>
        <p:grpSpPr bwMode="auto">
          <a:xfrm flipV="1">
            <a:off x="7605713" y="2684463"/>
            <a:ext cx="179387" cy="65087"/>
            <a:chOff x="2848" y="848"/>
            <a:chExt cx="140" cy="98"/>
          </a:xfrm>
        </p:grpSpPr>
        <p:sp>
          <p:nvSpPr>
            <p:cNvPr id="1561" name="Line 80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2" name="Line 81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" name="Line 81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97" name="Oval 812"/>
          <p:cNvSpPr>
            <a:spLocks noChangeArrowheads="1"/>
          </p:cNvSpPr>
          <p:nvPr/>
        </p:nvSpPr>
        <p:spPr bwMode="auto">
          <a:xfrm>
            <a:off x="6113463" y="247173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1098" name="Line 813"/>
          <p:cNvSpPr>
            <a:spLocks noChangeShapeType="1"/>
          </p:cNvSpPr>
          <p:nvPr/>
        </p:nvSpPr>
        <p:spPr bwMode="auto">
          <a:xfrm>
            <a:off x="6113463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9" name="Line 814"/>
          <p:cNvSpPr>
            <a:spLocks noChangeShapeType="1"/>
          </p:cNvSpPr>
          <p:nvPr/>
        </p:nvSpPr>
        <p:spPr bwMode="auto">
          <a:xfrm>
            <a:off x="6459538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0" name="Rectangle 815"/>
          <p:cNvSpPr>
            <a:spLocks noChangeArrowheads="1"/>
          </p:cNvSpPr>
          <p:nvPr/>
        </p:nvSpPr>
        <p:spPr bwMode="auto">
          <a:xfrm>
            <a:off x="6113463" y="2463800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0" lang="ko-KR" altLang="ko-KR" sz="2400">
              <a:latin typeface="Times New Roman" pitchFamily="18" charset="0"/>
            </a:endParaRPr>
          </a:p>
        </p:txBody>
      </p:sp>
      <p:sp>
        <p:nvSpPr>
          <p:cNvPr id="1101" name="Oval 816"/>
          <p:cNvSpPr>
            <a:spLocks noChangeArrowheads="1"/>
          </p:cNvSpPr>
          <p:nvPr/>
        </p:nvSpPr>
        <p:spPr bwMode="auto">
          <a:xfrm>
            <a:off x="6110288" y="240030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grpSp>
        <p:nvGrpSpPr>
          <p:cNvPr id="21" name="Group 817"/>
          <p:cNvGrpSpPr>
            <a:grpSpLocks/>
          </p:cNvGrpSpPr>
          <p:nvPr/>
        </p:nvGrpSpPr>
        <p:grpSpPr bwMode="auto">
          <a:xfrm>
            <a:off x="6194425" y="2422525"/>
            <a:ext cx="171450" cy="60325"/>
            <a:chOff x="2848" y="848"/>
            <a:chExt cx="140" cy="98"/>
          </a:xfrm>
        </p:grpSpPr>
        <p:sp>
          <p:nvSpPr>
            <p:cNvPr id="1558" name="Line 81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" name="Line 81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" name="Line 82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821"/>
          <p:cNvGrpSpPr>
            <a:grpSpLocks/>
          </p:cNvGrpSpPr>
          <p:nvPr/>
        </p:nvGrpSpPr>
        <p:grpSpPr bwMode="auto">
          <a:xfrm flipV="1">
            <a:off x="6194425" y="2422525"/>
            <a:ext cx="171450" cy="58738"/>
            <a:chOff x="2848" y="848"/>
            <a:chExt cx="140" cy="98"/>
          </a:xfrm>
        </p:grpSpPr>
        <p:sp>
          <p:nvSpPr>
            <p:cNvPr id="1555" name="Line 8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" name="Line 8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" name="Line 8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4" name="Oval 825"/>
          <p:cNvSpPr>
            <a:spLocks noChangeArrowheads="1"/>
          </p:cNvSpPr>
          <p:nvPr/>
        </p:nvSpPr>
        <p:spPr bwMode="auto">
          <a:xfrm>
            <a:off x="5807075" y="362108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1105" name="Line 826"/>
          <p:cNvSpPr>
            <a:spLocks noChangeShapeType="1"/>
          </p:cNvSpPr>
          <p:nvPr/>
        </p:nvSpPr>
        <p:spPr bwMode="auto">
          <a:xfrm>
            <a:off x="5807075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" name="Line 827"/>
          <p:cNvSpPr>
            <a:spLocks noChangeShapeType="1"/>
          </p:cNvSpPr>
          <p:nvPr/>
        </p:nvSpPr>
        <p:spPr bwMode="auto">
          <a:xfrm>
            <a:off x="6153150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7" name="Rectangle 828"/>
          <p:cNvSpPr>
            <a:spLocks noChangeArrowheads="1"/>
          </p:cNvSpPr>
          <p:nvPr/>
        </p:nvSpPr>
        <p:spPr bwMode="auto">
          <a:xfrm>
            <a:off x="5807075" y="3613150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0" lang="ko-KR" altLang="ko-KR" sz="2400">
              <a:latin typeface="Times New Roman" pitchFamily="18" charset="0"/>
            </a:endParaRPr>
          </a:p>
        </p:txBody>
      </p:sp>
      <p:sp>
        <p:nvSpPr>
          <p:cNvPr id="1108" name="Oval 829"/>
          <p:cNvSpPr>
            <a:spLocks noChangeArrowheads="1"/>
          </p:cNvSpPr>
          <p:nvPr/>
        </p:nvSpPr>
        <p:spPr bwMode="auto">
          <a:xfrm>
            <a:off x="5803900" y="354965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grpSp>
        <p:nvGrpSpPr>
          <p:cNvPr id="23" name="Group 830"/>
          <p:cNvGrpSpPr>
            <a:grpSpLocks/>
          </p:cNvGrpSpPr>
          <p:nvPr/>
        </p:nvGrpSpPr>
        <p:grpSpPr bwMode="auto">
          <a:xfrm>
            <a:off x="5888038" y="3571875"/>
            <a:ext cx="171450" cy="60325"/>
            <a:chOff x="2848" y="848"/>
            <a:chExt cx="140" cy="98"/>
          </a:xfrm>
        </p:grpSpPr>
        <p:sp>
          <p:nvSpPr>
            <p:cNvPr id="1552" name="Line 83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3" name="Line 83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4" name="Line 83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834"/>
          <p:cNvGrpSpPr>
            <a:grpSpLocks/>
          </p:cNvGrpSpPr>
          <p:nvPr/>
        </p:nvGrpSpPr>
        <p:grpSpPr bwMode="auto">
          <a:xfrm flipV="1">
            <a:off x="5888038" y="3571875"/>
            <a:ext cx="171450" cy="58738"/>
            <a:chOff x="2848" y="848"/>
            <a:chExt cx="140" cy="98"/>
          </a:xfrm>
        </p:grpSpPr>
        <p:sp>
          <p:nvSpPr>
            <p:cNvPr id="1549" name="Line 83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0" name="Line 83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1" name="Line 83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11" name="Line 838"/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2" name="Line 839"/>
          <p:cNvSpPr>
            <a:spLocks noChangeShapeType="1"/>
          </p:cNvSpPr>
          <p:nvPr/>
        </p:nvSpPr>
        <p:spPr bwMode="auto">
          <a:xfrm>
            <a:off x="7129463" y="3716338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3" name="Line 840"/>
          <p:cNvSpPr>
            <a:spLocks noChangeShapeType="1"/>
          </p:cNvSpPr>
          <p:nvPr/>
        </p:nvSpPr>
        <p:spPr bwMode="auto">
          <a:xfrm>
            <a:off x="7226300" y="3636963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4" name="Line 841"/>
          <p:cNvSpPr>
            <a:spLocks noChangeShapeType="1"/>
          </p:cNvSpPr>
          <p:nvPr/>
        </p:nvSpPr>
        <p:spPr bwMode="auto">
          <a:xfrm flipV="1">
            <a:off x="7462838" y="3722688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5" name="Line 842"/>
          <p:cNvSpPr>
            <a:spLocks noChangeShapeType="1"/>
          </p:cNvSpPr>
          <p:nvPr/>
        </p:nvSpPr>
        <p:spPr bwMode="auto">
          <a:xfrm>
            <a:off x="6161088" y="3643313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" name="Line 843"/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7" name="Line 844"/>
          <p:cNvSpPr>
            <a:spLocks noChangeShapeType="1"/>
          </p:cNvSpPr>
          <p:nvPr/>
        </p:nvSpPr>
        <p:spPr bwMode="auto">
          <a:xfrm>
            <a:off x="6022975" y="2319338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8" name="Freeform 845"/>
          <p:cNvSpPr>
            <a:spLocks/>
          </p:cNvSpPr>
          <p:nvPr/>
        </p:nvSpPr>
        <p:spPr bwMode="auto">
          <a:xfrm>
            <a:off x="5343525" y="4325938"/>
            <a:ext cx="2979738" cy="1455737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9" name="Line 846"/>
          <p:cNvSpPr>
            <a:spLocks noChangeShapeType="1"/>
          </p:cNvSpPr>
          <p:nvPr/>
        </p:nvSpPr>
        <p:spPr bwMode="auto">
          <a:xfrm rot="-5400000">
            <a:off x="7578725" y="5062538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0" name="Line 847"/>
          <p:cNvSpPr>
            <a:spLocks noChangeShapeType="1"/>
          </p:cNvSpPr>
          <p:nvPr/>
        </p:nvSpPr>
        <p:spPr bwMode="auto">
          <a:xfrm rot="5400000" flipV="1">
            <a:off x="7724775" y="5343525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1" name="Line 848"/>
          <p:cNvSpPr>
            <a:spLocks noChangeShapeType="1"/>
          </p:cNvSpPr>
          <p:nvPr/>
        </p:nvSpPr>
        <p:spPr bwMode="auto">
          <a:xfrm rot="-5400000">
            <a:off x="7910513" y="5019675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" name="Group 849"/>
          <p:cNvGrpSpPr>
            <a:grpSpLocks/>
          </p:cNvGrpSpPr>
          <p:nvPr/>
        </p:nvGrpSpPr>
        <p:grpSpPr bwMode="auto">
          <a:xfrm>
            <a:off x="7489825" y="4729163"/>
            <a:ext cx="501650" cy="234950"/>
            <a:chOff x="4701" y="2996"/>
            <a:chExt cx="316" cy="148"/>
          </a:xfrm>
        </p:grpSpPr>
        <p:sp>
          <p:nvSpPr>
            <p:cNvPr id="1536" name="Oval 850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1537" name="Line 851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" name="Line 852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" name="Rectangle 853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40" name="Oval 854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grpSp>
          <p:nvGrpSpPr>
            <p:cNvPr id="26" name="Group 855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546" name="Line 85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7" name="Line 85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8" name="Line 85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" name="Group 859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543" name="Line 8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4" name="Line 8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5" name="Line 8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8" name="Group 863"/>
          <p:cNvGrpSpPr>
            <a:grpSpLocks/>
          </p:cNvGrpSpPr>
          <p:nvPr/>
        </p:nvGrpSpPr>
        <p:grpSpPr bwMode="auto">
          <a:xfrm>
            <a:off x="6673850" y="4452938"/>
            <a:ext cx="501650" cy="234950"/>
            <a:chOff x="3600" y="219"/>
            <a:chExt cx="360" cy="175"/>
          </a:xfrm>
        </p:grpSpPr>
        <p:sp>
          <p:nvSpPr>
            <p:cNvPr id="1523" name="Oval 86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1524" name="Line 86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5" name="Line 86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6" name="Rectangle 86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27" name="Oval 86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grpSp>
          <p:nvGrpSpPr>
            <p:cNvPr id="29" name="Group 86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533" name="Line 87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4" name="Line 87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5" name="Line 87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" name="Group 87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530" name="Line 8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1" name="Line 8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2" name="Line 8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1" name="Group 877"/>
          <p:cNvGrpSpPr>
            <a:grpSpLocks/>
          </p:cNvGrpSpPr>
          <p:nvPr/>
        </p:nvGrpSpPr>
        <p:grpSpPr bwMode="auto">
          <a:xfrm>
            <a:off x="6008688" y="4757738"/>
            <a:ext cx="501650" cy="234950"/>
            <a:chOff x="3600" y="219"/>
            <a:chExt cx="360" cy="175"/>
          </a:xfrm>
        </p:grpSpPr>
        <p:sp>
          <p:nvSpPr>
            <p:cNvPr id="1510" name="Oval 87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1511" name="Line 87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2" name="Line 88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3" name="Rectangle 88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14" name="Oval 88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grpSp>
          <p:nvGrpSpPr>
            <p:cNvPr id="1475" name="Group 88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520" name="Line 88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1" name="Line 88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2" name="Line 88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76" name="Group 88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517" name="Line 8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8" name="Line 8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9" name="Line 8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25" name="Line 891"/>
          <p:cNvSpPr>
            <a:spLocks noChangeShapeType="1"/>
          </p:cNvSpPr>
          <p:nvPr/>
        </p:nvSpPr>
        <p:spPr bwMode="auto">
          <a:xfrm>
            <a:off x="7123113" y="4664075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" name="Line 892"/>
          <p:cNvSpPr>
            <a:spLocks noChangeShapeType="1"/>
          </p:cNvSpPr>
          <p:nvPr/>
        </p:nvSpPr>
        <p:spPr bwMode="auto">
          <a:xfrm flipV="1">
            <a:off x="6470650" y="4676775"/>
            <a:ext cx="277813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" name="Line 893"/>
          <p:cNvSpPr>
            <a:spLocks noChangeShapeType="1"/>
          </p:cNvSpPr>
          <p:nvPr/>
        </p:nvSpPr>
        <p:spPr bwMode="auto">
          <a:xfrm flipV="1">
            <a:off x="6513513" y="4879975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" name="Line 894"/>
          <p:cNvSpPr>
            <a:spLocks noChangeShapeType="1"/>
          </p:cNvSpPr>
          <p:nvPr/>
        </p:nvSpPr>
        <p:spPr bwMode="auto">
          <a:xfrm flipH="1">
            <a:off x="5808663" y="4625975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9" name="Line 895"/>
          <p:cNvSpPr>
            <a:spLocks noChangeShapeType="1"/>
          </p:cNvSpPr>
          <p:nvPr/>
        </p:nvSpPr>
        <p:spPr bwMode="auto">
          <a:xfrm>
            <a:off x="5834063" y="4676775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0" name="Line 896"/>
          <p:cNvSpPr>
            <a:spLocks noChangeShapeType="1"/>
          </p:cNvSpPr>
          <p:nvPr/>
        </p:nvSpPr>
        <p:spPr bwMode="auto">
          <a:xfrm>
            <a:off x="5694363" y="5013325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1" name="Line 897"/>
          <p:cNvSpPr>
            <a:spLocks noChangeShapeType="1"/>
          </p:cNvSpPr>
          <p:nvPr/>
        </p:nvSpPr>
        <p:spPr bwMode="auto">
          <a:xfrm>
            <a:off x="5946775" y="5092700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2" name="Line 898"/>
          <p:cNvSpPr>
            <a:spLocks noChangeShapeType="1"/>
          </p:cNvSpPr>
          <p:nvPr/>
        </p:nvSpPr>
        <p:spPr bwMode="auto">
          <a:xfrm flipH="1">
            <a:off x="6186488" y="5000625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3" name="Line 899"/>
          <p:cNvSpPr>
            <a:spLocks noChangeShapeType="1"/>
          </p:cNvSpPr>
          <p:nvPr/>
        </p:nvSpPr>
        <p:spPr bwMode="auto">
          <a:xfrm>
            <a:off x="5999163" y="5089525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4" name="Line 900"/>
          <p:cNvSpPr>
            <a:spLocks noChangeShapeType="1"/>
          </p:cNvSpPr>
          <p:nvPr/>
        </p:nvSpPr>
        <p:spPr bwMode="auto">
          <a:xfrm flipH="1" flipV="1">
            <a:off x="6396038" y="5097463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5" name="Line 901"/>
          <p:cNvSpPr>
            <a:spLocks noChangeShapeType="1"/>
          </p:cNvSpPr>
          <p:nvPr/>
        </p:nvSpPr>
        <p:spPr bwMode="auto">
          <a:xfrm>
            <a:off x="6477000" y="4956175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" name="Line 902"/>
          <p:cNvSpPr>
            <a:spLocks noChangeShapeType="1"/>
          </p:cNvSpPr>
          <p:nvPr/>
        </p:nvSpPr>
        <p:spPr bwMode="auto">
          <a:xfrm>
            <a:off x="5926138" y="4891088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83" name="Group 903"/>
          <p:cNvGrpSpPr>
            <a:grpSpLocks/>
          </p:cNvGrpSpPr>
          <p:nvPr/>
        </p:nvGrpSpPr>
        <p:grpSpPr bwMode="auto">
          <a:xfrm>
            <a:off x="5111750" y="1651000"/>
            <a:ext cx="3021013" cy="3981450"/>
            <a:chOff x="-1203" y="1352"/>
            <a:chExt cx="1903" cy="2508"/>
          </a:xfrm>
        </p:grpSpPr>
        <p:grpSp>
          <p:nvGrpSpPr>
            <p:cNvPr id="1485" name="Group 904"/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1507" name="Picture 905" descr="lgv_fqmg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08" name="Line 906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9" name="Line 907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1484" name="Picture 908" descr="imgyjavg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86" name="Group 909"/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1037" name="Object 91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273421" name="Clip" r:id="rId5" imgW="819000" imgH="847800" progId="">
                  <p:embed/>
                </p:oleObj>
              </a:graphicData>
            </a:graphic>
          </p:graphicFrame>
          <p:graphicFrame>
            <p:nvGraphicFramePr>
              <p:cNvPr id="1038" name="Object 91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273422" name="Clip" r:id="rId6" imgW="1266840" imgH="1200240" progId="">
                  <p:embed/>
                </p:oleObj>
              </a:graphicData>
            </a:graphic>
          </p:graphicFrame>
        </p:grpSp>
        <p:grpSp>
          <p:nvGrpSpPr>
            <p:cNvPr id="1487" name="Group 912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1035" name="Object 91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273419" name="Clip" r:id="rId7" imgW="819000" imgH="847800" progId="">
                  <p:embed/>
                </p:oleObj>
              </a:graphicData>
            </a:graphic>
          </p:graphicFrame>
          <p:graphicFrame>
            <p:nvGraphicFramePr>
              <p:cNvPr id="1036" name="Object 91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273420" name="Clip" r:id="rId8" imgW="1266840" imgH="1200240" progId="">
                  <p:embed/>
                </p:oleObj>
              </a:graphicData>
            </a:graphic>
          </p:graphicFrame>
        </p:grpSp>
        <p:graphicFrame>
          <p:nvGraphicFramePr>
            <p:cNvPr id="1026" name="Object 915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p:oleObj spid="_x0000_s273410" name="Clip" r:id="rId9" imgW="1305000" imgH="1085760" progId="">
                <p:embed/>
              </p:oleObj>
            </a:graphicData>
          </a:graphic>
        </p:graphicFrame>
        <p:grpSp>
          <p:nvGrpSpPr>
            <p:cNvPr id="1488" name="Group 916"/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1499" name="AutoShape 91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500" name="Rectangle 91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501" name="Rectangle 91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502" name="AutoShape 92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503" name="Line 92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4" name="Line 92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5" name="Rectangle 92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506" name="Rectangle 92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</p:grpSp>
        <p:graphicFrame>
          <p:nvGraphicFramePr>
            <p:cNvPr id="1027" name="Object 925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p:oleObj spid="_x0000_s273411" name="Clip" r:id="rId10" imgW="1305000" imgH="1085760" progId="">
                <p:embed/>
              </p:oleObj>
            </a:graphicData>
          </a:graphic>
        </p:graphicFrame>
        <p:graphicFrame>
          <p:nvGraphicFramePr>
            <p:cNvPr id="1028" name="Object 926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p:oleObj spid="_x0000_s273412" name="Clip" r:id="rId11" imgW="1305000" imgH="1085760" progId="">
                <p:embed/>
              </p:oleObj>
            </a:graphicData>
          </a:graphic>
        </p:graphicFrame>
        <p:graphicFrame>
          <p:nvGraphicFramePr>
            <p:cNvPr id="1029" name="Object 927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p:oleObj spid="_x0000_s273413" name="Clip" r:id="rId12" imgW="1305000" imgH="1085760" progId="">
                <p:embed/>
              </p:oleObj>
            </a:graphicData>
          </a:graphic>
        </p:graphicFrame>
        <p:graphicFrame>
          <p:nvGraphicFramePr>
            <p:cNvPr id="1030" name="Object 928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p:oleObj spid="_x0000_s273414" name="Clip" r:id="rId13" imgW="1305000" imgH="1085760" progId="">
                <p:embed/>
              </p:oleObj>
            </a:graphicData>
          </a:graphic>
        </p:graphicFrame>
        <p:grpSp>
          <p:nvGrpSpPr>
            <p:cNvPr id="1489" name="Group 929"/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1033" name="Object 93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273417" name="Clip" r:id="rId14" imgW="819000" imgH="847800" progId="">
                  <p:embed/>
                </p:oleObj>
              </a:graphicData>
            </a:graphic>
          </p:graphicFrame>
          <p:graphicFrame>
            <p:nvGraphicFramePr>
              <p:cNvPr id="1034" name="Object 93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273418" name="Clip" r:id="rId15" imgW="1266840" imgH="1200240" progId="">
                  <p:embed/>
                </p:oleObj>
              </a:graphicData>
            </a:graphic>
          </p:graphicFrame>
        </p:grpSp>
        <p:grpSp>
          <p:nvGrpSpPr>
            <p:cNvPr id="1490" name="Group 932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1031" name="Object 93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273415" name="Clip" r:id="rId16" imgW="819000" imgH="847800" progId="">
                  <p:embed/>
                </p:oleObj>
              </a:graphicData>
            </a:graphic>
          </p:graphicFrame>
          <p:graphicFrame>
            <p:nvGraphicFramePr>
              <p:cNvPr id="1032" name="Object 93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273416" name="Clip" r:id="rId17" imgW="1266840" imgH="1200240" progId="">
                  <p:embed/>
                </p:oleObj>
              </a:graphicData>
            </a:graphic>
          </p:graphicFrame>
        </p:grpSp>
        <p:grpSp>
          <p:nvGrpSpPr>
            <p:cNvPr id="1515" name="Group 935"/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1491" name="AutoShape 93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492" name="Rectangle 93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493" name="Rectangle 93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494" name="AutoShape 93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495" name="Line 94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6" name="Line 94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7" name="Rectangle 94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498" name="Rectangle 94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</p:grpSp>
      </p:grpSp>
      <p:sp>
        <p:nvSpPr>
          <p:cNvPr id="1138" name="Line 944"/>
          <p:cNvSpPr>
            <a:spLocks noChangeShapeType="1"/>
          </p:cNvSpPr>
          <p:nvPr/>
        </p:nvSpPr>
        <p:spPr bwMode="auto">
          <a:xfrm flipH="1">
            <a:off x="6015038" y="3413125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9" name="Line 945"/>
          <p:cNvSpPr>
            <a:spLocks noChangeShapeType="1"/>
          </p:cNvSpPr>
          <p:nvPr/>
        </p:nvSpPr>
        <p:spPr bwMode="auto">
          <a:xfrm flipV="1">
            <a:off x="7312025" y="2395538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0" name="Line 946"/>
          <p:cNvSpPr>
            <a:spLocks noChangeShapeType="1"/>
          </p:cNvSpPr>
          <p:nvPr/>
        </p:nvSpPr>
        <p:spPr bwMode="auto">
          <a:xfrm>
            <a:off x="7138988" y="2568575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1" name="Line 947"/>
          <p:cNvSpPr>
            <a:spLocks noChangeShapeType="1"/>
          </p:cNvSpPr>
          <p:nvPr/>
        </p:nvSpPr>
        <p:spPr bwMode="auto">
          <a:xfrm flipV="1">
            <a:off x="7310438" y="2465388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2" name="Line 948"/>
          <p:cNvSpPr>
            <a:spLocks noChangeShapeType="1"/>
          </p:cNvSpPr>
          <p:nvPr/>
        </p:nvSpPr>
        <p:spPr bwMode="auto">
          <a:xfrm>
            <a:off x="7675563" y="2463800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3" name="Line 949"/>
          <p:cNvSpPr>
            <a:spLocks noChangeShapeType="1"/>
          </p:cNvSpPr>
          <p:nvPr/>
        </p:nvSpPr>
        <p:spPr bwMode="auto">
          <a:xfrm>
            <a:off x="7329488" y="2770188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4" name="Line 950"/>
          <p:cNvSpPr>
            <a:spLocks noChangeShapeType="1"/>
          </p:cNvSpPr>
          <p:nvPr/>
        </p:nvSpPr>
        <p:spPr bwMode="auto">
          <a:xfrm flipV="1">
            <a:off x="5624513" y="3636963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5" name="Line 951"/>
          <p:cNvSpPr>
            <a:spLocks noChangeShapeType="1"/>
          </p:cNvSpPr>
          <p:nvPr/>
        </p:nvSpPr>
        <p:spPr bwMode="auto">
          <a:xfrm flipV="1">
            <a:off x="7743825" y="2163763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6" name="Line 952"/>
          <p:cNvSpPr>
            <a:spLocks noChangeShapeType="1"/>
          </p:cNvSpPr>
          <p:nvPr/>
        </p:nvSpPr>
        <p:spPr bwMode="auto">
          <a:xfrm>
            <a:off x="7883525" y="2760663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7" name="Line 953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8" name="Line 954"/>
          <p:cNvSpPr>
            <a:spLocks noChangeShapeType="1"/>
          </p:cNvSpPr>
          <p:nvPr/>
        </p:nvSpPr>
        <p:spPr bwMode="auto">
          <a:xfrm flipH="1">
            <a:off x="7620000" y="2836863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16" name="Group 955"/>
          <p:cNvGrpSpPr>
            <a:grpSpLocks/>
          </p:cNvGrpSpPr>
          <p:nvPr/>
        </p:nvGrpSpPr>
        <p:grpSpPr bwMode="auto">
          <a:xfrm>
            <a:off x="6672263" y="4454525"/>
            <a:ext cx="501650" cy="234950"/>
            <a:chOff x="4701" y="2996"/>
            <a:chExt cx="316" cy="148"/>
          </a:xfrm>
        </p:grpSpPr>
        <p:sp>
          <p:nvSpPr>
            <p:cNvPr id="1470" name="Oval 956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1471" name="Line 957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2" name="Line 958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3" name="Rectangle 959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474" name="Oval 960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grpSp>
          <p:nvGrpSpPr>
            <p:cNvPr id="1528" name="Group 961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480" name="Line 96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1" name="Line 96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2" name="Line 96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29" name="Group 965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477" name="Line 96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8" name="Line 96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9" name="Line 96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541" name="Group 969"/>
          <p:cNvGrpSpPr>
            <a:grpSpLocks/>
          </p:cNvGrpSpPr>
          <p:nvPr/>
        </p:nvGrpSpPr>
        <p:grpSpPr bwMode="auto">
          <a:xfrm>
            <a:off x="6007100" y="4756150"/>
            <a:ext cx="501650" cy="234950"/>
            <a:chOff x="4701" y="2996"/>
            <a:chExt cx="316" cy="148"/>
          </a:xfrm>
        </p:grpSpPr>
        <p:sp>
          <p:nvSpPr>
            <p:cNvPr id="1457" name="Oval 970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1458" name="Line 971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9" name="Line 972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0" name="Rectangle 973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461" name="Oval 974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grpSp>
          <p:nvGrpSpPr>
            <p:cNvPr id="1542" name="Group 975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467" name="Line 9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8" name="Line 97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9" name="Line 9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18" name="Group 979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464" name="Line 98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5" name="Line 98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6" name="Line 98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619" name="Group 983"/>
          <p:cNvGrpSpPr>
            <a:grpSpLocks/>
          </p:cNvGrpSpPr>
          <p:nvPr/>
        </p:nvGrpSpPr>
        <p:grpSpPr bwMode="auto">
          <a:xfrm>
            <a:off x="6837363" y="4941888"/>
            <a:ext cx="290512" cy="404812"/>
            <a:chOff x="4290" y="3130"/>
            <a:chExt cx="183" cy="255"/>
          </a:xfrm>
        </p:grpSpPr>
        <p:pic>
          <p:nvPicPr>
            <p:cNvPr id="1439" name="Picture 984" descr="31u_bnrz[1]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1440" name="Freeform 985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" name="Freeform 986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" name="Freeform 987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" name="Freeform 988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" name="Freeform 989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" name="Freeform 990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" name="Freeform 991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" name="Freeform 992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8" name="Freeform 993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9" name="Freeform 994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0" name="Freeform 995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1" name="Freeform 996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2" name="Freeform 997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3" name="Freeform 998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" name="Freeform 999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5" name="Freeform 1000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6" name="Freeform 1001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20" name="Group 1002"/>
          <p:cNvGrpSpPr>
            <a:grpSpLocks/>
          </p:cNvGrpSpPr>
          <p:nvPr/>
        </p:nvGrpSpPr>
        <p:grpSpPr bwMode="auto">
          <a:xfrm>
            <a:off x="5394325" y="3403600"/>
            <a:ext cx="290513" cy="404813"/>
            <a:chOff x="4290" y="3130"/>
            <a:chExt cx="183" cy="255"/>
          </a:xfrm>
        </p:grpSpPr>
        <p:pic>
          <p:nvPicPr>
            <p:cNvPr id="1421" name="Picture 1003" descr="31u_bnrz[1]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1422" name="Freeform 1004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" name="Freeform 1005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4" name="Freeform 1006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5" name="Freeform 1007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6" name="Freeform 1008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7" name="Freeform 1009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8" name="Freeform 1010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9" name="Freeform 1011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0" name="Freeform 1012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1" name="Freeform 1013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2" name="Freeform 1014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" name="Freeform 1015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" name="Freeform 1016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" name="Freeform 1017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" name="Freeform 1018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" name="Freeform 1019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" name="Freeform 1020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5" name="Group 1046"/>
          <p:cNvGrpSpPr>
            <a:grpSpLocks/>
          </p:cNvGrpSpPr>
          <p:nvPr/>
        </p:nvGrpSpPr>
        <p:grpSpPr bwMode="auto">
          <a:xfrm>
            <a:off x="5400675" y="1141413"/>
            <a:ext cx="1047750" cy="996950"/>
            <a:chOff x="3402" y="719"/>
            <a:chExt cx="660" cy="628"/>
          </a:xfrm>
        </p:grpSpPr>
        <p:sp>
          <p:nvSpPr>
            <p:cNvPr id="1411" name="Freeform 1030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36" name="Group 310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1413" name="Rectangle 31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414" name="Rectangle 31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415" name="Rectangle 31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416" name="Text Box 31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kumimoji="0" lang="en-US" altLang="ko-KR" sz="1000"/>
                  <a:t>application</a:t>
                </a:r>
              </a:p>
              <a:p>
                <a:pPr algn="ctr" eaLnBrk="0" hangingPunct="0"/>
                <a:r>
                  <a:rPr kumimoji="0" lang="en-US" altLang="ko-KR" sz="1000"/>
                  <a:t>transport</a:t>
                </a:r>
              </a:p>
              <a:p>
                <a:pPr algn="ctr" eaLnBrk="0" hangingPunct="0"/>
                <a:r>
                  <a:rPr kumimoji="0" lang="en-US" altLang="ko-KR" sz="1000">
                    <a:solidFill>
                      <a:schemeClr val="bg1"/>
                    </a:solidFill>
                  </a:rPr>
                  <a:t>network</a:t>
                </a:r>
                <a:endParaRPr kumimoji="0" lang="en-US" altLang="ko-KR" sz="1000"/>
              </a:p>
              <a:p>
                <a:pPr algn="ctr" eaLnBrk="0" hangingPunct="0"/>
                <a:r>
                  <a:rPr kumimoji="0" lang="en-US" altLang="ko-KR" sz="1000"/>
                  <a:t>data link</a:t>
                </a:r>
              </a:p>
              <a:p>
                <a:pPr algn="ctr" eaLnBrk="0" hangingPunct="0"/>
                <a:r>
                  <a:rPr kumimoji="0" lang="en-US" altLang="ko-KR" sz="1000"/>
                  <a:t>physical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  <p:sp>
            <p:nvSpPr>
              <p:cNvPr id="1417" name="Line 31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8" name="Line 31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9" name="Line 31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0" name="Line 31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637" name="Group 1047"/>
          <p:cNvGrpSpPr>
            <a:grpSpLocks/>
          </p:cNvGrpSpPr>
          <p:nvPr/>
        </p:nvGrpSpPr>
        <p:grpSpPr bwMode="auto">
          <a:xfrm>
            <a:off x="8096250" y="4148138"/>
            <a:ext cx="1047750" cy="996950"/>
            <a:chOff x="3402" y="719"/>
            <a:chExt cx="660" cy="628"/>
          </a:xfrm>
        </p:grpSpPr>
        <p:sp>
          <p:nvSpPr>
            <p:cNvPr id="1401" name="Freeform 1048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38" name="Group 1049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1403" name="Rectangle 1050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404" name="Rectangle 1051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405" name="Rectangle 1052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406" name="Text Box 1053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kumimoji="0" lang="en-US" altLang="ko-KR" sz="1000"/>
                  <a:t>application</a:t>
                </a:r>
              </a:p>
              <a:p>
                <a:pPr algn="ctr" eaLnBrk="0" hangingPunct="0"/>
                <a:r>
                  <a:rPr kumimoji="0" lang="en-US" altLang="ko-KR" sz="1000"/>
                  <a:t>transport</a:t>
                </a:r>
              </a:p>
              <a:p>
                <a:pPr algn="ctr" eaLnBrk="0" hangingPunct="0"/>
                <a:r>
                  <a:rPr kumimoji="0" lang="en-US" altLang="ko-KR" sz="1000">
                    <a:solidFill>
                      <a:schemeClr val="bg1"/>
                    </a:solidFill>
                  </a:rPr>
                  <a:t>network</a:t>
                </a:r>
                <a:endParaRPr kumimoji="0" lang="en-US" altLang="ko-KR" sz="1000"/>
              </a:p>
              <a:p>
                <a:pPr algn="ctr" eaLnBrk="0" hangingPunct="0"/>
                <a:r>
                  <a:rPr kumimoji="0" lang="en-US" altLang="ko-KR" sz="1000"/>
                  <a:t>data link</a:t>
                </a:r>
              </a:p>
              <a:p>
                <a:pPr algn="ctr" eaLnBrk="0" hangingPunct="0"/>
                <a:r>
                  <a:rPr kumimoji="0" lang="en-US" altLang="ko-KR" sz="1000"/>
                  <a:t>physical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  <p:sp>
            <p:nvSpPr>
              <p:cNvPr id="1407" name="Line 1054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8" name="Line 1055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9" name="Line 1056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0" name="Line 1057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639" name="Group 1278"/>
          <p:cNvGrpSpPr>
            <a:grpSpLocks/>
          </p:cNvGrpSpPr>
          <p:nvPr/>
        </p:nvGrpSpPr>
        <p:grpSpPr bwMode="auto">
          <a:xfrm>
            <a:off x="5832475" y="1822450"/>
            <a:ext cx="2546350" cy="3429000"/>
            <a:chOff x="3674" y="1148"/>
            <a:chExt cx="1604" cy="2160"/>
          </a:xfrm>
        </p:grpSpPr>
        <p:grpSp>
          <p:nvGrpSpPr>
            <p:cNvPr id="1640" name="Group 433"/>
            <p:cNvGrpSpPr>
              <a:grpSpLocks/>
            </p:cNvGrpSpPr>
            <p:nvPr/>
          </p:nvGrpSpPr>
          <p:grpSpPr bwMode="auto">
            <a:xfrm>
              <a:off x="3701" y="1305"/>
              <a:ext cx="513" cy="442"/>
              <a:chOff x="3937" y="633"/>
              <a:chExt cx="513" cy="442"/>
            </a:xfrm>
          </p:grpSpPr>
          <p:sp>
            <p:nvSpPr>
              <p:cNvPr id="1380" name="Line 434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1" name="Line 435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2" name="Oval 436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383" name="Line 437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4" name="Line 438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5" name="Rectangle 439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386" name="Oval 440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grpSp>
            <p:nvGrpSpPr>
              <p:cNvPr id="1641" name="Group 441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398" name="Line 4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9" name="Line 4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0" name="Line 4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2" name="Group 445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395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6" name="Line 4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7" name="Line 44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89" name="Rectangle 449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390" name="Rectangle 450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391" name="Line 451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2" name="Line 452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3" name="Rectangle 453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394" name="Text Box 454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endParaRPr kumimoji="0" lang="en-US" altLang="ko-KR" sz="1000"/>
              </a:p>
              <a:p>
                <a:pPr algn="ctr" eaLnBrk="0" hangingPunct="0"/>
                <a:r>
                  <a:rPr kumimoji="0" lang="en-US" altLang="ko-KR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 eaLnBrk="0" hangingPunct="0"/>
                <a:r>
                  <a:rPr kumimoji="0" lang="en-US" altLang="ko-KR" sz="1000"/>
                  <a:t>data link</a:t>
                </a:r>
              </a:p>
              <a:p>
                <a:pPr algn="ctr" eaLnBrk="0" hangingPunct="0"/>
                <a:r>
                  <a:rPr kumimoji="0" lang="en-US" altLang="ko-KR" sz="1000"/>
                  <a:t>physical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643" name="Group 1058"/>
            <p:cNvGrpSpPr>
              <a:grpSpLocks/>
            </p:cNvGrpSpPr>
            <p:nvPr/>
          </p:nvGrpSpPr>
          <p:grpSpPr bwMode="auto">
            <a:xfrm>
              <a:off x="4207" y="1532"/>
              <a:ext cx="513" cy="442"/>
              <a:chOff x="3937" y="633"/>
              <a:chExt cx="513" cy="442"/>
            </a:xfrm>
          </p:grpSpPr>
          <p:sp>
            <p:nvSpPr>
              <p:cNvPr id="1359" name="Line 105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0" name="Line 106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1" name="Oval 106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362" name="Line 106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3" name="Line 106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4" name="Rectangle 106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365" name="Oval 106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grpSp>
            <p:nvGrpSpPr>
              <p:cNvPr id="1644" name="Group 106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377" name="Line 106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8" name="Line 106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9" name="Line 106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5" name="Group 107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374" name="Line 10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5" name="Line 10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6" name="Line 10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68" name="Rectangle 107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369" name="Rectangle 107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370" name="Line 107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1" name="Line 107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" name="Rectangle 107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373" name="Text Box 107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endParaRPr kumimoji="0" lang="en-US" altLang="ko-KR" sz="1000"/>
              </a:p>
              <a:p>
                <a:pPr algn="ctr" eaLnBrk="0" hangingPunct="0"/>
                <a:r>
                  <a:rPr kumimoji="0" lang="en-US" altLang="ko-KR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 eaLnBrk="0" hangingPunct="0"/>
                <a:r>
                  <a:rPr kumimoji="0" lang="en-US" altLang="ko-KR" sz="1000"/>
                  <a:t>data link</a:t>
                </a:r>
              </a:p>
              <a:p>
                <a:pPr algn="ctr" eaLnBrk="0" hangingPunct="0"/>
                <a:r>
                  <a:rPr kumimoji="0" lang="en-US" altLang="ko-KR" sz="1000"/>
                  <a:t>physical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646" name="Group 1080"/>
            <p:cNvGrpSpPr>
              <a:grpSpLocks/>
            </p:cNvGrpSpPr>
            <p:nvPr/>
          </p:nvGrpSpPr>
          <p:grpSpPr bwMode="auto">
            <a:xfrm>
              <a:off x="4661" y="1148"/>
              <a:ext cx="513" cy="442"/>
              <a:chOff x="3937" y="633"/>
              <a:chExt cx="513" cy="442"/>
            </a:xfrm>
          </p:grpSpPr>
          <p:sp>
            <p:nvSpPr>
              <p:cNvPr id="1338" name="Line 108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9" name="Line 108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0" name="Oval 108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341" name="Line 108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" name="Line 108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3" name="Rectangle 108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344" name="Oval 108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grpSp>
            <p:nvGrpSpPr>
              <p:cNvPr id="1647" name="Group 108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356" name="Line 10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7" name="Line 10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8" name="Line 10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8" name="Group 109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353" name="Line 10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4" name="Line 10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5" name="Line 10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47" name="Rectangle 109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348" name="Rectangle 109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349" name="Line 109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0" name="Line 109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1" name="Rectangle 110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352" name="Text Box 110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endParaRPr kumimoji="0" lang="en-US" altLang="ko-KR" sz="1000"/>
              </a:p>
              <a:p>
                <a:pPr algn="ctr" eaLnBrk="0" hangingPunct="0"/>
                <a:r>
                  <a:rPr kumimoji="0" lang="en-US" altLang="ko-KR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 eaLnBrk="0" hangingPunct="0"/>
                <a:r>
                  <a:rPr kumimoji="0" lang="en-US" altLang="ko-KR" sz="1000"/>
                  <a:t>data link</a:t>
                </a:r>
              </a:p>
              <a:p>
                <a:pPr algn="ctr" eaLnBrk="0" hangingPunct="0"/>
                <a:r>
                  <a:rPr kumimoji="0" lang="en-US" altLang="ko-KR" sz="1000"/>
                  <a:t>physical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649" name="Group 1102"/>
            <p:cNvGrpSpPr>
              <a:grpSpLocks/>
            </p:cNvGrpSpPr>
            <p:nvPr/>
          </p:nvGrpSpPr>
          <p:grpSpPr bwMode="auto">
            <a:xfrm>
              <a:off x="4702" y="1523"/>
              <a:ext cx="513" cy="442"/>
              <a:chOff x="3937" y="633"/>
              <a:chExt cx="513" cy="442"/>
            </a:xfrm>
          </p:grpSpPr>
          <p:sp>
            <p:nvSpPr>
              <p:cNvPr id="1317" name="Line 110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8" name="Line 110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9" name="Oval 110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320" name="Line 110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" name="Line 110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2" name="Rectangle 110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323" name="Oval 110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grpSp>
            <p:nvGrpSpPr>
              <p:cNvPr id="1650" name="Group 111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335" name="Line 11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6" name="Line 11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7" name="Line 11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51" name="Group 111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332" name="Line 11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3" name="Line 11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4" name="Line 11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26" name="Rectangle 111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327" name="Rectangle 111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328" name="Line 112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9" name="Line 112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0" name="Rectangle 112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331" name="Text Box 112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endParaRPr kumimoji="0" lang="en-US" altLang="ko-KR" sz="1000"/>
              </a:p>
              <a:p>
                <a:pPr algn="ctr" eaLnBrk="0" hangingPunct="0"/>
                <a:r>
                  <a:rPr kumimoji="0" lang="en-US" altLang="ko-KR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 eaLnBrk="0" hangingPunct="0"/>
                <a:r>
                  <a:rPr kumimoji="0" lang="en-US" altLang="ko-KR" sz="1000"/>
                  <a:t>data link</a:t>
                </a:r>
              </a:p>
              <a:p>
                <a:pPr algn="ctr" eaLnBrk="0" hangingPunct="0"/>
                <a:r>
                  <a:rPr kumimoji="0" lang="en-US" altLang="ko-KR" sz="1000"/>
                  <a:t>physical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652" name="Group 1124"/>
            <p:cNvGrpSpPr>
              <a:grpSpLocks/>
            </p:cNvGrpSpPr>
            <p:nvPr/>
          </p:nvGrpSpPr>
          <p:grpSpPr bwMode="auto">
            <a:xfrm>
              <a:off x="4197" y="1157"/>
              <a:ext cx="513" cy="442"/>
              <a:chOff x="3937" y="633"/>
              <a:chExt cx="513" cy="442"/>
            </a:xfrm>
          </p:grpSpPr>
          <p:sp>
            <p:nvSpPr>
              <p:cNvPr id="1296" name="Line 112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7" name="Line 112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8" name="Oval 112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299" name="Line 112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0" name="Line 112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1" name="Rectangle 113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302" name="Oval 113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grpSp>
            <p:nvGrpSpPr>
              <p:cNvPr id="1653" name="Group 113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314" name="Line 1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15" name="Line 1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16" name="Line 1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54" name="Group 113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311" name="Line 1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12" name="Line 1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13" name="Line 1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05" name="Rectangle 114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306" name="Rectangle 114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307" name="Line 114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8" name="Line 114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9" name="Rectangle 114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310" name="Text Box 114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endParaRPr kumimoji="0" lang="en-US" altLang="ko-KR" sz="1000"/>
              </a:p>
              <a:p>
                <a:pPr algn="ctr" eaLnBrk="0" hangingPunct="0"/>
                <a:r>
                  <a:rPr kumimoji="0" lang="en-US" altLang="ko-KR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 eaLnBrk="0" hangingPunct="0"/>
                <a:r>
                  <a:rPr kumimoji="0" lang="en-US" altLang="ko-KR" sz="1000"/>
                  <a:t>data link</a:t>
                </a:r>
              </a:p>
              <a:p>
                <a:pPr algn="ctr" eaLnBrk="0" hangingPunct="0"/>
                <a:r>
                  <a:rPr kumimoji="0" lang="en-US" altLang="ko-KR" sz="1000"/>
                  <a:t>physical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655" name="Group 1146"/>
            <p:cNvGrpSpPr>
              <a:grpSpLocks/>
            </p:cNvGrpSpPr>
            <p:nvPr/>
          </p:nvGrpSpPr>
          <p:grpSpPr bwMode="auto">
            <a:xfrm>
              <a:off x="4389" y="2239"/>
              <a:ext cx="513" cy="442"/>
              <a:chOff x="3937" y="633"/>
              <a:chExt cx="513" cy="442"/>
            </a:xfrm>
          </p:grpSpPr>
          <p:sp>
            <p:nvSpPr>
              <p:cNvPr id="1275" name="Line 114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6" name="Line 114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7" name="Oval 114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278" name="Line 115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9" name="Line 115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0" name="Rectangle 115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281" name="Oval 115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grpSp>
            <p:nvGrpSpPr>
              <p:cNvPr id="1656" name="Group 115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293" name="Line 1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94" name="Line 1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95" name="Line 1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57" name="Group 115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290" name="Line 11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91" name="Line 11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92" name="Line 11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84" name="Rectangle 116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285" name="Rectangle 116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286" name="Line 116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7" name="Line 116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8" name="Rectangle 116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289" name="Text Box 116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endParaRPr kumimoji="0" lang="en-US" altLang="ko-KR" sz="1000"/>
              </a:p>
              <a:p>
                <a:pPr algn="ctr" eaLnBrk="0" hangingPunct="0"/>
                <a:r>
                  <a:rPr kumimoji="0" lang="en-US" altLang="ko-KR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 eaLnBrk="0" hangingPunct="0"/>
                <a:r>
                  <a:rPr kumimoji="0" lang="en-US" altLang="ko-KR" sz="1000"/>
                  <a:t>data link</a:t>
                </a:r>
              </a:p>
              <a:p>
                <a:pPr algn="ctr" eaLnBrk="0" hangingPunct="0"/>
                <a:r>
                  <a:rPr kumimoji="0" lang="en-US" altLang="ko-KR" sz="1000"/>
                  <a:t>physical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658" name="Group 1168"/>
            <p:cNvGrpSpPr>
              <a:grpSpLocks/>
            </p:cNvGrpSpPr>
            <p:nvPr/>
          </p:nvGrpSpPr>
          <p:grpSpPr bwMode="auto">
            <a:xfrm>
              <a:off x="4765" y="1995"/>
              <a:ext cx="513" cy="442"/>
              <a:chOff x="3937" y="633"/>
              <a:chExt cx="513" cy="442"/>
            </a:xfrm>
          </p:grpSpPr>
          <p:sp>
            <p:nvSpPr>
              <p:cNvPr id="1254" name="Line 116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5" name="Line 117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6" name="Oval 117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257" name="Line 117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8" name="Line 117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" name="Rectangle 117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260" name="Oval 117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grpSp>
            <p:nvGrpSpPr>
              <p:cNvPr id="1659" name="Group 117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272" name="Line 117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3" name="Line 117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4" name="Line 117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60" name="Group 118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269" name="Line 118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0" name="Line 118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1" name="Line 118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63" name="Rectangle 118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264" name="Rectangle 118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265" name="Line 118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6" name="Line 118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7" name="Rectangle 118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268" name="Text Box 118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endParaRPr kumimoji="0" lang="en-US" altLang="ko-KR" sz="1000"/>
              </a:p>
              <a:p>
                <a:pPr algn="ctr" eaLnBrk="0" hangingPunct="0"/>
                <a:r>
                  <a:rPr kumimoji="0" lang="en-US" altLang="ko-KR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 eaLnBrk="0" hangingPunct="0"/>
                <a:r>
                  <a:rPr kumimoji="0" lang="en-US" altLang="ko-KR" sz="1000"/>
                  <a:t>data link</a:t>
                </a:r>
              </a:p>
              <a:p>
                <a:pPr algn="ctr" eaLnBrk="0" hangingPunct="0"/>
                <a:r>
                  <a:rPr kumimoji="0" lang="en-US" altLang="ko-KR" sz="1000"/>
                  <a:t>physical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661" name="Group 1190"/>
            <p:cNvGrpSpPr>
              <a:grpSpLocks/>
            </p:cNvGrpSpPr>
            <p:nvPr/>
          </p:nvGrpSpPr>
          <p:grpSpPr bwMode="auto">
            <a:xfrm>
              <a:off x="4128" y="2003"/>
              <a:ext cx="513" cy="442"/>
              <a:chOff x="3937" y="633"/>
              <a:chExt cx="513" cy="442"/>
            </a:xfrm>
          </p:grpSpPr>
          <p:sp>
            <p:nvSpPr>
              <p:cNvPr id="1233" name="Line 119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" name="Line 119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5" name="Oval 119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236" name="Line 119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7" name="Line 119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8" name="Rectangle 119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239" name="Oval 119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grpSp>
            <p:nvGrpSpPr>
              <p:cNvPr id="1662" name="Group 119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251" name="Line 11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2" name="Line 12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3" name="Line 12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63" name="Group 120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248" name="Line 12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9" name="Line 12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0" name="Line 12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42" name="Rectangle 120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243" name="Rectangle 120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244" name="Line 120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5" name="Line 120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6" name="Rectangle 121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247" name="Text Box 121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endParaRPr kumimoji="0" lang="en-US" altLang="ko-KR" sz="1000"/>
              </a:p>
              <a:p>
                <a:pPr algn="ctr" eaLnBrk="0" hangingPunct="0"/>
                <a:r>
                  <a:rPr kumimoji="0" lang="en-US" altLang="ko-KR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 eaLnBrk="0" hangingPunct="0"/>
                <a:r>
                  <a:rPr kumimoji="0" lang="en-US" altLang="ko-KR" sz="1000"/>
                  <a:t>data link</a:t>
                </a:r>
              </a:p>
              <a:p>
                <a:pPr algn="ctr" eaLnBrk="0" hangingPunct="0"/>
                <a:r>
                  <a:rPr kumimoji="0" lang="en-US" altLang="ko-KR" sz="1000"/>
                  <a:t>physical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024" name="Group 1212"/>
            <p:cNvGrpSpPr>
              <a:grpSpLocks/>
            </p:cNvGrpSpPr>
            <p:nvPr/>
          </p:nvGrpSpPr>
          <p:grpSpPr bwMode="auto">
            <a:xfrm>
              <a:off x="4608" y="2771"/>
              <a:ext cx="513" cy="442"/>
              <a:chOff x="3937" y="633"/>
              <a:chExt cx="513" cy="442"/>
            </a:xfrm>
          </p:grpSpPr>
          <p:sp>
            <p:nvSpPr>
              <p:cNvPr id="1212" name="Line 121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3" name="Line 121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4" name="Oval 121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215" name="Line 121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6" name="Line 121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7" name="Rectangle 121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218" name="Oval 121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grpSp>
            <p:nvGrpSpPr>
              <p:cNvPr id="1025" name="Group 122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230" name="Line 1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1" name="Line 1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2" name="Line 1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6" name="Group 122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227" name="Line 1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28" name="Line 1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29" name="Line 1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21" name="Rectangle 122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222" name="Rectangle 122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223" name="Line 123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4" name="Line 123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5" name="Rectangle 123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226" name="Text Box 123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endParaRPr kumimoji="0" lang="en-US" altLang="ko-KR" sz="1000"/>
              </a:p>
              <a:p>
                <a:pPr algn="ctr" eaLnBrk="0" hangingPunct="0"/>
                <a:r>
                  <a:rPr kumimoji="0" lang="en-US" altLang="ko-KR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 eaLnBrk="0" hangingPunct="0"/>
                <a:r>
                  <a:rPr kumimoji="0" lang="en-US" altLang="ko-KR" sz="1000"/>
                  <a:t>data link</a:t>
                </a:r>
              </a:p>
              <a:p>
                <a:pPr algn="ctr" eaLnBrk="0" hangingPunct="0"/>
                <a:r>
                  <a:rPr kumimoji="0" lang="en-US" altLang="ko-KR" sz="1000"/>
                  <a:t>physical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047" name="Group 1234"/>
            <p:cNvGrpSpPr>
              <a:grpSpLocks/>
            </p:cNvGrpSpPr>
            <p:nvPr/>
          </p:nvGrpSpPr>
          <p:grpSpPr bwMode="auto">
            <a:xfrm>
              <a:off x="4119" y="2640"/>
              <a:ext cx="513" cy="442"/>
              <a:chOff x="3937" y="633"/>
              <a:chExt cx="513" cy="442"/>
            </a:xfrm>
          </p:grpSpPr>
          <p:sp>
            <p:nvSpPr>
              <p:cNvPr id="1191" name="Line 123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2" name="Line 123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3" name="Oval 123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194" name="Line 123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5" name="Line 123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6" name="Rectangle 124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197" name="Oval 124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grpSp>
            <p:nvGrpSpPr>
              <p:cNvPr id="1053" name="Group 124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209" name="Line 12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0" name="Line 12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1" name="Line 12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4" name="Group 124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206" name="Line 12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07" name="Line 12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08" name="Line 12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00" name="Rectangle 125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201" name="Rectangle 125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202" name="Line 125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3" name="Line 125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4" name="Rectangle 125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205" name="Text Box 125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endParaRPr kumimoji="0" lang="en-US" altLang="ko-KR" sz="1000"/>
              </a:p>
              <a:p>
                <a:pPr algn="ctr" eaLnBrk="0" hangingPunct="0"/>
                <a:r>
                  <a:rPr kumimoji="0" lang="en-US" altLang="ko-KR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 eaLnBrk="0" hangingPunct="0"/>
                <a:r>
                  <a:rPr kumimoji="0" lang="en-US" altLang="ko-KR" sz="1000"/>
                  <a:t>data link</a:t>
                </a:r>
              </a:p>
              <a:p>
                <a:pPr algn="ctr" eaLnBrk="0" hangingPunct="0"/>
                <a:r>
                  <a:rPr kumimoji="0" lang="en-US" altLang="ko-KR" sz="1000"/>
                  <a:t>physical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060" name="Group 1256"/>
            <p:cNvGrpSpPr>
              <a:grpSpLocks/>
            </p:cNvGrpSpPr>
            <p:nvPr/>
          </p:nvGrpSpPr>
          <p:grpSpPr bwMode="auto">
            <a:xfrm>
              <a:off x="3674" y="2866"/>
              <a:ext cx="513" cy="442"/>
              <a:chOff x="3937" y="633"/>
              <a:chExt cx="513" cy="442"/>
            </a:xfrm>
          </p:grpSpPr>
          <p:sp>
            <p:nvSpPr>
              <p:cNvPr id="1170" name="Line 125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1" name="Line 125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2" name="Oval 125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173" name="Line 126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4" name="Line 126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5" name="Rectangle 126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176" name="Oval 126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grpSp>
            <p:nvGrpSpPr>
              <p:cNvPr id="1061" name="Group 126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188" name="Line 12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9" name="Line 12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90" name="Line 12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7" name="Group 126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185" name="Line 12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6" name="Line 12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7" name="Line 12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79" name="Rectangle 127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180" name="Rectangle 127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181" name="Line 127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2" name="Line 127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3" name="Rectangle 127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/>
              </a:p>
            </p:txBody>
          </p:sp>
          <p:sp>
            <p:nvSpPr>
              <p:cNvPr id="1184" name="Text Box 127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endParaRPr kumimoji="0" lang="en-US" altLang="ko-KR" sz="1000"/>
              </a:p>
              <a:p>
                <a:pPr algn="ctr" eaLnBrk="0" hangingPunct="0"/>
                <a:r>
                  <a:rPr kumimoji="0" lang="en-US" altLang="ko-KR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 eaLnBrk="0" hangingPunct="0"/>
                <a:r>
                  <a:rPr kumimoji="0" lang="en-US" altLang="ko-KR" sz="1000"/>
                  <a:t>data link</a:t>
                </a:r>
              </a:p>
              <a:p>
                <a:pPr algn="ctr" eaLnBrk="0" hangingPunct="0"/>
                <a:r>
                  <a:rPr kumimoji="0" lang="en-US" altLang="ko-KR" sz="1000"/>
                  <a:t>physical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632064" name="Rectangle 1280"/>
          <p:cNvSpPr>
            <a:spLocks noChangeArrowheads="1"/>
          </p:cNvSpPr>
          <p:nvPr/>
        </p:nvSpPr>
        <p:spPr bwMode="auto">
          <a:xfrm>
            <a:off x="5721350" y="858838"/>
            <a:ext cx="388938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632065" name="Rectangle 1281"/>
          <p:cNvSpPr>
            <a:spLocks noChangeArrowheads="1"/>
          </p:cNvSpPr>
          <p:nvPr/>
        </p:nvSpPr>
        <p:spPr bwMode="auto">
          <a:xfrm>
            <a:off x="5651500" y="1509713"/>
            <a:ext cx="596900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632066" name="Rectangle 1282"/>
          <p:cNvSpPr>
            <a:spLocks noChangeArrowheads="1"/>
          </p:cNvSpPr>
          <p:nvPr/>
        </p:nvSpPr>
        <p:spPr bwMode="auto">
          <a:xfrm>
            <a:off x="8477250" y="4487863"/>
            <a:ext cx="388938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4 0.01227 L 0.00382 0.094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32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2.5E-6 0.07269 L 0.02726 0.18982 L 0.02726 0.1132 L 0.07118 0.11112 L 0.07257 0.18982 L 0.11667 0.14144 L 0.11667 0.07871 L 0.16059 0.07686 L 0.10903 0.23426 L 0.11511 0.15949 L 0.1559 0.15949 L 0.15747 0.23635 L 0.1059 0.34537 L 0.10295 0.27061 L 0.14236 0.26875 L 0.14688 0.39584 L 0.1559 0.3213 L 0.19236 0.31922 L 0.19688 0.39792 L 0.1059 0.49908 L 0.1059 0.41621 L 0.14236 0.41621 L 0.14236 0.49699 L 0.18785 0.53542 L 0.18785 0.44653 L 0.2257 0.44653 L 0.22865 0.52732 L 0.31198 0.50301 L 0.31198 0.43843 " pathEditMode="relative" ptsTypes="AAAAAAAAAAAAAAAAAAAAAAAAAAAAAA">
                                      <p:cBhvr>
                                        <p:cTn id="31" dur="5000" fill="hold"/>
                                        <p:tgtEl>
                                          <p:spTgt spid="632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-0.00156 -0.0710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32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064" grpId="0" animBg="1"/>
      <p:bldP spid="632064" grpId="1" animBg="1"/>
      <p:bldP spid="632064" grpId="2" animBg="1"/>
      <p:bldP spid="632065" grpId="0" animBg="1"/>
      <p:bldP spid="632065" grpId="1" animBg="1"/>
      <p:bldP spid="632065" grpId="2" animBg="1"/>
      <p:bldP spid="632066" grpId="0" animBg="1"/>
      <p:bldP spid="632066" grpId="1" animBg="1"/>
      <p:bldP spid="632066" grpId="2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</a:p>
        </p:txBody>
      </p:sp>
      <p:sp>
        <p:nvSpPr>
          <p:cNvPr id="6246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+mn-lt"/>
                <a:ea typeface="굴림" pitchFamily="34" charset="-127"/>
              </a:rPr>
              <a:t>2</a:t>
            </a:r>
            <a:r>
              <a:rPr lang="ko-KR" altLang="en-US" smtClean="0">
                <a:latin typeface="+mn-lt"/>
                <a:ea typeface="굴림" pitchFamily="34" charset="-127"/>
              </a:rPr>
              <a:t>-</a:t>
            </a:r>
            <a:fld id="{AE76B73A-87E4-45BA-9437-089D299A0AA5}" type="slidenum">
              <a:rPr lang="ko-KR" altLang="en-US" smtClean="0">
                <a:latin typeface="+mn-lt"/>
                <a:ea typeface="굴림" pitchFamily="34" charset="-127"/>
              </a:rPr>
              <a:pPr/>
              <a:t>30</a:t>
            </a:fld>
            <a:endParaRPr lang="en-US" altLang="ko-KR" smtClean="0">
              <a:latin typeface="+mn-lt"/>
              <a:ea typeface="굴림" pitchFamily="34" charset="-127"/>
            </a:endParaRPr>
          </a:p>
        </p:txBody>
      </p:sp>
      <p:sp>
        <p:nvSpPr>
          <p:cNvPr id="62468" name="Rectangle 2"/>
          <p:cNvSpPr>
            <a:spLocks noChangeArrowheads="1"/>
          </p:cNvSpPr>
          <p:nvPr/>
        </p:nvSpPr>
        <p:spPr bwMode="auto">
          <a:xfrm>
            <a:off x="1662113" y="3708400"/>
            <a:ext cx="4581525" cy="333375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>
              <a:latin typeface="+mn-lt"/>
            </a:endParaRPr>
          </a:p>
        </p:txBody>
      </p:sp>
      <p:sp>
        <p:nvSpPr>
          <p:cNvPr id="62469" name="Rectangle 3"/>
          <p:cNvSpPr>
            <a:spLocks noChangeArrowheads="1"/>
          </p:cNvSpPr>
          <p:nvPr/>
        </p:nvSpPr>
        <p:spPr bwMode="auto">
          <a:xfrm>
            <a:off x="1643063" y="3070225"/>
            <a:ext cx="4581525" cy="333375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>
              <a:latin typeface="+mn-lt"/>
            </a:endParaRPr>
          </a:p>
        </p:txBody>
      </p:sp>
      <p:sp>
        <p:nvSpPr>
          <p:cNvPr id="62470" name="Rectangle 4"/>
          <p:cNvSpPr>
            <a:spLocks noChangeArrowheads="1"/>
          </p:cNvSpPr>
          <p:nvPr/>
        </p:nvSpPr>
        <p:spPr bwMode="auto">
          <a:xfrm>
            <a:off x="1643063" y="2460625"/>
            <a:ext cx="4581525" cy="333375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>
              <a:latin typeface="+mn-lt"/>
            </a:endParaRPr>
          </a:p>
        </p:txBody>
      </p:sp>
      <p:sp>
        <p:nvSpPr>
          <p:cNvPr id="62471" name="Rectangle 5"/>
          <p:cNvSpPr>
            <a:spLocks noChangeArrowheads="1"/>
          </p:cNvSpPr>
          <p:nvPr/>
        </p:nvSpPr>
        <p:spPr bwMode="auto">
          <a:xfrm>
            <a:off x="1652588" y="1860550"/>
            <a:ext cx="4581525" cy="333375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>
              <a:latin typeface="+mn-lt"/>
            </a:endParaRPr>
          </a:p>
        </p:txBody>
      </p:sp>
      <p:sp>
        <p:nvSpPr>
          <p:cNvPr id="6247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+mn-lt"/>
                <a:ea typeface="굴림" pitchFamily="34" charset="-127"/>
              </a:rPr>
              <a:t>Classful IP Addresses</a:t>
            </a:r>
          </a:p>
        </p:txBody>
      </p:sp>
      <p:sp>
        <p:nvSpPr>
          <p:cNvPr id="62473" name="Rectangle 7"/>
          <p:cNvSpPr>
            <a:spLocks noChangeArrowheads="1"/>
          </p:cNvSpPr>
          <p:nvPr/>
        </p:nvSpPr>
        <p:spPr bwMode="auto">
          <a:xfrm>
            <a:off x="1604963" y="1917700"/>
            <a:ext cx="4581525" cy="3333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>
              <a:latin typeface="+mn-lt"/>
            </a:endParaRPr>
          </a:p>
        </p:txBody>
      </p:sp>
      <p:sp>
        <p:nvSpPr>
          <p:cNvPr id="62474" name="Text Box 8"/>
          <p:cNvSpPr txBox="1">
            <a:spLocks noChangeArrowheads="1"/>
          </p:cNvSpPr>
          <p:nvPr/>
        </p:nvSpPr>
        <p:spPr bwMode="auto">
          <a:xfrm>
            <a:off x="1589088" y="185909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ko-KR" altLang="en-US" dirty="0">
                <a:latin typeface="+mn-lt"/>
              </a:rPr>
              <a:t>0</a:t>
            </a:r>
          </a:p>
        </p:txBody>
      </p:sp>
      <p:sp>
        <p:nvSpPr>
          <p:cNvPr id="62475" name="Text Box 9"/>
          <p:cNvSpPr txBox="1">
            <a:spLocks noChangeArrowheads="1"/>
          </p:cNvSpPr>
          <p:nvPr/>
        </p:nvSpPr>
        <p:spPr bwMode="auto">
          <a:xfrm>
            <a:off x="1862137" y="1830523"/>
            <a:ext cx="10182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dirty="0">
                <a:latin typeface="+mn-lt"/>
              </a:rPr>
              <a:t>net</a:t>
            </a:r>
            <a:r>
              <a:rPr kumimoji="0" lang="zh-CN" altLang="en-US" dirty="0">
                <a:latin typeface="+mn-lt"/>
              </a:rPr>
              <a:t> </a:t>
            </a:r>
            <a:r>
              <a:rPr kumimoji="0" lang="en-US" altLang="zh-CN" dirty="0">
                <a:latin typeface="+mn-lt"/>
              </a:rPr>
              <a:t>id</a:t>
            </a:r>
            <a:endParaRPr kumimoji="0" lang="en-US" altLang="ko-KR" dirty="0">
              <a:latin typeface="+mn-lt"/>
            </a:endParaRPr>
          </a:p>
        </p:txBody>
      </p:sp>
      <p:sp>
        <p:nvSpPr>
          <p:cNvPr id="62476" name="Text Box 10"/>
          <p:cNvSpPr txBox="1">
            <a:spLocks noChangeArrowheads="1"/>
          </p:cNvSpPr>
          <p:nvPr/>
        </p:nvSpPr>
        <p:spPr bwMode="auto">
          <a:xfrm>
            <a:off x="3854971" y="1859098"/>
            <a:ext cx="1268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ko-KR" dirty="0" smtClean="0">
                <a:latin typeface="+mn-lt"/>
              </a:rPr>
              <a:t>h</a:t>
            </a:r>
            <a:r>
              <a:rPr kumimoji="0" lang="en-US" altLang="ko-KR" dirty="0" smtClean="0">
                <a:latin typeface="+mn-lt"/>
              </a:rPr>
              <a:t>ost id </a:t>
            </a:r>
            <a:endParaRPr kumimoji="0" lang="en-US" altLang="ko-KR" dirty="0">
              <a:latin typeface="+mn-lt"/>
            </a:endParaRPr>
          </a:p>
        </p:txBody>
      </p:sp>
      <p:sp>
        <p:nvSpPr>
          <p:cNvPr id="62477" name="Line 11"/>
          <p:cNvSpPr>
            <a:spLocks noChangeShapeType="1"/>
          </p:cNvSpPr>
          <p:nvPr/>
        </p:nvSpPr>
        <p:spPr bwMode="auto">
          <a:xfrm>
            <a:off x="2757488" y="19177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52863" y="1917700"/>
            <a:ext cx="95250" cy="342900"/>
            <a:chOff x="1842" y="924"/>
            <a:chExt cx="60" cy="216"/>
          </a:xfrm>
        </p:grpSpPr>
        <p:sp>
          <p:nvSpPr>
            <p:cNvPr id="62553" name="Line 13"/>
            <p:cNvSpPr>
              <a:spLocks noChangeShapeType="1"/>
            </p:cNvSpPr>
            <p:nvPr/>
          </p:nvSpPr>
          <p:spPr bwMode="auto">
            <a:xfrm>
              <a:off x="1872" y="924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62554" name="Rectangle 14"/>
            <p:cNvSpPr>
              <a:spLocks noChangeArrowheads="1"/>
            </p:cNvSpPr>
            <p:nvPr/>
          </p:nvSpPr>
          <p:spPr bwMode="auto">
            <a:xfrm>
              <a:off x="1842" y="966"/>
              <a:ext cx="60" cy="1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>
                <a:latin typeface="+mn-lt"/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938713" y="1917700"/>
            <a:ext cx="95250" cy="342900"/>
            <a:chOff x="1842" y="924"/>
            <a:chExt cx="60" cy="216"/>
          </a:xfrm>
        </p:grpSpPr>
        <p:sp>
          <p:nvSpPr>
            <p:cNvPr id="62551" name="Line 16"/>
            <p:cNvSpPr>
              <a:spLocks noChangeShapeType="1"/>
            </p:cNvSpPr>
            <p:nvPr/>
          </p:nvSpPr>
          <p:spPr bwMode="auto">
            <a:xfrm>
              <a:off x="1872" y="924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62552" name="Rectangle 17"/>
            <p:cNvSpPr>
              <a:spLocks noChangeArrowheads="1"/>
            </p:cNvSpPr>
            <p:nvPr/>
          </p:nvSpPr>
          <p:spPr bwMode="auto">
            <a:xfrm>
              <a:off x="1842" y="966"/>
              <a:ext cx="60" cy="1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>
                <a:latin typeface="+mn-lt"/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598613" y="2433637"/>
            <a:ext cx="4597400" cy="490538"/>
            <a:chOff x="344" y="2641"/>
            <a:chExt cx="2896" cy="309"/>
          </a:xfrm>
        </p:grpSpPr>
        <p:sp>
          <p:nvSpPr>
            <p:cNvPr id="62540" name="Rectangle 19"/>
            <p:cNvSpPr>
              <a:spLocks noChangeArrowheads="1"/>
            </p:cNvSpPr>
            <p:nvPr/>
          </p:nvSpPr>
          <p:spPr bwMode="auto">
            <a:xfrm>
              <a:off x="354" y="2688"/>
              <a:ext cx="2886" cy="2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>
                <a:latin typeface="+mn-lt"/>
              </a:endParaRPr>
            </a:p>
          </p:txBody>
        </p:sp>
        <p:sp>
          <p:nvSpPr>
            <p:cNvPr id="62541" name="Text Box 20"/>
            <p:cNvSpPr txBox="1">
              <a:spLocks noChangeArrowheads="1"/>
            </p:cNvSpPr>
            <p:nvPr/>
          </p:nvSpPr>
          <p:spPr bwMode="auto">
            <a:xfrm>
              <a:off x="344" y="2659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ko-KR" altLang="en-US">
                  <a:latin typeface="+mn-lt"/>
                </a:rPr>
                <a:t>10</a:t>
              </a:r>
            </a:p>
          </p:txBody>
        </p:sp>
        <p:sp>
          <p:nvSpPr>
            <p:cNvPr id="62542" name="Line 21"/>
            <p:cNvSpPr>
              <a:spLocks noChangeShapeType="1"/>
            </p:cNvSpPr>
            <p:nvPr/>
          </p:nvSpPr>
          <p:spPr bwMode="auto">
            <a:xfrm>
              <a:off x="1800" y="2688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1050" y="2688"/>
              <a:ext cx="60" cy="216"/>
              <a:chOff x="1842" y="924"/>
              <a:chExt cx="60" cy="216"/>
            </a:xfrm>
          </p:grpSpPr>
          <p:sp>
            <p:nvSpPr>
              <p:cNvPr id="62549" name="Line 23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62550" name="Rectangle 24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>
                  <a:latin typeface="+mn-lt"/>
                </a:endParaRPr>
              </a:p>
            </p:txBody>
          </p:sp>
        </p:grpSp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2454" y="2688"/>
              <a:ext cx="60" cy="216"/>
              <a:chOff x="1842" y="924"/>
              <a:chExt cx="60" cy="216"/>
            </a:xfrm>
          </p:grpSpPr>
          <p:sp>
            <p:nvSpPr>
              <p:cNvPr id="62547" name="Line 26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62548" name="Rectangle 27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>
                  <a:latin typeface="+mn-lt"/>
                </a:endParaRPr>
              </a:p>
            </p:txBody>
          </p:sp>
        </p:grpSp>
        <p:sp>
          <p:nvSpPr>
            <p:cNvPr id="62545" name="Text Box 28"/>
            <p:cNvSpPr txBox="1">
              <a:spLocks noChangeArrowheads="1"/>
            </p:cNvSpPr>
            <p:nvPr/>
          </p:nvSpPr>
          <p:spPr bwMode="auto">
            <a:xfrm>
              <a:off x="802" y="2641"/>
              <a:ext cx="124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dirty="0">
                  <a:latin typeface="+mn-lt"/>
                </a:rPr>
                <a:t>14-bit net</a:t>
              </a:r>
              <a:r>
                <a:rPr kumimoji="0" lang="zh-CN" altLang="en-US" dirty="0">
                  <a:latin typeface="+mn-lt"/>
                </a:rPr>
                <a:t> </a:t>
              </a:r>
              <a:r>
                <a:rPr kumimoji="0" lang="en-US" altLang="zh-CN" dirty="0">
                  <a:latin typeface="+mn-lt"/>
                </a:rPr>
                <a:t>id</a:t>
              </a:r>
              <a:endParaRPr kumimoji="0" lang="en-US" altLang="ko-KR" dirty="0">
                <a:latin typeface="+mn-lt"/>
              </a:endParaRPr>
            </a:p>
          </p:txBody>
        </p:sp>
        <p:sp>
          <p:nvSpPr>
            <p:cNvPr id="62546" name="Text Box 29"/>
            <p:cNvSpPr txBox="1">
              <a:spLocks noChangeArrowheads="1"/>
            </p:cNvSpPr>
            <p:nvPr/>
          </p:nvSpPr>
          <p:spPr bwMode="auto">
            <a:xfrm>
              <a:off x="2264" y="2659"/>
              <a:ext cx="74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dirty="0" smtClean="0">
                  <a:latin typeface="+mn-lt"/>
                </a:rPr>
                <a:t>host id</a:t>
              </a:r>
              <a:endParaRPr kumimoji="0" lang="en-US" altLang="ko-KR" dirty="0">
                <a:latin typeface="+mn-lt"/>
              </a:endParaRP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1589088" y="3049587"/>
            <a:ext cx="4638675" cy="471488"/>
            <a:chOff x="506" y="2507"/>
            <a:chExt cx="2922" cy="297"/>
          </a:xfrm>
        </p:grpSpPr>
        <p:sp>
          <p:nvSpPr>
            <p:cNvPr id="62529" name="Rectangle 31"/>
            <p:cNvSpPr>
              <a:spLocks noChangeArrowheads="1"/>
            </p:cNvSpPr>
            <p:nvPr/>
          </p:nvSpPr>
          <p:spPr bwMode="auto">
            <a:xfrm>
              <a:off x="516" y="2550"/>
              <a:ext cx="2886" cy="2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>
                <a:latin typeface="+mn-lt"/>
              </a:endParaRPr>
            </a:p>
          </p:txBody>
        </p:sp>
        <p:sp>
          <p:nvSpPr>
            <p:cNvPr id="62530" name="Text Box 32"/>
            <p:cNvSpPr txBox="1">
              <a:spLocks noChangeArrowheads="1"/>
            </p:cNvSpPr>
            <p:nvPr/>
          </p:nvSpPr>
          <p:spPr bwMode="auto">
            <a:xfrm>
              <a:off x="506" y="2513"/>
              <a:ext cx="4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ko-KR" altLang="en-US" dirty="0">
                  <a:latin typeface="+mn-lt"/>
                </a:rPr>
                <a:t>110</a:t>
              </a:r>
            </a:p>
          </p:txBody>
        </p:sp>
        <p:sp>
          <p:nvSpPr>
            <p:cNvPr id="62531" name="Line 33"/>
            <p:cNvSpPr>
              <a:spLocks noChangeShapeType="1"/>
            </p:cNvSpPr>
            <p:nvPr/>
          </p:nvSpPr>
          <p:spPr bwMode="auto">
            <a:xfrm>
              <a:off x="2640" y="2550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1212" y="2550"/>
              <a:ext cx="60" cy="216"/>
              <a:chOff x="1842" y="924"/>
              <a:chExt cx="60" cy="216"/>
            </a:xfrm>
          </p:grpSpPr>
          <p:sp>
            <p:nvSpPr>
              <p:cNvPr id="62538" name="Line 35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62539" name="Rectangle 36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>
                  <a:latin typeface="+mn-lt"/>
                </a:endParaRPr>
              </a:p>
            </p:txBody>
          </p:sp>
        </p:grpSp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1932" y="2538"/>
              <a:ext cx="60" cy="216"/>
              <a:chOff x="1842" y="924"/>
              <a:chExt cx="60" cy="216"/>
            </a:xfrm>
          </p:grpSpPr>
          <p:sp>
            <p:nvSpPr>
              <p:cNvPr id="62536" name="Line 38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62537" name="Rectangle 39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>
                  <a:latin typeface="+mn-lt"/>
                </a:endParaRPr>
              </a:p>
            </p:txBody>
          </p:sp>
        </p:grpSp>
        <p:sp>
          <p:nvSpPr>
            <p:cNvPr id="62534" name="Text Box 40"/>
            <p:cNvSpPr txBox="1">
              <a:spLocks noChangeArrowheads="1"/>
            </p:cNvSpPr>
            <p:nvPr/>
          </p:nvSpPr>
          <p:spPr bwMode="auto">
            <a:xfrm>
              <a:off x="1262" y="2507"/>
              <a:ext cx="124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dirty="0">
                  <a:latin typeface="+mn-lt"/>
                </a:rPr>
                <a:t>21-bit net</a:t>
              </a:r>
              <a:r>
                <a:rPr kumimoji="0" lang="zh-CN" altLang="en-US" dirty="0">
                  <a:latin typeface="+mn-lt"/>
                </a:rPr>
                <a:t> </a:t>
              </a:r>
              <a:r>
                <a:rPr kumimoji="0" lang="en-US" altLang="zh-CN" dirty="0">
                  <a:latin typeface="+mn-lt"/>
                </a:rPr>
                <a:t>id</a:t>
              </a:r>
              <a:endParaRPr kumimoji="0" lang="en-US" altLang="ko-KR" dirty="0">
                <a:latin typeface="+mn-lt"/>
              </a:endParaRPr>
            </a:p>
          </p:txBody>
        </p:sp>
        <p:sp>
          <p:nvSpPr>
            <p:cNvPr id="62535" name="Text Box 41"/>
            <p:cNvSpPr txBox="1">
              <a:spLocks noChangeArrowheads="1"/>
            </p:cNvSpPr>
            <p:nvPr/>
          </p:nvSpPr>
          <p:spPr bwMode="auto">
            <a:xfrm>
              <a:off x="2687" y="2507"/>
              <a:ext cx="74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dirty="0" smtClean="0">
                  <a:latin typeface="+mn-lt"/>
                </a:rPr>
                <a:t>host id</a:t>
              </a:r>
              <a:endParaRPr kumimoji="0" lang="en-US" altLang="ko-KR" dirty="0">
                <a:latin typeface="+mn-lt"/>
              </a:endParaRPr>
            </a:p>
          </p:txBody>
        </p:sp>
      </p:grp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1589088" y="3678236"/>
            <a:ext cx="4597400" cy="490538"/>
            <a:chOff x="464" y="2339"/>
            <a:chExt cx="2896" cy="309"/>
          </a:xfrm>
        </p:grpSpPr>
        <p:sp>
          <p:nvSpPr>
            <p:cNvPr id="62517" name="Rectangle 43"/>
            <p:cNvSpPr>
              <a:spLocks noChangeArrowheads="1"/>
            </p:cNvSpPr>
            <p:nvPr/>
          </p:nvSpPr>
          <p:spPr bwMode="auto">
            <a:xfrm>
              <a:off x="474" y="2394"/>
              <a:ext cx="2886" cy="2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>
                <a:latin typeface="+mn-lt"/>
              </a:endParaRPr>
            </a:p>
          </p:txBody>
        </p:sp>
        <p:sp>
          <p:nvSpPr>
            <p:cNvPr id="62518" name="Text Box 44"/>
            <p:cNvSpPr txBox="1">
              <a:spLocks noChangeArrowheads="1"/>
            </p:cNvSpPr>
            <p:nvPr/>
          </p:nvSpPr>
          <p:spPr bwMode="auto">
            <a:xfrm>
              <a:off x="464" y="2357"/>
              <a:ext cx="49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ko-KR" altLang="en-US" dirty="0">
                  <a:latin typeface="+mn-lt"/>
                </a:rPr>
                <a:t>1110</a:t>
              </a:r>
            </a:p>
          </p:txBody>
        </p: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>
              <a:off x="1170" y="2394"/>
              <a:ext cx="60" cy="216"/>
              <a:chOff x="1842" y="924"/>
              <a:chExt cx="60" cy="216"/>
            </a:xfrm>
          </p:grpSpPr>
          <p:sp>
            <p:nvSpPr>
              <p:cNvPr id="62527" name="Line 46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62528" name="Rectangle 47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>
                  <a:latin typeface="+mn-lt"/>
                </a:endParaRPr>
              </a:p>
            </p:txBody>
          </p:sp>
        </p:grpSp>
        <p:grpSp>
          <p:nvGrpSpPr>
            <p:cNvPr id="12" name="Group 48"/>
            <p:cNvGrpSpPr>
              <a:grpSpLocks/>
            </p:cNvGrpSpPr>
            <p:nvPr/>
          </p:nvGrpSpPr>
          <p:grpSpPr bwMode="auto">
            <a:xfrm>
              <a:off x="1890" y="2394"/>
              <a:ext cx="60" cy="216"/>
              <a:chOff x="1842" y="924"/>
              <a:chExt cx="60" cy="216"/>
            </a:xfrm>
          </p:grpSpPr>
          <p:sp>
            <p:nvSpPr>
              <p:cNvPr id="62525" name="Line 49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62526" name="Rectangle 50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>
                  <a:latin typeface="+mn-lt"/>
                </a:endParaRPr>
              </a:p>
            </p:txBody>
          </p:sp>
        </p:grpSp>
        <p:grpSp>
          <p:nvGrpSpPr>
            <p:cNvPr id="13" name="Group 51"/>
            <p:cNvGrpSpPr>
              <a:grpSpLocks/>
            </p:cNvGrpSpPr>
            <p:nvPr/>
          </p:nvGrpSpPr>
          <p:grpSpPr bwMode="auto">
            <a:xfrm>
              <a:off x="2562" y="2394"/>
              <a:ext cx="60" cy="216"/>
              <a:chOff x="1842" y="924"/>
              <a:chExt cx="60" cy="216"/>
            </a:xfrm>
          </p:grpSpPr>
          <p:sp>
            <p:nvSpPr>
              <p:cNvPr id="62523" name="Line 52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62524" name="Rectangle 53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>
                  <a:latin typeface="+mn-lt"/>
                </a:endParaRPr>
              </a:p>
            </p:txBody>
          </p:sp>
        </p:grpSp>
        <p:sp>
          <p:nvSpPr>
            <p:cNvPr id="62522" name="Text Box 54"/>
            <p:cNvSpPr txBox="1">
              <a:spLocks noChangeArrowheads="1"/>
            </p:cNvSpPr>
            <p:nvPr/>
          </p:nvSpPr>
          <p:spPr bwMode="auto">
            <a:xfrm>
              <a:off x="1346" y="2339"/>
              <a:ext cx="17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dirty="0">
                  <a:latin typeface="+mn-lt"/>
                </a:rPr>
                <a:t>multicast address</a:t>
              </a:r>
            </a:p>
          </p:txBody>
        </p:sp>
      </p:grpSp>
      <p:sp>
        <p:nvSpPr>
          <p:cNvPr id="62483" name="Text Box 55"/>
          <p:cNvSpPr txBox="1">
            <a:spLocks noChangeArrowheads="1"/>
          </p:cNvSpPr>
          <p:nvPr/>
        </p:nvSpPr>
        <p:spPr bwMode="auto">
          <a:xfrm>
            <a:off x="1141641" y="1858963"/>
            <a:ext cx="369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2000" dirty="0">
                <a:latin typeface="+mn-lt"/>
              </a:rPr>
              <a:t>A</a:t>
            </a:r>
            <a:endParaRPr kumimoji="0" lang="en-US" altLang="ko-KR" dirty="0">
              <a:latin typeface="+mn-lt"/>
            </a:endParaRPr>
          </a:p>
        </p:txBody>
      </p:sp>
      <p:sp>
        <p:nvSpPr>
          <p:cNvPr id="62484" name="Text Box 56"/>
          <p:cNvSpPr txBox="1">
            <a:spLocks noChangeArrowheads="1"/>
          </p:cNvSpPr>
          <p:nvPr/>
        </p:nvSpPr>
        <p:spPr bwMode="auto">
          <a:xfrm>
            <a:off x="1167041" y="2449513"/>
            <a:ext cx="3444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2000">
                <a:latin typeface="+mn-lt"/>
              </a:rPr>
              <a:t>B</a:t>
            </a:r>
            <a:endParaRPr kumimoji="0" lang="en-US" altLang="ko-KR">
              <a:latin typeface="+mn-lt"/>
            </a:endParaRPr>
          </a:p>
        </p:txBody>
      </p:sp>
      <p:sp>
        <p:nvSpPr>
          <p:cNvPr id="62485" name="Text Box 57"/>
          <p:cNvSpPr txBox="1">
            <a:spLocks noChangeArrowheads="1"/>
          </p:cNvSpPr>
          <p:nvPr/>
        </p:nvSpPr>
        <p:spPr bwMode="auto">
          <a:xfrm>
            <a:off x="1174978" y="3068638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2000">
                <a:latin typeface="+mn-lt"/>
              </a:rPr>
              <a:t>C</a:t>
            </a:r>
            <a:endParaRPr kumimoji="0" lang="en-US" altLang="ko-KR">
              <a:latin typeface="+mn-lt"/>
            </a:endParaRPr>
          </a:p>
        </p:txBody>
      </p:sp>
      <p:sp>
        <p:nvSpPr>
          <p:cNvPr id="62486" name="Text Box 58"/>
          <p:cNvSpPr txBox="1">
            <a:spLocks noChangeArrowheads="1"/>
          </p:cNvSpPr>
          <p:nvPr/>
        </p:nvSpPr>
        <p:spPr bwMode="auto">
          <a:xfrm>
            <a:off x="1144816" y="3725863"/>
            <a:ext cx="366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2000">
                <a:latin typeface="+mn-lt"/>
              </a:rPr>
              <a:t>D</a:t>
            </a:r>
            <a:endParaRPr kumimoji="0" lang="en-US" altLang="ko-KR">
              <a:latin typeface="+mn-lt"/>
            </a:endParaRPr>
          </a:p>
        </p:txBody>
      </p:sp>
      <p:sp>
        <p:nvSpPr>
          <p:cNvPr id="62487" name="Text Box 59"/>
          <p:cNvSpPr txBox="1">
            <a:spLocks noChangeArrowheads="1"/>
          </p:cNvSpPr>
          <p:nvPr/>
        </p:nvSpPr>
        <p:spPr bwMode="auto">
          <a:xfrm>
            <a:off x="960438" y="140652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2000" dirty="0">
                <a:latin typeface="+mn-lt"/>
              </a:rPr>
              <a:t>class</a:t>
            </a:r>
            <a:endParaRPr kumimoji="0" lang="en-US" altLang="ko-KR" dirty="0">
              <a:latin typeface="+mn-lt"/>
            </a:endParaRPr>
          </a:p>
        </p:txBody>
      </p:sp>
      <p:sp>
        <p:nvSpPr>
          <p:cNvPr id="62488" name="Text Box 60"/>
          <p:cNvSpPr txBox="1">
            <a:spLocks noChangeArrowheads="1"/>
          </p:cNvSpPr>
          <p:nvPr/>
        </p:nvSpPr>
        <p:spPr bwMode="auto">
          <a:xfrm>
            <a:off x="6427788" y="1801813"/>
            <a:ext cx="112242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 dirty="0" smtClean="0">
                <a:latin typeface="+mn-lt"/>
              </a:rPr>
              <a:t>1.0</a:t>
            </a:r>
            <a:r>
              <a:rPr kumimoji="0" lang="ko-KR" altLang="en-US" sz="1600" dirty="0" smtClean="0">
                <a:latin typeface="+mn-lt"/>
              </a:rPr>
              <a:t>.0.0</a:t>
            </a:r>
            <a:r>
              <a:rPr kumimoji="0" lang="ko-KR" altLang="en-US" sz="1600" dirty="0">
                <a:latin typeface="+mn-lt"/>
              </a:rPr>
              <a:t>. </a:t>
            </a:r>
            <a:r>
              <a:rPr kumimoji="0" lang="en-US" altLang="ko-KR" sz="1600" dirty="0">
                <a:latin typeface="+mn-lt"/>
              </a:rPr>
              <a:t>to</a:t>
            </a:r>
          </a:p>
          <a:p>
            <a:pPr eaLnBrk="0" hangingPunct="0"/>
            <a:r>
              <a:rPr kumimoji="0" lang="en-US" altLang="ko-KR" sz="1600" dirty="0" smtClean="0">
                <a:latin typeface="+mn-lt"/>
              </a:rPr>
              <a:t>127.0.0.0</a:t>
            </a:r>
            <a:endParaRPr kumimoji="0" lang="en-US" altLang="ko-KR" dirty="0">
              <a:latin typeface="+mn-lt"/>
            </a:endParaRPr>
          </a:p>
        </p:txBody>
      </p:sp>
      <p:sp>
        <p:nvSpPr>
          <p:cNvPr id="62489" name="Text Box 61"/>
          <p:cNvSpPr txBox="1">
            <a:spLocks noChangeArrowheads="1"/>
          </p:cNvSpPr>
          <p:nvPr/>
        </p:nvSpPr>
        <p:spPr bwMode="auto">
          <a:xfrm>
            <a:off x="6427788" y="2401888"/>
            <a:ext cx="13211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ko-KR" altLang="en-US" sz="1600" dirty="0">
                <a:latin typeface="+mn-lt"/>
              </a:rPr>
              <a:t>128.0.0.0 </a:t>
            </a:r>
            <a:r>
              <a:rPr kumimoji="0" lang="en-US" altLang="ko-KR" sz="1600" dirty="0">
                <a:latin typeface="+mn-lt"/>
              </a:rPr>
              <a:t>to</a:t>
            </a:r>
          </a:p>
          <a:p>
            <a:pPr eaLnBrk="0" hangingPunct="0"/>
            <a:r>
              <a:rPr kumimoji="0" lang="en-US" altLang="ko-KR" sz="1600" dirty="0" smtClean="0">
                <a:latin typeface="+mn-lt"/>
              </a:rPr>
              <a:t>191.255.0.0</a:t>
            </a:r>
            <a:endParaRPr kumimoji="0" lang="en-US" altLang="ko-KR" dirty="0">
              <a:latin typeface="+mn-lt"/>
            </a:endParaRPr>
          </a:p>
        </p:txBody>
      </p:sp>
      <p:sp>
        <p:nvSpPr>
          <p:cNvPr id="62490" name="Text Box 62"/>
          <p:cNvSpPr txBox="1">
            <a:spLocks noChangeArrowheads="1"/>
          </p:cNvSpPr>
          <p:nvPr/>
        </p:nvSpPr>
        <p:spPr bwMode="auto">
          <a:xfrm>
            <a:off x="6418263" y="3001963"/>
            <a:ext cx="15888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ko-KR" altLang="en-US" sz="1600" dirty="0">
                <a:latin typeface="+mn-lt"/>
              </a:rPr>
              <a:t>192.0.0.0 </a:t>
            </a:r>
            <a:r>
              <a:rPr kumimoji="0" lang="en-US" altLang="ko-KR" sz="1600" dirty="0">
                <a:latin typeface="+mn-lt"/>
              </a:rPr>
              <a:t>to</a:t>
            </a:r>
          </a:p>
          <a:p>
            <a:pPr eaLnBrk="0" hangingPunct="0"/>
            <a:r>
              <a:rPr kumimoji="0" lang="en-US" altLang="ko-KR" sz="1600" dirty="0" smtClean="0">
                <a:latin typeface="+mn-lt"/>
              </a:rPr>
              <a:t>223.255.255.0</a:t>
            </a:r>
            <a:endParaRPr kumimoji="0" lang="en-US" altLang="ko-KR" dirty="0">
              <a:latin typeface="+mn-lt"/>
            </a:endParaRPr>
          </a:p>
        </p:txBody>
      </p:sp>
      <p:sp>
        <p:nvSpPr>
          <p:cNvPr id="62491" name="Text Box 63"/>
          <p:cNvSpPr txBox="1">
            <a:spLocks noChangeArrowheads="1"/>
          </p:cNvSpPr>
          <p:nvPr/>
        </p:nvSpPr>
        <p:spPr bwMode="auto">
          <a:xfrm>
            <a:off x="6446838" y="3640138"/>
            <a:ext cx="18224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ko-KR" altLang="en-US" sz="1600">
                <a:latin typeface="+mn-lt"/>
              </a:rPr>
              <a:t>224.0.0.0 </a:t>
            </a:r>
            <a:r>
              <a:rPr kumimoji="0" lang="en-US" altLang="ko-KR" sz="1600">
                <a:latin typeface="+mn-lt"/>
              </a:rPr>
              <a:t>to</a:t>
            </a:r>
          </a:p>
          <a:p>
            <a:pPr eaLnBrk="0" hangingPunct="0"/>
            <a:r>
              <a:rPr kumimoji="0" lang="en-US" altLang="ko-KR" sz="1600">
                <a:latin typeface="+mn-lt"/>
              </a:rPr>
              <a:t>239.255.255.255</a:t>
            </a:r>
            <a:endParaRPr kumimoji="0" lang="en-US" altLang="ko-KR">
              <a:latin typeface="+mn-lt"/>
            </a:endParaRPr>
          </a:p>
        </p:txBody>
      </p:sp>
      <p:grpSp>
        <p:nvGrpSpPr>
          <p:cNvPr id="14" name="组合 87"/>
          <p:cNvGrpSpPr>
            <a:grpSpLocks/>
          </p:cNvGrpSpPr>
          <p:nvPr/>
        </p:nvGrpSpPr>
        <p:grpSpPr bwMode="auto">
          <a:xfrm>
            <a:off x="1631950" y="1363072"/>
            <a:ext cx="4572000" cy="396875"/>
            <a:chOff x="1585913" y="4344670"/>
            <a:chExt cx="4572000" cy="396875"/>
          </a:xfrm>
        </p:grpSpPr>
        <p:sp>
          <p:nvSpPr>
            <p:cNvPr id="62514" name="Text Box 64"/>
            <p:cNvSpPr txBox="1">
              <a:spLocks noChangeArrowheads="1"/>
            </p:cNvSpPr>
            <p:nvPr/>
          </p:nvSpPr>
          <p:spPr bwMode="auto">
            <a:xfrm>
              <a:off x="3360738" y="4344670"/>
              <a:ext cx="10366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ko-KR" altLang="en-US" sz="2000" dirty="0">
                  <a:latin typeface="+mn-lt"/>
                </a:rPr>
                <a:t>32 </a:t>
              </a:r>
              <a:r>
                <a:rPr kumimoji="0" lang="en-US" altLang="ko-KR" sz="2000" dirty="0">
                  <a:latin typeface="+mn-lt"/>
                </a:rPr>
                <a:t>bits</a:t>
              </a:r>
              <a:endParaRPr kumimoji="0" lang="en-US" altLang="ko-KR" dirty="0">
                <a:latin typeface="+mn-lt"/>
              </a:endParaRPr>
            </a:p>
          </p:txBody>
        </p:sp>
        <p:sp>
          <p:nvSpPr>
            <p:cNvPr id="62515" name="Line 65"/>
            <p:cNvSpPr>
              <a:spLocks noChangeShapeType="1"/>
            </p:cNvSpPr>
            <p:nvPr/>
          </p:nvSpPr>
          <p:spPr bwMode="auto">
            <a:xfrm>
              <a:off x="4414838" y="4536758"/>
              <a:ext cx="17430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62516" name="Line 66"/>
            <p:cNvSpPr>
              <a:spLocks noChangeShapeType="1"/>
            </p:cNvSpPr>
            <p:nvPr/>
          </p:nvSpPr>
          <p:spPr bwMode="auto">
            <a:xfrm flipH="1">
              <a:off x="1585913" y="4527233"/>
              <a:ext cx="17430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</p:grpSp>
      <p:grpSp>
        <p:nvGrpSpPr>
          <p:cNvPr id="15" name="组合 90"/>
          <p:cNvGrpSpPr/>
          <p:nvPr/>
        </p:nvGrpSpPr>
        <p:grpSpPr>
          <a:xfrm>
            <a:off x="1589088" y="4333885"/>
            <a:ext cx="4722813" cy="490538"/>
            <a:chOff x="1624240" y="4333885"/>
            <a:chExt cx="4722813" cy="490538"/>
          </a:xfrm>
        </p:grpSpPr>
        <p:sp>
          <p:nvSpPr>
            <p:cNvPr id="62493" name="Rectangle 2"/>
            <p:cNvSpPr>
              <a:spLocks noChangeArrowheads="1"/>
            </p:cNvSpPr>
            <p:nvPr/>
          </p:nvSpPr>
          <p:spPr bwMode="auto">
            <a:xfrm>
              <a:off x="1688259" y="4364038"/>
              <a:ext cx="4581525" cy="333375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>
                <a:latin typeface="+mn-lt"/>
              </a:endParaRPr>
            </a:p>
          </p:txBody>
        </p:sp>
        <p:grpSp>
          <p:nvGrpSpPr>
            <p:cNvPr id="16" name="Group 42"/>
            <p:cNvGrpSpPr>
              <a:grpSpLocks/>
            </p:cNvGrpSpPr>
            <p:nvPr/>
          </p:nvGrpSpPr>
          <p:grpSpPr bwMode="auto">
            <a:xfrm>
              <a:off x="1624240" y="4333885"/>
              <a:ext cx="4722813" cy="490538"/>
              <a:chOff x="464" y="2339"/>
              <a:chExt cx="2975" cy="309"/>
            </a:xfrm>
          </p:grpSpPr>
          <p:sp>
            <p:nvSpPr>
              <p:cNvPr id="62502" name="Rectangle 43"/>
              <p:cNvSpPr>
                <a:spLocks noChangeArrowheads="1"/>
              </p:cNvSpPr>
              <p:nvPr/>
            </p:nvSpPr>
            <p:spPr bwMode="auto">
              <a:xfrm>
                <a:off x="474" y="2394"/>
                <a:ext cx="2886" cy="2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>
                  <a:latin typeface="+mn-lt"/>
                </a:endParaRPr>
              </a:p>
            </p:txBody>
          </p:sp>
          <p:sp>
            <p:nvSpPr>
              <p:cNvPr id="62503" name="Text Box 44"/>
              <p:cNvSpPr txBox="1">
                <a:spLocks noChangeArrowheads="1"/>
              </p:cNvSpPr>
              <p:nvPr/>
            </p:nvSpPr>
            <p:spPr bwMode="auto">
              <a:xfrm>
                <a:off x="464" y="2357"/>
                <a:ext cx="46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ko-KR" altLang="en-US" dirty="0">
                    <a:latin typeface="+mn-lt"/>
                  </a:rPr>
                  <a:t>111</a:t>
                </a:r>
                <a:r>
                  <a:rPr kumimoji="0" lang="en-US" altLang="ko-KR" dirty="0">
                    <a:latin typeface="+mn-lt"/>
                  </a:rPr>
                  <a:t>1</a:t>
                </a:r>
                <a:endParaRPr kumimoji="0" lang="ko-KR" altLang="en-US" dirty="0">
                  <a:latin typeface="+mn-lt"/>
                </a:endParaRPr>
              </a:p>
            </p:txBody>
          </p:sp>
          <p:grpSp>
            <p:nvGrpSpPr>
              <p:cNvPr id="17" name="Group 45"/>
              <p:cNvGrpSpPr>
                <a:grpSpLocks/>
              </p:cNvGrpSpPr>
              <p:nvPr/>
            </p:nvGrpSpPr>
            <p:grpSpPr bwMode="auto">
              <a:xfrm>
                <a:off x="1170" y="2394"/>
                <a:ext cx="60" cy="216"/>
                <a:chOff x="1842" y="924"/>
                <a:chExt cx="60" cy="216"/>
              </a:xfrm>
            </p:grpSpPr>
            <p:sp>
              <p:nvSpPr>
                <p:cNvPr id="62512" name="Line 46"/>
                <p:cNvSpPr>
                  <a:spLocks noChangeShapeType="1"/>
                </p:cNvSpPr>
                <p:nvPr/>
              </p:nvSpPr>
              <p:spPr bwMode="auto">
                <a:xfrm>
                  <a:off x="1872" y="924"/>
                  <a:ext cx="0" cy="2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62513" name="Rectangle 47"/>
                <p:cNvSpPr>
                  <a:spLocks noChangeArrowheads="1"/>
                </p:cNvSpPr>
                <p:nvPr/>
              </p:nvSpPr>
              <p:spPr bwMode="auto">
                <a:xfrm>
                  <a:off x="1842" y="966"/>
                  <a:ext cx="60" cy="12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kumimoji="0" lang="ko-KR" altLang="en-US">
                    <a:latin typeface="+mn-lt"/>
                  </a:endParaRPr>
                </a:p>
              </p:txBody>
            </p:sp>
          </p:grpSp>
          <p:grpSp>
            <p:nvGrpSpPr>
              <p:cNvPr id="18" name="Group 48"/>
              <p:cNvGrpSpPr>
                <a:grpSpLocks/>
              </p:cNvGrpSpPr>
              <p:nvPr/>
            </p:nvGrpSpPr>
            <p:grpSpPr bwMode="auto">
              <a:xfrm>
                <a:off x="1890" y="2394"/>
                <a:ext cx="60" cy="216"/>
                <a:chOff x="1842" y="924"/>
                <a:chExt cx="60" cy="216"/>
              </a:xfrm>
            </p:grpSpPr>
            <p:sp>
              <p:nvSpPr>
                <p:cNvPr id="62510" name="Line 49"/>
                <p:cNvSpPr>
                  <a:spLocks noChangeShapeType="1"/>
                </p:cNvSpPr>
                <p:nvPr/>
              </p:nvSpPr>
              <p:spPr bwMode="auto">
                <a:xfrm>
                  <a:off x="1872" y="924"/>
                  <a:ext cx="0" cy="2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62511" name="Rectangle 50"/>
                <p:cNvSpPr>
                  <a:spLocks noChangeArrowheads="1"/>
                </p:cNvSpPr>
                <p:nvPr/>
              </p:nvSpPr>
              <p:spPr bwMode="auto">
                <a:xfrm>
                  <a:off x="1842" y="966"/>
                  <a:ext cx="60" cy="12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kumimoji="0" lang="ko-KR" altLang="en-US">
                    <a:latin typeface="+mn-lt"/>
                  </a:endParaRPr>
                </a:p>
              </p:txBody>
            </p:sp>
          </p:grpSp>
          <p:grpSp>
            <p:nvGrpSpPr>
              <p:cNvPr id="19" name="Group 51"/>
              <p:cNvGrpSpPr>
                <a:grpSpLocks/>
              </p:cNvGrpSpPr>
              <p:nvPr/>
            </p:nvGrpSpPr>
            <p:grpSpPr bwMode="auto">
              <a:xfrm>
                <a:off x="2562" y="2394"/>
                <a:ext cx="60" cy="216"/>
                <a:chOff x="1842" y="924"/>
                <a:chExt cx="60" cy="216"/>
              </a:xfrm>
            </p:grpSpPr>
            <p:sp>
              <p:nvSpPr>
                <p:cNvPr id="62508" name="Line 52"/>
                <p:cNvSpPr>
                  <a:spLocks noChangeShapeType="1"/>
                </p:cNvSpPr>
                <p:nvPr/>
              </p:nvSpPr>
              <p:spPr bwMode="auto">
                <a:xfrm>
                  <a:off x="1872" y="924"/>
                  <a:ext cx="0" cy="2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62509" name="Rectangle 53"/>
                <p:cNvSpPr>
                  <a:spLocks noChangeArrowheads="1"/>
                </p:cNvSpPr>
                <p:nvPr/>
              </p:nvSpPr>
              <p:spPr bwMode="auto">
                <a:xfrm>
                  <a:off x="1842" y="966"/>
                  <a:ext cx="60" cy="12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kumimoji="0" lang="ko-KR" altLang="en-US">
                    <a:latin typeface="+mn-lt"/>
                  </a:endParaRPr>
                </a:p>
              </p:txBody>
            </p:sp>
          </p:grpSp>
          <p:sp>
            <p:nvSpPr>
              <p:cNvPr id="62507" name="Text Box 54"/>
              <p:cNvSpPr txBox="1">
                <a:spLocks noChangeArrowheads="1"/>
              </p:cNvSpPr>
              <p:nvPr/>
            </p:nvSpPr>
            <p:spPr bwMode="auto">
              <a:xfrm>
                <a:off x="1101" y="2339"/>
                <a:ext cx="233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ko-KR" dirty="0">
                    <a:latin typeface="+mn-lt"/>
                  </a:rPr>
                  <a:t> reserved </a:t>
                </a:r>
                <a:r>
                  <a:rPr lang="en-US" altLang="ko-KR" dirty="0" smtClean="0">
                    <a:latin typeface="+mn-lt"/>
                  </a:rPr>
                  <a:t>for future use</a:t>
                </a:r>
                <a:endParaRPr kumimoji="0" lang="en-US" altLang="ko-KR" dirty="0">
                  <a:latin typeface="+mn-lt"/>
                </a:endParaRPr>
              </a:p>
            </p:txBody>
          </p:sp>
        </p:grpSp>
      </p:grpSp>
      <p:sp>
        <p:nvSpPr>
          <p:cNvPr id="62495" name="Text Box 58"/>
          <p:cNvSpPr txBox="1">
            <a:spLocks noChangeArrowheads="1"/>
          </p:cNvSpPr>
          <p:nvPr/>
        </p:nvSpPr>
        <p:spPr bwMode="auto">
          <a:xfrm>
            <a:off x="1167040" y="4381500"/>
            <a:ext cx="3444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2000">
                <a:latin typeface="+mn-lt"/>
              </a:rPr>
              <a:t>E</a:t>
            </a:r>
            <a:endParaRPr kumimoji="0" lang="en-US" altLang="ko-KR">
              <a:latin typeface="+mn-lt"/>
            </a:endParaRPr>
          </a:p>
        </p:txBody>
      </p:sp>
      <p:sp>
        <p:nvSpPr>
          <p:cNvPr id="62496" name="Text Box 63"/>
          <p:cNvSpPr txBox="1">
            <a:spLocks noChangeArrowheads="1"/>
          </p:cNvSpPr>
          <p:nvPr/>
        </p:nvSpPr>
        <p:spPr bwMode="auto">
          <a:xfrm>
            <a:off x="6416675" y="4295775"/>
            <a:ext cx="18389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ko-KR" altLang="en-US" sz="1600" dirty="0">
                <a:latin typeface="+mn-lt"/>
              </a:rPr>
              <a:t>24</a:t>
            </a:r>
            <a:r>
              <a:rPr kumimoji="0" lang="en-US" altLang="ko-KR" sz="1600" dirty="0">
                <a:latin typeface="+mn-lt"/>
              </a:rPr>
              <a:t>0</a:t>
            </a:r>
            <a:r>
              <a:rPr kumimoji="0" lang="ko-KR" altLang="en-US" sz="1600" dirty="0">
                <a:latin typeface="+mn-lt"/>
              </a:rPr>
              <a:t>.0.0.0 </a:t>
            </a:r>
            <a:r>
              <a:rPr kumimoji="0" lang="en-US" altLang="ko-KR" sz="1600" dirty="0">
                <a:latin typeface="+mn-lt"/>
              </a:rPr>
              <a:t>to</a:t>
            </a:r>
          </a:p>
          <a:p>
            <a:pPr eaLnBrk="0" hangingPunct="0"/>
            <a:r>
              <a:rPr kumimoji="0" lang="en-US" altLang="ko-KR" sz="1600" dirty="0" smtClean="0">
                <a:latin typeface="+mn-lt"/>
              </a:rPr>
              <a:t>255.255.255.254</a:t>
            </a:r>
            <a:endParaRPr kumimoji="0" lang="en-US" altLang="ko-KR" dirty="0">
              <a:latin typeface="+mn-lt"/>
            </a:endParaRPr>
          </a:p>
        </p:txBody>
      </p:sp>
      <p:sp>
        <p:nvSpPr>
          <p:cNvPr id="62497" name="TextBox 88"/>
          <p:cNvSpPr txBox="1">
            <a:spLocks noChangeArrowheads="1"/>
          </p:cNvSpPr>
          <p:nvPr/>
        </p:nvSpPr>
        <p:spPr bwMode="auto">
          <a:xfrm>
            <a:off x="2651125" y="1611313"/>
            <a:ext cx="412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en-US" altLang="zh-CN" sz="1400">
                <a:latin typeface="+mn-lt"/>
              </a:rPr>
              <a:t>8</a:t>
            </a:r>
            <a:endParaRPr lang="zh-CN" altLang="en-US" sz="1400">
              <a:latin typeface="+mn-lt"/>
            </a:endParaRPr>
          </a:p>
        </p:txBody>
      </p:sp>
      <p:sp>
        <p:nvSpPr>
          <p:cNvPr id="62498" name="TextBox 89"/>
          <p:cNvSpPr txBox="1">
            <a:spLocks noChangeArrowheads="1"/>
          </p:cNvSpPr>
          <p:nvPr/>
        </p:nvSpPr>
        <p:spPr bwMode="auto">
          <a:xfrm>
            <a:off x="3806825" y="1611313"/>
            <a:ext cx="411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en-US" altLang="zh-CN" sz="1400">
                <a:latin typeface="+mn-lt"/>
              </a:rPr>
              <a:t>16</a:t>
            </a:r>
            <a:endParaRPr lang="zh-CN" altLang="en-US" sz="1400">
              <a:latin typeface="+mn-lt"/>
            </a:endParaRPr>
          </a:p>
        </p:txBody>
      </p:sp>
      <p:sp>
        <p:nvSpPr>
          <p:cNvPr id="62499" name="TextBox 90"/>
          <p:cNvSpPr txBox="1">
            <a:spLocks noChangeArrowheads="1"/>
          </p:cNvSpPr>
          <p:nvPr/>
        </p:nvSpPr>
        <p:spPr bwMode="auto">
          <a:xfrm>
            <a:off x="4903788" y="1611313"/>
            <a:ext cx="411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en-US" altLang="zh-CN" sz="1400">
                <a:latin typeface="+mn-lt"/>
              </a:rPr>
              <a:t>24</a:t>
            </a:r>
            <a:endParaRPr lang="zh-CN" altLang="en-US" sz="1400">
              <a:latin typeface="+mn-lt"/>
            </a:endParaRPr>
          </a:p>
        </p:txBody>
      </p:sp>
      <p:sp>
        <p:nvSpPr>
          <p:cNvPr id="62500" name="TextBox 91"/>
          <p:cNvSpPr txBox="1">
            <a:spLocks noChangeArrowheads="1"/>
          </p:cNvSpPr>
          <p:nvPr/>
        </p:nvSpPr>
        <p:spPr bwMode="auto">
          <a:xfrm>
            <a:off x="5840413" y="1611313"/>
            <a:ext cx="411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en-US" altLang="zh-CN" sz="1400">
                <a:latin typeface="+mn-lt"/>
              </a:rPr>
              <a:t>31</a:t>
            </a:r>
            <a:endParaRPr lang="zh-CN" altLang="en-US" sz="1400">
              <a:latin typeface="+mn-lt"/>
            </a:endParaRPr>
          </a:p>
        </p:txBody>
      </p:sp>
      <p:sp>
        <p:nvSpPr>
          <p:cNvPr id="62501" name="矩形 95"/>
          <p:cNvSpPr>
            <a:spLocks noChangeArrowheads="1"/>
          </p:cNvSpPr>
          <p:nvPr/>
        </p:nvSpPr>
        <p:spPr bwMode="auto">
          <a:xfrm>
            <a:off x="544280" y="5026926"/>
            <a:ext cx="799011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lang="en-GB" altLang="zh-CN" dirty="0" smtClean="0">
                <a:solidFill>
                  <a:schemeClr val="accent2"/>
                </a:solidFill>
                <a:latin typeface="+mn-lt"/>
              </a:rPr>
              <a:t>The range of dotted decimal values that correspond to each IP address class. </a:t>
            </a:r>
          </a:p>
          <a:p>
            <a:pPr latinLnBrk="1">
              <a:spcBef>
                <a:spcPct val="50000"/>
              </a:spcBef>
            </a:pPr>
            <a:r>
              <a:rPr lang="en-GB" altLang="zh-CN" dirty="0" smtClean="0">
                <a:solidFill>
                  <a:schemeClr val="accent2"/>
                </a:solidFill>
                <a:latin typeface="+mn-lt"/>
              </a:rPr>
              <a:t>Some values are reserved for special purposes.</a:t>
            </a:r>
            <a:endParaRPr lang="zh-CN" altLang="en-US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477000" y="957943"/>
            <a:ext cx="2264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000" dirty="0" smtClean="0">
                <a:latin typeface="+mn-lt"/>
              </a:rPr>
              <a:t>Dotted Decimal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Special forms of IP address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533401" y="1600200"/>
          <a:ext cx="82677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275"/>
                <a:gridCol w="1000306"/>
                <a:gridCol w="910292"/>
                <a:gridCol w="1426436"/>
                <a:gridCol w="398839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net</a:t>
                      </a:r>
                      <a:r>
                        <a:rPr lang="en-GB" altLang="zh-CN" baseline="0" dirty="0" smtClean="0"/>
                        <a:t>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host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valid source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valid destination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representation/comments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err="1" smtClean="0"/>
                        <a:t>Startup</a:t>
                      </a:r>
                      <a:r>
                        <a:rPr lang="en-GB" altLang="zh-CN" baseline="0" dirty="0" smtClean="0"/>
                        <a:t> source address</a:t>
                      </a:r>
                      <a:r>
                        <a:rPr lang="en-GB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host-id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An host in this network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all 1s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all 1s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Limited/ local network </a:t>
                      </a:r>
                      <a:r>
                        <a:rPr lang="en-GB" altLang="zh-CN" dirty="0" smtClean="0">
                          <a:solidFill>
                            <a:srgbClr val="FF0000"/>
                          </a:solidFill>
                        </a:rPr>
                        <a:t>broadcast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net-id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all 1s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Directed </a:t>
                      </a:r>
                      <a:r>
                        <a:rPr lang="en-GB" altLang="zh-CN" dirty="0" smtClean="0">
                          <a:solidFill>
                            <a:srgbClr val="FF0000"/>
                          </a:solidFill>
                        </a:rPr>
                        <a:t>broadcast </a:t>
                      </a:r>
                      <a:r>
                        <a:rPr lang="en-GB" altLang="zh-CN" dirty="0" smtClean="0"/>
                        <a:t>for the network net-id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net-id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all 0s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The</a:t>
                      </a:r>
                      <a:r>
                        <a:rPr lang="en-GB" altLang="zh-CN" baseline="0" dirty="0" smtClean="0"/>
                        <a:t> network itself/directed </a:t>
                      </a:r>
                      <a:r>
                        <a:rPr lang="en-GB" altLang="zh-CN" baseline="0" dirty="0" smtClean="0">
                          <a:solidFill>
                            <a:srgbClr val="FF0000"/>
                          </a:solidFill>
                        </a:rPr>
                        <a:t>broadcast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127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Not all 0s or all 1s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>
                          <a:solidFill>
                            <a:srgbClr val="FF0000"/>
                          </a:solidFill>
                        </a:rPr>
                        <a:t>Loopback test</a:t>
                      </a:r>
                      <a:r>
                        <a:rPr lang="en-GB" altLang="zh-CN" dirty="0" smtClean="0"/>
                        <a:t> for the host (127 is not a network</a:t>
                      </a:r>
                      <a:r>
                        <a:rPr lang="en-GB" altLang="zh-CN" baseline="0" dirty="0" smtClean="0"/>
                        <a:t> address</a:t>
                      </a:r>
                      <a:r>
                        <a:rPr lang="en-GB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lt"/>
              </a:rPr>
              <a:t>2-</a:t>
            </a:r>
            <a:fld id="{6C1F76B0-C056-41A2-B7A5-C4FED8C001A5}" type="slidenum">
              <a:rPr lang="en-US" altLang="ko-KR" smtClean="0">
                <a:latin typeface="+mn-lt"/>
              </a:rPr>
              <a:pPr>
                <a:defRPr/>
              </a:pPr>
              <a:t>31</a:t>
            </a:fld>
            <a:endParaRPr lang="en-US" altLang="ko-KR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4" y="5619750"/>
            <a:ext cx="8696325" cy="83099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altLang="zh-CN" dirty="0" smtClean="0">
                <a:solidFill>
                  <a:schemeClr val="accent2"/>
                </a:solidFill>
              </a:rPr>
              <a:t>Note: </a:t>
            </a:r>
            <a:r>
              <a:rPr lang="en-US" altLang="zh-CN" dirty="0" smtClean="0">
                <a:solidFill>
                  <a:schemeClr val="accent2"/>
                </a:solidFill>
              </a:rPr>
              <a:t>Routers along the path use only the </a:t>
            </a:r>
            <a:r>
              <a:rPr lang="en-US" altLang="zh-CN" dirty="0" smtClean="0">
                <a:solidFill>
                  <a:srgbClr val="FF0000"/>
                </a:solidFill>
              </a:rPr>
              <a:t>net-id</a:t>
            </a:r>
            <a:r>
              <a:rPr lang="en-US" altLang="zh-CN" dirty="0" smtClean="0">
                <a:solidFill>
                  <a:schemeClr val="accent2"/>
                </a:solidFill>
              </a:rPr>
              <a:t> portion of the address when deciding how to forward the datagram.</a:t>
            </a:r>
            <a:r>
              <a:rPr lang="en-GB" altLang="zh-CN" dirty="0" smtClean="0">
                <a:solidFill>
                  <a:schemeClr val="accent2"/>
                </a:solidFill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reeform 4"/>
          <p:cNvSpPr>
            <a:spLocks/>
          </p:cNvSpPr>
          <p:nvPr/>
        </p:nvSpPr>
        <p:spPr bwMode="auto">
          <a:xfrm>
            <a:off x="2132013" y="2401888"/>
            <a:ext cx="4960937" cy="1089025"/>
          </a:xfrm>
          <a:custGeom>
            <a:avLst/>
            <a:gdLst>
              <a:gd name="T0" fmla="*/ 0 w 3024"/>
              <a:gd name="T1" fmla="*/ 1864741415 h 636"/>
              <a:gd name="T2" fmla="*/ 2147483647 w 3024"/>
              <a:gd name="T3" fmla="*/ 0 h 636"/>
              <a:gd name="T4" fmla="*/ 2147483647 w 3024"/>
              <a:gd name="T5" fmla="*/ 1864741415 h 636"/>
              <a:gd name="T6" fmla="*/ 0 w 3024"/>
              <a:gd name="T7" fmla="*/ 1864741415 h 636"/>
              <a:gd name="T8" fmla="*/ 0 60000 65536"/>
              <a:gd name="T9" fmla="*/ 0 60000 65536"/>
              <a:gd name="T10" fmla="*/ 0 60000 65536"/>
              <a:gd name="T11" fmla="*/ 0 60000 65536"/>
              <a:gd name="T12" fmla="*/ 0 w 3024"/>
              <a:gd name="T13" fmla="*/ 0 h 636"/>
              <a:gd name="T14" fmla="*/ 3024 w 3024"/>
              <a:gd name="T15" fmla="*/ 636 h 6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4" h="636">
                <a:moveTo>
                  <a:pt x="0" y="636"/>
                </a:moveTo>
                <a:lnTo>
                  <a:pt x="1520" y="0"/>
                </a:lnTo>
                <a:lnTo>
                  <a:pt x="3024" y="636"/>
                </a:lnTo>
                <a:lnTo>
                  <a:pt x="0" y="636"/>
                </a:lnTo>
                <a:close/>
              </a:path>
            </a:pathLst>
          </a:custGeom>
          <a:gradFill rotWithShape="1">
            <a:gsLst>
              <a:gs pos="0">
                <a:srgbClr val="D1D17D"/>
              </a:gs>
              <a:gs pos="100000">
                <a:srgbClr val="FFFF99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1800">
              <a:latin typeface="+mn-lt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1855788"/>
            <a:ext cx="1273175" cy="914400"/>
            <a:chOff x="912" y="768"/>
            <a:chExt cx="2400" cy="1584"/>
          </a:xfrm>
        </p:grpSpPr>
        <p:sp>
          <p:nvSpPr>
            <p:cNvPr id="96387" name="Oval 6"/>
            <p:cNvSpPr>
              <a:spLocks noChangeArrowheads="1"/>
            </p:cNvSpPr>
            <p:nvPr/>
          </p:nvSpPr>
          <p:spPr bwMode="auto">
            <a:xfrm>
              <a:off x="1751" y="799"/>
              <a:ext cx="1026" cy="628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96388" name="Oval 7"/>
            <p:cNvSpPr>
              <a:spLocks noChangeArrowheads="1"/>
            </p:cNvSpPr>
            <p:nvPr/>
          </p:nvSpPr>
          <p:spPr bwMode="auto">
            <a:xfrm>
              <a:off x="1172" y="972"/>
              <a:ext cx="781" cy="627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96389" name="Oval 8"/>
            <p:cNvSpPr>
              <a:spLocks noChangeArrowheads="1"/>
            </p:cNvSpPr>
            <p:nvPr/>
          </p:nvSpPr>
          <p:spPr bwMode="auto">
            <a:xfrm>
              <a:off x="926" y="1364"/>
              <a:ext cx="521" cy="502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96390" name="Oval 9"/>
            <p:cNvSpPr>
              <a:spLocks noChangeArrowheads="1"/>
            </p:cNvSpPr>
            <p:nvPr/>
          </p:nvSpPr>
          <p:spPr bwMode="auto">
            <a:xfrm>
              <a:off x="1085" y="1599"/>
              <a:ext cx="796" cy="549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96391" name="Oval 10"/>
            <p:cNvSpPr>
              <a:spLocks noChangeArrowheads="1"/>
            </p:cNvSpPr>
            <p:nvPr/>
          </p:nvSpPr>
          <p:spPr bwMode="auto">
            <a:xfrm>
              <a:off x="1664" y="1693"/>
              <a:ext cx="1200" cy="659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96392" name="Oval 11"/>
            <p:cNvSpPr>
              <a:spLocks noChangeArrowheads="1"/>
            </p:cNvSpPr>
            <p:nvPr/>
          </p:nvSpPr>
          <p:spPr bwMode="auto">
            <a:xfrm>
              <a:off x="2445" y="988"/>
              <a:ext cx="751" cy="486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96393" name="Oval 12"/>
            <p:cNvSpPr>
              <a:spLocks noChangeArrowheads="1"/>
            </p:cNvSpPr>
            <p:nvPr/>
          </p:nvSpPr>
          <p:spPr bwMode="auto">
            <a:xfrm>
              <a:off x="2560" y="1317"/>
              <a:ext cx="752" cy="486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96394" name="Oval 13"/>
            <p:cNvSpPr>
              <a:spLocks noChangeArrowheads="1"/>
            </p:cNvSpPr>
            <p:nvPr/>
          </p:nvSpPr>
          <p:spPr bwMode="auto">
            <a:xfrm>
              <a:off x="2488" y="1427"/>
              <a:ext cx="752" cy="815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96395" name="Oval 14"/>
            <p:cNvSpPr>
              <a:spLocks noChangeArrowheads="1"/>
            </p:cNvSpPr>
            <p:nvPr/>
          </p:nvSpPr>
          <p:spPr bwMode="auto">
            <a:xfrm>
              <a:off x="1360" y="1176"/>
              <a:ext cx="1547" cy="815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912" y="768"/>
              <a:ext cx="2386" cy="1553"/>
              <a:chOff x="912" y="768"/>
              <a:chExt cx="2386" cy="1553"/>
            </a:xfrm>
          </p:grpSpPr>
          <p:sp>
            <p:nvSpPr>
              <p:cNvPr id="96397" name="Oval 16"/>
              <p:cNvSpPr>
                <a:spLocks noChangeArrowheads="1"/>
              </p:cNvSpPr>
              <p:nvPr/>
            </p:nvSpPr>
            <p:spPr bwMode="auto">
              <a:xfrm>
                <a:off x="1736" y="768"/>
                <a:ext cx="1027" cy="627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96398" name="Oval 17"/>
              <p:cNvSpPr>
                <a:spLocks noChangeArrowheads="1"/>
              </p:cNvSpPr>
              <p:nvPr/>
            </p:nvSpPr>
            <p:spPr bwMode="auto">
              <a:xfrm>
                <a:off x="1158" y="941"/>
                <a:ext cx="781" cy="627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96399" name="Oval 18"/>
              <p:cNvSpPr>
                <a:spLocks noChangeArrowheads="1"/>
              </p:cNvSpPr>
              <p:nvPr/>
            </p:nvSpPr>
            <p:spPr bwMode="auto">
              <a:xfrm>
                <a:off x="912" y="1333"/>
                <a:ext cx="520" cy="501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96400" name="Oval 19"/>
              <p:cNvSpPr>
                <a:spLocks noChangeArrowheads="1"/>
              </p:cNvSpPr>
              <p:nvPr/>
            </p:nvSpPr>
            <p:spPr bwMode="auto">
              <a:xfrm>
                <a:off x="1071" y="1568"/>
                <a:ext cx="795" cy="549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96401" name="Oval 20"/>
              <p:cNvSpPr>
                <a:spLocks noChangeArrowheads="1"/>
              </p:cNvSpPr>
              <p:nvPr/>
            </p:nvSpPr>
            <p:spPr bwMode="auto">
              <a:xfrm>
                <a:off x="1649" y="1662"/>
                <a:ext cx="1200" cy="659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96402" name="Oval 21"/>
              <p:cNvSpPr>
                <a:spLocks noChangeArrowheads="1"/>
              </p:cNvSpPr>
              <p:nvPr/>
            </p:nvSpPr>
            <p:spPr bwMode="auto">
              <a:xfrm>
                <a:off x="2430" y="956"/>
                <a:ext cx="752" cy="486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96403" name="Oval 22"/>
              <p:cNvSpPr>
                <a:spLocks noChangeArrowheads="1"/>
              </p:cNvSpPr>
              <p:nvPr/>
            </p:nvSpPr>
            <p:spPr bwMode="auto">
              <a:xfrm>
                <a:off x="2546" y="1286"/>
                <a:ext cx="752" cy="486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96404" name="Oval 23"/>
              <p:cNvSpPr>
                <a:spLocks noChangeArrowheads="1"/>
              </p:cNvSpPr>
              <p:nvPr/>
            </p:nvSpPr>
            <p:spPr bwMode="auto">
              <a:xfrm>
                <a:off x="2473" y="1395"/>
                <a:ext cx="752" cy="816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96405" name="Oval 24"/>
              <p:cNvSpPr>
                <a:spLocks noChangeArrowheads="1"/>
              </p:cNvSpPr>
              <p:nvPr/>
            </p:nvSpPr>
            <p:spPr bwMode="auto">
              <a:xfrm>
                <a:off x="1346" y="1144"/>
                <a:ext cx="1547" cy="816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</p:grpSp>
      </p:grpSp>
      <p:sp>
        <p:nvSpPr>
          <p:cNvPr id="96260" name="Line 25"/>
          <p:cNvSpPr>
            <a:spLocks noChangeShapeType="1"/>
          </p:cNvSpPr>
          <p:nvPr/>
        </p:nvSpPr>
        <p:spPr bwMode="auto">
          <a:xfrm>
            <a:off x="1273175" y="2286000"/>
            <a:ext cx="6757988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latin typeface="+mn-lt"/>
            </a:endParaRP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807325" y="1855788"/>
            <a:ext cx="1273175" cy="914400"/>
            <a:chOff x="912" y="768"/>
            <a:chExt cx="2400" cy="1584"/>
          </a:xfrm>
        </p:grpSpPr>
        <p:sp>
          <p:nvSpPr>
            <p:cNvPr id="96368" name="Oval 27"/>
            <p:cNvSpPr>
              <a:spLocks noChangeArrowheads="1"/>
            </p:cNvSpPr>
            <p:nvPr/>
          </p:nvSpPr>
          <p:spPr bwMode="auto">
            <a:xfrm>
              <a:off x="1751" y="799"/>
              <a:ext cx="1026" cy="628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96369" name="Oval 28"/>
            <p:cNvSpPr>
              <a:spLocks noChangeArrowheads="1"/>
            </p:cNvSpPr>
            <p:nvPr/>
          </p:nvSpPr>
          <p:spPr bwMode="auto">
            <a:xfrm>
              <a:off x="1172" y="972"/>
              <a:ext cx="781" cy="627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96370" name="Oval 29"/>
            <p:cNvSpPr>
              <a:spLocks noChangeArrowheads="1"/>
            </p:cNvSpPr>
            <p:nvPr/>
          </p:nvSpPr>
          <p:spPr bwMode="auto">
            <a:xfrm>
              <a:off x="926" y="1364"/>
              <a:ext cx="521" cy="502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96371" name="Oval 30"/>
            <p:cNvSpPr>
              <a:spLocks noChangeArrowheads="1"/>
            </p:cNvSpPr>
            <p:nvPr/>
          </p:nvSpPr>
          <p:spPr bwMode="auto">
            <a:xfrm>
              <a:off x="1085" y="1599"/>
              <a:ext cx="796" cy="549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96372" name="Oval 31"/>
            <p:cNvSpPr>
              <a:spLocks noChangeArrowheads="1"/>
            </p:cNvSpPr>
            <p:nvPr/>
          </p:nvSpPr>
          <p:spPr bwMode="auto">
            <a:xfrm>
              <a:off x="1664" y="1693"/>
              <a:ext cx="1200" cy="659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96373" name="Oval 32"/>
            <p:cNvSpPr>
              <a:spLocks noChangeArrowheads="1"/>
            </p:cNvSpPr>
            <p:nvPr/>
          </p:nvSpPr>
          <p:spPr bwMode="auto">
            <a:xfrm>
              <a:off x="2445" y="988"/>
              <a:ext cx="751" cy="486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96374" name="Oval 33"/>
            <p:cNvSpPr>
              <a:spLocks noChangeArrowheads="1"/>
            </p:cNvSpPr>
            <p:nvPr/>
          </p:nvSpPr>
          <p:spPr bwMode="auto">
            <a:xfrm>
              <a:off x="2560" y="1317"/>
              <a:ext cx="752" cy="486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96375" name="Oval 34"/>
            <p:cNvSpPr>
              <a:spLocks noChangeArrowheads="1"/>
            </p:cNvSpPr>
            <p:nvPr/>
          </p:nvSpPr>
          <p:spPr bwMode="auto">
            <a:xfrm>
              <a:off x="2488" y="1427"/>
              <a:ext cx="752" cy="815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96376" name="Oval 35"/>
            <p:cNvSpPr>
              <a:spLocks noChangeArrowheads="1"/>
            </p:cNvSpPr>
            <p:nvPr/>
          </p:nvSpPr>
          <p:spPr bwMode="auto">
            <a:xfrm>
              <a:off x="1360" y="1176"/>
              <a:ext cx="1547" cy="815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912" y="768"/>
              <a:ext cx="2386" cy="1553"/>
              <a:chOff x="912" y="768"/>
              <a:chExt cx="2386" cy="1553"/>
            </a:xfrm>
          </p:grpSpPr>
          <p:sp>
            <p:nvSpPr>
              <p:cNvPr id="96378" name="Oval 37"/>
              <p:cNvSpPr>
                <a:spLocks noChangeArrowheads="1"/>
              </p:cNvSpPr>
              <p:nvPr/>
            </p:nvSpPr>
            <p:spPr bwMode="auto">
              <a:xfrm>
                <a:off x="1736" y="768"/>
                <a:ext cx="1027" cy="627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96379" name="Oval 38"/>
              <p:cNvSpPr>
                <a:spLocks noChangeArrowheads="1"/>
              </p:cNvSpPr>
              <p:nvPr/>
            </p:nvSpPr>
            <p:spPr bwMode="auto">
              <a:xfrm>
                <a:off x="1158" y="941"/>
                <a:ext cx="781" cy="627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96380" name="Oval 39"/>
              <p:cNvSpPr>
                <a:spLocks noChangeArrowheads="1"/>
              </p:cNvSpPr>
              <p:nvPr/>
            </p:nvSpPr>
            <p:spPr bwMode="auto">
              <a:xfrm>
                <a:off x="912" y="1333"/>
                <a:ext cx="520" cy="501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96381" name="Oval 40"/>
              <p:cNvSpPr>
                <a:spLocks noChangeArrowheads="1"/>
              </p:cNvSpPr>
              <p:nvPr/>
            </p:nvSpPr>
            <p:spPr bwMode="auto">
              <a:xfrm>
                <a:off x="1071" y="1568"/>
                <a:ext cx="795" cy="549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96382" name="Oval 41"/>
              <p:cNvSpPr>
                <a:spLocks noChangeArrowheads="1"/>
              </p:cNvSpPr>
              <p:nvPr/>
            </p:nvSpPr>
            <p:spPr bwMode="auto">
              <a:xfrm>
                <a:off x="1649" y="1662"/>
                <a:ext cx="1200" cy="659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96383" name="Oval 42"/>
              <p:cNvSpPr>
                <a:spLocks noChangeArrowheads="1"/>
              </p:cNvSpPr>
              <p:nvPr/>
            </p:nvSpPr>
            <p:spPr bwMode="auto">
              <a:xfrm>
                <a:off x="2430" y="956"/>
                <a:ext cx="752" cy="486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96384" name="Oval 43"/>
              <p:cNvSpPr>
                <a:spLocks noChangeArrowheads="1"/>
              </p:cNvSpPr>
              <p:nvPr/>
            </p:nvSpPr>
            <p:spPr bwMode="auto">
              <a:xfrm>
                <a:off x="2546" y="1286"/>
                <a:ext cx="752" cy="486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96385" name="Oval 44"/>
              <p:cNvSpPr>
                <a:spLocks noChangeArrowheads="1"/>
              </p:cNvSpPr>
              <p:nvPr/>
            </p:nvSpPr>
            <p:spPr bwMode="auto">
              <a:xfrm>
                <a:off x="2473" y="1395"/>
                <a:ext cx="752" cy="816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96386" name="Oval 45"/>
              <p:cNvSpPr>
                <a:spLocks noChangeArrowheads="1"/>
              </p:cNvSpPr>
              <p:nvPr/>
            </p:nvSpPr>
            <p:spPr bwMode="auto">
              <a:xfrm>
                <a:off x="1346" y="1144"/>
                <a:ext cx="1547" cy="816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</p:grp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5292725" y="1890713"/>
            <a:ext cx="1273175" cy="915987"/>
            <a:chOff x="912" y="768"/>
            <a:chExt cx="2400" cy="1584"/>
          </a:xfrm>
        </p:grpSpPr>
        <p:sp>
          <p:nvSpPr>
            <p:cNvPr id="96349" name="Oval 47"/>
            <p:cNvSpPr>
              <a:spLocks noChangeArrowheads="1"/>
            </p:cNvSpPr>
            <p:nvPr/>
          </p:nvSpPr>
          <p:spPr bwMode="auto">
            <a:xfrm>
              <a:off x="1751" y="799"/>
              <a:ext cx="1026" cy="628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96350" name="Oval 48"/>
            <p:cNvSpPr>
              <a:spLocks noChangeArrowheads="1"/>
            </p:cNvSpPr>
            <p:nvPr/>
          </p:nvSpPr>
          <p:spPr bwMode="auto">
            <a:xfrm>
              <a:off x="1172" y="972"/>
              <a:ext cx="781" cy="627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96351" name="Oval 49"/>
            <p:cNvSpPr>
              <a:spLocks noChangeArrowheads="1"/>
            </p:cNvSpPr>
            <p:nvPr/>
          </p:nvSpPr>
          <p:spPr bwMode="auto">
            <a:xfrm>
              <a:off x="926" y="1364"/>
              <a:ext cx="521" cy="502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96352" name="Oval 50"/>
            <p:cNvSpPr>
              <a:spLocks noChangeArrowheads="1"/>
            </p:cNvSpPr>
            <p:nvPr/>
          </p:nvSpPr>
          <p:spPr bwMode="auto">
            <a:xfrm>
              <a:off x="1085" y="1599"/>
              <a:ext cx="796" cy="549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96353" name="Oval 51"/>
            <p:cNvSpPr>
              <a:spLocks noChangeArrowheads="1"/>
            </p:cNvSpPr>
            <p:nvPr/>
          </p:nvSpPr>
          <p:spPr bwMode="auto">
            <a:xfrm>
              <a:off x="1664" y="1693"/>
              <a:ext cx="1200" cy="659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96354" name="Oval 52"/>
            <p:cNvSpPr>
              <a:spLocks noChangeArrowheads="1"/>
            </p:cNvSpPr>
            <p:nvPr/>
          </p:nvSpPr>
          <p:spPr bwMode="auto">
            <a:xfrm>
              <a:off x="2445" y="988"/>
              <a:ext cx="751" cy="486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96355" name="Oval 53"/>
            <p:cNvSpPr>
              <a:spLocks noChangeArrowheads="1"/>
            </p:cNvSpPr>
            <p:nvPr/>
          </p:nvSpPr>
          <p:spPr bwMode="auto">
            <a:xfrm>
              <a:off x="2560" y="1317"/>
              <a:ext cx="752" cy="486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96356" name="Oval 54"/>
            <p:cNvSpPr>
              <a:spLocks noChangeArrowheads="1"/>
            </p:cNvSpPr>
            <p:nvPr/>
          </p:nvSpPr>
          <p:spPr bwMode="auto">
            <a:xfrm>
              <a:off x="2488" y="1427"/>
              <a:ext cx="752" cy="815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96357" name="Oval 55"/>
            <p:cNvSpPr>
              <a:spLocks noChangeArrowheads="1"/>
            </p:cNvSpPr>
            <p:nvPr/>
          </p:nvSpPr>
          <p:spPr bwMode="auto">
            <a:xfrm>
              <a:off x="1360" y="1176"/>
              <a:ext cx="1547" cy="815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grpSp>
          <p:nvGrpSpPr>
            <p:cNvPr id="7" name="Group 56"/>
            <p:cNvGrpSpPr>
              <a:grpSpLocks/>
            </p:cNvGrpSpPr>
            <p:nvPr/>
          </p:nvGrpSpPr>
          <p:grpSpPr bwMode="auto">
            <a:xfrm>
              <a:off x="912" y="768"/>
              <a:ext cx="2386" cy="1553"/>
              <a:chOff x="912" y="768"/>
              <a:chExt cx="2386" cy="1553"/>
            </a:xfrm>
          </p:grpSpPr>
          <p:sp>
            <p:nvSpPr>
              <p:cNvPr id="96359" name="Oval 57"/>
              <p:cNvSpPr>
                <a:spLocks noChangeArrowheads="1"/>
              </p:cNvSpPr>
              <p:nvPr/>
            </p:nvSpPr>
            <p:spPr bwMode="auto">
              <a:xfrm>
                <a:off x="1736" y="768"/>
                <a:ext cx="1027" cy="627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96360" name="Oval 58"/>
              <p:cNvSpPr>
                <a:spLocks noChangeArrowheads="1"/>
              </p:cNvSpPr>
              <p:nvPr/>
            </p:nvSpPr>
            <p:spPr bwMode="auto">
              <a:xfrm>
                <a:off x="1158" y="941"/>
                <a:ext cx="781" cy="627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96361" name="Oval 59"/>
              <p:cNvSpPr>
                <a:spLocks noChangeArrowheads="1"/>
              </p:cNvSpPr>
              <p:nvPr/>
            </p:nvSpPr>
            <p:spPr bwMode="auto">
              <a:xfrm>
                <a:off x="912" y="1333"/>
                <a:ext cx="520" cy="501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96362" name="Oval 60"/>
              <p:cNvSpPr>
                <a:spLocks noChangeArrowheads="1"/>
              </p:cNvSpPr>
              <p:nvPr/>
            </p:nvSpPr>
            <p:spPr bwMode="auto">
              <a:xfrm>
                <a:off x="1071" y="1568"/>
                <a:ext cx="795" cy="549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96363" name="Oval 61"/>
              <p:cNvSpPr>
                <a:spLocks noChangeArrowheads="1"/>
              </p:cNvSpPr>
              <p:nvPr/>
            </p:nvSpPr>
            <p:spPr bwMode="auto">
              <a:xfrm>
                <a:off x="1649" y="1662"/>
                <a:ext cx="1200" cy="659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96364" name="Oval 62"/>
              <p:cNvSpPr>
                <a:spLocks noChangeArrowheads="1"/>
              </p:cNvSpPr>
              <p:nvPr/>
            </p:nvSpPr>
            <p:spPr bwMode="auto">
              <a:xfrm>
                <a:off x="2430" y="956"/>
                <a:ext cx="752" cy="486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96365" name="Oval 63"/>
              <p:cNvSpPr>
                <a:spLocks noChangeArrowheads="1"/>
              </p:cNvSpPr>
              <p:nvPr/>
            </p:nvSpPr>
            <p:spPr bwMode="auto">
              <a:xfrm>
                <a:off x="2546" y="1286"/>
                <a:ext cx="752" cy="486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96366" name="Oval 64"/>
              <p:cNvSpPr>
                <a:spLocks noChangeArrowheads="1"/>
              </p:cNvSpPr>
              <p:nvPr/>
            </p:nvSpPr>
            <p:spPr bwMode="auto">
              <a:xfrm>
                <a:off x="2473" y="1395"/>
                <a:ext cx="752" cy="816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96367" name="Oval 65"/>
              <p:cNvSpPr>
                <a:spLocks noChangeArrowheads="1"/>
              </p:cNvSpPr>
              <p:nvPr/>
            </p:nvSpPr>
            <p:spPr bwMode="auto">
              <a:xfrm>
                <a:off x="1346" y="1144"/>
                <a:ext cx="1547" cy="816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</p:grpSp>
      </p:grp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2676525" y="1855788"/>
            <a:ext cx="1273175" cy="914400"/>
            <a:chOff x="912" y="768"/>
            <a:chExt cx="2400" cy="1584"/>
          </a:xfrm>
        </p:grpSpPr>
        <p:sp>
          <p:nvSpPr>
            <p:cNvPr id="96330" name="Oval 67"/>
            <p:cNvSpPr>
              <a:spLocks noChangeArrowheads="1"/>
            </p:cNvSpPr>
            <p:nvPr/>
          </p:nvSpPr>
          <p:spPr bwMode="auto">
            <a:xfrm>
              <a:off x="1751" y="799"/>
              <a:ext cx="1026" cy="628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96331" name="Oval 68"/>
            <p:cNvSpPr>
              <a:spLocks noChangeArrowheads="1"/>
            </p:cNvSpPr>
            <p:nvPr/>
          </p:nvSpPr>
          <p:spPr bwMode="auto">
            <a:xfrm>
              <a:off x="1172" y="972"/>
              <a:ext cx="781" cy="627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96332" name="Oval 69"/>
            <p:cNvSpPr>
              <a:spLocks noChangeArrowheads="1"/>
            </p:cNvSpPr>
            <p:nvPr/>
          </p:nvSpPr>
          <p:spPr bwMode="auto">
            <a:xfrm>
              <a:off x="926" y="1364"/>
              <a:ext cx="521" cy="502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96333" name="Oval 70"/>
            <p:cNvSpPr>
              <a:spLocks noChangeArrowheads="1"/>
            </p:cNvSpPr>
            <p:nvPr/>
          </p:nvSpPr>
          <p:spPr bwMode="auto">
            <a:xfrm>
              <a:off x="1085" y="1599"/>
              <a:ext cx="796" cy="549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96334" name="Oval 71"/>
            <p:cNvSpPr>
              <a:spLocks noChangeArrowheads="1"/>
            </p:cNvSpPr>
            <p:nvPr/>
          </p:nvSpPr>
          <p:spPr bwMode="auto">
            <a:xfrm>
              <a:off x="1664" y="1693"/>
              <a:ext cx="1200" cy="659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96335" name="Oval 72"/>
            <p:cNvSpPr>
              <a:spLocks noChangeArrowheads="1"/>
            </p:cNvSpPr>
            <p:nvPr/>
          </p:nvSpPr>
          <p:spPr bwMode="auto">
            <a:xfrm>
              <a:off x="2445" y="988"/>
              <a:ext cx="751" cy="486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96336" name="Oval 73"/>
            <p:cNvSpPr>
              <a:spLocks noChangeArrowheads="1"/>
            </p:cNvSpPr>
            <p:nvPr/>
          </p:nvSpPr>
          <p:spPr bwMode="auto">
            <a:xfrm>
              <a:off x="2560" y="1317"/>
              <a:ext cx="752" cy="486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96337" name="Oval 74"/>
            <p:cNvSpPr>
              <a:spLocks noChangeArrowheads="1"/>
            </p:cNvSpPr>
            <p:nvPr/>
          </p:nvSpPr>
          <p:spPr bwMode="auto">
            <a:xfrm>
              <a:off x="2488" y="1427"/>
              <a:ext cx="752" cy="815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96338" name="Oval 75"/>
            <p:cNvSpPr>
              <a:spLocks noChangeArrowheads="1"/>
            </p:cNvSpPr>
            <p:nvPr/>
          </p:nvSpPr>
          <p:spPr bwMode="auto">
            <a:xfrm>
              <a:off x="1360" y="1176"/>
              <a:ext cx="1547" cy="815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+mn-lt"/>
              </a:endParaRPr>
            </a:p>
          </p:txBody>
        </p:sp>
        <p:grpSp>
          <p:nvGrpSpPr>
            <p:cNvPr id="9" name="Group 76"/>
            <p:cNvGrpSpPr>
              <a:grpSpLocks/>
            </p:cNvGrpSpPr>
            <p:nvPr/>
          </p:nvGrpSpPr>
          <p:grpSpPr bwMode="auto">
            <a:xfrm>
              <a:off x="912" y="768"/>
              <a:ext cx="2386" cy="1553"/>
              <a:chOff x="912" y="768"/>
              <a:chExt cx="2386" cy="1553"/>
            </a:xfrm>
          </p:grpSpPr>
          <p:sp>
            <p:nvSpPr>
              <p:cNvPr id="96340" name="Oval 77"/>
              <p:cNvSpPr>
                <a:spLocks noChangeArrowheads="1"/>
              </p:cNvSpPr>
              <p:nvPr/>
            </p:nvSpPr>
            <p:spPr bwMode="auto">
              <a:xfrm>
                <a:off x="1736" y="768"/>
                <a:ext cx="1027" cy="627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96341" name="Oval 78"/>
              <p:cNvSpPr>
                <a:spLocks noChangeArrowheads="1"/>
              </p:cNvSpPr>
              <p:nvPr/>
            </p:nvSpPr>
            <p:spPr bwMode="auto">
              <a:xfrm>
                <a:off x="1158" y="941"/>
                <a:ext cx="781" cy="627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96342" name="Oval 79"/>
              <p:cNvSpPr>
                <a:spLocks noChangeArrowheads="1"/>
              </p:cNvSpPr>
              <p:nvPr/>
            </p:nvSpPr>
            <p:spPr bwMode="auto">
              <a:xfrm>
                <a:off x="912" y="1333"/>
                <a:ext cx="520" cy="501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96343" name="Oval 80"/>
              <p:cNvSpPr>
                <a:spLocks noChangeArrowheads="1"/>
              </p:cNvSpPr>
              <p:nvPr/>
            </p:nvSpPr>
            <p:spPr bwMode="auto">
              <a:xfrm>
                <a:off x="1071" y="1568"/>
                <a:ext cx="795" cy="549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96344" name="Oval 81"/>
              <p:cNvSpPr>
                <a:spLocks noChangeArrowheads="1"/>
              </p:cNvSpPr>
              <p:nvPr/>
            </p:nvSpPr>
            <p:spPr bwMode="auto">
              <a:xfrm>
                <a:off x="1649" y="1662"/>
                <a:ext cx="1200" cy="659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96345" name="Oval 82"/>
              <p:cNvSpPr>
                <a:spLocks noChangeArrowheads="1"/>
              </p:cNvSpPr>
              <p:nvPr/>
            </p:nvSpPr>
            <p:spPr bwMode="auto">
              <a:xfrm>
                <a:off x="2430" y="956"/>
                <a:ext cx="752" cy="486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96346" name="Oval 83"/>
              <p:cNvSpPr>
                <a:spLocks noChangeArrowheads="1"/>
              </p:cNvSpPr>
              <p:nvPr/>
            </p:nvSpPr>
            <p:spPr bwMode="auto">
              <a:xfrm>
                <a:off x="2546" y="1286"/>
                <a:ext cx="752" cy="486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96347" name="Oval 84"/>
              <p:cNvSpPr>
                <a:spLocks noChangeArrowheads="1"/>
              </p:cNvSpPr>
              <p:nvPr/>
            </p:nvSpPr>
            <p:spPr bwMode="auto">
              <a:xfrm>
                <a:off x="2473" y="1395"/>
                <a:ext cx="752" cy="816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96348" name="Oval 85"/>
              <p:cNvSpPr>
                <a:spLocks noChangeArrowheads="1"/>
              </p:cNvSpPr>
              <p:nvPr/>
            </p:nvSpPr>
            <p:spPr bwMode="auto">
              <a:xfrm>
                <a:off x="1346" y="1144"/>
                <a:ext cx="1547" cy="816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>
                  <a:latin typeface="+mn-lt"/>
                </a:endParaRPr>
              </a:p>
            </p:txBody>
          </p:sp>
        </p:grpSp>
      </p:grpSp>
      <p:sp>
        <p:nvSpPr>
          <p:cNvPr id="96264" name="Text Box 86"/>
          <p:cNvSpPr txBox="1">
            <a:spLocks noChangeArrowheads="1"/>
          </p:cNvSpPr>
          <p:nvPr/>
        </p:nvSpPr>
        <p:spPr bwMode="auto">
          <a:xfrm>
            <a:off x="122238" y="1908175"/>
            <a:ext cx="10262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 dirty="0">
                <a:solidFill>
                  <a:srgbClr val="333399"/>
                </a:solidFill>
                <a:latin typeface="+mn-lt"/>
              </a:rPr>
              <a:t>  </a:t>
            </a:r>
            <a:r>
              <a:rPr kumimoji="1" lang="en-US" altLang="zh-CN" sz="1800" dirty="0" smtClean="0">
                <a:solidFill>
                  <a:srgbClr val="333399"/>
                </a:solidFill>
                <a:latin typeface="+mn-lt"/>
              </a:rPr>
              <a:t>N</a:t>
            </a:r>
            <a:r>
              <a:rPr kumimoji="1" lang="en-US" altLang="zh-CN" sz="1800" baseline="-25000" dirty="0" smtClean="0">
                <a:solidFill>
                  <a:srgbClr val="333399"/>
                </a:solidFill>
                <a:latin typeface="+mn-lt"/>
              </a:rPr>
              <a:t>1</a:t>
            </a:r>
            <a:endParaRPr kumimoji="1" lang="en-US" altLang="zh-CN" sz="1800" baseline="-25000" dirty="0">
              <a:solidFill>
                <a:srgbClr val="333399"/>
              </a:solidFill>
              <a:latin typeface="+mn-lt"/>
            </a:endParaRPr>
          </a:p>
          <a:p>
            <a:r>
              <a:rPr kumimoji="1" lang="en-US" altLang="zh-CN" sz="1800" dirty="0">
                <a:solidFill>
                  <a:srgbClr val="333399"/>
                </a:solidFill>
                <a:latin typeface="+mn-lt"/>
              </a:rPr>
              <a:t>10.0.0.0</a:t>
            </a:r>
          </a:p>
        </p:txBody>
      </p:sp>
      <p:sp>
        <p:nvSpPr>
          <p:cNvPr id="96265" name="Text Box 87"/>
          <p:cNvSpPr txBox="1">
            <a:spLocks noChangeArrowheads="1"/>
          </p:cNvSpPr>
          <p:nvPr/>
        </p:nvSpPr>
        <p:spPr bwMode="auto">
          <a:xfrm>
            <a:off x="8031163" y="1908175"/>
            <a:ext cx="10631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 dirty="0">
                <a:solidFill>
                  <a:srgbClr val="333399"/>
                </a:solidFill>
                <a:latin typeface="+mn-lt"/>
              </a:rPr>
              <a:t>   </a:t>
            </a:r>
            <a:r>
              <a:rPr kumimoji="1" lang="en-US" altLang="zh-CN" sz="1800" dirty="0" smtClean="0">
                <a:solidFill>
                  <a:srgbClr val="333399"/>
                </a:solidFill>
                <a:latin typeface="+mn-lt"/>
              </a:rPr>
              <a:t>N</a:t>
            </a:r>
            <a:r>
              <a:rPr kumimoji="1" lang="en-US" altLang="zh-CN" sz="1800" baseline="-25000" dirty="0" smtClean="0">
                <a:solidFill>
                  <a:srgbClr val="333399"/>
                </a:solidFill>
                <a:latin typeface="+mn-lt"/>
              </a:rPr>
              <a:t>4</a:t>
            </a:r>
            <a:endParaRPr kumimoji="1" lang="en-US" altLang="zh-CN" sz="1800" baseline="-25000" dirty="0">
              <a:solidFill>
                <a:srgbClr val="333399"/>
              </a:solidFill>
              <a:latin typeface="+mn-lt"/>
            </a:endParaRPr>
          </a:p>
          <a:p>
            <a:r>
              <a:rPr kumimoji="1" lang="en-US" altLang="zh-CN" sz="1800" dirty="0">
                <a:solidFill>
                  <a:srgbClr val="333399"/>
                </a:solidFill>
                <a:latin typeface="+mn-lt"/>
              </a:rPr>
              <a:t>40.0.0.0</a:t>
            </a:r>
          </a:p>
        </p:txBody>
      </p:sp>
      <p:sp>
        <p:nvSpPr>
          <p:cNvPr id="96266" name="Text Box 88"/>
          <p:cNvSpPr txBox="1">
            <a:spLocks noChangeArrowheads="1"/>
          </p:cNvSpPr>
          <p:nvPr/>
        </p:nvSpPr>
        <p:spPr bwMode="auto">
          <a:xfrm>
            <a:off x="5432425" y="1908175"/>
            <a:ext cx="10631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 dirty="0">
                <a:solidFill>
                  <a:srgbClr val="333399"/>
                </a:solidFill>
                <a:latin typeface="+mn-lt"/>
              </a:rPr>
              <a:t>  </a:t>
            </a:r>
            <a:r>
              <a:rPr kumimoji="1" lang="en-US" altLang="zh-CN" sz="1800" dirty="0" smtClean="0">
                <a:solidFill>
                  <a:srgbClr val="333399"/>
                </a:solidFill>
                <a:latin typeface="+mn-lt"/>
              </a:rPr>
              <a:t>N</a:t>
            </a:r>
            <a:r>
              <a:rPr kumimoji="1" lang="en-US" altLang="zh-CN" sz="1800" baseline="-25000" dirty="0" smtClean="0">
                <a:solidFill>
                  <a:srgbClr val="333399"/>
                </a:solidFill>
                <a:latin typeface="+mn-lt"/>
              </a:rPr>
              <a:t>3</a:t>
            </a:r>
            <a:endParaRPr kumimoji="1" lang="en-US" altLang="zh-CN" sz="1800" baseline="-25000" dirty="0">
              <a:solidFill>
                <a:srgbClr val="333399"/>
              </a:solidFill>
              <a:latin typeface="+mn-lt"/>
            </a:endParaRPr>
          </a:p>
          <a:p>
            <a:r>
              <a:rPr kumimoji="1" lang="en-US" altLang="zh-CN" sz="1800" dirty="0">
                <a:solidFill>
                  <a:srgbClr val="333399"/>
                </a:solidFill>
                <a:latin typeface="+mn-lt"/>
              </a:rPr>
              <a:t>30.0.0.0</a:t>
            </a:r>
          </a:p>
        </p:txBody>
      </p:sp>
      <p:sp>
        <p:nvSpPr>
          <p:cNvPr id="96267" name="Text Box 89"/>
          <p:cNvSpPr txBox="1">
            <a:spLocks noChangeArrowheads="1"/>
          </p:cNvSpPr>
          <p:nvPr/>
        </p:nvSpPr>
        <p:spPr bwMode="auto">
          <a:xfrm>
            <a:off x="2816225" y="1908175"/>
            <a:ext cx="10631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 dirty="0">
                <a:solidFill>
                  <a:srgbClr val="333399"/>
                </a:solidFill>
                <a:latin typeface="+mn-lt"/>
              </a:rPr>
              <a:t>   </a:t>
            </a:r>
            <a:r>
              <a:rPr kumimoji="1" lang="en-US" altLang="zh-CN" sz="1800" dirty="0" smtClean="0">
                <a:solidFill>
                  <a:srgbClr val="333399"/>
                </a:solidFill>
                <a:latin typeface="+mn-lt"/>
              </a:rPr>
              <a:t>N</a:t>
            </a:r>
            <a:r>
              <a:rPr kumimoji="1" lang="en-US" altLang="zh-CN" sz="1800" baseline="-25000" dirty="0" smtClean="0">
                <a:solidFill>
                  <a:srgbClr val="333399"/>
                </a:solidFill>
                <a:latin typeface="+mn-lt"/>
              </a:rPr>
              <a:t>2</a:t>
            </a:r>
            <a:endParaRPr kumimoji="1" lang="en-US" altLang="zh-CN" sz="1800" baseline="-25000" dirty="0">
              <a:solidFill>
                <a:srgbClr val="333399"/>
              </a:solidFill>
              <a:latin typeface="+mn-lt"/>
            </a:endParaRPr>
          </a:p>
          <a:p>
            <a:r>
              <a:rPr kumimoji="1" lang="en-US" altLang="zh-CN" sz="1800" dirty="0">
                <a:solidFill>
                  <a:srgbClr val="333399"/>
                </a:solidFill>
                <a:latin typeface="+mn-lt"/>
              </a:rPr>
              <a:t>20.0.0.0</a:t>
            </a:r>
          </a:p>
        </p:txBody>
      </p:sp>
      <p:sp>
        <p:nvSpPr>
          <p:cNvPr id="96268" name="Text Box 90"/>
          <p:cNvSpPr txBox="1">
            <a:spLocks noChangeArrowheads="1"/>
          </p:cNvSpPr>
          <p:nvPr/>
        </p:nvSpPr>
        <p:spPr bwMode="auto">
          <a:xfrm>
            <a:off x="755650" y="1477963"/>
            <a:ext cx="102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  <a:latin typeface="+mn-lt"/>
              </a:rPr>
              <a:t>10.0.0.4</a:t>
            </a:r>
          </a:p>
        </p:txBody>
      </p:sp>
      <p:sp>
        <p:nvSpPr>
          <p:cNvPr id="96269" name="Text Box 91"/>
          <p:cNvSpPr txBox="1">
            <a:spLocks noChangeArrowheads="1"/>
          </p:cNvSpPr>
          <p:nvPr/>
        </p:nvSpPr>
        <p:spPr bwMode="auto">
          <a:xfrm>
            <a:off x="7212013" y="1477963"/>
            <a:ext cx="1063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  <a:latin typeface="+mn-lt"/>
              </a:rPr>
              <a:t>40.0.0.4</a:t>
            </a:r>
          </a:p>
        </p:txBody>
      </p:sp>
      <p:sp>
        <p:nvSpPr>
          <p:cNvPr id="96270" name="Text Box 92"/>
          <p:cNvSpPr txBox="1">
            <a:spLocks noChangeArrowheads="1"/>
          </p:cNvSpPr>
          <p:nvPr/>
        </p:nvSpPr>
        <p:spPr bwMode="auto">
          <a:xfrm>
            <a:off x="4757738" y="1477963"/>
            <a:ext cx="1063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  <a:latin typeface="+mn-lt"/>
              </a:rPr>
              <a:t>30.0.0.2</a:t>
            </a:r>
          </a:p>
        </p:txBody>
      </p:sp>
      <p:sp>
        <p:nvSpPr>
          <p:cNvPr id="96271" name="Text Box 93"/>
          <p:cNvSpPr txBox="1">
            <a:spLocks noChangeArrowheads="1"/>
          </p:cNvSpPr>
          <p:nvPr/>
        </p:nvSpPr>
        <p:spPr bwMode="auto">
          <a:xfrm>
            <a:off x="3506788" y="1477963"/>
            <a:ext cx="1063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  <a:latin typeface="+mn-lt"/>
              </a:rPr>
              <a:t>20.0.0.9</a:t>
            </a:r>
          </a:p>
        </p:txBody>
      </p:sp>
      <p:sp>
        <p:nvSpPr>
          <p:cNvPr id="96272" name="Text Box 94"/>
          <p:cNvSpPr txBox="1">
            <a:spLocks noChangeArrowheads="1"/>
          </p:cNvSpPr>
          <p:nvPr/>
        </p:nvSpPr>
        <p:spPr bwMode="auto">
          <a:xfrm>
            <a:off x="1979613" y="1477963"/>
            <a:ext cx="1063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  <a:latin typeface="+mn-lt"/>
              </a:rPr>
              <a:t>20.0.0.7</a:t>
            </a:r>
          </a:p>
        </p:txBody>
      </p:sp>
      <p:sp>
        <p:nvSpPr>
          <p:cNvPr id="96273" name="Line 95"/>
          <p:cNvSpPr>
            <a:spLocks noChangeShapeType="1"/>
          </p:cNvSpPr>
          <p:nvPr/>
        </p:nvSpPr>
        <p:spPr bwMode="auto">
          <a:xfrm>
            <a:off x="1430338" y="1881188"/>
            <a:ext cx="0" cy="4048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 sz="1800">
              <a:latin typeface="+mn-lt"/>
            </a:endParaRPr>
          </a:p>
        </p:txBody>
      </p:sp>
      <p:sp>
        <p:nvSpPr>
          <p:cNvPr id="96274" name="Line 96"/>
          <p:cNvSpPr>
            <a:spLocks noChangeShapeType="1"/>
          </p:cNvSpPr>
          <p:nvPr/>
        </p:nvSpPr>
        <p:spPr bwMode="auto">
          <a:xfrm>
            <a:off x="2532063" y="1881188"/>
            <a:ext cx="0" cy="4048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 sz="1800">
              <a:latin typeface="+mn-lt"/>
            </a:endParaRPr>
          </a:p>
        </p:txBody>
      </p:sp>
      <p:sp>
        <p:nvSpPr>
          <p:cNvPr id="96275" name="Line 97"/>
          <p:cNvSpPr>
            <a:spLocks noChangeShapeType="1"/>
          </p:cNvSpPr>
          <p:nvPr/>
        </p:nvSpPr>
        <p:spPr bwMode="auto">
          <a:xfrm>
            <a:off x="6626225" y="1881188"/>
            <a:ext cx="0" cy="4048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 sz="1800">
              <a:latin typeface="+mn-lt"/>
            </a:endParaRPr>
          </a:p>
        </p:txBody>
      </p:sp>
      <p:sp>
        <p:nvSpPr>
          <p:cNvPr id="96276" name="Line 98"/>
          <p:cNvSpPr>
            <a:spLocks noChangeShapeType="1"/>
          </p:cNvSpPr>
          <p:nvPr/>
        </p:nvSpPr>
        <p:spPr bwMode="auto">
          <a:xfrm>
            <a:off x="4186238" y="1881188"/>
            <a:ext cx="0" cy="4048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 sz="1800">
              <a:latin typeface="+mn-lt"/>
            </a:endParaRPr>
          </a:p>
        </p:txBody>
      </p:sp>
      <p:sp>
        <p:nvSpPr>
          <p:cNvPr id="96277" name="Line 99"/>
          <p:cNvSpPr>
            <a:spLocks noChangeShapeType="1"/>
          </p:cNvSpPr>
          <p:nvPr/>
        </p:nvSpPr>
        <p:spPr bwMode="auto">
          <a:xfrm>
            <a:off x="7729538" y="1860550"/>
            <a:ext cx="0" cy="4032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 sz="1800">
              <a:latin typeface="+mn-lt"/>
            </a:endParaRPr>
          </a:p>
        </p:txBody>
      </p:sp>
      <p:sp>
        <p:nvSpPr>
          <p:cNvPr id="96278" name="Line 100"/>
          <p:cNvSpPr>
            <a:spLocks noChangeShapeType="1"/>
          </p:cNvSpPr>
          <p:nvPr/>
        </p:nvSpPr>
        <p:spPr bwMode="auto">
          <a:xfrm>
            <a:off x="5210175" y="1881188"/>
            <a:ext cx="0" cy="4048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 sz="1800">
              <a:latin typeface="+mn-lt"/>
            </a:endParaRPr>
          </a:p>
        </p:txBody>
      </p:sp>
      <p:sp>
        <p:nvSpPr>
          <p:cNvPr id="482405" name="Rectangle 101"/>
          <p:cNvSpPr>
            <a:spLocks noChangeArrowheads="1"/>
          </p:cNvSpPr>
          <p:nvPr/>
        </p:nvSpPr>
        <p:spPr bwMode="auto">
          <a:xfrm>
            <a:off x="2090738" y="3497263"/>
            <a:ext cx="5038725" cy="1778000"/>
          </a:xfrm>
          <a:prstGeom prst="rect">
            <a:avLst/>
          </a:prstGeom>
          <a:solidFill>
            <a:srgbClr val="FFFF99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1400">
              <a:latin typeface="+mn-lt"/>
            </a:endParaRPr>
          </a:p>
        </p:txBody>
      </p:sp>
      <p:sp>
        <p:nvSpPr>
          <p:cNvPr id="96280" name="Line 102"/>
          <p:cNvSpPr>
            <a:spLocks noChangeShapeType="1"/>
          </p:cNvSpPr>
          <p:nvPr/>
        </p:nvSpPr>
        <p:spPr bwMode="auto">
          <a:xfrm>
            <a:off x="2090738" y="3983038"/>
            <a:ext cx="5038725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latin typeface="+mn-lt"/>
            </a:endParaRPr>
          </a:p>
        </p:txBody>
      </p:sp>
      <p:sp>
        <p:nvSpPr>
          <p:cNvPr id="96281" name="Text Box 103"/>
          <p:cNvSpPr txBox="1">
            <a:spLocks noChangeArrowheads="1"/>
          </p:cNvSpPr>
          <p:nvPr/>
        </p:nvSpPr>
        <p:spPr bwMode="auto">
          <a:xfrm>
            <a:off x="2120139" y="3575939"/>
            <a:ext cx="24335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1400" dirty="0" smtClean="0">
                <a:solidFill>
                  <a:srgbClr val="333399"/>
                </a:solidFill>
                <a:latin typeface="+mn-lt"/>
              </a:rPr>
              <a:t>To reach hosts on network</a:t>
            </a:r>
            <a:endParaRPr kumimoji="1" lang="zh-CN" altLang="en-US" sz="1400" dirty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96282" name="Text Box 104"/>
          <p:cNvSpPr txBox="1">
            <a:spLocks noChangeArrowheads="1"/>
          </p:cNvSpPr>
          <p:nvPr/>
        </p:nvSpPr>
        <p:spPr bwMode="auto">
          <a:xfrm>
            <a:off x="5390007" y="3580321"/>
            <a:ext cx="9637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solidFill>
                  <a:srgbClr val="333399"/>
                </a:solidFill>
                <a:latin typeface="+mn-lt"/>
              </a:rPr>
              <a:t>Next hop</a:t>
            </a:r>
            <a:endParaRPr kumimoji="1" lang="zh-CN" altLang="en-US" sz="1400" dirty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96283" name="Line 105"/>
          <p:cNvSpPr>
            <a:spLocks noChangeShapeType="1"/>
          </p:cNvSpPr>
          <p:nvPr/>
        </p:nvSpPr>
        <p:spPr bwMode="auto">
          <a:xfrm>
            <a:off x="4610100" y="3497263"/>
            <a:ext cx="0" cy="17780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latin typeface="+mn-lt"/>
            </a:endParaRPr>
          </a:p>
        </p:txBody>
      </p:sp>
      <p:sp>
        <p:nvSpPr>
          <p:cNvPr id="96284" name="Line 106"/>
          <p:cNvSpPr>
            <a:spLocks noChangeShapeType="1"/>
          </p:cNvSpPr>
          <p:nvPr/>
        </p:nvSpPr>
        <p:spPr bwMode="auto">
          <a:xfrm>
            <a:off x="2090738" y="4305300"/>
            <a:ext cx="5038725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latin typeface="+mn-lt"/>
            </a:endParaRPr>
          </a:p>
        </p:txBody>
      </p:sp>
      <p:sp>
        <p:nvSpPr>
          <p:cNvPr id="96285" name="Line 107"/>
          <p:cNvSpPr>
            <a:spLocks noChangeShapeType="1"/>
          </p:cNvSpPr>
          <p:nvPr/>
        </p:nvSpPr>
        <p:spPr bwMode="auto">
          <a:xfrm>
            <a:off x="2090738" y="4629150"/>
            <a:ext cx="5038725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latin typeface="+mn-lt"/>
            </a:endParaRPr>
          </a:p>
        </p:txBody>
      </p:sp>
      <p:sp>
        <p:nvSpPr>
          <p:cNvPr id="96286" name="Line 108"/>
          <p:cNvSpPr>
            <a:spLocks noChangeShapeType="1"/>
          </p:cNvSpPr>
          <p:nvPr/>
        </p:nvSpPr>
        <p:spPr bwMode="auto">
          <a:xfrm>
            <a:off x="2090738" y="4953000"/>
            <a:ext cx="5038725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latin typeface="+mn-lt"/>
            </a:endParaRPr>
          </a:p>
        </p:txBody>
      </p:sp>
      <p:sp>
        <p:nvSpPr>
          <p:cNvPr id="96287" name="Text Box 109"/>
          <p:cNvSpPr txBox="1">
            <a:spLocks noChangeArrowheads="1"/>
          </p:cNvSpPr>
          <p:nvPr/>
        </p:nvSpPr>
        <p:spPr bwMode="auto">
          <a:xfrm>
            <a:off x="2771775" y="4023678"/>
            <a:ext cx="8643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solidFill>
                  <a:srgbClr val="333399"/>
                </a:solidFill>
                <a:latin typeface="+mn-lt"/>
              </a:rPr>
              <a:t>20.0.0.0</a:t>
            </a:r>
          </a:p>
        </p:txBody>
      </p:sp>
      <p:sp>
        <p:nvSpPr>
          <p:cNvPr id="96288" name="Text Box 110"/>
          <p:cNvSpPr txBox="1">
            <a:spLocks noChangeArrowheads="1"/>
          </p:cNvSpPr>
          <p:nvPr/>
        </p:nvSpPr>
        <p:spPr bwMode="auto">
          <a:xfrm>
            <a:off x="2771775" y="4338003"/>
            <a:ext cx="8643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400">
                <a:solidFill>
                  <a:srgbClr val="333399"/>
                </a:solidFill>
                <a:latin typeface="+mn-lt"/>
              </a:rPr>
              <a:t>30.0.0.0</a:t>
            </a:r>
          </a:p>
        </p:txBody>
      </p:sp>
      <p:sp>
        <p:nvSpPr>
          <p:cNvPr id="96289" name="Text Box 111"/>
          <p:cNvSpPr txBox="1">
            <a:spLocks noChangeArrowheads="1"/>
          </p:cNvSpPr>
          <p:nvPr/>
        </p:nvSpPr>
        <p:spPr bwMode="auto">
          <a:xfrm>
            <a:off x="2771775" y="4684078"/>
            <a:ext cx="8354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400">
                <a:solidFill>
                  <a:srgbClr val="333399"/>
                </a:solidFill>
                <a:latin typeface="+mn-lt"/>
              </a:rPr>
              <a:t>10.0.0.0</a:t>
            </a:r>
          </a:p>
        </p:txBody>
      </p:sp>
      <p:sp>
        <p:nvSpPr>
          <p:cNvPr id="96290" name="Text Box 112"/>
          <p:cNvSpPr txBox="1">
            <a:spLocks noChangeArrowheads="1"/>
          </p:cNvSpPr>
          <p:nvPr/>
        </p:nvSpPr>
        <p:spPr bwMode="auto">
          <a:xfrm>
            <a:off x="2771775" y="4982528"/>
            <a:ext cx="8643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400">
                <a:solidFill>
                  <a:srgbClr val="333399"/>
                </a:solidFill>
                <a:latin typeface="+mn-lt"/>
              </a:rPr>
              <a:t>40.0.0.0</a:t>
            </a:r>
          </a:p>
        </p:txBody>
      </p:sp>
      <p:sp>
        <p:nvSpPr>
          <p:cNvPr id="96291" name="Text Box 113"/>
          <p:cNvSpPr txBox="1">
            <a:spLocks noChangeArrowheads="1"/>
          </p:cNvSpPr>
          <p:nvPr/>
        </p:nvSpPr>
        <p:spPr bwMode="auto">
          <a:xfrm>
            <a:off x="5227638" y="4634802"/>
            <a:ext cx="8643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solidFill>
                  <a:srgbClr val="333399"/>
                </a:solidFill>
                <a:latin typeface="+mn-lt"/>
              </a:rPr>
              <a:t>20.0.0.7</a:t>
            </a:r>
          </a:p>
        </p:txBody>
      </p:sp>
      <p:sp>
        <p:nvSpPr>
          <p:cNvPr id="96292" name="Text Box 114"/>
          <p:cNvSpPr txBox="1">
            <a:spLocks noChangeArrowheads="1"/>
          </p:cNvSpPr>
          <p:nvPr/>
        </p:nvSpPr>
        <p:spPr bwMode="auto">
          <a:xfrm>
            <a:off x="5227638" y="4958652"/>
            <a:ext cx="8354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400">
                <a:solidFill>
                  <a:srgbClr val="333399"/>
                </a:solidFill>
                <a:latin typeface="+mn-lt"/>
              </a:rPr>
              <a:t>30.0.0.1</a:t>
            </a:r>
          </a:p>
        </p:txBody>
      </p:sp>
      <p:sp>
        <p:nvSpPr>
          <p:cNvPr id="96293" name="Text Box 115"/>
          <p:cNvSpPr txBox="1">
            <a:spLocks noChangeArrowheads="1"/>
          </p:cNvSpPr>
          <p:nvPr/>
        </p:nvSpPr>
        <p:spPr bwMode="auto">
          <a:xfrm>
            <a:off x="4623308" y="4328414"/>
            <a:ext cx="25458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solidFill>
                  <a:srgbClr val="333399"/>
                </a:solidFill>
                <a:latin typeface="+mn-lt"/>
              </a:rPr>
              <a:t>Direct delivery</a:t>
            </a:r>
            <a:r>
              <a:rPr kumimoji="1" lang="zh-CN" altLang="en-US" sz="1400" dirty="0" smtClean="0">
                <a:solidFill>
                  <a:srgbClr val="333399"/>
                </a:solidFill>
                <a:latin typeface="+mn-lt"/>
              </a:rPr>
              <a:t>，</a:t>
            </a:r>
            <a:r>
              <a:rPr kumimoji="1" lang="en-US" altLang="zh-CN" sz="1400" dirty="0" smtClean="0">
                <a:solidFill>
                  <a:srgbClr val="333399"/>
                </a:solidFill>
                <a:latin typeface="+mn-lt"/>
              </a:rPr>
              <a:t>interface</a:t>
            </a:r>
            <a:r>
              <a:rPr kumimoji="1" lang="zh-CN" altLang="en-US" sz="1400" dirty="0" smtClean="0">
                <a:solidFill>
                  <a:srgbClr val="333399"/>
                </a:solidFill>
                <a:latin typeface="+mn-lt"/>
              </a:rPr>
              <a:t> </a:t>
            </a:r>
            <a:r>
              <a:rPr kumimoji="1" lang="en-US" altLang="zh-CN" sz="1400" dirty="0">
                <a:solidFill>
                  <a:srgbClr val="333399"/>
                </a:solidFill>
                <a:latin typeface="+mn-lt"/>
              </a:rPr>
              <a:t>1</a:t>
            </a:r>
          </a:p>
        </p:txBody>
      </p:sp>
      <p:sp>
        <p:nvSpPr>
          <p:cNvPr id="96294" name="Text Box 116"/>
          <p:cNvSpPr txBox="1">
            <a:spLocks noChangeArrowheads="1"/>
          </p:cNvSpPr>
          <p:nvPr/>
        </p:nvSpPr>
        <p:spPr bwMode="auto">
          <a:xfrm>
            <a:off x="4623308" y="3983927"/>
            <a:ext cx="25747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solidFill>
                  <a:srgbClr val="333399"/>
                </a:solidFill>
                <a:latin typeface="+mn-lt"/>
              </a:rPr>
              <a:t>Direct delivery</a:t>
            </a:r>
            <a:r>
              <a:rPr kumimoji="1" lang="zh-CN" altLang="en-US" sz="1400" dirty="0" smtClean="0">
                <a:solidFill>
                  <a:srgbClr val="333399"/>
                </a:solidFill>
                <a:latin typeface="+mn-lt"/>
              </a:rPr>
              <a:t>，</a:t>
            </a:r>
            <a:r>
              <a:rPr kumimoji="1" lang="en-US" altLang="zh-CN" sz="1400" dirty="0" smtClean="0">
                <a:solidFill>
                  <a:srgbClr val="333399"/>
                </a:solidFill>
                <a:latin typeface="+mn-lt"/>
              </a:rPr>
              <a:t>interface 0</a:t>
            </a:r>
            <a:endParaRPr kumimoji="1" lang="en-US" altLang="zh-CN" sz="1400" dirty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96295" name="Text Box 117"/>
          <p:cNvSpPr txBox="1">
            <a:spLocks noChangeArrowheads="1"/>
          </p:cNvSpPr>
          <p:nvPr/>
        </p:nvSpPr>
        <p:spPr bwMode="auto">
          <a:xfrm>
            <a:off x="3192463" y="2995613"/>
            <a:ext cx="2169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 dirty="0" smtClean="0">
                <a:solidFill>
                  <a:srgbClr val="333399"/>
                </a:solidFill>
                <a:latin typeface="+mn-lt"/>
              </a:rPr>
              <a:t>Routing table in</a:t>
            </a:r>
            <a:r>
              <a:rPr kumimoji="1" lang="zh-CN" altLang="en-US" sz="1800" dirty="0" smtClean="0">
                <a:solidFill>
                  <a:srgbClr val="333399"/>
                </a:solidFill>
                <a:latin typeface="+mn-lt"/>
              </a:rPr>
              <a:t> </a:t>
            </a:r>
            <a:r>
              <a:rPr kumimoji="1" lang="en-US" altLang="zh-CN" sz="1800" dirty="0" smtClean="0">
                <a:solidFill>
                  <a:srgbClr val="333399"/>
                </a:solidFill>
                <a:latin typeface="+mn-lt"/>
              </a:rPr>
              <a:t>R</a:t>
            </a:r>
            <a:r>
              <a:rPr kumimoji="1" lang="en-US" altLang="zh-CN" sz="1800" baseline="-25000" dirty="0" smtClean="0">
                <a:solidFill>
                  <a:srgbClr val="333399"/>
                </a:solidFill>
                <a:latin typeface="+mn-lt"/>
              </a:rPr>
              <a:t>2</a:t>
            </a:r>
            <a:endParaRPr kumimoji="1" lang="zh-CN" altLang="en-US" sz="1800" dirty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96296" name="Text Box 118"/>
          <p:cNvSpPr txBox="1">
            <a:spLocks noChangeArrowheads="1"/>
          </p:cNvSpPr>
          <p:nvPr/>
        </p:nvSpPr>
        <p:spPr bwMode="auto">
          <a:xfrm>
            <a:off x="6030913" y="1477963"/>
            <a:ext cx="102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  <a:latin typeface="+mn-lt"/>
              </a:rPr>
              <a:t>30.0.0.1</a:t>
            </a:r>
          </a:p>
        </p:txBody>
      </p:sp>
      <p:pic>
        <p:nvPicPr>
          <p:cNvPr id="96315" name="Picture 13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6875" y="2103438"/>
            <a:ext cx="717550" cy="3683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sp>
        <p:nvSpPr>
          <p:cNvPr id="96316" name="Text Box 140"/>
          <p:cNvSpPr txBox="1">
            <a:spLocks noChangeArrowheads="1"/>
          </p:cNvSpPr>
          <p:nvPr/>
        </p:nvSpPr>
        <p:spPr bwMode="auto">
          <a:xfrm>
            <a:off x="4487863" y="1697038"/>
            <a:ext cx="423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 dirty="0">
                <a:solidFill>
                  <a:srgbClr val="333399"/>
                </a:solidFill>
                <a:latin typeface="+mn-lt"/>
              </a:rPr>
              <a:t>R</a:t>
            </a:r>
            <a:r>
              <a:rPr kumimoji="1" lang="en-US" altLang="zh-CN" sz="1800" baseline="-25000" dirty="0">
                <a:solidFill>
                  <a:srgbClr val="333399"/>
                </a:solidFill>
                <a:latin typeface="+mn-lt"/>
              </a:rPr>
              <a:t>2</a:t>
            </a:r>
            <a:endParaRPr kumimoji="1" lang="en-US" altLang="zh-CN" sz="1800" dirty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96317" name="Text Box 141"/>
          <p:cNvSpPr txBox="1">
            <a:spLocks noChangeArrowheads="1"/>
          </p:cNvSpPr>
          <p:nvPr/>
        </p:nvSpPr>
        <p:spPr bwMode="auto">
          <a:xfrm>
            <a:off x="7032625" y="1697038"/>
            <a:ext cx="423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  <a:latin typeface="+mn-lt"/>
              </a:rPr>
              <a:t>R</a:t>
            </a:r>
            <a:r>
              <a:rPr kumimoji="1" lang="en-US" altLang="zh-CN" sz="1800" baseline="-25000">
                <a:solidFill>
                  <a:srgbClr val="333399"/>
                </a:solidFill>
                <a:latin typeface="+mn-lt"/>
              </a:rPr>
              <a:t>3</a:t>
            </a:r>
            <a:endParaRPr kumimoji="1" lang="en-US" altLang="zh-CN" sz="180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96318" name="Text Box 142"/>
          <p:cNvSpPr txBox="1">
            <a:spLocks noChangeArrowheads="1"/>
          </p:cNvSpPr>
          <p:nvPr/>
        </p:nvSpPr>
        <p:spPr bwMode="auto">
          <a:xfrm>
            <a:off x="1771650" y="1697038"/>
            <a:ext cx="397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  <a:latin typeface="+mn-lt"/>
              </a:rPr>
              <a:t>R</a:t>
            </a:r>
            <a:r>
              <a:rPr kumimoji="1" lang="en-US" altLang="zh-CN" sz="1800" baseline="-25000">
                <a:solidFill>
                  <a:srgbClr val="333399"/>
                </a:solidFill>
                <a:latin typeface="+mn-lt"/>
              </a:rPr>
              <a:t>1</a:t>
            </a:r>
            <a:endParaRPr kumimoji="1" lang="en-US" altLang="zh-CN" sz="180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96319" name="Text Box 146"/>
          <p:cNvSpPr txBox="1">
            <a:spLocks noChangeArrowheads="1"/>
          </p:cNvSpPr>
          <p:nvPr/>
        </p:nvSpPr>
        <p:spPr bwMode="auto">
          <a:xfrm>
            <a:off x="3990975" y="2232025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  <a:latin typeface="+mn-lt"/>
              </a:rPr>
              <a:t>0</a:t>
            </a:r>
          </a:p>
        </p:txBody>
      </p:sp>
      <p:sp>
        <p:nvSpPr>
          <p:cNvPr id="96320" name="Text Box 147"/>
          <p:cNvSpPr txBox="1">
            <a:spLocks noChangeArrowheads="1"/>
          </p:cNvSpPr>
          <p:nvPr/>
        </p:nvSpPr>
        <p:spPr bwMode="auto">
          <a:xfrm>
            <a:off x="5002213" y="2238375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  <a:latin typeface="+mn-lt"/>
              </a:rPr>
              <a:t>1</a:t>
            </a:r>
          </a:p>
        </p:txBody>
      </p:sp>
      <p:pic>
        <p:nvPicPr>
          <p:cNvPr id="96321" name="Picture 14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8950" y="2081213"/>
            <a:ext cx="719138" cy="366712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96322" name="Picture 14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538" y="2087563"/>
            <a:ext cx="717550" cy="366712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sp>
        <p:nvSpPr>
          <p:cNvPr id="15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 dirty="0"/>
          </a:p>
        </p:txBody>
      </p:sp>
      <p:sp>
        <p:nvSpPr>
          <p:cNvPr id="15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625475" cy="45720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lt"/>
              </a:rPr>
              <a:t>2-</a:t>
            </a:r>
            <a:fld id="{6C1F76B0-C056-41A2-B7A5-C4FED8C001A5}" type="slidenum">
              <a:rPr lang="en-US" altLang="ko-KR" smtClean="0">
                <a:latin typeface="+mn-lt"/>
              </a:rPr>
              <a:pPr>
                <a:defRPr/>
              </a:pPr>
              <a:t>32</a:t>
            </a:fld>
            <a:endParaRPr lang="en-US" altLang="ko-KR" dirty="0">
              <a:latin typeface="+mn-lt"/>
            </a:endParaRPr>
          </a:p>
        </p:txBody>
      </p:sp>
      <p:grpSp>
        <p:nvGrpSpPr>
          <p:cNvPr id="176" name="组合 175"/>
          <p:cNvGrpSpPr/>
          <p:nvPr/>
        </p:nvGrpSpPr>
        <p:grpSpPr>
          <a:xfrm>
            <a:off x="42863" y="5521325"/>
            <a:ext cx="8901184" cy="1003300"/>
            <a:chOff x="42863" y="5521325"/>
            <a:chExt cx="8901184" cy="1003300"/>
          </a:xfrm>
        </p:grpSpPr>
        <p:sp>
          <p:nvSpPr>
            <p:cNvPr id="152" name="Line 121"/>
            <p:cNvSpPr>
              <a:spLocks noChangeShapeType="1"/>
            </p:cNvSpPr>
            <p:nvPr/>
          </p:nvSpPr>
          <p:spPr bwMode="auto">
            <a:xfrm flipV="1">
              <a:off x="42863" y="6329363"/>
              <a:ext cx="8788400" cy="15875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53" name="Rectangle 122"/>
            <p:cNvSpPr>
              <a:spLocks noChangeArrowheads="1"/>
            </p:cNvSpPr>
            <p:nvPr/>
          </p:nvSpPr>
          <p:spPr bwMode="auto">
            <a:xfrm>
              <a:off x="7202488" y="5607050"/>
              <a:ext cx="922337" cy="2762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54" name="Text Box 123"/>
            <p:cNvSpPr txBox="1">
              <a:spLocks noChangeArrowheads="1"/>
            </p:cNvSpPr>
            <p:nvPr/>
          </p:nvSpPr>
          <p:spPr bwMode="auto">
            <a:xfrm>
              <a:off x="827088" y="5521325"/>
              <a:ext cx="11208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+mn-lt"/>
                </a:rPr>
                <a:t>10.0.0.4</a:t>
              </a:r>
            </a:p>
          </p:txBody>
        </p:sp>
        <p:sp>
          <p:nvSpPr>
            <p:cNvPr id="155" name="Text Box 124"/>
            <p:cNvSpPr txBox="1">
              <a:spLocks noChangeArrowheads="1"/>
            </p:cNvSpPr>
            <p:nvPr/>
          </p:nvSpPr>
          <p:spPr bwMode="auto">
            <a:xfrm>
              <a:off x="7315200" y="5521325"/>
              <a:ext cx="116249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+mn-lt"/>
                </a:rPr>
                <a:t>40.0.0.4</a:t>
              </a:r>
            </a:p>
          </p:txBody>
        </p:sp>
        <p:sp>
          <p:nvSpPr>
            <p:cNvPr id="156" name="Text Box 125"/>
            <p:cNvSpPr txBox="1">
              <a:spLocks noChangeArrowheads="1"/>
            </p:cNvSpPr>
            <p:nvPr/>
          </p:nvSpPr>
          <p:spPr bwMode="auto">
            <a:xfrm>
              <a:off x="4716463" y="5521325"/>
              <a:ext cx="116249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+mn-lt"/>
                </a:rPr>
                <a:t>30.0.0.2</a:t>
              </a:r>
            </a:p>
          </p:txBody>
        </p:sp>
        <p:sp>
          <p:nvSpPr>
            <p:cNvPr id="157" name="Text Box 126"/>
            <p:cNvSpPr txBox="1">
              <a:spLocks noChangeArrowheads="1"/>
            </p:cNvSpPr>
            <p:nvPr/>
          </p:nvSpPr>
          <p:spPr bwMode="auto">
            <a:xfrm>
              <a:off x="3419475" y="5521325"/>
              <a:ext cx="116249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+mn-lt"/>
                </a:rPr>
                <a:t>20.0.0.9</a:t>
              </a:r>
            </a:p>
          </p:txBody>
        </p:sp>
        <p:sp>
          <p:nvSpPr>
            <p:cNvPr id="158" name="Text Box 127"/>
            <p:cNvSpPr txBox="1">
              <a:spLocks noChangeArrowheads="1"/>
            </p:cNvSpPr>
            <p:nvPr/>
          </p:nvSpPr>
          <p:spPr bwMode="auto">
            <a:xfrm>
              <a:off x="2124075" y="5521325"/>
              <a:ext cx="116249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+mn-lt"/>
                </a:rPr>
                <a:t>20.0.0.7</a:t>
              </a:r>
            </a:p>
          </p:txBody>
        </p:sp>
        <p:sp>
          <p:nvSpPr>
            <p:cNvPr id="159" name="Line 128"/>
            <p:cNvSpPr>
              <a:spLocks noChangeShapeType="1"/>
            </p:cNvSpPr>
            <p:nvPr/>
          </p:nvSpPr>
          <p:spPr bwMode="auto">
            <a:xfrm>
              <a:off x="1430338" y="5926138"/>
              <a:ext cx="0" cy="4032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60" name="Line 129"/>
            <p:cNvSpPr>
              <a:spLocks noChangeShapeType="1"/>
            </p:cNvSpPr>
            <p:nvPr/>
          </p:nvSpPr>
          <p:spPr bwMode="auto">
            <a:xfrm>
              <a:off x="2611438" y="5926138"/>
              <a:ext cx="0" cy="4032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61" name="Line 130"/>
            <p:cNvSpPr>
              <a:spLocks noChangeShapeType="1"/>
            </p:cNvSpPr>
            <p:nvPr/>
          </p:nvSpPr>
          <p:spPr bwMode="auto">
            <a:xfrm>
              <a:off x="6626225" y="5926138"/>
              <a:ext cx="0" cy="4032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62" name="Line 131"/>
            <p:cNvSpPr>
              <a:spLocks noChangeShapeType="1"/>
            </p:cNvSpPr>
            <p:nvPr/>
          </p:nvSpPr>
          <p:spPr bwMode="auto">
            <a:xfrm>
              <a:off x="4029075" y="5926138"/>
              <a:ext cx="0" cy="4032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63" name="Line 132"/>
            <p:cNvSpPr>
              <a:spLocks noChangeShapeType="1"/>
            </p:cNvSpPr>
            <p:nvPr/>
          </p:nvSpPr>
          <p:spPr bwMode="auto">
            <a:xfrm>
              <a:off x="7807325" y="5903913"/>
              <a:ext cx="0" cy="4032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64" name="Line 133"/>
            <p:cNvSpPr>
              <a:spLocks noChangeShapeType="1"/>
            </p:cNvSpPr>
            <p:nvPr/>
          </p:nvSpPr>
          <p:spPr bwMode="auto">
            <a:xfrm>
              <a:off x="5210175" y="5942013"/>
              <a:ext cx="0" cy="4048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65" name="Text Box 134"/>
            <p:cNvSpPr txBox="1">
              <a:spLocks noChangeArrowheads="1"/>
            </p:cNvSpPr>
            <p:nvPr/>
          </p:nvSpPr>
          <p:spPr bwMode="auto">
            <a:xfrm>
              <a:off x="5989638" y="5521325"/>
              <a:ext cx="11208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+mn-lt"/>
                </a:rPr>
                <a:t>30.0.0.1</a:t>
              </a:r>
            </a:p>
          </p:txBody>
        </p:sp>
        <p:sp>
          <p:nvSpPr>
            <p:cNvPr id="166" name="Text Box 135"/>
            <p:cNvSpPr txBox="1">
              <a:spLocks noChangeArrowheads="1"/>
            </p:cNvSpPr>
            <p:nvPr/>
          </p:nvSpPr>
          <p:spPr bwMode="auto">
            <a:xfrm>
              <a:off x="8004366" y="5895975"/>
              <a:ext cx="9396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333399"/>
                  </a:solidFill>
                  <a:latin typeface="+mn-lt"/>
                </a:rPr>
                <a:t>Link 4</a:t>
              </a:r>
              <a:endParaRPr kumimoji="1" lang="en-US" altLang="zh-CN" sz="2000" dirty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67" name="Text Box 136"/>
            <p:cNvSpPr txBox="1">
              <a:spLocks noChangeArrowheads="1"/>
            </p:cNvSpPr>
            <p:nvPr/>
          </p:nvSpPr>
          <p:spPr bwMode="auto">
            <a:xfrm>
              <a:off x="5549900" y="5895975"/>
              <a:ext cx="90441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333399"/>
                  </a:solidFill>
                  <a:latin typeface="+mn-lt"/>
                </a:rPr>
                <a:t>Link 3</a:t>
              </a:r>
              <a:endParaRPr kumimoji="1" lang="en-US" altLang="zh-CN" sz="2000" dirty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68" name="Text Box 137"/>
            <p:cNvSpPr txBox="1">
              <a:spLocks noChangeArrowheads="1"/>
            </p:cNvSpPr>
            <p:nvPr/>
          </p:nvSpPr>
          <p:spPr bwMode="auto">
            <a:xfrm>
              <a:off x="2925763" y="5895975"/>
              <a:ext cx="90441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333399"/>
                  </a:solidFill>
                  <a:latin typeface="+mn-lt"/>
                </a:rPr>
                <a:t>Link 2</a:t>
              </a:r>
              <a:endParaRPr kumimoji="1" lang="en-US" altLang="zh-CN" sz="2000" dirty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69" name="Text Box 138"/>
            <p:cNvSpPr txBox="1">
              <a:spLocks noChangeArrowheads="1"/>
            </p:cNvSpPr>
            <p:nvPr/>
          </p:nvSpPr>
          <p:spPr bwMode="auto">
            <a:xfrm>
              <a:off x="92075" y="5895975"/>
              <a:ext cx="86273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333399"/>
                  </a:solidFill>
                  <a:latin typeface="+mn-lt"/>
                </a:rPr>
                <a:t>Link 1</a:t>
              </a:r>
              <a:endParaRPr kumimoji="1" lang="en-US" altLang="zh-CN" sz="2000" dirty="0">
                <a:solidFill>
                  <a:srgbClr val="333399"/>
                </a:solidFill>
                <a:latin typeface="+mn-lt"/>
              </a:endParaRPr>
            </a:p>
          </p:txBody>
        </p:sp>
        <p:pic>
          <p:nvPicPr>
            <p:cNvPr id="170" name="Picture 150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48475" y="6143625"/>
              <a:ext cx="717550" cy="368300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71" name="Picture 15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30688" y="6151563"/>
              <a:ext cx="717550" cy="36671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72" name="Picture 15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74813" y="6157913"/>
              <a:ext cx="717550" cy="36671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sp>
          <p:nvSpPr>
            <p:cNvPr id="173" name="Text Box 143"/>
            <p:cNvSpPr txBox="1">
              <a:spLocks noChangeArrowheads="1"/>
            </p:cNvSpPr>
            <p:nvPr/>
          </p:nvSpPr>
          <p:spPr bwMode="auto">
            <a:xfrm>
              <a:off x="4343400" y="5745163"/>
              <a:ext cx="4603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+mn-lt"/>
                </a:rPr>
                <a:t>R</a:t>
              </a:r>
              <a:r>
                <a:rPr kumimoji="1" lang="en-US" altLang="zh-CN" sz="2000" baseline="-25000">
                  <a:solidFill>
                    <a:srgbClr val="333399"/>
                  </a:solidFill>
                  <a:latin typeface="+mn-lt"/>
                </a:rPr>
                <a:t>2</a:t>
              </a:r>
              <a:endParaRPr kumimoji="1" lang="en-US" altLang="zh-CN" sz="200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74" name="Text Box 145"/>
            <p:cNvSpPr txBox="1">
              <a:spLocks noChangeArrowheads="1"/>
            </p:cNvSpPr>
            <p:nvPr/>
          </p:nvSpPr>
          <p:spPr bwMode="auto">
            <a:xfrm>
              <a:off x="6980238" y="5745163"/>
              <a:ext cx="4603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+mn-lt"/>
                </a:rPr>
                <a:t>R</a:t>
              </a:r>
              <a:r>
                <a:rPr kumimoji="1" lang="en-US" altLang="zh-CN" sz="2000" baseline="-25000">
                  <a:solidFill>
                    <a:srgbClr val="333399"/>
                  </a:solidFill>
                  <a:latin typeface="+mn-lt"/>
                </a:rPr>
                <a:t>3</a:t>
              </a:r>
              <a:endParaRPr kumimoji="1" lang="en-US" altLang="zh-CN" sz="200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75" name="Text Box 144"/>
            <p:cNvSpPr txBox="1">
              <a:spLocks noChangeArrowheads="1"/>
            </p:cNvSpPr>
            <p:nvPr/>
          </p:nvSpPr>
          <p:spPr bwMode="auto">
            <a:xfrm>
              <a:off x="1824038" y="5745163"/>
              <a:ext cx="4235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+mn-lt"/>
                </a:rPr>
                <a:t>R</a:t>
              </a:r>
              <a:r>
                <a:rPr kumimoji="1" lang="en-US" altLang="zh-CN" sz="2000" baseline="-25000">
                  <a:solidFill>
                    <a:srgbClr val="333399"/>
                  </a:solidFill>
                  <a:latin typeface="+mn-lt"/>
                </a:rPr>
                <a:t>1</a:t>
              </a:r>
              <a:endParaRPr kumimoji="1" lang="en-US" altLang="zh-CN" sz="2000">
                <a:solidFill>
                  <a:srgbClr val="333399"/>
                </a:solidFill>
                <a:latin typeface="+mn-lt"/>
              </a:endParaRPr>
            </a:p>
          </p:txBody>
        </p:sp>
      </p:grpSp>
      <p:sp>
        <p:nvSpPr>
          <p:cNvPr id="177" name="标题 1"/>
          <p:cNvSpPr txBox="1">
            <a:spLocks/>
          </p:cNvSpPr>
          <p:nvPr/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600" b="0" i="0" u="sng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Direct and Indirect Delivery</a:t>
            </a:r>
            <a:endParaRPr kumimoji="0" lang="zh-CN" altLang="en-US" sz="3600" b="0" i="0" u="sng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19456" y="3182112"/>
            <a:ext cx="174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+mn-lt"/>
              </a:rPr>
              <a:t>The final router deliver datagram directly</a:t>
            </a:r>
            <a:endParaRPr lang="zh-CN" altLang="en-US" sz="18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182" name="组合 181"/>
          <p:cNvGrpSpPr/>
          <p:nvPr/>
        </p:nvGrpSpPr>
        <p:grpSpPr>
          <a:xfrm>
            <a:off x="6345936" y="4754880"/>
            <a:ext cx="2999232" cy="830997"/>
            <a:chOff x="6345936" y="4754880"/>
            <a:chExt cx="2999232" cy="830997"/>
          </a:xfrm>
        </p:grpSpPr>
        <p:sp>
          <p:nvSpPr>
            <p:cNvPr id="179" name="TextBox 178"/>
            <p:cNvSpPr txBox="1"/>
            <p:nvPr/>
          </p:nvSpPr>
          <p:spPr>
            <a:xfrm>
              <a:off x="7168896" y="4754880"/>
              <a:ext cx="21762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u="sng" dirty="0" smtClean="0">
                  <a:solidFill>
                    <a:srgbClr val="FF0000"/>
                  </a:solidFill>
                  <a:latin typeface="+mn-lt"/>
                </a:rPr>
                <a:t>Q:</a:t>
              </a:r>
              <a:r>
                <a:rPr lang="en-US" altLang="zh-CN" sz="1600" dirty="0" smtClean="0">
                  <a:latin typeface="+mn-lt"/>
                </a:rPr>
                <a:t> Can this IP address be written into the datagram?</a:t>
              </a:r>
              <a:endParaRPr lang="zh-CN" altLang="en-US" sz="1600" dirty="0">
                <a:latin typeface="+mn-lt"/>
              </a:endParaRPr>
            </a:p>
          </p:txBody>
        </p:sp>
        <p:cxnSp>
          <p:nvCxnSpPr>
            <p:cNvPr id="181" name="直接箭头连接符 180"/>
            <p:cNvCxnSpPr/>
            <p:nvPr/>
          </p:nvCxnSpPr>
          <p:spPr bwMode="auto">
            <a:xfrm rot="10800000" flipV="1">
              <a:off x="6345936" y="4974336"/>
              <a:ext cx="886968" cy="1828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Default Routes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1911096"/>
          </a:xfrm>
        </p:spPr>
        <p:txBody>
          <a:bodyPr/>
          <a:lstStyle/>
          <a:p>
            <a:r>
              <a:rPr lang="en-US" altLang="zh-CN" sz="2000" dirty="0" smtClean="0"/>
              <a:t>Another technique, used to hide information and </a:t>
            </a:r>
            <a:r>
              <a:rPr lang="en-US" altLang="zh-CN" sz="2000" u="sng" dirty="0" smtClean="0"/>
              <a:t>keep routing table sizes small</a:t>
            </a:r>
            <a:r>
              <a:rPr lang="en-US" altLang="zh-CN" sz="2000" dirty="0" smtClean="0"/>
              <a:t>, consolidates multiple entries into a default case.</a:t>
            </a:r>
          </a:p>
          <a:p>
            <a:r>
              <a:rPr lang="en-US" altLang="zh-CN" sz="2000" dirty="0" smtClean="0"/>
              <a:t>Default forwarding is especially useful when a site has a small set of local addresses and only one connection to the rest of the internet.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lt"/>
              </a:rPr>
              <a:t>2-</a:t>
            </a:r>
            <a:fld id="{6C1F76B0-C056-41A2-B7A5-C4FED8C001A5}" type="slidenum">
              <a:rPr lang="en-US" altLang="ko-KR" smtClean="0">
                <a:latin typeface="+mn-lt"/>
              </a:rPr>
              <a:pPr>
                <a:defRPr/>
              </a:pPr>
              <a:t>33</a:t>
            </a:fld>
            <a:endParaRPr lang="en-US" altLang="ko-KR" dirty="0">
              <a:latin typeface="+mn-lt"/>
            </a:endParaRP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179388" y="4476433"/>
            <a:ext cx="2165350" cy="130257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5130800" y="4054158"/>
            <a:ext cx="690563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4638675" y="4519295"/>
            <a:ext cx="395288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4953000" y="5130483"/>
            <a:ext cx="1131888" cy="2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3654425" y="5263833"/>
            <a:ext cx="59055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638675" y="5355908"/>
            <a:ext cx="295275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3259138" y="5171758"/>
            <a:ext cx="788987" cy="92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3749675" y="4706620"/>
            <a:ext cx="1379538" cy="836613"/>
            <a:chOff x="1746" y="2024"/>
            <a:chExt cx="1678" cy="1451"/>
          </a:xfrm>
        </p:grpSpPr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333" y="2052"/>
              <a:ext cx="716" cy="573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1928" y="2208"/>
              <a:ext cx="546" cy="570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1756" y="2566"/>
              <a:ext cx="365" cy="454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1868" y="2778"/>
              <a:ext cx="556" cy="501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2271" y="2864"/>
              <a:ext cx="840" cy="60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2818" y="2225"/>
              <a:ext cx="525" cy="441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2899" y="2522"/>
              <a:ext cx="525" cy="443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auto">
            <a:xfrm rot="1140760">
              <a:off x="2849" y="2624"/>
              <a:ext cx="525" cy="741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Oval 19"/>
            <p:cNvSpPr>
              <a:spLocks noChangeArrowheads="1"/>
            </p:cNvSpPr>
            <p:nvPr/>
          </p:nvSpPr>
          <p:spPr bwMode="auto">
            <a:xfrm>
              <a:off x="2059" y="2396"/>
              <a:ext cx="1081" cy="741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2321" y="2024"/>
              <a:ext cx="718" cy="570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1918" y="2181"/>
              <a:ext cx="546" cy="570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auto">
            <a:xfrm>
              <a:off x="1746" y="2539"/>
              <a:ext cx="365" cy="454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1856" y="2751"/>
              <a:ext cx="556" cy="501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2262" y="2875"/>
              <a:ext cx="838" cy="600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28398" dir="20006097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2806" y="2195"/>
              <a:ext cx="527" cy="443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2887" y="2495"/>
              <a:ext cx="527" cy="443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 rot="1336630">
              <a:off x="2837" y="2594"/>
              <a:ext cx="525" cy="743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2049" y="2365"/>
              <a:ext cx="1081" cy="743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32" name="Picture 2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9238" y="5039995"/>
            <a:ext cx="514350" cy="2794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4244975" y="4859020"/>
            <a:ext cx="4651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N</a:t>
            </a:r>
            <a:r>
              <a:rPr lang="en-US" altLang="zh-CN" sz="2000" baseline="-25000">
                <a:latin typeface="+mn-lt"/>
              </a:rPr>
              <a:t>1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5387975" y="4665345"/>
            <a:ext cx="4235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R</a:t>
            </a:r>
            <a:r>
              <a:rPr lang="en-US" altLang="zh-CN" sz="2000" baseline="-25000">
                <a:latin typeface="+mn-lt"/>
              </a:rPr>
              <a:t>1</a:t>
            </a:r>
          </a:p>
        </p:txBody>
      </p:sp>
      <p:graphicFrame>
        <p:nvGraphicFramePr>
          <p:cNvPr id="35" name="Object 32"/>
          <p:cNvGraphicFramePr>
            <a:graphicFrameLocks noChangeAspect="1"/>
          </p:cNvGraphicFramePr>
          <p:nvPr/>
        </p:nvGraphicFramePr>
        <p:xfrm>
          <a:off x="6018213" y="4379595"/>
          <a:ext cx="3052762" cy="1966913"/>
        </p:xfrm>
        <a:graphic>
          <a:graphicData uri="http://schemas.openxmlformats.org/presentationml/2006/ole">
            <p:oleObj spid="_x0000_s741378" name="VISIO" r:id="rId4" imgW="1689840" imgH="964440" progId="">
              <p:embed/>
            </p:oleObj>
          </a:graphicData>
        </a:graphic>
      </p:graphicFrame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7004050" y="5025708"/>
            <a:ext cx="14494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lt"/>
              </a:rPr>
              <a:t>Internet</a:t>
            </a:r>
            <a:endParaRPr lang="zh-CN" altLang="en-US" sz="2400" baseline="-25000" dirty="0">
              <a:latin typeface="+mn-lt"/>
            </a:endParaRPr>
          </a:p>
        </p:txBody>
      </p:sp>
      <p:pic>
        <p:nvPicPr>
          <p:cNvPr id="37" name="Picture 34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8688" y="5821045"/>
            <a:ext cx="4508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115380" y="4476560"/>
            <a:ext cx="2241319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err="1" smtClean="0">
                <a:latin typeface="+mn-lt"/>
              </a:rPr>
              <a:t>Dest</a:t>
            </a:r>
            <a:r>
              <a:rPr lang="en-US" altLang="zh-CN" sz="1400" dirty="0" smtClean="0">
                <a:latin typeface="+mn-lt"/>
              </a:rPr>
              <a:t>. Network Next hop</a:t>
            </a:r>
            <a:endParaRPr lang="zh-CN" altLang="en-US" sz="1400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+mn-lt"/>
              </a:rPr>
              <a:t>      </a:t>
            </a:r>
            <a:r>
              <a:rPr lang="en-US" altLang="zh-CN" sz="1800" dirty="0">
                <a:latin typeface="+mn-lt"/>
              </a:rPr>
              <a:t>N</a:t>
            </a:r>
            <a:r>
              <a:rPr lang="en-US" altLang="zh-CN" sz="1800" baseline="-25000" dirty="0">
                <a:latin typeface="+mn-lt"/>
              </a:rPr>
              <a:t>1</a:t>
            </a:r>
            <a:r>
              <a:rPr lang="en-US" altLang="zh-CN" sz="1800" dirty="0">
                <a:latin typeface="+mn-lt"/>
              </a:rPr>
              <a:t>          </a:t>
            </a:r>
            <a:r>
              <a:rPr lang="en-US" altLang="zh-CN" sz="1800" dirty="0" smtClean="0">
                <a:latin typeface="+mn-lt"/>
              </a:rPr>
              <a:t>Direct</a:t>
            </a:r>
            <a:endParaRPr lang="zh-CN" altLang="en-US" sz="1800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+mn-lt"/>
              </a:rPr>
              <a:t>      </a:t>
            </a:r>
            <a:r>
              <a:rPr lang="en-US" altLang="zh-CN" sz="1800" dirty="0">
                <a:latin typeface="+mn-lt"/>
              </a:rPr>
              <a:t>N</a:t>
            </a:r>
            <a:r>
              <a:rPr lang="en-US" altLang="zh-CN" sz="1800" baseline="-25000" dirty="0">
                <a:latin typeface="+mn-lt"/>
              </a:rPr>
              <a:t>2</a:t>
            </a:r>
            <a:r>
              <a:rPr lang="en-US" altLang="zh-CN" sz="1800" dirty="0">
                <a:latin typeface="+mn-lt"/>
              </a:rPr>
              <a:t>              R</a:t>
            </a:r>
            <a:r>
              <a:rPr lang="en-US" altLang="zh-CN" sz="1800" baseline="-25000" dirty="0">
                <a:latin typeface="+mn-lt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zh-CN" sz="1800" dirty="0" smtClean="0">
                <a:latin typeface="+mn-lt"/>
              </a:rPr>
              <a:t>    Default</a:t>
            </a:r>
            <a:r>
              <a:rPr lang="zh-CN" altLang="en-US" sz="1800" dirty="0" smtClean="0">
                <a:latin typeface="+mn-lt"/>
              </a:rPr>
              <a:t>        </a:t>
            </a:r>
            <a:r>
              <a:rPr lang="en-US" altLang="zh-CN" sz="1800" dirty="0" smtClean="0">
                <a:latin typeface="+mn-lt"/>
              </a:rPr>
              <a:t>R</a:t>
            </a:r>
            <a:r>
              <a:rPr lang="en-US" altLang="zh-CN" sz="1800" baseline="-25000" dirty="0" smtClean="0">
                <a:latin typeface="+mn-lt"/>
              </a:rPr>
              <a:t>1</a:t>
            </a:r>
            <a:endParaRPr lang="en-US" altLang="zh-CN" sz="1800" baseline="-25000" dirty="0">
              <a:latin typeface="+mn-lt"/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179388" y="4804982"/>
            <a:ext cx="216535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197676" y="5133531"/>
            <a:ext cx="216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1424496" y="4476433"/>
            <a:ext cx="1968" cy="1311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0" y="3768471"/>
            <a:ext cx="279419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+mn-lt"/>
              </a:rPr>
              <a:t>Routing table in any host of network N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+mn-lt"/>
              </a:rPr>
              <a:t>1</a:t>
            </a:r>
            <a:endParaRPr lang="zh-CN" altLang="en-US" sz="2000" baseline="-250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>
            <a:off x="2340864" y="4471670"/>
            <a:ext cx="770573" cy="1325626"/>
          </a:xfrm>
          <a:custGeom>
            <a:avLst/>
            <a:gdLst>
              <a:gd name="T0" fmla="*/ 18832324 w 368"/>
              <a:gd name="T1" fmla="*/ 0 h 524"/>
              <a:gd name="T2" fmla="*/ 1732671194 w 368"/>
              <a:gd name="T3" fmla="*/ 1993079625 h 524"/>
              <a:gd name="T4" fmla="*/ 1727962572 w 368"/>
              <a:gd name="T5" fmla="*/ 2147483647 h 524"/>
              <a:gd name="T6" fmla="*/ 0 w 368"/>
              <a:gd name="T7" fmla="*/ 2147483647 h 524"/>
              <a:gd name="T8" fmla="*/ 18832324 w 368"/>
              <a:gd name="T9" fmla="*/ 0 h 5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8"/>
              <a:gd name="T16" fmla="*/ 0 h 524"/>
              <a:gd name="T17" fmla="*/ 368 w 368"/>
              <a:gd name="T18" fmla="*/ 524 h 5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8" h="524">
                <a:moveTo>
                  <a:pt x="4" y="0"/>
                </a:moveTo>
                <a:lnTo>
                  <a:pt x="368" y="256"/>
                </a:lnTo>
                <a:lnTo>
                  <a:pt x="367" y="277"/>
                </a:lnTo>
                <a:lnTo>
                  <a:pt x="0" y="524"/>
                </a:lnTo>
                <a:lnTo>
                  <a:pt x="4" y="0"/>
                </a:lnTo>
                <a:close/>
              </a:path>
            </a:pathLst>
          </a:custGeom>
          <a:gradFill rotWithShape="1">
            <a:gsLst>
              <a:gs pos="0">
                <a:srgbClr val="C1C19A"/>
              </a:gs>
              <a:gs pos="100000">
                <a:srgbClr val="FFFFCC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4" name="Picture 42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63875" y="4892358"/>
            <a:ext cx="4508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43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57575" y="5728970"/>
            <a:ext cx="4508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6" name="Group 44"/>
          <p:cNvGrpSpPr>
            <a:grpSpLocks/>
          </p:cNvGrpSpPr>
          <p:nvPr/>
        </p:nvGrpSpPr>
        <p:grpSpPr bwMode="auto">
          <a:xfrm>
            <a:off x="5329238" y="3682683"/>
            <a:ext cx="1092200" cy="701675"/>
            <a:chOff x="1776" y="2768"/>
            <a:chExt cx="1824" cy="736"/>
          </a:xfrm>
        </p:grpSpPr>
        <p:grpSp>
          <p:nvGrpSpPr>
            <p:cNvPr id="47" name="Group 45"/>
            <p:cNvGrpSpPr>
              <a:grpSpLocks/>
            </p:cNvGrpSpPr>
            <p:nvPr/>
          </p:nvGrpSpPr>
          <p:grpSpPr bwMode="auto">
            <a:xfrm>
              <a:off x="1787" y="2783"/>
              <a:ext cx="1813" cy="721"/>
              <a:chOff x="1787" y="2783"/>
              <a:chExt cx="1813" cy="721"/>
            </a:xfrm>
          </p:grpSpPr>
          <p:sp>
            <p:nvSpPr>
              <p:cNvPr id="57" name="Oval 46"/>
              <p:cNvSpPr>
                <a:spLocks noChangeArrowheads="1"/>
              </p:cNvSpPr>
              <p:nvPr/>
            </p:nvSpPr>
            <p:spPr bwMode="auto">
              <a:xfrm>
                <a:off x="2413" y="2783"/>
                <a:ext cx="780" cy="291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Oval 47"/>
              <p:cNvSpPr>
                <a:spLocks noChangeArrowheads="1"/>
              </p:cNvSpPr>
              <p:nvPr/>
            </p:nvSpPr>
            <p:spPr bwMode="auto">
              <a:xfrm>
                <a:off x="1974" y="2863"/>
                <a:ext cx="593" cy="291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Oval 48"/>
              <p:cNvSpPr>
                <a:spLocks noChangeArrowheads="1"/>
              </p:cNvSpPr>
              <p:nvPr/>
            </p:nvSpPr>
            <p:spPr bwMode="auto">
              <a:xfrm>
                <a:off x="1787" y="3045"/>
                <a:ext cx="396" cy="233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Oval 49"/>
              <p:cNvSpPr>
                <a:spLocks noChangeArrowheads="1"/>
              </p:cNvSpPr>
              <p:nvPr/>
            </p:nvSpPr>
            <p:spPr bwMode="auto">
              <a:xfrm>
                <a:off x="1908" y="3154"/>
                <a:ext cx="604" cy="255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Oval 50"/>
              <p:cNvSpPr>
                <a:spLocks noChangeArrowheads="1"/>
              </p:cNvSpPr>
              <p:nvPr/>
            </p:nvSpPr>
            <p:spPr bwMode="auto">
              <a:xfrm>
                <a:off x="2347" y="3198"/>
                <a:ext cx="912" cy="30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Oval 51"/>
              <p:cNvSpPr>
                <a:spLocks noChangeArrowheads="1"/>
              </p:cNvSpPr>
              <p:nvPr/>
            </p:nvSpPr>
            <p:spPr bwMode="auto">
              <a:xfrm>
                <a:off x="2941" y="2870"/>
                <a:ext cx="571" cy="22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Oval 52"/>
              <p:cNvSpPr>
                <a:spLocks noChangeArrowheads="1"/>
              </p:cNvSpPr>
              <p:nvPr/>
            </p:nvSpPr>
            <p:spPr bwMode="auto">
              <a:xfrm>
                <a:off x="3029" y="3023"/>
                <a:ext cx="571" cy="22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Oval 53"/>
              <p:cNvSpPr>
                <a:spLocks noChangeArrowheads="1"/>
              </p:cNvSpPr>
              <p:nvPr/>
            </p:nvSpPr>
            <p:spPr bwMode="auto">
              <a:xfrm>
                <a:off x="2974" y="3074"/>
                <a:ext cx="571" cy="379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Oval 54"/>
              <p:cNvSpPr>
                <a:spLocks noChangeArrowheads="1"/>
              </p:cNvSpPr>
              <p:nvPr/>
            </p:nvSpPr>
            <p:spPr bwMode="auto">
              <a:xfrm>
                <a:off x="2117" y="2957"/>
                <a:ext cx="1175" cy="379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" name="Oval 55"/>
            <p:cNvSpPr>
              <a:spLocks noChangeArrowheads="1"/>
            </p:cNvSpPr>
            <p:nvPr/>
          </p:nvSpPr>
          <p:spPr bwMode="auto">
            <a:xfrm>
              <a:off x="2402" y="2768"/>
              <a:ext cx="780" cy="29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Oval 56"/>
            <p:cNvSpPr>
              <a:spLocks noChangeArrowheads="1"/>
            </p:cNvSpPr>
            <p:nvPr/>
          </p:nvSpPr>
          <p:spPr bwMode="auto">
            <a:xfrm>
              <a:off x="1963" y="2848"/>
              <a:ext cx="593" cy="292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Oval 57"/>
            <p:cNvSpPr>
              <a:spLocks noChangeArrowheads="1"/>
            </p:cNvSpPr>
            <p:nvPr/>
          </p:nvSpPr>
          <p:spPr bwMode="auto">
            <a:xfrm>
              <a:off x="1776" y="3030"/>
              <a:ext cx="396" cy="23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Oval 58"/>
            <p:cNvSpPr>
              <a:spLocks noChangeArrowheads="1"/>
            </p:cNvSpPr>
            <p:nvPr/>
          </p:nvSpPr>
          <p:spPr bwMode="auto">
            <a:xfrm>
              <a:off x="1897" y="3140"/>
              <a:ext cx="604" cy="25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Oval 59"/>
            <p:cNvSpPr>
              <a:spLocks noChangeArrowheads="1"/>
            </p:cNvSpPr>
            <p:nvPr/>
          </p:nvSpPr>
          <p:spPr bwMode="auto">
            <a:xfrm>
              <a:off x="2336" y="3183"/>
              <a:ext cx="912" cy="306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Oval 60"/>
            <p:cNvSpPr>
              <a:spLocks noChangeArrowheads="1"/>
            </p:cNvSpPr>
            <p:nvPr/>
          </p:nvSpPr>
          <p:spPr bwMode="auto">
            <a:xfrm>
              <a:off x="2930" y="2855"/>
              <a:ext cx="571" cy="226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Oval 61"/>
            <p:cNvSpPr>
              <a:spLocks noChangeArrowheads="1"/>
            </p:cNvSpPr>
            <p:nvPr/>
          </p:nvSpPr>
          <p:spPr bwMode="auto">
            <a:xfrm>
              <a:off x="3018" y="3008"/>
              <a:ext cx="571" cy="226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Oval 62"/>
            <p:cNvSpPr>
              <a:spLocks noChangeArrowheads="1"/>
            </p:cNvSpPr>
            <p:nvPr/>
          </p:nvSpPr>
          <p:spPr bwMode="auto">
            <a:xfrm>
              <a:off x="2963" y="3059"/>
              <a:ext cx="571" cy="37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Oval 63"/>
            <p:cNvSpPr>
              <a:spLocks noChangeArrowheads="1"/>
            </p:cNvSpPr>
            <p:nvPr/>
          </p:nvSpPr>
          <p:spPr bwMode="auto">
            <a:xfrm>
              <a:off x="2106" y="2943"/>
              <a:ext cx="1175" cy="37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" name="Text Box 64"/>
          <p:cNvSpPr txBox="1">
            <a:spLocks noChangeArrowheads="1"/>
          </p:cNvSpPr>
          <p:nvPr/>
        </p:nvSpPr>
        <p:spPr bwMode="auto">
          <a:xfrm>
            <a:off x="5613400" y="3773170"/>
            <a:ext cx="4940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N</a:t>
            </a:r>
            <a:r>
              <a:rPr lang="en-US" altLang="zh-CN" sz="2000" baseline="-25000">
                <a:latin typeface="+mn-lt"/>
              </a:rPr>
              <a:t>2</a:t>
            </a:r>
          </a:p>
        </p:txBody>
      </p:sp>
      <p:pic>
        <p:nvPicPr>
          <p:cNvPr id="67" name="Picture 6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5525" y="4335145"/>
            <a:ext cx="515938" cy="277813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sp>
        <p:nvSpPr>
          <p:cNvPr id="68" name="Text Box 66"/>
          <p:cNvSpPr txBox="1">
            <a:spLocks noChangeArrowheads="1"/>
          </p:cNvSpPr>
          <p:nvPr/>
        </p:nvSpPr>
        <p:spPr bwMode="auto">
          <a:xfrm>
            <a:off x="4598988" y="3920808"/>
            <a:ext cx="4651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+mn-lt"/>
              </a:rPr>
              <a:t>R</a:t>
            </a:r>
            <a:r>
              <a:rPr lang="en-US" altLang="zh-CN" sz="2000" baseline="-25000" dirty="0">
                <a:latin typeface="+mn-lt"/>
              </a:rPr>
              <a:t>2</a:t>
            </a:r>
          </a:p>
        </p:txBody>
      </p:sp>
      <p:sp>
        <p:nvSpPr>
          <p:cNvPr id="69" name="Line 67"/>
          <p:cNvSpPr>
            <a:spLocks noChangeShapeType="1"/>
          </p:cNvSpPr>
          <p:nvPr/>
        </p:nvSpPr>
        <p:spPr bwMode="auto">
          <a:xfrm>
            <a:off x="197676" y="5460937"/>
            <a:ext cx="216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Advantages and Disadvantages of the Original </a:t>
            </a:r>
            <a:r>
              <a:rPr lang="en-US" altLang="zh-CN" sz="2800" dirty="0" err="1" smtClean="0"/>
              <a:t>Classful</a:t>
            </a:r>
            <a:r>
              <a:rPr lang="en-US" altLang="zh-CN" sz="2800" dirty="0" smtClean="0"/>
              <a:t> IP Addressing scheme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The chief </a:t>
            </a:r>
            <a:r>
              <a:rPr lang="en-US" altLang="zh-CN" sz="2000" dirty="0" smtClean="0">
                <a:solidFill>
                  <a:srgbClr val="0000FF"/>
                </a:solidFill>
              </a:rPr>
              <a:t>advantage</a:t>
            </a:r>
            <a:r>
              <a:rPr lang="en-US" altLang="zh-CN" sz="2000" dirty="0" smtClean="0"/>
              <a:t>: A router can </a:t>
            </a:r>
            <a:r>
              <a:rPr lang="en-US" altLang="zh-CN" sz="2000" u="sng" dirty="0" smtClean="0"/>
              <a:t>keep one routing entry per network </a:t>
            </a:r>
            <a:r>
              <a:rPr lang="en-US" altLang="zh-CN" sz="2000" dirty="0" smtClean="0"/>
              <a:t>instead of per destination host. </a:t>
            </a:r>
          </a:p>
          <a:p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classful</a:t>
            </a:r>
            <a:r>
              <a:rPr lang="en-US" altLang="zh-CN" sz="2000" dirty="0" smtClean="0"/>
              <a:t> addressing to determine the boundary between prefix and suffix</a:t>
            </a:r>
            <a:r>
              <a:rPr lang="en-US" altLang="zh-CN" sz="1600" dirty="0" smtClean="0"/>
              <a:t>, e.g., Class A partitioned an address into 8-bit network portion and a 24-bit host portion.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</a:rPr>
              <a:t>Weakness</a:t>
            </a:r>
            <a:r>
              <a:rPr lang="en-US" altLang="zh-CN" sz="2000" dirty="0" smtClean="0"/>
              <a:t>: Requiring a unique prefix for each physical network would exhaust the address space quickly as the Internet proliferates.</a:t>
            </a:r>
          </a:p>
          <a:p>
            <a:endParaRPr lang="en-US" altLang="zh-CN" sz="2000" dirty="0" smtClean="0"/>
          </a:p>
          <a:p>
            <a:r>
              <a:rPr lang="en-US" altLang="zh-CN" sz="2000" u="sng" dirty="0" smtClean="0">
                <a:solidFill>
                  <a:srgbClr val="FF0000"/>
                </a:solidFill>
              </a:rPr>
              <a:t>Q: </a:t>
            </a:r>
            <a:r>
              <a:rPr lang="en-US" altLang="zh-CN" sz="2000" dirty="0" smtClean="0"/>
              <a:t>How can technology accommodate growth without abandoning the original </a:t>
            </a:r>
            <a:r>
              <a:rPr lang="en-US" altLang="zh-CN" sz="2000" dirty="0" err="1" smtClean="0"/>
              <a:t>classful</a:t>
            </a:r>
            <a:r>
              <a:rPr lang="en-US" altLang="zh-CN" sz="2000" dirty="0" smtClean="0"/>
              <a:t> addressing scheme?</a:t>
            </a:r>
          </a:p>
          <a:p>
            <a:r>
              <a:rPr lang="en-US" altLang="zh-CN" sz="2000" u="sng" dirty="0" smtClean="0">
                <a:solidFill>
                  <a:srgbClr val="FF0000"/>
                </a:solidFill>
              </a:rPr>
              <a:t>A:</a:t>
            </a:r>
            <a:r>
              <a:rPr lang="en-US" altLang="zh-CN" sz="2000" dirty="0" smtClean="0"/>
              <a:t> In order to reduce the number of network prefixes used, three survival solutions are: </a:t>
            </a:r>
            <a:r>
              <a:rPr lang="en-US" altLang="zh-CN" sz="2000" dirty="0" smtClean="0">
                <a:sym typeface="Wingdings"/>
              </a:rPr>
              <a:t></a:t>
            </a:r>
            <a:r>
              <a:rPr lang="en-US" altLang="zh-CN" sz="2000" u="sng" dirty="0" smtClean="0"/>
              <a:t>unnumbered point-to-point links, </a:t>
            </a:r>
            <a:r>
              <a:rPr lang="en-US" altLang="zh-CN" sz="2000" u="sng" dirty="0" smtClean="0">
                <a:sym typeface="Wingdings"/>
              </a:rPr>
              <a:t></a:t>
            </a:r>
            <a:r>
              <a:rPr lang="en-US" altLang="zh-CN" sz="2000" u="sng" dirty="0" smtClean="0"/>
              <a:t>proxy ARP, and </a:t>
            </a:r>
            <a:r>
              <a:rPr lang="en-US" altLang="zh-CN" sz="2000" u="sng" dirty="0" smtClean="0">
                <a:sym typeface="Wingdings"/>
              </a:rPr>
              <a:t></a:t>
            </a:r>
            <a:r>
              <a:rPr lang="en-US" altLang="zh-CN" sz="2000" u="sng" dirty="0" smtClean="0"/>
              <a:t>subnet addressing.</a:t>
            </a:r>
            <a:endParaRPr lang="zh-CN" altLang="en-US" sz="2000" u="sng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lt"/>
              </a:rPr>
              <a:t>2-</a:t>
            </a:r>
            <a:fld id="{6C1F76B0-C056-41A2-B7A5-C4FED8C001A5}" type="slidenum">
              <a:rPr lang="en-US" altLang="ko-KR" smtClean="0">
                <a:latin typeface="+mn-lt"/>
              </a:rPr>
              <a:pPr>
                <a:defRPr/>
              </a:pPr>
              <a:t>34</a:t>
            </a:fld>
            <a:endParaRPr lang="en-US" altLang="ko-KR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600" dirty="0" smtClean="0"/>
              <a:t>Subnet Addressing / </a:t>
            </a:r>
            <a:r>
              <a:rPr lang="en-GB" altLang="zh-CN" sz="3600" dirty="0" err="1" smtClean="0"/>
              <a:t>Subnetting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2000839"/>
          </a:xfrm>
        </p:spPr>
        <p:txBody>
          <a:bodyPr/>
          <a:lstStyle/>
          <a:p>
            <a:r>
              <a:rPr lang="en-GB" altLang="zh-CN" sz="2400" dirty="0" smtClean="0"/>
              <a:t>Conceptually, adding subnets only changes the interpretation of IP addresses slightly.</a:t>
            </a:r>
          </a:p>
          <a:p>
            <a:r>
              <a:rPr lang="en-GB" altLang="zh-CN" sz="2400" u="sng" dirty="0" smtClean="0"/>
              <a:t>Routers only examine the network prefix</a:t>
            </a:r>
            <a:r>
              <a:rPr lang="en-GB" altLang="zh-CN" sz="2400" dirty="0" smtClean="0"/>
              <a:t>. The interpretation of the local portion of an address is left up to the site.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lt"/>
              </a:rPr>
              <a:t>2-</a:t>
            </a:r>
            <a:fld id="{6C1F76B0-C056-41A2-B7A5-C4FED8C001A5}" type="slidenum">
              <a:rPr lang="en-US" altLang="ko-KR" smtClean="0">
                <a:latin typeface="+mn-lt"/>
              </a:rPr>
              <a:pPr>
                <a:defRPr/>
              </a:pPr>
              <a:t>35</a:t>
            </a:fld>
            <a:endParaRPr lang="en-US" altLang="ko-KR" dirty="0">
              <a:latin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921613" y="4251513"/>
            <a:ext cx="4194928" cy="688126"/>
            <a:chOff x="707010" y="4185500"/>
            <a:chExt cx="5750350" cy="933255"/>
          </a:xfrm>
        </p:grpSpPr>
        <p:sp>
          <p:nvSpPr>
            <p:cNvPr id="14" name="矩形 13"/>
            <p:cNvSpPr/>
            <p:nvPr/>
          </p:nvSpPr>
          <p:spPr bwMode="auto">
            <a:xfrm>
              <a:off x="707010" y="4185501"/>
              <a:ext cx="2884602" cy="9332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024486" y="4185501"/>
              <a:ext cx="1432874" cy="9332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591612" y="4185500"/>
              <a:ext cx="1432873" cy="9332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53760" y="4242061"/>
              <a:ext cx="2040195" cy="793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altLang="zh-CN" sz="1600" dirty="0" smtClean="0"/>
                <a:t>Internet </a:t>
              </a:r>
            </a:p>
            <a:p>
              <a:pPr algn="ctr"/>
              <a:r>
                <a:rPr lang="en-GB" altLang="zh-CN" sz="1600" dirty="0" smtClean="0"/>
                <a:t>part</a:t>
              </a:r>
              <a:endParaRPr lang="zh-CN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22330" y="4289196"/>
              <a:ext cx="1387747" cy="793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altLang="zh-CN" sz="1600" dirty="0" smtClean="0"/>
                <a:t>physical </a:t>
              </a:r>
            </a:p>
            <a:p>
              <a:pPr algn="ctr"/>
              <a:r>
                <a:rPr lang="en-GB" altLang="zh-CN" sz="1600" dirty="0" smtClean="0"/>
                <a:t>network </a:t>
              </a:r>
              <a:endParaRPr lang="zh-CN" alt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35486" y="4440026"/>
              <a:ext cx="1222046" cy="4591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altLang="zh-CN" sz="1600" dirty="0" smtClean="0"/>
                <a:t>host</a:t>
              </a:r>
              <a:endParaRPr lang="zh-CN" altLang="en-US" sz="16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902758" y="3289978"/>
            <a:ext cx="4194928" cy="688128"/>
            <a:chOff x="707010" y="2941162"/>
            <a:chExt cx="5769204" cy="933254"/>
          </a:xfrm>
        </p:grpSpPr>
        <p:sp>
          <p:nvSpPr>
            <p:cNvPr id="17" name="矩形 16"/>
            <p:cNvSpPr/>
            <p:nvPr/>
          </p:nvSpPr>
          <p:spPr bwMode="auto">
            <a:xfrm>
              <a:off x="3591612" y="2941162"/>
              <a:ext cx="2884602" cy="9332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707010" y="2941162"/>
              <a:ext cx="2884602" cy="9332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6071" y="2988298"/>
              <a:ext cx="1734533" cy="714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altLang="zh-CN" sz="1600" dirty="0" smtClean="0"/>
                <a:t>local </a:t>
              </a:r>
            </a:p>
            <a:p>
              <a:pPr algn="ctr"/>
              <a:r>
                <a:rPr lang="en-GB" altLang="zh-CN" sz="1600" dirty="0" smtClean="0"/>
                <a:t>part</a:t>
              </a:r>
              <a:endParaRPr lang="zh-CN" alt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53760" y="2978871"/>
              <a:ext cx="1857082" cy="714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altLang="zh-CN" sz="1600" dirty="0" smtClean="0"/>
                <a:t>Internet </a:t>
              </a:r>
            </a:p>
            <a:p>
              <a:pPr algn="ctr"/>
              <a:r>
                <a:rPr lang="en-GB" altLang="zh-CN" sz="1600" dirty="0" smtClean="0"/>
                <a:t>part</a:t>
              </a:r>
              <a:endParaRPr lang="zh-CN" altLang="en-US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67641" y="5986028"/>
            <a:ext cx="5637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>
                <a:latin typeface="+mn-lt"/>
              </a:rPr>
              <a:t>11111111  11111111  11111111  00000000</a:t>
            </a:r>
            <a:endParaRPr lang="zh-CN" altLang="en-US" dirty="0">
              <a:latin typeface="+mn-lt"/>
            </a:endParaRPr>
          </a:p>
        </p:txBody>
      </p:sp>
      <p:sp>
        <p:nvSpPr>
          <p:cNvPr id="27" name="左大括号 26"/>
          <p:cNvSpPr/>
          <p:nvPr/>
        </p:nvSpPr>
        <p:spPr bwMode="auto">
          <a:xfrm rot="5400000">
            <a:off x="2130458" y="4034675"/>
            <a:ext cx="296935" cy="3624608"/>
          </a:xfrm>
          <a:prstGeom prst="leftBrace">
            <a:avLst>
              <a:gd name="adj1" fmla="val 8333"/>
              <a:gd name="adj2" fmla="val 4974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25486" y="5344998"/>
            <a:ext cx="230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800" dirty="0" smtClean="0">
                <a:latin typeface="+mn-lt"/>
              </a:rPr>
              <a:t>Network Identifier</a:t>
            </a:r>
            <a:endParaRPr lang="zh-CN" altLang="en-US" sz="1800" dirty="0">
              <a:latin typeface="+mn-lt"/>
            </a:endParaRPr>
          </a:p>
        </p:txBody>
      </p:sp>
      <p:sp>
        <p:nvSpPr>
          <p:cNvPr id="29" name="左大括号 28"/>
          <p:cNvSpPr/>
          <p:nvPr/>
        </p:nvSpPr>
        <p:spPr bwMode="auto">
          <a:xfrm rot="5400000">
            <a:off x="4850093" y="5019778"/>
            <a:ext cx="268657" cy="1626127"/>
          </a:xfrm>
          <a:prstGeom prst="leftBrace">
            <a:avLst>
              <a:gd name="adj1" fmla="val 8333"/>
              <a:gd name="adj2" fmla="val 4974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00666" y="5344998"/>
            <a:ext cx="190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800" dirty="0" smtClean="0">
                <a:latin typeface="+mn-lt"/>
              </a:rPr>
              <a:t>Host Identifier</a:t>
            </a:r>
            <a:endParaRPr lang="zh-CN" altLang="en-US" sz="1800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53668" y="5976594"/>
            <a:ext cx="239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>
                <a:latin typeface="+mn-lt"/>
              </a:rPr>
              <a:t>255.255.255.0</a:t>
            </a:r>
            <a:endParaRPr lang="zh-CN" alt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1658" y="4647414"/>
            <a:ext cx="304504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altLang="zh-CN" dirty="0" smtClean="0"/>
              <a:t>Subnet mask (“</a:t>
            </a:r>
            <a:r>
              <a:rPr lang="en-GB" altLang="zh-CN" dirty="0" smtClean="0">
                <a:solidFill>
                  <a:srgbClr val="FF0000"/>
                </a:solidFill>
              </a:rPr>
              <a:t>AND</a:t>
            </a:r>
            <a:r>
              <a:rPr lang="en-GB" altLang="zh-CN" dirty="0" smtClean="0"/>
              <a:t>” operation):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154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3C178991-3101-4238-89C4-499148AF2901}" type="slidenum">
              <a:rPr lang="en-US" altLang="ko-KR" smtClean="0">
                <a:latin typeface="+mn-lt"/>
                <a:ea typeface="굴림" pitchFamily="34" charset="-127"/>
              </a:rPr>
              <a:pPr/>
              <a:t>36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  <p:sp>
        <p:nvSpPr>
          <p:cNvPr id="6155" name="Freeform 2"/>
          <p:cNvSpPr>
            <a:spLocks/>
          </p:cNvSpPr>
          <p:nvPr/>
        </p:nvSpPr>
        <p:spPr bwMode="auto">
          <a:xfrm>
            <a:off x="4378325" y="1160463"/>
            <a:ext cx="1941513" cy="2049462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6156" name="Freeform 3"/>
          <p:cNvSpPr>
            <a:spLocks/>
          </p:cNvSpPr>
          <p:nvPr/>
        </p:nvSpPr>
        <p:spPr bwMode="auto">
          <a:xfrm>
            <a:off x="6894513" y="1447800"/>
            <a:ext cx="1906587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6157" name="Freeform 4"/>
          <p:cNvSpPr>
            <a:spLocks/>
          </p:cNvSpPr>
          <p:nvPr/>
        </p:nvSpPr>
        <p:spPr bwMode="auto">
          <a:xfrm>
            <a:off x="5578475" y="2881313"/>
            <a:ext cx="2041525" cy="1979612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6"/>
              <a:gd name="T40" fmla="*/ 0 h 1247"/>
              <a:gd name="T41" fmla="*/ 1286 w 1286"/>
              <a:gd name="T42" fmla="*/ 1247 h 12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61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Subnets</a:t>
            </a:r>
          </a:p>
        </p:txBody>
      </p:sp>
      <p:sp>
        <p:nvSpPr>
          <p:cNvPr id="6159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333500"/>
            <a:ext cx="3695700" cy="4648200"/>
          </a:xfrm>
        </p:spPr>
        <p:txBody>
          <a:bodyPr/>
          <a:lstStyle/>
          <a:p>
            <a:r>
              <a:rPr lang="en-US" altLang="ko-KR" sz="2400" smtClean="0">
                <a:solidFill>
                  <a:schemeClr val="accent2"/>
                </a:solidFill>
                <a:ea typeface="굴림" pitchFamily="34" charset="-127"/>
              </a:rPr>
              <a:t>IP address:</a:t>
            </a:r>
            <a:r>
              <a:rPr lang="en-US" altLang="ko-KR" sz="2400" smtClean="0">
                <a:ea typeface="굴림" pitchFamily="34" charset="-127"/>
              </a:rPr>
              <a:t> 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subnet part (high order bits)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host part (low order bits) </a:t>
            </a:r>
          </a:p>
          <a:p>
            <a:r>
              <a:rPr lang="en-US" altLang="ko-KR" sz="2400" i="1" smtClean="0">
                <a:solidFill>
                  <a:schemeClr val="accent2"/>
                </a:solidFill>
                <a:ea typeface="굴림" pitchFamily="34" charset="-127"/>
              </a:rPr>
              <a:t>What’s a subnet ?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device interfaces with same subnet part of IP address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can physically reach each other without intervening router</a:t>
            </a:r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4456113" y="1265238"/>
          <a:ext cx="584200" cy="463550"/>
        </p:xfrm>
        <a:graphic>
          <a:graphicData uri="http://schemas.openxmlformats.org/presentationml/2006/ole">
            <p:oleObj spid="_x0000_s278530" name="Clip" r:id="rId4" imgW="1305000" imgH="1085760" progId="">
              <p:embed/>
            </p:oleObj>
          </a:graphicData>
        </a:graphic>
      </p:graphicFrame>
      <p:sp>
        <p:nvSpPr>
          <p:cNvPr id="6160" name="Line 8"/>
          <p:cNvSpPr>
            <a:spLocks noChangeShapeType="1"/>
          </p:cNvSpPr>
          <p:nvPr/>
        </p:nvSpPr>
        <p:spPr bwMode="auto">
          <a:xfrm>
            <a:off x="5016500" y="1638300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6161" name="Line 9"/>
          <p:cNvSpPr>
            <a:spLocks noChangeShapeType="1"/>
          </p:cNvSpPr>
          <p:nvPr/>
        </p:nvSpPr>
        <p:spPr bwMode="auto">
          <a:xfrm flipH="1">
            <a:off x="5307013" y="1624013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6162" name="Line 10"/>
          <p:cNvSpPr>
            <a:spLocks noChangeShapeType="1"/>
          </p:cNvSpPr>
          <p:nvPr/>
        </p:nvSpPr>
        <p:spPr bwMode="auto">
          <a:xfrm flipV="1">
            <a:off x="5016500" y="2282825"/>
            <a:ext cx="277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6163" name="Line 11"/>
          <p:cNvSpPr>
            <a:spLocks noChangeShapeType="1"/>
          </p:cNvSpPr>
          <p:nvPr/>
        </p:nvSpPr>
        <p:spPr bwMode="auto">
          <a:xfrm>
            <a:off x="5026025" y="2909888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graphicFrame>
        <p:nvGraphicFramePr>
          <p:cNvPr id="6147" name="Object 12"/>
          <p:cNvGraphicFramePr>
            <a:graphicFrameLocks noChangeAspect="1"/>
          </p:cNvGraphicFramePr>
          <p:nvPr/>
        </p:nvGraphicFramePr>
        <p:xfrm>
          <a:off x="4456113" y="1931988"/>
          <a:ext cx="584200" cy="463550"/>
        </p:xfrm>
        <a:graphic>
          <a:graphicData uri="http://schemas.openxmlformats.org/presentationml/2006/ole">
            <p:oleObj spid="_x0000_s278531" name="Clip" r:id="rId5" imgW="1305000" imgH="1085760" progId="">
              <p:embed/>
            </p:oleObj>
          </a:graphicData>
        </a:graphic>
      </p:graphicFrame>
      <p:graphicFrame>
        <p:nvGraphicFramePr>
          <p:cNvPr id="6148" name="Object 13"/>
          <p:cNvGraphicFramePr>
            <a:graphicFrameLocks noChangeAspect="1"/>
          </p:cNvGraphicFramePr>
          <p:nvPr/>
        </p:nvGraphicFramePr>
        <p:xfrm>
          <a:off x="4456113" y="2541588"/>
          <a:ext cx="584200" cy="463550"/>
        </p:xfrm>
        <a:graphic>
          <a:graphicData uri="http://schemas.openxmlformats.org/presentationml/2006/ole">
            <p:oleObj spid="_x0000_s278532" name="Clip" r:id="rId6" imgW="1305000" imgH="1085760" progId="">
              <p:embed/>
            </p:oleObj>
          </a:graphicData>
        </a:graphic>
      </p:graphicFrame>
      <p:sp>
        <p:nvSpPr>
          <p:cNvPr id="6164" name="Line 14"/>
          <p:cNvSpPr>
            <a:spLocks noChangeShapeType="1"/>
          </p:cNvSpPr>
          <p:nvPr/>
        </p:nvSpPr>
        <p:spPr bwMode="auto">
          <a:xfrm>
            <a:off x="5307013" y="2481263"/>
            <a:ext cx="10350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249988" y="2446338"/>
            <a:ext cx="711200" cy="381000"/>
            <a:chOff x="3600" y="219"/>
            <a:chExt cx="360" cy="175"/>
          </a:xfrm>
        </p:grpSpPr>
        <p:sp>
          <p:nvSpPr>
            <p:cNvPr id="6192" name="Oval 1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 sz="1600">
                <a:latin typeface="+mn-lt"/>
              </a:endParaRPr>
            </a:p>
          </p:txBody>
        </p:sp>
        <p:sp>
          <p:nvSpPr>
            <p:cNvPr id="6193" name="Line 1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6194" name="Line 1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6195" name="Rectangle 1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ko-KR" altLang="ko-KR" sz="1600">
                <a:latin typeface="+mn-lt"/>
              </a:endParaRPr>
            </a:p>
          </p:txBody>
        </p:sp>
        <p:sp>
          <p:nvSpPr>
            <p:cNvPr id="6196" name="Oval 2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 sz="1600">
                <a:latin typeface="+mn-lt"/>
              </a:endParaRPr>
            </a:p>
          </p:txBody>
        </p:sp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02" name="Line 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6203" name="Line 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6204" name="Line 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</p:grpSp>
        <p:grpSp>
          <p:nvGrpSpPr>
            <p:cNvPr id="4" name="Group 2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199" name="Line 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6200" name="Line 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6201" name="Line 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</p:grpSp>
      </p:grpSp>
      <p:sp>
        <p:nvSpPr>
          <p:cNvPr id="6166" name="Text Box 29"/>
          <p:cNvSpPr txBox="1">
            <a:spLocks noChangeArrowheads="1"/>
          </p:cNvSpPr>
          <p:nvPr/>
        </p:nvSpPr>
        <p:spPr bwMode="auto">
          <a:xfrm>
            <a:off x="4975225" y="131286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223.1.1.1</a:t>
            </a:r>
          </a:p>
        </p:txBody>
      </p:sp>
      <p:sp>
        <p:nvSpPr>
          <p:cNvPr id="6167" name="Rectangle 30"/>
          <p:cNvSpPr>
            <a:spLocks noChangeArrowheads="1"/>
          </p:cNvSpPr>
          <p:nvPr/>
        </p:nvSpPr>
        <p:spPr bwMode="auto">
          <a:xfrm>
            <a:off x="5062538" y="2033588"/>
            <a:ext cx="309562" cy="18097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 sz="1600">
              <a:latin typeface="+mn-lt"/>
            </a:endParaRPr>
          </a:p>
        </p:txBody>
      </p:sp>
      <p:sp>
        <p:nvSpPr>
          <p:cNvPr id="6168" name="Text Box 31"/>
          <p:cNvSpPr txBox="1">
            <a:spLocks noChangeArrowheads="1"/>
          </p:cNvSpPr>
          <p:nvPr/>
        </p:nvSpPr>
        <p:spPr bwMode="auto">
          <a:xfrm>
            <a:off x="4976813" y="19415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223.1.1.2</a:t>
            </a:r>
          </a:p>
        </p:txBody>
      </p:sp>
      <p:sp>
        <p:nvSpPr>
          <p:cNvPr id="6169" name="Text Box 32"/>
          <p:cNvSpPr txBox="1">
            <a:spLocks noChangeArrowheads="1"/>
          </p:cNvSpPr>
          <p:nvPr/>
        </p:nvSpPr>
        <p:spPr bwMode="auto">
          <a:xfrm>
            <a:off x="4860925" y="28940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223.1.1.3</a:t>
            </a:r>
          </a:p>
        </p:txBody>
      </p:sp>
      <p:sp>
        <p:nvSpPr>
          <p:cNvPr id="6170" name="Text Box 33"/>
          <p:cNvSpPr txBox="1">
            <a:spLocks noChangeArrowheads="1"/>
          </p:cNvSpPr>
          <p:nvPr/>
        </p:nvSpPr>
        <p:spPr bwMode="auto">
          <a:xfrm>
            <a:off x="5651500" y="222250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223.1.1.4</a:t>
            </a:r>
          </a:p>
        </p:txBody>
      </p:sp>
      <p:sp>
        <p:nvSpPr>
          <p:cNvPr id="6171" name="Line 34"/>
          <p:cNvSpPr>
            <a:spLocks noChangeShapeType="1"/>
          </p:cNvSpPr>
          <p:nvPr/>
        </p:nvSpPr>
        <p:spPr bwMode="auto">
          <a:xfrm>
            <a:off x="6854825" y="2490788"/>
            <a:ext cx="1016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6172" name="Text Box 35"/>
          <p:cNvSpPr txBox="1">
            <a:spLocks noChangeArrowheads="1"/>
          </p:cNvSpPr>
          <p:nvPr/>
        </p:nvSpPr>
        <p:spPr bwMode="auto">
          <a:xfrm>
            <a:off x="6727825" y="2212975"/>
            <a:ext cx="1056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223.1.2.9</a:t>
            </a:r>
          </a:p>
        </p:txBody>
      </p:sp>
      <p:sp>
        <p:nvSpPr>
          <p:cNvPr id="6173" name="Line 36"/>
          <p:cNvSpPr>
            <a:spLocks noChangeShapeType="1"/>
          </p:cNvSpPr>
          <p:nvPr/>
        </p:nvSpPr>
        <p:spPr bwMode="auto">
          <a:xfrm flipH="1">
            <a:off x="7878763" y="1795463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graphicFrame>
        <p:nvGraphicFramePr>
          <p:cNvPr id="6149" name="Object 37"/>
          <p:cNvGraphicFramePr>
            <a:graphicFrameLocks noChangeAspect="1"/>
          </p:cNvGraphicFramePr>
          <p:nvPr/>
        </p:nvGraphicFramePr>
        <p:xfrm>
          <a:off x="8056563" y="1503363"/>
          <a:ext cx="584200" cy="463550"/>
        </p:xfrm>
        <a:graphic>
          <a:graphicData uri="http://schemas.openxmlformats.org/presentationml/2006/ole">
            <p:oleObj spid="_x0000_s278533" name="Clip" r:id="rId7" imgW="1305000" imgH="1085760" progId="">
              <p:embed/>
            </p:oleObj>
          </a:graphicData>
        </a:graphic>
      </p:graphicFrame>
      <p:sp>
        <p:nvSpPr>
          <p:cNvPr id="6174" name="Line 38"/>
          <p:cNvSpPr>
            <a:spLocks noChangeShapeType="1"/>
          </p:cNvSpPr>
          <p:nvPr/>
        </p:nvSpPr>
        <p:spPr bwMode="auto">
          <a:xfrm>
            <a:off x="7878763" y="18002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graphicFrame>
        <p:nvGraphicFramePr>
          <p:cNvPr id="6150" name="Object 39"/>
          <p:cNvGraphicFramePr>
            <a:graphicFrameLocks noChangeAspect="1"/>
          </p:cNvGraphicFramePr>
          <p:nvPr/>
        </p:nvGraphicFramePr>
        <p:xfrm>
          <a:off x="8061325" y="2884488"/>
          <a:ext cx="584200" cy="463550"/>
        </p:xfrm>
        <a:graphic>
          <a:graphicData uri="http://schemas.openxmlformats.org/presentationml/2006/ole">
            <p:oleObj spid="_x0000_s278534" name="Clip" r:id="rId8" imgW="1305000" imgH="1085760" progId="">
              <p:embed/>
            </p:oleObj>
          </a:graphicData>
        </a:graphic>
      </p:graphicFrame>
      <p:sp>
        <p:nvSpPr>
          <p:cNvPr id="6175" name="Line 40"/>
          <p:cNvSpPr>
            <a:spLocks noChangeShapeType="1"/>
          </p:cNvSpPr>
          <p:nvPr/>
        </p:nvSpPr>
        <p:spPr bwMode="auto">
          <a:xfrm>
            <a:off x="7878763" y="30718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6176" name="Rectangle 41"/>
          <p:cNvSpPr>
            <a:spLocks noChangeArrowheads="1"/>
          </p:cNvSpPr>
          <p:nvPr/>
        </p:nvSpPr>
        <p:spPr bwMode="auto">
          <a:xfrm>
            <a:off x="7824788" y="2819400"/>
            <a:ext cx="171450" cy="18097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 sz="1600">
              <a:latin typeface="+mn-lt"/>
            </a:endParaRPr>
          </a:p>
        </p:txBody>
      </p:sp>
      <p:sp>
        <p:nvSpPr>
          <p:cNvPr id="6177" name="Text Box 42"/>
          <p:cNvSpPr txBox="1">
            <a:spLocks noChangeArrowheads="1"/>
          </p:cNvSpPr>
          <p:nvPr/>
        </p:nvSpPr>
        <p:spPr bwMode="auto">
          <a:xfrm>
            <a:off x="7251700" y="2757488"/>
            <a:ext cx="1056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223.1.2.2</a:t>
            </a:r>
          </a:p>
        </p:txBody>
      </p:sp>
      <p:sp>
        <p:nvSpPr>
          <p:cNvPr id="6178" name="Rectangle 43"/>
          <p:cNvSpPr>
            <a:spLocks noChangeArrowheads="1"/>
          </p:cNvSpPr>
          <p:nvPr/>
        </p:nvSpPr>
        <p:spPr bwMode="auto">
          <a:xfrm>
            <a:off x="7839075" y="1847850"/>
            <a:ext cx="247650" cy="18097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 sz="1600">
              <a:latin typeface="+mn-lt"/>
            </a:endParaRPr>
          </a:p>
        </p:txBody>
      </p:sp>
      <p:sp>
        <p:nvSpPr>
          <p:cNvPr id="6179" name="Text Box 44"/>
          <p:cNvSpPr txBox="1">
            <a:spLocks noChangeArrowheads="1"/>
          </p:cNvSpPr>
          <p:nvPr/>
        </p:nvSpPr>
        <p:spPr bwMode="auto">
          <a:xfrm>
            <a:off x="7061200" y="17510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223.1.2.1</a:t>
            </a:r>
          </a:p>
        </p:txBody>
      </p:sp>
      <p:sp>
        <p:nvSpPr>
          <p:cNvPr id="6180" name="Line 45"/>
          <p:cNvSpPr>
            <a:spLocks noChangeShapeType="1"/>
          </p:cNvSpPr>
          <p:nvPr/>
        </p:nvSpPr>
        <p:spPr bwMode="auto">
          <a:xfrm flipH="1">
            <a:off x="6616700" y="2828925"/>
            <a:ext cx="0" cy="129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6181" name="Line 46"/>
          <p:cNvSpPr>
            <a:spLocks noChangeShapeType="1"/>
          </p:cNvSpPr>
          <p:nvPr/>
        </p:nvSpPr>
        <p:spPr bwMode="auto">
          <a:xfrm flipH="1">
            <a:off x="6007100" y="4110038"/>
            <a:ext cx="1185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6182" name="Line 47"/>
          <p:cNvSpPr>
            <a:spLocks noChangeShapeType="1"/>
          </p:cNvSpPr>
          <p:nvPr/>
        </p:nvSpPr>
        <p:spPr bwMode="auto">
          <a:xfrm flipH="1" flipV="1">
            <a:off x="6003925" y="41021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6183" name="Line 48"/>
          <p:cNvSpPr>
            <a:spLocks noChangeShapeType="1"/>
          </p:cNvSpPr>
          <p:nvPr/>
        </p:nvSpPr>
        <p:spPr bwMode="auto">
          <a:xfrm flipH="1" flipV="1">
            <a:off x="7180263" y="41068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graphicFrame>
        <p:nvGraphicFramePr>
          <p:cNvPr id="6151" name="Object 49"/>
          <p:cNvGraphicFramePr>
            <a:graphicFrameLocks noChangeAspect="1"/>
          </p:cNvGraphicFramePr>
          <p:nvPr/>
        </p:nvGraphicFramePr>
        <p:xfrm>
          <a:off x="6965950" y="4265613"/>
          <a:ext cx="584200" cy="463550"/>
        </p:xfrm>
        <a:graphic>
          <a:graphicData uri="http://schemas.openxmlformats.org/presentationml/2006/ole">
            <p:oleObj spid="_x0000_s278535" name="Clip" r:id="rId9" imgW="1305000" imgH="1085760" progId="">
              <p:embed/>
            </p:oleObj>
          </a:graphicData>
        </a:graphic>
      </p:graphicFrame>
      <p:graphicFrame>
        <p:nvGraphicFramePr>
          <p:cNvPr id="6152" name="Object 50"/>
          <p:cNvGraphicFramePr>
            <a:graphicFrameLocks noChangeAspect="1"/>
          </p:cNvGraphicFramePr>
          <p:nvPr/>
        </p:nvGraphicFramePr>
        <p:xfrm>
          <a:off x="5708650" y="4279900"/>
          <a:ext cx="584200" cy="463550"/>
        </p:xfrm>
        <a:graphic>
          <a:graphicData uri="http://schemas.openxmlformats.org/presentationml/2006/ole">
            <p:oleObj spid="_x0000_s278536" name="Clip" r:id="rId10" imgW="1305000" imgH="1085760" progId="">
              <p:embed/>
            </p:oleObj>
          </a:graphicData>
        </a:graphic>
      </p:graphicFrame>
      <p:sp>
        <p:nvSpPr>
          <p:cNvPr id="6184" name="Text Box 51"/>
          <p:cNvSpPr txBox="1">
            <a:spLocks noChangeArrowheads="1"/>
          </p:cNvSpPr>
          <p:nvPr/>
        </p:nvSpPr>
        <p:spPr bwMode="auto">
          <a:xfrm>
            <a:off x="7185025" y="3956050"/>
            <a:ext cx="1056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223.1.3.2</a:t>
            </a:r>
          </a:p>
        </p:txBody>
      </p:sp>
      <p:sp>
        <p:nvSpPr>
          <p:cNvPr id="6185" name="Rectangle 52"/>
          <p:cNvSpPr>
            <a:spLocks noChangeArrowheads="1"/>
          </p:cNvSpPr>
          <p:nvPr/>
        </p:nvSpPr>
        <p:spPr bwMode="auto">
          <a:xfrm>
            <a:off x="4848225" y="3829050"/>
            <a:ext cx="847725" cy="180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 sz="1600">
              <a:latin typeface="+mn-lt"/>
            </a:endParaRPr>
          </a:p>
        </p:txBody>
      </p:sp>
      <p:sp>
        <p:nvSpPr>
          <p:cNvPr id="6186" name="Text Box 53"/>
          <p:cNvSpPr txBox="1">
            <a:spLocks noChangeArrowheads="1"/>
          </p:cNvSpPr>
          <p:nvPr/>
        </p:nvSpPr>
        <p:spPr bwMode="auto">
          <a:xfrm>
            <a:off x="5008563" y="399415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223.1.3.1</a:t>
            </a:r>
          </a:p>
        </p:txBody>
      </p:sp>
      <p:sp>
        <p:nvSpPr>
          <p:cNvPr id="6187" name="Rectangle 54"/>
          <p:cNvSpPr>
            <a:spLocks noChangeArrowheads="1"/>
          </p:cNvSpPr>
          <p:nvPr/>
        </p:nvSpPr>
        <p:spPr bwMode="auto">
          <a:xfrm>
            <a:off x="6553200" y="2962275"/>
            <a:ext cx="128588" cy="18097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 sz="1600">
              <a:latin typeface="+mn-lt"/>
            </a:endParaRPr>
          </a:p>
        </p:txBody>
      </p:sp>
      <p:sp>
        <p:nvSpPr>
          <p:cNvPr id="6188" name="Text Box 55"/>
          <p:cNvSpPr txBox="1">
            <a:spLocks noChangeArrowheads="1"/>
          </p:cNvSpPr>
          <p:nvPr/>
        </p:nvSpPr>
        <p:spPr bwMode="auto">
          <a:xfrm>
            <a:off x="6115050" y="2922588"/>
            <a:ext cx="11817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223.1.3.27</a:t>
            </a:r>
          </a:p>
        </p:txBody>
      </p:sp>
      <p:sp>
        <p:nvSpPr>
          <p:cNvPr id="6189" name="Text Box 56"/>
          <p:cNvSpPr txBox="1">
            <a:spLocks noChangeArrowheads="1"/>
          </p:cNvSpPr>
          <p:nvPr/>
        </p:nvSpPr>
        <p:spPr bwMode="auto">
          <a:xfrm>
            <a:off x="4670425" y="5051425"/>
            <a:ext cx="32303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 dirty="0">
                <a:latin typeface="+mn-lt"/>
              </a:rPr>
              <a:t>network consisting of 3 subnets</a:t>
            </a:r>
          </a:p>
        </p:txBody>
      </p:sp>
      <p:sp>
        <p:nvSpPr>
          <p:cNvPr id="6190" name="Text Box 57"/>
          <p:cNvSpPr txBox="1">
            <a:spLocks noChangeArrowheads="1"/>
          </p:cNvSpPr>
          <p:nvPr/>
        </p:nvSpPr>
        <p:spPr bwMode="auto">
          <a:xfrm>
            <a:off x="6842125" y="3432175"/>
            <a:ext cx="8290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solidFill>
                  <a:srgbClr val="FF0000"/>
                </a:solidFill>
                <a:latin typeface="+mn-lt"/>
              </a:rPr>
              <a:t>subnet</a:t>
            </a:r>
          </a:p>
        </p:txBody>
      </p:sp>
      <p:sp>
        <p:nvSpPr>
          <p:cNvPr id="6191" name="Line 58"/>
          <p:cNvSpPr>
            <a:spLocks noChangeShapeType="1"/>
          </p:cNvSpPr>
          <p:nvPr/>
        </p:nvSpPr>
        <p:spPr bwMode="auto">
          <a:xfrm flipH="1">
            <a:off x="6705600" y="3695700"/>
            <a:ext cx="17145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Subnets</a:t>
            </a:r>
          </a:p>
        </p:txBody>
      </p:sp>
      <p:sp>
        <p:nvSpPr>
          <p:cNvPr id="7177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47675" y="1314450"/>
            <a:ext cx="3695700" cy="4648200"/>
          </a:xfrm>
        </p:spPr>
        <p:txBody>
          <a:bodyPr/>
          <a:lstStyle/>
          <a:p>
            <a:pPr>
              <a:buFont typeface="ZapfDingbats"/>
              <a:buNone/>
            </a:pPr>
            <a:r>
              <a:rPr lang="en-US" altLang="ko-KR" sz="2400" dirty="0" smtClean="0">
                <a:solidFill>
                  <a:schemeClr val="accent2"/>
                </a:solidFill>
                <a:ea typeface="굴림" pitchFamily="34" charset="-127"/>
              </a:rPr>
              <a:t>How many?</a:t>
            </a:r>
            <a:endParaRPr lang="en-US" altLang="ko-KR" sz="2400" dirty="0" smtClean="0">
              <a:ea typeface="굴림" pitchFamily="34" charset="-127"/>
            </a:endParaRPr>
          </a:p>
        </p:txBody>
      </p:sp>
      <p:grpSp>
        <p:nvGrpSpPr>
          <p:cNvPr id="2" name="组合 107"/>
          <p:cNvGrpSpPr>
            <a:grpSpLocks/>
          </p:cNvGrpSpPr>
          <p:nvPr/>
        </p:nvGrpSpPr>
        <p:grpSpPr bwMode="auto">
          <a:xfrm>
            <a:off x="5124450" y="4330699"/>
            <a:ext cx="2257425" cy="644176"/>
            <a:chOff x="4819650" y="4330700"/>
            <a:chExt cx="2257425" cy="644644"/>
          </a:xfrm>
        </p:grpSpPr>
        <p:sp>
          <p:nvSpPr>
            <p:cNvPr id="7271" name="Freeform 3"/>
            <p:cNvSpPr>
              <a:spLocks/>
            </p:cNvSpPr>
            <p:nvPr/>
          </p:nvSpPr>
          <p:spPr bwMode="auto">
            <a:xfrm>
              <a:off x="4819650" y="4330700"/>
              <a:ext cx="2257425" cy="327025"/>
            </a:xfrm>
            <a:custGeom>
              <a:avLst/>
              <a:gdLst>
                <a:gd name="T0" fmla="*/ 2147483647 w 1422"/>
                <a:gd name="T1" fmla="*/ 2147483647 h 206"/>
                <a:gd name="T2" fmla="*/ 2147483647 w 1422"/>
                <a:gd name="T3" fmla="*/ 2147483647 h 206"/>
                <a:gd name="T4" fmla="*/ 2147483647 w 1422"/>
                <a:gd name="T5" fmla="*/ 2147483647 h 206"/>
                <a:gd name="T6" fmla="*/ 2147483647 w 1422"/>
                <a:gd name="T7" fmla="*/ 2147483647 h 206"/>
                <a:gd name="T8" fmla="*/ 2147483647 w 1422"/>
                <a:gd name="T9" fmla="*/ 2147483647 h 206"/>
                <a:gd name="T10" fmla="*/ 2147483647 w 1422"/>
                <a:gd name="T11" fmla="*/ 2147483647 h 206"/>
                <a:gd name="T12" fmla="*/ 2147483647 w 1422"/>
                <a:gd name="T13" fmla="*/ 2147483647 h 2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22"/>
                <a:gd name="T22" fmla="*/ 0 h 206"/>
                <a:gd name="T23" fmla="*/ 1422 w 1422"/>
                <a:gd name="T24" fmla="*/ 206 h 2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22" h="206">
                  <a:moveTo>
                    <a:pt x="42" y="176"/>
                  </a:moveTo>
                  <a:cubicBezTo>
                    <a:pt x="84" y="206"/>
                    <a:pt x="437" y="167"/>
                    <a:pt x="641" y="166"/>
                  </a:cubicBezTo>
                  <a:cubicBezTo>
                    <a:pt x="845" y="165"/>
                    <a:pt x="1153" y="192"/>
                    <a:pt x="1266" y="170"/>
                  </a:cubicBezTo>
                  <a:cubicBezTo>
                    <a:pt x="1379" y="148"/>
                    <a:pt x="1422" y="58"/>
                    <a:pt x="1320" y="32"/>
                  </a:cubicBezTo>
                  <a:cubicBezTo>
                    <a:pt x="1218" y="6"/>
                    <a:pt x="869" y="15"/>
                    <a:pt x="657" y="14"/>
                  </a:cubicBezTo>
                  <a:cubicBezTo>
                    <a:pt x="445" y="13"/>
                    <a:pt x="147" y="0"/>
                    <a:pt x="45" y="27"/>
                  </a:cubicBezTo>
                  <a:cubicBezTo>
                    <a:pt x="56" y="84"/>
                    <a:pt x="0" y="146"/>
                    <a:pt x="42" y="176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272" name="TextBox 100"/>
            <p:cNvSpPr txBox="1">
              <a:spLocks noChangeArrowheads="1"/>
            </p:cNvSpPr>
            <p:nvPr/>
          </p:nvSpPr>
          <p:spPr bwMode="auto">
            <a:xfrm>
              <a:off x="5744584" y="4636544"/>
              <a:ext cx="537882" cy="33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en-US" altLang="zh-CN" sz="1600">
                  <a:solidFill>
                    <a:srgbClr val="00B0F0"/>
                  </a:solidFill>
                  <a:latin typeface="+mn-lt"/>
                </a:rPr>
                <a:t>N6</a:t>
              </a:r>
              <a:endParaRPr lang="zh-CN" altLang="en-US" sz="1600">
                <a:solidFill>
                  <a:srgbClr val="00B0F0"/>
                </a:solidFill>
                <a:latin typeface="+mn-lt"/>
              </a:endParaRPr>
            </a:p>
          </p:txBody>
        </p:sp>
      </p:grpSp>
      <p:grpSp>
        <p:nvGrpSpPr>
          <p:cNvPr id="3" name="组合 106"/>
          <p:cNvGrpSpPr>
            <a:grpSpLocks/>
          </p:cNvGrpSpPr>
          <p:nvPr/>
        </p:nvGrpSpPr>
        <p:grpSpPr bwMode="auto">
          <a:xfrm>
            <a:off x="6934200" y="4583113"/>
            <a:ext cx="2073275" cy="1490662"/>
            <a:chOff x="6651625" y="4583113"/>
            <a:chExt cx="2072826" cy="1490662"/>
          </a:xfrm>
        </p:grpSpPr>
        <p:sp>
          <p:nvSpPr>
            <p:cNvPr id="7269" name="Freeform 45"/>
            <p:cNvSpPr>
              <a:spLocks/>
            </p:cNvSpPr>
            <p:nvPr/>
          </p:nvSpPr>
          <p:spPr bwMode="auto">
            <a:xfrm>
              <a:off x="6651625" y="4583113"/>
              <a:ext cx="1539875" cy="1490662"/>
            </a:xfrm>
            <a:custGeom>
              <a:avLst/>
              <a:gdLst>
                <a:gd name="T0" fmla="*/ 2147483647 w 970"/>
                <a:gd name="T1" fmla="*/ 2147483647 h 939"/>
                <a:gd name="T2" fmla="*/ 2147483647 w 970"/>
                <a:gd name="T3" fmla="*/ 2147483647 h 939"/>
                <a:gd name="T4" fmla="*/ 2147483647 w 970"/>
                <a:gd name="T5" fmla="*/ 2147483647 h 939"/>
                <a:gd name="T6" fmla="*/ 2147483647 w 970"/>
                <a:gd name="T7" fmla="*/ 2147483647 h 939"/>
                <a:gd name="T8" fmla="*/ 2147483647 w 970"/>
                <a:gd name="T9" fmla="*/ 2147483647 h 939"/>
                <a:gd name="T10" fmla="*/ 2147483647 w 970"/>
                <a:gd name="T11" fmla="*/ 2147483647 h 939"/>
                <a:gd name="T12" fmla="*/ 2147483647 w 970"/>
                <a:gd name="T13" fmla="*/ 2147483647 h 939"/>
                <a:gd name="T14" fmla="*/ 2147483647 w 970"/>
                <a:gd name="T15" fmla="*/ 2147483647 h 939"/>
                <a:gd name="T16" fmla="*/ 2147483647 w 970"/>
                <a:gd name="T17" fmla="*/ 2147483647 h 939"/>
                <a:gd name="T18" fmla="*/ 2147483647 w 970"/>
                <a:gd name="T19" fmla="*/ 2147483647 h 939"/>
                <a:gd name="T20" fmla="*/ 2147483647 w 970"/>
                <a:gd name="T21" fmla="*/ 2147483647 h 939"/>
                <a:gd name="T22" fmla="*/ 2147483647 w 970"/>
                <a:gd name="T23" fmla="*/ 2147483647 h 939"/>
                <a:gd name="T24" fmla="*/ 2147483647 w 970"/>
                <a:gd name="T25" fmla="*/ 2147483647 h 9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70"/>
                <a:gd name="T40" fmla="*/ 0 h 939"/>
                <a:gd name="T41" fmla="*/ 970 w 970"/>
                <a:gd name="T42" fmla="*/ 939 h 9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70" h="939">
                  <a:moveTo>
                    <a:pt x="451" y="41"/>
                  </a:moveTo>
                  <a:cubicBezTo>
                    <a:pt x="415" y="47"/>
                    <a:pt x="452" y="358"/>
                    <a:pt x="388" y="431"/>
                  </a:cubicBezTo>
                  <a:cubicBezTo>
                    <a:pt x="324" y="504"/>
                    <a:pt x="128" y="419"/>
                    <a:pt x="64" y="479"/>
                  </a:cubicBezTo>
                  <a:cubicBezTo>
                    <a:pt x="0" y="539"/>
                    <a:pt x="1" y="718"/>
                    <a:pt x="7" y="791"/>
                  </a:cubicBezTo>
                  <a:cubicBezTo>
                    <a:pt x="13" y="864"/>
                    <a:pt x="31" y="901"/>
                    <a:pt x="100" y="920"/>
                  </a:cubicBezTo>
                  <a:cubicBezTo>
                    <a:pt x="169" y="939"/>
                    <a:pt x="329" y="908"/>
                    <a:pt x="421" y="905"/>
                  </a:cubicBezTo>
                  <a:cubicBezTo>
                    <a:pt x="513" y="902"/>
                    <a:pt x="572" y="913"/>
                    <a:pt x="652" y="905"/>
                  </a:cubicBezTo>
                  <a:cubicBezTo>
                    <a:pt x="732" y="897"/>
                    <a:pt x="860" y="929"/>
                    <a:pt x="904" y="857"/>
                  </a:cubicBezTo>
                  <a:cubicBezTo>
                    <a:pt x="948" y="785"/>
                    <a:pt x="970" y="542"/>
                    <a:pt x="916" y="473"/>
                  </a:cubicBezTo>
                  <a:cubicBezTo>
                    <a:pt x="862" y="404"/>
                    <a:pt x="645" y="511"/>
                    <a:pt x="580" y="443"/>
                  </a:cubicBezTo>
                  <a:cubicBezTo>
                    <a:pt x="515" y="375"/>
                    <a:pt x="534" y="130"/>
                    <a:pt x="526" y="65"/>
                  </a:cubicBezTo>
                  <a:cubicBezTo>
                    <a:pt x="518" y="0"/>
                    <a:pt x="542" y="57"/>
                    <a:pt x="529" y="53"/>
                  </a:cubicBezTo>
                  <a:cubicBezTo>
                    <a:pt x="520" y="26"/>
                    <a:pt x="487" y="35"/>
                    <a:pt x="451" y="4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270" name="TextBox 98"/>
            <p:cNvSpPr txBox="1">
              <a:spLocks noChangeArrowheads="1"/>
            </p:cNvSpPr>
            <p:nvPr/>
          </p:nvSpPr>
          <p:spPr bwMode="auto">
            <a:xfrm>
              <a:off x="8186569" y="5647759"/>
              <a:ext cx="5378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en-US" altLang="zh-CN" sz="1600">
                  <a:solidFill>
                    <a:srgbClr val="00B0F0"/>
                  </a:solidFill>
                  <a:latin typeface="+mn-lt"/>
                </a:rPr>
                <a:t>N3</a:t>
              </a:r>
              <a:endParaRPr lang="zh-CN" altLang="en-US" sz="1600">
                <a:solidFill>
                  <a:srgbClr val="00B0F0"/>
                </a:solidFill>
                <a:latin typeface="+mn-lt"/>
              </a:endParaRPr>
            </a:p>
          </p:txBody>
        </p:sp>
      </p:grpSp>
      <p:grpSp>
        <p:nvGrpSpPr>
          <p:cNvPr id="4" name="组合 105"/>
          <p:cNvGrpSpPr>
            <a:grpSpLocks/>
          </p:cNvGrpSpPr>
          <p:nvPr/>
        </p:nvGrpSpPr>
        <p:grpSpPr bwMode="auto">
          <a:xfrm>
            <a:off x="3263900" y="4618038"/>
            <a:ext cx="2181225" cy="1490380"/>
            <a:chOff x="2979873" y="4564063"/>
            <a:chExt cx="2182677" cy="1490662"/>
          </a:xfrm>
        </p:grpSpPr>
        <p:sp>
          <p:nvSpPr>
            <p:cNvPr id="7267" name="Freeform 19"/>
            <p:cNvSpPr>
              <a:spLocks/>
            </p:cNvSpPr>
            <p:nvPr/>
          </p:nvSpPr>
          <p:spPr bwMode="auto">
            <a:xfrm>
              <a:off x="3622675" y="4564063"/>
              <a:ext cx="1539875" cy="1490662"/>
            </a:xfrm>
            <a:custGeom>
              <a:avLst/>
              <a:gdLst>
                <a:gd name="T0" fmla="*/ 2147483647 w 970"/>
                <a:gd name="T1" fmla="*/ 2147483647 h 939"/>
                <a:gd name="T2" fmla="*/ 2147483647 w 970"/>
                <a:gd name="T3" fmla="*/ 2147483647 h 939"/>
                <a:gd name="T4" fmla="*/ 2147483647 w 970"/>
                <a:gd name="T5" fmla="*/ 2147483647 h 939"/>
                <a:gd name="T6" fmla="*/ 2147483647 w 970"/>
                <a:gd name="T7" fmla="*/ 2147483647 h 939"/>
                <a:gd name="T8" fmla="*/ 2147483647 w 970"/>
                <a:gd name="T9" fmla="*/ 2147483647 h 939"/>
                <a:gd name="T10" fmla="*/ 2147483647 w 970"/>
                <a:gd name="T11" fmla="*/ 2147483647 h 939"/>
                <a:gd name="T12" fmla="*/ 2147483647 w 970"/>
                <a:gd name="T13" fmla="*/ 2147483647 h 939"/>
                <a:gd name="T14" fmla="*/ 2147483647 w 970"/>
                <a:gd name="T15" fmla="*/ 2147483647 h 939"/>
                <a:gd name="T16" fmla="*/ 2147483647 w 970"/>
                <a:gd name="T17" fmla="*/ 2147483647 h 939"/>
                <a:gd name="T18" fmla="*/ 2147483647 w 970"/>
                <a:gd name="T19" fmla="*/ 2147483647 h 939"/>
                <a:gd name="T20" fmla="*/ 2147483647 w 970"/>
                <a:gd name="T21" fmla="*/ 2147483647 h 939"/>
                <a:gd name="T22" fmla="*/ 2147483647 w 970"/>
                <a:gd name="T23" fmla="*/ 2147483647 h 939"/>
                <a:gd name="T24" fmla="*/ 2147483647 w 970"/>
                <a:gd name="T25" fmla="*/ 2147483647 h 9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70"/>
                <a:gd name="T40" fmla="*/ 0 h 939"/>
                <a:gd name="T41" fmla="*/ 970 w 970"/>
                <a:gd name="T42" fmla="*/ 939 h 9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70" h="939">
                  <a:moveTo>
                    <a:pt x="451" y="41"/>
                  </a:moveTo>
                  <a:cubicBezTo>
                    <a:pt x="415" y="47"/>
                    <a:pt x="452" y="358"/>
                    <a:pt x="388" y="431"/>
                  </a:cubicBezTo>
                  <a:cubicBezTo>
                    <a:pt x="324" y="504"/>
                    <a:pt x="128" y="419"/>
                    <a:pt x="64" y="479"/>
                  </a:cubicBezTo>
                  <a:cubicBezTo>
                    <a:pt x="0" y="539"/>
                    <a:pt x="1" y="718"/>
                    <a:pt x="7" y="791"/>
                  </a:cubicBezTo>
                  <a:cubicBezTo>
                    <a:pt x="13" y="864"/>
                    <a:pt x="31" y="901"/>
                    <a:pt x="100" y="920"/>
                  </a:cubicBezTo>
                  <a:cubicBezTo>
                    <a:pt x="169" y="939"/>
                    <a:pt x="329" y="908"/>
                    <a:pt x="421" y="905"/>
                  </a:cubicBezTo>
                  <a:cubicBezTo>
                    <a:pt x="513" y="902"/>
                    <a:pt x="572" y="913"/>
                    <a:pt x="652" y="905"/>
                  </a:cubicBezTo>
                  <a:cubicBezTo>
                    <a:pt x="732" y="897"/>
                    <a:pt x="860" y="929"/>
                    <a:pt x="904" y="857"/>
                  </a:cubicBezTo>
                  <a:cubicBezTo>
                    <a:pt x="948" y="785"/>
                    <a:pt x="970" y="542"/>
                    <a:pt x="916" y="473"/>
                  </a:cubicBezTo>
                  <a:cubicBezTo>
                    <a:pt x="862" y="404"/>
                    <a:pt x="645" y="511"/>
                    <a:pt x="580" y="443"/>
                  </a:cubicBezTo>
                  <a:cubicBezTo>
                    <a:pt x="515" y="375"/>
                    <a:pt x="534" y="130"/>
                    <a:pt x="526" y="65"/>
                  </a:cubicBezTo>
                  <a:cubicBezTo>
                    <a:pt x="518" y="0"/>
                    <a:pt x="542" y="57"/>
                    <a:pt x="529" y="53"/>
                  </a:cubicBezTo>
                  <a:cubicBezTo>
                    <a:pt x="520" y="26"/>
                    <a:pt x="487" y="35"/>
                    <a:pt x="451" y="4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268" name="TextBox 97"/>
            <p:cNvSpPr txBox="1">
              <a:spLocks noChangeArrowheads="1"/>
            </p:cNvSpPr>
            <p:nvPr/>
          </p:nvSpPr>
          <p:spPr bwMode="auto">
            <a:xfrm>
              <a:off x="2979873" y="5701552"/>
              <a:ext cx="537882" cy="338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en-US" altLang="zh-CN" sz="1600">
                  <a:solidFill>
                    <a:srgbClr val="00B0F0"/>
                  </a:solidFill>
                  <a:latin typeface="+mn-lt"/>
                </a:rPr>
                <a:t>N2</a:t>
              </a:r>
              <a:endParaRPr lang="zh-CN" altLang="en-US" sz="1600">
                <a:solidFill>
                  <a:srgbClr val="00B0F0"/>
                </a:solidFill>
                <a:latin typeface="+mn-lt"/>
              </a:endParaRPr>
            </a:p>
          </p:txBody>
        </p:sp>
      </p:grpSp>
      <p:grpSp>
        <p:nvGrpSpPr>
          <p:cNvPr id="5" name="组合 104"/>
          <p:cNvGrpSpPr>
            <a:grpSpLocks/>
          </p:cNvGrpSpPr>
          <p:nvPr/>
        </p:nvGrpSpPr>
        <p:grpSpPr bwMode="auto">
          <a:xfrm>
            <a:off x="6419850" y="2819400"/>
            <a:ext cx="1436688" cy="1463675"/>
            <a:chOff x="6115050" y="2819400"/>
            <a:chExt cx="1436818" cy="1463675"/>
          </a:xfrm>
        </p:grpSpPr>
        <p:sp>
          <p:nvSpPr>
            <p:cNvPr id="7265" name="Freeform 2"/>
            <p:cNvSpPr>
              <a:spLocks/>
            </p:cNvSpPr>
            <p:nvPr/>
          </p:nvSpPr>
          <p:spPr bwMode="auto">
            <a:xfrm>
              <a:off x="6115050" y="2819400"/>
              <a:ext cx="1268413" cy="1463675"/>
            </a:xfrm>
            <a:custGeom>
              <a:avLst/>
              <a:gdLst>
                <a:gd name="T0" fmla="*/ 2147483647 w 799"/>
                <a:gd name="T1" fmla="*/ 2147483647 h 922"/>
                <a:gd name="T2" fmla="*/ 2147483647 w 799"/>
                <a:gd name="T3" fmla="*/ 2147483647 h 922"/>
                <a:gd name="T4" fmla="*/ 2147483647 w 799"/>
                <a:gd name="T5" fmla="*/ 2147483647 h 922"/>
                <a:gd name="T6" fmla="*/ 2147483647 w 799"/>
                <a:gd name="T7" fmla="*/ 2147483647 h 922"/>
                <a:gd name="T8" fmla="*/ 2147483647 w 799"/>
                <a:gd name="T9" fmla="*/ 2147483647 h 922"/>
                <a:gd name="T10" fmla="*/ 2147483647 w 799"/>
                <a:gd name="T11" fmla="*/ 0 h 922"/>
                <a:gd name="T12" fmla="*/ 2147483647 w 799"/>
                <a:gd name="T13" fmla="*/ 2147483647 h 9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99"/>
                <a:gd name="T22" fmla="*/ 0 h 922"/>
                <a:gd name="T23" fmla="*/ 799 w 799"/>
                <a:gd name="T24" fmla="*/ 922 h 9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99" h="922">
                  <a:moveTo>
                    <a:pt x="6" y="66"/>
                  </a:moveTo>
                  <a:cubicBezTo>
                    <a:pt x="13" y="117"/>
                    <a:pt x="234" y="314"/>
                    <a:pt x="341" y="446"/>
                  </a:cubicBezTo>
                  <a:cubicBezTo>
                    <a:pt x="448" y="578"/>
                    <a:pt x="577" y="794"/>
                    <a:pt x="648" y="858"/>
                  </a:cubicBezTo>
                  <a:cubicBezTo>
                    <a:pt x="719" y="922"/>
                    <a:pt x="799" y="912"/>
                    <a:pt x="768" y="828"/>
                  </a:cubicBezTo>
                  <a:cubicBezTo>
                    <a:pt x="737" y="744"/>
                    <a:pt x="581" y="492"/>
                    <a:pt x="463" y="354"/>
                  </a:cubicBezTo>
                  <a:cubicBezTo>
                    <a:pt x="345" y="216"/>
                    <a:pt x="136" y="48"/>
                    <a:pt x="60" y="0"/>
                  </a:cubicBezTo>
                  <a:cubicBezTo>
                    <a:pt x="25" y="47"/>
                    <a:pt x="0" y="15"/>
                    <a:pt x="6" y="66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266" name="TextBox 99"/>
            <p:cNvSpPr txBox="1">
              <a:spLocks noChangeArrowheads="1"/>
            </p:cNvSpPr>
            <p:nvPr/>
          </p:nvSpPr>
          <p:spPr bwMode="auto">
            <a:xfrm>
              <a:off x="7013986" y="3098202"/>
              <a:ext cx="5378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en-US" altLang="zh-CN" sz="1600">
                  <a:solidFill>
                    <a:srgbClr val="00B0F0"/>
                  </a:solidFill>
                  <a:latin typeface="+mn-lt"/>
                </a:rPr>
                <a:t>N5</a:t>
              </a:r>
              <a:endParaRPr lang="zh-CN" altLang="en-US" sz="1600">
                <a:solidFill>
                  <a:srgbClr val="00B0F0"/>
                </a:solidFill>
                <a:latin typeface="+mn-lt"/>
              </a:endParaRPr>
            </a:p>
          </p:txBody>
        </p:sp>
      </p:grpSp>
      <p:grpSp>
        <p:nvGrpSpPr>
          <p:cNvPr id="6" name="组合 103"/>
          <p:cNvGrpSpPr>
            <a:grpSpLocks/>
          </p:cNvGrpSpPr>
          <p:nvPr/>
        </p:nvGrpSpPr>
        <p:grpSpPr bwMode="auto">
          <a:xfrm>
            <a:off x="4791075" y="2743200"/>
            <a:ext cx="1235075" cy="1547813"/>
            <a:chOff x="4485939" y="2743200"/>
            <a:chExt cx="1235411" cy="1547813"/>
          </a:xfrm>
        </p:grpSpPr>
        <p:sp>
          <p:nvSpPr>
            <p:cNvPr id="7263" name="Freeform 4"/>
            <p:cNvSpPr>
              <a:spLocks/>
            </p:cNvSpPr>
            <p:nvPr/>
          </p:nvSpPr>
          <p:spPr bwMode="auto">
            <a:xfrm>
              <a:off x="4562475" y="2743200"/>
              <a:ext cx="1158875" cy="1547813"/>
            </a:xfrm>
            <a:custGeom>
              <a:avLst/>
              <a:gdLst>
                <a:gd name="T0" fmla="*/ 2147483647 w 730"/>
                <a:gd name="T1" fmla="*/ 2147483647 h 975"/>
                <a:gd name="T2" fmla="*/ 2147483647 w 730"/>
                <a:gd name="T3" fmla="*/ 2147483647 h 975"/>
                <a:gd name="T4" fmla="*/ 2147483647 w 730"/>
                <a:gd name="T5" fmla="*/ 2147483647 h 975"/>
                <a:gd name="T6" fmla="*/ 2147483647 w 730"/>
                <a:gd name="T7" fmla="*/ 2147483647 h 975"/>
                <a:gd name="T8" fmla="*/ 2147483647 w 730"/>
                <a:gd name="T9" fmla="*/ 2147483647 h 975"/>
                <a:gd name="T10" fmla="*/ 0 w 730"/>
                <a:gd name="T11" fmla="*/ 2147483647 h 975"/>
                <a:gd name="T12" fmla="*/ 2147483647 w 730"/>
                <a:gd name="T13" fmla="*/ 2147483647 h 9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0"/>
                <a:gd name="T22" fmla="*/ 0 h 975"/>
                <a:gd name="T23" fmla="*/ 730 w 730"/>
                <a:gd name="T24" fmla="*/ 975 h 9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0" h="975">
                  <a:moveTo>
                    <a:pt x="157" y="952"/>
                  </a:moveTo>
                  <a:cubicBezTo>
                    <a:pt x="272" y="930"/>
                    <a:pt x="357" y="644"/>
                    <a:pt x="462" y="498"/>
                  </a:cubicBezTo>
                  <a:cubicBezTo>
                    <a:pt x="554" y="363"/>
                    <a:pt x="686" y="220"/>
                    <a:pt x="708" y="144"/>
                  </a:cubicBezTo>
                  <a:cubicBezTo>
                    <a:pt x="730" y="68"/>
                    <a:pt x="654" y="0"/>
                    <a:pt x="594" y="42"/>
                  </a:cubicBezTo>
                  <a:cubicBezTo>
                    <a:pt x="534" y="84"/>
                    <a:pt x="447" y="253"/>
                    <a:pt x="348" y="396"/>
                  </a:cubicBezTo>
                  <a:cubicBezTo>
                    <a:pt x="249" y="539"/>
                    <a:pt x="32" y="807"/>
                    <a:pt x="0" y="900"/>
                  </a:cubicBezTo>
                  <a:cubicBezTo>
                    <a:pt x="53" y="924"/>
                    <a:pt x="43" y="975"/>
                    <a:pt x="157" y="952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264" name="TextBox 101"/>
            <p:cNvSpPr txBox="1">
              <a:spLocks noChangeArrowheads="1"/>
            </p:cNvSpPr>
            <p:nvPr/>
          </p:nvSpPr>
          <p:spPr bwMode="auto">
            <a:xfrm>
              <a:off x="4485939" y="3141233"/>
              <a:ext cx="5378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en-US" altLang="zh-CN" sz="1600">
                  <a:solidFill>
                    <a:srgbClr val="00B0F0"/>
                  </a:solidFill>
                  <a:latin typeface="+mn-lt"/>
                </a:rPr>
                <a:t>N4</a:t>
              </a:r>
              <a:endParaRPr lang="zh-CN" altLang="en-US" sz="1600">
                <a:solidFill>
                  <a:srgbClr val="00B0F0"/>
                </a:solidFill>
                <a:latin typeface="+mn-lt"/>
              </a:endParaRPr>
            </a:p>
          </p:txBody>
        </p:sp>
      </p:grpSp>
      <p:grpSp>
        <p:nvGrpSpPr>
          <p:cNvPr id="7" name="组合 102"/>
          <p:cNvGrpSpPr>
            <a:grpSpLocks/>
          </p:cNvGrpSpPr>
          <p:nvPr/>
        </p:nvGrpSpPr>
        <p:grpSpPr bwMode="auto">
          <a:xfrm>
            <a:off x="4811713" y="635000"/>
            <a:ext cx="2624137" cy="1768475"/>
            <a:chOff x="4518212" y="623944"/>
            <a:chExt cx="2623951" cy="1768419"/>
          </a:xfrm>
        </p:grpSpPr>
        <p:sp>
          <p:nvSpPr>
            <p:cNvPr id="7261" name="Freeform 5"/>
            <p:cNvSpPr>
              <a:spLocks/>
            </p:cNvSpPr>
            <p:nvPr/>
          </p:nvSpPr>
          <p:spPr bwMode="auto">
            <a:xfrm rot="5265760">
              <a:off x="5310982" y="561181"/>
              <a:ext cx="1612900" cy="2049463"/>
            </a:xfrm>
            <a:custGeom>
              <a:avLst/>
              <a:gdLst>
                <a:gd name="T0" fmla="*/ 2147483647 w 1223"/>
                <a:gd name="T1" fmla="*/ 2147483647 h 1291"/>
                <a:gd name="T2" fmla="*/ 2147483647 w 1223"/>
                <a:gd name="T3" fmla="*/ 2147483647 h 1291"/>
                <a:gd name="T4" fmla="*/ 2147483647 w 1223"/>
                <a:gd name="T5" fmla="*/ 2147483647 h 1291"/>
                <a:gd name="T6" fmla="*/ 2147483647 w 1223"/>
                <a:gd name="T7" fmla="*/ 2147483647 h 1291"/>
                <a:gd name="T8" fmla="*/ 2147483647 w 1223"/>
                <a:gd name="T9" fmla="*/ 2147483647 h 1291"/>
                <a:gd name="T10" fmla="*/ 2147483647 w 1223"/>
                <a:gd name="T11" fmla="*/ 2147483647 h 1291"/>
                <a:gd name="T12" fmla="*/ 2147483647 w 1223"/>
                <a:gd name="T13" fmla="*/ 2147483647 h 1291"/>
                <a:gd name="T14" fmla="*/ 2147483647 w 1223"/>
                <a:gd name="T15" fmla="*/ 2147483647 h 1291"/>
                <a:gd name="T16" fmla="*/ 2147483647 w 1223"/>
                <a:gd name="T17" fmla="*/ 2147483647 h 1291"/>
                <a:gd name="T18" fmla="*/ 2147483647 w 1223"/>
                <a:gd name="T19" fmla="*/ 2147483647 h 1291"/>
                <a:gd name="T20" fmla="*/ 2147483647 w 1223"/>
                <a:gd name="T21" fmla="*/ 2147483647 h 1291"/>
                <a:gd name="T22" fmla="*/ 2147483647 w 1223"/>
                <a:gd name="T23" fmla="*/ 2147483647 h 1291"/>
                <a:gd name="T24" fmla="*/ 2147483647 w 1223"/>
                <a:gd name="T25" fmla="*/ 2147483647 h 1291"/>
                <a:gd name="T26" fmla="*/ 2147483647 w 1223"/>
                <a:gd name="T27" fmla="*/ 2147483647 h 12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23"/>
                <a:gd name="T43" fmla="*/ 0 h 1291"/>
                <a:gd name="T44" fmla="*/ 1223 w 1223"/>
                <a:gd name="T45" fmla="*/ 1291 h 12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23" h="1291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262" name="TextBox 96"/>
            <p:cNvSpPr txBox="1">
              <a:spLocks noChangeArrowheads="1"/>
            </p:cNvSpPr>
            <p:nvPr/>
          </p:nvSpPr>
          <p:spPr bwMode="auto">
            <a:xfrm>
              <a:off x="4518212" y="623944"/>
              <a:ext cx="537882" cy="338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en-US" altLang="zh-CN" sz="1600" dirty="0">
                  <a:solidFill>
                    <a:srgbClr val="00B0F0"/>
                  </a:solidFill>
                  <a:latin typeface="+mn-lt"/>
                </a:rPr>
                <a:t>N1</a:t>
              </a:r>
              <a:endParaRPr lang="zh-CN" altLang="en-US" sz="1600" dirty="0">
                <a:solidFill>
                  <a:srgbClr val="00B0F0"/>
                </a:solidFill>
                <a:latin typeface="+mn-lt"/>
              </a:endParaRPr>
            </a:p>
          </p:txBody>
        </p:sp>
      </p:grpSp>
      <p:sp>
        <p:nvSpPr>
          <p:cNvPr id="718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718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8E20E05C-B11E-4380-9D42-92C16C59EDD2}" type="slidenum">
              <a:rPr lang="en-US" altLang="ko-KR" smtClean="0">
                <a:latin typeface="+mn-lt"/>
                <a:ea typeface="굴림" pitchFamily="34" charset="-127"/>
              </a:rPr>
              <a:pPr/>
              <a:t>37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  <p:graphicFrame>
        <p:nvGraphicFramePr>
          <p:cNvPr id="7170" name="Object 8"/>
          <p:cNvGraphicFramePr>
            <a:graphicFrameLocks noChangeAspect="1"/>
          </p:cNvGraphicFramePr>
          <p:nvPr/>
        </p:nvGraphicFramePr>
        <p:xfrm>
          <a:off x="6694488" y="950913"/>
          <a:ext cx="584200" cy="463550"/>
        </p:xfrm>
        <a:graphic>
          <a:graphicData uri="http://schemas.openxmlformats.org/presentationml/2006/ole">
            <p:oleObj spid="_x0000_s279554" name="Clip" r:id="rId4" imgW="1305000" imgH="1085760" progId="">
              <p:embed/>
            </p:oleObj>
          </a:graphicData>
        </a:graphic>
      </p:graphicFrame>
      <p:sp>
        <p:nvSpPr>
          <p:cNvPr id="7187" name="Line 9"/>
          <p:cNvSpPr>
            <a:spLocks noChangeShapeType="1"/>
          </p:cNvSpPr>
          <p:nvPr/>
        </p:nvSpPr>
        <p:spPr bwMode="auto">
          <a:xfrm flipH="1">
            <a:off x="5530850" y="1576388"/>
            <a:ext cx="1500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7188" name="Line 10"/>
          <p:cNvSpPr>
            <a:spLocks noChangeShapeType="1"/>
          </p:cNvSpPr>
          <p:nvPr/>
        </p:nvSpPr>
        <p:spPr bwMode="auto">
          <a:xfrm flipH="1" flipV="1">
            <a:off x="7032625" y="1401763"/>
            <a:ext cx="3175" cy="165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7189" name="Line 11"/>
          <p:cNvSpPr>
            <a:spLocks noChangeShapeType="1"/>
          </p:cNvSpPr>
          <p:nvPr/>
        </p:nvSpPr>
        <p:spPr bwMode="auto">
          <a:xfrm flipH="1">
            <a:off x="5532438" y="1347788"/>
            <a:ext cx="3175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graphicFrame>
        <p:nvGraphicFramePr>
          <p:cNvPr id="7171" name="Object 12"/>
          <p:cNvGraphicFramePr>
            <a:graphicFrameLocks noChangeAspect="1"/>
          </p:cNvGraphicFramePr>
          <p:nvPr/>
        </p:nvGraphicFramePr>
        <p:xfrm>
          <a:off x="6084888" y="846138"/>
          <a:ext cx="584200" cy="463550"/>
        </p:xfrm>
        <a:graphic>
          <a:graphicData uri="http://schemas.openxmlformats.org/presentationml/2006/ole">
            <p:oleObj spid="_x0000_s279555" name="Clip" r:id="rId5" imgW="1305000" imgH="1085760" progId="">
              <p:embed/>
            </p:oleObj>
          </a:graphicData>
        </a:graphic>
      </p:graphicFrame>
      <p:graphicFrame>
        <p:nvGraphicFramePr>
          <p:cNvPr id="7172" name="Object 13"/>
          <p:cNvGraphicFramePr>
            <a:graphicFrameLocks noChangeAspect="1"/>
          </p:cNvGraphicFramePr>
          <p:nvPr/>
        </p:nvGraphicFramePr>
        <p:xfrm>
          <a:off x="5456238" y="979488"/>
          <a:ext cx="584200" cy="463550"/>
        </p:xfrm>
        <a:graphic>
          <a:graphicData uri="http://schemas.openxmlformats.org/presentationml/2006/ole">
            <p:oleObj spid="_x0000_s279556" name="Clip" r:id="rId6" imgW="1305000" imgH="1085760" progId="">
              <p:embed/>
            </p:oleObj>
          </a:graphicData>
        </a:graphic>
      </p:graphicFrame>
      <p:sp>
        <p:nvSpPr>
          <p:cNvPr id="7190" name="Line 14"/>
          <p:cNvSpPr>
            <a:spLocks noChangeShapeType="1"/>
          </p:cNvSpPr>
          <p:nvPr/>
        </p:nvSpPr>
        <p:spPr bwMode="auto">
          <a:xfrm flipH="1">
            <a:off x="6161088" y="1585913"/>
            <a:ext cx="3175" cy="796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7191" name="Text Box 15"/>
          <p:cNvSpPr txBox="1">
            <a:spLocks noChangeArrowheads="1"/>
          </p:cNvSpPr>
          <p:nvPr/>
        </p:nvSpPr>
        <p:spPr bwMode="auto">
          <a:xfrm>
            <a:off x="4541838" y="134620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223.1.1.1</a:t>
            </a:r>
          </a:p>
        </p:txBody>
      </p:sp>
      <p:sp>
        <p:nvSpPr>
          <p:cNvPr id="7192" name="Text Box 17"/>
          <p:cNvSpPr txBox="1">
            <a:spLocks noChangeArrowheads="1"/>
          </p:cNvSpPr>
          <p:nvPr/>
        </p:nvSpPr>
        <p:spPr bwMode="auto">
          <a:xfrm>
            <a:off x="5654675" y="19542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223.1.1.3</a:t>
            </a:r>
          </a:p>
        </p:txBody>
      </p:sp>
      <p:sp>
        <p:nvSpPr>
          <p:cNvPr id="7193" name="Text Box 18"/>
          <p:cNvSpPr txBox="1">
            <a:spLocks noChangeArrowheads="1"/>
          </p:cNvSpPr>
          <p:nvPr/>
        </p:nvSpPr>
        <p:spPr bwMode="auto">
          <a:xfrm>
            <a:off x="6989763" y="135096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223.1.1.4</a:t>
            </a:r>
          </a:p>
        </p:txBody>
      </p: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364038" y="4275138"/>
            <a:ext cx="711200" cy="381000"/>
            <a:chOff x="3600" y="219"/>
            <a:chExt cx="360" cy="175"/>
          </a:xfrm>
        </p:grpSpPr>
        <p:sp>
          <p:nvSpPr>
            <p:cNvPr id="7248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 sz="1600">
                <a:latin typeface="+mn-lt"/>
              </a:endParaRPr>
            </a:p>
          </p:txBody>
        </p:sp>
        <p:sp>
          <p:nvSpPr>
            <p:cNvPr id="7249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250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251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ko-KR" altLang="ko-KR" sz="1600">
                <a:latin typeface="+mn-lt"/>
              </a:endParaRPr>
            </a:p>
          </p:txBody>
        </p:sp>
        <p:sp>
          <p:nvSpPr>
            <p:cNvPr id="7252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 sz="1600">
                <a:latin typeface="+mn-lt"/>
              </a:endParaRPr>
            </a:p>
          </p:txBody>
        </p: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258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7259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7260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255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7256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7257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</p:grpSp>
      </p:grpSp>
      <p:sp>
        <p:nvSpPr>
          <p:cNvPr id="7195" name="Line 34"/>
          <p:cNvSpPr>
            <a:spLocks noChangeShapeType="1"/>
          </p:cNvSpPr>
          <p:nvPr/>
        </p:nvSpPr>
        <p:spPr bwMode="auto">
          <a:xfrm flipH="1">
            <a:off x="4683125" y="4667250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7196" name="Line 35"/>
          <p:cNvSpPr>
            <a:spLocks noChangeShapeType="1"/>
          </p:cNvSpPr>
          <p:nvPr/>
        </p:nvSpPr>
        <p:spPr bwMode="auto">
          <a:xfrm flipH="1" flipV="1">
            <a:off x="4164013" y="5372100"/>
            <a:ext cx="101917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7197" name="Line 36"/>
          <p:cNvSpPr>
            <a:spLocks noChangeShapeType="1"/>
          </p:cNvSpPr>
          <p:nvPr/>
        </p:nvSpPr>
        <p:spPr bwMode="auto">
          <a:xfrm flipH="1" flipV="1">
            <a:off x="4175125" y="5387975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7198" name="Line 37"/>
          <p:cNvSpPr>
            <a:spLocks noChangeShapeType="1"/>
          </p:cNvSpPr>
          <p:nvPr/>
        </p:nvSpPr>
        <p:spPr bwMode="auto">
          <a:xfrm flipH="1" flipV="1">
            <a:off x="5170488" y="537368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graphicFrame>
        <p:nvGraphicFramePr>
          <p:cNvPr id="7173" name="Object 38"/>
          <p:cNvGraphicFramePr>
            <a:graphicFrameLocks noChangeAspect="1"/>
          </p:cNvGraphicFramePr>
          <p:nvPr/>
        </p:nvGraphicFramePr>
        <p:xfrm>
          <a:off x="4718050" y="5475288"/>
          <a:ext cx="584200" cy="463550"/>
        </p:xfrm>
        <a:graphic>
          <a:graphicData uri="http://schemas.openxmlformats.org/presentationml/2006/ole">
            <p:oleObj spid="_x0000_s279557" name="Clip" r:id="rId7" imgW="1305000" imgH="1085760" progId="">
              <p:embed/>
            </p:oleObj>
          </a:graphicData>
        </a:graphic>
      </p:graphicFrame>
      <p:graphicFrame>
        <p:nvGraphicFramePr>
          <p:cNvPr id="7174" name="Object 39"/>
          <p:cNvGraphicFramePr>
            <a:graphicFrameLocks noChangeAspect="1"/>
          </p:cNvGraphicFramePr>
          <p:nvPr/>
        </p:nvGraphicFramePr>
        <p:xfrm>
          <a:off x="4070350" y="5489575"/>
          <a:ext cx="584200" cy="463550"/>
        </p:xfrm>
        <a:graphic>
          <a:graphicData uri="http://schemas.openxmlformats.org/presentationml/2006/ole">
            <p:oleObj spid="_x0000_s279558" name="Clip" r:id="rId8" imgW="1305000" imgH="1085760" progId="">
              <p:embed/>
            </p:oleObj>
          </a:graphicData>
        </a:graphic>
      </p:graphicFrame>
      <p:sp>
        <p:nvSpPr>
          <p:cNvPr id="7199" name="Text Box 40"/>
          <p:cNvSpPr txBox="1">
            <a:spLocks noChangeArrowheads="1"/>
          </p:cNvSpPr>
          <p:nvPr/>
        </p:nvSpPr>
        <p:spPr bwMode="auto">
          <a:xfrm>
            <a:off x="5118100" y="5260975"/>
            <a:ext cx="1056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223.1.2.2</a:t>
            </a:r>
          </a:p>
        </p:txBody>
      </p:sp>
      <p:sp>
        <p:nvSpPr>
          <p:cNvPr id="7200" name="Text Box 41"/>
          <p:cNvSpPr txBox="1">
            <a:spLocks noChangeArrowheads="1"/>
          </p:cNvSpPr>
          <p:nvPr/>
        </p:nvSpPr>
        <p:spPr bwMode="auto">
          <a:xfrm>
            <a:off x="3222625" y="52562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223.1.2.1</a:t>
            </a:r>
          </a:p>
        </p:txBody>
      </p:sp>
      <p:sp>
        <p:nvSpPr>
          <p:cNvPr id="7201" name="Text Box 43"/>
          <p:cNvSpPr txBox="1">
            <a:spLocks noChangeArrowheads="1"/>
          </p:cNvSpPr>
          <p:nvPr/>
        </p:nvSpPr>
        <p:spPr bwMode="auto">
          <a:xfrm>
            <a:off x="4181475" y="4706938"/>
            <a:ext cx="1056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223.1.2.6</a:t>
            </a:r>
          </a:p>
        </p:txBody>
      </p:sp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7392988" y="4294188"/>
            <a:ext cx="711200" cy="381000"/>
            <a:chOff x="3600" y="219"/>
            <a:chExt cx="360" cy="175"/>
          </a:xfrm>
        </p:grpSpPr>
        <p:sp>
          <p:nvSpPr>
            <p:cNvPr id="7235" name="Oval 4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 sz="1600">
                <a:latin typeface="+mn-lt"/>
              </a:endParaRPr>
            </a:p>
          </p:txBody>
        </p:sp>
        <p:sp>
          <p:nvSpPr>
            <p:cNvPr id="7236" name="Line 4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237" name="Line 4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238" name="Rectangle 5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ko-KR" altLang="ko-KR" sz="1600">
                <a:latin typeface="+mn-lt"/>
              </a:endParaRPr>
            </a:p>
          </p:txBody>
        </p:sp>
        <p:sp>
          <p:nvSpPr>
            <p:cNvPr id="7239" name="Oval 5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 sz="1600">
                <a:latin typeface="+mn-lt"/>
              </a:endParaRPr>
            </a:p>
          </p:txBody>
        </p:sp>
        <p:grpSp>
          <p:nvGrpSpPr>
            <p:cNvPr id="12" name="Group 5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245" name="Line 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7246" name="Line 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7247" name="Line 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</p:grpSp>
        <p:grpSp>
          <p:nvGrpSpPr>
            <p:cNvPr id="13" name="Group 5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242" name="Line 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7243" name="Line 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7244" name="Line 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</p:grpSp>
      </p:grpSp>
      <p:sp>
        <p:nvSpPr>
          <p:cNvPr id="7203" name="Line 60"/>
          <p:cNvSpPr>
            <a:spLocks noChangeShapeType="1"/>
          </p:cNvSpPr>
          <p:nvPr/>
        </p:nvSpPr>
        <p:spPr bwMode="auto">
          <a:xfrm flipH="1">
            <a:off x="7712075" y="4686300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7204" name="Line 61"/>
          <p:cNvSpPr>
            <a:spLocks noChangeShapeType="1"/>
          </p:cNvSpPr>
          <p:nvPr/>
        </p:nvSpPr>
        <p:spPr bwMode="auto">
          <a:xfrm flipH="1" flipV="1">
            <a:off x="7192963" y="5391150"/>
            <a:ext cx="101917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7205" name="Line 62"/>
          <p:cNvSpPr>
            <a:spLocks noChangeShapeType="1"/>
          </p:cNvSpPr>
          <p:nvPr/>
        </p:nvSpPr>
        <p:spPr bwMode="auto">
          <a:xfrm flipH="1" flipV="1">
            <a:off x="7204075" y="5407025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7206" name="Line 63"/>
          <p:cNvSpPr>
            <a:spLocks noChangeShapeType="1"/>
          </p:cNvSpPr>
          <p:nvPr/>
        </p:nvSpPr>
        <p:spPr bwMode="auto">
          <a:xfrm flipH="1" flipV="1">
            <a:off x="8199438" y="53927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graphicFrame>
        <p:nvGraphicFramePr>
          <p:cNvPr id="7175" name="Object 64"/>
          <p:cNvGraphicFramePr>
            <a:graphicFrameLocks noChangeAspect="1"/>
          </p:cNvGraphicFramePr>
          <p:nvPr/>
        </p:nvGraphicFramePr>
        <p:xfrm>
          <a:off x="7747000" y="5494338"/>
          <a:ext cx="584200" cy="463550"/>
        </p:xfrm>
        <a:graphic>
          <a:graphicData uri="http://schemas.openxmlformats.org/presentationml/2006/ole">
            <p:oleObj spid="_x0000_s279559" name="Clip" r:id="rId9" imgW="1305000" imgH="1085760" progId="">
              <p:embed/>
            </p:oleObj>
          </a:graphicData>
        </a:graphic>
      </p:graphicFrame>
      <p:graphicFrame>
        <p:nvGraphicFramePr>
          <p:cNvPr id="7176" name="Object 65"/>
          <p:cNvGraphicFramePr>
            <a:graphicFrameLocks noChangeAspect="1"/>
          </p:cNvGraphicFramePr>
          <p:nvPr/>
        </p:nvGraphicFramePr>
        <p:xfrm>
          <a:off x="7099300" y="5508625"/>
          <a:ext cx="584200" cy="463550"/>
        </p:xfrm>
        <a:graphic>
          <a:graphicData uri="http://schemas.openxmlformats.org/presentationml/2006/ole">
            <p:oleObj spid="_x0000_s279560" name="Clip" r:id="rId10" imgW="1305000" imgH="1085760" progId="">
              <p:embed/>
            </p:oleObj>
          </a:graphicData>
        </a:graphic>
      </p:graphicFrame>
      <p:sp>
        <p:nvSpPr>
          <p:cNvPr id="7207" name="Text Box 66"/>
          <p:cNvSpPr txBox="1">
            <a:spLocks noChangeArrowheads="1"/>
          </p:cNvSpPr>
          <p:nvPr/>
        </p:nvSpPr>
        <p:spPr bwMode="auto">
          <a:xfrm>
            <a:off x="8147050" y="5280025"/>
            <a:ext cx="1056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223.1.3.2</a:t>
            </a:r>
          </a:p>
        </p:txBody>
      </p:sp>
      <p:sp>
        <p:nvSpPr>
          <p:cNvPr id="7208" name="Text Box 67"/>
          <p:cNvSpPr txBox="1">
            <a:spLocks noChangeArrowheads="1"/>
          </p:cNvSpPr>
          <p:nvPr/>
        </p:nvSpPr>
        <p:spPr bwMode="auto">
          <a:xfrm>
            <a:off x="6251575" y="527526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223.1.3.1</a:t>
            </a:r>
          </a:p>
        </p:txBody>
      </p:sp>
      <p:sp>
        <p:nvSpPr>
          <p:cNvPr id="7209" name="Text Box 69"/>
          <p:cNvSpPr txBox="1">
            <a:spLocks noChangeArrowheads="1"/>
          </p:cNvSpPr>
          <p:nvPr/>
        </p:nvSpPr>
        <p:spPr bwMode="auto">
          <a:xfrm>
            <a:off x="7204075" y="4751388"/>
            <a:ext cx="11817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223.1.3.27</a:t>
            </a:r>
          </a:p>
        </p:txBody>
      </p:sp>
      <p:grpSp>
        <p:nvGrpSpPr>
          <p:cNvPr id="14" name="Group 70"/>
          <p:cNvGrpSpPr>
            <a:grpSpLocks/>
          </p:cNvGrpSpPr>
          <p:nvPr/>
        </p:nvGrpSpPr>
        <p:grpSpPr bwMode="auto">
          <a:xfrm>
            <a:off x="5830888" y="2389188"/>
            <a:ext cx="711200" cy="381000"/>
            <a:chOff x="3600" y="219"/>
            <a:chExt cx="360" cy="175"/>
          </a:xfrm>
        </p:grpSpPr>
        <p:sp>
          <p:nvSpPr>
            <p:cNvPr id="7222" name="Oval 7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 sz="1600">
                <a:latin typeface="+mn-lt"/>
              </a:endParaRPr>
            </a:p>
          </p:txBody>
        </p:sp>
        <p:sp>
          <p:nvSpPr>
            <p:cNvPr id="7223" name="Line 7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224" name="Line 7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225" name="Rectangle 7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ko-KR" altLang="ko-KR" sz="1600">
                <a:latin typeface="+mn-lt"/>
              </a:endParaRPr>
            </a:p>
          </p:txBody>
        </p:sp>
        <p:sp>
          <p:nvSpPr>
            <p:cNvPr id="7226" name="Oval 7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 sz="1600">
                <a:latin typeface="+mn-lt"/>
              </a:endParaRPr>
            </a:p>
          </p:txBody>
        </p:sp>
        <p:grpSp>
          <p:nvGrpSpPr>
            <p:cNvPr id="15" name="Group 7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232" name="Line 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7233" name="Line 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7234" name="Line 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</p:grpSp>
        <p:grpSp>
          <p:nvGrpSpPr>
            <p:cNvPr id="16" name="Group 8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229" name="Line 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7230" name="Line 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7231" name="Line 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</p:grpSp>
      </p:grpSp>
      <p:sp>
        <p:nvSpPr>
          <p:cNvPr id="7211" name="Line 84"/>
          <p:cNvSpPr>
            <a:spLocks noChangeShapeType="1"/>
          </p:cNvSpPr>
          <p:nvPr/>
        </p:nvSpPr>
        <p:spPr bwMode="auto">
          <a:xfrm flipH="1" flipV="1">
            <a:off x="6413500" y="1306513"/>
            <a:ext cx="3175" cy="265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7212" name="Text Box 86"/>
          <p:cNvSpPr txBox="1">
            <a:spLocks noChangeArrowheads="1"/>
          </p:cNvSpPr>
          <p:nvPr/>
        </p:nvSpPr>
        <p:spPr bwMode="auto">
          <a:xfrm>
            <a:off x="5922963" y="5572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223.1.1.2</a:t>
            </a:r>
          </a:p>
        </p:txBody>
      </p:sp>
      <p:sp>
        <p:nvSpPr>
          <p:cNvPr id="7213" name="Line 87"/>
          <p:cNvSpPr>
            <a:spLocks noChangeShapeType="1"/>
          </p:cNvSpPr>
          <p:nvPr/>
        </p:nvSpPr>
        <p:spPr bwMode="auto">
          <a:xfrm flipV="1">
            <a:off x="4895850" y="2762250"/>
            <a:ext cx="11144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7214" name="Line 88"/>
          <p:cNvSpPr>
            <a:spLocks noChangeShapeType="1"/>
          </p:cNvSpPr>
          <p:nvPr/>
        </p:nvSpPr>
        <p:spPr bwMode="auto">
          <a:xfrm flipH="1" flipV="1">
            <a:off x="6410325" y="2743200"/>
            <a:ext cx="127635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7215" name="Line 89"/>
          <p:cNvSpPr>
            <a:spLocks noChangeShapeType="1"/>
          </p:cNvSpPr>
          <p:nvPr/>
        </p:nvSpPr>
        <p:spPr bwMode="auto">
          <a:xfrm flipH="1" flipV="1">
            <a:off x="5086350" y="4505325"/>
            <a:ext cx="2305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7216" name="Text Box 90"/>
          <p:cNvSpPr txBox="1">
            <a:spLocks noChangeArrowheads="1"/>
          </p:cNvSpPr>
          <p:nvPr/>
        </p:nvSpPr>
        <p:spPr bwMode="auto">
          <a:xfrm>
            <a:off x="6489700" y="2655888"/>
            <a:ext cx="1056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223.1.7.0</a:t>
            </a:r>
          </a:p>
        </p:txBody>
      </p:sp>
      <p:sp>
        <p:nvSpPr>
          <p:cNvPr id="7217" name="Text Box 91"/>
          <p:cNvSpPr txBox="1">
            <a:spLocks noChangeArrowheads="1"/>
          </p:cNvSpPr>
          <p:nvPr/>
        </p:nvSpPr>
        <p:spPr bwMode="auto">
          <a:xfrm>
            <a:off x="7566025" y="394176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223.1.7.1</a:t>
            </a:r>
          </a:p>
        </p:txBody>
      </p:sp>
      <p:sp>
        <p:nvSpPr>
          <p:cNvPr id="7218" name="Text Box 92"/>
          <p:cNvSpPr txBox="1">
            <a:spLocks noChangeArrowheads="1"/>
          </p:cNvSpPr>
          <p:nvPr/>
        </p:nvSpPr>
        <p:spPr bwMode="auto">
          <a:xfrm>
            <a:off x="6327775" y="4198938"/>
            <a:ext cx="1056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223.1.8.0</a:t>
            </a:r>
          </a:p>
        </p:txBody>
      </p:sp>
      <p:sp>
        <p:nvSpPr>
          <p:cNvPr id="7219" name="Text Box 93"/>
          <p:cNvSpPr txBox="1">
            <a:spLocks noChangeArrowheads="1"/>
          </p:cNvSpPr>
          <p:nvPr/>
        </p:nvSpPr>
        <p:spPr bwMode="auto">
          <a:xfrm>
            <a:off x="5080000" y="419893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223.1.8.1</a:t>
            </a:r>
          </a:p>
        </p:txBody>
      </p:sp>
      <p:sp>
        <p:nvSpPr>
          <p:cNvPr id="7220" name="Text Box 94"/>
          <p:cNvSpPr txBox="1">
            <a:spLocks noChangeArrowheads="1"/>
          </p:cNvSpPr>
          <p:nvPr/>
        </p:nvSpPr>
        <p:spPr bwMode="auto">
          <a:xfrm>
            <a:off x="4003675" y="390366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223.1.9.1</a:t>
            </a:r>
          </a:p>
        </p:txBody>
      </p:sp>
      <p:sp>
        <p:nvSpPr>
          <p:cNvPr id="7221" name="Text Box 95"/>
          <p:cNvSpPr txBox="1">
            <a:spLocks noChangeArrowheads="1"/>
          </p:cNvSpPr>
          <p:nvPr/>
        </p:nvSpPr>
        <p:spPr bwMode="auto">
          <a:xfrm>
            <a:off x="4870450" y="2665413"/>
            <a:ext cx="1056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223.1.9.2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58219" y="1960775"/>
            <a:ext cx="29564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800" dirty="0" smtClean="0">
                <a:latin typeface="+mn-lt"/>
              </a:rPr>
              <a:t>In particular, because IP views a point-to-point connection between a pair of machines as a “network</a:t>
            </a:r>
            <a:r>
              <a:rPr lang="en-US" altLang="zh-CN" sz="1800" dirty="0" smtClean="0">
                <a:latin typeface="+mn-lt"/>
              </a:rPr>
              <a:t>”, the connection was assigned a network prefix and each computer was assigned a host suffix.</a:t>
            </a:r>
          </a:p>
          <a:p>
            <a:endParaRPr lang="en-US" altLang="zh-CN" sz="1800" dirty="0" smtClean="0">
              <a:latin typeface="+mn-lt"/>
            </a:endParaRPr>
          </a:p>
          <a:p>
            <a:r>
              <a:rPr lang="en-US" altLang="zh-CN" sz="1800" u="sng" dirty="0" smtClean="0">
                <a:latin typeface="+mn-lt"/>
              </a:rPr>
              <a:t>When addresses became scarce, no IP addresses will be assigned </a:t>
            </a:r>
            <a:r>
              <a:rPr lang="en-US" altLang="zh-CN" sz="1800" dirty="0" smtClean="0">
                <a:latin typeface="+mn-lt"/>
              </a:rPr>
              <a:t>to this kind of special networks which consist of only one line</a:t>
            </a:r>
            <a:endParaRPr lang="zh-CN" alt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lt"/>
              </a:rPr>
              <a:t>2-</a:t>
            </a:r>
            <a:fld id="{6C1F76B0-C056-41A2-B7A5-C4FED8C001A5}" type="slidenum">
              <a:rPr lang="en-US" altLang="ko-KR" smtClean="0">
                <a:latin typeface="+mn-lt"/>
              </a:rPr>
              <a:pPr>
                <a:defRPr/>
              </a:pPr>
              <a:t>38</a:t>
            </a:fld>
            <a:endParaRPr lang="en-US" altLang="ko-KR" dirty="0">
              <a:latin typeface="+mn-lt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2800" dirty="0" smtClean="0"/>
              <a:t>Example 1: Given IP: 141.14.72.24, subnet mask: 255.255.192.0, What is the network address?</a:t>
            </a:r>
            <a:endParaRPr lang="zh-CN" altLang="en-US" sz="2800" dirty="0"/>
          </a:p>
        </p:txBody>
      </p:sp>
      <p:sp>
        <p:nvSpPr>
          <p:cNvPr id="7" name="Freeform 57"/>
          <p:cNvSpPr>
            <a:spLocks/>
          </p:cNvSpPr>
          <p:nvPr/>
        </p:nvSpPr>
        <p:spPr bwMode="auto">
          <a:xfrm>
            <a:off x="6102350" y="2132013"/>
            <a:ext cx="1223963" cy="306387"/>
          </a:xfrm>
          <a:custGeom>
            <a:avLst/>
            <a:gdLst>
              <a:gd name="T0" fmla="*/ 456149315 w 771"/>
              <a:gd name="T1" fmla="*/ 0 h 181"/>
              <a:gd name="T2" fmla="*/ 1484373358 w 771"/>
              <a:gd name="T3" fmla="*/ 0 h 181"/>
              <a:gd name="T4" fmla="*/ 1943042235 w 771"/>
              <a:gd name="T5" fmla="*/ 518635361 h 181"/>
              <a:gd name="T6" fmla="*/ 0 w 771"/>
              <a:gd name="T7" fmla="*/ 518635361 h 181"/>
              <a:gd name="T8" fmla="*/ 456149315 w 771"/>
              <a:gd name="T9" fmla="*/ 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1"/>
              <a:gd name="T16" fmla="*/ 0 h 181"/>
              <a:gd name="T17" fmla="*/ 771 w 771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1" h="181">
                <a:moveTo>
                  <a:pt x="181" y="0"/>
                </a:moveTo>
                <a:lnTo>
                  <a:pt x="589" y="0"/>
                </a:lnTo>
                <a:lnTo>
                  <a:pt x="771" y="181"/>
                </a:lnTo>
                <a:lnTo>
                  <a:pt x="0" y="181"/>
                </a:lnTo>
                <a:lnTo>
                  <a:pt x="181" y="0"/>
                </a:lnTo>
                <a:close/>
              </a:path>
            </a:pathLst>
          </a:custGeom>
          <a:solidFill>
            <a:srgbClr val="66FF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3527425" y="3798888"/>
            <a:ext cx="2916238" cy="344487"/>
          </a:xfrm>
          <a:prstGeom prst="rect">
            <a:avLst/>
          </a:prstGeom>
          <a:solidFill>
            <a:srgbClr val="FFCCCC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auto">
          <a:xfrm>
            <a:off x="4013200" y="3810000"/>
            <a:ext cx="3435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 b="1">
                <a:latin typeface="Times New Roman" pitchFamily="18" charset="0"/>
                <a:ea typeface="宋体" charset="-122"/>
              </a:rPr>
              <a:t>141       .        14            . 0 1 </a:t>
            </a:r>
            <a:r>
              <a:rPr kumimoji="1" lang="en-US" altLang="zh-CN" sz="1600">
                <a:latin typeface="Times New Roman" pitchFamily="18" charset="0"/>
                <a:ea typeface="宋体" charset="-122"/>
              </a:rPr>
              <a:t>0 0 0 0 0 0 </a:t>
            </a:r>
            <a:endParaRPr kumimoji="1" lang="en-US" altLang="zh-CN" sz="16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3519488" y="3084513"/>
            <a:ext cx="2870200" cy="342900"/>
          </a:xfrm>
          <a:prstGeom prst="rect">
            <a:avLst/>
          </a:prstGeom>
          <a:solidFill>
            <a:srgbClr val="FFCCCC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41"/>
          <p:cNvSpPr>
            <a:spLocks noChangeArrowheads="1"/>
          </p:cNvSpPr>
          <p:nvPr/>
        </p:nvSpPr>
        <p:spPr bwMode="auto">
          <a:xfrm>
            <a:off x="3495675" y="3068638"/>
            <a:ext cx="391453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>
                <a:latin typeface="Times New Roman" pitchFamily="18" charset="0"/>
                <a:ea typeface="宋体" charset="-122"/>
              </a:rPr>
              <a:t>1 1 1 1 1 1 1 1 1 1 1 1 1 1 1 1</a:t>
            </a:r>
            <a:r>
              <a:rPr kumimoji="1" lang="en-US" altLang="zh-CN" sz="1800">
                <a:latin typeface="Times New Roman" pitchFamily="18" charset="0"/>
                <a:ea typeface="宋体" charset="-122"/>
              </a:rPr>
              <a:t>  </a:t>
            </a:r>
            <a:r>
              <a:rPr kumimoji="1" lang="en-US" altLang="zh-CN" sz="800"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1600">
                <a:latin typeface="Times New Roman" pitchFamily="18" charset="0"/>
                <a:ea typeface="宋体" charset="-122"/>
              </a:rPr>
              <a:t>1 1 0 0 0 0 0 0</a:t>
            </a: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3513138" y="1785938"/>
            <a:ext cx="513715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auto">
          <a:xfrm>
            <a:off x="367284" y="1822895"/>
            <a:ext cx="3055325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 dirty="0">
                <a:latin typeface="+mn-lt"/>
              </a:rPr>
              <a:t>(a) </a:t>
            </a:r>
            <a:r>
              <a:rPr kumimoji="1" lang="en-US" altLang="zh-CN" sz="1600" dirty="0" smtClean="0">
                <a:latin typeface="+mn-lt"/>
              </a:rPr>
              <a:t>Dotted decimal IP address</a:t>
            </a:r>
            <a:endParaRPr kumimoji="1" lang="zh-CN" altLang="en-US" sz="1600" dirty="0">
              <a:latin typeface="+mn-lt"/>
            </a:endParaRP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3513138" y="4508500"/>
            <a:ext cx="5137150" cy="3603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37"/>
          <p:cNvSpPr>
            <a:spLocks noChangeArrowheads="1"/>
          </p:cNvSpPr>
          <p:nvPr/>
        </p:nvSpPr>
        <p:spPr bwMode="auto">
          <a:xfrm>
            <a:off x="367284" y="3096070"/>
            <a:ext cx="315631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 dirty="0">
                <a:latin typeface="+mn-lt"/>
              </a:rPr>
              <a:t>(c) </a:t>
            </a:r>
            <a:r>
              <a:rPr kumimoji="1" lang="en-US" altLang="zh-CN" sz="1600" dirty="0" smtClean="0">
                <a:latin typeface="+mn-lt"/>
              </a:rPr>
              <a:t>Subnet mask</a:t>
            </a:r>
            <a:r>
              <a:rPr kumimoji="1" lang="zh-CN" altLang="en-US" sz="1600" dirty="0" smtClean="0">
                <a:latin typeface="+mn-lt"/>
              </a:rPr>
              <a:t> </a:t>
            </a:r>
            <a:r>
              <a:rPr kumimoji="1" lang="en-US" altLang="zh-CN" sz="1600" dirty="0">
                <a:latin typeface="+mn-lt"/>
              </a:rPr>
              <a:t>255.255.192.0</a:t>
            </a:r>
          </a:p>
        </p:txBody>
      </p:sp>
      <p:sp>
        <p:nvSpPr>
          <p:cNvPr id="16" name="Line 38"/>
          <p:cNvSpPr>
            <a:spLocks noChangeShapeType="1"/>
          </p:cNvSpPr>
          <p:nvPr/>
        </p:nvSpPr>
        <p:spPr bwMode="auto">
          <a:xfrm>
            <a:off x="6051550" y="3081338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39"/>
          <p:cNvSpPr>
            <a:spLocks noChangeShapeType="1"/>
          </p:cNvSpPr>
          <p:nvPr/>
        </p:nvSpPr>
        <p:spPr bwMode="auto">
          <a:xfrm>
            <a:off x="7351713" y="3071813"/>
            <a:ext cx="0" cy="3571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40"/>
          <p:cNvSpPr>
            <a:spLocks noChangeArrowheads="1"/>
          </p:cNvSpPr>
          <p:nvPr/>
        </p:nvSpPr>
        <p:spPr bwMode="auto">
          <a:xfrm>
            <a:off x="3513138" y="3074988"/>
            <a:ext cx="513715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42"/>
          <p:cNvSpPr>
            <a:spLocks noChangeArrowheads="1"/>
          </p:cNvSpPr>
          <p:nvPr/>
        </p:nvSpPr>
        <p:spPr bwMode="auto">
          <a:xfrm>
            <a:off x="7326313" y="3098800"/>
            <a:ext cx="136255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>
                <a:latin typeface="Times New Roman" pitchFamily="18" charset="0"/>
                <a:ea typeface="宋体" charset="-122"/>
              </a:rPr>
              <a:t>0 0 0 0 0 0 0 0</a:t>
            </a:r>
          </a:p>
        </p:txBody>
      </p:sp>
      <p:sp>
        <p:nvSpPr>
          <p:cNvPr id="20" name="Rectangle 44"/>
          <p:cNvSpPr>
            <a:spLocks noChangeArrowheads="1"/>
          </p:cNvSpPr>
          <p:nvPr/>
        </p:nvSpPr>
        <p:spPr bwMode="auto">
          <a:xfrm>
            <a:off x="3522663" y="3789363"/>
            <a:ext cx="513715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45"/>
          <p:cNvSpPr txBox="1">
            <a:spLocks noChangeArrowheads="1"/>
          </p:cNvSpPr>
          <p:nvPr/>
        </p:nvSpPr>
        <p:spPr bwMode="auto">
          <a:xfrm>
            <a:off x="4013200" y="1795463"/>
            <a:ext cx="2165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 b="1">
                <a:latin typeface="Times New Roman" pitchFamily="18" charset="0"/>
                <a:ea typeface="宋体" charset="-122"/>
              </a:rPr>
              <a:t>141       .        14            .</a:t>
            </a:r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>
            <a:off x="6462713" y="1795463"/>
            <a:ext cx="170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 b="1">
                <a:latin typeface="Times New Roman" pitchFamily="18" charset="0"/>
                <a:ea typeface="宋体" charset="-122"/>
              </a:rPr>
              <a:t> 72          .          24</a:t>
            </a:r>
          </a:p>
        </p:txBody>
      </p:sp>
      <p:sp>
        <p:nvSpPr>
          <p:cNvPr id="23" name="Text Box 47"/>
          <p:cNvSpPr txBox="1">
            <a:spLocks noChangeArrowheads="1"/>
          </p:cNvSpPr>
          <p:nvPr/>
        </p:nvSpPr>
        <p:spPr bwMode="auto">
          <a:xfrm>
            <a:off x="4013200" y="4529138"/>
            <a:ext cx="2165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 b="1">
                <a:latin typeface="Times New Roman" pitchFamily="18" charset="0"/>
                <a:ea typeface="宋体" charset="-122"/>
              </a:rPr>
              <a:t>141       .        14            .</a:t>
            </a:r>
          </a:p>
        </p:txBody>
      </p:sp>
      <p:sp>
        <p:nvSpPr>
          <p:cNvPr id="24" name="Text Box 48"/>
          <p:cNvSpPr txBox="1">
            <a:spLocks noChangeArrowheads="1"/>
          </p:cNvSpPr>
          <p:nvPr/>
        </p:nvSpPr>
        <p:spPr bwMode="auto">
          <a:xfrm>
            <a:off x="6516688" y="4529138"/>
            <a:ext cx="165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 b="1">
                <a:latin typeface="Times New Roman" pitchFamily="18" charset="0"/>
                <a:ea typeface="宋体" charset="-122"/>
              </a:rPr>
              <a:t>64          .            </a:t>
            </a:r>
            <a:r>
              <a:rPr kumimoji="1" lang="en-US" altLang="zh-CN" sz="1600"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25" name="Text Box 50"/>
          <p:cNvSpPr txBox="1">
            <a:spLocks noChangeArrowheads="1"/>
          </p:cNvSpPr>
          <p:nvPr/>
        </p:nvSpPr>
        <p:spPr bwMode="auto">
          <a:xfrm>
            <a:off x="7277100" y="3810000"/>
            <a:ext cx="895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 b="1">
                <a:latin typeface="Times New Roman" pitchFamily="18" charset="0"/>
                <a:ea typeface="宋体" charset="-122"/>
              </a:rPr>
              <a:t>.           </a:t>
            </a:r>
            <a:r>
              <a:rPr kumimoji="1" lang="en-US" altLang="zh-CN" sz="1600"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26" name="Line 51"/>
          <p:cNvSpPr>
            <a:spLocks noChangeShapeType="1"/>
          </p:cNvSpPr>
          <p:nvPr/>
        </p:nvSpPr>
        <p:spPr bwMode="auto">
          <a:xfrm>
            <a:off x="4805363" y="3071813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52"/>
          <p:cNvSpPr>
            <a:spLocks noChangeArrowheads="1"/>
          </p:cNvSpPr>
          <p:nvPr/>
        </p:nvSpPr>
        <p:spPr bwMode="auto">
          <a:xfrm>
            <a:off x="6029325" y="2433638"/>
            <a:ext cx="136255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>
                <a:latin typeface="Times New Roman" pitchFamily="18" charset="0"/>
                <a:ea typeface="宋体" charset="-122"/>
              </a:rPr>
              <a:t>0 1 0 0 1 0 0 0</a:t>
            </a:r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3509963" y="2419350"/>
            <a:ext cx="513715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54"/>
          <p:cNvSpPr txBox="1">
            <a:spLocks noChangeArrowheads="1"/>
          </p:cNvSpPr>
          <p:nvPr/>
        </p:nvSpPr>
        <p:spPr bwMode="auto">
          <a:xfrm>
            <a:off x="4013200" y="2430463"/>
            <a:ext cx="2165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 b="1">
                <a:latin typeface="Times New Roman" pitchFamily="18" charset="0"/>
                <a:ea typeface="宋体" charset="-122"/>
              </a:rPr>
              <a:t>141       .        14            .</a:t>
            </a:r>
          </a:p>
        </p:txBody>
      </p:sp>
      <p:sp>
        <p:nvSpPr>
          <p:cNvPr id="30" name="Text Box 55"/>
          <p:cNvSpPr txBox="1">
            <a:spLocks noChangeArrowheads="1"/>
          </p:cNvSpPr>
          <p:nvPr/>
        </p:nvSpPr>
        <p:spPr bwMode="auto">
          <a:xfrm>
            <a:off x="7254875" y="2430463"/>
            <a:ext cx="946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 b="1">
                <a:latin typeface="Times New Roman" pitchFamily="18" charset="0"/>
                <a:ea typeface="宋体" charset="-122"/>
              </a:rPr>
              <a:t>.          24</a:t>
            </a:r>
          </a:p>
        </p:txBody>
      </p:sp>
      <p:sp>
        <p:nvSpPr>
          <p:cNvPr id="31" name="Rectangle 56"/>
          <p:cNvSpPr>
            <a:spLocks noChangeArrowheads="1"/>
          </p:cNvSpPr>
          <p:nvPr/>
        </p:nvSpPr>
        <p:spPr bwMode="auto">
          <a:xfrm>
            <a:off x="6389688" y="1795463"/>
            <a:ext cx="647700" cy="360362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58"/>
          <p:cNvSpPr>
            <a:spLocks noChangeArrowheads="1"/>
          </p:cNvSpPr>
          <p:nvPr/>
        </p:nvSpPr>
        <p:spPr bwMode="auto">
          <a:xfrm>
            <a:off x="367284" y="2446782"/>
            <a:ext cx="3015250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 dirty="0">
                <a:latin typeface="+mn-lt"/>
              </a:rPr>
              <a:t>(b) </a:t>
            </a:r>
            <a:r>
              <a:rPr kumimoji="1" lang="en-US" altLang="zh-CN" sz="1600" dirty="0" smtClean="0">
                <a:latin typeface="+mn-lt"/>
              </a:rPr>
              <a:t>3</a:t>
            </a:r>
            <a:r>
              <a:rPr kumimoji="1" lang="en-US" altLang="zh-CN" sz="1600" baseline="30000" dirty="0" smtClean="0">
                <a:latin typeface="+mn-lt"/>
              </a:rPr>
              <a:t>rd</a:t>
            </a:r>
            <a:r>
              <a:rPr kumimoji="1" lang="en-US" altLang="zh-CN" sz="1600" dirty="0" smtClean="0">
                <a:latin typeface="+mn-lt"/>
              </a:rPr>
              <a:t> octet of IP address is </a:t>
            </a:r>
          </a:p>
          <a:p>
            <a:pPr defTabSz="762000" eaLnBrk="0" hangingPunct="0"/>
            <a:r>
              <a:rPr kumimoji="1" lang="en-US" altLang="zh-CN" sz="1600" dirty="0" smtClean="0">
                <a:latin typeface="+mn-lt"/>
              </a:rPr>
              <a:t>written as binary</a:t>
            </a:r>
            <a:endParaRPr kumimoji="1" lang="zh-CN" altLang="en-US" sz="1600" dirty="0">
              <a:latin typeface="+mn-lt"/>
            </a:endParaRPr>
          </a:p>
        </p:txBody>
      </p:sp>
      <p:sp>
        <p:nvSpPr>
          <p:cNvPr id="33" name="Rectangle 59"/>
          <p:cNvSpPr>
            <a:spLocks noChangeArrowheads="1"/>
          </p:cNvSpPr>
          <p:nvPr/>
        </p:nvSpPr>
        <p:spPr bwMode="auto">
          <a:xfrm>
            <a:off x="367284" y="3815207"/>
            <a:ext cx="3718968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 dirty="0">
                <a:latin typeface="+mn-lt"/>
              </a:rPr>
              <a:t>(d) </a:t>
            </a:r>
            <a:r>
              <a:rPr kumimoji="1" lang="en-US" altLang="zh-CN" sz="1600" dirty="0" smtClean="0">
                <a:latin typeface="+mn-lt"/>
              </a:rPr>
              <a:t>“AND” operation on each bit </a:t>
            </a:r>
          </a:p>
          <a:p>
            <a:pPr defTabSz="762000" eaLnBrk="0" hangingPunct="0"/>
            <a:r>
              <a:rPr kumimoji="1" lang="en-US" altLang="zh-CN" sz="1600" dirty="0" smtClean="0">
                <a:latin typeface="+mn-lt"/>
              </a:rPr>
              <a:t>between IP address and subnet mask</a:t>
            </a:r>
            <a:endParaRPr kumimoji="1" lang="zh-CN" altLang="en-US" sz="1600" dirty="0">
              <a:latin typeface="+mn-lt"/>
            </a:endParaRPr>
          </a:p>
        </p:txBody>
      </p:sp>
      <p:sp>
        <p:nvSpPr>
          <p:cNvPr id="34" name="Rectangle 60"/>
          <p:cNvSpPr>
            <a:spLocks noChangeArrowheads="1"/>
          </p:cNvSpPr>
          <p:nvPr/>
        </p:nvSpPr>
        <p:spPr bwMode="auto">
          <a:xfrm>
            <a:off x="367284" y="4559745"/>
            <a:ext cx="215443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 dirty="0">
                <a:latin typeface="+mn-lt"/>
              </a:rPr>
              <a:t>(e) </a:t>
            </a:r>
            <a:r>
              <a:rPr kumimoji="1" lang="en-US" altLang="zh-CN" sz="1600" dirty="0" smtClean="0">
                <a:latin typeface="+mn-lt"/>
              </a:rPr>
              <a:t>Network address</a:t>
            </a:r>
            <a:endParaRPr kumimoji="1" lang="zh-CN" alt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Example 2: The same IP address, but subnet mask is changed to 255.255.240.0. What is the network address now?</a:t>
            </a:r>
            <a:endParaRPr lang="zh-CN" altLang="en-US" sz="24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lt"/>
              </a:rPr>
              <a:t>2-</a:t>
            </a:r>
            <a:fld id="{C83B635E-340E-4B92-B568-B105B3E255B2}" type="slidenum">
              <a:rPr lang="en-US" altLang="ko-KR" smtClean="0">
                <a:latin typeface="+mn-lt"/>
              </a:rPr>
              <a:pPr>
                <a:defRPr/>
              </a:pPr>
              <a:t>39</a:t>
            </a:fld>
            <a:endParaRPr lang="en-US" altLang="ko-KR" dirty="0">
              <a:latin typeface="+mn-lt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27425" y="3798888"/>
            <a:ext cx="3017838" cy="344487"/>
          </a:xfrm>
          <a:prstGeom prst="rect">
            <a:avLst/>
          </a:prstGeom>
          <a:solidFill>
            <a:srgbClr val="FFCCCC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013200" y="3810000"/>
            <a:ext cx="3435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 b="1">
                <a:latin typeface="Times New Roman" pitchFamily="18" charset="0"/>
                <a:ea typeface="宋体" charset="-122"/>
              </a:rPr>
              <a:t>141       .        14            . 0 1 0</a:t>
            </a:r>
            <a:r>
              <a:rPr kumimoji="1" lang="en-US" altLang="zh-CN" sz="1600">
                <a:latin typeface="Times New Roman" pitchFamily="18" charset="0"/>
                <a:ea typeface="宋体" charset="-122"/>
              </a:rPr>
              <a:t> 0 0 0 0 0 </a:t>
            </a:r>
            <a:endParaRPr kumimoji="1" lang="en-US" altLang="zh-CN" sz="16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519488" y="3084513"/>
            <a:ext cx="3022600" cy="342900"/>
          </a:xfrm>
          <a:prstGeom prst="rect">
            <a:avLst/>
          </a:prstGeom>
          <a:solidFill>
            <a:srgbClr val="FFCCCC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495675" y="3068638"/>
            <a:ext cx="391453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>
                <a:latin typeface="Times New Roman" pitchFamily="18" charset="0"/>
                <a:ea typeface="宋体" charset="-122"/>
              </a:rPr>
              <a:t>1 1 1 1 1 1 1 1 1 1 1 1 1 1 1 1</a:t>
            </a:r>
            <a:r>
              <a:rPr kumimoji="1" lang="en-US" altLang="zh-CN" sz="1800">
                <a:latin typeface="Times New Roman" pitchFamily="18" charset="0"/>
                <a:ea typeface="宋体" charset="-122"/>
              </a:rPr>
              <a:t>  </a:t>
            </a:r>
            <a:r>
              <a:rPr kumimoji="1" lang="en-US" altLang="zh-CN" sz="800"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1600">
                <a:latin typeface="Times New Roman" pitchFamily="18" charset="0"/>
                <a:ea typeface="宋体" charset="-122"/>
              </a:rPr>
              <a:t>1 1 1 0 0 0 0 0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auto">
          <a:xfrm>
            <a:off x="6102350" y="2132013"/>
            <a:ext cx="1223963" cy="306387"/>
          </a:xfrm>
          <a:custGeom>
            <a:avLst/>
            <a:gdLst>
              <a:gd name="T0" fmla="*/ 456149315 w 771"/>
              <a:gd name="T1" fmla="*/ 0 h 181"/>
              <a:gd name="T2" fmla="*/ 1484373358 w 771"/>
              <a:gd name="T3" fmla="*/ 0 h 181"/>
              <a:gd name="T4" fmla="*/ 1943042235 w 771"/>
              <a:gd name="T5" fmla="*/ 518635361 h 181"/>
              <a:gd name="T6" fmla="*/ 0 w 771"/>
              <a:gd name="T7" fmla="*/ 518635361 h 181"/>
              <a:gd name="T8" fmla="*/ 456149315 w 771"/>
              <a:gd name="T9" fmla="*/ 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1"/>
              <a:gd name="T16" fmla="*/ 0 h 181"/>
              <a:gd name="T17" fmla="*/ 771 w 771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1" h="181">
                <a:moveTo>
                  <a:pt x="181" y="0"/>
                </a:moveTo>
                <a:lnTo>
                  <a:pt x="589" y="0"/>
                </a:lnTo>
                <a:lnTo>
                  <a:pt x="771" y="181"/>
                </a:lnTo>
                <a:lnTo>
                  <a:pt x="0" y="181"/>
                </a:lnTo>
                <a:lnTo>
                  <a:pt x="181" y="0"/>
                </a:lnTo>
                <a:close/>
              </a:path>
            </a:pathLst>
          </a:custGeom>
          <a:solidFill>
            <a:srgbClr val="66FF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513138" y="1785938"/>
            <a:ext cx="513715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513138" y="4508500"/>
            <a:ext cx="5137150" cy="3603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6051550" y="3081338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7351713" y="3071813"/>
            <a:ext cx="0" cy="3571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513138" y="3074988"/>
            <a:ext cx="513715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7326313" y="3098800"/>
            <a:ext cx="136255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>
                <a:latin typeface="Times New Roman" pitchFamily="18" charset="0"/>
                <a:ea typeface="宋体" charset="-122"/>
              </a:rPr>
              <a:t>0 0 0 0 0 0 0 0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3522663" y="3789363"/>
            <a:ext cx="513715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4013200" y="1795463"/>
            <a:ext cx="2165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 b="1">
                <a:latin typeface="Times New Roman" pitchFamily="18" charset="0"/>
                <a:ea typeface="宋体" charset="-122"/>
              </a:rPr>
              <a:t>141       .        14            .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6462713" y="1795463"/>
            <a:ext cx="170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 b="1">
                <a:latin typeface="Times New Roman" pitchFamily="18" charset="0"/>
                <a:ea typeface="宋体" charset="-122"/>
              </a:rPr>
              <a:t> 72          .          24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4013200" y="4529138"/>
            <a:ext cx="2165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 b="1">
                <a:latin typeface="Times New Roman" pitchFamily="18" charset="0"/>
                <a:ea typeface="宋体" charset="-122"/>
              </a:rPr>
              <a:t>141       .        14            .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6516688" y="4529138"/>
            <a:ext cx="165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 b="1">
                <a:latin typeface="Times New Roman" pitchFamily="18" charset="0"/>
                <a:ea typeface="宋体" charset="-122"/>
              </a:rPr>
              <a:t>64          .            </a:t>
            </a:r>
            <a:r>
              <a:rPr kumimoji="1" lang="en-US" altLang="zh-CN" sz="1600"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277100" y="3810000"/>
            <a:ext cx="895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 b="1">
                <a:latin typeface="Times New Roman" pitchFamily="18" charset="0"/>
                <a:ea typeface="宋体" charset="-122"/>
              </a:rPr>
              <a:t>.           </a:t>
            </a:r>
            <a:r>
              <a:rPr kumimoji="1" lang="en-US" altLang="zh-CN" sz="1600"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4805363" y="3071813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6029325" y="2433638"/>
            <a:ext cx="136255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>
                <a:latin typeface="Times New Roman" pitchFamily="18" charset="0"/>
                <a:ea typeface="宋体" charset="-122"/>
              </a:rPr>
              <a:t>0 1 0 0 1 0 0 0</a:t>
            </a: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3509963" y="2419350"/>
            <a:ext cx="513715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013200" y="2430463"/>
            <a:ext cx="2165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 b="1">
                <a:latin typeface="Times New Roman" pitchFamily="18" charset="0"/>
                <a:ea typeface="宋体" charset="-122"/>
              </a:rPr>
              <a:t>141       .        14            .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254875" y="2430463"/>
            <a:ext cx="946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 b="1">
                <a:latin typeface="Times New Roman" pitchFamily="18" charset="0"/>
                <a:ea typeface="宋体" charset="-122"/>
              </a:rPr>
              <a:t>.          24</a:t>
            </a: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6389688" y="1795463"/>
            <a:ext cx="647700" cy="360362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1908471" y="5592382"/>
            <a:ext cx="5726247" cy="830997"/>
          </a:xfrm>
          <a:prstGeom prst="rect">
            <a:avLst/>
          </a:prstGeom>
          <a:solidFill>
            <a:srgbClr val="00CC66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u="sng" dirty="0" smtClean="0">
                <a:solidFill>
                  <a:srgbClr val="FF0000"/>
                </a:solidFill>
                <a:latin typeface="+mn-lt"/>
              </a:rPr>
              <a:t>Q: </a:t>
            </a:r>
            <a:r>
              <a:rPr lang="en-US" altLang="zh-CN" dirty="0" smtClean="0">
                <a:latin typeface="+mn-lt"/>
              </a:rPr>
              <a:t>We got the same network address, </a:t>
            </a:r>
          </a:p>
          <a:p>
            <a:pPr algn="ctr">
              <a:defRPr/>
            </a:pPr>
            <a:r>
              <a:rPr lang="en-US" altLang="zh-CN" dirty="0" smtClean="0">
                <a:latin typeface="+mn-lt"/>
              </a:rPr>
              <a:t>what is the difference?</a:t>
            </a:r>
            <a:r>
              <a:rPr lang="zh-CN" altLang="en-US" dirty="0" smtClean="0">
                <a:latin typeface="+mn-lt"/>
              </a:rPr>
              <a:t> </a:t>
            </a:r>
            <a:endParaRPr lang="zh-CN" altLang="en-US" dirty="0">
              <a:latin typeface="+mn-lt"/>
            </a:endParaRP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367284" y="1822895"/>
            <a:ext cx="3055325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 dirty="0">
                <a:latin typeface="+mn-lt"/>
              </a:rPr>
              <a:t>(a) </a:t>
            </a:r>
            <a:r>
              <a:rPr kumimoji="1" lang="en-US" altLang="zh-CN" sz="1600" dirty="0" smtClean="0">
                <a:latin typeface="+mn-lt"/>
              </a:rPr>
              <a:t>Dotted decimal IP address</a:t>
            </a:r>
            <a:endParaRPr kumimoji="1" lang="zh-CN" altLang="en-US" sz="1600" dirty="0">
              <a:latin typeface="+mn-lt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367284" y="3096070"/>
            <a:ext cx="318837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 dirty="0">
                <a:latin typeface="+mn-lt"/>
              </a:rPr>
              <a:t>(c) </a:t>
            </a:r>
            <a:r>
              <a:rPr kumimoji="1" lang="en-US" altLang="zh-CN" sz="1600" dirty="0" smtClean="0">
                <a:latin typeface="+mn-lt"/>
              </a:rPr>
              <a:t>Subnet mask</a:t>
            </a:r>
            <a:r>
              <a:rPr kumimoji="1" lang="zh-CN" altLang="en-US" sz="1600" dirty="0" smtClean="0">
                <a:latin typeface="+mn-lt"/>
              </a:rPr>
              <a:t> </a:t>
            </a:r>
            <a:r>
              <a:rPr kumimoji="1" lang="en-US" altLang="zh-CN" sz="1600" dirty="0" smtClean="0">
                <a:latin typeface="+mn-lt"/>
              </a:rPr>
              <a:t>255.255.240.0</a:t>
            </a:r>
            <a:endParaRPr kumimoji="1" lang="en-US" altLang="zh-CN" sz="1600" dirty="0">
              <a:latin typeface="+mn-lt"/>
            </a:endParaRPr>
          </a:p>
        </p:txBody>
      </p:sp>
      <p:sp>
        <p:nvSpPr>
          <p:cNvPr id="38" name="Rectangle 58"/>
          <p:cNvSpPr>
            <a:spLocks noChangeArrowheads="1"/>
          </p:cNvSpPr>
          <p:nvPr/>
        </p:nvSpPr>
        <p:spPr bwMode="auto">
          <a:xfrm>
            <a:off x="367284" y="2446782"/>
            <a:ext cx="3015250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 dirty="0">
                <a:latin typeface="+mn-lt"/>
              </a:rPr>
              <a:t>(b) </a:t>
            </a:r>
            <a:r>
              <a:rPr kumimoji="1" lang="en-US" altLang="zh-CN" sz="1600" dirty="0" smtClean="0">
                <a:latin typeface="+mn-lt"/>
              </a:rPr>
              <a:t>3</a:t>
            </a:r>
            <a:r>
              <a:rPr kumimoji="1" lang="en-US" altLang="zh-CN" sz="1600" baseline="30000" dirty="0" smtClean="0">
                <a:latin typeface="+mn-lt"/>
              </a:rPr>
              <a:t>rd</a:t>
            </a:r>
            <a:r>
              <a:rPr kumimoji="1" lang="en-US" altLang="zh-CN" sz="1600" dirty="0" smtClean="0">
                <a:latin typeface="+mn-lt"/>
              </a:rPr>
              <a:t> octet of IP address is </a:t>
            </a:r>
          </a:p>
          <a:p>
            <a:pPr defTabSz="762000" eaLnBrk="0" hangingPunct="0"/>
            <a:r>
              <a:rPr kumimoji="1" lang="en-US" altLang="zh-CN" sz="1600" dirty="0" smtClean="0">
                <a:latin typeface="+mn-lt"/>
              </a:rPr>
              <a:t>written as binary</a:t>
            </a:r>
            <a:endParaRPr kumimoji="1" lang="zh-CN" altLang="en-US" sz="1600" dirty="0">
              <a:latin typeface="+mn-lt"/>
            </a:endParaRPr>
          </a:p>
        </p:txBody>
      </p:sp>
      <p:sp>
        <p:nvSpPr>
          <p:cNvPr id="39" name="Rectangle 59"/>
          <p:cNvSpPr>
            <a:spLocks noChangeArrowheads="1"/>
          </p:cNvSpPr>
          <p:nvPr/>
        </p:nvSpPr>
        <p:spPr bwMode="auto">
          <a:xfrm>
            <a:off x="367284" y="3815207"/>
            <a:ext cx="3718968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 dirty="0">
                <a:latin typeface="+mn-lt"/>
              </a:rPr>
              <a:t>(d) </a:t>
            </a:r>
            <a:r>
              <a:rPr kumimoji="1" lang="en-US" altLang="zh-CN" sz="1600" dirty="0" smtClean="0">
                <a:latin typeface="+mn-lt"/>
              </a:rPr>
              <a:t>“AND” operation on each bit </a:t>
            </a:r>
          </a:p>
          <a:p>
            <a:pPr defTabSz="762000" eaLnBrk="0" hangingPunct="0"/>
            <a:r>
              <a:rPr kumimoji="1" lang="en-US" altLang="zh-CN" sz="1600" dirty="0" smtClean="0">
                <a:latin typeface="+mn-lt"/>
              </a:rPr>
              <a:t>between IP address and subnet mask</a:t>
            </a:r>
            <a:endParaRPr kumimoji="1" lang="zh-CN" altLang="en-US" sz="1600" dirty="0">
              <a:latin typeface="+mn-lt"/>
            </a:endParaRPr>
          </a:p>
        </p:txBody>
      </p:sp>
      <p:sp>
        <p:nvSpPr>
          <p:cNvPr id="40" name="Rectangle 60"/>
          <p:cNvSpPr>
            <a:spLocks noChangeArrowheads="1"/>
          </p:cNvSpPr>
          <p:nvPr/>
        </p:nvSpPr>
        <p:spPr bwMode="auto">
          <a:xfrm>
            <a:off x="367284" y="4559745"/>
            <a:ext cx="215443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 dirty="0">
                <a:latin typeface="+mn-lt"/>
              </a:rPr>
              <a:t>(e) </a:t>
            </a:r>
            <a:r>
              <a:rPr kumimoji="1" lang="en-US" altLang="zh-CN" sz="1600" dirty="0" smtClean="0">
                <a:latin typeface="+mn-lt"/>
              </a:rPr>
              <a:t>Network address</a:t>
            </a:r>
            <a:endParaRPr kumimoji="1" lang="zh-CN" alt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686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FF320B91-DA99-45B0-BE3B-9EA87BE90BD9}" type="slidenum">
              <a:rPr lang="en-US" altLang="ko-KR" smtClean="0">
                <a:latin typeface="+mn-lt"/>
                <a:ea typeface="굴림" pitchFamily="34" charset="-127"/>
              </a:rPr>
              <a:pPr/>
              <a:t>4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>
                <a:ea typeface="굴림" pitchFamily="34" charset="-127"/>
              </a:rPr>
              <a:t>Two Key Network-Layer Functions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25600"/>
            <a:ext cx="4192587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ZapfDingbats" pitchFamily="82" charset="2"/>
              <a:buChar char="r"/>
              <a:defRPr/>
            </a:pPr>
            <a:r>
              <a:rPr lang="en-US" altLang="ko-KR" sz="3000" i="1" dirty="0" smtClean="0">
                <a:solidFill>
                  <a:schemeClr val="accent2"/>
                </a:solidFill>
                <a:ea typeface="굴림" charset="-127"/>
              </a:rPr>
              <a:t>forwarding:</a:t>
            </a:r>
            <a:r>
              <a:rPr lang="en-US" altLang="ko-KR" sz="3000" dirty="0" smtClean="0">
                <a:ea typeface="굴림" charset="-127"/>
              </a:rPr>
              <a:t> </a:t>
            </a:r>
            <a:r>
              <a:rPr lang="en-US" altLang="ko-KR" sz="2400" dirty="0" smtClean="0">
                <a:ea typeface="굴림" charset="-127"/>
              </a:rPr>
              <a:t>move packets from router’s input to appropriate router output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altLang="ko-KR" sz="2000" dirty="0" smtClean="0">
                <a:ea typeface="굴림" charset="-127"/>
              </a:rPr>
              <a:t>IP protocol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altLang="zh-CN" sz="2000" dirty="0" smtClean="0"/>
              <a:t>involves the transfer of a packet from an incoming link to an outgoing link </a:t>
            </a:r>
            <a:r>
              <a:rPr lang="en-US" altLang="zh-CN" sz="2000" u="sng" dirty="0" smtClean="0">
                <a:solidFill>
                  <a:srgbClr val="FF0000"/>
                </a:solidFill>
              </a:rPr>
              <a:t>within a single router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endParaRPr lang="en-US" altLang="ko-KR" sz="2000" dirty="0" smtClean="0">
              <a:solidFill>
                <a:srgbClr val="FF0000"/>
              </a:solidFill>
              <a:ea typeface="굴림" charset="-127"/>
            </a:endParaRPr>
          </a:p>
          <a:p>
            <a:pPr>
              <a:spcBef>
                <a:spcPct val="70000"/>
              </a:spcBef>
              <a:buFont typeface="ZapfDingbats" pitchFamily="82" charset="2"/>
              <a:buChar char="r"/>
              <a:defRPr/>
            </a:pPr>
            <a:r>
              <a:rPr lang="en-US" altLang="ko-KR" sz="3000" i="1" dirty="0" smtClean="0">
                <a:solidFill>
                  <a:schemeClr val="accent2"/>
                </a:solidFill>
                <a:ea typeface="굴림" charset="-127"/>
              </a:rPr>
              <a:t>routing:</a:t>
            </a:r>
            <a:r>
              <a:rPr lang="en-US" altLang="ko-KR" sz="3000" dirty="0" smtClean="0">
                <a:ea typeface="굴림" charset="-127"/>
              </a:rPr>
              <a:t> </a:t>
            </a:r>
            <a:r>
              <a:rPr lang="en-US" altLang="ko-KR" sz="2400" dirty="0" smtClean="0">
                <a:ea typeface="굴림" charset="-127"/>
              </a:rPr>
              <a:t>determine route taken by packets from source to </a:t>
            </a:r>
            <a:r>
              <a:rPr lang="en-US" altLang="ko-KR" sz="2400" dirty="0" err="1" smtClean="0">
                <a:ea typeface="굴림" charset="-127"/>
              </a:rPr>
              <a:t>dest</a:t>
            </a:r>
            <a:r>
              <a:rPr lang="en-US" altLang="ko-KR" sz="2400" dirty="0" smtClean="0">
                <a:ea typeface="굴림" charset="-127"/>
              </a:rPr>
              <a:t>. </a:t>
            </a:r>
          </a:p>
          <a:p>
            <a:pPr lvl="1">
              <a:spcBef>
                <a:spcPts val="600"/>
              </a:spcBef>
              <a:buFont typeface="ZapfDingbats" pitchFamily="82" charset="2"/>
              <a:buChar char="m"/>
              <a:defRPr/>
            </a:pPr>
            <a:r>
              <a:rPr lang="en-US" altLang="ko-KR" sz="2000" i="1" dirty="0" smtClean="0">
                <a:ea typeface="굴림" charset="-127"/>
              </a:rPr>
              <a:t>routing algorithms</a:t>
            </a:r>
          </a:p>
          <a:p>
            <a:pPr lvl="1">
              <a:spcBef>
                <a:spcPts val="600"/>
              </a:spcBef>
              <a:buFont typeface="ZapfDingbats" pitchFamily="82" charset="2"/>
              <a:buChar char="m"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involves all of a network's routers</a:t>
            </a:r>
            <a:endParaRPr lang="en-US" altLang="ko-KR" sz="2000" dirty="0" smtClean="0">
              <a:solidFill>
                <a:srgbClr val="FF0000"/>
              </a:solidFill>
              <a:ea typeface="굴림" charset="-127"/>
            </a:endParaRPr>
          </a:p>
          <a:p>
            <a:pPr>
              <a:buFont typeface="ZapfDingbats" pitchFamily="82" charset="2"/>
              <a:buNone/>
              <a:defRPr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4706938" y="1609725"/>
            <a:ext cx="4192587" cy="464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70000"/>
              </a:spcBef>
              <a:buClr>
                <a:schemeClr val="accent2"/>
              </a:buClr>
              <a:buSzPct val="85000"/>
              <a:buFont typeface="ZapfDingbats"/>
              <a:buChar char="r"/>
            </a:pPr>
            <a:r>
              <a:rPr kumimoji="0" lang="en-US" altLang="ko-KR" sz="2800" dirty="0" smtClean="0">
                <a:solidFill>
                  <a:srgbClr val="00B0F0"/>
                </a:solidFill>
                <a:latin typeface="+mn-lt"/>
              </a:rPr>
              <a:t>forwarding</a:t>
            </a:r>
            <a:r>
              <a:rPr kumimoji="0" lang="en-US" altLang="ko-KR" sz="2800" dirty="0">
                <a:solidFill>
                  <a:srgbClr val="00B0F0"/>
                </a:solidFill>
                <a:latin typeface="+mn-lt"/>
              </a:rPr>
              <a:t>: </a:t>
            </a:r>
            <a:r>
              <a:rPr kumimoji="0" lang="en-US" altLang="ko-KR" sz="2800" dirty="0">
                <a:latin typeface="+mn-lt"/>
              </a:rPr>
              <a:t>process of getting through single </a:t>
            </a:r>
            <a:r>
              <a:rPr kumimoji="0" lang="en-US" altLang="ko-KR" sz="2800" dirty="0" smtClean="0">
                <a:latin typeface="+mn-lt"/>
              </a:rPr>
              <a:t>interchange</a:t>
            </a:r>
          </a:p>
          <a:p>
            <a:pPr marL="342900" indent="-342900" eaLnBrk="0" hangingPunct="0">
              <a:spcBef>
                <a:spcPct val="70000"/>
              </a:spcBef>
              <a:buClr>
                <a:schemeClr val="accent2"/>
              </a:buClr>
              <a:buSzPct val="85000"/>
            </a:pPr>
            <a:endParaRPr lang="en-US" altLang="ko-KR" sz="2800" dirty="0" smtClean="0">
              <a:latin typeface="+mn-lt"/>
            </a:endParaRPr>
          </a:p>
          <a:p>
            <a:pPr marL="342900" indent="-342900">
              <a:spcBef>
                <a:spcPct val="70000"/>
              </a:spcBef>
              <a:buClr>
                <a:schemeClr val="accent2"/>
              </a:buClr>
              <a:buSzPct val="85000"/>
            </a:pPr>
            <a:endParaRPr lang="en-US" altLang="ko-KR" sz="2800" dirty="0" smtClean="0">
              <a:solidFill>
                <a:srgbClr val="00B0F0"/>
              </a:solidFill>
              <a:latin typeface="+mn-lt"/>
            </a:endParaRPr>
          </a:p>
          <a:p>
            <a:pPr marL="342900" indent="-342900">
              <a:spcBef>
                <a:spcPct val="70000"/>
              </a:spcBef>
              <a:buClr>
                <a:schemeClr val="accent2"/>
              </a:buClr>
              <a:buSzPct val="85000"/>
              <a:buFont typeface="ZapfDingbats"/>
              <a:buChar char="r"/>
            </a:pPr>
            <a:r>
              <a:rPr lang="en-US" altLang="ko-KR" sz="2800" dirty="0" smtClean="0">
                <a:solidFill>
                  <a:srgbClr val="00B0F0"/>
                </a:solidFill>
                <a:latin typeface="+mn-lt"/>
              </a:rPr>
              <a:t>routing: </a:t>
            </a:r>
            <a:r>
              <a:rPr lang="en-US" altLang="ko-KR" sz="2800" dirty="0" smtClean="0">
                <a:latin typeface="+mn-lt"/>
              </a:rPr>
              <a:t>process of planning trip from source to </a:t>
            </a:r>
            <a:r>
              <a:rPr lang="en-US" altLang="ko-KR" sz="2800" dirty="0" err="1" smtClean="0">
                <a:latin typeface="+mn-lt"/>
              </a:rPr>
              <a:t>dest</a:t>
            </a:r>
            <a:r>
              <a:rPr lang="en-US" altLang="ko-KR" sz="2800" dirty="0" smtClean="0">
                <a:latin typeface="+mn-lt"/>
              </a:rPr>
              <a:t>.</a:t>
            </a:r>
            <a:endParaRPr kumimoji="0" lang="en-US" altLang="ko-KR" sz="28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9175" y="1047750"/>
            <a:ext cx="140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3300"/>
                </a:solidFill>
                <a:latin typeface="+mn-lt"/>
              </a:rPr>
              <a:t>analogy</a:t>
            </a:r>
            <a:endParaRPr lang="zh-CN" altLang="en-US" sz="2800" dirty="0">
              <a:solidFill>
                <a:srgbClr val="FF3300"/>
              </a:solidFill>
              <a:latin typeface="+mn-lt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3990975" y="1895475"/>
            <a:ext cx="733425" cy="0"/>
          </a:xfrm>
          <a:prstGeom prst="straightConnector1">
            <a:avLst/>
          </a:prstGeom>
          <a:ln w="38100">
            <a:prstDash val="dash"/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>
            <a:off x="3990975" y="4895850"/>
            <a:ext cx="733425" cy="0"/>
          </a:xfrm>
          <a:prstGeom prst="straightConnector1">
            <a:avLst/>
          </a:prstGeom>
          <a:ln w="38100">
            <a:prstDash val="dash"/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Example 3: The routing table in R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 is given. Host H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 sends packets to host H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. Discuss the process of H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 consulting the routing table of R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. </a:t>
            </a:r>
            <a:endParaRPr lang="zh-CN" altLang="en-US" sz="24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600" smtClean="0"/>
              <a:t>IP Technology</a:t>
            </a:r>
            <a:endParaRPr lang="en-US" altLang="ko-KR" sz="16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07571" cy="457200"/>
          </a:xfrm>
        </p:spPr>
        <p:txBody>
          <a:bodyPr/>
          <a:lstStyle/>
          <a:p>
            <a:pPr>
              <a:defRPr/>
            </a:pPr>
            <a:r>
              <a:rPr lang="en-US" altLang="ko-KR" sz="1600" dirty="0" smtClean="0">
                <a:latin typeface="+mn-lt"/>
              </a:rPr>
              <a:t>2-</a:t>
            </a:r>
            <a:fld id="{C83B635E-340E-4B92-B568-B105B3E255B2}" type="slidenum">
              <a:rPr lang="en-US" altLang="ko-KR" sz="1600" smtClean="0">
                <a:latin typeface="+mn-lt"/>
              </a:rPr>
              <a:pPr>
                <a:defRPr/>
              </a:pPr>
              <a:t>40</a:t>
            </a:fld>
            <a:endParaRPr lang="en-US" altLang="ko-KR" sz="1600" dirty="0">
              <a:latin typeface="+mn-lt"/>
            </a:endParaRPr>
          </a:p>
        </p:txBody>
      </p:sp>
      <p:sp>
        <p:nvSpPr>
          <p:cNvPr id="7" name="Freeform 2"/>
          <p:cNvSpPr>
            <a:spLocks/>
          </p:cNvSpPr>
          <p:nvPr/>
        </p:nvSpPr>
        <p:spPr bwMode="auto">
          <a:xfrm>
            <a:off x="2549525" y="2044701"/>
            <a:ext cx="1711579" cy="1512315"/>
          </a:xfrm>
          <a:custGeom>
            <a:avLst/>
            <a:gdLst>
              <a:gd name="T0" fmla="*/ 12601576 w 1059"/>
              <a:gd name="T1" fmla="*/ 2147483647 h 1146"/>
              <a:gd name="T2" fmla="*/ 2147483647 w 1059"/>
              <a:gd name="T3" fmla="*/ 0 h 1146"/>
              <a:gd name="T4" fmla="*/ 2147483647 w 1059"/>
              <a:gd name="T5" fmla="*/ 2147483647 h 1146"/>
              <a:gd name="T6" fmla="*/ 0 w 1059"/>
              <a:gd name="T7" fmla="*/ 2147483647 h 1146"/>
              <a:gd name="T8" fmla="*/ 0 60000 65536"/>
              <a:gd name="T9" fmla="*/ 0 60000 65536"/>
              <a:gd name="T10" fmla="*/ 0 60000 65536"/>
              <a:gd name="T11" fmla="*/ 0 60000 65536"/>
              <a:gd name="T12" fmla="*/ 0 w 1059"/>
              <a:gd name="T13" fmla="*/ 0 h 1146"/>
              <a:gd name="T14" fmla="*/ 1059 w 1059"/>
              <a:gd name="T15" fmla="*/ 1146 h 11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9" h="1146">
                <a:moveTo>
                  <a:pt x="5" y="1146"/>
                </a:moveTo>
                <a:lnTo>
                  <a:pt x="1048" y="0"/>
                </a:lnTo>
                <a:lnTo>
                  <a:pt x="1059" y="880"/>
                </a:lnTo>
                <a:lnTo>
                  <a:pt x="0" y="1111"/>
                </a:lnTo>
              </a:path>
            </a:pathLst>
          </a:custGeom>
          <a:gradFill rotWithShape="1">
            <a:gsLst>
              <a:gs pos="0">
                <a:srgbClr val="B9B96F"/>
              </a:gs>
              <a:gs pos="100000">
                <a:srgbClr val="FFFF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116013" y="3098800"/>
            <a:ext cx="1274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>
                <a:solidFill>
                  <a:srgbClr val="333399"/>
                </a:solidFill>
                <a:latin typeface="+mn-lt"/>
              </a:rPr>
              <a:t>128.30.33.1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549525" y="3127375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>
                <a:solidFill>
                  <a:srgbClr val="333399"/>
                </a:solidFill>
                <a:latin typeface="+mn-lt"/>
              </a:rPr>
              <a:t>0</a:t>
            </a:r>
            <a:endParaRPr kumimoji="1" lang="en-US" altLang="zh-CN" sz="1600" baseline="-25000">
              <a:solidFill>
                <a:srgbClr val="333399"/>
              </a:solidFill>
              <a:latin typeface="+mn-lt"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/>
        </p:nvGraphicFramePr>
        <p:xfrm>
          <a:off x="4230688" y="2052639"/>
          <a:ext cx="4913312" cy="1163201"/>
        </p:xfrm>
        <a:graphic>
          <a:graphicData uri="http://schemas.openxmlformats.org/drawingml/2006/table">
            <a:tbl>
              <a:tblPr/>
              <a:tblGrid>
                <a:gridCol w="1648904"/>
                <a:gridCol w="1947672"/>
                <a:gridCol w="1316736"/>
              </a:tblGrid>
              <a:tr h="286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Dest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. Network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Subnet mask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Next hop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8523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128.30.33.0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128.30.33.128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128.30.36.0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255.255.255.128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255.255.255.128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255.255.255.0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Interface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Interface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R</a:t>
                      </a:r>
                      <a:r>
                        <a:rPr kumimoji="0" lang="en-US" altLang="zh-CN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2522538" y="3105150"/>
            <a:ext cx="1587" cy="7032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>
            <a:off x="314325" y="3087688"/>
            <a:ext cx="1588" cy="5699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34925" y="3105150"/>
            <a:ext cx="381635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481013" y="2535238"/>
            <a:ext cx="1587" cy="5699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latin typeface="+mn-lt"/>
            </a:endParaRPr>
          </a:p>
        </p:txBody>
      </p:sp>
      <p:pic>
        <p:nvPicPr>
          <p:cNvPr id="15" name="Picture 2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63" y="2276475"/>
            <a:ext cx="39846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-36513" y="1922463"/>
            <a:ext cx="13997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>
                <a:solidFill>
                  <a:srgbClr val="333399"/>
                </a:solidFill>
                <a:latin typeface="+mn-lt"/>
              </a:rPr>
              <a:t>128.30.33.13</a:t>
            </a: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-36513" y="2289175"/>
            <a:ext cx="402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>
                <a:solidFill>
                  <a:srgbClr val="333399"/>
                </a:solidFill>
                <a:latin typeface="+mn-lt"/>
              </a:rPr>
              <a:t>H</a:t>
            </a:r>
            <a:r>
              <a:rPr kumimoji="1" lang="en-US" altLang="zh-CN" sz="1600" baseline="-25000">
                <a:solidFill>
                  <a:srgbClr val="333399"/>
                </a:solidFill>
                <a:latin typeface="+mn-lt"/>
              </a:rPr>
              <a:t>1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250825" y="2189163"/>
            <a:ext cx="34940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00B050"/>
                </a:solidFill>
                <a:latin typeface="+mn-lt"/>
              </a:rPr>
              <a:t>Subnet 1</a:t>
            </a:r>
            <a:r>
              <a:rPr kumimoji="1" lang="zh-CN" altLang="en-US" sz="1600" dirty="0">
                <a:solidFill>
                  <a:srgbClr val="00B050"/>
                </a:solidFill>
                <a:latin typeface="+mn-lt"/>
              </a:rPr>
              <a:t>：</a:t>
            </a:r>
          </a:p>
          <a:p>
            <a:pPr algn="ctr"/>
            <a:r>
              <a:rPr kumimoji="1" lang="zh-CN" altLang="en-US" sz="1600" dirty="0">
                <a:solidFill>
                  <a:srgbClr val="00B050"/>
                </a:solidFill>
                <a:latin typeface="+mn-lt"/>
              </a:rPr>
              <a:t>    </a:t>
            </a:r>
            <a:r>
              <a:rPr kumimoji="1" lang="en-US" altLang="zh-CN" sz="1600" dirty="0" smtClean="0">
                <a:solidFill>
                  <a:srgbClr val="00B050"/>
                </a:solidFill>
                <a:latin typeface="+mn-lt"/>
              </a:rPr>
              <a:t>network address 128.30.33.0</a:t>
            </a:r>
            <a:endParaRPr kumimoji="1" lang="en-US" altLang="zh-CN" sz="1600" dirty="0">
              <a:solidFill>
                <a:srgbClr val="00B050"/>
              </a:solidFill>
              <a:latin typeface="+mn-lt"/>
            </a:endParaRPr>
          </a:p>
          <a:p>
            <a:pPr algn="ctr"/>
            <a:r>
              <a:rPr kumimoji="1" lang="en-US" altLang="zh-CN" sz="1600" dirty="0">
                <a:solidFill>
                  <a:srgbClr val="00B050"/>
                </a:solidFill>
                <a:latin typeface="+mn-lt"/>
              </a:rPr>
              <a:t>  </a:t>
            </a:r>
            <a:r>
              <a:rPr kumimoji="1" lang="en-US" altLang="zh-CN" sz="1600" dirty="0" smtClean="0">
                <a:solidFill>
                  <a:srgbClr val="00B050"/>
                </a:solidFill>
                <a:latin typeface="+mn-lt"/>
              </a:rPr>
              <a:t> subnet mask 255.255.255.128</a:t>
            </a:r>
            <a:endParaRPr kumimoji="1" lang="en-US" altLang="zh-CN" sz="1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1628775" y="5011738"/>
            <a:ext cx="1588" cy="7032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>
            <a:off x="6156325" y="4400550"/>
            <a:ext cx="1588" cy="56991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>
            <a:off x="833438" y="5708650"/>
            <a:ext cx="1587" cy="56991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22" name="Line 30"/>
          <p:cNvSpPr>
            <a:spLocks noChangeShapeType="1"/>
          </p:cNvSpPr>
          <p:nvPr/>
        </p:nvSpPr>
        <p:spPr bwMode="auto">
          <a:xfrm>
            <a:off x="1628775" y="4400550"/>
            <a:ext cx="1588" cy="7032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auto">
          <a:xfrm>
            <a:off x="2528888" y="3676650"/>
            <a:ext cx="1587" cy="7032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latin typeface="+mn-lt"/>
            </a:endParaRPr>
          </a:p>
        </p:txBody>
      </p:sp>
      <p:pic>
        <p:nvPicPr>
          <p:cNvPr id="24" name="Picture 3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13" y="6018213"/>
            <a:ext cx="398462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775" y="3413125"/>
            <a:ext cx="398463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" name="Group 34"/>
          <p:cNvGrpSpPr>
            <a:grpSpLocks/>
          </p:cNvGrpSpPr>
          <p:nvPr/>
        </p:nvGrpSpPr>
        <p:grpSpPr bwMode="auto">
          <a:xfrm>
            <a:off x="2268538" y="3459163"/>
            <a:ext cx="612775" cy="460375"/>
            <a:chOff x="864" y="1824"/>
            <a:chExt cx="432" cy="288"/>
          </a:xfrm>
        </p:grpSpPr>
        <p:pic>
          <p:nvPicPr>
            <p:cNvPr id="27" name="Picture 35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64" y="1824"/>
              <a:ext cx="432" cy="28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28" name="Picture 36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64" y="1824"/>
              <a:ext cx="432" cy="28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</p:grpSp>
      <p:pic>
        <p:nvPicPr>
          <p:cNvPr id="29" name="Picture 3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1225" y="4779963"/>
            <a:ext cx="39846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Line 38"/>
          <p:cNvSpPr>
            <a:spLocks noChangeShapeType="1"/>
          </p:cNvSpPr>
          <p:nvPr/>
        </p:nvSpPr>
        <p:spPr bwMode="auto">
          <a:xfrm>
            <a:off x="935038" y="4379913"/>
            <a:ext cx="6948487" cy="15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31" name="Line 39"/>
          <p:cNvSpPr>
            <a:spLocks noChangeShapeType="1"/>
          </p:cNvSpPr>
          <p:nvPr/>
        </p:nvSpPr>
        <p:spPr bwMode="auto">
          <a:xfrm>
            <a:off x="520700" y="5729288"/>
            <a:ext cx="7835900" cy="15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32" name="Text Box 40"/>
          <p:cNvSpPr txBox="1">
            <a:spLocks noChangeArrowheads="1"/>
          </p:cNvSpPr>
          <p:nvPr/>
        </p:nvSpPr>
        <p:spPr bwMode="auto">
          <a:xfrm>
            <a:off x="839788" y="3890963"/>
            <a:ext cx="15247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>
                <a:solidFill>
                  <a:srgbClr val="333399"/>
                </a:solidFill>
                <a:latin typeface="+mn-lt"/>
              </a:rPr>
              <a:t>128.30.33.130</a:t>
            </a:r>
          </a:p>
        </p:txBody>
      </p:sp>
      <p:grpSp>
        <p:nvGrpSpPr>
          <p:cNvPr id="33" name="Group 41"/>
          <p:cNvGrpSpPr>
            <a:grpSpLocks/>
          </p:cNvGrpSpPr>
          <p:nvPr/>
        </p:nvGrpSpPr>
        <p:grpSpPr bwMode="auto">
          <a:xfrm>
            <a:off x="2914653" y="1628775"/>
            <a:ext cx="3606803" cy="2246313"/>
            <a:chOff x="1836" y="1026"/>
            <a:chExt cx="2272" cy="1415"/>
          </a:xfrm>
        </p:grpSpPr>
        <p:sp>
          <p:nvSpPr>
            <p:cNvPr id="34" name="Text Box 42"/>
            <p:cNvSpPr txBox="1">
              <a:spLocks noChangeArrowheads="1"/>
            </p:cNvSpPr>
            <p:nvPr/>
          </p:nvSpPr>
          <p:spPr bwMode="auto">
            <a:xfrm>
              <a:off x="2894" y="1026"/>
              <a:ext cx="121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dirty="0" smtClean="0">
                  <a:solidFill>
                    <a:srgbClr val="333399"/>
                  </a:solidFill>
                  <a:latin typeface="+mn-lt"/>
                </a:rPr>
                <a:t>Routing table in R</a:t>
              </a:r>
              <a:r>
                <a:rPr kumimoji="1" lang="en-US" altLang="zh-CN" sz="1600" baseline="-25000" dirty="0" smtClean="0">
                  <a:solidFill>
                    <a:srgbClr val="333399"/>
                  </a:solidFill>
                  <a:latin typeface="+mn-lt"/>
                </a:rPr>
                <a:t>1</a:t>
              </a:r>
              <a:endParaRPr kumimoji="1" lang="zh-CN" altLang="en-US" sz="1600" baseline="-25000" dirty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35" name="Text Box 43"/>
            <p:cNvSpPr txBox="1">
              <a:spLocks noChangeArrowheads="1"/>
            </p:cNvSpPr>
            <p:nvPr/>
          </p:nvSpPr>
          <p:spPr bwMode="auto">
            <a:xfrm>
              <a:off x="1836" y="2228"/>
              <a:ext cx="23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333399"/>
                  </a:solidFill>
                  <a:latin typeface="+mn-lt"/>
                </a:rPr>
                <a:t>R</a:t>
              </a:r>
              <a:r>
                <a:rPr kumimoji="1" lang="en-US" altLang="zh-CN" sz="1600" baseline="-25000">
                  <a:solidFill>
                    <a:srgbClr val="333399"/>
                  </a:solidFill>
                  <a:latin typeface="+mn-lt"/>
                </a:rPr>
                <a:t>1</a:t>
              </a:r>
            </a:p>
          </p:txBody>
        </p:sp>
      </p:grpSp>
      <p:sp>
        <p:nvSpPr>
          <p:cNvPr id="36" name="Text Box 44"/>
          <p:cNvSpPr txBox="1">
            <a:spLocks noChangeArrowheads="1"/>
          </p:cNvSpPr>
          <p:nvPr/>
        </p:nvSpPr>
        <p:spPr bwMode="auto">
          <a:xfrm>
            <a:off x="2533650" y="3897313"/>
            <a:ext cx="2776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>
                <a:solidFill>
                  <a:srgbClr val="333399"/>
                </a:solidFill>
                <a:latin typeface="+mn-lt"/>
              </a:rPr>
              <a:t>1</a:t>
            </a:r>
            <a:endParaRPr kumimoji="1" lang="en-US" altLang="zh-CN" sz="1600" baseline="-2500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>
            <a:off x="4019550" y="4400550"/>
            <a:ext cx="1588" cy="56991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latin typeface="+mn-lt"/>
            </a:endParaRPr>
          </a:p>
        </p:txBody>
      </p:sp>
      <p:grpSp>
        <p:nvGrpSpPr>
          <p:cNvPr id="38" name="Group 46"/>
          <p:cNvGrpSpPr>
            <a:grpSpLocks/>
          </p:cNvGrpSpPr>
          <p:nvPr/>
        </p:nvGrpSpPr>
        <p:grpSpPr bwMode="auto">
          <a:xfrm>
            <a:off x="1368425" y="4843463"/>
            <a:ext cx="612775" cy="460375"/>
            <a:chOff x="864" y="1824"/>
            <a:chExt cx="432" cy="288"/>
          </a:xfrm>
        </p:grpSpPr>
        <p:pic>
          <p:nvPicPr>
            <p:cNvPr id="39" name="Picture 47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64" y="1824"/>
              <a:ext cx="432" cy="28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40" name="Picture 48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64" y="1824"/>
              <a:ext cx="432" cy="28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</p:grpSp>
      <p:sp>
        <p:nvSpPr>
          <p:cNvPr id="41" name="Text Box 49"/>
          <p:cNvSpPr txBox="1">
            <a:spLocks noChangeArrowheads="1"/>
          </p:cNvSpPr>
          <p:nvPr/>
        </p:nvSpPr>
        <p:spPr bwMode="auto">
          <a:xfrm>
            <a:off x="971550" y="4826000"/>
            <a:ext cx="3962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>
                <a:solidFill>
                  <a:srgbClr val="333399"/>
                </a:solidFill>
                <a:latin typeface="+mn-lt"/>
              </a:rPr>
              <a:t>R</a:t>
            </a:r>
            <a:r>
              <a:rPr kumimoji="1" lang="en-US" altLang="zh-CN" sz="1600" baseline="-25000">
                <a:solidFill>
                  <a:srgbClr val="333399"/>
                </a:solidFill>
                <a:latin typeface="+mn-lt"/>
              </a:rPr>
              <a:t>2</a:t>
            </a:r>
          </a:p>
        </p:txBody>
      </p:sp>
      <p:sp>
        <p:nvSpPr>
          <p:cNvPr id="42" name="Line 50"/>
          <p:cNvSpPr>
            <a:spLocks noChangeShapeType="1"/>
          </p:cNvSpPr>
          <p:nvPr/>
        </p:nvSpPr>
        <p:spPr bwMode="auto">
          <a:xfrm>
            <a:off x="2217738" y="5707063"/>
            <a:ext cx="1587" cy="5699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latin typeface="+mn-lt"/>
            </a:endParaRPr>
          </a:p>
        </p:txBody>
      </p:sp>
      <p:pic>
        <p:nvPicPr>
          <p:cNvPr id="43" name="Picture 5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4925" y="4784725"/>
            <a:ext cx="398463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 Box 52"/>
          <p:cNvSpPr txBox="1">
            <a:spLocks noChangeArrowheads="1"/>
          </p:cNvSpPr>
          <p:nvPr/>
        </p:nvSpPr>
        <p:spPr bwMode="auto">
          <a:xfrm>
            <a:off x="3951288" y="3681413"/>
            <a:ext cx="48543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00B050"/>
                </a:solidFill>
                <a:latin typeface="+mn-lt"/>
              </a:rPr>
              <a:t>Subnet 2: network address 128.30.33.128</a:t>
            </a:r>
            <a:endParaRPr kumimoji="1" lang="en-US" altLang="zh-CN" sz="1600" dirty="0">
              <a:solidFill>
                <a:srgbClr val="00B050"/>
              </a:solidFill>
              <a:latin typeface="+mn-lt"/>
            </a:endParaRPr>
          </a:p>
          <a:p>
            <a:r>
              <a:rPr kumimoji="1" lang="en-US" altLang="zh-CN" sz="1600" dirty="0">
                <a:solidFill>
                  <a:srgbClr val="00B050"/>
                </a:solidFill>
                <a:latin typeface="+mn-lt"/>
              </a:rPr>
              <a:t>            </a:t>
            </a:r>
            <a:r>
              <a:rPr kumimoji="1" lang="en-US" altLang="zh-CN" sz="1600" dirty="0" smtClean="0">
                <a:solidFill>
                  <a:srgbClr val="00B050"/>
                </a:solidFill>
                <a:latin typeface="+mn-lt"/>
              </a:rPr>
              <a:t>subnet mask 255.255.255.128</a:t>
            </a:r>
            <a:endParaRPr kumimoji="1" lang="en-US" altLang="zh-CN" sz="1600" baseline="-250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3563938" y="4689475"/>
            <a:ext cx="4251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>
                <a:solidFill>
                  <a:srgbClr val="333399"/>
                </a:solidFill>
                <a:latin typeface="+mn-lt"/>
              </a:rPr>
              <a:t>H</a:t>
            </a:r>
            <a:r>
              <a:rPr kumimoji="1" lang="en-US" altLang="zh-CN" sz="1600" baseline="-25000">
                <a:solidFill>
                  <a:srgbClr val="333399"/>
                </a:solidFill>
                <a:latin typeface="+mn-lt"/>
              </a:rPr>
              <a:t>2</a:t>
            </a:r>
          </a:p>
        </p:txBody>
      </p:sp>
      <p:sp>
        <p:nvSpPr>
          <p:cNvPr id="46" name="Text Box 54"/>
          <p:cNvSpPr txBox="1">
            <a:spLocks noChangeArrowheads="1"/>
          </p:cNvSpPr>
          <p:nvPr/>
        </p:nvSpPr>
        <p:spPr bwMode="auto">
          <a:xfrm>
            <a:off x="4140200" y="4760913"/>
            <a:ext cx="15247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>
                <a:solidFill>
                  <a:srgbClr val="333399"/>
                </a:solidFill>
                <a:latin typeface="+mn-lt"/>
              </a:rPr>
              <a:t>128.30.33.138</a:t>
            </a:r>
          </a:p>
        </p:txBody>
      </p:sp>
      <p:sp>
        <p:nvSpPr>
          <p:cNvPr id="47" name="Text Box 55"/>
          <p:cNvSpPr txBox="1">
            <a:spLocks noChangeArrowheads="1"/>
          </p:cNvSpPr>
          <p:nvPr/>
        </p:nvSpPr>
        <p:spPr bwMode="auto">
          <a:xfrm>
            <a:off x="1308100" y="4538663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>
                <a:solidFill>
                  <a:srgbClr val="333399"/>
                </a:solidFill>
                <a:latin typeface="+mn-lt"/>
              </a:rPr>
              <a:t>0</a:t>
            </a:r>
            <a:endParaRPr kumimoji="1" lang="en-US" altLang="zh-CN" sz="1600" baseline="-2500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48" name="Text Box 56"/>
          <p:cNvSpPr txBox="1">
            <a:spLocks noChangeArrowheads="1"/>
          </p:cNvSpPr>
          <p:nvPr/>
        </p:nvSpPr>
        <p:spPr bwMode="auto">
          <a:xfrm>
            <a:off x="1308100" y="5259388"/>
            <a:ext cx="2776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>
                <a:solidFill>
                  <a:srgbClr val="333399"/>
                </a:solidFill>
                <a:latin typeface="+mn-lt"/>
              </a:rPr>
              <a:t>1</a:t>
            </a:r>
            <a:endParaRPr kumimoji="1" lang="en-US" altLang="zh-CN" sz="1600" baseline="-2500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49" name="Text Box 57"/>
          <p:cNvSpPr txBox="1">
            <a:spLocks noChangeArrowheads="1"/>
          </p:cNvSpPr>
          <p:nvPr/>
        </p:nvSpPr>
        <p:spPr bwMode="auto">
          <a:xfrm>
            <a:off x="1619250" y="4538663"/>
            <a:ext cx="15247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>
                <a:solidFill>
                  <a:srgbClr val="333399"/>
                </a:solidFill>
                <a:latin typeface="+mn-lt"/>
              </a:rPr>
              <a:t>128.30.33.129</a:t>
            </a:r>
          </a:p>
        </p:txBody>
      </p:sp>
      <p:pic>
        <p:nvPicPr>
          <p:cNvPr id="50" name="Picture 5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3113" y="6016625"/>
            <a:ext cx="4000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Text Box 59"/>
          <p:cNvSpPr txBox="1">
            <a:spLocks noChangeArrowheads="1"/>
          </p:cNvSpPr>
          <p:nvPr/>
        </p:nvSpPr>
        <p:spPr bwMode="auto">
          <a:xfrm>
            <a:off x="1692275" y="5984875"/>
            <a:ext cx="4251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>
                <a:solidFill>
                  <a:srgbClr val="333399"/>
                </a:solidFill>
                <a:latin typeface="+mn-lt"/>
              </a:rPr>
              <a:t>H</a:t>
            </a:r>
            <a:r>
              <a:rPr kumimoji="1" lang="en-US" altLang="zh-CN" sz="1600" baseline="-25000">
                <a:solidFill>
                  <a:srgbClr val="333399"/>
                </a:solidFill>
                <a:latin typeface="+mn-lt"/>
              </a:rPr>
              <a:t>3</a:t>
            </a:r>
          </a:p>
        </p:txBody>
      </p:sp>
      <p:sp>
        <p:nvSpPr>
          <p:cNvPr id="52" name="Text Box 60"/>
          <p:cNvSpPr txBox="1">
            <a:spLocks noChangeArrowheads="1"/>
          </p:cNvSpPr>
          <p:nvPr/>
        </p:nvSpPr>
        <p:spPr bwMode="auto">
          <a:xfrm>
            <a:off x="1687513" y="5257800"/>
            <a:ext cx="13067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>
                <a:solidFill>
                  <a:srgbClr val="333399"/>
                </a:solidFill>
                <a:latin typeface="+mn-lt"/>
              </a:rPr>
              <a:t>128.30.36.2</a:t>
            </a:r>
          </a:p>
        </p:txBody>
      </p:sp>
      <p:sp>
        <p:nvSpPr>
          <p:cNvPr id="53" name="Text Box 61"/>
          <p:cNvSpPr txBox="1">
            <a:spLocks noChangeArrowheads="1"/>
          </p:cNvSpPr>
          <p:nvPr/>
        </p:nvSpPr>
        <p:spPr bwMode="auto">
          <a:xfrm>
            <a:off x="4019550" y="5788025"/>
            <a:ext cx="40382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solidFill>
                  <a:srgbClr val="00B050"/>
                </a:solidFill>
                <a:latin typeface="+mn-lt"/>
              </a:rPr>
              <a:t>Subnet 3</a:t>
            </a:r>
            <a:r>
              <a:rPr kumimoji="1" lang="zh-CN" altLang="en-US" sz="1600" dirty="0" smtClean="0">
                <a:solidFill>
                  <a:srgbClr val="00B050"/>
                </a:solidFill>
                <a:latin typeface="+mn-lt"/>
              </a:rPr>
              <a:t>：</a:t>
            </a:r>
            <a:r>
              <a:rPr kumimoji="1" lang="en-US" altLang="zh-CN" sz="1600" dirty="0" smtClean="0">
                <a:solidFill>
                  <a:srgbClr val="00B050"/>
                </a:solidFill>
                <a:latin typeface="+mn-lt"/>
              </a:rPr>
              <a:t>network address</a:t>
            </a:r>
            <a:r>
              <a:rPr kumimoji="1" lang="zh-CN" altLang="en-US" sz="1600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kumimoji="1" lang="en-US" altLang="zh-CN" sz="1600" dirty="0">
                <a:solidFill>
                  <a:srgbClr val="00B050"/>
                </a:solidFill>
                <a:latin typeface="+mn-lt"/>
              </a:rPr>
              <a:t>128.30.36.0</a:t>
            </a:r>
          </a:p>
          <a:p>
            <a:r>
              <a:rPr kumimoji="1" lang="en-US" altLang="zh-CN" sz="1600" dirty="0">
                <a:solidFill>
                  <a:srgbClr val="00B050"/>
                </a:solidFill>
                <a:latin typeface="+mn-lt"/>
              </a:rPr>
              <a:t>            </a:t>
            </a:r>
            <a:r>
              <a:rPr kumimoji="1" lang="en-US" altLang="zh-CN" sz="1600" dirty="0" smtClean="0">
                <a:solidFill>
                  <a:srgbClr val="00B050"/>
                </a:solidFill>
                <a:latin typeface="+mn-lt"/>
              </a:rPr>
              <a:t>subnet address 255.255.255.0</a:t>
            </a:r>
            <a:endParaRPr kumimoji="1" lang="en-US" altLang="zh-CN" sz="1600" baseline="-250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2333625" y="6056313"/>
            <a:ext cx="13997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>
                <a:solidFill>
                  <a:srgbClr val="333399"/>
                </a:solidFill>
                <a:latin typeface="+mn-lt"/>
              </a:rPr>
              <a:t>128.30.36.12</a:t>
            </a:r>
          </a:p>
        </p:txBody>
      </p:sp>
      <p:sp>
        <p:nvSpPr>
          <p:cNvPr id="55" name="Line 63"/>
          <p:cNvSpPr>
            <a:spLocks noChangeShapeType="1"/>
          </p:cNvSpPr>
          <p:nvPr/>
        </p:nvSpPr>
        <p:spPr bwMode="auto">
          <a:xfrm>
            <a:off x="468313" y="2420938"/>
            <a:ext cx="3527425" cy="252095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AutoShape 63"/>
          <p:cNvSpPr>
            <a:spLocks noChangeArrowheads="1"/>
          </p:cNvSpPr>
          <p:nvPr/>
        </p:nvSpPr>
        <p:spPr bwMode="auto">
          <a:xfrm>
            <a:off x="3708400" y="2347786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AutoShape 64"/>
          <p:cNvSpPr>
            <a:spLocks noChangeArrowheads="1"/>
          </p:cNvSpPr>
          <p:nvPr/>
        </p:nvSpPr>
        <p:spPr bwMode="auto">
          <a:xfrm>
            <a:off x="3708400" y="2652586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AutoShape 65"/>
          <p:cNvSpPr>
            <a:spLocks noChangeArrowheads="1"/>
          </p:cNvSpPr>
          <p:nvPr/>
        </p:nvSpPr>
        <p:spPr bwMode="auto">
          <a:xfrm>
            <a:off x="3708400" y="2958973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0" name="直接连接符 59"/>
          <p:cNvCxnSpPr/>
          <p:nvPr/>
        </p:nvCxnSpPr>
        <p:spPr bwMode="auto">
          <a:xfrm>
            <a:off x="4315968" y="2871216"/>
            <a:ext cx="1371600" cy="0"/>
          </a:xfrm>
          <a:prstGeom prst="lin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 bwMode="auto">
          <a:xfrm>
            <a:off x="6684264" y="3968496"/>
            <a:ext cx="1371600" cy="0"/>
          </a:xfrm>
          <a:prstGeom prst="lin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343400" y="3360617"/>
            <a:ext cx="4617720" cy="329321"/>
          </a:xfrm>
          <a:prstGeom prst="rect">
            <a:avLst/>
          </a:prstGeom>
          <a:solidFill>
            <a:srgbClr val="00CCFF"/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400" dirty="0" smtClean="0">
                <a:solidFill>
                  <a:srgbClr val="333399"/>
                </a:solidFill>
                <a:latin typeface="+mn-lt"/>
              </a:rPr>
              <a:t>255.255.255.128 </a:t>
            </a:r>
            <a:r>
              <a:rPr lang="en-US" altLang="zh-CN" sz="1400" dirty="0" smtClean="0">
                <a:solidFill>
                  <a:srgbClr val="FF0000"/>
                </a:solidFill>
                <a:latin typeface="+mn-lt"/>
              </a:rPr>
              <a:t>AND</a:t>
            </a:r>
            <a:r>
              <a:rPr lang="en-US" altLang="zh-CN" sz="1400" dirty="0" smtClean="0">
                <a:solidFill>
                  <a:srgbClr val="333399"/>
                </a:solidFill>
                <a:latin typeface="+mn-lt"/>
              </a:rPr>
              <a:t> 128.30.33.138 = 128.30.33.128</a:t>
            </a:r>
            <a:endParaRPr lang="en-US" altLang="zh-CN" sz="1400" dirty="0">
              <a:solidFill>
                <a:srgbClr val="333399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6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dirty="0" smtClean="0"/>
              <a:t>Anonymous Point-to-Point Networks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399" y="1600201"/>
            <a:ext cx="8082699" cy="1531620"/>
          </a:xfrm>
        </p:spPr>
        <p:txBody>
          <a:bodyPr/>
          <a:lstStyle/>
          <a:p>
            <a:r>
              <a:rPr lang="en-US" altLang="zh-CN" sz="2000" dirty="0" smtClean="0"/>
              <a:t>Goal: to avoid assigning a prefix to each point-to-point connection</a:t>
            </a:r>
          </a:p>
          <a:p>
            <a:r>
              <a:rPr lang="en-US" altLang="zh-CN" sz="2000" dirty="0" smtClean="0"/>
              <a:t>Unnumbered/anonymous network: anonymous networking technique is applied to a point-to-point connection</a:t>
            </a:r>
            <a:endParaRPr lang="zh-CN" altLang="en-US" sz="2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lt"/>
              </a:rPr>
              <a:t>2-</a:t>
            </a:r>
            <a:fld id="{C83B635E-340E-4B92-B568-B105B3E255B2}" type="slidenum">
              <a:rPr lang="en-US" altLang="ko-KR" smtClean="0">
                <a:latin typeface="+mn-lt"/>
              </a:rPr>
              <a:pPr>
                <a:defRPr/>
              </a:pPr>
              <a:t>41</a:t>
            </a:fld>
            <a:endParaRPr lang="en-US" altLang="ko-KR" dirty="0">
              <a:latin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122737" y="3307080"/>
            <a:ext cx="711200" cy="804032"/>
            <a:chOff x="2122737" y="3307080"/>
            <a:chExt cx="711200" cy="804032"/>
          </a:xfrm>
        </p:grpSpPr>
        <p:grpSp>
          <p:nvGrpSpPr>
            <p:cNvPr id="21" name="组合 20"/>
            <p:cNvGrpSpPr/>
            <p:nvPr/>
          </p:nvGrpSpPr>
          <p:grpSpPr>
            <a:xfrm>
              <a:off x="2122737" y="3730112"/>
              <a:ext cx="711200" cy="381000"/>
              <a:chOff x="3974397" y="4293992"/>
              <a:chExt cx="711200" cy="381000"/>
            </a:xfrm>
          </p:grpSpPr>
          <p:sp>
            <p:nvSpPr>
              <p:cNvPr id="8" name="Oval 21"/>
              <p:cNvSpPr>
                <a:spLocks noChangeArrowheads="1"/>
              </p:cNvSpPr>
              <p:nvPr/>
            </p:nvSpPr>
            <p:spPr bwMode="auto">
              <a:xfrm>
                <a:off x="3980324" y="4463809"/>
                <a:ext cx="705273" cy="21118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1600">
                  <a:latin typeface="+mn-lt"/>
                </a:endParaRPr>
              </a:p>
            </p:txBody>
          </p:sp>
          <p:sp>
            <p:nvSpPr>
              <p:cNvPr id="9" name="Line 22"/>
              <p:cNvSpPr>
                <a:spLocks noChangeShapeType="1"/>
              </p:cNvSpPr>
              <p:nvPr/>
            </p:nvSpPr>
            <p:spPr bwMode="auto">
              <a:xfrm>
                <a:off x="3980324" y="4446392"/>
                <a:ext cx="0" cy="1306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10" name="Line 23"/>
              <p:cNvSpPr>
                <a:spLocks noChangeShapeType="1"/>
              </p:cNvSpPr>
              <p:nvPr/>
            </p:nvSpPr>
            <p:spPr bwMode="auto">
              <a:xfrm>
                <a:off x="4685597" y="4446392"/>
                <a:ext cx="0" cy="1306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11" name="Rectangle 24"/>
              <p:cNvSpPr>
                <a:spLocks noChangeArrowheads="1"/>
              </p:cNvSpPr>
              <p:nvPr/>
            </p:nvSpPr>
            <p:spPr bwMode="auto">
              <a:xfrm>
                <a:off x="3980324" y="4446392"/>
                <a:ext cx="699347" cy="128451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1600">
                  <a:latin typeface="+mn-lt"/>
                </a:endParaRPr>
              </a:p>
            </p:txBody>
          </p:sp>
          <p:sp>
            <p:nvSpPr>
              <p:cNvPr id="12" name="Oval 25"/>
              <p:cNvSpPr>
                <a:spLocks noChangeArrowheads="1"/>
              </p:cNvSpPr>
              <p:nvPr/>
            </p:nvSpPr>
            <p:spPr bwMode="auto">
              <a:xfrm>
                <a:off x="3974397" y="4293992"/>
                <a:ext cx="705273" cy="24601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1600">
                  <a:latin typeface="+mn-lt"/>
                </a:endParaRPr>
              </a:p>
            </p:txBody>
          </p:sp>
          <p:grpSp>
            <p:nvGrpSpPr>
              <p:cNvPr id="13" name="Group 26"/>
              <p:cNvGrpSpPr>
                <a:grpSpLocks/>
              </p:cNvGrpSpPr>
              <p:nvPr/>
            </p:nvGrpSpPr>
            <p:grpSpPr bwMode="auto">
              <a:xfrm>
                <a:off x="4165744" y="4363661"/>
                <a:ext cx="347698" cy="106680"/>
                <a:chOff x="2848" y="848"/>
                <a:chExt cx="140" cy="98"/>
              </a:xfrm>
            </p:grpSpPr>
            <p:sp>
              <p:nvSpPr>
                <p:cNvPr id="18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>
                    <a:latin typeface="+mn-lt"/>
                  </a:endParaRPr>
                </a:p>
              </p:txBody>
            </p:sp>
            <p:sp>
              <p:nvSpPr>
                <p:cNvPr id="19" name="Line 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>
                    <a:latin typeface="+mn-lt"/>
                  </a:endParaRPr>
                </a:p>
              </p:txBody>
            </p:sp>
            <p:sp>
              <p:nvSpPr>
                <p:cNvPr id="20" name="Line 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>
                    <a:latin typeface="+mn-lt"/>
                  </a:endParaRPr>
                </a:p>
              </p:txBody>
            </p:sp>
          </p:grpSp>
          <p:grpSp>
            <p:nvGrpSpPr>
              <p:cNvPr id="14" name="Group 30"/>
              <p:cNvGrpSpPr>
                <a:grpSpLocks/>
              </p:cNvGrpSpPr>
              <p:nvPr/>
            </p:nvGrpSpPr>
            <p:grpSpPr bwMode="auto">
              <a:xfrm flipV="1">
                <a:off x="4150504" y="4375635"/>
                <a:ext cx="347698" cy="104503"/>
                <a:chOff x="2848" y="850"/>
                <a:chExt cx="140" cy="96"/>
              </a:xfrm>
            </p:grpSpPr>
            <p:sp>
              <p:nvSpPr>
                <p:cNvPr id="1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2848" y="860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>
                    <a:latin typeface="+mn-lt"/>
                  </a:endParaRPr>
                </a:p>
              </p:txBody>
            </p:sp>
            <p:sp>
              <p:nvSpPr>
                <p:cNvPr id="16" name="Line 3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>
                    <a:latin typeface="+mn-lt"/>
                  </a:endParaRPr>
                </a:p>
              </p:txBody>
            </p:sp>
            <p:sp>
              <p:nvSpPr>
                <p:cNvPr id="17" name="Line 3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>
                    <a:latin typeface="+mn-lt"/>
                  </a:endParaRPr>
                </a:p>
              </p:txBody>
            </p:sp>
          </p:grpSp>
        </p:grpSp>
        <p:sp>
          <p:nvSpPr>
            <p:cNvPr id="22" name="TextBox 21"/>
            <p:cNvSpPr txBox="1"/>
            <p:nvPr/>
          </p:nvSpPr>
          <p:spPr>
            <a:xfrm>
              <a:off x="2247900" y="3307080"/>
              <a:ext cx="487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+mn-lt"/>
                </a:rPr>
                <a:t>R</a:t>
              </a:r>
              <a:r>
                <a:rPr lang="en-US" altLang="zh-CN" sz="1800" baseline="-25000" dirty="0" smtClean="0">
                  <a:latin typeface="+mn-lt"/>
                </a:rPr>
                <a:t>1</a:t>
              </a:r>
              <a:endParaRPr lang="zh-CN" altLang="en-US" sz="1800" baseline="-25000" dirty="0">
                <a:latin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345997" y="3307080"/>
            <a:ext cx="711200" cy="804032"/>
            <a:chOff x="2122737" y="3307080"/>
            <a:chExt cx="711200" cy="804032"/>
          </a:xfrm>
        </p:grpSpPr>
        <p:grpSp>
          <p:nvGrpSpPr>
            <p:cNvPr id="25" name="组合 24"/>
            <p:cNvGrpSpPr/>
            <p:nvPr/>
          </p:nvGrpSpPr>
          <p:grpSpPr>
            <a:xfrm>
              <a:off x="2122737" y="3730112"/>
              <a:ext cx="711200" cy="381000"/>
              <a:chOff x="3974397" y="4293992"/>
              <a:chExt cx="711200" cy="381000"/>
            </a:xfrm>
          </p:grpSpPr>
          <p:sp>
            <p:nvSpPr>
              <p:cNvPr id="27" name="Oval 21"/>
              <p:cNvSpPr>
                <a:spLocks noChangeArrowheads="1"/>
              </p:cNvSpPr>
              <p:nvPr/>
            </p:nvSpPr>
            <p:spPr bwMode="auto">
              <a:xfrm>
                <a:off x="3980324" y="4463809"/>
                <a:ext cx="705273" cy="21118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1600">
                  <a:latin typeface="+mn-lt"/>
                </a:endParaRP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3980324" y="4446392"/>
                <a:ext cx="0" cy="1306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>
                <a:off x="4685597" y="4446392"/>
                <a:ext cx="0" cy="1306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30" name="Rectangle 24"/>
              <p:cNvSpPr>
                <a:spLocks noChangeArrowheads="1"/>
              </p:cNvSpPr>
              <p:nvPr/>
            </p:nvSpPr>
            <p:spPr bwMode="auto">
              <a:xfrm>
                <a:off x="3980324" y="4446392"/>
                <a:ext cx="699347" cy="128451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1600">
                  <a:latin typeface="+mn-lt"/>
                </a:endParaRPr>
              </a:p>
            </p:txBody>
          </p:sp>
          <p:sp>
            <p:nvSpPr>
              <p:cNvPr id="31" name="Oval 25"/>
              <p:cNvSpPr>
                <a:spLocks noChangeArrowheads="1"/>
              </p:cNvSpPr>
              <p:nvPr/>
            </p:nvSpPr>
            <p:spPr bwMode="auto">
              <a:xfrm>
                <a:off x="3974397" y="4293992"/>
                <a:ext cx="705273" cy="24601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1600">
                  <a:latin typeface="+mn-lt"/>
                </a:endParaRPr>
              </a:p>
            </p:txBody>
          </p:sp>
          <p:grpSp>
            <p:nvGrpSpPr>
              <p:cNvPr id="32" name="Group 26"/>
              <p:cNvGrpSpPr>
                <a:grpSpLocks/>
              </p:cNvGrpSpPr>
              <p:nvPr/>
            </p:nvGrpSpPr>
            <p:grpSpPr bwMode="auto">
              <a:xfrm>
                <a:off x="4165744" y="4363600"/>
                <a:ext cx="347698" cy="106673"/>
                <a:chOff x="2848" y="848"/>
                <a:chExt cx="140" cy="98"/>
              </a:xfrm>
            </p:grpSpPr>
            <p:sp>
              <p:nvSpPr>
                <p:cNvPr id="37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>
                    <a:latin typeface="+mn-lt"/>
                  </a:endParaRPr>
                </a:p>
              </p:txBody>
            </p:sp>
            <p:sp>
              <p:nvSpPr>
                <p:cNvPr id="38" name="Line 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>
                    <a:latin typeface="+mn-lt"/>
                  </a:endParaRPr>
                </a:p>
              </p:txBody>
            </p:sp>
            <p:sp>
              <p:nvSpPr>
                <p:cNvPr id="39" name="Line 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>
                    <a:latin typeface="+mn-lt"/>
                  </a:endParaRPr>
                </a:p>
              </p:txBody>
            </p:sp>
          </p:grpSp>
          <p:grpSp>
            <p:nvGrpSpPr>
              <p:cNvPr id="33" name="Group 30"/>
              <p:cNvGrpSpPr>
                <a:grpSpLocks/>
              </p:cNvGrpSpPr>
              <p:nvPr/>
            </p:nvGrpSpPr>
            <p:grpSpPr bwMode="auto">
              <a:xfrm flipV="1">
                <a:off x="4150504" y="4375704"/>
                <a:ext cx="347698" cy="104496"/>
                <a:chOff x="2848" y="850"/>
                <a:chExt cx="140" cy="96"/>
              </a:xfrm>
            </p:grpSpPr>
            <p:sp>
              <p:nvSpPr>
                <p:cNvPr id="34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2848" y="860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>
                    <a:latin typeface="+mn-lt"/>
                  </a:endParaRPr>
                </a:p>
              </p:txBody>
            </p:sp>
            <p:sp>
              <p:nvSpPr>
                <p:cNvPr id="35" name="Line 3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>
                    <a:latin typeface="+mn-lt"/>
                  </a:endParaRPr>
                </a:p>
              </p:txBody>
            </p:sp>
            <p:sp>
              <p:nvSpPr>
                <p:cNvPr id="36" name="Line 3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>
                    <a:latin typeface="+mn-lt"/>
                  </a:endParaRPr>
                </a:p>
              </p:txBody>
            </p:sp>
          </p:grpSp>
        </p:grpSp>
        <p:sp>
          <p:nvSpPr>
            <p:cNvPr id="26" name="TextBox 25"/>
            <p:cNvSpPr txBox="1"/>
            <p:nvPr/>
          </p:nvSpPr>
          <p:spPr>
            <a:xfrm>
              <a:off x="2247900" y="3307080"/>
              <a:ext cx="487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+mn-lt"/>
                </a:rPr>
                <a:t>R</a:t>
              </a:r>
              <a:r>
                <a:rPr lang="en-US" altLang="zh-CN" sz="1800" baseline="-25000" dirty="0" smtClean="0">
                  <a:latin typeface="+mn-lt"/>
                </a:rPr>
                <a:t>2</a:t>
              </a:r>
              <a:endParaRPr lang="zh-CN" altLang="en-US" sz="1800" baseline="-25000" dirty="0">
                <a:latin typeface="+mn-lt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834640" y="3855720"/>
            <a:ext cx="2506980" cy="152400"/>
            <a:chOff x="2712720" y="4587240"/>
            <a:chExt cx="2506980" cy="198120"/>
          </a:xfrm>
        </p:grpSpPr>
        <p:grpSp>
          <p:nvGrpSpPr>
            <p:cNvPr id="60" name="组合 59"/>
            <p:cNvGrpSpPr/>
            <p:nvPr/>
          </p:nvGrpSpPr>
          <p:grpSpPr>
            <a:xfrm>
              <a:off x="2712720" y="4587240"/>
              <a:ext cx="632460" cy="198120"/>
              <a:chOff x="2712720" y="4587240"/>
              <a:chExt cx="632460" cy="198120"/>
            </a:xfrm>
          </p:grpSpPr>
          <p:sp>
            <p:nvSpPr>
              <p:cNvPr id="41" name="任意多边形 40"/>
              <p:cNvSpPr/>
              <p:nvPr/>
            </p:nvSpPr>
            <p:spPr bwMode="auto">
              <a:xfrm>
                <a:off x="2712720" y="4587240"/>
                <a:ext cx="320040" cy="106680"/>
              </a:xfrm>
              <a:custGeom>
                <a:avLst/>
                <a:gdLst>
                  <a:gd name="connsiteX0" fmla="*/ 0 w 320040"/>
                  <a:gd name="connsiteY0" fmla="*/ 207010 h 207010"/>
                  <a:gd name="connsiteX1" fmla="*/ 60960 w 320040"/>
                  <a:gd name="connsiteY1" fmla="*/ 77470 h 207010"/>
                  <a:gd name="connsiteX2" fmla="*/ 160020 w 320040"/>
                  <a:gd name="connsiteY2" fmla="*/ 1270 h 207010"/>
                  <a:gd name="connsiteX3" fmla="*/ 259080 w 320040"/>
                  <a:gd name="connsiteY3" fmla="*/ 69850 h 207010"/>
                  <a:gd name="connsiteX4" fmla="*/ 320040 w 320040"/>
                  <a:gd name="connsiteY4" fmla="*/ 199390 h 207010"/>
                  <a:gd name="connsiteX5" fmla="*/ 320040 w 320040"/>
                  <a:gd name="connsiteY5" fmla="*/ 199390 h 20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0040" h="207010">
                    <a:moveTo>
                      <a:pt x="0" y="207010"/>
                    </a:moveTo>
                    <a:cubicBezTo>
                      <a:pt x="17145" y="159385"/>
                      <a:pt x="34290" y="111760"/>
                      <a:pt x="60960" y="77470"/>
                    </a:cubicBezTo>
                    <a:cubicBezTo>
                      <a:pt x="87630" y="43180"/>
                      <a:pt x="127000" y="2540"/>
                      <a:pt x="160020" y="1270"/>
                    </a:cubicBezTo>
                    <a:cubicBezTo>
                      <a:pt x="193040" y="0"/>
                      <a:pt x="232410" y="36830"/>
                      <a:pt x="259080" y="69850"/>
                    </a:cubicBezTo>
                    <a:cubicBezTo>
                      <a:pt x="285750" y="102870"/>
                      <a:pt x="320040" y="199390"/>
                      <a:pt x="320040" y="199390"/>
                    </a:cubicBezTo>
                    <a:lnTo>
                      <a:pt x="320040" y="199390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9" name="任意多边形 58"/>
              <p:cNvSpPr/>
              <p:nvPr/>
            </p:nvSpPr>
            <p:spPr bwMode="auto">
              <a:xfrm flipV="1">
                <a:off x="3025140" y="4678680"/>
                <a:ext cx="320040" cy="106680"/>
              </a:xfrm>
              <a:custGeom>
                <a:avLst/>
                <a:gdLst>
                  <a:gd name="connsiteX0" fmla="*/ 0 w 320040"/>
                  <a:gd name="connsiteY0" fmla="*/ 207010 h 207010"/>
                  <a:gd name="connsiteX1" fmla="*/ 60960 w 320040"/>
                  <a:gd name="connsiteY1" fmla="*/ 77470 h 207010"/>
                  <a:gd name="connsiteX2" fmla="*/ 160020 w 320040"/>
                  <a:gd name="connsiteY2" fmla="*/ 1270 h 207010"/>
                  <a:gd name="connsiteX3" fmla="*/ 259080 w 320040"/>
                  <a:gd name="connsiteY3" fmla="*/ 69850 h 207010"/>
                  <a:gd name="connsiteX4" fmla="*/ 320040 w 320040"/>
                  <a:gd name="connsiteY4" fmla="*/ 199390 h 207010"/>
                  <a:gd name="connsiteX5" fmla="*/ 320040 w 320040"/>
                  <a:gd name="connsiteY5" fmla="*/ 199390 h 20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0040" h="207010">
                    <a:moveTo>
                      <a:pt x="0" y="207010"/>
                    </a:moveTo>
                    <a:cubicBezTo>
                      <a:pt x="17145" y="159385"/>
                      <a:pt x="34290" y="111760"/>
                      <a:pt x="60960" y="77470"/>
                    </a:cubicBezTo>
                    <a:cubicBezTo>
                      <a:pt x="87630" y="43180"/>
                      <a:pt x="127000" y="2540"/>
                      <a:pt x="160020" y="1270"/>
                    </a:cubicBezTo>
                    <a:cubicBezTo>
                      <a:pt x="193040" y="0"/>
                      <a:pt x="232410" y="36830"/>
                      <a:pt x="259080" y="69850"/>
                    </a:cubicBezTo>
                    <a:cubicBezTo>
                      <a:pt x="285750" y="102870"/>
                      <a:pt x="320040" y="199390"/>
                      <a:pt x="320040" y="199390"/>
                    </a:cubicBezTo>
                    <a:lnTo>
                      <a:pt x="320040" y="199390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3337560" y="4587240"/>
              <a:ext cx="632460" cy="198120"/>
              <a:chOff x="2712720" y="4587240"/>
              <a:chExt cx="632460" cy="198120"/>
            </a:xfrm>
          </p:grpSpPr>
          <p:sp>
            <p:nvSpPr>
              <p:cNvPr id="62" name="任意多边形 61"/>
              <p:cNvSpPr/>
              <p:nvPr/>
            </p:nvSpPr>
            <p:spPr bwMode="auto">
              <a:xfrm>
                <a:off x="2712720" y="4587240"/>
                <a:ext cx="320040" cy="106680"/>
              </a:xfrm>
              <a:custGeom>
                <a:avLst/>
                <a:gdLst>
                  <a:gd name="connsiteX0" fmla="*/ 0 w 320040"/>
                  <a:gd name="connsiteY0" fmla="*/ 207010 h 207010"/>
                  <a:gd name="connsiteX1" fmla="*/ 60960 w 320040"/>
                  <a:gd name="connsiteY1" fmla="*/ 77470 h 207010"/>
                  <a:gd name="connsiteX2" fmla="*/ 160020 w 320040"/>
                  <a:gd name="connsiteY2" fmla="*/ 1270 h 207010"/>
                  <a:gd name="connsiteX3" fmla="*/ 259080 w 320040"/>
                  <a:gd name="connsiteY3" fmla="*/ 69850 h 207010"/>
                  <a:gd name="connsiteX4" fmla="*/ 320040 w 320040"/>
                  <a:gd name="connsiteY4" fmla="*/ 199390 h 207010"/>
                  <a:gd name="connsiteX5" fmla="*/ 320040 w 320040"/>
                  <a:gd name="connsiteY5" fmla="*/ 199390 h 20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0040" h="207010">
                    <a:moveTo>
                      <a:pt x="0" y="207010"/>
                    </a:moveTo>
                    <a:cubicBezTo>
                      <a:pt x="17145" y="159385"/>
                      <a:pt x="34290" y="111760"/>
                      <a:pt x="60960" y="77470"/>
                    </a:cubicBezTo>
                    <a:cubicBezTo>
                      <a:pt x="87630" y="43180"/>
                      <a:pt x="127000" y="2540"/>
                      <a:pt x="160020" y="1270"/>
                    </a:cubicBezTo>
                    <a:cubicBezTo>
                      <a:pt x="193040" y="0"/>
                      <a:pt x="232410" y="36830"/>
                      <a:pt x="259080" y="69850"/>
                    </a:cubicBezTo>
                    <a:cubicBezTo>
                      <a:pt x="285750" y="102870"/>
                      <a:pt x="320040" y="199390"/>
                      <a:pt x="320040" y="199390"/>
                    </a:cubicBezTo>
                    <a:lnTo>
                      <a:pt x="320040" y="199390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 bwMode="auto">
              <a:xfrm flipV="1">
                <a:off x="3025140" y="4678680"/>
                <a:ext cx="320040" cy="106680"/>
              </a:xfrm>
              <a:custGeom>
                <a:avLst/>
                <a:gdLst>
                  <a:gd name="connsiteX0" fmla="*/ 0 w 320040"/>
                  <a:gd name="connsiteY0" fmla="*/ 207010 h 207010"/>
                  <a:gd name="connsiteX1" fmla="*/ 60960 w 320040"/>
                  <a:gd name="connsiteY1" fmla="*/ 77470 h 207010"/>
                  <a:gd name="connsiteX2" fmla="*/ 160020 w 320040"/>
                  <a:gd name="connsiteY2" fmla="*/ 1270 h 207010"/>
                  <a:gd name="connsiteX3" fmla="*/ 259080 w 320040"/>
                  <a:gd name="connsiteY3" fmla="*/ 69850 h 207010"/>
                  <a:gd name="connsiteX4" fmla="*/ 320040 w 320040"/>
                  <a:gd name="connsiteY4" fmla="*/ 199390 h 207010"/>
                  <a:gd name="connsiteX5" fmla="*/ 320040 w 320040"/>
                  <a:gd name="connsiteY5" fmla="*/ 199390 h 20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0040" h="207010">
                    <a:moveTo>
                      <a:pt x="0" y="207010"/>
                    </a:moveTo>
                    <a:cubicBezTo>
                      <a:pt x="17145" y="159385"/>
                      <a:pt x="34290" y="111760"/>
                      <a:pt x="60960" y="77470"/>
                    </a:cubicBezTo>
                    <a:cubicBezTo>
                      <a:pt x="87630" y="43180"/>
                      <a:pt x="127000" y="2540"/>
                      <a:pt x="160020" y="1270"/>
                    </a:cubicBezTo>
                    <a:cubicBezTo>
                      <a:pt x="193040" y="0"/>
                      <a:pt x="232410" y="36830"/>
                      <a:pt x="259080" y="69850"/>
                    </a:cubicBezTo>
                    <a:cubicBezTo>
                      <a:pt x="285750" y="102870"/>
                      <a:pt x="320040" y="199390"/>
                      <a:pt x="320040" y="199390"/>
                    </a:cubicBezTo>
                    <a:lnTo>
                      <a:pt x="320040" y="199390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3962400" y="4587240"/>
              <a:ext cx="632460" cy="198120"/>
              <a:chOff x="2712720" y="4587240"/>
              <a:chExt cx="632460" cy="198120"/>
            </a:xfrm>
          </p:grpSpPr>
          <p:sp>
            <p:nvSpPr>
              <p:cNvPr id="65" name="任意多边形 64"/>
              <p:cNvSpPr/>
              <p:nvPr/>
            </p:nvSpPr>
            <p:spPr bwMode="auto">
              <a:xfrm>
                <a:off x="2712720" y="4587240"/>
                <a:ext cx="320040" cy="106680"/>
              </a:xfrm>
              <a:custGeom>
                <a:avLst/>
                <a:gdLst>
                  <a:gd name="connsiteX0" fmla="*/ 0 w 320040"/>
                  <a:gd name="connsiteY0" fmla="*/ 207010 h 207010"/>
                  <a:gd name="connsiteX1" fmla="*/ 60960 w 320040"/>
                  <a:gd name="connsiteY1" fmla="*/ 77470 h 207010"/>
                  <a:gd name="connsiteX2" fmla="*/ 160020 w 320040"/>
                  <a:gd name="connsiteY2" fmla="*/ 1270 h 207010"/>
                  <a:gd name="connsiteX3" fmla="*/ 259080 w 320040"/>
                  <a:gd name="connsiteY3" fmla="*/ 69850 h 207010"/>
                  <a:gd name="connsiteX4" fmla="*/ 320040 w 320040"/>
                  <a:gd name="connsiteY4" fmla="*/ 199390 h 207010"/>
                  <a:gd name="connsiteX5" fmla="*/ 320040 w 320040"/>
                  <a:gd name="connsiteY5" fmla="*/ 199390 h 20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0040" h="207010">
                    <a:moveTo>
                      <a:pt x="0" y="207010"/>
                    </a:moveTo>
                    <a:cubicBezTo>
                      <a:pt x="17145" y="159385"/>
                      <a:pt x="34290" y="111760"/>
                      <a:pt x="60960" y="77470"/>
                    </a:cubicBezTo>
                    <a:cubicBezTo>
                      <a:pt x="87630" y="43180"/>
                      <a:pt x="127000" y="2540"/>
                      <a:pt x="160020" y="1270"/>
                    </a:cubicBezTo>
                    <a:cubicBezTo>
                      <a:pt x="193040" y="0"/>
                      <a:pt x="232410" y="36830"/>
                      <a:pt x="259080" y="69850"/>
                    </a:cubicBezTo>
                    <a:cubicBezTo>
                      <a:pt x="285750" y="102870"/>
                      <a:pt x="320040" y="199390"/>
                      <a:pt x="320040" y="199390"/>
                    </a:cubicBezTo>
                    <a:lnTo>
                      <a:pt x="320040" y="199390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6" name="任意多边形 65"/>
              <p:cNvSpPr/>
              <p:nvPr/>
            </p:nvSpPr>
            <p:spPr bwMode="auto">
              <a:xfrm flipV="1">
                <a:off x="3025140" y="4678680"/>
                <a:ext cx="320040" cy="106680"/>
              </a:xfrm>
              <a:custGeom>
                <a:avLst/>
                <a:gdLst>
                  <a:gd name="connsiteX0" fmla="*/ 0 w 320040"/>
                  <a:gd name="connsiteY0" fmla="*/ 207010 h 207010"/>
                  <a:gd name="connsiteX1" fmla="*/ 60960 w 320040"/>
                  <a:gd name="connsiteY1" fmla="*/ 77470 h 207010"/>
                  <a:gd name="connsiteX2" fmla="*/ 160020 w 320040"/>
                  <a:gd name="connsiteY2" fmla="*/ 1270 h 207010"/>
                  <a:gd name="connsiteX3" fmla="*/ 259080 w 320040"/>
                  <a:gd name="connsiteY3" fmla="*/ 69850 h 207010"/>
                  <a:gd name="connsiteX4" fmla="*/ 320040 w 320040"/>
                  <a:gd name="connsiteY4" fmla="*/ 199390 h 207010"/>
                  <a:gd name="connsiteX5" fmla="*/ 320040 w 320040"/>
                  <a:gd name="connsiteY5" fmla="*/ 199390 h 20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0040" h="207010">
                    <a:moveTo>
                      <a:pt x="0" y="207010"/>
                    </a:moveTo>
                    <a:cubicBezTo>
                      <a:pt x="17145" y="159385"/>
                      <a:pt x="34290" y="111760"/>
                      <a:pt x="60960" y="77470"/>
                    </a:cubicBezTo>
                    <a:cubicBezTo>
                      <a:pt x="87630" y="43180"/>
                      <a:pt x="127000" y="2540"/>
                      <a:pt x="160020" y="1270"/>
                    </a:cubicBezTo>
                    <a:cubicBezTo>
                      <a:pt x="193040" y="0"/>
                      <a:pt x="232410" y="36830"/>
                      <a:pt x="259080" y="69850"/>
                    </a:cubicBezTo>
                    <a:cubicBezTo>
                      <a:pt x="285750" y="102870"/>
                      <a:pt x="320040" y="199390"/>
                      <a:pt x="320040" y="199390"/>
                    </a:cubicBezTo>
                    <a:lnTo>
                      <a:pt x="320040" y="199390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4587240" y="4587240"/>
              <a:ext cx="632460" cy="198120"/>
              <a:chOff x="2712720" y="4587240"/>
              <a:chExt cx="632460" cy="198120"/>
            </a:xfrm>
          </p:grpSpPr>
          <p:sp>
            <p:nvSpPr>
              <p:cNvPr id="68" name="任意多边形 67"/>
              <p:cNvSpPr/>
              <p:nvPr/>
            </p:nvSpPr>
            <p:spPr bwMode="auto">
              <a:xfrm>
                <a:off x="2712720" y="4587240"/>
                <a:ext cx="320040" cy="106680"/>
              </a:xfrm>
              <a:custGeom>
                <a:avLst/>
                <a:gdLst>
                  <a:gd name="connsiteX0" fmla="*/ 0 w 320040"/>
                  <a:gd name="connsiteY0" fmla="*/ 207010 h 207010"/>
                  <a:gd name="connsiteX1" fmla="*/ 60960 w 320040"/>
                  <a:gd name="connsiteY1" fmla="*/ 77470 h 207010"/>
                  <a:gd name="connsiteX2" fmla="*/ 160020 w 320040"/>
                  <a:gd name="connsiteY2" fmla="*/ 1270 h 207010"/>
                  <a:gd name="connsiteX3" fmla="*/ 259080 w 320040"/>
                  <a:gd name="connsiteY3" fmla="*/ 69850 h 207010"/>
                  <a:gd name="connsiteX4" fmla="*/ 320040 w 320040"/>
                  <a:gd name="connsiteY4" fmla="*/ 199390 h 207010"/>
                  <a:gd name="connsiteX5" fmla="*/ 320040 w 320040"/>
                  <a:gd name="connsiteY5" fmla="*/ 199390 h 20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0040" h="207010">
                    <a:moveTo>
                      <a:pt x="0" y="207010"/>
                    </a:moveTo>
                    <a:cubicBezTo>
                      <a:pt x="17145" y="159385"/>
                      <a:pt x="34290" y="111760"/>
                      <a:pt x="60960" y="77470"/>
                    </a:cubicBezTo>
                    <a:cubicBezTo>
                      <a:pt x="87630" y="43180"/>
                      <a:pt x="127000" y="2540"/>
                      <a:pt x="160020" y="1270"/>
                    </a:cubicBezTo>
                    <a:cubicBezTo>
                      <a:pt x="193040" y="0"/>
                      <a:pt x="232410" y="36830"/>
                      <a:pt x="259080" y="69850"/>
                    </a:cubicBezTo>
                    <a:cubicBezTo>
                      <a:pt x="285750" y="102870"/>
                      <a:pt x="320040" y="199390"/>
                      <a:pt x="320040" y="199390"/>
                    </a:cubicBezTo>
                    <a:lnTo>
                      <a:pt x="320040" y="199390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9" name="任意多边形 68"/>
              <p:cNvSpPr/>
              <p:nvPr/>
            </p:nvSpPr>
            <p:spPr bwMode="auto">
              <a:xfrm flipV="1">
                <a:off x="3025140" y="4678680"/>
                <a:ext cx="320040" cy="106680"/>
              </a:xfrm>
              <a:custGeom>
                <a:avLst/>
                <a:gdLst>
                  <a:gd name="connsiteX0" fmla="*/ 0 w 320040"/>
                  <a:gd name="connsiteY0" fmla="*/ 207010 h 207010"/>
                  <a:gd name="connsiteX1" fmla="*/ 60960 w 320040"/>
                  <a:gd name="connsiteY1" fmla="*/ 77470 h 207010"/>
                  <a:gd name="connsiteX2" fmla="*/ 160020 w 320040"/>
                  <a:gd name="connsiteY2" fmla="*/ 1270 h 207010"/>
                  <a:gd name="connsiteX3" fmla="*/ 259080 w 320040"/>
                  <a:gd name="connsiteY3" fmla="*/ 69850 h 207010"/>
                  <a:gd name="connsiteX4" fmla="*/ 320040 w 320040"/>
                  <a:gd name="connsiteY4" fmla="*/ 199390 h 207010"/>
                  <a:gd name="connsiteX5" fmla="*/ 320040 w 320040"/>
                  <a:gd name="connsiteY5" fmla="*/ 199390 h 20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0040" h="207010">
                    <a:moveTo>
                      <a:pt x="0" y="207010"/>
                    </a:moveTo>
                    <a:cubicBezTo>
                      <a:pt x="17145" y="159385"/>
                      <a:pt x="34290" y="111760"/>
                      <a:pt x="60960" y="77470"/>
                    </a:cubicBezTo>
                    <a:cubicBezTo>
                      <a:pt x="87630" y="43180"/>
                      <a:pt x="127000" y="2540"/>
                      <a:pt x="160020" y="1270"/>
                    </a:cubicBezTo>
                    <a:cubicBezTo>
                      <a:pt x="193040" y="0"/>
                      <a:pt x="232410" y="36830"/>
                      <a:pt x="259080" y="69850"/>
                    </a:cubicBezTo>
                    <a:cubicBezTo>
                      <a:pt x="285750" y="102870"/>
                      <a:pt x="320040" y="199390"/>
                      <a:pt x="320040" y="199390"/>
                    </a:cubicBezTo>
                    <a:lnTo>
                      <a:pt x="320040" y="199390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86" name="组合 85"/>
          <p:cNvGrpSpPr/>
          <p:nvPr/>
        </p:nvGrpSpPr>
        <p:grpSpPr>
          <a:xfrm>
            <a:off x="601980" y="3048000"/>
            <a:ext cx="1691640" cy="906780"/>
            <a:chOff x="601980" y="3048000"/>
            <a:chExt cx="1691640" cy="906780"/>
          </a:xfrm>
        </p:grpSpPr>
        <p:grpSp>
          <p:nvGrpSpPr>
            <p:cNvPr id="82" name="组合 81"/>
            <p:cNvGrpSpPr/>
            <p:nvPr/>
          </p:nvGrpSpPr>
          <p:grpSpPr>
            <a:xfrm>
              <a:off x="1485900" y="3329940"/>
              <a:ext cx="624840" cy="624840"/>
              <a:chOff x="1112520" y="4716780"/>
              <a:chExt cx="624840" cy="624840"/>
            </a:xfrm>
          </p:grpSpPr>
          <p:cxnSp>
            <p:nvCxnSpPr>
              <p:cNvPr id="78" name="直接连接符 77"/>
              <p:cNvCxnSpPr/>
              <p:nvPr/>
            </p:nvCxnSpPr>
            <p:spPr bwMode="auto">
              <a:xfrm>
                <a:off x="1112520" y="5334000"/>
                <a:ext cx="62484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 bwMode="auto">
              <a:xfrm rot="16200000">
                <a:off x="807720" y="5029200"/>
                <a:ext cx="62484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直接连接符 83"/>
            <p:cNvCxnSpPr/>
            <p:nvPr/>
          </p:nvCxnSpPr>
          <p:spPr bwMode="auto">
            <a:xfrm>
              <a:off x="601980" y="3322320"/>
              <a:ext cx="169164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922020" y="304800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+mn-lt"/>
                </a:rPr>
                <a:t>128.10.0.0</a:t>
              </a:r>
              <a:endParaRPr lang="zh-CN" altLang="en-US" sz="1600" dirty="0">
                <a:latin typeface="+mn-lt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5814060" y="3048000"/>
            <a:ext cx="1691640" cy="906780"/>
            <a:chOff x="5814060" y="3048000"/>
            <a:chExt cx="1691640" cy="906780"/>
          </a:xfrm>
        </p:grpSpPr>
        <p:grpSp>
          <p:nvGrpSpPr>
            <p:cNvPr id="88" name="组合 87"/>
            <p:cNvGrpSpPr/>
            <p:nvPr/>
          </p:nvGrpSpPr>
          <p:grpSpPr>
            <a:xfrm rot="16200000">
              <a:off x="6057900" y="3329940"/>
              <a:ext cx="624840" cy="624840"/>
              <a:chOff x="1112520" y="4716780"/>
              <a:chExt cx="624840" cy="624840"/>
            </a:xfrm>
          </p:grpSpPr>
          <p:cxnSp>
            <p:nvCxnSpPr>
              <p:cNvPr id="91" name="直接连接符 90"/>
              <p:cNvCxnSpPr/>
              <p:nvPr/>
            </p:nvCxnSpPr>
            <p:spPr bwMode="auto">
              <a:xfrm>
                <a:off x="1112520" y="5334000"/>
                <a:ext cx="62484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 bwMode="auto">
              <a:xfrm rot="16200000">
                <a:off x="807720" y="5029200"/>
                <a:ext cx="62484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9" name="直接连接符 88"/>
            <p:cNvCxnSpPr/>
            <p:nvPr/>
          </p:nvCxnSpPr>
          <p:spPr bwMode="auto">
            <a:xfrm>
              <a:off x="5814060" y="3322320"/>
              <a:ext cx="169164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6004560" y="3048000"/>
              <a:ext cx="1333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+mn-lt"/>
                </a:rPr>
                <a:t>128.211.0.0</a:t>
              </a:r>
              <a:endParaRPr lang="zh-CN" altLang="en-US" sz="1600" dirty="0">
                <a:latin typeface="+mn-lt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3200400" y="3467100"/>
            <a:ext cx="1927860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/>
              <a:t>Leased serial line</a:t>
            </a:r>
            <a:endParaRPr lang="zh-CN" altLang="en-US" sz="1600" dirty="0"/>
          </a:p>
        </p:txBody>
      </p:sp>
      <p:grpSp>
        <p:nvGrpSpPr>
          <p:cNvPr id="101" name="组合 100"/>
          <p:cNvGrpSpPr/>
          <p:nvPr/>
        </p:nvGrpSpPr>
        <p:grpSpPr>
          <a:xfrm>
            <a:off x="1379220" y="3986848"/>
            <a:ext cx="1440180" cy="748446"/>
            <a:chOff x="1379220" y="3986848"/>
            <a:chExt cx="1440180" cy="748446"/>
          </a:xfrm>
        </p:grpSpPr>
        <p:sp>
          <p:nvSpPr>
            <p:cNvPr id="95" name="TextBox 94"/>
            <p:cNvSpPr txBox="1"/>
            <p:nvPr/>
          </p:nvSpPr>
          <p:spPr>
            <a:xfrm>
              <a:off x="1379220" y="4396740"/>
              <a:ext cx="1440180" cy="33855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128.10.2.250</a:t>
              </a:r>
              <a:endParaRPr lang="zh-CN" altLang="en-US" sz="1600" dirty="0"/>
            </a:p>
          </p:txBody>
        </p:sp>
        <p:cxnSp>
          <p:nvCxnSpPr>
            <p:cNvPr id="99" name="直接箭头连接符 98"/>
            <p:cNvCxnSpPr/>
            <p:nvPr/>
          </p:nvCxnSpPr>
          <p:spPr bwMode="auto">
            <a:xfrm rot="5400000" flipH="1" flipV="1">
              <a:off x="1883331" y="4199017"/>
              <a:ext cx="425926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组合 101"/>
          <p:cNvGrpSpPr/>
          <p:nvPr/>
        </p:nvGrpSpPr>
        <p:grpSpPr>
          <a:xfrm>
            <a:off x="5387340" y="3986848"/>
            <a:ext cx="1584960" cy="748446"/>
            <a:chOff x="1379220" y="3986848"/>
            <a:chExt cx="1584960" cy="748446"/>
          </a:xfrm>
        </p:grpSpPr>
        <p:sp>
          <p:nvSpPr>
            <p:cNvPr id="103" name="TextBox 102"/>
            <p:cNvSpPr txBox="1"/>
            <p:nvPr/>
          </p:nvSpPr>
          <p:spPr>
            <a:xfrm>
              <a:off x="1379220" y="4396740"/>
              <a:ext cx="1584960" cy="33855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128.211.0.100</a:t>
              </a:r>
              <a:endParaRPr lang="zh-CN" altLang="en-US" sz="1600" dirty="0"/>
            </a:p>
          </p:txBody>
        </p:sp>
        <p:cxnSp>
          <p:nvCxnSpPr>
            <p:cNvPr id="104" name="直接箭头连接符 103"/>
            <p:cNvCxnSpPr/>
            <p:nvPr/>
          </p:nvCxnSpPr>
          <p:spPr bwMode="auto">
            <a:xfrm rot="5400000" flipH="1" flipV="1">
              <a:off x="1883331" y="4199017"/>
              <a:ext cx="425926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06" name="表格 105"/>
          <p:cNvGraphicFramePr>
            <a:graphicFrameLocks noGrp="1"/>
          </p:cNvGraphicFramePr>
          <p:nvPr/>
        </p:nvGraphicFramePr>
        <p:xfrm>
          <a:off x="2103120" y="5039360"/>
          <a:ext cx="557022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740"/>
                <a:gridCol w="1856740"/>
                <a:gridCol w="18567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 reach hosts on network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Route to this 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Using this interface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128.10.0.0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Direct Delivery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default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128.211.0.100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TextBox 106"/>
          <p:cNvSpPr txBox="1"/>
          <p:nvPr/>
        </p:nvSpPr>
        <p:spPr>
          <a:xfrm>
            <a:off x="1981200" y="3649980"/>
            <a:ext cx="30480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682240" y="3649980"/>
            <a:ext cx="30480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60020" y="5013960"/>
            <a:ext cx="212598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00FF"/>
                </a:solidFill>
              </a:rPr>
              <a:t>Routing table in R</a:t>
            </a:r>
            <a:r>
              <a:rPr lang="en-US" altLang="zh-CN" sz="1600" baseline="-25000" dirty="0" smtClean="0">
                <a:solidFill>
                  <a:srgbClr val="0000FF"/>
                </a:solidFill>
              </a:rPr>
              <a:t>1</a:t>
            </a:r>
            <a:endParaRPr lang="zh-CN" altLang="en-US" sz="1600" baseline="-25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Classless Addressing and </a:t>
            </a:r>
            <a:r>
              <a:rPr lang="en-US" altLang="zh-CN" sz="3200" dirty="0" err="1" smtClean="0"/>
              <a:t>Supernetting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207008"/>
            <a:ext cx="8089392" cy="3749040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3300"/>
                </a:solidFill>
              </a:rPr>
              <a:t>C</a:t>
            </a:r>
            <a:r>
              <a:rPr lang="en-US" altLang="zh-CN" sz="2400" dirty="0" smtClean="0"/>
              <a:t>lassless </a:t>
            </a:r>
            <a:r>
              <a:rPr lang="en-US" altLang="zh-CN" sz="2400" dirty="0" smtClean="0">
                <a:solidFill>
                  <a:srgbClr val="FF3300"/>
                </a:solidFill>
              </a:rPr>
              <a:t>I</a:t>
            </a:r>
            <a:r>
              <a:rPr lang="en-US" altLang="zh-CN" sz="2400" dirty="0" smtClean="0"/>
              <a:t>nter-</a:t>
            </a:r>
            <a:r>
              <a:rPr lang="en-US" altLang="zh-CN" sz="2400" dirty="0" smtClean="0">
                <a:solidFill>
                  <a:srgbClr val="FF3300"/>
                </a:solidFill>
              </a:rPr>
              <a:t>D</a:t>
            </a:r>
            <a:r>
              <a:rPr lang="en-US" altLang="zh-CN" sz="2400" dirty="0" smtClean="0"/>
              <a:t>omain </a:t>
            </a:r>
            <a:r>
              <a:rPr lang="en-US" altLang="zh-CN" sz="2400" dirty="0" smtClean="0">
                <a:solidFill>
                  <a:srgbClr val="FF3300"/>
                </a:solidFill>
              </a:rPr>
              <a:t>R</a:t>
            </a:r>
            <a:r>
              <a:rPr lang="en-US" altLang="zh-CN" sz="2400" dirty="0" smtClean="0"/>
              <a:t>outing (CIDR) was invented to use address space more efficiently. </a:t>
            </a:r>
          </a:p>
          <a:p>
            <a:pPr lvl="1"/>
            <a:r>
              <a:rPr lang="en-US" altLang="zh-CN" sz="2000" dirty="0" smtClean="0"/>
              <a:t>32-bit address mask to specify the boundary between prefix and suffix (two-level hierarchy)</a:t>
            </a:r>
          </a:p>
          <a:p>
            <a:pPr lvl="1"/>
            <a:r>
              <a:rPr lang="en-US" altLang="zh-CN" sz="2000" dirty="0" smtClean="0"/>
              <a:t>variable-length subnet </a:t>
            </a:r>
          </a:p>
          <a:p>
            <a:pPr lvl="1"/>
            <a:r>
              <a:rPr lang="en-US" altLang="zh-CN" sz="2000" dirty="0" smtClean="0"/>
              <a:t>CIDR notation or Slash notation: </a:t>
            </a:r>
            <a:r>
              <a:rPr lang="en-US" altLang="ko-KR" sz="2000" dirty="0" err="1" smtClean="0">
                <a:solidFill>
                  <a:srgbClr val="FF0000"/>
                </a:solidFill>
                <a:ea typeface="굴림" pitchFamily="34" charset="-127"/>
              </a:rPr>
              <a:t>a.b.c.d</a:t>
            </a:r>
            <a:r>
              <a:rPr lang="en-US" altLang="ko-KR" sz="2000" dirty="0" smtClean="0">
                <a:solidFill>
                  <a:srgbClr val="FF0000"/>
                </a:solidFill>
                <a:ea typeface="굴림" pitchFamily="34" charset="-127"/>
              </a:rPr>
              <a:t>/x</a:t>
            </a:r>
            <a:r>
              <a:rPr lang="en-US" altLang="ko-KR" sz="2000" dirty="0" smtClean="0">
                <a:ea typeface="굴림" pitchFamily="34" charset="-127"/>
              </a:rPr>
              <a:t>, where </a:t>
            </a:r>
            <a:r>
              <a:rPr lang="en-US" altLang="ko-KR" sz="2000" dirty="0" smtClean="0">
                <a:solidFill>
                  <a:srgbClr val="0070C0"/>
                </a:solidFill>
                <a:ea typeface="굴림" pitchFamily="34" charset="-127"/>
              </a:rPr>
              <a:t>x is # bits in subnet portion of address </a:t>
            </a:r>
          </a:p>
          <a:p>
            <a:r>
              <a:rPr lang="en-US" altLang="zh-CN" sz="2400" dirty="0" smtClean="0"/>
              <a:t>The </a:t>
            </a:r>
            <a:r>
              <a:rPr lang="en-US" altLang="zh-CN" sz="2400" dirty="0" err="1" smtClean="0"/>
              <a:t>supernetting</a:t>
            </a:r>
            <a:r>
              <a:rPr lang="en-US" altLang="zh-CN" sz="2400" dirty="0" smtClean="0"/>
              <a:t> scheme allows an ISP to assign the organization a block of class C addresses instead of a single class B number.</a:t>
            </a:r>
          </a:p>
          <a:p>
            <a:pPr lvl="1"/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lt"/>
              </a:rPr>
              <a:t>2-</a:t>
            </a:r>
            <a:fld id="{6C1F76B0-C056-41A2-B7A5-C4FED8C001A5}" type="slidenum">
              <a:rPr lang="en-US" altLang="ko-KR" smtClean="0">
                <a:latin typeface="+mn-lt"/>
              </a:rPr>
              <a:pPr>
                <a:defRPr/>
              </a:pPr>
              <a:t>42</a:t>
            </a:fld>
            <a:endParaRPr lang="en-US" altLang="ko-KR" dirty="0"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4864" y="4944872"/>
          <a:ext cx="8138160" cy="14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929"/>
                <a:gridCol w="2030407"/>
                <a:gridCol w="4306824"/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Dotted</a:t>
                      </a:r>
                      <a:r>
                        <a:rPr lang="en-US" altLang="zh-CN" sz="1600" baseline="0" dirty="0" smtClean="0"/>
                        <a:t> decimal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32-bit binary Equivalent</a:t>
                      </a:r>
                      <a:endParaRPr lang="zh-CN" altLang="en-US" sz="1600" dirty="0"/>
                    </a:p>
                  </a:txBody>
                  <a:tcPr/>
                </a:tc>
              </a:tr>
              <a:tr h="371856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Lowest address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128.211.168.0/21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10000000  11010011  10101000  00000000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Highest</a:t>
                      </a:r>
                      <a:r>
                        <a:rPr lang="en-US" altLang="zh-CN" sz="1600" baseline="0" dirty="0" smtClean="0"/>
                        <a:t> address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128.211.175.255/21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10000000  11010011  10101111  11111111</a:t>
                      </a:r>
                      <a:endParaRPr lang="zh-CN" altLang="en-US" sz="1600" dirty="0" smtClean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Address mask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255.255.248.0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11111111  11111111  11111000  00000000</a:t>
                      </a:r>
                      <a:endParaRPr lang="zh-CN" altLang="en-US" sz="16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右大括号 8"/>
          <p:cNvSpPr/>
          <p:nvPr/>
        </p:nvSpPr>
        <p:spPr bwMode="auto">
          <a:xfrm>
            <a:off x="7955280" y="5431536"/>
            <a:ext cx="192024" cy="50292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38160" y="5230368"/>
            <a:ext cx="1152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n-lt"/>
              </a:rPr>
              <a:t>A block of 2</a:t>
            </a:r>
            <a:r>
              <a:rPr lang="en-US" altLang="zh-CN" sz="1400" baseline="30000" dirty="0" smtClean="0">
                <a:latin typeface="+mn-lt"/>
              </a:rPr>
              <a:t>11</a:t>
            </a:r>
            <a:r>
              <a:rPr lang="en-US" altLang="zh-CN" sz="1400" dirty="0" smtClean="0">
                <a:latin typeface="+mn-lt"/>
              </a:rPr>
              <a:t> contiguous addresses</a:t>
            </a:r>
            <a:endParaRPr lang="zh-CN" altLang="en-US" sz="1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475488"/>
          </a:xfrm>
        </p:spPr>
        <p:txBody>
          <a:bodyPr/>
          <a:lstStyle/>
          <a:p>
            <a:r>
              <a:rPr lang="en-US" altLang="zh-CN" sz="3600" dirty="0" smtClean="0"/>
              <a:t>Often used CIDR Address blocks</a:t>
            </a:r>
            <a:endParaRPr lang="zh-CN" altLang="en-US" sz="3600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566928" y="730504"/>
          <a:ext cx="7775448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784"/>
                <a:gridCol w="2304288"/>
                <a:gridCol w="1826514"/>
                <a:gridCol w="1943862"/>
              </a:tblGrid>
              <a:tr h="32054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Prefix</a:t>
                      </a:r>
                      <a:r>
                        <a:rPr lang="en-US" altLang="zh-CN" dirty="0" smtClean="0"/>
                        <a:t>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Dotted decimal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</a:t>
                      </a:r>
                      <a:r>
                        <a:rPr lang="en-US" altLang="zh-CN" baseline="0" dirty="0" smtClean="0"/>
                        <a:t> addresses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Eqv</a:t>
                      </a:r>
                      <a:r>
                        <a:rPr lang="en-US" altLang="zh-CN" dirty="0" smtClean="0"/>
                        <a:t>. # network</a:t>
                      </a:r>
                      <a:endParaRPr lang="zh-CN" altLang="en-US" dirty="0"/>
                    </a:p>
                  </a:txBody>
                  <a:tcPr/>
                </a:tc>
              </a:tr>
              <a:tr h="35763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255.248.0.0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19</a:t>
                      </a:r>
                      <a:r>
                        <a:rPr lang="en-US" altLang="zh-CN" dirty="0" smtClean="0"/>
                        <a:t>=512K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11</a:t>
                      </a:r>
                      <a:r>
                        <a:rPr lang="en-US" altLang="zh-CN" dirty="0" smtClean="0"/>
                        <a:t> class</a:t>
                      </a:r>
                      <a:r>
                        <a:rPr lang="en-US" altLang="zh-CN" baseline="0" dirty="0" smtClean="0"/>
                        <a:t> C</a:t>
                      </a:r>
                      <a:endParaRPr lang="zh-CN" altLang="en-US" dirty="0"/>
                    </a:p>
                  </a:txBody>
                  <a:tcPr/>
                </a:tc>
              </a:tr>
              <a:tr h="3205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255.252.0.0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18</a:t>
                      </a:r>
                      <a:r>
                        <a:rPr lang="en-US" altLang="zh-CN" dirty="0" smtClean="0"/>
                        <a:t>=256K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10</a:t>
                      </a:r>
                      <a:r>
                        <a:rPr lang="en-US" altLang="zh-CN" dirty="0" smtClean="0"/>
                        <a:t> class</a:t>
                      </a:r>
                      <a:r>
                        <a:rPr lang="en-US" altLang="zh-CN" baseline="0" dirty="0" smtClean="0"/>
                        <a:t> C</a:t>
                      </a:r>
                      <a:endParaRPr lang="zh-CN" altLang="en-US" dirty="0"/>
                    </a:p>
                  </a:txBody>
                  <a:tcPr/>
                </a:tc>
              </a:tr>
              <a:tr h="3205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255.254.0.0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17</a:t>
                      </a:r>
                      <a:r>
                        <a:rPr lang="en-US" altLang="zh-CN" dirty="0" smtClean="0"/>
                        <a:t>=128K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9</a:t>
                      </a:r>
                      <a:r>
                        <a:rPr lang="en-US" altLang="zh-CN" dirty="0" smtClean="0"/>
                        <a:t> class</a:t>
                      </a:r>
                      <a:r>
                        <a:rPr lang="en-US" altLang="zh-CN" baseline="0" dirty="0" smtClean="0"/>
                        <a:t> C</a:t>
                      </a:r>
                      <a:endParaRPr lang="zh-CN" altLang="en-US" dirty="0"/>
                    </a:p>
                  </a:txBody>
                  <a:tcPr/>
                </a:tc>
              </a:tr>
              <a:tr h="3205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255.255.0.0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16</a:t>
                      </a:r>
                      <a:r>
                        <a:rPr lang="en-US" altLang="zh-CN" dirty="0" smtClean="0"/>
                        <a:t>=64K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8</a:t>
                      </a:r>
                      <a:r>
                        <a:rPr lang="en-US" altLang="zh-CN" dirty="0" smtClean="0"/>
                        <a:t> class</a:t>
                      </a:r>
                      <a:r>
                        <a:rPr lang="en-US" altLang="zh-CN" baseline="0" dirty="0" smtClean="0"/>
                        <a:t> C</a:t>
                      </a:r>
                      <a:endParaRPr lang="zh-CN" altLang="en-US" dirty="0"/>
                    </a:p>
                  </a:txBody>
                  <a:tcPr/>
                </a:tc>
              </a:tr>
              <a:tr h="3205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255.255.128.0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15</a:t>
                      </a:r>
                      <a:r>
                        <a:rPr lang="en-US" altLang="zh-CN" dirty="0" smtClean="0"/>
                        <a:t>=32K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7</a:t>
                      </a:r>
                      <a:r>
                        <a:rPr lang="en-US" altLang="zh-CN" dirty="0" smtClean="0"/>
                        <a:t> class</a:t>
                      </a:r>
                      <a:r>
                        <a:rPr lang="en-US" altLang="zh-CN" baseline="0" dirty="0" smtClean="0"/>
                        <a:t> C</a:t>
                      </a:r>
                      <a:endParaRPr lang="zh-CN" altLang="en-US" dirty="0"/>
                    </a:p>
                  </a:txBody>
                  <a:tcPr/>
                </a:tc>
              </a:tr>
              <a:tr h="3205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255.255.192.0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14</a:t>
                      </a:r>
                      <a:r>
                        <a:rPr lang="en-US" altLang="zh-CN" dirty="0" smtClean="0"/>
                        <a:t>=16K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6</a:t>
                      </a:r>
                      <a:r>
                        <a:rPr lang="en-US" altLang="zh-CN" dirty="0" smtClean="0"/>
                        <a:t> class</a:t>
                      </a:r>
                      <a:r>
                        <a:rPr lang="en-US" altLang="zh-CN" baseline="0" dirty="0" smtClean="0"/>
                        <a:t> C</a:t>
                      </a:r>
                      <a:endParaRPr lang="zh-CN" altLang="en-US" dirty="0"/>
                    </a:p>
                  </a:txBody>
                  <a:tcPr/>
                </a:tc>
              </a:tr>
              <a:tr h="3205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255.255.224.0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13</a:t>
                      </a:r>
                      <a:r>
                        <a:rPr lang="en-US" altLang="zh-CN" dirty="0" smtClean="0"/>
                        <a:t>=8K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5</a:t>
                      </a:r>
                      <a:r>
                        <a:rPr lang="en-US" altLang="zh-CN" dirty="0" smtClean="0"/>
                        <a:t> class</a:t>
                      </a:r>
                      <a:r>
                        <a:rPr lang="en-US" altLang="zh-CN" baseline="0" dirty="0" smtClean="0"/>
                        <a:t> C</a:t>
                      </a:r>
                      <a:endParaRPr lang="zh-CN" altLang="en-US" dirty="0"/>
                    </a:p>
                  </a:txBody>
                  <a:tcPr/>
                </a:tc>
              </a:tr>
              <a:tr h="3205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255.255.240.0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12</a:t>
                      </a:r>
                      <a:r>
                        <a:rPr lang="en-US" altLang="zh-CN" dirty="0" smtClean="0"/>
                        <a:t>=4K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4</a:t>
                      </a:r>
                      <a:r>
                        <a:rPr lang="en-US" altLang="zh-CN" dirty="0" smtClean="0"/>
                        <a:t> class</a:t>
                      </a:r>
                      <a:r>
                        <a:rPr lang="en-US" altLang="zh-CN" baseline="0" dirty="0" smtClean="0"/>
                        <a:t> C</a:t>
                      </a:r>
                      <a:endParaRPr lang="zh-CN" altLang="en-US" dirty="0"/>
                    </a:p>
                  </a:txBody>
                  <a:tcPr/>
                </a:tc>
              </a:tr>
              <a:tr h="3205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255.255.248.0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11</a:t>
                      </a:r>
                      <a:r>
                        <a:rPr lang="en-US" altLang="zh-CN" dirty="0" smtClean="0"/>
                        <a:t>=2K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3</a:t>
                      </a:r>
                      <a:r>
                        <a:rPr lang="en-US" altLang="zh-CN" dirty="0" smtClean="0"/>
                        <a:t> class</a:t>
                      </a:r>
                      <a:r>
                        <a:rPr lang="en-US" altLang="zh-CN" baseline="0" dirty="0" smtClean="0"/>
                        <a:t> C</a:t>
                      </a:r>
                      <a:endParaRPr lang="zh-CN" altLang="en-US" dirty="0"/>
                    </a:p>
                  </a:txBody>
                  <a:tcPr/>
                </a:tc>
              </a:tr>
              <a:tr h="3205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255.255.252.0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10</a:t>
                      </a:r>
                      <a:r>
                        <a:rPr lang="en-US" altLang="zh-CN" dirty="0" smtClean="0"/>
                        <a:t>=1K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2</a:t>
                      </a:r>
                      <a:r>
                        <a:rPr lang="en-US" altLang="zh-CN" dirty="0" smtClean="0"/>
                        <a:t> class</a:t>
                      </a:r>
                      <a:r>
                        <a:rPr lang="en-US" altLang="zh-CN" baseline="0" dirty="0" smtClean="0"/>
                        <a:t> C</a:t>
                      </a:r>
                      <a:endParaRPr lang="zh-CN" altLang="en-US" dirty="0"/>
                    </a:p>
                  </a:txBody>
                  <a:tcPr/>
                </a:tc>
              </a:tr>
              <a:tr h="3205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255.255.254.0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9</a:t>
                      </a:r>
                      <a:r>
                        <a:rPr lang="en-US" altLang="zh-CN" dirty="0" smtClean="0"/>
                        <a:t>=512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1</a:t>
                      </a:r>
                      <a:r>
                        <a:rPr lang="en-US" altLang="zh-CN" dirty="0" smtClean="0"/>
                        <a:t> class</a:t>
                      </a:r>
                      <a:r>
                        <a:rPr lang="en-US" altLang="zh-CN" baseline="0" dirty="0" smtClean="0"/>
                        <a:t> C</a:t>
                      </a:r>
                      <a:endParaRPr lang="zh-CN" altLang="en-US" dirty="0"/>
                    </a:p>
                  </a:txBody>
                  <a:tcPr/>
                </a:tc>
              </a:tr>
              <a:tr h="3205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255.255.255.0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8</a:t>
                      </a:r>
                      <a:r>
                        <a:rPr lang="en-US" altLang="zh-CN" dirty="0" smtClean="0"/>
                        <a:t>=256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0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class</a:t>
                      </a:r>
                      <a:r>
                        <a:rPr lang="en-US" altLang="zh-CN" baseline="0" dirty="0" smtClean="0"/>
                        <a:t> C</a:t>
                      </a:r>
                      <a:endParaRPr lang="zh-CN" altLang="en-US" dirty="0"/>
                    </a:p>
                  </a:txBody>
                  <a:tcPr/>
                </a:tc>
              </a:tr>
              <a:tr h="3205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255.255.255.128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7</a:t>
                      </a:r>
                      <a:r>
                        <a:rPr lang="en-US" altLang="zh-CN" dirty="0" smtClean="0"/>
                        <a:t>=128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1/2class</a:t>
                      </a:r>
                      <a:r>
                        <a:rPr lang="en-US" altLang="zh-CN" baseline="0" dirty="0" smtClean="0"/>
                        <a:t> C</a:t>
                      </a:r>
                      <a:endParaRPr lang="zh-CN" altLang="en-US" dirty="0"/>
                    </a:p>
                  </a:txBody>
                  <a:tcPr/>
                </a:tc>
              </a:tr>
              <a:tr h="3205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255.255.255.192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6</a:t>
                      </a:r>
                      <a:r>
                        <a:rPr lang="en-US" altLang="zh-CN" dirty="0" smtClean="0"/>
                        <a:t>=64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1/4class</a:t>
                      </a:r>
                      <a:r>
                        <a:rPr lang="en-US" altLang="zh-CN" baseline="0" dirty="0" smtClean="0"/>
                        <a:t> C</a:t>
                      </a:r>
                      <a:endParaRPr lang="zh-CN" altLang="en-US" dirty="0"/>
                    </a:p>
                  </a:txBody>
                  <a:tcPr/>
                </a:tc>
              </a:tr>
              <a:tr h="3205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255.255.255.224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5</a:t>
                      </a:r>
                      <a:r>
                        <a:rPr lang="en-US" altLang="zh-CN" dirty="0" smtClean="0"/>
                        <a:t>=32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1/8 class</a:t>
                      </a:r>
                      <a:r>
                        <a:rPr lang="en-US" altLang="zh-CN" baseline="0" dirty="0" smtClean="0"/>
                        <a:t> 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lt"/>
              </a:rPr>
              <a:t>2-</a:t>
            </a:r>
            <a:fld id="{6C1F76B0-C056-41A2-B7A5-C4FED8C001A5}" type="slidenum">
              <a:rPr lang="en-US" altLang="ko-KR" smtClean="0">
                <a:latin typeface="+mn-lt"/>
              </a:rPr>
              <a:pPr>
                <a:defRPr/>
              </a:pPr>
              <a:t>43</a:t>
            </a:fld>
            <a:endParaRPr lang="en-US" altLang="ko-KR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IP Technology</a:t>
            </a:r>
          </a:p>
        </p:txBody>
      </p:sp>
      <p:sp>
        <p:nvSpPr>
          <p:cNvPr id="57347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latin typeface="+mn-lt"/>
              </a:rPr>
              <a:t>2-</a:t>
            </a:r>
            <a:fld id="{E45FE4C3-913F-49FC-AD2A-8E1FE66BE6DB}" type="slidenum">
              <a:rPr lang="en-US" altLang="ko-KR" smtClean="0">
                <a:latin typeface="+mn-lt"/>
              </a:rPr>
              <a:pPr/>
              <a:t>44</a:t>
            </a:fld>
            <a:endParaRPr lang="en-US" altLang="ko-KR" dirty="0" smtClean="0">
              <a:latin typeface="+mn-lt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16913" cy="1143000"/>
          </a:xfrm>
        </p:spPr>
        <p:txBody>
          <a:bodyPr/>
          <a:lstStyle/>
          <a:p>
            <a:r>
              <a:rPr lang="en-US" altLang="ko-KR" sz="3200" smtClean="0">
                <a:ea typeface="굴림" charset="-127"/>
              </a:rPr>
              <a:t>Hierarchical addressing: route aggregation</a:t>
            </a:r>
            <a:endParaRPr lang="en-US" altLang="ko-KR" smtClean="0">
              <a:ea typeface="굴림" charset="-127"/>
            </a:endParaRPr>
          </a:p>
        </p:txBody>
      </p:sp>
      <p:sp>
        <p:nvSpPr>
          <p:cNvPr id="57349" name="Freeform 3"/>
          <p:cNvSpPr>
            <a:spLocks/>
          </p:cNvSpPr>
          <p:nvPr/>
        </p:nvSpPr>
        <p:spPr bwMode="auto">
          <a:xfrm>
            <a:off x="5175250" y="4121150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7350" name="Line 4"/>
          <p:cNvSpPr>
            <a:spLocks noChangeShapeType="1"/>
          </p:cNvSpPr>
          <p:nvPr/>
        </p:nvSpPr>
        <p:spPr bwMode="auto">
          <a:xfrm flipV="1">
            <a:off x="2832100" y="4397375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7351" name="Line 5"/>
          <p:cNvSpPr>
            <a:spLocks noChangeShapeType="1"/>
          </p:cNvSpPr>
          <p:nvPr/>
        </p:nvSpPr>
        <p:spPr bwMode="auto">
          <a:xfrm>
            <a:off x="2860675" y="3768725"/>
            <a:ext cx="7524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7352" name="Line 6"/>
          <p:cNvSpPr>
            <a:spLocks noChangeShapeType="1"/>
          </p:cNvSpPr>
          <p:nvPr/>
        </p:nvSpPr>
        <p:spPr bwMode="auto">
          <a:xfrm>
            <a:off x="2927350" y="2987675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7353" name="Freeform 7"/>
          <p:cNvSpPr>
            <a:spLocks/>
          </p:cNvSpPr>
          <p:nvPr/>
        </p:nvSpPr>
        <p:spPr bwMode="auto">
          <a:xfrm>
            <a:off x="3573463" y="3567113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7354" name="Text Box 8"/>
          <p:cNvSpPr txBox="1">
            <a:spLocks noChangeArrowheads="1"/>
          </p:cNvSpPr>
          <p:nvPr/>
        </p:nvSpPr>
        <p:spPr bwMode="auto">
          <a:xfrm>
            <a:off x="5407025" y="3297238"/>
            <a:ext cx="172835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+mn-lt"/>
              </a:rPr>
              <a:t>“Send me anything</a:t>
            </a:r>
          </a:p>
          <a:p>
            <a:pPr eaLnBrk="0" latinLnBrk="0" hangingPunct="0"/>
            <a:r>
              <a:rPr kumimoji="0" lang="en-US" altLang="ko-KR" sz="1400">
                <a:latin typeface="+mn-lt"/>
              </a:rPr>
              <a:t>with addresses </a:t>
            </a:r>
          </a:p>
          <a:p>
            <a:pPr eaLnBrk="0" latinLnBrk="0" hangingPunct="0"/>
            <a:r>
              <a:rPr kumimoji="0" lang="en-US" altLang="ko-KR" sz="1400">
                <a:latin typeface="+mn-lt"/>
              </a:rPr>
              <a:t>beginning </a:t>
            </a:r>
          </a:p>
          <a:p>
            <a:pPr eaLnBrk="0" latinLnBrk="0" hangingPunct="0"/>
            <a:r>
              <a:rPr kumimoji="0" lang="en-US" altLang="ko-KR" sz="1400">
                <a:latin typeface="+mn-lt"/>
              </a:rPr>
              <a:t>200.23.16.0/20”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58825" y="2760663"/>
            <a:ext cx="2338388" cy="404812"/>
            <a:chOff x="1004" y="1639"/>
            <a:chExt cx="1473" cy="255"/>
          </a:xfrm>
        </p:grpSpPr>
        <p:sp>
          <p:nvSpPr>
            <p:cNvPr id="57388" name="Freeform 10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57389" name="Text Box 11"/>
            <p:cNvSpPr txBox="1">
              <a:spLocks noChangeArrowheads="1"/>
            </p:cNvSpPr>
            <p:nvPr/>
          </p:nvSpPr>
          <p:spPr bwMode="auto">
            <a:xfrm>
              <a:off x="1226" y="1667"/>
              <a:ext cx="1038" cy="21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latin typeface="+mn-lt"/>
                </a:rPr>
                <a:t>200.23.16.0/23</a:t>
              </a:r>
              <a:endParaRPr kumimoji="0" lang="en-US" altLang="ko-KR">
                <a:latin typeface="+mn-lt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87400" y="3351213"/>
            <a:ext cx="2338388" cy="404812"/>
            <a:chOff x="1004" y="1639"/>
            <a:chExt cx="1473" cy="255"/>
          </a:xfrm>
        </p:grpSpPr>
        <p:sp>
          <p:nvSpPr>
            <p:cNvPr id="57386" name="Freeform 13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57387" name="Text Box 14"/>
            <p:cNvSpPr txBox="1">
              <a:spLocks noChangeArrowheads="1"/>
            </p:cNvSpPr>
            <p:nvPr/>
          </p:nvSpPr>
          <p:spPr bwMode="auto">
            <a:xfrm>
              <a:off x="1226" y="1667"/>
              <a:ext cx="1038" cy="21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latin typeface="+mn-lt"/>
                </a:rPr>
                <a:t>200.23.18.0/23</a:t>
              </a:r>
              <a:endParaRPr kumimoji="0" lang="en-US" altLang="ko-KR">
                <a:latin typeface="+mn-lt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701675" y="4770438"/>
            <a:ext cx="2338388" cy="404812"/>
            <a:chOff x="1004" y="1639"/>
            <a:chExt cx="1473" cy="255"/>
          </a:xfrm>
        </p:grpSpPr>
        <p:sp>
          <p:nvSpPr>
            <p:cNvPr id="57384" name="Freeform 16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57385" name="Text Box 17"/>
            <p:cNvSpPr txBox="1">
              <a:spLocks noChangeArrowheads="1"/>
            </p:cNvSpPr>
            <p:nvPr/>
          </p:nvSpPr>
          <p:spPr bwMode="auto">
            <a:xfrm>
              <a:off x="1226" y="1667"/>
              <a:ext cx="1058" cy="21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latin typeface="+mn-lt"/>
                </a:rPr>
                <a:t>200.23.30.0/23</a:t>
              </a:r>
              <a:endParaRPr kumimoji="0" lang="en-US" altLang="ko-KR">
                <a:latin typeface="+mn-lt"/>
              </a:endParaRPr>
            </a:p>
          </p:txBody>
        </p:sp>
      </p:grpSp>
      <p:sp>
        <p:nvSpPr>
          <p:cNvPr id="57358" name="Text Box 18"/>
          <p:cNvSpPr txBox="1">
            <a:spLocks noChangeArrowheads="1"/>
          </p:cNvSpPr>
          <p:nvPr/>
        </p:nvSpPr>
        <p:spPr bwMode="auto">
          <a:xfrm>
            <a:off x="3606800" y="4002088"/>
            <a:ext cx="1646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+mn-lt"/>
              </a:rPr>
              <a:t>Fly-By-Night-ISP</a:t>
            </a:r>
            <a:endParaRPr kumimoji="0" lang="en-US" altLang="ko-KR">
              <a:latin typeface="+mn-lt"/>
            </a:endParaRPr>
          </a:p>
        </p:txBody>
      </p:sp>
      <p:sp>
        <p:nvSpPr>
          <p:cNvPr id="57359" name="Freeform 19"/>
          <p:cNvSpPr>
            <a:spLocks/>
          </p:cNvSpPr>
          <p:nvPr/>
        </p:nvSpPr>
        <p:spPr bwMode="auto">
          <a:xfrm>
            <a:off x="7169150" y="3184525"/>
            <a:ext cx="730250" cy="2535238"/>
          </a:xfrm>
          <a:custGeom>
            <a:avLst/>
            <a:gdLst>
              <a:gd name="T0" fmla="*/ 2147483647 w 460"/>
              <a:gd name="T1" fmla="*/ 2147483647 h 1597"/>
              <a:gd name="T2" fmla="*/ 2147483647 w 460"/>
              <a:gd name="T3" fmla="*/ 2147483647 h 1597"/>
              <a:gd name="T4" fmla="*/ 2147483647 w 460"/>
              <a:gd name="T5" fmla="*/ 2147483647 h 1597"/>
              <a:gd name="T6" fmla="*/ 2147483647 w 460"/>
              <a:gd name="T7" fmla="*/ 2147483647 h 1597"/>
              <a:gd name="T8" fmla="*/ 2147483647 w 460"/>
              <a:gd name="T9" fmla="*/ 2147483647 h 1597"/>
              <a:gd name="T10" fmla="*/ 2147483647 w 460"/>
              <a:gd name="T11" fmla="*/ 2147483647 h 1597"/>
              <a:gd name="T12" fmla="*/ 2147483647 w 460"/>
              <a:gd name="T13" fmla="*/ 2147483647 h 1597"/>
              <a:gd name="T14" fmla="*/ 2147483647 w 460"/>
              <a:gd name="T15" fmla="*/ 2147483647 h 1597"/>
              <a:gd name="T16" fmla="*/ 2147483647 w 460"/>
              <a:gd name="T17" fmla="*/ 2147483647 h 1597"/>
              <a:gd name="T18" fmla="*/ 2147483647 w 460"/>
              <a:gd name="T19" fmla="*/ 2147483647 h 1597"/>
              <a:gd name="T20" fmla="*/ 2147483647 w 460"/>
              <a:gd name="T21" fmla="*/ 2147483647 h 1597"/>
              <a:gd name="T22" fmla="*/ 2147483647 w 460"/>
              <a:gd name="T23" fmla="*/ 2147483647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60"/>
              <a:gd name="T37" fmla="*/ 0 h 1597"/>
              <a:gd name="T38" fmla="*/ 460 w 460"/>
              <a:gd name="T39" fmla="*/ 1597 h 159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7360" name="Text Box 20"/>
          <p:cNvSpPr txBox="1">
            <a:spLocks noChangeArrowheads="1"/>
          </p:cNvSpPr>
          <p:nvPr/>
        </p:nvSpPr>
        <p:spPr bwMode="auto">
          <a:xfrm>
            <a:off x="758825" y="2506663"/>
            <a:ext cx="1404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+mn-lt"/>
              </a:rPr>
              <a:t>Organization 0</a:t>
            </a:r>
          </a:p>
        </p:txBody>
      </p:sp>
      <p:sp>
        <p:nvSpPr>
          <p:cNvPr id="57361" name="Text Box 21"/>
          <p:cNvSpPr txBox="1">
            <a:spLocks noChangeArrowheads="1"/>
          </p:cNvSpPr>
          <p:nvPr/>
        </p:nvSpPr>
        <p:spPr bwMode="auto">
          <a:xfrm>
            <a:off x="787400" y="4516438"/>
            <a:ext cx="1404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+mn-lt"/>
              </a:rPr>
              <a:t>Organization 7</a:t>
            </a:r>
          </a:p>
        </p:txBody>
      </p:sp>
      <p:sp>
        <p:nvSpPr>
          <p:cNvPr id="57362" name="Text Box 22"/>
          <p:cNvSpPr txBox="1">
            <a:spLocks noChangeArrowheads="1"/>
          </p:cNvSpPr>
          <p:nvPr/>
        </p:nvSpPr>
        <p:spPr bwMode="auto">
          <a:xfrm>
            <a:off x="7407275" y="4325938"/>
            <a:ext cx="915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+mn-lt"/>
              </a:rPr>
              <a:t>Internet</a:t>
            </a:r>
          </a:p>
        </p:txBody>
      </p:sp>
      <p:sp>
        <p:nvSpPr>
          <p:cNvPr id="57363" name="Text Box 23"/>
          <p:cNvSpPr txBox="1">
            <a:spLocks noChangeArrowheads="1"/>
          </p:cNvSpPr>
          <p:nvPr/>
        </p:nvSpPr>
        <p:spPr bwMode="auto">
          <a:xfrm>
            <a:off x="768350" y="3154363"/>
            <a:ext cx="1376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+mn-lt"/>
              </a:rPr>
              <a:t>Organization 1</a:t>
            </a:r>
          </a:p>
        </p:txBody>
      </p:sp>
      <p:sp>
        <p:nvSpPr>
          <p:cNvPr id="57364" name="Freeform 24"/>
          <p:cNvSpPr>
            <a:spLocks/>
          </p:cNvSpPr>
          <p:nvPr/>
        </p:nvSpPr>
        <p:spPr bwMode="auto">
          <a:xfrm>
            <a:off x="3516313" y="4881563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7365" name="Text Box 25"/>
          <p:cNvSpPr txBox="1">
            <a:spLocks noChangeArrowheads="1"/>
          </p:cNvSpPr>
          <p:nvPr/>
        </p:nvSpPr>
        <p:spPr bwMode="auto">
          <a:xfrm>
            <a:off x="3816350" y="5259388"/>
            <a:ext cx="1063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+mn-lt"/>
              </a:rPr>
              <a:t>ISPs-R-Us</a:t>
            </a:r>
            <a:endParaRPr kumimoji="0" lang="en-US" altLang="ko-KR">
              <a:latin typeface="+mn-lt"/>
            </a:endParaRPr>
          </a:p>
        </p:txBody>
      </p:sp>
      <p:sp>
        <p:nvSpPr>
          <p:cNvPr id="57366" name="Freeform 26"/>
          <p:cNvSpPr>
            <a:spLocks/>
          </p:cNvSpPr>
          <p:nvPr/>
        </p:nvSpPr>
        <p:spPr bwMode="auto">
          <a:xfrm flipV="1">
            <a:off x="5241925" y="4902200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7367" name="Line 27"/>
          <p:cNvSpPr>
            <a:spLocks noChangeShapeType="1"/>
          </p:cNvSpPr>
          <p:nvPr/>
        </p:nvSpPr>
        <p:spPr bwMode="auto">
          <a:xfrm>
            <a:off x="3032125" y="5445125"/>
            <a:ext cx="485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7368" name="Line 28"/>
          <p:cNvSpPr>
            <a:spLocks noChangeShapeType="1"/>
          </p:cNvSpPr>
          <p:nvPr/>
        </p:nvSpPr>
        <p:spPr bwMode="auto">
          <a:xfrm flipV="1">
            <a:off x="2879725" y="5511800"/>
            <a:ext cx="6381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7369" name="Line 29"/>
          <p:cNvSpPr>
            <a:spLocks noChangeShapeType="1"/>
          </p:cNvSpPr>
          <p:nvPr/>
        </p:nvSpPr>
        <p:spPr bwMode="auto">
          <a:xfrm flipV="1">
            <a:off x="3317875" y="5759450"/>
            <a:ext cx="24765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7370" name="Text Box 30"/>
          <p:cNvSpPr txBox="1">
            <a:spLocks noChangeArrowheads="1"/>
          </p:cNvSpPr>
          <p:nvPr/>
        </p:nvSpPr>
        <p:spPr bwMode="auto">
          <a:xfrm>
            <a:off x="5530850" y="5154613"/>
            <a:ext cx="172835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+mn-lt"/>
              </a:rPr>
              <a:t>“Send me anything</a:t>
            </a:r>
          </a:p>
          <a:p>
            <a:pPr eaLnBrk="0" latinLnBrk="0" hangingPunct="0"/>
            <a:r>
              <a:rPr kumimoji="0" lang="en-US" altLang="ko-KR" sz="1400">
                <a:latin typeface="+mn-lt"/>
              </a:rPr>
              <a:t>with addresses </a:t>
            </a:r>
          </a:p>
          <a:p>
            <a:pPr eaLnBrk="0" latinLnBrk="0" hangingPunct="0"/>
            <a:r>
              <a:rPr kumimoji="0" lang="en-US" altLang="ko-KR" sz="1400">
                <a:latin typeface="+mn-lt"/>
              </a:rPr>
              <a:t>beginning </a:t>
            </a:r>
          </a:p>
          <a:p>
            <a:pPr eaLnBrk="0" latinLnBrk="0" hangingPunct="0"/>
            <a:r>
              <a:rPr kumimoji="0" lang="en-US" altLang="ko-KR" sz="1400">
                <a:latin typeface="+mn-lt"/>
              </a:rPr>
              <a:t>199.31.0.0/16”</a:t>
            </a:r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806450" y="3941763"/>
            <a:ext cx="2338388" cy="404812"/>
            <a:chOff x="1004" y="1639"/>
            <a:chExt cx="1473" cy="255"/>
          </a:xfrm>
        </p:grpSpPr>
        <p:sp>
          <p:nvSpPr>
            <p:cNvPr id="57382" name="Freeform 32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57383" name="Text Box 33"/>
            <p:cNvSpPr txBox="1">
              <a:spLocks noChangeArrowheads="1"/>
            </p:cNvSpPr>
            <p:nvPr/>
          </p:nvSpPr>
          <p:spPr bwMode="auto">
            <a:xfrm>
              <a:off x="1226" y="1667"/>
              <a:ext cx="1058" cy="21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latin typeface="+mn-lt"/>
                </a:rPr>
                <a:t>200.23.20.0/23</a:t>
              </a:r>
              <a:endParaRPr kumimoji="0" lang="en-US" altLang="ko-KR">
                <a:latin typeface="+mn-lt"/>
              </a:endParaRPr>
            </a:p>
          </p:txBody>
        </p:sp>
      </p:grpSp>
      <p:sp>
        <p:nvSpPr>
          <p:cNvPr id="57372" name="Text Box 34"/>
          <p:cNvSpPr txBox="1">
            <a:spLocks noChangeArrowheads="1"/>
          </p:cNvSpPr>
          <p:nvPr/>
        </p:nvSpPr>
        <p:spPr bwMode="auto">
          <a:xfrm>
            <a:off x="787400" y="3744913"/>
            <a:ext cx="1404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+mn-lt"/>
              </a:rPr>
              <a:t>Organization 2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2155825" y="4205288"/>
            <a:ext cx="296863" cy="663575"/>
            <a:chOff x="870" y="2945"/>
            <a:chExt cx="187" cy="418"/>
          </a:xfrm>
        </p:grpSpPr>
        <p:sp>
          <p:nvSpPr>
            <p:cNvPr id="57379" name="Text Box 36"/>
            <p:cNvSpPr txBox="1">
              <a:spLocks noChangeArrowheads="1"/>
            </p:cNvSpPr>
            <p:nvPr/>
          </p:nvSpPr>
          <p:spPr bwMode="auto">
            <a:xfrm>
              <a:off x="872" y="2945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000" b="1">
                  <a:latin typeface="+mn-lt"/>
                </a:rPr>
                <a:t>.</a:t>
              </a:r>
              <a:endParaRPr kumimoji="0" lang="en-US" altLang="ko-KR" sz="2000">
                <a:latin typeface="+mn-lt"/>
              </a:endParaRPr>
            </a:p>
          </p:txBody>
        </p:sp>
        <p:sp>
          <p:nvSpPr>
            <p:cNvPr id="57380" name="Text Box 37"/>
            <p:cNvSpPr txBox="1">
              <a:spLocks noChangeArrowheads="1"/>
            </p:cNvSpPr>
            <p:nvPr/>
          </p:nvSpPr>
          <p:spPr bwMode="auto">
            <a:xfrm>
              <a:off x="870" y="3030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000" b="1">
                  <a:latin typeface="+mn-lt"/>
                </a:rPr>
                <a:t>.</a:t>
              </a:r>
              <a:endParaRPr kumimoji="0" lang="en-US" altLang="ko-KR" sz="2000">
                <a:latin typeface="+mn-lt"/>
              </a:endParaRPr>
            </a:p>
          </p:txBody>
        </p:sp>
        <p:sp>
          <p:nvSpPr>
            <p:cNvPr id="57381" name="Text Box 38"/>
            <p:cNvSpPr txBox="1">
              <a:spLocks noChangeArrowheads="1"/>
            </p:cNvSpPr>
            <p:nvPr/>
          </p:nvSpPr>
          <p:spPr bwMode="auto">
            <a:xfrm>
              <a:off x="871" y="3113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000" b="1">
                  <a:latin typeface="+mn-lt"/>
                </a:rPr>
                <a:t>.</a:t>
              </a:r>
              <a:endParaRPr kumimoji="0" lang="en-US" altLang="ko-KR" sz="2000">
                <a:latin typeface="+mn-lt"/>
              </a:endParaRP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3184525" y="3910013"/>
            <a:ext cx="296863" cy="663575"/>
            <a:chOff x="870" y="2945"/>
            <a:chExt cx="187" cy="418"/>
          </a:xfrm>
        </p:grpSpPr>
        <p:sp>
          <p:nvSpPr>
            <p:cNvPr id="57376" name="Text Box 40"/>
            <p:cNvSpPr txBox="1">
              <a:spLocks noChangeArrowheads="1"/>
            </p:cNvSpPr>
            <p:nvPr/>
          </p:nvSpPr>
          <p:spPr bwMode="auto">
            <a:xfrm>
              <a:off x="872" y="2945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000" b="1">
                  <a:latin typeface="+mn-lt"/>
                </a:rPr>
                <a:t>.</a:t>
              </a:r>
              <a:endParaRPr kumimoji="0" lang="en-US" altLang="ko-KR" sz="2000">
                <a:latin typeface="+mn-lt"/>
              </a:endParaRPr>
            </a:p>
          </p:txBody>
        </p:sp>
        <p:sp>
          <p:nvSpPr>
            <p:cNvPr id="57377" name="Text Box 41"/>
            <p:cNvSpPr txBox="1">
              <a:spLocks noChangeArrowheads="1"/>
            </p:cNvSpPr>
            <p:nvPr/>
          </p:nvSpPr>
          <p:spPr bwMode="auto">
            <a:xfrm>
              <a:off x="870" y="3030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000" b="1">
                  <a:latin typeface="+mn-lt"/>
                </a:rPr>
                <a:t>.</a:t>
              </a:r>
              <a:endParaRPr kumimoji="0" lang="en-US" altLang="ko-KR" sz="2000">
                <a:latin typeface="+mn-lt"/>
              </a:endParaRPr>
            </a:p>
          </p:txBody>
        </p:sp>
        <p:sp>
          <p:nvSpPr>
            <p:cNvPr id="57378" name="Text Box 42"/>
            <p:cNvSpPr txBox="1">
              <a:spLocks noChangeArrowheads="1"/>
            </p:cNvSpPr>
            <p:nvPr/>
          </p:nvSpPr>
          <p:spPr bwMode="auto">
            <a:xfrm>
              <a:off x="871" y="3113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000" b="1">
                  <a:latin typeface="+mn-lt"/>
                </a:rPr>
                <a:t>.</a:t>
              </a:r>
              <a:endParaRPr kumimoji="0" lang="en-US" altLang="ko-KR" sz="2000">
                <a:latin typeface="+mn-lt"/>
              </a:endParaRPr>
            </a:p>
          </p:txBody>
        </p:sp>
      </p:grpSp>
      <p:sp>
        <p:nvSpPr>
          <p:cNvPr id="57375" name="Text Box 43"/>
          <p:cNvSpPr txBox="1">
            <a:spLocks noChangeArrowheads="1"/>
          </p:cNvSpPr>
          <p:nvPr/>
        </p:nvSpPr>
        <p:spPr bwMode="auto">
          <a:xfrm>
            <a:off x="576072" y="1431925"/>
            <a:ext cx="75963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latinLnBrk="0" hangingPunct="0"/>
            <a:r>
              <a:rPr kumimoji="0" lang="en-US" altLang="ko-KR" dirty="0">
                <a:latin typeface="+mn-lt"/>
              </a:rPr>
              <a:t>Hierarchical addressing allows efficient advertisement of routing </a:t>
            </a:r>
            <a:r>
              <a:rPr kumimoji="0" lang="en-US" altLang="ko-KR" dirty="0" smtClean="0">
                <a:latin typeface="+mn-lt"/>
              </a:rPr>
              <a:t>information</a:t>
            </a:r>
            <a:r>
              <a:rPr kumimoji="0" lang="en-US" altLang="ko-KR" dirty="0">
                <a:latin typeface="+mn-lt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IP Technology</a:t>
            </a:r>
          </a:p>
        </p:txBody>
      </p:sp>
      <p:sp>
        <p:nvSpPr>
          <p:cNvPr id="58371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latin typeface="+mn-lt"/>
              </a:rPr>
              <a:t>2-</a:t>
            </a:r>
            <a:fld id="{BB9130E4-C2C2-4F6C-B345-CADD202B9FDA}" type="slidenum">
              <a:rPr lang="en-US" altLang="ko-KR" smtClean="0">
                <a:latin typeface="+mn-lt"/>
              </a:rPr>
              <a:pPr/>
              <a:t>45</a:t>
            </a:fld>
            <a:endParaRPr lang="en-US" altLang="ko-KR" dirty="0" smtClean="0">
              <a:latin typeface="+mn-lt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74650"/>
            <a:ext cx="8316912" cy="1143000"/>
          </a:xfrm>
        </p:spPr>
        <p:txBody>
          <a:bodyPr/>
          <a:lstStyle/>
          <a:p>
            <a:r>
              <a:rPr lang="en-US" altLang="ko-KR" sz="3200" smtClean="0">
                <a:latin typeface="+mn-lt"/>
                <a:ea typeface="굴림" charset="-127"/>
              </a:rPr>
              <a:t>Hierarchical addressing: more specific routes</a:t>
            </a:r>
            <a:endParaRPr lang="en-US" altLang="ko-KR" smtClean="0">
              <a:latin typeface="+mn-lt"/>
              <a:ea typeface="굴림" charset="-127"/>
            </a:endParaRPr>
          </a:p>
        </p:txBody>
      </p:sp>
      <p:sp>
        <p:nvSpPr>
          <p:cNvPr id="58373" name="Text Box 3"/>
          <p:cNvSpPr txBox="1">
            <a:spLocks noChangeArrowheads="1"/>
          </p:cNvSpPr>
          <p:nvPr/>
        </p:nvSpPr>
        <p:spPr bwMode="auto">
          <a:xfrm>
            <a:off x="660400" y="1739900"/>
            <a:ext cx="798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>
                <a:latin typeface="+mn-lt"/>
              </a:rPr>
              <a:t>ISPs-R-Us has a more specific route to Organization 1</a:t>
            </a:r>
          </a:p>
        </p:txBody>
      </p:sp>
      <p:sp>
        <p:nvSpPr>
          <p:cNvPr id="58374" name="Freeform 4"/>
          <p:cNvSpPr>
            <a:spLocks/>
          </p:cNvSpPr>
          <p:nvPr/>
        </p:nvSpPr>
        <p:spPr bwMode="auto">
          <a:xfrm>
            <a:off x="5164138" y="3836988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8375" name="Line 5"/>
          <p:cNvSpPr>
            <a:spLocks noChangeShapeType="1"/>
          </p:cNvSpPr>
          <p:nvPr/>
        </p:nvSpPr>
        <p:spPr bwMode="auto">
          <a:xfrm flipV="1">
            <a:off x="2820988" y="4113213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8376" name="Line 6"/>
          <p:cNvSpPr>
            <a:spLocks noChangeShapeType="1"/>
          </p:cNvSpPr>
          <p:nvPr/>
        </p:nvSpPr>
        <p:spPr bwMode="auto">
          <a:xfrm flipV="1">
            <a:off x="3182938" y="5389563"/>
            <a:ext cx="333375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8377" name="Line 7"/>
          <p:cNvSpPr>
            <a:spLocks noChangeShapeType="1"/>
          </p:cNvSpPr>
          <p:nvPr/>
        </p:nvSpPr>
        <p:spPr bwMode="auto">
          <a:xfrm>
            <a:off x="2916238" y="2703513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8378" name="Freeform 8"/>
          <p:cNvSpPr>
            <a:spLocks/>
          </p:cNvSpPr>
          <p:nvPr/>
        </p:nvSpPr>
        <p:spPr bwMode="auto">
          <a:xfrm>
            <a:off x="3562350" y="3282950"/>
            <a:ext cx="1773238" cy="979488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8379" name="Text Box 9"/>
          <p:cNvSpPr txBox="1">
            <a:spLocks noChangeArrowheads="1"/>
          </p:cNvSpPr>
          <p:nvPr/>
        </p:nvSpPr>
        <p:spPr bwMode="auto">
          <a:xfrm>
            <a:off x="5395913" y="3013075"/>
            <a:ext cx="172835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+mn-lt"/>
              </a:rPr>
              <a:t>“Send me anything</a:t>
            </a:r>
          </a:p>
          <a:p>
            <a:pPr eaLnBrk="0" latinLnBrk="0" hangingPunct="0"/>
            <a:r>
              <a:rPr kumimoji="0" lang="en-US" altLang="ko-KR" sz="1400">
                <a:latin typeface="+mn-lt"/>
              </a:rPr>
              <a:t>with addresses </a:t>
            </a:r>
          </a:p>
          <a:p>
            <a:pPr eaLnBrk="0" latinLnBrk="0" hangingPunct="0"/>
            <a:r>
              <a:rPr kumimoji="0" lang="en-US" altLang="ko-KR" sz="1400">
                <a:latin typeface="+mn-lt"/>
              </a:rPr>
              <a:t>beginning </a:t>
            </a:r>
          </a:p>
          <a:p>
            <a:pPr eaLnBrk="0" latinLnBrk="0" hangingPunct="0"/>
            <a:r>
              <a:rPr kumimoji="0" lang="en-US" altLang="ko-KR" sz="1400">
                <a:latin typeface="+mn-lt"/>
              </a:rPr>
              <a:t>200.23.16.0/20”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47713" y="2476500"/>
            <a:ext cx="2338387" cy="404813"/>
            <a:chOff x="1004" y="1639"/>
            <a:chExt cx="1473" cy="255"/>
          </a:xfrm>
        </p:grpSpPr>
        <p:sp>
          <p:nvSpPr>
            <p:cNvPr id="58412" name="Freeform 11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58413" name="Text Box 12"/>
            <p:cNvSpPr txBox="1">
              <a:spLocks noChangeArrowheads="1"/>
            </p:cNvSpPr>
            <p:nvPr/>
          </p:nvSpPr>
          <p:spPr bwMode="auto">
            <a:xfrm>
              <a:off x="1226" y="1667"/>
              <a:ext cx="1038" cy="21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latin typeface="+mn-lt"/>
                </a:rPr>
                <a:t>200.23.16.0/23</a:t>
              </a:r>
              <a:endParaRPr kumimoji="0" lang="en-US" altLang="ko-KR">
                <a:latin typeface="+mn-lt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957263" y="5553075"/>
            <a:ext cx="2338387" cy="404813"/>
            <a:chOff x="1004" y="1639"/>
            <a:chExt cx="1473" cy="255"/>
          </a:xfrm>
        </p:grpSpPr>
        <p:sp>
          <p:nvSpPr>
            <p:cNvPr id="58410" name="Freeform 14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58411" name="Text Box 15"/>
            <p:cNvSpPr txBox="1">
              <a:spLocks noChangeArrowheads="1"/>
            </p:cNvSpPr>
            <p:nvPr/>
          </p:nvSpPr>
          <p:spPr bwMode="auto">
            <a:xfrm>
              <a:off x="1226" y="1667"/>
              <a:ext cx="1038" cy="21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latin typeface="+mn-lt"/>
                </a:rPr>
                <a:t>200.23.18.0/23</a:t>
              </a:r>
              <a:endParaRPr kumimoji="0" lang="en-US" altLang="ko-KR">
                <a:latin typeface="+mn-lt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90563" y="4486275"/>
            <a:ext cx="2338387" cy="404813"/>
            <a:chOff x="1004" y="1639"/>
            <a:chExt cx="1473" cy="255"/>
          </a:xfrm>
        </p:grpSpPr>
        <p:sp>
          <p:nvSpPr>
            <p:cNvPr id="58408" name="Freeform 17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58409" name="Text Box 18"/>
            <p:cNvSpPr txBox="1">
              <a:spLocks noChangeArrowheads="1"/>
            </p:cNvSpPr>
            <p:nvPr/>
          </p:nvSpPr>
          <p:spPr bwMode="auto">
            <a:xfrm>
              <a:off x="1226" y="1667"/>
              <a:ext cx="1058" cy="21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latin typeface="+mn-lt"/>
                </a:rPr>
                <a:t>200.23.30.0/23</a:t>
              </a:r>
              <a:endParaRPr kumimoji="0" lang="en-US" altLang="ko-KR">
                <a:latin typeface="+mn-lt"/>
              </a:endParaRPr>
            </a:p>
          </p:txBody>
        </p:sp>
      </p:grpSp>
      <p:sp>
        <p:nvSpPr>
          <p:cNvPr id="58383" name="Text Box 19"/>
          <p:cNvSpPr txBox="1">
            <a:spLocks noChangeArrowheads="1"/>
          </p:cNvSpPr>
          <p:nvPr/>
        </p:nvSpPr>
        <p:spPr bwMode="auto">
          <a:xfrm>
            <a:off x="3595688" y="3717925"/>
            <a:ext cx="1646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+mn-lt"/>
              </a:rPr>
              <a:t>Fly-By-Night-ISP</a:t>
            </a:r>
            <a:endParaRPr kumimoji="0" lang="en-US" altLang="ko-KR">
              <a:latin typeface="+mn-lt"/>
            </a:endParaRPr>
          </a:p>
        </p:txBody>
      </p:sp>
      <p:sp>
        <p:nvSpPr>
          <p:cNvPr id="58384" name="Freeform 20"/>
          <p:cNvSpPr>
            <a:spLocks/>
          </p:cNvSpPr>
          <p:nvPr/>
        </p:nvSpPr>
        <p:spPr bwMode="auto">
          <a:xfrm>
            <a:off x="7158038" y="2900363"/>
            <a:ext cx="730250" cy="2535237"/>
          </a:xfrm>
          <a:custGeom>
            <a:avLst/>
            <a:gdLst>
              <a:gd name="T0" fmla="*/ 2147483647 w 460"/>
              <a:gd name="T1" fmla="*/ 2147483647 h 1597"/>
              <a:gd name="T2" fmla="*/ 2147483647 w 460"/>
              <a:gd name="T3" fmla="*/ 2147483647 h 1597"/>
              <a:gd name="T4" fmla="*/ 2147483647 w 460"/>
              <a:gd name="T5" fmla="*/ 2147483647 h 1597"/>
              <a:gd name="T6" fmla="*/ 2147483647 w 460"/>
              <a:gd name="T7" fmla="*/ 2147483647 h 1597"/>
              <a:gd name="T8" fmla="*/ 2147483647 w 460"/>
              <a:gd name="T9" fmla="*/ 2147483647 h 1597"/>
              <a:gd name="T10" fmla="*/ 2147483647 w 460"/>
              <a:gd name="T11" fmla="*/ 2147483647 h 1597"/>
              <a:gd name="T12" fmla="*/ 2147483647 w 460"/>
              <a:gd name="T13" fmla="*/ 2147483647 h 1597"/>
              <a:gd name="T14" fmla="*/ 2147483647 w 460"/>
              <a:gd name="T15" fmla="*/ 2147483647 h 1597"/>
              <a:gd name="T16" fmla="*/ 2147483647 w 460"/>
              <a:gd name="T17" fmla="*/ 2147483647 h 1597"/>
              <a:gd name="T18" fmla="*/ 2147483647 w 460"/>
              <a:gd name="T19" fmla="*/ 2147483647 h 1597"/>
              <a:gd name="T20" fmla="*/ 2147483647 w 460"/>
              <a:gd name="T21" fmla="*/ 2147483647 h 1597"/>
              <a:gd name="T22" fmla="*/ 2147483647 w 460"/>
              <a:gd name="T23" fmla="*/ 2147483647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60"/>
              <a:gd name="T37" fmla="*/ 0 h 1597"/>
              <a:gd name="T38" fmla="*/ 460 w 460"/>
              <a:gd name="T39" fmla="*/ 1597 h 159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8385" name="Text Box 21"/>
          <p:cNvSpPr txBox="1">
            <a:spLocks noChangeArrowheads="1"/>
          </p:cNvSpPr>
          <p:nvPr/>
        </p:nvSpPr>
        <p:spPr bwMode="auto">
          <a:xfrm>
            <a:off x="747713" y="222250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+mn-lt"/>
              </a:rPr>
              <a:t>Organization 0</a:t>
            </a:r>
          </a:p>
        </p:txBody>
      </p:sp>
      <p:sp>
        <p:nvSpPr>
          <p:cNvPr id="58386" name="Text Box 22"/>
          <p:cNvSpPr txBox="1">
            <a:spLocks noChangeArrowheads="1"/>
          </p:cNvSpPr>
          <p:nvPr/>
        </p:nvSpPr>
        <p:spPr bwMode="auto">
          <a:xfrm>
            <a:off x="776288" y="4232275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+mn-lt"/>
              </a:rPr>
              <a:t>Organization 7</a:t>
            </a:r>
          </a:p>
        </p:txBody>
      </p:sp>
      <p:sp>
        <p:nvSpPr>
          <p:cNvPr id="58387" name="Text Box 23"/>
          <p:cNvSpPr txBox="1">
            <a:spLocks noChangeArrowheads="1"/>
          </p:cNvSpPr>
          <p:nvPr/>
        </p:nvSpPr>
        <p:spPr bwMode="auto">
          <a:xfrm>
            <a:off x="7396163" y="4041775"/>
            <a:ext cx="915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+mn-lt"/>
              </a:rPr>
              <a:t>Internet</a:t>
            </a:r>
          </a:p>
        </p:txBody>
      </p:sp>
      <p:sp>
        <p:nvSpPr>
          <p:cNvPr id="58388" name="Text Box 24"/>
          <p:cNvSpPr txBox="1">
            <a:spLocks noChangeArrowheads="1"/>
          </p:cNvSpPr>
          <p:nvPr/>
        </p:nvSpPr>
        <p:spPr bwMode="auto">
          <a:xfrm>
            <a:off x="938213" y="5356225"/>
            <a:ext cx="1376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+mn-lt"/>
              </a:rPr>
              <a:t>Organization 1</a:t>
            </a:r>
          </a:p>
        </p:txBody>
      </p:sp>
      <p:sp>
        <p:nvSpPr>
          <p:cNvPr id="58389" name="Freeform 25"/>
          <p:cNvSpPr>
            <a:spLocks/>
          </p:cNvSpPr>
          <p:nvPr/>
        </p:nvSpPr>
        <p:spPr bwMode="auto">
          <a:xfrm>
            <a:off x="3505200" y="4597400"/>
            <a:ext cx="1773238" cy="979488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8390" name="Text Box 26"/>
          <p:cNvSpPr txBox="1">
            <a:spLocks noChangeArrowheads="1"/>
          </p:cNvSpPr>
          <p:nvPr/>
        </p:nvSpPr>
        <p:spPr bwMode="auto">
          <a:xfrm>
            <a:off x="3805238" y="4975225"/>
            <a:ext cx="1063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+mn-lt"/>
              </a:rPr>
              <a:t>ISPs-R-Us</a:t>
            </a:r>
            <a:endParaRPr kumimoji="0" lang="en-US" altLang="ko-KR">
              <a:latin typeface="+mn-lt"/>
            </a:endParaRPr>
          </a:p>
        </p:txBody>
      </p:sp>
      <p:sp>
        <p:nvSpPr>
          <p:cNvPr id="58391" name="Freeform 27"/>
          <p:cNvSpPr>
            <a:spLocks/>
          </p:cNvSpPr>
          <p:nvPr/>
        </p:nvSpPr>
        <p:spPr bwMode="auto">
          <a:xfrm flipV="1">
            <a:off x="5230813" y="4618038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8392" name="Line 28"/>
          <p:cNvSpPr>
            <a:spLocks noChangeShapeType="1"/>
          </p:cNvSpPr>
          <p:nvPr/>
        </p:nvSpPr>
        <p:spPr bwMode="auto">
          <a:xfrm>
            <a:off x="3021013" y="5160963"/>
            <a:ext cx="485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8393" name="Line 29"/>
          <p:cNvSpPr>
            <a:spLocks noChangeShapeType="1"/>
          </p:cNvSpPr>
          <p:nvPr/>
        </p:nvSpPr>
        <p:spPr bwMode="auto">
          <a:xfrm flipV="1">
            <a:off x="2868613" y="5227638"/>
            <a:ext cx="6381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8394" name="Line 30"/>
          <p:cNvSpPr>
            <a:spLocks noChangeShapeType="1"/>
          </p:cNvSpPr>
          <p:nvPr/>
        </p:nvSpPr>
        <p:spPr bwMode="auto">
          <a:xfrm flipV="1">
            <a:off x="3306763" y="5475288"/>
            <a:ext cx="24765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8395" name="Text Box 31"/>
          <p:cNvSpPr txBox="1">
            <a:spLocks noChangeArrowheads="1"/>
          </p:cNvSpPr>
          <p:nvPr/>
        </p:nvSpPr>
        <p:spPr bwMode="auto">
          <a:xfrm>
            <a:off x="5519738" y="4870450"/>
            <a:ext cx="213391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+mn-lt"/>
              </a:rPr>
              <a:t>“Send me anything</a:t>
            </a:r>
          </a:p>
          <a:p>
            <a:pPr eaLnBrk="0" latinLnBrk="0" hangingPunct="0"/>
            <a:r>
              <a:rPr kumimoji="0" lang="en-US" altLang="ko-KR" sz="1400">
                <a:latin typeface="+mn-lt"/>
              </a:rPr>
              <a:t>with addresses </a:t>
            </a:r>
          </a:p>
          <a:p>
            <a:pPr eaLnBrk="0" latinLnBrk="0" hangingPunct="0"/>
            <a:r>
              <a:rPr kumimoji="0" lang="en-US" altLang="ko-KR" sz="1400">
                <a:latin typeface="+mn-lt"/>
              </a:rPr>
              <a:t>beginning 199.31.0.0/16</a:t>
            </a:r>
          </a:p>
          <a:p>
            <a:pPr eaLnBrk="0" latinLnBrk="0" hangingPunct="0"/>
            <a:r>
              <a:rPr kumimoji="0" lang="en-US" altLang="ko-KR" sz="1400">
                <a:latin typeface="+mn-lt"/>
              </a:rPr>
              <a:t>or 200.23.18.0/23”</a:t>
            </a: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95338" y="3657600"/>
            <a:ext cx="2338387" cy="404813"/>
            <a:chOff x="1004" y="1639"/>
            <a:chExt cx="1473" cy="255"/>
          </a:xfrm>
        </p:grpSpPr>
        <p:sp>
          <p:nvSpPr>
            <p:cNvPr id="58406" name="Freeform 33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58407" name="Text Box 34"/>
            <p:cNvSpPr txBox="1">
              <a:spLocks noChangeArrowheads="1"/>
            </p:cNvSpPr>
            <p:nvPr/>
          </p:nvSpPr>
          <p:spPr bwMode="auto">
            <a:xfrm>
              <a:off x="1226" y="1667"/>
              <a:ext cx="1058" cy="21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latin typeface="+mn-lt"/>
                </a:rPr>
                <a:t>200.23.20.0/23</a:t>
              </a:r>
              <a:endParaRPr kumimoji="0" lang="en-US" altLang="ko-KR">
                <a:latin typeface="+mn-lt"/>
              </a:endParaRPr>
            </a:p>
          </p:txBody>
        </p:sp>
      </p:grpSp>
      <p:sp>
        <p:nvSpPr>
          <p:cNvPr id="58397" name="Text Box 35"/>
          <p:cNvSpPr txBox="1">
            <a:spLocks noChangeArrowheads="1"/>
          </p:cNvSpPr>
          <p:nvPr/>
        </p:nvSpPr>
        <p:spPr bwMode="auto">
          <a:xfrm>
            <a:off x="776288" y="346075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+mn-lt"/>
              </a:rPr>
              <a:t>Organization 2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144713" y="3921125"/>
            <a:ext cx="296862" cy="663575"/>
            <a:chOff x="870" y="2945"/>
            <a:chExt cx="187" cy="418"/>
          </a:xfrm>
        </p:grpSpPr>
        <p:sp>
          <p:nvSpPr>
            <p:cNvPr id="58403" name="Text Box 37"/>
            <p:cNvSpPr txBox="1">
              <a:spLocks noChangeArrowheads="1"/>
            </p:cNvSpPr>
            <p:nvPr/>
          </p:nvSpPr>
          <p:spPr bwMode="auto">
            <a:xfrm>
              <a:off x="872" y="2945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000" b="1">
                  <a:latin typeface="+mn-lt"/>
                </a:rPr>
                <a:t>.</a:t>
              </a:r>
              <a:endParaRPr kumimoji="0" lang="en-US" altLang="ko-KR" sz="2000">
                <a:latin typeface="+mn-lt"/>
              </a:endParaRPr>
            </a:p>
          </p:txBody>
        </p:sp>
        <p:sp>
          <p:nvSpPr>
            <p:cNvPr id="58404" name="Text Box 38"/>
            <p:cNvSpPr txBox="1">
              <a:spLocks noChangeArrowheads="1"/>
            </p:cNvSpPr>
            <p:nvPr/>
          </p:nvSpPr>
          <p:spPr bwMode="auto">
            <a:xfrm>
              <a:off x="870" y="3030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000" b="1">
                  <a:latin typeface="+mn-lt"/>
                </a:rPr>
                <a:t>.</a:t>
              </a:r>
              <a:endParaRPr kumimoji="0" lang="en-US" altLang="ko-KR" sz="2000">
                <a:latin typeface="+mn-lt"/>
              </a:endParaRPr>
            </a:p>
          </p:txBody>
        </p:sp>
        <p:sp>
          <p:nvSpPr>
            <p:cNvPr id="58405" name="Text Box 39"/>
            <p:cNvSpPr txBox="1">
              <a:spLocks noChangeArrowheads="1"/>
            </p:cNvSpPr>
            <p:nvPr/>
          </p:nvSpPr>
          <p:spPr bwMode="auto">
            <a:xfrm>
              <a:off x="871" y="3113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000" b="1">
                  <a:latin typeface="+mn-lt"/>
                </a:rPr>
                <a:t>.</a:t>
              </a:r>
              <a:endParaRPr kumimoji="0" lang="en-US" altLang="ko-KR" sz="2000">
                <a:latin typeface="+mn-lt"/>
              </a:endParaRP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3173413" y="3625850"/>
            <a:ext cx="296862" cy="663575"/>
            <a:chOff x="870" y="2945"/>
            <a:chExt cx="187" cy="418"/>
          </a:xfrm>
        </p:grpSpPr>
        <p:sp>
          <p:nvSpPr>
            <p:cNvPr id="58400" name="Text Box 41"/>
            <p:cNvSpPr txBox="1">
              <a:spLocks noChangeArrowheads="1"/>
            </p:cNvSpPr>
            <p:nvPr/>
          </p:nvSpPr>
          <p:spPr bwMode="auto">
            <a:xfrm>
              <a:off x="872" y="2945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000" b="1">
                  <a:latin typeface="+mn-lt"/>
                </a:rPr>
                <a:t>.</a:t>
              </a:r>
              <a:endParaRPr kumimoji="0" lang="en-US" altLang="ko-KR" sz="2000">
                <a:latin typeface="+mn-lt"/>
              </a:endParaRPr>
            </a:p>
          </p:txBody>
        </p:sp>
        <p:sp>
          <p:nvSpPr>
            <p:cNvPr id="58401" name="Text Box 42"/>
            <p:cNvSpPr txBox="1">
              <a:spLocks noChangeArrowheads="1"/>
            </p:cNvSpPr>
            <p:nvPr/>
          </p:nvSpPr>
          <p:spPr bwMode="auto">
            <a:xfrm>
              <a:off x="870" y="3030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000" b="1">
                  <a:latin typeface="+mn-lt"/>
                </a:rPr>
                <a:t>.</a:t>
              </a:r>
              <a:endParaRPr kumimoji="0" lang="en-US" altLang="ko-KR" sz="2000">
                <a:latin typeface="+mn-lt"/>
              </a:endParaRPr>
            </a:p>
          </p:txBody>
        </p:sp>
        <p:sp>
          <p:nvSpPr>
            <p:cNvPr id="58402" name="Text Box 43"/>
            <p:cNvSpPr txBox="1">
              <a:spLocks noChangeArrowheads="1"/>
            </p:cNvSpPr>
            <p:nvPr/>
          </p:nvSpPr>
          <p:spPr bwMode="auto">
            <a:xfrm>
              <a:off x="871" y="3113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000" b="1">
                  <a:latin typeface="+mn-lt"/>
                </a:rPr>
                <a:t>.</a:t>
              </a:r>
              <a:endParaRPr kumimoji="0" lang="en-US" altLang="ko-KR" sz="200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283464" y="5413248"/>
            <a:ext cx="3758184" cy="28346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74320" y="4572000"/>
            <a:ext cx="4498848" cy="7863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888" y="4581144"/>
            <a:ext cx="8897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11000010  00011000  00010000  00000000     194.24.16.0/24</a:t>
            </a:r>
          </a:p>
          <a:p>
            <a:pPr>
              <a:buNone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11000010  00011000  00011111  00000000     194.24.31.0/24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11000010  00011000  00010000  00000000     194.24.16.0/20</a:t>
            </a:r>
            <a:endParaRPr lang="zh-CN" altLang="en-US" dirty="0"/>
          </a:p>
        </p:txBody>
      </p:sp>
      <p:sp>
        <p:nvSpPr>
          <p:cNvPr id="60418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One Example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60419" name="내용 개체 틀 5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2862072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What is the network address aggregating 16 successive network addresses from 194.24.16.0/24 to 194.24.31.0/24?</a:t>
            </a:r>
          </a:p>
          <a:p>
            <a:r>
              <a:rPr lang="en-US" altLang="ko-KR" dirty="0" smtClean="0">
                <a:ea typeface="굴림" charset="-127"/>
              </a:rPr>
              <a:t>sol) If we compute the common prefix belonging to all the 16 network addresses, the aggregate address is 194.24.16.0/20</a:t>
            </a:r>
          </a:p>
        </p:txBody>
      </p:sp>
      <p:sp>
        <p:nvSpPr>
          <p:cNvPr id="60420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IP Technology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6042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latin typeface="+mn-lt"/>
              </a:rPr>
              <a:t>2-</a:t>
            </a:r>
            <a:fld id="{FD7670D1-6F2F-40D7-8503-18E1F52D226E}" type="slidenum">
              <a:rPr lang="en-US" altLang="ko-KR" smtClean="0">
                <a:latin typeface="+mn-lt"/>
              </a:rPr>
              <a:pPr/>
              <a:t>46</a:t>
            </a:fld>
            <a:endParaRPr lang="en-US" altLang="ko-KR" dirty="0" smtClean="0">
              <a:latin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050792" y="5696712"/>
            <a:ext cx="3429000" cy="874931"/>
            <a:chOff x="4050792" y="5696712"/>
            <a:chExt cx="3429000" cy="874931"/>
          </a:xfrm>
        </p:grpSpPr>
        <p:sp>
          <p:nvSpPr>
            <p:cNvPr id="10" name="右大括号 9"/>
            <p:cNvSpPr/>
            <p:nvPr/>
          </p:nvSpPr>
          <p:spPr bwMode="auto">
            <a:xfrm rot="5400000">
              <a:off x="4293108" y="5454396"/>
              <a:ext cx="164592" cy="649224"/>
            </a:xfrm>
            <a:prstGeom prst="rightBrac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60520" y="5925312"/>
              <a:ext cx="3319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+mn-lt"/>
                </a:rPr>
                <a:t>4 bits, 2</a:t>
              </a:r>
              <a:r>
                <a:rPr lang="en-US" altLang="zh-CN" sz="1800" baseline="30000" dirty="0" smtClean="0">
                  <a:latin typeface="+mn-lt"/>
                </a:rPr>
                <a:t>4</a:t>
              </a:r>
              <a:r>
                <a:rPr lang="en-US" altLang="zh-CN" sz="1800" dirty="0" smtClean="0">
                  <a:latin typeface="+mn-lt"/>
                </a:rPr>
                <a:t>=16 successive network addresses </a:t>
              </a:r>
              <a:endParaRPr lang="zh-CN" altLang="en-US" sz="1800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页脚占位符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IP Technology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4450"/>
            <a:ext cx="7793037" cy="695325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A CIDR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example </a:t>
            </a:r>
            <a:endParaRPr lang="zh-CN" altLang="en-US" sz="3600" dirty="0" smtClean="0"/>
          </a:p>
        </p:txBody>
      </p:sp>
      <p:sp>
        <p:nvSpPr>
          <p:cNvPr id="530435" name="Rectangle 3"/>
          <p:cNvSpPr>
            <a:spLocks noChangeArrowheads="1"/>
          </p:cNvSpPr>
          <p:nvPr/>
        </p:nvSpPr>
        <p:spPr bwMode="auto">
          <a:xfrm>
            <a:off x="966788" y="4238625"/>
            <a:ext cx="6946900" cy="239077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8750" y="1104900"/>
            <a:ext cx="1511300" cy="738188"/>
            <a:chOff x="2592" y="1200"/>
            <a:chExt cx="2400" cy="158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06" y="1231"/>
              <a:ext cx="2386" cy="1553"/>
              <a:chOff x="3134" y="1375"/>
              <a:chExt cx="2386" cy="1553"/>
            </a:xfrm>
          </p:grpSpPr>
          <p:sp>
            <p:nvSpPr>
              <p:cNvPr id="135221" name="Oval 6"/>
              <p:cNvSpPr>
                <a:spLocks noChangeArrowheads="1"/>
              </p:cNvSpPr>
              <p:nvPr/>
            </p:nvSpPr>
            <p:spPr bwMode="auto">
              <a:xfrm>
                <a:off x="3959" y="1375"/>
                <a:ext cx="1026" cy="628"/>
              </a:xfrm>
              <a:prstGeom prst="ellipse">
                <a:avLst/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22" name="Oval 7"/>
              <p:cNvSpPr>
                <a:spLocks noChangeArrowheads="1"/>
              </p:cNvSpPr>
              <p:nvPr/>
            </p:nvSpPr>
            <p:spPr bwMode="auto">
              <a:xfrm>
                <a:off x="3380" y="1548"/>
                <a:ext cx="781" cy="627"/>
              </a:xfrm>
              <a:prstGeom prst="ellipse">
                <a:avLst/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23" name="Oval 8"/>
              <p:cNvSpPr>
                <a:spLocks noChangeArrowheads="1"/>
              </p:cNvSpPr>
              <p:nvPr/>
            </p:nvSpPr>
            <p:spPr bwMode="auto">
              <a:xfrm>
                <a:off x="3134" y="1940"/>
                <a:ext cx="521" cy="502"/>
              </a:xfrm>
              <a:prstGeom prst="ellipse">
                <a:avLst/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24" name="Oval 9"/>
              <p:cNvSpPr>
                <a:spLocks noChangeArrowheads="1"/>
              </p:cNvSpPr>
              <p:nvPr/>
            </p:nvSpPr>
            <p:spPr bwMode="auto">
              <a:xfrm>
                <a:off x="3293" y="2175"/>
                <a:ext cx="796" cy="549"/>
              </a:xfrm>
              <a:prstGeom prst="ellipse">
                <a:avLst/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25" name="Oval 10"/>
              <p:cNvSpPr>
                <a:spLocks noChangeArrowheads="1"/>
              </p:cNvSpPr>
              <p:nvPr/>
            </p:nvSpPr>
            <p:spPr bwMode="auto">
              <a:xfrm>
                <a:off x="3872" y="2269"/>
                <a:ext cx="1200" cy="659"/>
              </a:xfrm>
              <a:prstGeom prst="ellipse">
                <a:avLst/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26" name="Oval 11"/>
              <p:cNvSpPr>
                <a:spLocks noChangeArrowheads="1"/>
              </p:cNvSpPr>
              <p:nvPr/>
            </p:nvSpPr>
            <p:spPr bwMode="auto">
              <a:xfrm>
                <a:off x="4653" y="1564"/>
                <a:ext cx="751" cy="486"/>
              </a:xfrm>
              <a:prstGeom prst="ellipse">
                <a:avLst/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27" name="Oval 12"/>
              <p:cNvSpPr>
                <a:spLocks noChangeArrowheads="1"/>
              </p:cNvSpPr>
              <p:nvPr/>
            </p:nvSpPr>
            <p:spPr bwMode="auto">
              <a:xfrm>
                <a:off x="4768" y="1893"/>
                <a:ext cx="752" cy="486"/>
              </a:xfrm>
              <a:prstGeom prst="ellipse">
                <a:avLst/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28" name="Oval 13"/>
              <p:cNvSpPr>
                <a:spLocks noChangeArrowheads="1"/>
              </p:cNvSpPr>
              <p:nvPr/>
            </p:nvSpPr>
            <p:spPr bwMode="auto">
              <a:xfrm>
                <a:off x="4696" y="2003"/>
                <a:ext cx="752" cy="815"/>
              </a:xfrm>
              <a:prstGeom prst="ellipse">
                <a:avLst/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29" name="Oval 14"/>
              <p:cNvSpPr>
                <a:spLocks noChangeArrowheads="1"/>
              </p:cNvSpPr>
              <p:nvPr/>
            </p:nvSpPr>
            <p:spPr bwMode="auto">
              <a:xfrm>
                <a:off x="3568" y="1752"/>
                <a:ext cx="1547" cy="815"/>
              </a:xfrm>
              <a:prstGeom prst="ellipse">
                <a:avLst/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5212" name="Oval 15"/>
            <p:cNvSpPr>
              <a:spLocks noChangeArrowheads="1"/>
            </p:cNvSpPr>
            <p:nvPr/>
          </p:nvSpPr>
          <p:spPr bwMode="auto">
            <a:xfrm>
              <a:off x="3416" y="1200"/>
              <a:ext cx="1027" cy="627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13" name="Oval 16"/>
            <p:cNvSpPr>
              <a:spLocks noChangeArrowheads="1"/>
            </p:cNvSpPr>
            <p:nvPr/>
          </p:nvSpPr>
          <p:spPr bwMode="auto">
            <a:xfrm>
              <a:off x="2838" y="1373"/>
              <a:ext cx="781" cy="627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14" name="Oval 17"/>
            <p:cNvSpPr>
              <a:spLocks noChangeArrowheads="1"/>
            </p:cNvSpPr>
            <p:nvPr/>
          </p:nvSpPr>
          <p:spPr bwMode="auto">
            <a:xfrm>
              <a:off x="2592" y="1765"/>
              <a:ext cx="520" cy="501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15" name="Oval 18"/>
            <p:cNvSpPr>
              <a:spLocks noChangeArrowheads="1"/>
            </p:cNvSpPr>
            <p:nvPr/>
          </p:nvSpPr>
          <p:spPr bwMode="auto">
            <a:xfrm>
              <a:off x="2751" y="2000"/>
              <a:ext cx="795" cy="549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16" name="Oval 19"/>
            <p:cNvSpPr>
              <a:spLocks noChangeArrowheads="1"/>
            </p:cNvSpPr>
            <p:nvPr/>
          </p:nvSpPr>
          <p:spPr bwMode="auto">
            <a:xfrm>
              <a:off x="3329" y="2094"/>
              <a:ext cx="1200" cy="659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17" name="Oval 20"/>
            <p:cNvSpPr>
              <a:spLocks noChangeArrowheads="1"/>
            </p:cNvSpPr>
            <p:nvPr/>
          </p:nvSpPr>
          <p:spPr bwMode="auto">
            <a:xfrm>
              <a:off x="4110" y="1388"/>
              <a:ext cx="752" cy="486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18" name="Oval 21"/>
            <p:cNvSpPr>
              <a:spLocks noChangeArrowheads="1"/>
            </p:cNvSpPr>
            <p:nvPr/>
          </p:nvSpPr>
          <p:spPr bwMode="auto">
            <a:xfrm>
              <a:off x="4226" y="1718"/>
              <a:ext cx="752" cy="486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19" name="Oval 22"/>
            <p:cNvSpPr>
              <a:spLocks noChangeArrowheads="1"/>
            </p:cNvSpPr>
            <p:nvPr/>
          </p:nvSpPr>
          <p:spPr bwMode="auto">
            <a:xfrm>
              <a:off x="4153" y="1827"/>
              <a:ext cx="752" cy="816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20" name="Oval 23"/>
            <p:cNvSpPr>
              <a:spLocks noChangeArrowheads="1"/>
            </p:cNvSpPr>
            <p:nvPr/>
          </p:nvSpPr>
          <p:spPr bwMode="auto">
            <a:xfrm>
              <a:off x="3026" y="1576"/>
              <a:ext cx="1547" cy="816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5173" name="Text Box 24"/>
          <p:cNvSpPr txBox="1">
            <a:spLocks noChangeArrowheads="1"/>
          </p:cNvSpPr>
          <p:nvPr/>
        </p:nvSpPr>
        <p:spPr bwMode="auto">
          <a:xfrm>
            <a:off x="395288" y="1212850"/>
            <a:ext cx="11400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solidFill>
                  <a:srgbClr val="000066"/>
                </a:solidFill>
                <a:latin typeface="Times New Roman" pitchFamily="18" charset="0"/>
              </a:rPr>
              <a:t>Internet</a:t>
            </a:r>
            <a:endParaRPr kumimoji="1" lang="zh-CN" altLang="en-US" sz="2400" dirty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530457" name="Oval 25"/>
          <p:cNvSpPr>
            <a:spLocks noChangeArrowheads="1"/>
          </p:cNvSpPr>
          <p:nvPr/>
        </p:nvSpPr>
        <p:spPr bwMode="auto">
          <a:xfrm>
            <a:off x="3576638" y="957263"/>
            <a:ext cx="2625725" cy="9588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0458" name="Oval 26"/>
          <p:cNvSpPr>
            <a:spLocks noChangeArrowheads="1"/>
          </p:cNvSpPr>
          <p:nvPr/>
        </p:nvSpPr>
        <p:spPr bwMode="auto">
          <a:xfrm>
            <a:off x="4133850" y="1104900"/>
            <a:ext cx="1671638" cy="665163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5176" name="Text Box 27"/>
          <p:cNvSpPr txBox="1">
            <a:spLocks noChangeArrowheads="1"/>
          </p:cNvSpPr>
          <p:nvPr/>
        </p:nvSpPr>
        <p:spPr bwMode="auto">
          <a:xfrm>
            <a:off x="4219575" y="1252538"/>
            <a:ext cx="1447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000066"/>
                </a:solidFill>
                <a:latin typeface="Times New Roman" pitchFamily="18" charset="0"/>
              </a:rPr>
              <a:t>206.0.68.0/22</a:t>
            </a:r>
          </a:p>
        </p:txBody>
      </p:sp>
      <p:sp>
        <p:nvSpPr>
          <p:cNvPr id="135177" name="Text Box 28"/>
          <p:cNvSpPr txBox="1">
            <a:spLocks noChangeArrowheads="1"/>
          </p:cNvSpPr>
          <p:nvPr/>
        </p:nvSpPr>
        <p:spPr bwMode="auto">
          <a:xfrm>
            <a:off x="1989138" y="1030288"/>
            <a:ext cx="1447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000066"/>
                </a:solidFill>
                <a:latin typeface="Times New Roman" pitchFamily="18" charset="0"/>
              </a:rPr>
              <a:t>206.0.64.0/18</a:t>
            </a:r>
          </a:p>
        </p:txBody>
      </p:sp>
      <p:sp>
        <p:nvSpPr>
          <p:cNvPr id="135178" name="AutoShape 29"/>
          <p:cNvSpPr>
            <a:spLocks noChangeArrowheads="1"/>
          </p:cNvSpPr>
          <p:nvPr/>
        </p:nvSpPr>
        <p:spPr bwMode="auto">
          <a:xfrm>
            <a:off x="1749425" y="1344613"/>
            <a:ext cx="1749425" cy="220662"/>
          </a:xfrm>
          <a:prstGeom prst="leftArrow">
            <a:avLst>
              <a:gd name="adj1" fmla="val 50000"/>
              <a:gd name="adj2" fmla="val 198202"/>
            </a:avLst>
          </a:prstGeom>
          <a:solidFill>
            <a:schemeClr val="hlink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79" name="Text Box 30"/>
          <p:cNvSpPr txBox="1">
            <a:spLocks noChangeArrowheads="1"/>
          </p:cNvSpPr>
          <p:nvPr/>
        </p:nvSpPr>
        <p:spPr bwMode="auto">
          <a:xfrm>
            <a:off x="3419475" y="739775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ISP</a:t>
            </a:r>
          </a:p>
        </p:txBody>
      </p:sp>
      <p:sp>
        <p:nvSpPr>
          <p:cNvPr id="135180" name="Text Box 31"/>
          <p:cNvSpPr txBox="1">
            <a:spLocks noChangeArrowheads="1"/>
          </p:cNvSpPr>
          <p:nvPr/>
        </p:nvSpPr>
        <p:spPr bwMode="auto">
          <a:xfrm>
            <a:off x="6361113" y="811213"/>
            <a:ext cx="17828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solidFill>
                  <a:srgbClr val="000066"/>
                </a:solidFill>
                <a:latin typeface="Times New Roman" pitchFamily="18" charset="0"/>
              </a:rPr>
              <a:t>University</a:t>
            </a:r>
            <a:r>
              <a:rPr kumimoji="1" lang="zh-CN" altLang="en-US" sz="2400" dirty="0" smtClean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35181" name="Line 32"/>
          <p:cNvSpPr>
            <a:spLocks noChangeShapeType="1"/>
          </p:cNvSpPr>
          <p:nvPr/>
        </p:nvSpPr>
        <p:spPr bwMode="auto">
          <a:xfrm flipV="1">
            <a:off x="5724525" y="1104900"/>
            <a:ext cx="636588" cy="2206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182" name="Text Box 33"/>
          <p:cNvSpPr txBox="1">
            <a:spLocks noChangeArrowheads="1"/>
          </p:cNvSpPr>
          <p:nvPr/>
        </p:nvSpPr>
        <p:spPr bwMode="auto">
          <a:xfrm>
            <a:off x="1935163" y="3684588"/>
            <a:ext cx="9396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000066"/>
                </a:solidFill>
              </a:rPr>
              <a:t>Dept. 1</a:t>
            </a:r>
            <a:endParaRPr kumimoji="1" lang="zh-CN" altLang="en-US" sz="2000" dirty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135183" name="Text Box 34"/>
          <p:cNvSpPr txBox="1">
            <a:spLocks noChangeArrowheads="1"/>
          </p:cNvSpPr>
          <p:nvPr/>
        </p:nvSpPr>
        <p:spPr bwMode="auto">
          <a:xfrm>
            <a:off x="4643438" y="3613150"/>
            <a:ext cx="9396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000066"/>
                </a:solidFill>
                <a:latin typeface="Times New Roman" pitchFamily="18" charset="0"/>
              </a:rPr>
              <a:t>Dept. 2</a:t>
            </a:r>
            <a:endParaRPr kumimoji="1" lang="zh-CN" altLang="en-US" sz="2000" dirty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135184" name="Text Box 35"/>
          <p:cNvSpPr txBox="1">
            <a:spLocks noChangeArrowheads="1"/>
          </p:cNvSpPr>
          <p:nvPr/>
        </p:nvSpPr>
        <p:spPr bwMode="auto">
          <a:xfrm>
            <a:off x="5724525" y="3429000"/>
            <a:ext cx="9396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000066"/>
                </a:solidFill>
                <a:latin typeface="Times New Roman" pitchFamily="18" charset="0"/>
              </a:rPr>
              <a:t>Dept. 3</a:t>
            </a:r>
            <a:endParaRPr kumimoji="1" lang="zh-CN" altLang="en-US" sz="2000" dirty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135185" name="Text Box 36"/>
          <p:cNvSpPr txBox="1">
            <a:spLocks noChangeArrowheads="1"/>
          </p:cNvSpPr>
          <p:nvPr/>
        </p:nvSpPr>
        <p:spPr bwMode="auto">
          <a:xfrm>
            <a:off x="7885113" y="3429000"/>
            <a:ext cx="9396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000066"/>
                </a:solidFill>
                <a:latin typeface="Times New Roman" pitchFamily="18" charset="0"/>
              </a:rPr>
              <a:t>Dept. 4</a:t>
            </a:r>
            <a:endParaRPr kumimoji="1" lang="zh-CN" altLang="en-US" sz="2000" dirty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135186" name="AutoShape 37"/>
          <p:cNvSpPr>
            <a:spLocks noChangeArrowheads="1"/>
          </p:cNvSpPr>
          <p:nvPr/>
        </p:nvSpPr>
        <p:spPr bwMode="auto">
          <a:xfrm rot="1625099">
            <a:off x="5461000" y="2012950"/>
            <a:ext cx="2503488" cy="173038"/>
          </a:xfrm>
          <a:prstGeom prst="leftArrow">
            <a:avLst>
              <a:gd name="adj1" fmla="val 27083"/>
              <a:gd name="adj2" fmla="val 410994"/>
            </a:avLst>
          </a:prstGeom>
          <a:solidFill>
            <a:srgbClr val="66CCFF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70" name="Oval 38"/>
          <p:cNvSpPr>
            <a:spLocks noChangeArrowheads="1"/>
          </p:cNvSpPr>
          <p:nvPr/>
        </p:nvSpPr>
        <p:spPr bwMode="auto">
          <a:xfrm>
            <a:off x="7156450" y="2579688"/>
            <a:ext cx="1987550" cy="88741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5188" name="Text Box 39"/>
          <p:cNvSpPr txBox="1">
            <a:spLocks noChangeArrowheads="1"/>
          </p:cNvSpPr>
          <p:nvPr/>
        </p:nvSpPr>
        <p:spPr bwMode="auto">
          <a:xfrm>
            <a:off x="7235825" y="2733675"/>
            <a:ext cx="16748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000066"/>
                </a:solidFill>
                <a:latin typeface="Times New Roman" pitchFamily="18" charset="0"/>
              </a:rPr>
              <a:t>206.0.71.128/26</a:t>
            </a:r>
          </a:p>
          <a:p>
            <a:r>
              <a:rPr kumimoji="1" lang="en-US" altLang="zh-CN" sz="1800">
                <a:solidFill>
                  <a:srgbClr val="000066"/>
                </a:solidFill>
                <a:latin typeface="Times New Roman" pitchFamily="18" charset="0"/>
              </a:rPr>
              <a:t>206.0.71.192/26</a:t>
            </a:r>
          </a:p>
        </p:txBody>
      </p:sp>
      <p:sp>
        <p:nvSpPr>
          <p:cNvPr id="135189" name="AutoShape 40"/>
          <p:cNvSpPr>
            <a:spLocks noChangeArrowheads="1"/>
          </p:cNvSpPr>
          <p:nvPr/>
        </p:nvSpPr>
        <p:spPr bwMode="auto">
          <a:xfrm rot="8870696">
            <a:off x="1797050" y="2108200"/>
            <a:ext cx="2674938" cy="184150"/>
          </a:xfrm>
          <a:prstGeom prst="leftArrow">
            <a:avLst>
              <a:gd name="adj1" fmla="val 27083"/>
              <a:gd name="adj2" fmla="val 412642"/>
            </a:avLst>
          </a:prstGeom>
          <a:solidFill>
            <a:srgbClr val="66CCFF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73" name="Oval 41"/>
          <p:cNvSpPr>
            <a:spLocks noChangeArrowheads="1"/>
          </p:cNvSpPr>
          <p:nvPr/>
        </p:nvSpPr>
        <p:spPr bwMode="auto">
          <a:xfrm>
            <a:off x="0" y="2579688"/>
            <a:ext cx="2384425" cy="1403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5191" name="Text Box 42"/>
          <p:cNvSpPr txBox="1">
            <a:spLocks noChangeArrowheads="1"/>
          </p:cNvSpPr>
          <p:nvPr/>
        </p:nvSpPr>
        <p:spPr bwMode="auto">
          <a:xfrm>
            <a:off x="396875" y="2682875"/>
            <a:ext cx="1676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000066"/>
                </a:solidFill>
                <a:latin typeface="Times New Roman" pitchFamily="18" charset="0"/>
              </a:rPr>
              <a:t>206.0.68.0/25</a:t>
            </a:r>
          </a:p>
          <a:p>
            <a:r>
              <a:rPr kumimoji="1" lang="en-US" altLang="zh-CN" sz="1800">
                <a:solidFill>
                  <a:srgbClr val="000066"/>
                </a:solidFill>
                <a:latin typeface="Times New Roman" pitchFamily="18" charset="0"/>
              </a:rPr>
              <a:t>206.0.68.128/25</a:t>
            </a:r>
          </a:p>
          <a:p>
            <a:r>
              <a:rPr kumimoji="1" lang="en-US" altLang="zh-CN" sz="1800">
                <a:solidFill>
                  <a:srgbClr val="000066"/>
                </a:solidFill>
                <a:latin typeface="Times New Roman" pitchFamily="18" charset="0"/>
              </a:rPr>
              <a:t>206.0.69.0/25</a:t>
            </a:r>
          </a:p>
          <a:p>
            <a:r>
              <a:rPr kumimoji="1" lang="en-US" altLang="zh-CN" sz="1800">
                <a:solidFill>
                  <a:srgbClr val="000066"/>
                </a:solidFill>
                <a:latin typeface="Times New Roman" pitchFamily="18" charset="0"/>
              </a:rPr>
              <a:t>206.0.69.128/25</a:t>
            </a:r>
          </a:p>
        </p:txBody>
      </p:sp>
      <p:sp>
        <p:nvSpPr>
          <p:cNvPr id="135192" name="AutoShape 43"/>
          <p:cNvSpPr>
            <a:spLocks noChangeArrowheads="1"/>
          </p:cNvSpPr>
          <p:nvPr/>
        </p:nvSpPr>
        <p:spPr bwMode="auto">
          <a:xfrm rot="7490917">
            <a:off x="3182144" y="2329656"/>
            <a:ext cx="2143125" cy="188913"/>
          </a:xfrm>
          <a:prstGeom prst="leftArrow">
            <a:avLst>
              <a:gd name="adj1" fmla="val 27083"/>
              <a:gd name="adj2" fmla="val 322268"/>
            </a:avLst>
          </a:prstGeom>
          <a:solidFill>
            <a:srgbClr val="66CCFF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76" name="Oval 44"/>
          <p:cNvSpPr>
            <a:spLocks noChangeArrowheads="1"/>
          </p:cNvSpPr>
          <p:nvPr/>
        </p:nvSpPr>
        <p:spPr bwMode="auto">
          <a:xfrm>
            <a:off x="2544763" y="2579688"/>
            <a:ext cx="2384425" cy="1403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5194" name="Text Box 45"/>
          <p:cNvSpPr txBox="1">
            <a:spLocks noChangeArrowheads="1"/>
          </p:cNvSpPr>
          <p:nvPr/>
        </p:nvSpPr>
        <p:spPr bwMode="auto">
          <a:xfrm>
            <a:off x="2941638" y="2682875"/>
            <a:ext cx="1676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000066"/>
                </a:solidFill>
                <a:latin typeface="Times New Roman" pitchFamily="18" charset="0"/>
              </a:rPr>
              <a:t>206.0.70.0/26</a:t>
            </a:r>
          </a:p>
          <a:p>
            <a:r>
              <a:rPr kumimoji="1" lang="en-US" altLang="zh-CN" sz="1800">
                <a:solidFill>
                  <a:srgbClr val="000066"/>
                </a:solidFill>
                <a:latin typeface="Times New Roman" pitchFamily="18" charset="0"/>
              </a:rPr>
              <a:t>206.0.70.64/26</a:t>
            </a:r>
          </a:p>
          <a:p>
            <a:r>
              <a:rPr kumimoji="1" lang="en-US" altLang="zh-CN" sz="1800">
                <a:solidFill>
                  <a:srgbClr val="000066"/>
                </a:solidFill>
                <a:latin typeface="Times New Roman" pitchFamily="18" charset="0"/>
              </a:rPr>
              <a:t>206.0.70.128/26</a:t>
            </a:r>
          </a:p>
          <a:p>
            <a:r>
              <a:rPr kumimoji="1" lang="en-US" altLang="zh-CN" sz="1800">
                <a:solidFill>
                  <a:srgbClr val="000066"/>
                </a:solidFill>
                <a:latin typeface="Times New Roman" pitchFamily="18" charset="0"/>
              </a:rPr>
              <a:t>206.0.70.192/26</a:t>
            </a:r>
          </a:p>
        </p:txBody>
      </p:sp>
      <p:sp>
        <p:nvSpPr>
          <p:cNvPr id="135195" name="Rectangle 46"/>
          <p:cNvSpPr>
            <a:spLocks noChangeArrowheads="1"/>
          </p:cNvSpPr>
          <p:nvPr/>
        </p:nvSpPr>
        <p:spPr bwMode="auto">
          <a:xfrm>
            <a:off x="3498850" y="2293938"/>
            <a:ext cx="1350963" cy="195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96" name="Text Box 47"/>
          <p:cNvSpPr txBox="1">
            <a:spLocks noChangeArrowheads="1"/>
          </p:cNvSpPr>
          <p:nvPr/>
        </p:nvSpPr>
        <p:spPr bwMode="auto">
          <a:xfrm>
            <a:off x="3419475" y="2181225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000066"/>
                </a:solidFill>
                <a:latin typeface="Times New Roman" pitchFamily="18" charset="0"/>
              </a:rPr>
              <a:t>206.0.70.0/24</a:t>
            </a:r>
          </a:p>
        </p:txBody>
      </p:sp>
      <p:sp>
        <p:nvSpPr>
          <p:cNvPr id="135197" name="AutoShape 48"/>
          <p:cNvSpPr>
            <a:spLocks noChangeArrowheads="1"/>
          </p:cNvSpPr>
          <p:nvPr/>
        </p:nvSpPr>
        <p:spPr bwMode="auto">
          <a:xfrm rot="14362323" flipH="1">
            <a:off x="4687887" y="2378076"/>
            <a:ext cx="2144713" cy="188912"/>
          </a:xfrm>
          <a:prstGeom prst="leftArrow">
            <a:avLst>
              <a:gd name="adj1" fmla="val 27083"/>
              <a:gd name="adj2" fmla="val 322509"/>
            </a:avLst>
          </a:prstGeom>
          <a:solidFill>
            <a:srgbClr val="66CCFF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98" name="Rectangle 49"/>
          <p:cNvSpPr>
            <a:spLocks noChangeArrowheads="1"/>
          </p:cNvSpPr>
          <p:nvPr/>
        </p:nvSpPr>
        <p:spPr bwMode="auto">
          <a:xfrm>
            <a:off x="5168900" y="2312988"/>
            <a:ext cx="1341438" cy="184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99" name="Text Box 50"/>
          <p:cNvSpPr txBox="1">
            <a:spLocks noChangeArrowheads="1"/>
          </p:cNvSpPr>
          <p:nvPr/>
        </p:nvSpPr>
        <p:spPr bwMode="auto">
          <a:xfrm>
            <a:off x="5087938" y="2195513"/>
            <a:ext cx="1447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000066"/>
                </a:solidFill>
                <a:latin typeface="Times New Roman" pitchFamily="18" charset="0"/>
              </a:rPr>
              <a:t>206.0.71.0/25</a:t>
            </a:r>
          </a:p>
        </p:txBody>
      </p:sp>
      <p:sp>
        <p:nvSpPr>
          <p:cNvPr id="530483" name="Oval 51"/>
          <p:cNvSpPr>
            <a:spLocks noChangeArrowheads="1"/>
          </p:cNvSpPr>
          <p:nvPr/>
        </p:nvSpPr>
        <p:spPr bwMode="auto">
          <a:xfrm>
            <a:off x="5010150" y="2579688"/>
            <a:ext cx="1987550" cy="88741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5201" name="Text Box 52"/>
          <p:cNvSpPr txBox="1">
            <a:spLocks noChangeArrowheads="1"/>
          </p:cNvSpPr>
          <p:nvPr/>
        </p:nvSpPr>
        <p:spPr bwMode="auto">
          <a:xfrm>
            <a:off x="5168900" y="2733675"/>
            <a:ext cx="1562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000066"/>
                </a:solidFill>
                <a:latin typeface="Times New Roman" pitchFamily="18" charset="0"/>
              </a:rPr>
              <a:t>206.0.71.0/26</a:t>
            </a:r>
          </a:p>
          <a:p>
            <a:r>
              <a:rPr kumimoji="1" lang="en-US" altLang="zh-CN" sz="1800">
                <a:solidFill>
                  <a:srgbClr val="000066"/>
                </a:solidFill>
                <a:latin typeface="Times New Roman" pitchFamily="18" charset="0"/>
              </a:rPr>
              <a:t>206.0.71.64/26</a:t>
            </a:r>
          </a:p>
        </p:txBody>
      </p:sp>
      <p:sp>
        <p:nvSpPr>
          <p:cNvPr id="135202" name="Rectangle 53"/>
          <p:cNvSpPr>
            <a:spLocks noChangeArrowheads="1"/>
          </p:cNvSpPr>
          <p:nvPr/>
        </p:nvSpPr>
        <p:spPr bwMode="auto">
          <a:xfrm>
            <a:off x="7156450" y="2286000"/>
            <a:ext cx="1581150" cy="211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203" name="Text Box 54"/>
          <p:cNvSpPr txBox="1">
            <a:spLocks noChangeArrowheads="1"/>
          </p:cNvSpPr>
          <p:nvPr/>
        </p:nvSpPr>
        <p:spPr bwMode="auto">
          <a:xfrm>
            <a:off x="7075488" y="2149475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000066"/>
                </a:solidFill>
                <a:latin typeface="Times New Roman" pitchFamily="18" charset="0"/>
              </a:rPr>
              <a:t>206.0.71.128/25</a:t>
            </a:r>
          </a:p>
        </p:txBody>
      </p:sp>
      <p:sp>
        <p:nvSpPr>
          <p:cNvPr id="135204" name="Rectangle 55"/>
          <p:cNvSpPr>
            <a:spLocks noChangeArrowheads="1"/>
          </p:cNvSpPr>
          <p:nvPr/>
        </p:nvSpPr>
        <p:spPr bwMode="auto">
          <a:xfrm>
            <a:off x="1828800" y="2286000"/>
            <a:ext cx="1341438" cy="211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205" name="Text Box 56"/>
          <p:cNvSpPr txBox="1">
            <a:spLocks noChangeArrowheads="1"/>
          </p:cNvSpPr>
          <p:nvPr/>
        </p:nvSpPr>
        <p:spPr bwMode="auto">
          <a:xfrm>
            <a:off x="1747838" y="2181225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000066"/>
                </a:solidFill>
                <a:latin typeface="Times New Roman" pitchFamily="18" charset="0"/>
              </a:rPr>
              <a:t>206.0.68.0/23</a:t>
            </a:r>
          </a:p>
        </p:txBody>
      </p:sp>
      <p:sp>
        <p:nvSpPr>
          <p:cNvPr id="135206" name="Text Box 57"/>
          <p:cNvSpPr txBox="1">
            <a:spLocks noChangeArrowheads="1"/>
          </p:cNvSpPr>
          <p:nvPr/>
        </p:nvSpPr>
        <p:spPr bwMode="auto">
          <a:xfrm>
            <a:off x="920750" y="4221163"/>
            <a:ext cx="7189788" cy="248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5000"/>
              </a:lnSpc>
            </a:pPr>
            <a:r>
              <a:rPr kumimoji="1" lang="en-US" altLang="zh-CN" sz="1800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kumimoji="1" lang="en-US" altLang="zh-CN" sz="1800" dirty="0" smtClean="0">
                <a:solidFill>
                  <a:srgbClr val="000066"/>
                </a:solidFill>
              </a:rPr>
              <a:t>Unit</a:t>
            </a:r>
            <a:r>
              <a:rPr kumimoji="1" lang="zh-CN" altLang="en-US" sz="1800" dirty="0" smtClean="0">
                <a:solidFill>
                  <a:srgbClr val="000066"/>
                </a:solidFill>
                <a:latin typeface="Times New Roman" pitchFamily="18" charset="0"/>
              </a:rPr>
              <a:t>        </a:t>
            </a:r>
            <a:r>
              <a:rPr kumimoji="1" lang="en-US" altLang="zh-CN" sz="1800" dirty="0" smtClean="0">
                <a:solidFill>
                  <a:srgbClr val="000066"/>
                </a:solidFill>
                <a:latin typeface="Times New Roman" pitchFamily="18" charset="0"/>
              </a:rPr>
              <a:t>Address block</a:t>
            </a:r>
            <a:r>
              <a:rPr kumimoji="1" lang="zh-CN" altLang="en-US" sz="1800" dirty="0" smtClean="0">
                <a:solidFill>
                  <a:srgbClr val="000066"/>
                </a:solidFill>
                <a:latin typeface="Times New Roman" pitchFamily="18" charset="0"/>
              </a:rPr>
              <a:t>            </a:t>
            </a:r>
            <a:r>
              <a:rPr kumimoji="1" lang="en-US" altLang="zh-CN" sz="1800" dirty="0" smtClean="0">
                <a:solidFill>
                  <a:srgbClr val="000066"/>
                </a:solidFill>
                <a:latin typeface="Times New Roman" pitchFamily="18" charset="0"/>
              </a:rPr>
              <a:t>Binary representation               </a:t>
            </a:r>
            <a:r>
              <a:rPr kumimoji="1" lang="en-US" altLang="zh-CN" sz="1400" dirty="0" smtClean="0">
                <a:solidFill>
                  <a:srgbClr val="000066"/>
                </a:solidFill>
                <a:latin typeface="Times New Roman" pitchFamily="18" charset="0"/>
              </a:rPr>
              <a:t>Total Addresses </a:t>
            </a:r>
            <a:endParaRPr kumimoji="1" lang="zh-CN" altLang="en-US" sz="1400" dirty="0">
              <a:solidFill>
                <a:srgbClr val="000066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800" dirty="0">
                <a:solidFill>
                  <a:srgbClr val="000066"/>
                </a:solidFill>
                <a:latin typeface="Times New Roman" pitchFamily="18" charset="0"/>
              </a:rPr>
              <a:t>   </a:t>
            </a:r>
            <a:r>
              <a:rPr kumimoji="1" lang="en-US" altLang="zh-CN" sz="1800" dirty="0">
                <a:solidFill>
                  <a:srgbClr val="000066"/>
                </a:solidFill>
                <a:latin typeface="Times New Roman" pitchFamily="18" charset="0"/>
              </a:rPr>
              <a:t>ISP    206.0.64.0/18        11001110.00000000.01*                     16384</a:t>
            </a:r>
          </a:p>
          <a:p>
            <a:pPr>
              <a:lnSpc>
                <a:spcPct val="120000"/>
              </a:lnSpc>
            </a:pPr>
            <a:r>
              <a:rPr kumimoji="1" lang="en-US" altLang="zh-CN" sz="1800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kumimoji="1" lang="en-US" altLang="zh-CN" sz="1800" dirty="0" smtClean="0">
                <a:solidFill>
                  <a:srgbClr val="000066"/>
                </a:solidFill>
                <a:latin typeface="Times New Roman" pitchFamily="18" charset="0"/>
              </a:rPr>
              <a:t>Univ.</a:t>
            </a:r>
            <a:r>
              <a:rPr kumimoji="1" lang="zh-CN" altLang="en-US" sz="1800" dirty="0" smtClean="0">
                <a:solidFill>
                  <a:srgbClr val="000066"/>
                </a:solidFill>
                <a:latin typeface="Times New Roman" pitchFamily="18" charset="0"/>
              </a:rPr>
              <a:t>   </a:t>
            </a:r>
            <a:r>
              <a:rPr kumimoji="1" lang="en-US" altLang="zh-CN" sz="1800" dirty="0">
                <a:solidFill>
                  <a:srgbClr val="000066"/>
                </a:solidFill>
                <a:latin typeface="Times New Roman" pitchFamily="18" charset="0"/>
              </a:rPr>
              <a:t>206.0.68.0/22        11001110.00000000.010001*               1024</a:t>
            </a:r>
          </a:p>
          <a:p>
            <a:pPr>
              <a:lnSpc>
                <a:spcPct val="120000"/>
              </a:lnSpc>
            </a:pPr>
            <a:r>
              <a:rPr kumimoji="1" lang="en-US" altLang="zh-CN" sz="1800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kumimoji="1" lang="en-US" altLang="zh-CN" sz="1800" dirty="0" smtClean="0">
                <a:solidFill>
                  <a:srgbClr val="000066"/>
                </a:solidFill>
                <a:latin typeface="Times New Roman" pitchFamily="18" charset="0"/>
              </a:rPr>
              <a:t>Dept.1 206.0.68.0/23        </a:t>
            </a:r>
            <a:r>
              <a:rPr kumimoji="1" lang="en-US" altLang="zh-CN" sz="1800" dirty="0">
                <a:solidFill>
                  <a:srgbClr val="000066"/>
                </a:solidFill>
                <a:latin typeface="Times New Roman" pitchFamily="18" charset="0"/>
              </a:rPr>
              <a:t>11001110.00000000.0100010*               512</a:t>
            </a:r>
          </a:p>
          <a:p>
            <a:pPr>
              <a:lnSpc>
                <a:spcPct val="120000"/>
              </a:lnSpc>
            </a:pPr>
            <a:r>
              <a:rPr kumimoji="1" lang="en-US" altLang="zh-CN" sz="1800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kumimoji="1" lang="en-US" altLang="zh-CN" sz="1800" dirty="0" smtClean="0">
                <a:solidFill>
                  <a:srgbClr val="000066"/>
                </a:solidFill>
                <a:latin typeface="Times New Roman" pitchFamily="18" charset="0"/>
              </a:rPr>
              <a:t>Dept.2 206.0.70.0/24        </a:t>
            </a:r>
            <a:r>
              <a:rPr kumimoji="1" lang="en-US" altLang="zh-CN" sz="1800" dirty="0">
                <a:solidFill>
                  <a:srgbClr val="000066"/>
                </a:solidFill>
                <a:latin typeface="Times New Roman" pitchFamily="18" charset="0"/>
              </a:rPr>
              <a:t>11001110.00000000.01000110.*            256</a:t>
            </a:r>
          </a:p>
          <a:p>
            <a:pPr>
              <a:lnSpc>
                <a:spcPct val="120000"/>
              </a:lnSpc>
            </a:pPr>
            <a:r>
              <a:rPr kumimoji="1" lang="en-US" altLang="zh-CN" sz="1800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kumimoji="1" lang="en-US" altLang="zh-CN" sz="1800" dirty="0" smtClean="0">
                <a:solidFill>
                  <a:srgbClr val="000066"/>
                </a:solidFill>
                <a:latin typeface="Times New Roman" pitchFamily="18" charset="0"/>
              </a:rPr>
              <a:t>Dept.3</a:t>
            </a:r>
            <a:r>
              <a:rPr kumimoji="1" lang="zh-CN" altLang="en-US" sz="1800" dirty="0" smtClean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kumimoji="1" lang="en-US" altLang="zh-CN" sz="1800" dirty="0" smtClean="0">
                <a:solidFill>
                  <a:srgbClr val="000066"/>
                </a:solidFill>
                <a:latin typeface="Times New Roman" pitchFamily="18" charset="0"/>
              </a:rPr>
              <a:t>206.0.71.0/25        </a:t>
            </a:r>
            <a:r>
              <a:rPr kumimoji="1" lang="en-US" altLang="zh-CN" sz="1800" dirty="0">
                <a:solidFill>
                  <a:srgbClr val="000066"/>
                </a:solidFill>
                <a:latin typeface="Times New Roman" pitchFamily="18" charset="0"/>
              </a:rPr>
              <a:t>11001110.00000000.01000111.0*          128</a:t>
            </a:r>
          </a:p>
          <a:p>
            <a:pPr>
              <a:lnSpc>
                <a:spcPct val="120000"/>
              </a:lnSpc>
              <a:spcAft>
                <a:spcPct val="25000"/>
              </a:spcAft>
            </a:pPr>
            <a:r>
              <a:rPr kumimoji="1" lang="en-US" altLang="zh-CN" sz="1800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kumimoji="1" lang="en-US" altLang="zh-CN" sz="1800" dirty="0" smtClean="0">
                <a:solidFill>
                  <a:srgbClr val="000066"/>
                </a:solidFill>
                <a:latin typeface="Times New Roman" pitchFamily="18" charset="0"/>
              </a:rPr>
              <a:t>Dept.4</a:t>
            </a:r>
            <a:r>
              <a:rPr kumimoji="1" lang="zh-CN" altLang="en-US" sz="1800" dirty="0" smtClean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kumimoji="1" lang="en-US" altLang="zh-CN" sz="1800" dirty="0">
                <a:solidFill>
                  <a:srgbClr val="000066"/>
                </a:solidFill>
                <a:latin typeface="Times New Roman" pitchFamily="18" charset="0"/>
              </a:rPr>
              <a:t>206.0.71.128/25    11001110.00000000.01000111.1*          128</a:t>
            </a:r>
          </a:p>
        </p:txBody>
      </p:sp>
      <p:sp>
        <p:nvSpPr>
          <p:cNvPr id="135207" name="Line 58"/>
          <p:cNvSpPr>
            <a:spLocks noChangeShapeType="1"/>
          </p:cNvSpPr>
          <p:nvPr/>
        </p:nvSpPr>
        <p:spPr bwMode="auto">
          <a:xfrm>
            <a:off x="957263" y="4635500"/>
            <a:ext cx="6977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208" name="Line 59"/>
          <p:cNvSpPr>
            <a:spLocks noChangeShapeType="1"/>
          </p:cNvSpPr>
          <p:nvPr/>
        </p:nvSpPr>
        <p:spPr bwMode="auto">
          <a:xfrm flipH="1">
            <a:off x="1670050" y="4225925"/>
            <a:ext cx="1588" cy="240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209" name="Line 60"/>
          <p:cNvSpPr>
            <a:spLocks noChangeShapeType="1"/>
          </p:cNvSpPr>
          <p:nvPr/>
        </p:nvSpPr>
        <p:spPr bwMode="auto">
          <a:xfrm flipH="1">
            <a:off x="3348038" y="4238625"/>
            <a:ext cx="3175" cy="240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210" name="Line 61"/>
          <p:cNvSpPr>
            <a:spLocks noChangeShapeType="1"/>
          </p:cNvSpPr>
          <p:nvPr/>
        </p:nvSpPr>
        <p:spPr bwMode="auto">
          <a:xfrm flipH="1">
            <a:off x="6732588" y="4238625"/>
            <a:ext cx="3175" cy="240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lt"/>
              </a:rPr>
              <a:t>2-</a:t>
            </a:r>
            <a:fld id="{8D86E30F-9715-46E4-A069-7ABB4D7C8E3B}" type="slidenum">
              <a:rPr lang="en-US" altLang="ko-KR" smtClean="0">
                <a:latin typeface="+mn-lt"/>
              </a:rPr>
              <a:pPr>
                <a:defRPr/>
              </a:pPr>
              <a:t>47</a:t>
            </a:fld>
            <a:endParaRPr lang="en-US" altLang="ko-KR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Longest Match and Mixture of Route Types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sz="2000" dirty="0" err="1" smtClean="0"/>
              <a:t>Dest</a:t>
            </a:r>
            <a:r>
              <a:rPr lang="en-GB" altLang="zh-CN" sz="2000" dirty="0" smtClean="0"/>
              <a:t>. Address of a datagram D = 206.0.71.128</a:t>
            </a:r>
          </a:p>
          <a:p>
            <a:r>
              <a:rPr lang="en-GB" altLang="zh-CN" sz="2000" dirty="0" smtClean="0"/>
              <a:t>Items in routing table: 206.0.68.0/22	(ISP)</a:t>
            </a:r>
          </a:p>
          <a:p>
            <a:pPr>
              <a:buNone/>
            </a:pPr>
            <a:r>
              <a:rPr lang="en-GB" altLang="zh-CN" sz="2000" dirty="0" smtClean="0"/>
              <a:t>				     206.0.71.128/25	(Dept. 4)</a:t>
            </a:r>
          </a:p>
          <a:p>
            <a:pPr>
              <a:buNone/>
            </a:pPr>
            <a:r>
              <a:rPr lang="en-GB" altLang="zh-CN" sz="2000" dirty="0" smtClean="0"/>
              <a:t>		</a:t>
            </a:r>
            <a:r>
              <a:rPr lang="en-GB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</a:t>
            </a:r>
            <a:r>
              <a:rPr lang="en-GB" altLang="zh-CN" sz="2000" baseline="-25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GB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</a:t>
            </a:r>
            <a:r>
              <a:rPr lang="en-US" altLang="zh-CN" sz="2000" dirty="0" smtClean="0">
                <a:solidFill>
                  <a:srgbClr val="333399"/>
                </a:solidFill>
                <a:latin typeface="Arial" charset="0"/>
              </a:rPr>
              <a:t>11111111 11111111 11111100 00000000	         /22</a:t>
            </a:r>
          </a:p>
          <a:p>
            <a:pPr>
              <a:buNone/>
            </a:pPr>
            <a:r>
              <a:rPr lang="en-GB" altLang="zh-CN" sz="2000" dirty="0" smtClean="0">
                <a:solidFill>
                  <a:srgbClr val="333399"/>
                </a:solidFill>
                <a:latin typeface="Arial" charset="0"/>
              </a:rPr>
              <a:t>AND	  D =        </a:t>
            </a:r>
            <a:r>
              <a:rPr lang="en-US" altLang="zh-CN" sz="2000" dirty="0" smtClean="0">
                <a:solidFill>
                  <a:srgbClr val="333399"/>
                </a:solidFill>
                <a:latin typeface="Arial" charset="0"/>
              </a:rPr>
              <a:t>206.           0.      01000111.10000000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333399"/>
                </a:solidFill>
                <a:latin typeface="Arial" charset="0"/>
              </a:rPr>
              <a:t>			   206.           0.      01000100.       0</a:t>
            </a:r>
          </a:p>
          <a:p>
            <a:pPr>
              <a:buNone/>
            </a:pPr>
            <a:endParaRPr lang="en-GB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GB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M</a:t>
            </a:r>
            <a:r>
              <a:rPr lang="en-GB" altLang="zh-CN" sz="2000" baseline="-25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en-GB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</a:t>
            </a:r>
            <a:r>
              <a:rPr lang="en-US" altLang="zh-CN" sz="2000" dirty="0" smtClean="0">
                <a:solidFill>
                  <a:srgbClr val="333399"/>
                </a:solidFill>
                <a:latin typeface="Arial" charset="0"/>
              </a:rPr>
              <a:t>11111111 11111111 11111111 10000000	         /25</a:t>
            </a:r>
          </a:p>
          <a:p>
            <a:pPr>
              <a:buNone/>
            </a:pPr>
            <a:r>
              <a:rPr lang="en-GB" altLang="zh-CN" sz="2000" dirty="0" smtClean="0">
                <a:solidFill>
                  <a:srgbClr val="333399"/>
                </a:solidFill>
                <a:latin typeface="Arial" charset="0"/>
              </a:rPr>
              <a:t>AND	  D =        </a:t>
            </a:r>
            <a:r>
              <a:rPr lang="en-US" altLang="zh-CN" sz="2000" dirty="0" smtClean="0">
                <a:solidFill>
                  <a:srgbClr val="333399"/>
                </a:solidFill>
                <a:latin typeface="Arial" charset="0"/>
              </a:rPr>
              <a:t>206.           0.             71.      10000000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333399"/>
                </a:solidFill>
                <a:latin typeface="Arial" charset="0"/>
              </a:rPr>
              <a:t>			   206.           0.             71.      10000000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333399"/>
                </a:solidFill>
                <a:latin typeface="Arial" charset="0"/>
              </a:rPr>
              <a:t>			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lt"/>
              </a:rPr>
              <a:t>2-</a:t>
            </a:r>
            <a:fld id="{6C1F76B0-C056-41A2-B7A5-C4FED8C001A5}" type="slidenum">
              <a:rPr lang="en-US" altLang="ko-KR" smtClean="0">
                <a:latin typeface="+mn-lt"/>
              </a:rPr>
              <a:pPr>
                <a:defRPr/>
              </a:pPr>
              <a:t>48</a:t>
            </a:fld>
            <a:endParaRPr lang="en-US" altLang="ko-KR" dirty="0">
              <a:latin typeface="+mn-lt"/>
            </a:endParaRP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0" y="3420555"/>
            <a:ext cx="88201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93992" y="3465576"/>
            <a:ext cx="2231136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altLang="zh-CN" sz="1600" dirty="0" smtClean="0">
                <a:latin typeface="+mn-lt"/>
              </a:rPr>
              <a:t>Match 206.0.68.0/22</a:t>
            </a:r>
            <a:endParaRPr lang="zh-CN" altLang="en-US" sz="1600" dirty="0">
              <a:latin typeface="+mn-lt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0" y="4892739"/>
            <a:ext cx="88201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03136" y="5239512"/>
            <a:ext cx="2221992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altLang="zh-CN" sz="1600" dirty="0" smtClean="0">
                <a:latin typeface="+mn-lt"/>
              </a:rPr>
              <a:t>Match 206.0.71.128/25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6858000" y="5815584"/>
            <a:ext cx="2121408" cy="0"/>
          </a:xfrm>
          <a:prstGeom prst="lin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451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95912F29-14A4-40BB-993F-3A85EDEB0DC1}" type="slidenum">
              <a:rPr lang="en-US" altLang="ko-KR" smtClean="0">
                <a:latin typeface="+mn-lt"/>
                <a:ea typeface="굴림" pitchFamily="34" charset="-127"/>
              </a:rPr>
              <a:pPr/>
              <a:t>49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IP addresses: how to get one?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687512"/>
            <a:ext cx="8034338" cy="4579937"/>
          </a:xfrm>
        </p:spPr>
        <p:txBody>
          <a:bodyPr/>
          <a:lstStyle/>
          <a:p>
            <a:pPr>
              <a:buFont typeface="ZapfDingbats"/>
              <a:buNone/>
            </a:pPr>
            <a:r>
              <a:rPr lang="en-US" altLang="ko-KR" u="sng" dirty="0" smtClean="0">
                <a:solidFill>
                  <a:srgbClr val="FF0000"/>
                </a:solidFill>
                <a:ea typeface="굴림" pitchFamily="34" charset="-127"/>
              </a:rPr>
              <a:t>Q:</a:t>
            </a:r>
            <a:r>
              <a:rPr lang="en-US" altLang="ko-KR" dirty="0" smtClean="0">
                <a:ea typeface="굴림" pitchFamily="34" charset="-127"/>
              </a:rPr>
              <a:t> How does a </a:t>
            </a:r>
            <a:r>
              <a:rPr lang="en-US" altLang="ko-KR" i="1" dirty="0" smtClean="0">
                <a:ea typeface="굴림" pitchFamily="34" charset="-127"/>
              </a:rPr>
              <a:t>host</a:t>
            </a:r>
            <a:r>
              <a:rPr lang="en-US" altLang="ko-KR" dirty="0" smtClean="0">
                <a:ea typeface="굴림" pitchFamily="34" charset="-127"/>
              </a:rPr>
              <a:t> get IP address?</a:t>
            </a:r>
          </a:p>
          <a:p>
            <a:r>
              <a:rPr lang="en-US" altLang="ko-KR" sz="2400" i="1" dirty="0" smtClean="0">
                <a:solidFill>
                  <a:srgbClr val="0000FF"/>
                </a:solidFill>
                <a:ea typeface="굴림" pitchFamily="34" charset="-127"/>
              </a:rPr>
              <a:t>Static</a:t>
            </a:r>
            <a:r>
              <a:rPr lang="en-US" altLang="ko-KR" sz="2400" dirty="0" smtClean="0">
                <a:ea typeface="굴림" pitchFamily="34" charset="-127"/>
              </a:rPr>
              <a:t> configuration: hard-coded by system admin in a file</a:t>
            </a:r>
          </a:p>
          <a:p>
            <a:pPr lvl="1"/>
            <a:r>
              <a:rPr lang="en-US" altLang="ko-KR" dirty="0" smtClean="0">
                <a:ea typeface="굴림" pitchFamily="34" charset="-127"/>
              </a:rPr>
              <a:t>Windows: control-panel-&gt;network-&gt;configuration-&gt;</a:t>
            </a:r>
            <a:r>
              <a:rPr lang="en-US" altLang="ko-KR" dirty="0" err="1" smtClean="0">
                <a:ea typeface="굴림" pitchFamily="34" charset="-127"/>
              </a:rPr>
              <a:t>tcp</a:t>
            </a:r>
            <a:r>
              <a:rPr lang="en-US" altLang="ko-KR" dirty="0" smtClean="0">
                <a:ea typeface="굴림" pitchFamily="34" charset="-127"/>
              </a:rPr>
              <a:t>/</a:t>
            </a:r>
            <a:r>
              <a:rPr lang="en-US" altLang="ko-KR" dirty="0" err="1" smtClean="0">
                <a:ea typeface="굴림" pitchFamily="34" charset="-127"/>
              </a:rPr>
              <a:t>ip</a:t>
            </a:r>
            <a:r>
              <a:rPr lang="en-US" altLang="ko-KR" dirty="0" smtClean="0">
                <a:ea typeface="굴림" pitchFamily="34" charset="-127"/>
              </a:rPr>
              <a:t>-&gt;properties</a:t>
            </a:r>
          </a:p>
          <a:p>
            <a:pPr lvl="1"/>
            <a:r>
              <a:rPr lang="en-US" altLang="ko-KR" dirty="0" smtClean="0">
                <a:ea typeface="굴림" pitchFamily="34" charset="-127"/>
              </a:rPr>
              <a:t>UNIX: /etc/</a:t>
            </a:r>
            <a:r>
              <a:rPr lang="en-US" altLang="ko-KR" dirty="0" err="1" smtClean="0">
                <a:ea typeface="굴림" pitchFamily="34" charset="-127"/>
              </a:rPr>
              <a:t>rc.config</a:t>
            </a:r>
            <a:endParaRPr lang="en-US" altLang="ko-KR" dirty="0" smtClean="0">
              <a:ea typeface="굴림" pitchFamily="34" charset="-127"/>
            </a:endParaRPr>
          </a:p>
          <a:p>
            <a:r>
              <a:rPr lang="en-US" altLang="ko-KR" sz="2400" i="1" dirty="0" smtClean="0">
                <a:solidFill>
                  <a:srgbClr val="0000FF"/>
                </a:solidFill>
                <a:ea typeface="굴림" pitchFamily="34" charset="-127"/>
              </a:rPr>
              <a:t>Dynamic</a:t>
            </a:r>
            <a:r>
              <a:rPr lang="en-US" altLang="ko-KR" sz="2400" dirty="0" smtClean="0">
                <a:ea typeface="굴림" pitchFamily="34" charset="-127"/>
              </a:rPr>
              <a:t> configuration: 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    DHCP:</a:t>
            </a:r>
            <a:r>
              <a:rPr lang="en-US" altLang="ko-KR" sz="2400" dirty="0" smtClean="0">
                <a:ea typeface="굴림" pitchFamily="34" charset="-127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D</a:t>
            </a:r>
            <a:r>
              <a:rPr lang="en-US" altLang="ko-KR" sz="2400" dirty="0" smtClean="0">
                <a:ea typeface="굴림" pitchFamily="34" charset="-127"/>
              </a:rPr>
              <a:t>ynamic </a:t>
            </a:r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H</a:t>
            </a:r>
            <a:r>
              <a:rPr lang="en-US" altLang="ko-KR" sz="2400" dirty="0" smtClean="0">
                <a:ea typeface="굴림" pitchFamily="34" charset="-127"/>
              </a:rPr>
              <a:t>ost </a:t>
            </a:r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C</a:t>
            </a:r>
            <a:r>
              <a:rPr lang="en-US" altLang="ko-KR" sz="2400" dirty="0" smtClean="0">
                <a:ea typeface="굴림" pitchFamily="34" charset="-127"/>
              </a:rPr>
              <a:t>onfiguration </a:t>
            </a:r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P</a:t>
            </a:r>
            <a:r>
              <a:rPr lang="en-US" altLang="ko-KR" sz="2400" dirty="0" smtClean="0">
                <a:ea typeface="굴림" pitchFamily="34" charset="-127"/>
              </a:rPr>
              <a:t>rotocol: dynamically get address from as server</a:t>
            </a:r>
          </a:p>
          <a:p>
            <a:pPr lvl="1"/>
            <a:r>
              <a:rPr lang="en-US" altLang="ko-KR" dirty="0" smtClean="0">
                <a:ea typeface="굴림" pitchFamily="34" charset="-127"/>
              </a:rPr>
              <a:t>“plug-and-play” </a:t>
            </a:r>
          </a:p>
          <a:p>
            <a:pPr>
              <a:buFont typeface="ZapfDingbats"/>
              <a:buNone/>
            </a:pPr>
            <a:endParaRPr lang="en-US" altLang="ko-KR" sz="2400" dirty="0" smtClean="0">
              <a:ea typeface="굴림" pitchFamily="34" charset="-127"/>
            </a:endParaRPr>
          </a:p>
          <a:p>
            <a:endParaRPr lang="en-US" altLang="ko-KR" sz="2400" dirty="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529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F754AA37-3763-45C7-B62C-41730806EEB9}" type="slidenum">
              <a:rPr lang="en-US" altLang="ko-KR" smtClean="0">
                <a:latin typeface="+mn-lt"/>
                <a:ea typeface="굴림" pitchFamily="34" charset="-127"/>
              </a:rPr>
              <a:pPr/>
              <a:t>5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Unit 2: IP Technology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2. 1 Introduction</a:t>
            </a:r>
          </a:p>
          <a:p>
            <a:r>
              <a:rPr lang="en-US" altLang="ko-KR" sz="2400" dirty="0" smtClean="0">
                <a:ea typeface="굴림" pitchFamily="34" charset="-127"/>
              </a:rPr>
              <a:t>2.2 </a:t>
            </a:r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Virtual circuit and datagram networks</a:t>
            </a:r>
          </a:p>
          <a:p>
            <a:r>
              <a:rPr lang="en-US" altLang="ko-KR" sz="2400" dirty="0" smtClean="0">
                <a:ea typeface="굴림" pitchFamily="34" charset="-127"/>
              </a:rPr>
              <a:t>2.3 IPv4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Datagram format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IPv4 addressing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ICMP</a:t>
            </a:r>
          </a:p>
        </p:txBody>
      </p:sp>
      <p:sp>
        <p:nvSpPr>
          <p:cNvPr id="5530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2.4 IPv6:</a:t>
            </a:r>
          </a:p>
          <a:p>
            <a:pPr lvl="1" eaLnBrk="1" hangingPunct="1"/>
            <a:r>
              <a:rPr lang="en-US" altLang="zh-CN" sz="2000" dirty="0" smtClean="0"/>
              <a:t>Protocol Background</a:t>
            </a:r>
          </a:p>
          <a:p>
            <a:pPr lvl="1" eaLnBrk="1" hangingPunct="1"/>
            <a:r>
              <a:rPr lang="en-US" altLang="zh-CN" sz="2000" dirty="0" smtClean="0"/>
              <a:t>Technology Highlights</a:t>
            </a:r>
          </a:p>
          <a:p>
            <a:pPr lvl="1" eaLnBrk="1" hangingPunct="1"/>
            <a:r>
              <a:rPr lang="en-US" altLang="zh-CN" sz="2000" dirty="0" smtClean="0"/>
              <a:t>IPv4-IPv6 Coexistence/Transition </a:t>
            </a:r>
          </a:p>
          <a:p>
            <a:pPr lvl="1" eaLnBrk="1" hangingPunct="1"/>
            <a:r>
              <a:rPr lang="en-US" altLang="zh-CN" sz="2000" dirty="0" smtClean="0"/>
              <a:t>Next Steps</a:t>
            </a:r>
            <a:endParaRPr lang="en-US" altLang="ko-KR" sz="2000" dirty="0" smtClean="0">
              <a:ea typeface="굴림" pitchFamily="34" charset="-127"/>
            </a:endParaRPr>
          </a:p>
          <a:p>
            <a:endParaRPr lang="en-US" altLang="ko-KR" sz="2400" dirty="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758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3A330A83-03F3-49F2-9DB7-49A849EA6A71}" type="slidenum">
              <a:rPr lang="en-US" altLang="ko-KR" smtClean="0">
                <a:latin typeface="+mn-lt"/>
                <a:ea typeface="굴림" pitchFamily="34" charset="-127"/>
              </a:rPr>
              <a:pPr/>
              <a:t>50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itchFamily="34" charset="-127"/>
              </a:rPr>
              <a:t>IP addressing: the last word...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ZapfDingbats"/>
              <a:buNone/>
            </a:pPr>
            <a:r>
              <a:rPr lang="en-US" altLang="ko-KR" sz="2000" u="sng" dirty="0" smtClean="0">
                <a:solidFill>
                  <a:schemeClr val="accent2"/>
                </a:solidFill>
                <a:ea typeface="굴림" pitchFamily="34" charset="-127"/>
              </a:rPr>
              <a:t>Q:</a:t>
            </a:r>
            <a:r>
              <a:rPr lang="en-US" altLang="ko-KR" sz="2000" dirty="0" smtClean="0">
                <a:ea typeface="굴림" pitchFamily="34" charset="-127"/>
              </a:rPr>
              <a:t> How does an ISP get a block of addresses used on the global Internet?</a:t>
            </a:r>
          </a:p>
          <a:p>
            <a:pPr>
              <a:buFont typeface="ZapfDingbats"/>
              <a:buNone/>
            </a:pPr>
            <a:r>
              <a:rPr lang="en-US" altLang="ko-KR" sz="2000" u="sng" dirty="0" smtClean="0">
                <a:solidFill>
                  <a:schemeClr val="accent2"/>
                </a:solidFill>
                <a:ea typeface="굴림" pitchFamily="34" charset="-127"/>
              </a:rPr>
              <a:t>A:</a:t>
            </a:r>
            <a:r>
              <a:rPr lang="en-US" altLang="ko-KR" sz="2000" dirty="0" smtClean="0">
                <a:solidFill>
                  <a:srgbClr val="FF0000"/>
                </a:solidFill>
                <a:ea typeface="굴림" pitchFamily="34" charset="-127"/>
              </a:rPr>
              <a:t> ICANN</a:t>
            </a:r>
            <a:r>
              <a:rPr lang="en-US" altLang="ko-KR" sz="2000" dirty="0" smtClean="0">
                <a:ea typeface="굴림" pitchFamily="34" charset="-127"/>
              </a:rPr>
              <a:t>: </a:t>
            </a:r>
            <a:r>
              <a:rPr lang="en-US" altLang="ko-KR" sz="2000" dirty="0" smtClean="0">
                <a:solidFill>
                  <a:srgbClr val="FF0000"/>
                </a:solidFill>
                <a:ea typeface="굴림" pitchFamily="34" charset="-127"/>
              </a:rPr>
              <a:t>I</a:t>
            </a:r>
            <a:r>
              <a:rPr lang="en-US" altLang="ko-KR" sz="2000" dirty="0" smtClean="0">
                <a:ea typeface="굴림" pitchFamily="34" charset="-127"/>
              </a:rPr>
              <a:t>nternet </a:t>
            </a:r>
            <a:r>
              <a:rPr lang="en-US" altLang="ko-KR" sz="2000" dirty="0" smtClean="0">
                <a:solidFill>
                  <a:srgbClr val="FF0000"/>
                </a:solidFill>
                <a:ea typeface="굴림" pitchFamily="34" charset="-127"/>
              </a:rPr>
              <a:t>C</a:t>
            </a:r>
            <a:r>
              <a:rPr lang="en-US" altLang="ko-KR" sz="2000" dirty="0" smtClean="0">
                <a:ea typeface="굴림" pitchFamily="34" charset="-127"/>
              </a:rPr>
              <a:t>orporation for </a:t>
            </a:r>
            <a:r>
              <a:rPr lang="en-US" altLang="ko-KR" sz="2000" dirty="0" smtClean="0">
                <a:solidFill>
                  <a:srgbClr val="FF0000"/>
                </a:solidFill>
                <a:ea typeface="굴림" pitchFamily="34" charset="-127"/>
              </a:rPr>
              <a:t>A</a:t>
            </a:r>
            <a:r>
              <a:rPr lang="en-US" altLang="ko-KR" sz="2000" dirty="0" smtClean="0">
                <a:ea typeface="굴림" pitchFamily="34" charset="-127"/>
              </a:rPr>
              <a:t>ssigned </a:t>
            </a:r>
          </a:p>
          <a:p>
            <a:pPr>
              <a:buFont typeface="ZapfDingbats"/>
              <a:buNone/>
            </a:pPr>
            <a:r>
              <a:rPr lang="en-US" altLang="ko-KR" sz="2000" dirty="0" smtClean="0">
                <a:ea typeface="굴림" pitchFamily="34" charset="-127"/>
              </a:rPr>
              <a:t>     </a:t>
            </a:r>
            <a:r>
              <a:rPr lang="en-US" altLang="ko-KR" sz="2000" dirty="0" smtClean="0">
                <a:solidFill>
                  <a:srgbClr val="FF0000"/>
                </a:solidFill>
                <a:ea typeface="굴림" pitchFamily="34" charset="-127"/>
              </a:rPr>
              <a:t>N</a:t>
            </a:r>
            <a:r>
              <a:rPr lang="en-US" altLang="ko-KR" sz="2000" dirty="0" smtClean="0">
                <a:ea typeface="굴림" pitchFamily="34" charset="-127"/>
              </a:rPr>
              <a:t>ames and </a:t>
            </a:r>
            <a:r>
              <a:rPr lang="en-US" altLang="ko-KR" sz="2000" dirty="0" smtClean="0">
                <a:solidFill>
                  <a:srgbClr val="FF0000"/>
                </a:solidFill>
                <a:ea typeface="굴림" pitchFamily="34" charset="-127"/>
              </a:rPr>
              <a:t>N</a:t>
            </a:r>
            <a:r>
              <a:rPr lang="en-US" altLang="ko-KR" sz="2000" dirty="0" smtClean="0">
                <a:ea typeface="굴림" pitchFamily="34" charset="-127"/>
              </a:rPr>
              <a:t>umbers </a:t>
            </a:r>
            <a:r>
              <a:rPr lang="en-US" altLang="zh-CN" sz="2000" dirty="0" smtClean="0">
                <a:solidFill>
                  <a:srgbClr val="3366FF"/>
                </a:solidFill>
                <a:ea typeface="宋体" pitchFamily="2" charset="-122"/>
              </a:rPr>
              <a:t>http://www.icann.org</a:t>
            </a:r>
            <a:r>
              <a:rPr lang="en-US" altLang="zh-CN" sz="2000" dirty="0" smtClean="0">
                <a:solidFill>
                  <a:srgbClr val="0066FF"/>
                </a:solidFill>
                <a:ea typeface="宋体" pitchFamily="2" charset="-122"/>
              </a:rPr>
              <a:t>/</a:t>
            </a:r>
            <a:endParaRPr lang="en-US" altLang="ko-KR" sz="2000" dirty="0" smtClean="0">
              <a:solidFill>
                <a:srgbClr val="0066FF"/>
              </a:solidFill>
              <a:ea typeface="굴림" pitchFamily="34" charset="-127"/>
            </a:endParaRP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allocates addresses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manages DNS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assigns domain names, resolves disputes</a:t>
            </a:r>
          </a:p>
          <a:p>
            <a:pPr lvl="1">
              <a:buNone/>
            </a:pPr>
            <a:r>
              <a:rPr lang="en-GB" altLang="ko-KR" sz="2000" dirty="0" smtClean="0">
                <a:solidFill>
                  <a:srgbClr val="0000FF"/>
                </a:solidFill>
                <a:ea typeface="굴림" pitchFamily="34" charset="-127"/>
              </a:rPr>
              <a:t>NOTE: </a:t>
            </a:r>
          </a:p>
          <a:p>
            <a:pPr lvl="1">
              <a:buNone/>
            </a:pPr>
            <a:r>
              <a:rPr lang="en-GB" altLang="ko-KR" sz="2000" dirty="0" smtClean="0">
                <a:solidFill>
                  <a:srgbClr val="0000FF"/>
                </a:solidFill>
                <a:ea typeface="굴림" pitchFamily="34" charset="-127"/>
              </a:rPr>
              <a:t>1. Only largest ISPs need to contact one of the address registries (ARIN, RIPE, APNIC, LATNIC, or AFRINIC).</a:t>
            </a:r>
          </a:p>
          <a:p>
            <a:pPr lvl="1">
              <a:buNone/>
            </a:pPr>
            <a:r>
              <a:rPr lang="en-GB" altLang="ko-KR" sz="2000" dirty="0" smtClean="0">
                <a:solidFill>
                  <a:srgbClr val="0000FF"/>
                </a:solidFill>
                <a:ea typeface="굴림" pitchFamily="34" charset="-127"/>
              </a:rPr>
              <a:t>2. Local ISP obtains prefixes from larger ISPs and assign a unique suffix to each host without contacting the central authority.</a:t>
            </a:r>
            <a:endParaRPr lang="en-US" altLang="ko-KR" dirty="0" smtClean="0">
              <a:solidFill>
                <a:srgbClr val="0000FF"/>
              </a:solidFill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81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6AED84F3-055C-4C18-9B15-DE18FAC91D99}" type="slidenum">
              <a:rPr lang="en-US" altLang="ko-KR" smtClean="0">
                <a:latin typeface="+mn-lt"/>
                <a:ea typeface="굴림" pitchFamily="34" charset="-127"/>
              </a:rPr>
              <a:pPr/>
              <a:t>51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  <p:sp>
        <p:nvSpPr>
          <p:cNvPr id="8199" name="Freeform 80"/>
          <p:cNvSpPr>
            <a:spLocks/>
          </p:cNvSpPr>
          <p:nvPr/>
        </p:nvSpPr>
        <p:spPr bwMode="auto">
          <a:xfrm>
            <a:off x="4152900" y="1871663"/>
            <a:ext cx="3738563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82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91488" cy="1143000"/>
          </a:xfrm>
        </p:spPr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NAT: Network Address Translation</a:t>
            </a:r>
          </a:p>
        </p:txBody>
      </p:sp>
      <p:sp>
        <p:nvSpPr>
          <p:cNvPr id="8201" name="Freeform 4"/>
          <p:cNvSpPr>
            <a:spLocks/>
          </p:cNvSpPr>
          <p:nvPr/>
        </p:nvSpPr>
        <p:spPr bwMode="auto">
          <a:xfrm>
            <a:off x="0" y="2638425"/>
            <a:ext cx="3825875" cy="1355725"/>
          </a:xfrm>
          <a:custGeom>
            <a:avLst/>
            <a:gdLst>
              <a:gd name="T0" fmla="*/ 2147483647 w 2269"/>
              <a:gd name="T1" fmla="*/ 2147483647 h 854"/>
              <a:gd name="T2" fmla="*/ 2147483647 w 2269"/>
              <a:gd name="T3" fmla="*/ 2147483647 h 854"/>
              <a:gd name="T4" fmla="*/ 2147483647 w 2269"/>
              <a:gd name="T5" fmla="*/ 2147483647 h 854"/>
              <a:gd name="T6" fmla="*/ 2147483647 w 2269"/>
              <a:gd name="T7" fmla="*/ 2147483647 h 854"/>
              <a:gd name="T8" fmla="*/ 2147483647 w 2269"/>
              <a:gd name="T9" fmla="*/ 2147483647 h 854"/>
              <a:gd name="T10" fmla="*/ 2147483647 w 2269"/>
              <a:gd name="T11" fmla="*/ 2147483647 h 854"/>
              <a:gd name="T12" fmla="*/ 2147483647 w 2269"/>
              <a:gd name="T13" fmla="*/ 2147483647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7181850" y="2182813"/>
          <a:ext cx="555625" cy="463550"/>
        </p:xfrm>
        <a:graphic>
          <a:graphicData uri="http://schemas.openxmlformats.org/presentationml/2006/ole">
            <p:oleObj spid="_x0000_s280578" name="Clip" r:id="rId4" imgW="1305000" imgH="1085760" progId="">
              <p:embed/>
            </p:oleObj>
          </a:graphicData>
        </a:graphic>
      </p:graphicFrame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7231063" y="2971800"/>
          <a:ext cx="579437" cy="482600"/>
        </p:xfrm>
        <a:graphic>
          <a:graphicData uri="http://schemas.openxmlformats.org/presentationml/2006/ole">
            <p:oleObj spid="_x0000_s280579" name="Clip" r:id="rId5" imgW="1305000" imgH="1085760" progId="">
              <p:embed/>
            </p:oleObj>
          </a:graphicData>
        </a:graphic>
      </p:graphicFrame>
      <p:graphicFrame>
        <p:nvGraphicFramePr>
          <p:cNvPr id="8196" name="Object 7"/>
          <p:cNvGraphicFramePr>
            <a:graphicFrameLocks noChangeAspect="1"/>
          </p:cNvGraphicFramePr>
          <p:nvPr/>
        </p:nvGraphicFramePr>
        <p:xfrm>
          <a:off x="7202488" y="3736975"/>
          <a:ext cx="563562" cy="469900"/>
        </p:xfrm>
        <a:graphic>
          <a:graphicData uri="http://schemas.openxmlformats.org/presentationml/2006/ole">
            <p:oleObj spid="_x0000_s280580" name="Clip" r:id="rId6" imgW="1305000" imgH="1085760" progId="">
              <p:embed/>
            </p:oleObj>
          </a:graphicData>
        </a:graphic>
      </p:graphicFrame>
      <p:sp>
        <p:nvSpPr>
          <p:cNvPr id="8202" name="Line 8"/>
          <p:cNvSpPr>
            <a:spLocks noChangeShapeType="1"/>
          </p:cNvSpPr>
          <p:nvPr/>
        </p:nvSpPr>
        <p:spPr bwMode="auto">
          <a:xfrm>
            <a:off x="4267200" y="31940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8203" name="Line 9"/>
          <p:cNvSpPr>
            <a:spLocks noChangeShapeType="1"/>
          </p:cNvSpPr>
          <p:nvPr/>
        </p:nvSpPr>
        <p:spPr bwMode="auto">
          <a:xfrm flipH="1">
            <a:off x="7102475" y="2451100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8204" name="Line 10"/>
          <p:cNvSpPr>
            <a:spLocks noChangeShapeType="1"/>
          </p:cNvSpPr>
          <p:nvPr/>
        </p:nvSpPr>
        <p:spPr bwMode="auto">
          <a:xfrm>
            <a:off x="7107238" y="2446338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8205" name="Line 11"/>
          <p:cNvSpPr>
            <a:spLocks noChangeShapeType="1"/>
          </p:cNvSpPr>
          <p:nvPr/>
        </p:nvSpPr>
        <p:spPr bwMode="auto">
          <a:xfrm flipV="1">
            <a:off x="7113588" y="3951288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8206" name="Text Box 12"/>
          <p:cNvSpPr txBox="1">
            <a:spLocks noChangeArrowheads="1"/>
          </p:cNvSpPr>
          <p:nvPr/>
        </p:nvSpPr>
        <p:spPr bwMode="auto">
          <a:xfrm>
            <a:off x="7732713" y="2181225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10.0.0.1</a:t>
            </a:r>
          </a:p>
        </p:txBody>
      </p:sp>
      <p:sp>
        <p:nvSpPr>
          <p:cNvPr id="8207" name="Text Box 13"/>
          <p:cNvSpPr txBox="1">
            <a:spLocks noChangeArrowheads="1"/>
          </p:cNvSpPr>
          <p:nvPr/>
        </p:nvSpPr>
        <p:spPr bwMode="auto">
          <a:xfrm>
            <a:off x="7859713" y="2949575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10.0.0.2</a:t>
            </a:r>
          </a:p>
        </p:txBody>
      </p:sp>
      <p:sp>
        <p:nvSpPr>
          <p:cNvPr id="8208" name="Text Box 14"/>
          <p:cNvSpPr txBox="1">
            <a:spLocks noChangeArrowheads="1"/>
          </p:cNvSpPr>
          <p:nvPr/>
        </p:nvSpPr>
        <p:spPr bwMode="auto">
          <a:xfrm>
            <a:off x="7821613" y="3844925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10.0.0.3</a:t>
            </a:r>
          </a:p>
        </p:txBody>
      </p:sp>
      <p:sp>
        <p:nvSpPr>
          <p:cNvPr id="8209" name="Text Box 15"/>
          <p:cNvSpPr txBox="1">
            <a:spLocks noChangeArrowheads="1"/>
          </p:cNvSpPr>
          <p:nvPr/>
        </p:nvSpPr>
        <p:spPr bwMode="auto">
          <a:xfrm>
            <a:off x="4217988" y="2771775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10.0.0.4</a:t>
            </a:r>
          </a:p>
        </p:txBody>
      </p:sp>
      <p:sp>
        <p:nvSpPr>
          <p:cNvPr id="8210" name="Line 16"/>
          <p:cNvSpPr>
            <a:spLocks noChangeShapeType="1"/>
          </p:cNvSpPr>
          <p:nvPr/>
        </p:nvSpPr>
        <p:spPr bwMode="auto">
          <a:xfrm flipH="1">
            <a:off x="4341813" y="302260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8211" name="Text Box 17"/>
          <p:cNvSpPr txBox="1">
            <a:spLocks noChangeArrowheads="1"/>
          </p:cNvSpPr>
          <p:nvPr/>
        </p:nvSpPr>
        <p:spPr bwMode="auto">
          <a:xfrm>
            <a:off x="2379663" y="3328988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138.76.29.7</a:t>
            </a:r>
          </a:p>
        </p:txBody>
      </p:sp>
      <p:sp>
        <p:nvSpPr>
          <p:cNvPr id="8212" name="Line 18"/>
          <p:cNvSpPr>
            <a:spLocks noChangeShapeType="1"/>
          </p:cNvSpPr>
          <p:nvPr/>
        </p:nvSpPr>
        <p:spPr bwMode="auto">
          <a:xfrm flipH="1">
            <a:off x="3602038" y="32607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746500" y="3054350"/>
            <a:ext cx="555625" cy="307975"/>
            <a:chOff x="3600" y="219"/>
            <a:chExt cx="360" cy="175"/>
          </a:xfrm>
        </p:grpSpPr>
        <p:sp>
          <p:nvSpPr>
            <p:cNvPr id="8226" name="Oval 2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>
                <a:latin typeface="+mn-lt"/>
              </a:endParaRPr>
            </a:p>
          </p:txBody>
        </p:sp>
        <p:sp>
          <p:nvSpPr>
            <p:cNvPr id="8227" name="Line 2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8228" name="Line 2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8229" name="Rectangle 2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ko-KR" altLang="ko-KR" sz="2400">
                <a:latin typeface="+mn-lt"/>
              </a:endParaRPr>
            </a:p>
          </p:txBody>
        </p:sp>
        <p:sp>
          <p:nvSpPr>
            <p:cNvPr id="8230" name="Oval 2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>
                <a:latin typeface="+mn-lt"/>
              </a:endParaRPr>
            </a:p>
          </p:txBody>
        </p:sp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36" name="Line 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8237" name="Line 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8238" name="Line 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</p:grpSp>
        <p:grpSp>
          <p:nvGrpSpPr>
            <p:cNvPr id="4" name="Group 2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33" name="Line 3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8234" name="Line 3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8235" name="Line 3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</p:grpSp>
      </p:grpSp>
      <p:sp>
        <p:nvSpPr>
          <p:cNvPr id="8214" name="Line 79"/>
          <p:cNvSpPr>
            <a:spLocks noChangeShapeType="1"/>
          </p:cNvSpPr>
          <p:nvPr/>
        </p:nvSpPr>
        <p:spPr bwMode="auto">
          <a:xfrm>
            <a:off x="706438" y="322262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8215" name="Text Box 81"/>
          <p:cNvSpPr txBox="1">
            <a:spLocks noChangeArrowheads="1"/>
          </p:cNvSpPr>
          <p:nvPr/>
        </p:nvSpPr>
        <p:spPr bwMode="auto">
          <a:xfrm>
            <a:off x="4560894" y="1679575"/>
            <a:ext cx="25923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ko-KR" sz="2000" dirty="0">
                <a:latin typeface="+mn-lt"/>
              </a:rPr>
              <a:t>local network</a:t>
            </a:r>
          </a:p>
          <a:p>
            <a:pPr algn="ctr" eaLnBrk="0" hangingPunct="0"/>
            <a:r>
              <a:rPr kumimoji="0" lang="en-US" altLang="ko-KR" sz="2000" dirty="0">
                <a:latin typeface="+mn-lt"/>
              </a:rPr>
              <a:t>(e.g., home network)</a:t>
            </a:r>
          </a:p>
          <a:p>
            <a:pPr algn="ctr" eaLnBrk="0" hangingPunct="0"/>
            <a:r>
              <a:rPr kumimoji="0" lang="en-US" altLang="ko-KR" sz="2000" dirty="0">
                <a:latin typeface="+mn-lt"/>
              </a:rPr>
              <a:t>10.0.0.0/24</a:t>
            </a:r>
          </a:p>
        </p:txBody>
      </p:sp>
      <p:sp>
        <p:nvSpPr>
          <p:cNvPr id="8216" name="Line 82"/>
          <p:cNvSpPr>
            <a:spLocks noChangeShapeType="1"/>
          </p:cNvSpPr>
          <p:nvPr/>
        </p:nvSpPr>
        <p:spPr bwMode="auto">
          <a:xfrm>
            <a:off x="69850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8217" name="Line 83"/>
          <p:cNvSpPr>
            <a:spLocks noChangeShapeType="1"/>
          </p:cNvSpPr>
          <p:nvPr/>
        </p:nvSpPr>
        <p:spPr bwMode="auto">
          <a:xfrm>
            <a:off x="4033838" y="176053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8218" name="Line 84"/>
          <p:cNvSpPr>
            <a:spLocks noChangeShapeType="1"/>
          </p:cNvSpPr>
          <p:nvPr/>
        </p:nvSpPr>
        <p:spPr bwMode="auto">
          <a:xfrm flipH="1" flipV="1">
            <a:off x="4173538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8219" name="Line 86"/>
          <p:cNvSpPr>
            <a:spLocks noChangeShapeType="1"/>
          </p:cNvSpPr>
          <p:nvPr/>
        </p:nvSpPr>
        <p:spPr bwMode="auto">
          <a:xfrm>
            <a:off x="25781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8220" name="Line 87"/>
          <p:cNvSpPr>
            <a:spLocks noChangeShapeType="1"/>
          </p:cNvSpPr>
          <p:nvPr/>
        </p:nvSpPr>
        <p:spPr bwMode="auto">
          <a:xfrm flipH="1" flipV="1">
            <a:off x="766763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8221" name="Text Box 88"/>
          <p:cNvSpPr txBox="1">
            <a:spLocks noChangeArrowheads="1"/>
          </p:cNvSpPr>
          <p:nvPr/>
        </p:nvSpPr>
        <p:spPr bwMode="auto">
          <a:xfrm>
            <a:off x="1513879" y="1666875"/>
            <a:ext cx="12394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ko-KR" sz="2000">
                <a:latin typeface="+mn-lt"/>
              </a:rPr>
              <a:t>rest of</a:t>
            </a:r>
          </a:p>
          <a:p>
            <a:pPr algn="ctr" eaLnBrk="0" hangingPunct="0"/>
            <a:r>
              <a:rPr kumimoji="0" lang="en-US" altLang="ko-KR" sz="2000">
                <a:latin typeface="+mn-lt"/>
              </a:rPr>
              <a:t>Internet</a:t>
            </a:r>
          </a:p>
        </p:txBody>
      </p:sp>
      <p:sp>
        <p:nvSpPr>
          <p:cNvPr id="8222" name="Line 89"/>
          <p:cNvSpPr>
            <a:spLocks noChangeShapeType="1"/>
          </p:cNvSpPr>
          <p:nvPr/>
        </p:nvSpPr>
        <p:spPr bwMode="auto">
          <a:xfrm flipH="1" flipV="1">
            <a:off x="2819400" y="3644900"/>
            <a:ext cx="11113" cy="788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8223" name="Text Box 90"/>
          <p:cNvSpPr txBox="1">
            <a:spLocks noChangeArrowheads="1"/>
          </p:cNvSpPr>
          <p:nvPr/>
        </p:nvSpPr>
        <p:spPr bwMode="auto">
          <a:xfrm>
            <a:off x="4408488" y="4414838"/>
            <a:ext cx="37560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ko-KR" sz="2000" dirty="0" err="1">
                <a:latin typeface="+mn-lt"/>
              </a:rPr>
              <a:t>Datagrams</a:t>
            </a:r>
            <a:r>
              <a:rPr kumimoji="0" lang="en-US" altLang="ko-KR" sz="2000" dirty="0">
                <a:latin typeface="+mn-lt"/>
              </a:rPr>
              <a:t> with source or </a:t>
            </a:r>
          </a:p>
          <a:p>
            <a:pPr algn="ctr" eaLnBrk="0" hangingPunct="0"/>
            <a:r>
              <a:rPr kumimoji="0" lang="en-US" altLang="ko-KR" sz="2000" dirty="0">
                <a:latin typeface="+mn-lt"/>
              </a:rPr>
              <a:t>destination in this network</a:t>
            </a:r>
          </a:p>
          <a:p>
            <a:pPr algn="ctr" eaLnBrk="0" hangingPunct="0"/>
            <a:r>
              <a:rPr kumimoji="0" lang="en-US" altLang="ko-KR" sz="2000" dirty="0">
                <a:latin typeface="+mn-lt"/>
              </a:rPr>
              <a:t>have 10.0.0.0/24 address for </a:t>
            </a:r>
          </a:p>
          <a:p>
            <a:pPr algn="ctr" eaLnBrk="0" hangingPunct="0"/>
            <a:r>
              <a:rPr kumimoji="0" lang="en-US" altLang="ko-KR" sz="2000" dirty="0">
                <a:latin typeface="+mn-lt"/>
              </a:rPr>
              <a:t>source, destination (as usual)</a:t>
            </a:r>
          </a:p>
        </p:txBody>
      </p:sp>
      <p:sp>
        <p:nvSpPr>
          <p:cNvPr id="8224" name="Line 91"/>
          <p:cNvSpPr>
            <a:spLocks noChangeShapeType="1"/>
          </p:cNvSpPr>
          <p:nvPr/>
        </p:nvSpPr>
        <p:spPr bwMode="auto">
          <a:xfrm flipH="1" flipV="1">
            <a:off x="5838825" y="3451225"/>
            <a:ext cx="11113" cy="996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8225" name="Text Box 92"/>
          <p:cNvSpPr txBox="1">
            <a:spLocks noChangeArrowheads="1"/>
          </p:cNvSpPr>
          <p:nvPr/>
        </p:nvSpPr>
        <p:spPr bwMode="auto">
          <a:xfrm>
            <a:off x="0" y="4424363"/>
            <a:ext cx="44989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ko-KR" sz="2000" i="1" dirty="0">
                <a:solidFill>
                  <a:srgbClr val="FF0000"/>
                </a:solidFill>
                <a:latin typeface="+mn-lt"/>
              </a:rPr>
              <a:t>All</a:t>
            </a:r>
            <a:r>
              <a:rPr kumimoji="0" lang="en-US" altLang="ko-KR" sz="2000" dirty="0">
                <a:latin typeface="+mn-lt"/>
              </a:rPr>
              <a:t> </a:t>
            </a:r>
            <a:r>
              <a:rPr kumimoji="0" lang="en-US" altLang="ko-KR" sz="2000" dirty="0" err="1">
                <a:latin typeface="+mn-lt"/>
              </a:rPr>
              <a:t>datagrams</a:t>
            </a:r>
            <a:r>
              <a:rPr kumimoji="0" lang="en-US" altLang="ko-KR" sz="2000" dirty="0">
                <a:latin typeface="+mn-lt"/>
              </a:rPr>
              <a:t> </a:t>
            </a:r>
            <a:r>
              <a:rPr kumimoji="0" lang="en-US" altLang="ko-KR" sz="2000" i="1" dirty="0">
                <a:solidFill>
                  <a:srgbClr val="FF0000"/>
                </a:solidFill>
                <a:latin typeface="+mn-lt"/>
              </a:rPr>
              <a:t>leaving</a:t>
            </a:r>
            <a:r>
              <a:rPr kumimoji="0" lang="en-US" altLang="ko-KR" sz="2000" dirty="0">
                <a:latin typeface="+mn-lt"/>
              </a:rPr>
              <a:t> local</a:t>
            </a:r>
          </a:p>
          <a:p>
            <a:pPr algn="ctr" eaLnBrk="0" hangingPunct="0"/>
            <a:r>
              <a:rPr kumimoji="0" lang="en-US" altLang="ko-KR" sz="2000" dirty="0">
                <a:latin typeface="+mn-lt"/>
              </a:rPr>
              <a:t>network have </a:t>
            </a:r>
            <a:r>
              <a:rPr kumimoji="0" lang="en-US" altLang="ko-KR" sz="2000" dirty="0">
                <a:solidFill>
                  <a:srgbClr val="FF0000"/>
                </a:solidFill>
                <a:latin typeface="+mn-lt"/>
              </a:rPr>
              <a:t>same</a:t>
            </a:r>
            <a:r>
              <a:rPr kumimoji="0" lang="en-US" altLang="ko-KR" sz="2000" dirty="0">
                <a:latin typeface="+mn-lt"/>
              </a:rPr>
              <a:t> single source NAT IP address: 138.76.29.7,</a:t>
            </a:r>
          </a:p>
          <a:p>
            <a:pPr algn="ctr" eaLnBrk="0" hangingPunct="0"/>
            <a:r>
              <a:rPr kumimoji="0" lang="en-US" altLang="ko-KR" sz="2000" dirty="0">
                <a:solidFill>
                  <a:srgbClr val="0070C0"/>
                </a:solidFill>
                <a:latin typeface="+mn-lt"/>
              </a:rPr>
              <a:t>different source port numbers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23744" y="2697480"/>
            <a:ext cx="149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800" dirty="0" smtClean="0">
                <a:solidFill>
                  <a:srgbClr val="FF0000"/>
                </a:solidFill>
                <a:latin typeface="+mn-lt"/>
              </a:rPr>
              <a:t>NAT Router</a:t>
            </a:r>
            <a:endParaRPr lang="zh-CN" altLang="en-US" sz="18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499" y="228600"/>
            <a:ext cx="8832501" cy="1143000"/>
          </a:xfrm>
        </p:spPr>
        <p:txBody>
          <a:bodyPr/>
          <a:lstStyle/>
          <a:p>
            <a:r>
              <a:rPr lang="en-US" altLang="zh-CN" sz="3200" dirty="0" smtClean="0"/>
              <a:t>Private Addresses /Non-routable Addresses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987602" cy="2107642"/>
          </a:xfrm>
        </p:spPr>
        <p:txBody>
          <a:bodyPr/>
          <a:lstStyle/>
          <a:p>
            <a:r>
              <a:rPr lang="en-US" altLang="zh-CN" dirty="0" smtClean="0"/>
              <a:t>CIDR blocks reserved for use within a site (private network)</a:t>
            </a:r>
          </a:p>
          <a:p>
            <a:r>
              <a:rPr lang="en-US" altLang="zh-CN" dirty="0" smtClean="0"/>
              <a:t>Must never appear on the Internet</a:t>
            </a:r>
          </a:p>
          <a:p>
            <a:r>
              <a:rPr lang="en-US" altLang="zh-CN" dirty="0" smtClean="0"/>
              <a:t>ISPs do not maintain routes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lt"/>
              </a:rPr>
              <a:t>2-</a:t>
            </a:r>
            <a:fld id="{C83B635E-340E-4B92-B568-B105B3E255B2}" type="slidenum">
              <a:rPr lang="en-US" altLang="ko-KR" smtClean="0">
                <a:latin typeface="+mn-lt"/>
              </a:rPr>
              <a:pPr>
                <a:defRPr/>
              </a:pPr>
              <a:t>52</a:t>
            </a:fld>
            <a:endParaRPr lang="en-US" altLang="ko-KR" dirty="0"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00035" y="392918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Prefix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Lowest 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Highest Address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10.0.0.0/8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10.255.255.255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172.16.0.0/12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172.16.0.0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172.31.255.255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192.168.0.0/16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192.168.0.0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192.168.255.255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169.254.0.0/16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169.254.0.0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169.254.255.255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861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2-</a:t>
            </a:r>
            <a:fld id="{8E87671F-A78A-48AC-9E22-151BB9B5DF2D}" type="slidenum">
              <a:rPr lang="en-US" altLang="ko-KR" smtClean="0">
                <a:ea typeface="굴림" pitchFamily="34" charset="-127"/>
              </a:rPr>
              <a:pPr/>
              <a:t>53</a:t>
            </a:fld>
            <a:endParaRPr lang="en-US" altLang="ko-KR" dirty="0" smtClean="0">
              <a:ea typeface="굴림" pitchFamily="34" charset="-127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66075" cy="1143000"/>
          </a:xfrm>
        </p:spPr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NAT: Network Address Translation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75675" cy="4648200"/>
          </a:xfrm>
        </p:spPr>
        <p:txBody>
          <a:bodyPr/>
          <a:lstStyle/>
          <a:p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Motivation:</a:t>
            </a:r>
            <a:r>
              <a:rPr lang="en-US" altLang="ko-KR" sz="2400" dirty="0" smtClean="0">
                <a:ea typeface="굴림" pitchFamily="34" charset="-127"/>
              </a:rPr>
              <a:t> local network uses just one IP address as far as outside world is concerned:</a:t>
            </a:r>
          </a:p>
          <a:p>
            <a:pPr lvl="1"/>
            <a:r>
              <a:rPr lang="en-US" altLang="ko-KR" dirty="0" smtClean="0">
                <a:ea typeface="굴림" pitchFamily="34" charset="-127"/>
              </a:rPr>
              <a:t>range of addresses not needed from ISP:  just one IP address for all devices</a:t>
            </a:r>
          </a:p>
          <a:p>
            <a:pPr lvl="1"/>
            <a:r>
              <a:rPr lang="en-US" altLang="ko-KR" dirty="0" smtClean="0">
                <a:ea typeface="굴림" pitchFamily="34" charset="-127"/>
              </a:rPr>
              <a:t>can change addresses of devices in local network without notifying outside world</a:t>
            </a:r>
          </a:p>
          <a:p>
            <a:pPr lvl="1"/>
            <a:r>
              <a:rPr lang="en-US" altLang="ko-KR" dirty="0" smtClean="0">
                <a:ea typeface="굴림" pitchFamily="34" charset="-127"/>
              </a:rPr>
              <a:t>can change ISP without changing addresses of devices in local network</a:t>
            </a:r>
          </a:p>
          <a:p>
            <a:pPr lvl="1"/>
            <a:r>
              <a:rPr lang="en-US" altLang="ko-KR" dirty="0" smtClean="0">
                <a:ea typeface="굴림" pitchFamily="34" charset="-127"/>
              </a:rPr>
              <a:t>devices inside local net not explicitly addressable, visible by outside world (</a:t>
            </a:r>
            <a:r>
              <a:rPr lang="en-US" altLang="ko-KR" dirty="0" smtClean="0">
                <a:solidFill>
                  <a:srgbClr val="0070C0"/>
                </a:solidFill>
                <a:ea typeface="굴림" pitchFamily="34" charset="-127"/>
              </a:rPr>
              <a:t>a security plus</a:t>
            </a:r>
            <a:r>
              <a:rPr lang="en-US" altLang="ko-KR" dirty="0" smtClean="0">
                <a:ea typeface="굴림" pitchFamily="34" charset="-127"/>
              </a:rPr>
              <a:t>).</a:t>
            </a:r>
          </a:p>
          <a:p>
            <a:pPr>
              <a:buFont typeface="ZapfDingbats"/>
              <a:buNone/>
            </a:pPr>
            <a:endParaRPr lang="en-US" altLang="ko-KR" dirty="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963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2-</a:t>
            </a:r>
            <a:fld id="{B169DC44-6BA4-4A8E-A30C-32F90842C296}" type="slidenum">
              <a:rPr lang="en-US" altLang="ko-KR" smtClean="0">
                <a:ea typeface="굴림" pitchFamily="34" charset="-127"/>
              </a:rPr>
              <a:pPr/>
              <a:t>54</a:t>
            </a:fld>
            <a:endParaRPr lang="en-US" altLang="ko-KR" dirty="0" smtClean="0">
              <a:ea typeface="굴림" pitchFamily="34" charset="-127"/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66075" cy="1143000"/>
          </a:xfrm>
        </p:spPr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NAT: Network Address Translation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82699"/>
            <a:ext cx="8757578" cy="5077907"/>
          </a:xfrm>
        </p:spPr>
        <p:txBody>
          <a:bodyPr/>
          <a:lstStyle/>
          <a:p>
            <a:pPr>
              <a:lnSpc>
                <a:spcPct val="80000"/>
              </a:lnSpc>
              <a:buFont typeface="ZapfDingbats"/>
              <a:buNone/>
            </a:pPr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Implementation:</a:t>
            </a:r>
            <a:r>
              <a:rPr lang="en-US" altLang="ko-KR" sz="2400" dirty="0" smtClean="0">
                <a:ea typeface="굴림" pitchFamily="34" charset="-127"/>
              </a:rPr>
              <a:t> NAT router must:</a:t>
            </a:r>
            <a:br>
              <a:rPr lang="en-US" altLang="ko-KR" sz="2400" dirty="0" smtClean="0">
                <a:ea typeface="굴림" pitchFamily="34" charset="-127"/>
              </a:rPr>
            </a:br>
            <a:endParaRPr lang="en-US" altLang="ko-KR" sz="2400" dirty="0" smtClean="0">
              <a:ea typeface="굴림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i="1" dirty="0" smtClean="0">
                <a:solidFill>
                  <a:schemeClr val="accent2"/>
                </a:solidFill>
                <a:ea typeface="굴림" pitchFamily="34" charset="-127"/>
              </a:rPr>
              <a:t>outgoing </a:t>
            </a:r>
            <a:r>
              <a:rPr lang="en-US" altLang="ko-KR" i="1" dirty="0" err="1" smtClean="0">
                <a:solidFill>
                  <a:schemeClr val="accent2"/>
                </a:solidFill>
                <a:ea typeface="굴림" pitchFamily="34" charset="-127"/>
              </a:rPr>
              <a:t>datagrams</a:t>
            </a:r>
            <a:r>
              <a:rPr lang="en-US" altLang="ko-KR" i="1" dirty="0" smtClean="0">
                <a:solidFill>
                  <a:schemeClr val="accent2"/>
                </a:solidFill>
                <a:ea typeface="굴림" pitchFamily="34" charset="-127"/>
              </a:rPr>
              <a:t>:</a:t>
            </a:r>
            <a:r>
              <a:rPr lang="en-US" altLang="ko-KR" dirty="0" smtClean="0">
                <a:solidFill>
                  <a:schemeClr val="accent2"/>
                </a:solidFill>
                <a:ea typeface="굴림" pitchFamily="34" charset="-127"/>
              </a:rPr>
              <a:t> </a:t>
            </a:r>
            <a:r>
              <a:rPr lang="en-US" altLang="ko-KR" i="1" dirty="0" smtClean="0">
                <a:solidFill>
                  <a:schemeClr val="accent2"/>
                </a:solidFill>
                <a:ea typeface="굴림" pitchFamily="34" charset="-127"/>
              </a:rPr>
              <a:t>replace</a:t>
            </a:r>
            <a:r>
              <a:rPr lang="en-US" altLang="ko-KR" dirty="0" smtClean="0">
                <a:ea typeface="굴림" pitchFamily="34" charset="-127"/>
              </a:rPr>
              <a:t> (</a:t>
            </a:r>
            <a:r>
              <a:rPr lang="en-US" altLang="ko-KR" sz="2000" dirty="0" smtClean="0">
                <a:solidFill>
                  <a:srgbClr val="0070C0"/>
                </a:solidFill>
                <a:ea typeface="굴림" pitchFamily="34" charset="-127"/>
              </a:rPr>
              <a:t>source IP address, port #</a:t>
            </a:r>
            <a:r>
              <a:rPr lang="en-US" altLang="ko-KR" dirty="0" smtClean="0">
                <a:ea typeface="굴림" pitchFamily="34" charset="-127"/>
              </a:rPr>
              <a:t>) of every outgoing datagram </a:t>
            </a:r>
            <a:r>
              <a:rPr lang="en-US" altLang="ko-KR" dirty="0" smtClean="0">
                <a:solidFill>
                  <a:srgbClr val="0000FF"/>
                </a:solidFill>
                <a:ea typeface="굴림" pitchFamily="34" charset="-127"/>
              </a:rPr>
              <a:t>to</a:t>
            </a:r>
            <a:r>
              <a:rPr lang="en-US" altLang="ko-KR" dirty="0" smtClean="0">
                <a:ea typeface="굴림" pitchFamily="34" charset="-127"/>
              </a:rPr>
              <a:t> (</a:t>
            </a:r>
            <a:r>
              <a:rPr lang="en-US" altLang="ko-KR" sz="2000" dirty="0" smtClean="0">
                <a:solidFill>
                  <a:srgbClr val="0070C0"/>
                </a:solidFill>
                <a:ea typeface="굴림" pitchFamily="34" charset="-127"/>
              </a:rPr>
              <a:t>NAT IP address, new port #</a:t>
            </a:r>
            <a:r>
              <a:rPr lang="en-US" altLang="ko-KR" dirty="0" smtClean="0">
                <a:ea typeface="굴림" pitchFamily="34" charset="-127"/>
              </a:rPr>
              <a:t>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2400" dirty="0" smtClean="0">
                <a:ea typeface="굴림" pitchFamily="34" charset="-127"/>
              </a:rPr>
              <a:t>. . . remote clients/servers will respond using </a:t>
            </a:r>
            <a:endParaRPr lang="en-US" altLang="ko-KR" sz="2400" dirty="0" smtClean="0">
              <a:ea typeface="굴림" pitchFamily="34" charset="-127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2400" dirty="0" smtClean="0">
                <a:ea typeface="굴림" pitchFamily="34" charset="-127"/>
              </a:rPr>
              <a:t>(</a:t>
            </a:r>
            <a:r>
              <a:rPr lang="en-US" altLang="ko-KR" dirty="0" smtClean="0">
                <a:solidFill>
                  <a:srgbClr val="0070C0"/>
                </a:solidFill>
                <a:ea typeface="굴림" pitchFamily="34" charset="-127"/>
              </a:rPr>
              <a:t>NAT IP address, new port #</a:t>
            </a:r>
            <a:r>
              <a:rPr lang="en-US" altLang="ko-KR" sz="2400" dirty="0" smtClean="0">
                <a:ea typeface="굴림" pitchFamily="34" charset="-127"/>
              </a:rPr>
              <a:t>) as destination </a:t>
            </a:r>
            <a:r>
              <a:rPr lang="en-US" altLang="ko-KR" sz="2400" dirty="0" err="1" smtClean="0">
                <a:ea typeface="굴림" pitchFamily="34" charset="-127"/>
              </a:rPr>
              <a:t>addr</a:t>
            </a:r>
            <a:r>
              <a:rPr lang="en-US" altLang="ko-KR" sz="2400" dirty="0" smtClean="0">
                <a:ea typeface="굴림" pitchFamily="34" charset="-127"/>
              </a:rPr>
              <a:t>.</a:t>
            </a:r>
            <a:br>
              <a:rPr lang="en-US" altLang="ko-KR" sz="2400" dirty="0" smtClean="0">
                <a:ea typeface="굴림" pitchFamily="34" charset="-127"/>
              </a:rPr>
            </a:br>
            <a:endParaRPr lang="en-US" altLang="ko-KR" sz="2400" dirty="0" smtClean="0">
              <a:ea typeface="굴림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i="1" dirty="0" smtClean="0">
                <a:solidFill>
                  <a:schemeClr val="accent2"/>
                </a:solidFill>
                <a:ea typeface="굴림" pitchFamily="34" charset="-127"/>
              </a:rPr>
              <a:t>remember (in </a:t>
            </a:r>
            <a:r>
              <a:rPr lang="en-US" altLang="ko-KR" i="1" dirty="0" smtClean="0">
                <a:solidFill>
                  <a:srgbClr val="FF0000"/>
                </a:solidFill>
                <a:ea typeface="굴림" pitchFamily="34" charset="-127"/>
              </a:rPr>
              <a:t>NAT translation table</a:t>
            </a:r>
            <a:r>
              <a:rPr lang="en-US" altLang="ko-KR" i="1" dirty="0" smtClean="0">
                <a:solidFill>
                  <a:schemeClr val="accent2"/>
                </a:solidFill>
                <a:ea typeface="굴림" pitchFamily="34" charset="-127"/>
              </a:rPr>
              <a:t>) </a:t>
            </a:r>
            <a:r>
              <a:rPr lang="en-US" altLang="ko-KR" dirty="0" smtClean="0">
                <a:ea typeface="굴림" pitchFamily="34" charset="-127"/>
              </a:rPr>
              <a:t>every </a:t>
            </a:r>
            <a:endParaRPr lang="en-US" altLang="ko-KR" dirty="0" smtClean="0">
              <a:ea typeface="굴림" pitchFamily="34" charset="-127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ko-KR" dirty="0" smtClean="0">
                <a:ea typeface="굴림" pitchFamily="34" charset="-127"/>
              </a:rPr>
              <a:t> </a:t>
            </a:r>
            <a:r>
              <a:rPr lang="en-US" altLang="ko-KR" dirty="0" smtClean="0">
                <a:ea typeface="굴림" pitchFamily="34" charset="-127"/>
              </a:rPr>
              <a:t>  </a:t>
            </a:r>
            <a:r>
              <a:rPr lang="en-US" altLang="ko-KR" dirty="0" smtClean="0">
                <a:ea typeface="굴림" pitchFamily="34" charset="-127"/>
              </a:rPr>
              <a:t>(</a:t>
            </a:r>
            <a:r>
              <a:rPr lang="en-US" altLang="ko-KR" sz="2000" dirty="0" smtClean="0">
                <a:ea typeface="굴림" pitchFamily="34" charset="-127"/>
              </a:rPr>
              <a:t>source IP address, port #</a:t>
            </a:r>
            <a:r>
              <a:rPr lang="en-US" altLang="ko-KR" dirty="0" smtClean="0">
                <a:ea typeface="굴림" pitchFamily="34" charset="-127"/>
              </a:rPr>
              <a:t>)  to (</a:t>
            </a:r>
            <a:r>
              <a:rPr lang="en-US" altLang="ko-KR" sz="2000" dirty="0" smtClean="0">
                <a:ea typeface="굴림" pitchFamily="34" charset="-127"/>
              </a:rPr>
              <a:t>NAT IP address, new port #</a:t>
            </a:r>
            <a:r>
              <a:rPr lang="en-US" altLang="ko-KR" dirty="0" smtClean="0">
                <a:ea typeface="굴림" pitchFamily="34" charset="-127"/>
              </a:rPr>
              <a:t>) translation pair</a:t>
            </a:r>
            <a:br>
              <a:rPr lang="en-US" altLang="ko-KR" dirty="0" smtClean="0">
                <a:ea typeface="굴림" pitchFamily="34" charset="-127"/>
              </a:rPr>
            </a:br>
            <a:endParaRPr lang="en-US" altLang="ko-KR" dirty="0" smtClean="0">
              <a:ea typeface="굴림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i="1" dirty="0" smtClean="0">
                <a:solidFill>
                  <a:schemeClr val="accent2"/>
                </a:solidFill>
                <a:ea typeface="굴림" pitchFamily="34" charset="-127"/>
              </a:rPr>
              <a:t>incoming </a:t>
            </a:r>
            <a:r>
              <a:rPr lang="en-US" altLang="ko-KR" i="1" dirty="0" err="1" smtClean="0">
                <a:solidFill>
                  <a:schemeClr val="accent2"/>
                </a:solidFill>
                <a:ea typeface="굴림" pitchFamily="34" charset="-127"/>
              </a:rPr>
              <a:t>datagrams</a:t>
            </a:r>
            <a:r>
              <a:rPr lang="en-US" altLang="ko-KR" i="1" dirty="0" smtClean="0">
                <a:solidFill>
                  <a:schemeClr val="accent2"/>
                </a:solidFill>
                <a:ea typeface="굴림" pitchFamily="34" charset="-127"/>
              </a:rPr>
              <a:t>:</a:t>
            </a:r>
            <a:r>
              <a:rPr lang="en-US" altLang="ko-KR" dirty="0" smtClean="0">
                <a:solidFill>
                  <a:schemeClr val="accent2"/>
                </a:solidFill>
                <a:ea typeface="굴림" pitchFamily="34" charset="-127"/>
              </a:rPr>
              <a:t> </a:t>
            </a:r>
            <a:r>
              <a:rPr lang="en-US" altLang="ko-KR" i="1" dirty="0" smtClean="0">
                <a:solidFill>
                  <a:schemeClr val="accent2"/>
                </a:solidFill>
                <a:ea typeface="굴림" pitchFamily="34" charset="-127"/>
              </a:rPr>
              <a:t>replace</a:t>
            </a:r>
            <a:r>
              <a:rPr lang="en-US" altLang="ko-KR" dirty="0" smtClean="0">
                <a:ea typeface="굴림" pitchFamily="34" charset="-127"/>
              </a:rPr>
              <a:t> (</a:t>
            </a:r>
            <a:r>
              <a:rPr lang="en-US" altLang="ko-KR" sz="2000" dirty="0" smtClean="0">
                <a:ea typeface="굴림" pitchFamily="34" charset="-127"/>
              </a:rPr>
              <a:t>NAT IP address, new port #</a:t>
            </a:r>
            <a:r>
              <a:rPr lang="en-US" altLang="ko-KR" dirty="0" smtClean="0">
                <a:ea typeface="굴림" pitchFamily="34" charset="-127"/>
              </a:rPr>
              <a:t>) in </a:t>
            </a:r>
            <a:r>
              <a:rPr lang="en-US" altLang="ko-KR" dirty="0" err="1" smtClean="0">
                <a:ea typeface="굴림" pitchFamily="34" charset="-127"/>
              </a:rPr>
              <a:t>dest</a:t>
            </a:r>
            <a:r>
              <a:rPr lang="en-US" altLang="ko-KR" dirty="0" smtClean="0">
                <a:ea typeface="굴림" pitchFamily="34" charset="-127"/>
              </a:rPr>
              <a:t>. </a:t>
            </a:r>
            <a:r>
              <a:rPr lang="en-US" altLang="ko-KR" dirty="0" smtClean="0">
                <a:ea typeface="굴림" pitchFamily="34" charset="-127"/>
              </a:rPr>
              <a:t>fields of every incoming datagram with corresponding (</a:t>
            </a:r>
            <a:r>
              <a:rPr lang="en-US" altLang="ko-KR" sz="2000" dirty="0" smtClean="0">
                <a:ea typeface="굴림" pitchFamily="34" charset="-127"/>
              </a:rPr>
              <a:t>source IP address, port #</a:t>
            </a:r>
            <a:r>
              <a:rPr lang="en-US" altLang="ko-KR" dirty="0" smtClean="0">
                <a:ea typeface="굴림" pitchFamily="34" charset="-127"/>
              </a:rPr>
              <a:t>) stored in NAT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</a:p>
        </p:txBody>
      </p:sp>
      <p:sp>
        <p:nvSpPr>
          <p:cNvPr id="9222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217E1F1C-42B3-444F-B313-43F8F9B246ED}" type="slidenum">
              <a:rPr lang="en-US" altLang="ko-KR" smtClean="0">
                <a:latin typeface="+mn-lt"/>
                <a:ea typeface="굴림" pitchFamily="34" charset="-127"/>
              </a:rPr>
              <a:pPr/>
              <a:t>55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  <p:sp>
        <p:nvSpPr>
          <p:cNvPr id="9223" name="Freeform 139"/>
          <p:cNvSpPr>
            <a:spLocks/>
          </p:cNvSpPr>
          <p:nvPr/>
        </p:nvSpPr>
        <p:spPr bwMode="auto">
          <a:xfrm>
            <a:off x="179388" y="3651250"/>
            <a:ext cx="4089400" cy="1355725"/>
          </a:xfrm>
          <a:custGeom>
            <a:avLst/>
            <a:gdLst>
              <a:gd name="T0" fmla="*/ 2147483647 w 2269"/>
              <a:gd name="T1" fmla="*/ 2147483647 h 854"/>
              <a:gd name="T2" fmla="*/ 2147483647 w 2269"/>
              <a:gd name="T3" fmla="*/ 2147483647 h 854"/>
              <a:gd name="T4" fmla="*/ 2147483647 w 2269"/>
              <a:gd name="T5" fmla="*/ 2147483647 h 854"/>
              <a:gd name="T6" fmla="*/ 2147483647 w 2269"/>
              <a:gd name="T7" fmla="*/ 2147483647 h 854"/>
              <a:gd name="T8" fmla="*/ 2147483647 w 2269"/>
              <a:gd name="T9" fmla="*/ 2147483647 h 854"/>
              <a:gd name="T10" fmla="*/ 2147483647 w 2269"/>
              <a:gd name="T11" fmla="*/ 2147483647 h 854"/>
              <a:gd name="T12" fmla="*/ 2147483647 w 2269"/>
              <a:gd name="T13" fmla="*/ 2147483647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92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latin typeface="+mn-lt"/>
                <a:ea typeface="굴림" pitchFamily="34" charset="-127"/>
              </a:rPr>
              <a:t>NAT: Network Address Translation</a:t>
            </a:r>
          </a:p>
        </p:txBody>
      </p:sp>
      <p:sp>
        <p:nvSpPr>
          <p:cNvPr id="9225" name="Freeform 29"/>
          <p:cNvSpPr>
            <a:spLocks/>
          </p:cNvSpPr>
          <p:nvPr/>
        </p:nvSpPr>
        <p:spPr bwMode="auto">
          <a:xfrm>
            <a:off x="4468813" y="2922588"/>
            <a:ext cx="3738562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graphicFrame>
        <p:nvGraphicFramePr>
          <p:cNvPr id="9218" name="Object 27"/>
          <p:cNvGraphicFramePr>
            <a:graphicFrameLocks noChangeAspect="1"/>
          </p:cNvGraphicFramePr>
          <p:nvPr>
            <p:ph sz="half" idx="2"/>
          </p:nvPr>
        </p:nvGraphicFramePr>
        <p:xfrm>
          <a:off x="7497763" y="3233738"/>
          <a:ext cx="555625" cy="463550"/>
        </p:xfrm>
        <a:graphic>
          <a:graphicData uri="http://schemas.openxmlformats.org/presentationml/2006/ole">
            <p:oleObj spid="_x0000_s281602" name="Clip" r:id="rId3" imgW="1305000" imgH="1085760" progId="">
              <p:embed/>
            </p:oleObj>
          </a:graphicData>
        </a:graphic>
      </p:graphicFrame>
      <p:graphicFrame>
        <p:nvGraphicFramePr>
          <p:cNvPr id="9219" name="Object 30"/>
          <p:cNvGraphicFramePr>
            <a:graphicFrameLocks noChangeAspect="1"/>
          </p:cNvGraphicFramePr>
          <p:nvPr/>
        </p:nvGraphicFramePr>
        <p:xfrm>
          <a:off x="7546975" y="4022725"/>
          <a:ext cx="579438" cy="482600"/>
        </p:xfrm>
        <a:graphic>
          <a:graphicData uri="http://schemas.openxmlformats.org/presentationml/2006/ole">
            <p:oleObj spid="_x0000_s281603" name="Clip" r:id="rId4" imgW="1305000" imgH="1085760" progId="">
              <p:embed/>
            </p:oleObj>
          </a:graphicData>
        </a:graphic>
      </p:graphicFrame>
      <p:graphicFrame>
        <p:nvGraphicFramePr>
          <p:cNvPr id="9220" name="Object 31"/>
          <p:cNvGraphicFramePr>
            <a:graphicFrameLocks noChangeAspect="1"/>
          </p:cNvGraphicFramePr>
          <p:nvPr/>
        </p:nvGraphicFramePr>
        <p:xfrm>
          <a:off x="7518400" y="4787900"/>
          <a:ext cx="563563" cy="469900"/>
        </p:xfrm>
        <a:graphic>
          <a:graphicData uri="http://schemas.openxmlformats.org/presentationml/2006/ole">
            <p:oleObj spid="_x0000_s281604" name="Clip" r:id="rId5" imgW="1305000" imgH="1085760" progId="">
              <p:embed/>
            </p:oleObj>
          </a:graphicData>
        </a:graphic>
      </p:graphicFrame>
      <p:sp>
        <p:nvSpPr>
          <p:cNvPr id="9226" name="Line 32"/>
          <p:cNvSpPr>
            <a:spLocks noChangeShapeType="1"/>
          </p:cNvSpPr>
          <p:nvPr/>
        </p:nvSpPr>
        <p:spPr bwMode="auto">
          <a:xfrm>
            <a:off x="4583113" y="424497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9227" name="Line 33"/>
          <p:cNvSpPr>
            <a:spLocks noChangeShapeType="1"/>
          </p:cNvSpPr>
          <p:nvPr/>
        </p:nvSpPr>
        <p:spPr bwMode="auto">
          <a:xfrm flipH="1">
            <a:off x="7418388" y="3502025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9228" name="Line 34"/>
          <p:cNvSpPr>
            <a:spLocks noChangeShapeType="1"/>
          </p:cNvSpPr>
          <p:nvPr/>
        </p:nvSpPr>
        <p:spPr bwMode="auto">
          <a:xfrm>
            <a:off x="7423150" y="3497263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9229" name="Line 35"/>
          <p:cNvSpPr>
            <a:spLocks noChangeShapeType="1"/>
          </p:cNvSpPr>
          <p:nvPr/>
        </p:nvSpPr>
        <p:spPr bwMode="auto">
          <a:xfrm flipV="1">
            <a:off x="7429500" y="5002213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9230" name="Text Box 36"/>
          <p:cNvSpPr txBox="1">
            <a:spLocks noChangeArrowheads="1"/>
          </p:cNvSpPr>
          <p:nvPr/>
        </p:nvSpPr>
        <p:spPr bwMode="auto">
          <a:xfrm>
            <a:off x="8048625" y="3232150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10.0.0.1</a:t>
            </a:r>
          </a:p>
        </p:txBody>
      </p:sp>
      <p:sp>
        <p:nvSpPr>
          <p:cNvPr id="9231" name="Text Box 37"/>
          <p:cNvSpPr txBox="1">
            <a:spLocks noChangeArrowheads="1"/>
          </p:cNvSpPr>
          <p:nvPr/>
        </p:nvSpPr>
        <p:spPr bwMode="auto">
          <a:xfrm>
            <a:off x="8175625" y="400050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10.0.0.2</a:t>
            </a:r>
          </a:p>
        </p:txBody>
      </p:sp>
      <p:sp>
        <p:nvSpPr>
          <p:cNvPr id="9232" name="Text Box 38"/>
          <p:cNvSpPr txBox="1">
            <a:spLocks noChangeArrowheads="1"/>
          </p:cNvSpPr>
          <p:nvPr/>
        </p:nvSpPr>
        <p:spPr bwMode="auto">
          <a:xfrm>
            <a:off x="8137525" y="489585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10.0.0.3</a:t>
            </a: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5634036" y="2860675"/>
            <a:ext cx="1962150" cy="1033463"/>
            <a:chOff x="3549" y="2055"/>
            <a:chExt cx="1236" cy="651"/>
          </a:xfrm>
        </p:grpSpPr>
        <p:grpSp>
          <p:nvGrpSpPr>
            <p:cNvPr id="3" name="Group 50"/>
            <p:cNvGrpSpPr>
              <a:grpSpLocks/>
            </p:cNvGrpSpPr>
            <p:nvPr/>
          </p:nvGrpSpPr>
          <p:grpSpPr bwMode="auto">
            <a:xfrm>
              <a:off x="3549" y="2055"/>
              <a:ext cx="1236" cy="357"/>
              <a:chOff x="4382" y="786"/>
              <a:chExt cx="1162" cy="357"/>
            </a:xfrm>
          </p:grpSpPr>
          <p:sp>
            <p:nvSpPr>
              <p:cNvPr id="9321" name="Rectangle 40"/>
              <p:cNvSpPr>
                <a:spLocks noChangeArrowheads="1"/>
              </p:cNvSpPr>
              <p:nvPr/>
            </p:nvSpPr>
            <p:spPr bwMode="auto">
              <a:xfrm>
                <a:off x="4386" y="830"/>
                <a:ext cx="1158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1400">
                  <a:latin typeface="+mn-lt"/>
                </a:endParaRPr>
              </a:p>
            </p:txBody>
          </p:sp>
          <p:sp>
            <p:nvSpPr>
              <p:cNvPr id="9322" name="Text Box 39"/>
              <p:cNvSpPr txBox="1">
                <a:spLocks noChangeArrowheads="1"/>
              </p:cNvSpPr>
              <p:nvPr/>
            </p:nvSpPr>
            <p:spPr bwMode="auto">
              <a:xfrm>
                <a:off x="4382" y="813"/>
                <a:ext cx="115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kumimoji="0" lang="en-US" altLang="ko-KR" sz="1400" dirty="0">
                    <a:latin typeface="+mn-lt"/>
                  </a:rPr>
                  <a:t>S: 10.0.0.1, 3345</a:t>
                </a:r>
              </a:p>
              <a:p>
                <a:pPr eaLnBrk="0" hangingPunct="0"/>
                <a:r>
                  <a:rPr kumimoji="0" lang="en-US" altLang="ko-KR" sz="1400" dirty="0">
                    <a:latin typeface="+mn-lt"/>
                  </a:rPr>
                  <a:t>D: 128.119.40.186, 80</a:t>
                </a:r>
              </a:p>
            </p:txBody>
          </p:sp>
          <p:grpSp>
            <p:nvGrpSpPr>
              <p:cNvPr id="4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9328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sz="1400">
                    <a:latin typeface="+mn-lt"/>
                  </a:endParaRPr>
                </a:p>
              </p:txBody>
            </p:sp>
            <p:sp>
              <p:nvSpPr>
                <p:cNvPr id="932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sz="1400">
                    <a:latin typeface="+mn-lt"/>
                  </a:endParaRPr>
                </a:p>
              </p:txBody>
            </p:sp>
            <p:sp>
              <p:nvSpPr>
                <p:cNvPr id="9330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sz="1400">
                    <a:latin typeface="+mn-lt"/>
                  </a:endParaRPr>
                </a:p>
              </p:txBody>
            </p:sp>
          </p:grpSp>
          <p:grpSp>
            <p:nvGrpSpPr>
              <p:cNvPr id="5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9325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sz="1400">
                    <a:latin typeface="+mn-lt"/>
                  </a:endParaRPr>
                </a:p>
              </p:txBody>
            </p:sp>
            <p:sp>
              <p:nvSpPr>
                <p:cNvPr id="9326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sz="1400">
                    <a:latin typeface="+mn-lt"/>
                  </a:endParaRPr>
                </a:p>
              </p:txBody>
            </p:sp>
            <p:sp>
              <p:nvSpPr>
                <p:cNvPr id="9327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sz="1400">
                    <a:latin typeface="+mn-lt"/>
                  </a:endParaRPr>
                </a:p>
              </p:txBody>
            </p:sp>
          </p:grpSp>
        </p:grpSp>
        <p:sp>
          <p:nvSpPr>
            <p:cNvPr id="9317" name="Freeform 51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5902 h 264"/>
                <a:gd name="T2" fmla="*/ 15635 w 417"/>
                <a:gd name="T3" fmla="*/ 5902 h 264"/>
                <a:gd name="T4" fmla="*/ 15635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/>
            <a:lstStyle/>
            <a:p>
              <a:endParaRPr lang="zh-CN" altLang="en-US" sz="1400">
                <a:latin typeface="+mn-lt"/>
              </a:endParaRPr>
            </a:p>
          </p:txBody>
        </p:sp>
        <p:grpSp>
          <p:nvGrpSpPr>
            <p:cNvPr id="6" name="Group 87"/>
            <p:cNvGrpSpPr>
              <a:grpSpLocks/>
            </p:cNvGrpSpPr>
            <p:nvPr/>
          </p:nvGrpSpPr>
          <p:grpSpPr bwMode="auto">
            <a:xfrm>
              <a:off x="4032" y="2419"/>
              <a:ext cx="218" cy="225"/>
              <a:chOff x="5140" y="403"/>
              <a:chExt cx="218" cy="225"/>
            </a:xfrm>
          </p:grpSpPr>
          <p:sp>
            <p:nvSpPr>
              <p:cNvPr id="9319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1400">
                  <a:latin typeface="+mn-lt"/>
                </a:endParaRPr>
              </a:p>
            </p:txBody>
          </p:sp>
          <p:sp>
            <p:nvSpPr>
              <p:cNvPr id="9320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67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ko-KR" sz="1400">
                    <a:solidFill>
                      <a:srgbClr val="FF0000"/>
                    </a:solidFill>
                    <a:latin typeface="+mn-lt"/>
                  </a:rPr>
                  <a:t>1</a:t>
                </a:r>
              </a:p>
            </p:txBody>
          </p:sp>
        </p:grpSp>
      </p:grpSp>
      <p:sp>
        <p:nvSpPr>
          <p:cNvPr id="9234" name="Text Box 54"/>
          <p:cNvSpPr txBox="1">
            <a:spLocks noChangeArrowheads="1"/>
          </p:cNvSpPr>
          <p:nvPr/>
        </p:nvSpPr>
        <p:spPr bwMode="auto">
          <a:xfrm>
            <a:off x="4533900" y="382270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10.0.0.4</a:t>
            </a:r>
          </a:p>
        </p:txBody>
      </p:sp>
      <p:sp>
        <p:nvSpPr>
          <p:cNvPr id="9235" name="Line 55"/>
          <p:cNvSpPr>
            <a:spLocks noChangeShapeType="1"/>
          </p:cNvSpPr>
          <p:nvPr/>
        </p:nvSpPr>
        <p:spPr bwMode="auto">
          <a:xfrm flipH="1">
            <a:off x="4657725" y="40735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9236" name="Text Box 56"/>
          <p:cNvSpPr txBox="1">
            <a:spLocks noChangeArrowheads="1"/>
          </p:cNvSpPr>
          <p:nvPr/>
        </p:nvSpPr>
        <p:spPr bwMode="auto">
          <a:xfrm>
            <a:off x="2695575" y="43799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600">
                <a:latin typeface="+mn-lt"/>
              </a:rPr>
              <a:t>138.76.29.7</a:t>
            </a:r>
          </a:p>
        </p:txBody>
      </p:sp>
      <p:sp>
        <p:nvSpPr>
          <p:cNvPr id="9237" name="Line 57"/>
          <p:cNvSpPr>
            <a:spLocks noChangeShapeType="1"/>
          </p:cNvSpPr>
          <p:nvPr/>
        </p:nvSpPr>
        <p:spPr bwMode="auto">
          <a:xfrm flipH="1">
            <a:off x="3917950" y="431165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 sz="1600">
              <a:latin typeface="+mn-lt"/>
            </a:endParaRPr>
          </a:p>
        </p:txBody>
      </p: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6469063" y="1541463"/>
            <a:ext cx="2290762" cy="1417637"/>
            <a:chOff x="3944" y="971"/>
            <a:chExt cx="1443" cy="893"/>
          </a:xfrm>
        </p:grpSpPr>
        <p:sp>
          <p:nvSpPr>
            <p:cNvPr id="9314" name="Text Box 53"/>
            <p:cNvSpPr txBox="1">
              <a:spLocks noChangeArrowheads="1"/>
            </p:cNvSpPr>
            <p:nvPr/>
          </p:nvSpPr>
          <p:spPr bwMode="auto">
            <a:xfrm>
              <a:off x="4121" y="971"/>
              <a:ext cx="126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1600" u="sng">
                  <a:solidFill>
                    <a:srgbClr val="FF0000"/>
                  </a:solidFill>
                  <a:latin typeface="+mn-lt"/>
                </a:rPr>
                <a:t>1:</a:t>
              </a:r>
              <a:r>
                <a:rPr kumimoji="0" lang="en-US" altLang="ko-KR" sz="1600">
                  <a:solidFill>
                    <a:srgbClr val="FF0000"/>
                  </a:solidFill>
                  <a:latin typeface="+mn-lt"/>
                </a:rPr>
                <a:t> host 10.0.0.1 </a:t>
              </a:r>
            </a:p>
            <a:p>
              <a:pPr eaLnBrk="0" hangingPunct="0"/>
              <a:r>
                <a:rPr kumimoji="0" lang="en-US" altLang="ko-KR" sz="1600">
                  <a:solidFill>
                    <a:srgbClr val="FF0000"/>
                  </a:solidFill>
                  <a:latin typeface="+mn-lt"/>
                </a:rPr>
                <a:t>sends datagram to </a:t>
              </a:r>
            </a:p>
            <a:p>
              <a:pPr eaLnBrk="0" hangingPunct="0"/>
              <a:r>
                <a:rPr kumimoji="0" lang="en-US" altLang="ko-KR" sz="1600">
                  <a:solidFill>
                    <a:srgbClr val="FF0000"/>
                  </a:solidFill>
                  <a:latin typeface="+mn-lt"/>
                </a:rPr>
                <a:t>128.119.40.186, 80</a:t>
              </a:r>
            </a:p>
          </p:txBody>
        </p:sp>
        <p:sp>
          <p:nvSpPr>
            <p:cNvPr id="9315" name="Line 58"/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600">
                <a:latin typeface="+mn-lt"/>
              </a:endParaRPr>
            </a:p>
          </p:txBody>
        </p:sp>
      </p:grpSp>
      <p:sp>
        <p:nvSpPr>
          <p:cNvPr id="9239" name="Freeform 67"/>
          <p:cNvSpPr>
            <a:spLocks/>
          </p:cNvSpPr>
          <p:nvPr/>
        </p:nvSpPr>
        <p:spPr bwMode="auto">
          <a:xfrm>
            <a:off x="2344738" y="2627313"/>
            <a:ext cx="3862387" cy="1531937"/>
          </a:xfrm>
          <a:custGeom>
            <a:avLst/>
            <a:gdLst>
              <a:gd name="T0" fmla="*/ 0 w 2433"/>
              <a:gd name="T1" fmla="*/ 2147483647 h 965"/>
              <a:gd name="T2" fmla="*/ 2147483647 w 2433"/>
              <a:gd name="T3" fmla="*/ 2147483647 h 965"/>
              <a:gd name="T4" fmla="*/ 2147483647 w 2433"/>
              <a:gd name="T5" fmla="*/ 2147483647 h 965"/>
              <a:gd name="T6" fmla="*/ 2147483647 w 2433"/>
              <a:gd name="T7" fmla="*/ 2147483647 h 965"/>
              <a:gd name="T8" fmla="*/ 2147483647 w 2433"/>
              <a:gd name="T9" fmla="*/ 2147483647 h 965"/>
              <a:gd name="T10" fmla="*/ 2147483647 w 2433"/>
              <a:gd name="T11" fmla="*/ 2147483647 h 965"/>
              <a:gd name="T12" fmla="*/ 0 w 2433"/>
              <a:gd name="T13" fmla="*/ 2147483647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3"/>
              <a:gd name="T22" fmla="*/ 0 h 965"/>
              <a:gd name="T23" fmla="*/ 2433 w 2433"/>
              <a:gd name="T24" fmla="*/ 965 h 9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9240" name="Rectangle 62"/>
          <p:cNvSpPr>
            <a:spLocks noChangeArrowheads="1"/>
          </p:cNvSpPr>
          <p:nvPr/>
        </p:nvSpPr>
        <p:spPr bwMode="auto">
          <a:xfrm>
            <a:off x="2344738" y="1383919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 sz="1600">
              <a:latin typeface="+mn-lt"/>
            </a:endParaRPr>
          </a:p>
        </p:txBody>
      </p:sp>
      <p:sp>
        <p:nvSpPr>
          <p:cNvPr id="9241" name="Text Box 60"/>
          <p:cNvSpPr txBox="1">
            <a:spLocks noChangeArrowheads="1"/>
          </p:cNvSpPr>
          <p:nvPr/>
        </p:nvSpPr>
        <p:spPr bwMode="auto">
          <a:xfrm>
            <a:off x="2454455" y="1460564"/>
            <a:ext cx="354135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ko-KR" sz="1600" dirty="0">
                <a:latin typeface="+mn-lt"/>
              </a:rPr>
              <a:t>NAT translation table</a:t>
            </a:r>
          </a:p>
          <a:p>
            <a:pPr algn="ctr" eaLnBrk="0" hangingPunct="0"/>
            <a:r>
              <a:rPr kumimoji="0" lang="en-US" altLang="ko-KR" sz="1600" dirty="0">
                <a:latin typeface="+mn-lt"/>
              </a:rPr>
              <a:t>WAN side </a:t>
            </a:r>
            <a:r>
              <a:rPr kumimoji="0" lang="en-US" altLang="ko-KR" sz="1600" dirty="0" err="1">
                <a:latin typeface="+mn-lt"/>
              </a:rPr>
              <a:t>addr</a:t>
            </a:r>
            <a:r>
              <a:rPr kumimoji="0" lang="en-US" altLang="ko-KR" sz="1600" dirty="0">
                <a:latin typeface="+mn-lt"/>
              </a:rPr>
              <a:t>        LAN side </a:t>
            </a:r>
            <a:r>
              <a:rPr kumimoji="0" lang="en-US" altLang="ko-KR" sz="1600" dirty="0" err="1">
                <a:latin typeface="+mn-lt"/>
              </a:rPr>
              <a:t>addr</a:t>
            </a:r>
            <a:endParaRPr kumimoji="0" lang="en-US" altLang="ko-KR" sz="1600" dirty="0">
              <a:latin typeface="+mn-lt"/>
            </a:endParaRPr>
          </a:p>
        </p:txBody>
      </p:sp>
      <p:sp>
        <p:nvSpPr>
          <p:cNvPr id="9242" name="Line 63"/>
          <p:cNvSpPr>
            <a:spLocks noChangeShapeType="1"/>
          </p:cNvSpPr>
          <p:nvPr/>
        </p:nvSpPr>
        <p:spPr bwMode="auto">
          <a:xfrm flipV="1">
            <a:off x="2344738" y="1747838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9243" name="Line 64"/>
          <p:cNvSpPr>
            <a:spLocks noChangeShapeType="1"/>
          </p:cNvSpPr>
          <p:nvPr/>
        </p:nvSpPr>
        <p:spPr bwMode="auto">
          <a:xfrm flipV="1">
            <a:off x="2359025" y="2025650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9244" name="Line 65"/>
          <p:cNvSpPr>
            <a:spLocks noChangeShapeType="1"/>
          </p:cNvSpPr>
          <p:nvPr/>
        </p:nvSpPr>
        <p:spPr bwMode="auto">
          <a:xfrm>
            <a:off x="4468813" y="1770063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1600">
              <a:latin typeface="+mn-lt"/>
            </a:endParaRPr>
          </a:p>
        </p:txBody>
      </p: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4062413" y="4105275"/>
            <a:ext cx="555625" cy="307975"/>
            <a:chOff x="3600" y="219"/>
            <a:chExt cx="360" cy="175"/>
          </a:xfrm>
        </p:grpSpPr>
        <p:sp>
          <p:nvSpPr>
            <p:cNvPr id="9301" name="Oval 1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 sz="1600">
                <a:latin typeface="+mn-lt"/>
              </a:endParaRPr>
            </a:p>
          </p:txBody>
        </p:sp>
        <p:sp>
          <p:nvSpPr>
            <p:cNvPr id="9302" name="Line 1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303" name="Line 1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304" name="Rectangle 1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ko-KR" altLang="ko-KR" sz="1600">
                <a:latin typeface="+mn-lt"/>
              </a:endParaRPr>
            </a:p>
          </p:txBody>
        </p:sp>
        <p:sp>
          <p:nvSpPr>
            <p:cNvPr id="9305" name="Oval 1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 sz="1600">
                <a:latin typeface="+mn-lt"/>
              </a:endParaRPr>
            </a:p>
          </p:txBody>
        </p:sp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11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9312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9313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</p:grp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08" name="Line 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9309" name="Line 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9310" name="Line 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</p:grpSp>
      </p:grpSp>
      <p:sp>
        <p:nvSpPr>
          <p:cNvPr id="233533" name="Text Box 61"/>
          <p:cNvSpPr txBox="1">
            <a:spLocks noChangeArrowheads="1"/>
          </p:cNvSpPr>
          <p:nvPr/>
        </p:nvSpPr>
        <p:spPr bwMode="auto">
          <a:xfrm>
            <a:off x="2550355" y="2049463"/>
            <a:ext cx="34067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ko-KR" sz="1600">
                <a:solidFill>
                  <a:srgbClr val="FF0000"/>
                </a:solidFill>
                <a:latin typeface="+mn-lt"/>
              </a:rPr>
              <a:t>138.76.29.7, 5001   10.0.0.1, 3345</a:t>
            </a:r>
          </a:p>
          <a:p>
            <a:pPr algn="ctr" eaLnBrk="0" hangingPunct="0"/>
            <a:r>
              <a:rPr kumimoji="0" lang="en-US" altLang="ko-KR" sz="1600">
                <a:latin typeface="+mn-lt"/>
              </a:rPr>
              <a:t>……                                         ……</a:t>
            </a:r>
          </a:p>
        </p:txBody>
      </p:sp>
      <p:grpSp>
        <p:nvGrpSpPr>
          <p:cNvPr id="11" name="Group 135"/>
          <p:cNvGrpSpPr>
            <a:grpSpLocks/>
          </p:cNvGrpSpPr>
          <p:nvPr/>
        </p:nvGrpSpPr>
        <p:grpSpPr bwMode="auto">
          <a:xfrm>
            <a:off x="4765675" y="3435350"/>
            <a:ext cx="2784475" cy="1730375"/>
            <a:chOff x="3002" y="2417"/>
            <a:chExt cx="1754" cy="1090"/>
          </a:xfrm>
        </p:grpSpPr>
        <p:sp>
          <p:nvSpPr>
            <p:cNvPr id="9287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278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 sz="1400">
                <a:latin typeface="+mn-lt"/>
              </a:endParaRPr>
            </a:p>
          </p:txBody>
        </p:sp>
        <p:sp>
          <p:nvSpPr>
            <p:cNvPr id="9288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297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0" lang="en-US" altLang="ko-KR" sz="1400" dirty="0">
                  <a:latin typeface="+mn-lt"/>
                </a:rPr>
                <a:t>S: 128.119.40.186, 80 </a:t>
              </a:r>
            </a:p>
            <a:p>
              <a:pPr eaLnBrk="0" hangingPunct="0"/>
              <a:r>
                <a:rPr kumimoji="0" lang="en-US" altLang="ko-KR" sz="1400" dirty="0">
                  <a:latin typeface="+mn-lt"/>
                </a:rPr>
                <a:t>D: 10.0.0.1, 3345</a:t>
              </a:r>
            </a:p>
            <a:p>
              <a:pPr eaLnBrk="0" hangingPunct="0"/>
              <a:endParaRPr kumimoji="0" lang="en-US" altLang="ko-KR" sz="1400" dirty="0">
                <a:latin typeface="+mn-lt"/>
              </a:endParaRPr>
            </a:p>
          </p:txBody>
        </p:sp>
        <p:grpSp>
          <p:nvGrpSpPr>
            <p:cNvPr id="12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9298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1400">
                  <a:latin typeface="+mn-lt"/>
                </a:endParaRPr>
              </a:p>
            </p:txBody>
          </p:sp>
          <p:sp>
            <p:nvSpPr>
              <p:cNvPr id="9299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1400">
                  <a:latin typeface="+mn-lt"/>
                </a:endParaRPr>
              </a:p>
            </p:txBody>
          </p:sp>
          <p:sp>
            <p:nvSpPr>
              <p:cNvPr id="9300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1400">
                  <a:latin typeface="+mn-lt"/>
                </a:endParaRPr>
              </a:p>
            </p:txBody>
          </p:sp>
        </p:grpSp>
        <p:grpSp>
          <p:nvGrpSpPr>
            <p:cNvPr id="13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9295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1400">
                  <a:latin typeface="+mn-lt"/>
                </a:endParaRPr>
              </a:p>
            </p:txBody>
          </p:sp>
          <p:sp>
            <p:nvSpPr>
              <p:cNvPr id="9296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1400">
                  <a:latin typeface="+mn-lt"/>
                </a:endParaRPr>
              </a:p>
            </p:txBody>
          </p:sp>
          <p:sp>
            <p:nvSpPr>
              <p:cNvPr id="9297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1400">
                  <a:latin typeface="+mn-lt"/>
                </a:endParaRPr>
              </a:p>
            </p:txBody>
          </p:sp>
        </p:grpSp>
        <p:sp>
          <p:nvSpPr>
            <p:cNvPr id="9291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/>
            <a:lstStyle/>
            <a:p>
              <a:endParaRPr lang="zh-CN" altLang="en-US" sz="1400">
                <a:latin typeface="+mn-lt"/>
              </a:endParaRPr>
            </a:p>
          </p:txBody>
        </p:sp>
        <p:grpSp>
          <p:nvGrpSpPr>
            <p:cNvPr id="14" name="Group 102"/>
            <p:cNvGrpSpPr>
              <a:grpSpLocks/>
            </p:cNvGrpSpPr>
            <p:nvPr/>
          </p:nvGrpSpPr>
          <p:grpSpPr bwMode="auto">
            <a:xfrm>
              <a:off x="4240" y="3064"/>
              <a:ext cx="218" cy="225"/>
              <a:chOff x="5140" y="403"/>
              <a:chExt cx="218" cy="225"/>
            </a:xfrm>
          </p:grpSpPr>
          <p:sp>
            <p:nvSpPr>
              <p:cNvPr id="9293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1400">
                  <a:latin typeface="+mn-lt"/>
                </a:endParaRPr>
              </a:p>
            </p:txBody>
          </p:sp>
          <p:sp>
            <p:nvSpPr>
              <p:cNvPr id="9294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5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ko-KR" sz="1400">
                    <a:solidFill>
                      <a:srgbClr val="FF0000"/>
                    </a:solidFill>
                    <a:latin typeface="+mn-lt"/>
                  </a:rPr>
                  <a:t>4</a:t>
                </a:r>
              </a:p>
            </p:txBody>
          </p:sp>
        </p:grpSp>
      </p:grpSp>
      <p:grpSp>
        <p:nvGrpSpPr>
          <p:cNvPr id="15" name="Group 108"/>
          <p:cNvGrpSpPr>
            <a:grpSpLocks/>
          </p:cNvGrpSpPr>
          <p:nvPr/>
        </p:nvGrpSpPr>
        <p:grpSpPr bwMode="auto">
          <a:xfrm>
            <a:off x="1531939" y="3641724"/>
            <a:ext cx="2784030" cy="566738"/>
            <a:chOff x="1026" y="3559"/>
            <a:chExt cx="1711" cy="357"/>
          </a:xfrm>
        </p:grpSpPr>
        <p:grpSp>
          <p:nvGrpSpPr>
            <p:cNvPr id="16" name="Group 68"/>
            <p:cNvGrpSpPr>
              <a:grpSpLocks/>
            </p:cNvGrpSpPr>
            <p:nvPr/>
          </p:nvGrpSpPr>
          <p:grpSpPr bwMode="auto">
            <a:xfrm>
              <a:off x="1412" y="3559"/>
              <a:ext cx="1325" cy="357"/>
              <a:chOff x="4376" y="786"/>
              <a:chExt cx="1236" cy="357"/>
            </a:xfrm>
          </p:grpSpPr>
          <p:sp>
            <p:nvSpPr>
              <p:cNvPr id="9277" name="Rectangle 69"/>
              <p:cNvSpPr>
                <a:spLocks noChangeArrowheads="1"/>
              </p:cNvSpPr>
              <p:nvPr/>
            </p:nvSpPr>
            <p:spPr bwMode="auto">
              <a:xfrm>
                <a:off x="4380" y="830"/>
                <a:ext cx="1088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1400">
                  <a:latin typeface="+mn-lt"/>
                </a:endParaRPr>
              </a:p>
            </p:txBody>
          </p:sp>
          <p:sp>
            <p:nvSpPr>
              <p:cNvPr id="9278" name="Text Box 70"/>
              <p:cNvSpPr txBox="1">
                <a:spLocks noChangeArrowheads="1"/>
              </p:cNvSpPr>
              <p:nvPr/>
            </p:nvSpPr>
            <p:spPr bwMode="auto">
              <a:xfrm>
                <a:off x="4376" y="813"/>
                <a:ext cx="1236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kumimoji="0" lang="en-US" altLang="ko-KR" sz="1400" dirty="0">
                    <a:latin typeface="+mn-lt"/>
                  </a:rPr>
                  <a:t>S: 138.76.29.7, 5001</a:t>
                </a:r>
              </a:p>
              <a:p>
                <a:pPr eaLnBrk="0" hangingPunct="0"/>
                <a:r>
                  <a:rPr kumimoji="0" lang="en-US" altLang="ko-KR" sz="1400" dirty="0">
                    <a:latin typeface="+mn-lt"/>
                  </a:rPr>
                  <a:t>D: 128.119.40.186, 80</a:t>
                </a:r>
              </a:p>
            </p:txBody>
          </p:sp>
          <p:grpSp>
            <p:nvGrpSpPr>
              <p:cNvPr id="17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9284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sz="1400">
                    <a:latin typeface="+mn-lt"/>
                  </a:endParaRPr>
                </a:p>
              </p:txBody>
            </p:sp>
            <p:sp>
              <p:nvSpPr>
                <p:cNvPr id="9285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sz="1400">
                    <a:latin typeface="+mn-lt"/>
                  </a:endParaRPr>
                </a:p>
              </p:txBody>
            </p:sp>
            <p:sp>
              <p:nvSpPr>
                <p:cNvPr id="9286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sz="1400">
                    <a:latin typeface="+mn-lt"/>
                  </a:endParaRPr>
                </a:p>
              </p:txBody>
            </p:sp>
          </p:grpSp>
          <p:grpSp>
            <p:nvGrpSpPr>
              <p:cNvPr id="18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9281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sz="1400">
                    <a:latin typeface="+mn-lt"/>
                  </a:endParaRPr>
                </a:p>
              </p:txBody>
            </p:sp>
            <p:sp>
              <p:nvSpPr>
                <p:cNvPr id="9282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sz="1400">
                    <a:latin typeface="+mn-lt"/>
                  </a:endParaRPr>
                </a:p>
              </p:txBody>
            </p:sp>
            <p:sp>
              <p:nvSpPr>
                <p:cNvPr id="9283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sz="1400">
                    <a:latin typeface="+mn-lt"/>
                  </a:endParaRPr>
                </a:p>
              </p:txBody>
            </p:sp>
          </p:grpSp>
        </p:grpSp>
        <p:sp>
          <p:nvSpPr>
            <p:cNvPr id="9273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400">
                <a:latin typeface="+mn-lt"/>
              </a:endParaRPr>
            </a:p>
          </p:txBody>
        </p:sp>
        <p:grpSp>
          <p:nvGrpSpPr>
            <p:cNvPr id="19" name="Group 105"/>
            <p:cNvGrpSpPr>
              <a:grpSpLocks/>
            </p:cNvGrpSpPr>
            <p:nvPr/>
          </p:nvGrpSpPr>
          <p:grpSpPr bwMode="auto">
            <a:xfrm>
              <a:off x="1143" y="3616"/>
              <a:ext cx="218" cy="225"/>
              <a:chOff x="5140" y="403"/>
              <a:chExt cx="218" cy="225"/>
            </a:xfrm>
          </p:grpSpPr>
          <p:sp>
            <p:nvSpPr>
              <p:cNvPr id="9275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1400">
                  <a:latin typeface="+mn-lt"/>
                </a:endParaRPr>
              </a:p>
            </p:txBody>
          </p:sp>
          <p:sp>
            <p:nvSpPr>
              <p:cNvPr id="9276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7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ko-KR" sz="1400">
                    <a:solidFill>
                      <a:srgbClr val="FF0000"/>
                    </a:solidFill>
                    <a:latin typeface="+mn-lt"/>
                  </a:rPr>
                  <a:t>2</a:t>
                </a:r>
              </a:p>
            </p:txBody>
          </p:sp>
        </p:grpSp>
      </p:grpSp>
      <p:grpSp>
        <p:nvGrpSpPr>
          <p:cNvPr id="20" name="Group 112"/>
          <p:cNvGrpSpPr>
            <a:grpSpLocks/>
          </p:cNvGrpSpPr>
          <p:nvPr/>
        </p:nvGrpSpPr>
        <p:grpSpPr bwMode="auto">
          <a:xfrm>
            <a:off x="0" y="1643063"/>
            <a:ext cx="5154613" cy="2081212"/>
            <a:chOff x="0" y="1288"/>
            <a:chExt cx="3247" cy="1311"/>
          </a:xfrm>
        </p:grpSpPr>
        <p:sp>
          <p:nvSpPr>
            <p:cNvPr id="9268" name="Text Box 82"/>
            <p:cNvSpPr txBox="1">
              <a:spLocks noChangeArrowheads="1"/>
            </p:cNvSpPr>
            <p:nvPr/>
          </p:nvSpPr>
          <p:spPr bwMode="auto">
            <a:xfrm>
              <a:off x="0" y="1288"/>
              <a:ext cx="1227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1600" u="sng">
                  <a:solidFill>
                    <a:srgbClr val="FF0000"/>
                  </a:solidFill>
                  <a:latin typeface="+mn-lt"/>
                </a:rPr>
                <a:t>2:</a:t>
              </a:r>
              <a:r>
                <a:rPr kumimoji="0" lang="en-US" altLang="ko-KR" sz="1600">
                  <a:solidFill>
                    <a:srgbClr val="FF0000"/>
                  </a:solidFill>
                  <a:latin typeface="+mn-lt"/>
                </a:rPr>
                <a:t> NAT router</a:t>
              </a:r>
            </a:p>
            <a:p>
              <a:pPr eaLnBrk="0" hangingPunct="0"/>
              <a:r>
                <a:rPr kumimoji="0" lang="en-US" altLang="ko-KR" sz="1600">
                  <a:solidFill>
                    <a:srgbClr val="FF0000"/>
                  </a:solidFill>
                  <a:latin typeface="+mn-lt"/>
                </a:rPr>
                <a:t>changes datagram</a:t>
              </a:r>
            </a:p>
            <a:p>
              <a:pPr eaLnBrk="0" hangingPunct="0"/>
              <a:r>
                <a:rPr kumimoji="0" lang="en-US" altLang="ko-KR" sz="1600">
                  <a:solidFill>
                    <a:srgbClr val="FF0000"/>
                  </a:solidFill>
                  <a:latin typeface="+mn-lt"/>
                </a:rPr>
                <a:t>source addr from</a:t>
              </a:r>
            </a:p>
            <a:p>
              <a:pPr eaLnBrk="0" hangingPunct="0"/>
              <a:r>
                <a:rPr kumimoji="0" lang="en-US" altLang="ko-KR" sz="1600">
                  <a:solidFill>
                    <a:srgbClr val="FF0000"/>
                  </a:solidFill>
                  <a:latin typeface="+mn-lt"/>
                </a:rPr>
                <a:t>10.0.0.1, 3345 to</a:t>
              </a:r>
            </a:p>
            <a:p>
              <a:pPr eaLnBrk="0" hangingPunct="0"/>
              <a:r>
                <a:rPr kumimoji="0" lang="en-US" altLang="ko-KR" sz="1600">
                  <a:solidFill>
                    <a:srgbClr val="FF0000"/>
                  </a:solidFill>
                  <a:latin typeface="+mn-lt"/>
                </a:rPr>
                <a:t>138.76.29.7, 5001,</a:t>
              </a:r>
            </a:p>
            <a:p>
              <a:pPr eaLnBrk="0" hangingPunct="0"/>
              <a:r>
                <a:rPr kumimoji="0" lang="en-US" altLang="ko-KR" sz="1600">
                  <a:solidFill>
                    <a:srgbClr val="FF0000"/>
                  </a:solidFill>
                  <a:latin typeface="+mn-lt"/>
                </a:rPr>
                <a:t>updates table</a:t>
              </a:r>
            </a:p>
          </p:txBody>
        </p:sp>
        <p:sp>
          <p:nvSpPr>
            <p:cNvPr id="9269" name="Line 83"/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270" name="Line 110"/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271" name="Line 111"/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600">
                <a:latin typeface="+mn-lt"/>
              </a:endParaRPr>
            </a:p>
          </p:txBody>
        </p:sp>
      </p:grpSp>
      <p:grpSp>
        <p:nvGrpSpPr>
          <p:cNvPr id="21" name="Group 129"/>
          <p:cNvGrpSpPr>
            <a:grpSpLocks/>
          </p:cNvGrpSpPr>
          <p:nvPr/>
        </p:nvGrpSpPr>
        <p:grpSpPr bwMode="auto">
          <a:xfrm>
            <a:off x="1360488" y="4681539"/>
            <a:ext cx="2471737" cy="795337"/>
            <a:chOff x="1163" y="3752"/>
            <a:chExt cx="1557" cy="501"/>
          </a:xfrm>
        </p:grpSpPr>
        <p:sp>
          <p:nvSpPr>
            <p:cNvPr id="9254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372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ko-KR" altLang="en-US" sz="1400">
                <a:latin typeface="+mn-lt"/>
              </a:endParaRPr>
            </a:p>
          </p:txBody>
        </p:sp>
        <p:sp>
          <p:nvSpPr>
            <p:cNvPr id="9255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369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0" lang="en-US" altLang="ko-KR" sz="1400" dirty="0">
                  <a:latin typeface="+mn-lt"/>
                </a:rPr>
                <a:t>S: 128.119.40.186, 80 </a:t>
              </a:r>
            </a:p>
            <a:p>
              <a:pPr eaLnBrk="0" hangingPunct="0"/>
              <a:r>
                <a:rPr kumimoji="0" lang="en-US" altLang="ko-KR" sz="1400" dirty="0">
                  <a:latin typeface="+mn-lt"/>
                </a:rPr>
                <a:t>D: 138.76.29.7, 5001</a:t>
              </a:r>
            </a:p>
            <a:p>
              <a:pPr eaLnBrk="0" hangingPunct="0"/>
              <a:endParaRPr kumimoji="0" lang="en-US" altLang="ko-KR" sz="1400" dirty="0">
                <a:latin typeface="+mn-lt"/>
              </a:endParaRPr>
            </a:p>
          </p:txBody>
        </p:sp>
        <p:grpSp>
          <p:nvGrpSpPr>
            <p:cNvPr id="22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9265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1400">
                  <a:latin typeface="+mn-lt"/>
                </a:endParaRPr>
              </a:p>
            </p:txBody>
          </p:sp>
          <p:sp>
            <p:nvSpPr>
              <p:cNvPr id="9266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1400">
                  <a:latin typeface="+mn-lt"/>
                </a:endParaRPr>
              </a:p>
            </p:txBody>
          </p:sp>
          <p:sp>
            <p:nvSpPr>
              <p:cNvPr id="9267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1400">
                  <a:latin typeface="+mn-lt"/>
                </a:endParaRPr>
              </a:p>
            </p:txBody>
          </p:sp>
        </p:grpSp>
        <p:grpSp>
          <p:nvGrpSpPr>
            <p:cNvPr id="23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9262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1400">
                  <a:latin typeface="+mn-lt"/>
                </a:endParaRPr>
              </a:p>
            </p:txBody>
          </p:sp>
          <p:sp>
            <p:nvSpPr>
              <p:cNvPr id="9263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1400">
                  <a:latin typeface="+mn-lt"/>
                </a:endParaRPr>
              </a:p>
            </p:txBody>
          </p:sp>
          <p:sp>
            <p:nvSpPr>
              <p:cNvPr id="9264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1400">
                  <a:latin typeface="+mn-lt"/>
                </a:endParaRPr>
              </a:p>
            </p:txBody>
          </p:sp>
        </p:grpSp>
        <p:sp>
          <p:nvSpPr>
            <p:cNvPr id="9258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zh-CN" altLang="en-US" sz="1400">
                <a:latin typeface="+mn-lt"/>
              </a:endParaRPr>
            </a:p>
          </p:txBody>
        </p:sp>
        <p:grpSp>
          <p:nvGrpSpPr>
            <p:cNvPr id="24" name="Group 126"/>
            <p:cNvGrpSpPr>
              <a:grpSpLocks/>
            </p:cNvGrpSpPr>
            <p:nvPr/>
          </p:nvGrpSpPr>
          <p:grpSpPr bwMode="auto">
            <a:xfrm>
              <a:off x="2409" y="3818"/>
              <a:ext cx="218" cy="225"/>
              <a:chOff x="5140" y="403"/>
              <a:chExt cx="218" cy="225"/>
            </a:xfrm>
          </p:grpSpPr>
          <p:sp>
            <p:nvSpPr>
              <p:cNvPr id="9260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1400">
                  <a:latin typeface="+mn-lt"/>
                </a:endParaRPr>
              </a:p>
            </p:txBody>
          </p:sp>
          <p:sp>
            <p:nvSpPr>
              <p:cNvPr id="9261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5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ko-KR" sz="1400">
                    <a:solidFill>
                      <a:srgbClr val="FF0000"/>
                    </a:solidFill>
                    <a:latin typeface="+mn-lt"/>
                  </a:rPr>
                  <a:t>3</a:t>
                </a:r>
              </a:p>
            </p:txBody>
          </p:sp>
        </p:grpSp>
      </p:grpSp>
      <p:sp>
        <p:nvSpPr>
          <p:cNvPr id="233603" name="Text Box 131"/>
          <p:cNvSpPr txBox="1">
            <a:spLocks noChangeArrowheads="1"/>
          </p:cNvSpPr>
          <p:nvPr/>
        </p:nvSpPr>
        <p:spPr bwMode="auto">
          <a:xfrm>
            <a:off x="1317625" y="5141913"/>
            <a:ext cx="172515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400" u="sng" dirty="0">
                <a:solidFill>
                  <a:srgbClr val="FF0000"/>
                </a:solidFill>
                <a:latin typeface="+mn-lt"/>
              </a:rPr>
              <a:t>3:</a:t>
            </a:r>
            <a:r>
              <a:rPr kumimoji="0" lang="en-US" altLang="ko-KR" sz="1400" dirty="0">
                <a:solidFill>
                  <a:srgbClr val="FF0000"/>
                </a:solidFill>
                <a:latin typeface="+mn-lt"/>
              </a:rPr>
              <a:t> Reply arrives</a:t>
            </a:r>
          </a:p>
          <a:p>
            <a:pPr eaLnBrk="0" hangingPunct="0"/>
            <a:r>
              <a:rPr kumimoji="0" lang="en-US" altLang="ko-KR" sz="1400" dirty="0">
                <a:solidFill>
                  <a:srgbClr val="FF0000"/>
                </a:solidFill>
                <a:latin typeface="+mn-lt"/>
              </a:rPr>
              <a:t> </a:t>
            </a:r>
            <a:r>
              <a:rPr kumimoji="0" lang="en-US" altLang="ko-KR" sz="1400" dirty="0" err="1">
                <a:solidFill>
                  <a:srgbClr val="FF0000"/>
                </a:solidFill>
                <a:latin typeface="+mn-lt"/>
              </a:rPr>
              <a:t>dest</a:t>
            </a:r>
            <a:r>
              <a:rPr kumimoji="0" lang="en-US" altLang="ko-KR" sz="1400" dirty="0">
                <a:solidFill>
                  <a:srgbClr val="FF0000"/>
                </a:solidFill>
                <a:latin typeface="+mn-lt"/>
              </a:rPr>
              <a:t>. address:</a:t>
            </a:r>
          </a:p>
          <a:p>
            <a:pPr eaLnBrk="0" hangingPunct="0"/>
            <a:r>
              <a:rPr kumimoji="0" lang="en-US" altLang="ko-KR" sz="1400" dirty="0">
                <a:solidFill>
                  <a:srgbClr val="FF0000"/>
                </a:solidFill>
                <a:latin typeface="+mn-lt"/>
              </a:rPr>
              <a:t> 138.76.29.7, 5001</a:t>
            </a:r>
          </a:p>
        </p:txBody>
      </p:sp>
      <p:sp>
        <p:nvSpPr>
          <p:cNvPr id="233608" name="Text Box 136"/>
          <p:cNvSpPr txBox="1">
            <a:spLocks noChangeArrowheads="1"/>
          </p:cNvSpPr>
          <p:nvPr/>
        </p:nvSpPr>
        <p:spPr bwMode="auto">
          <a:xfrm>
            <a:off x="4741863" y="4976813"/>
            <a:ext cx="317106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400" u="sng" dirty="0">
                <a:solidFill>
                  <a:srgbClr val="FF0000"/>
                </a:solidFill>
                <a:latin typeface="+mn-lt"/>
              </a:rPr>
              <a:t>4:</a:t>
            </a:r>
            <a:r>
              <a:rPr kumimoji="0" lang="en-US" altLang="ko-KR" sz="1400" dirty="0">
                <a:solidFill>
                  <a:srgbClr val="FF0000"/>
                </a:solidFill>
                <a:latin typeface="+mn-lt"/>
              </a:rPr>
              <a:t> NAT router</a:t>
            </a:r>
          </a:p>
          <a:p>
            <a:pPr eaLnBrk="0" hangingPunct="0"/>
            <a:r>
              <a:rPr kumimoji="0" lang="en-US" altLang="ko-KR" sz="1400" dirty="0">
                <a:solidFill>
                  <a:srgbClr val="FF0000"/>
                </a:solidFill>
                <a:latin typeface="+mn-lt"/>
              </a:rPr>
              <a:t>changes datagram</a:t>
            </a:r>
          </a:p>
          <a:p>
            <a:pPr eaLnBrk="0" hangingPunct="0"/>
            <a:r>
              <a:rPr kumimoji="0" lang="en-US" altLang="ko-KR" sz="1400" dirty="0" err="1">
                <a:solidFill>
                  <a:srgbClr val="FF0000"/>
                </a:solidFill>
                <a:latin typeface="+mn-lt"/>
              </a:rPr>
              <a:t>dest</a:t>
            </a:r>
            <a:r>
              <a:rPr kumimoji="0" lang="en-US" altLang="ko-KR" sz="1400" dirty="0">
                <a:solidFill>
                  <a:srgbClr val="FF0000"/>
                </a:solidFill>
                <a:latin typeface="+mn-lt"/>
              </a:rPr>
              <a:t> </a:t>
            </a:r>
            <a:r>
              <a:rPr kumimoji="0" lang="en-US" altLang="ko-KR" sz="1400" dirty="0" err="1">
                <a:solidFill>
                  <a:srgbClr val="FF0000"/>
                </a:solidFill>
                <a:latin typeface="+mn-lt"/>
              </a:rPr>
              <a:t>addr</a:t>
            </a:r>
            <a:r>
              <a:rPr kumimoji="0" lang="en-US" altLang="ko-KR" sz="1400" dirty="0">
                <a:solidFill>
                  <a:srgbClr val="FF0000"/>
                </a:solidFill>
                <a:latin typeface="+mn-lt"/>
              </a:rPr>
              <a:t> from</a:t>
            </a:r>
          </a:p>
          <a:p>
            <a:pPr eaLnBrk="0" hangingPunct="0"/>
            <a:r>
              <a:rPr kumimoji="0" lang="en-US" altLang="ko-KR" sz="1400" dirty="0">
                <a:solidFill>
                  <a:srgbClr val="FF0000"/>
                </a:solidFill>
                <a:latin typeface="+mn-lt"/>
              </a:rPr>
              <a:t>138.76.29.7, 5001 to 10.0.0.1, 3345</a:t>
            </a:r>
            <a:r>
              <a:rPr kumimoji="0" lang="en-US" altLang="ko-KR" sz="1400" dirty="0">
                <a:latin typeface="+mn-lt"/>
              </a:rPr>
              <a:t> </a:t>
            </a:r>
            <a:endParaRPr kumimoji="0" lang="en-US" altLang="ko-KR" sz="1400" dirty="0">
              <a:solidFill>
                <a:srgbClr val="FF0000"/>
              </a:solidFill>
              <a:latin typeface="+mn-lt"/>
            </a:endParaRPr>
          </a:p>
          <a:p>
            <a:pPr eaLnBrk="0" hangingPunct="0"/>
            <a:endParaRPr kumimoji="0" lang="en-US" altLang="ko-KR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253" name="Line 138"/>
          <p:cNvSpPr>
            <a:spLocks noChangeShapeType="1"/>
          </p:cNvSpPr>
          <p:nvPr/>
        </p:nvSpPr>
        <p:spPr bwMode="auto">
          <a:xfrm>
            <a:off x="1022350" y="42735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16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33" grpId="0"/>
      <p:bldP spid="233603" grpId="0"/>
      <p:bldP spid="23360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57784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Features of NAT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6784" y="950976"/>
            <a:ext cx="8820912" cy="5297424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Benefits: 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Simple Gateway between Internet and Private Network 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Simple Security Due to </a:t>
            </a:r>
            <a:r>
              <a:rPr lang="en-US" altLang="zh-CN" dirty="0" err="1" smtClean="0">
                <a:ea typeface="宋体" pitchFamily="2" charset="-122"/>
              </a:rPr>
              <a:t>Stateful</a:t>
            </a:r>
            <a:r>
              <a:rPr lang="en-US" altLang="zh-CN" dirty="0" smtClean="0">
                <a:ea typeface="宋体" pitchFamily="2" charset="-122"/>
              </a:rPr>
              <a:t> Filter Implementation 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Privacy and Topology Hiding</a:t>
            </a:r>
          </a:p>
          <a:p>
            <a:pPr>
              <a:spcBef>
                <a:spcPts val="1200"/>
              </a:spcBef>
            </a:pPr>
            <a:r>
              <a:rPr lang="en-US" altLang="ko-KR" dirty="0" smtClean="0">
                <a:ea typeface="굴림" charset="-127"/>
              </a:rPr>
              <a:t>16-bit port-number field </a:t>
            </a:r>
          </a:p>
          <a:p>
            <a:pPr lvl="1"/>
            <a:r>
              <a:rPr lang="en-GB" altLang="zh-CN" dirty="0" smtClean="0"/>
              <a:t>Some prefixes reserved for use with private internets not connected to the global Internet.</a:t>
            </a:r>
          </a:p>
          <a:p>
            <a:pPr>
              <a:spcBef>
                <a:spcPts val="1200"/>
              </a:spcBef>
            </a:pPr>
            <a:r>
              <a:rPr lang="en-US" altLang="ko-KR" dirty="0" smtClean="0">
                <a:ea typeface="굴림" charset="-127"/>
              </a:rPr>
              <a:t>NAT is controversial:</a:t>
            </a:r>
          </a:p>
          <a:p>
            <a:pPr lvl="1"/>
            <a:r>
              <a:rPr lang="en-US" altLang="ko-KR" dirty="0" smtClean="0">
                <a:ea typeface="굴림" charset="-127"/>
              </a:rPr>
              <a:t>routers should only process up to layer 3 (but </a:t>
            </a:r>
            <a:r>
              <a:rPr lang="en-US" altLang="ko-KR" dirty="0" smtClean="0">
                <a:solidFill>
                  <a:srgbClr val="0070C0"/>
                </a:solidFill>
                <a:ea typeface="굴림" charset="-127"/>
              </a:rPr>
              <a:t>NAT provide services of transport layer</a:t>
            </a:r>
            <a:r>
              <a:rPr lang="en-US" altLang="ko-KR" dirty="0" smtClean="0">
                <a:ea typeface="굴림" charset="-127"/>
              </a:rPr>
              <a:t>), violates end-to-end argument</a:t>
            </a:r>
          </a:p>
          <a:p>
            <a:pPr lvl="1"/>
            <a:r>
              <a:rPr lang="en-US" altLang="ko-KR" dirty="0" smtClean="0">
                <a:ea typeface="굴림" charset="-127"/>
              </a:rPr>
              <a:t>address shortage should instead be solved by IPv6</a:t>
            </a:r>
          </a:p>
          <a:p>
            <a:pPr>
              <a:buFont typeface="ZapfDingbats" pitchFamily="82" charset="2"/>
              <a:buChar char="r"/>
              <a:defRPr/>
            </a:pPr>
            <a:endParaRPr lang="en-US" altLang="ko-KR" dirty="0" smtClean="0">
              <a:ea typeface="굴림" charset="-127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2-</a:t>
            </a:r>
            <a:fld id="{C83B635E-340E-4B92-B568-B105B3E255B2}" type="slidenum">
              <a:rPr lang="en-US" altLang="ko-KR" smtClean="0"/>
              <a:pPr>
                <a:defRPr/>
              </a:pPr>
              <a:t>56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IP Technology</a:t>
            </a:r>
          </a:p>
        </p:txBody>
      </p:sp>
      <p:sp>
        <p:nvSpPr>
          <p:cNvPr id="15366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latin typeface="+mn-lt"/>
              </a:rPr>
              <a:t>2-</a:t>
            </a:r>
            <a:fld id="{29968298-BE42-40E7-BEF5-CEC344C53B63}" type="slidenum">
              <a:rPr lang="en-US" altLang="ko-KR" smtClean="0">
                <a:latin typeface="+mn-lt"/>
              </a:rPr>
              <a:pPr/>
              <a:t>57</a:t>
            </a:fld>
            <a:endParaRPr lang="en-US" altLang="ko-KR" dirty="0" smtClean="0">
              <a:latin typeface="+mn-lt"/>
            </a:endParaRPr>
          </a:p>
        </p:txBody>
      </p:sp>
      <p:sp>
        <p:nvSpPr>
          <p:cNvPr id="153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+mn-lt"/>
                <a:ea typeface="굴림" charset="-127"/>
              </a:rPr>
              <a:t>NAT traversal problem</a:t>
            </a:r>
          </a:p>
        </p:txBody>
      </p:sp>
      <p:sp>
        <p:nvSpPr>
          <p:cNvPr id="153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06525"/>
            <a:ext cx="4559300" cy="5159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</a:rPr>
              <a:t>client wants to connect to server with address 10.0.0.1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server address 10.0.0.1 local to LAN (client can’t use it as destination </a:t>
            </a:r>
            <a:r>
              <a:rPr lang="en-US" altLang="ko-KR" sz="2000" dirty="0" err="1" smtClean="0">
                <a:ea typeface="굴림" charset="-127"/>
              </a:rPr>
              <a:t>addr</a:t>
            </a:r>
            <a:r>
              <a:rPr lang="en-US" altLang="ko-KR" sz="2000" dirty="0" smtClean="0">
                <a:ea typeface="굴림" charset="-127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only one externally visible </a:t>
            </a:r>
            <a:r>
              <a:rPr lang="en-US" altLang="ko-KR" sz="2000" dirty="0" err="1" smtClean="0">
                <a:ea typeface="굴림" charset="-127"/>
              </a:rPr>
              <a:t>NATted</a:t>
            </a:r>
            <a:r>
              <a:rPr lang="en-US" altLang="ko-KR" sz="2000" dirty="0" smtClean="0">
                <a:ea typeface="굴림" charset="-127"/>
              </a:rPr>
              <a:t> address: 138.76.29.7</a:t>
            </a:r>
          </a:p>
          <a:p>
            <a:pPr>
              <a:lnSpc>
                <a:spcPct val="90000"/>
              </a:lnSpc>
            </a:pPr>
            <a:r>
              <a:rPr lang="en-US" altLang="ko-KR" sz="2400" b="1" dirty="0" smtClean="0">
                <a:ea typeface="굴림" charset="-127"/>
              </a:rPr>
              <a:t>solution 1: </a:t>
            </a:r>
            <a:r>
              <a:rPr lang="en-US" altLang="ko-KR" sz="2400" u="sng" dirty="0" smtClean="0">
                <a:solidFill>
                  <a:srgbClr val="0070C0"/>
                </a:solidFill>
                <a:ea typeface="굴림" charset="-127"/>
              </a:rPr>
              <a:t>statically configure</a:t>
            </a:r>
            <a:r>
              <a:rPr lang="en-US" altLang="ko-KR" sz="2400" dirty="0" smtClean="0">
                <a:solidFill>
                  <a:srgbClr val="0070C0"/>
                </a:solidFill>
                <a:ea typeface="굴림" charset="-127"/>
              </a:rPr>
              <a:t> </a:t>
            </a:r>
            <a:r>
              <a:rPr lang="en-US" altLang="ko-KR" sz="2400" dirty="0" smtClean="0">
                <a:ea typeface="굴림" charset="-127"/>
              </a:rPr>
              <a:t>NAT to forward incoming connection requests at given port to server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e.g., (138.76.29.7, port 2500) always forwarded to 10.0.0.1 port 25000</a:t>
            </a:r>
          </a:p>
        </p:txBody>
      </p:sp>
      <p:sp>
        <p:nvSpPr>
          <p:cNvPr id="15369" name="Freeform 29"/>
          <p:cNvSpPr>
            <a:spLocks/>
          </p:cNvSpPr>
          <p:nvPr/>
        </p:nvSpPr>
        <p:spPr bwMode="auto">
          <a:xfrm>
            <a:off x="7115175" y="2185988"/>
            <a:ext cx="1676400" cy="2487612"/>
          </a:xfrm>
          <a:custGeom>
            <a:avLst/>
            <a:gdLst>
              <a:gd name="T0" fmla="*/ 2147483647 w 1056"/>
              <a:gd name="T1" fmla="*/ 2147483647 h 1567"/>
              <a:gd name="T2" fmla="*/ 2147483647 w 1056"/>
              <a:gd name="T3" fmla="*/ 2147483647 h 1567"/>
              <a:gd name="T4" fmla="*/ 2147483647 w 1056"/>
              <a:gd name="T5" fmla="*/ 2147483647 h 1567"/>
              <a:gd name="T6" fmla="*/ 2147483647 w 1056"/>
              <a:gd name="T7" fmla="*/ 2147483647 h 1567"/>
              <a:gd name="T8" fmla="*/ 2147483647 w 1056"/>
              <a:gd name="T9" fmla="*/ 2147483647 h 1567"/>
              <a:gd name="T10" fmla="*/ 2147483647 w 1056"/>
              <a:gd name="T11" fmla="*/ 2147483647 h 1567"/>
              <a:gd name="T12" fmla="*/ 2147483647 w 1056"/>
              <a:gd name="T13" fmla="*/ 2147483647 h 1567"/>
              <a:gd name="T14" fmla="*/ 2147483647 w 1056"/>
              <a:gd name="T15" fmla="*/ 2147483647 h 1567"/>
              <a:gd name="T16" fmla="*/ 2147483647 w 1056"/>
              <a:gd name="T17" fmla="*/ 2147483647 h 1567"/>
              <a:gd name="T18" fmla="*/ 2147483647 w 1056"/>
              <a:gd name="T19" fmla="*/ 2147483647 h 1567"/>
              <a:gd name="T20" fmla="*/ 2147483647 w 1056"/>
              <a:gd name="T21" fmla="*/ 2147483647 h 1567"/>
              <a:gd name="T22" fmla="*/ 2147483647 w 1056"/>
              <a:gd name="T23" fmla="*/ 2147483647 h 1567"/>
              <a:gd name="T24" fmla="*/ 2147483647 w 1056"/>
              <a:gd name="T25" fmla="*/ 2147483647 h 156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56"/>
              <a:gd name="T40" fmla="*/ 0 h 1567"/>
              <a:gd name="T41" fmla="*/ 1056 w 1056"/>
              <a:gd name="T42" fmla="*/ 1567 h 156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56" h="1567">
                <a:moveTo>
                  <a:pt x="109" y="676"/>
                </a:moveTo>
                <a:cubicBezTo>
                  <a:pt x="199" y="644"/>
                  <a:pt x="527" y="657"/>
                  <a:pt x="598" y="647"/>
                </a:cubicBezTo>
                <a:cubicBezTo>
                  <a:pt x="669" y="637"/>
                  <a:pt x="538" y="694"/>
                  <a:pt x="533" y="614"/>
                </a:cubicBezTo>
                <a:cubicBezTo>
                  <a:pt x="527" y="534"/>
                  <a:pt x="522" y="265"/>
                  <a:pt x="566" y="169"/>
                </a:cubicBezTo>
                <a:cubicBezTo>
                  <a:pt x="610" y="73"/>
                  <a:pt x="721" y="51"/>
                  <a:pt x="795" y="38"/>
                </a:cubicBezTo>
                <a:cubicBezTo>
                  <a:pt x="869" y="25"/>
                  <a:pt x="981" y="0"/>
                  <a:pt x="1013" y="90"/>
                </a:cubicBezTo>
                <a:cubicBezTo>
                  <a:pt x="1045" y="180"/>
                  <a:pt x="988" y="448"/>
                  <a:pt x="987" y="579"/>
                </a:cubicBezTo>
                <a:cubicBezTo>
                  <a:pt x="986" y="710"/>
                  <a:pt x="1005" y="730"/>
                  <a:pt x="1005" y="875"/>
                </a:cubicBezTo>
                <a:cubicBezTo>
                  <a:pt x="1005" y="1020"/>
                  <a:pt x="1056" y="1351"/>
                  <a:pt x="987" y="1451"/>
                </a:cubicBezTo>
                <a:cubicBezTo>
                  <a:pt x="918" y="1551"/>
                  <a:pt x="678" y="1567"/>
                  <a:pt x="592" y="1478"/>
                </a:cubicBezTo>
                <a:cubicBezTo>
                  <a:pt x="506" y="1389"/>
                  <a:pt x="562" y="1026"/>
                  <a:pt x="473" y="919"/>
                </a:cubicBezTo>
                <a:cubicBezTo>
                  <a:pt x="384" y="812"/>
                  <a:pt x="122" y="878"/>
                  <a:pt x="61" y="838"/>
                </a:cubicBezTo>
                <a:cubicBezTo>
                  <a:pt x="0" y="798"/>
                  <a:pt x="26" y="710"/>
                  <a:pt x="109" y="676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+mn-lt"/>
            </a:endParaRPr>
          </a:p>
        </p:txBody>
      </p:sp>
      <p:graphicFrame>
        <p:nvGraphicFramePr>
          <p:cNvPr id="15362" name="Object 31"/>
          <p:cNvGraphicFramePr>
            <a:graphicFrameLocks noChangeAspect="1"/>
          </p:cNvGraphicFramePr>
          <p:nvPr/>
        </p:nvGraphicFramePr>
        <p:xfrm>
          <a:off x="8151813" y="3138488"/>
          <a:ext cx="579437" cy="482600"/>
        </p:xfrm>
        <a:graphic>
          <a:graphicData uri="http://schemas.openxmlformats.org/presentationml/2006/ole">
            <p:oleObj spid="_x0000_s1170434" name="Clip" r:id="rId3" imgW="1305000" imgH="1085760" progId="">
              <p:embed/>
            </p:oleObj>
          </a:graphicData>
        </a:graphic>
      </p:graphicFrame>
      <p:graphicFrame>
        <p:nvGraphicFramePr>
          <p:cNvPr id="15363" name="Object 32"/>
          <p:cNvGraphicFramePr>
            <a:graphicFrameLocks noChangeAspect="1"/>
          </p:cNvGraphicFramePr>
          <p:nvPr/>
        </p:nvGraphicFramePr>
        <p:xfrm>
          <a:off x="8123238" y="3903663"/>
          <a:ext cx="563562" cy="469900"/>
        </p:xfrm>
        <a:graphic>
          <a:graphicData uri="http://schemas.openxmlformats.org/presentationml/2006/ole">
            <p:oleObj spid="_x0000_s1170435" name="Clip" r:id="rId4" imgW="1305000" imgH="1085760" progId="">
              <p:embed/>
            </p:oleObj>
          </a:graphicData>
        </a:graphic>
      </p:graphicFrame>
      <p:sp>
        <p:nvSpPr>
          <p:cNvPr id="15370" name="Line 33"/>
          <p:cNvSpPr>
            <a:spLocks noChangeShapeType="1"/>
          </p:cNvSpPr>
          <p:nvPr/>
        </p:nvSpPr>
        <p:spPr bwMode="auto">
          <a:xfrm flipV="1">
            <a:off x="7183438" y="3352800"/>
            <a:ext cx="1073150" cy="2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15371" name="Line 34"/>
          <p:cNvSpPr>
            <a:spLocks noChangeShapeType="1"/>
          </p:cNvSpPr>
          <p:nvPr/>
        </p:nvSpPr>
        <p:spPr bwMode="auto">
          <a:xfrm flipH="1">
            <a:off x="8023225" y="2617788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15372" name="Line 35"/>
          <p:cNvSpPr>
            <a:spLocks noChangeShapeType="1"/>
          </p:cNvSpPr>
          <p:nvPr/>
        </p:nvSpPr>
        <p:spPr bwMode="auto">
          <a:xfrm>
            <a:off x="8027988" y="2613025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15373" name="Line 36"/>
          <p:cNvSpPr>
            <a:spLocks noChangeShapeType="1"/>
          </p:cNvSpPr>
          <p:nvPr/>
        </p:nvSpPr>
        <p:spPr bwMode="auto">
          <a:xfrm flipV="1">
            <a:off x="8034338" y="4117975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15374" name="Text Box 37"/>
          <p:cNvSpPr txBox="1">
            <a:spLocks noChangeArrowheads="1"/>
          </p:cNvSpPr>
          <p:nvPr/>
        </p:nvSpPr>
        <p:spPr bwMode="auto">
          <a:xfrm>
            <a:off x="7905750" y="2001838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+mn-lt"/>
              </a:rPr>
              <a:t>10.0.0.1</a:t>
            </a:r>
          </a:p>
        </p:txBody>
      </p:sp>
      <p:sp>
        <p:nvSpPr>
          <p:cNvPr id="15375" name="Text Box 56"/>
          <p:cNvSpPr txBox="1">
            <a:spLocks noChangeArrowheads="1"/>
          </p:cNvSpPr>
          <p:nvPr/>
        </p:nvSpPr>
        <p:spPr bwMode="auto">
          <a:xfrm>
            <a:off x="7134225" y="2951163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+mn-lt"/>
              </a:rPr>
              <a:t>10.0.0.4</a:t>
            </a:r>
          </a:p>
        </p:txBody>
      </p:sp>
      <p:sp>
        <p:nvSpPr>
          <p:cNvPr id="15376" name="Line 57"/>
          <p:cNvSpPr>
            <a:spLocks noChangeShapeType="1"/>
          </p:cNvSpPr>
          <p:nvPr/>
        </p:nvSpPr>
        <p:spPr bwMode="auto">
          <a:xfrm flipH="1">
            <a:off x="7258050" y="3201988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15377" name="Line 58"/>
          <p:cNvSpPr>
            <a:spLocks noChangeShapeType="1"/>
          </p:cNvSpPr>
          <p:nvPr/>
        </p:nvSpPr>
        <p:spPr bwMode="auto">
          <a:xfrm flipH="1">
            <a:off x="6518275" y="3440113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15378" name="Text Box 88"/>
          <p:cNvSpPr txBox="1">
            <a:spLocks noChangeArrowheads="1"/>
          </p:cNvSpPr>
          <p:nvPr/>
        </p:nvSpPr>
        <p:spPr bwMode="auto">
          <a:xfrm>
            <a:off x="6562262" y="3522663"/>
            <a:ext cx="8835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1800" dirty="0">
                <a:solidFill>
                  <a:srgbClr val="FF0000"/>
                </a:solidFill>
                <a:latin typeface="+mn-lt"/>
              </a:rPr>
              <a:t>NAT </a:t>
            </a:r>
          </a:p>
          <a:p>
            <a:pPr algn="ctr" eaLnBrk="0" latinLnBrk="0" hangingPunct="0"/>
            <a:r>
              <a:rPr kumimoji="0" lang="en-US" altLang="ko-KR" sz="1800" dirty="0">
                <a:solidFill>
                  <a:srgbClr val="FF0000"/>
                </a:solidFill>
                <a:latin typeface="+mn-lt"/>
              </a:rPr>
              <a:t>router</a:t>
            </a:r>
          </a:p>
        </p:txBody>
      </p:sp>
      <p:sp>
        <p:nvSpPr>
          <p:cNvPr id="15379" name="Text Box 89"/>
          <p:cNvSpPr txBox="1">
            <a:spLocks noChangeArrowheads="1"/>
          </p:cNvSpPr>
          <p:nvPr/>
        </p:nvSpPr>
        <p:spPr bwMode="auto">
          <a:xfrm>
            <a:off x="5295900" y="3508375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+mn-lt"/>
              </a:rPr>
              <a:t>138.76.29.7</a:t>
            </a: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8205788" y="2274888"/>
            <a:ext cx="331787" cy="755650"/>
            <a:chOff x="4180" y="783"/>
            <a:chExt cx="150" cy="307"/>
          </a:xfrm>
        </p:grpSpPr>
        <p:sp>
          <p:nvSpPr>
            <p:cNvPr id="15399" name="AutoShape 9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 sz="1600">
                <a:latin typeface="+mn-lt"/>
              </a:endParaRPr>
            </a:p>
          </p:txBody>
        </p:sp>
        <p:sp>
          <p:nvSpPr>
            <p:cNvPr id="15400" name="Rectangle 9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 sz="1600">
                <a:latin typeface="+mn-lt"/>
              </a:endParaRPr>
            </a:p>
          </p:txBody>
        </p:sp>
        <p:sp>
          <p:nvSpPr>
            <p:cNvPr id="15401" name="Rectangle 9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 sz="1600">
                <a:latin typeface="+mn-lt"/>
              </a:endParaRPr>
            </a:p>
          </p:txBody>
        </p:sp>
        <p:sp>
          <p:nvSpPr>
            <p:cNvPr id="15402" name="AutoShape 9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 sz="1600">
                <a:latin typeface="+mn-lt"/>
              </a:endParaRPr>
            </a:p>
          </p:txBody>
        </p:sp>
        <p:sp>
          <p:nvSpPr>
            <p:cNvPr id="15403" name="Line 9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15404" name="Line 9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15405" name="Rectangle 9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 sz="1600">
                <a:latin typeface="+mn-lt"/>
              </a:endParaRPr>
            </a:p>
          </p:txBody>
        </p:sp>
        <p:sp>
          <p:nvSpPr>
            <p:cNvPr id="15406" name="Rectangle 9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 sz="1600">
                <a:latin typeface="+mn-lt"/>
              </a:endParaRPr>
            </a:p>
          </p:txBody>
        </p:sp>
      </p:grpSp>
      <p:sp>
        <p:nvSpPr>
          <p:cNvPr id="15381" name="Line 100"/>
          <p:cNvSpPr>
            <a:spLocks noChangeShapeType="1"/>
          </p:cNvSpPr>
          <p:nvPr/>
        </p:nvSpPr>
        <p:spPr bwMode="auto">
          <a:xfrm>
            <a:off x="6345238" y="3422650"/>
            <a:ext cx="401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1600">
              <a:latin typeface="+mn-lt"/>
            </a:endParaRPr>
          </a:p>
        </p:txBody>
      </p: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6662738" y="3233738"/>
            <a:ext cx="555625" cy="307975"/>
            <a:chOff x="3600" y="219"/>
            <a:chExt cx="360" cy="175"/>
          </a:xfrm>
        </p:grpSpPr>
        <p:sp>
          <p:nvSpPr>
            <p:cNvPr id="15386" name="Oval 6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 sz="1600">
                <a:latin typeface="+mn-lt"/>
              </a:endParaRPr>
            </a:p>
          </p:txBody>
        </p:sp>
        <p:sp>
          <p:nvSpPr>
            <p:cNvPr id="15387" name="Line 6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15388" name="Line 6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15389" name="Rectangle 6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1600">
                <a:latin typeface="+mn-lt"/>
              </a:endParaRPr>
            </a:p>
          </p:txBody>
        </p:sp>
        <p:sp>
          <p:nvSpPr>
            <p:cNvPr id="15390" name="Oval 6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 sz="1600">
                <a:latin typeface="+mn-lt"/>
              </a:endParaRPr>
            </a:p>
          </p:txBody>
        </p:sp>
        <p:grpSp>
          <p:nvGrpSpPr>
            <p:cNvPr id="4" name="Group 6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5396" name="Line 6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15397" name="Line 6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15398" name="Line 6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</p:grpSp>
        <p:grpSp>
          <p:nvGrpSpPr>
            <p:cNvPr id="5" name="Group 6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5393" name="Line 7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15394" name="Line 7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15395" name="Line 7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</p:grpSp>
      </p:grpSp>
      <p:graphicFrame>
        <p:nvGraphicFramePr>
          <p:cNvPr id="15364" name="Object 101"/>
          <p:cNvGraphicFramePr>
            <a:graphicFrameLocks noChangeAspect="1"/>
          </p:cNvGraphicFramePr>
          <p:nvPr/>
        </p:nvGraphicFramePr>
        <p:xfrm>
          <a:off x="5172075" y="2559050"/>
          <a:ext cx="563563" cy="469900"/>
        </p:xfrm>
        <a:graphic>
          <a:graphicData uri="http://schemas.openxmlformats.org/presentationml/2006/ole">
            <p:oleObj spid="_x0000_s1170436" name="Clip" r:id="rId5" imgW="1305000" imgH="1085760" progId="">
              <p:embed/>
            </p:oleObj>
          </a:graphicData>
        </a:graphic>
      </p:graphicFrame>
      <p:sp>
        <p:nvSpPr>
          <p:cNvPr id="15383" name="Text Box 102"/>
          <p:cNvSpPr txBox="1">
            <a:spLocks noChangeArrowheads="1"/>
          </p:cNvSpPr>
          <p:nvPr/>
        </p:nvSpPr>
        <p:spPr bwMode="auto">
          <a:xfrm>
            <a:off x="5046663" y="2187575"/>
            <a:ext cx="8066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800" dirty="0">
                <a:latin typeface="+mn-lt"/>
              </a:rPr>
              <a:t>Client</a:t>
            </a:r>
          </a:p>
        </p:txBody>
      </p:sp>
      <p:sp>
        <p:nvSpPr>
          <p:cNvPr id="15384" name="Text Box 103"/>
          <p:cNvSpPr txBox="1">
            <a:spLocks noChangeArrowheads="1"/>
          </p:cNvSpPr>
          <p:nvPr/>
        </p:nvSpPr>
        <p:spPr bwMode="auto">
          <a:xfrm>
            <a:off x="5781675" y="2268538"/>
            <a:ext cx="3994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3200" dirty="0">
                <a:latin typeface="+mn-lt"/>
              </a:rPr>
              <a:t>?</a:t>
            </a:r>
          </a:p>
        </p:txBody>
      </p:sp>
      <p:sp>
        <p:nvSpPr>
          <p:cNvPr id="15385" name="Line 104"/>
          <p:cNvSpPr>
            <a:spLocks noChangeShapeType="1"/>
          </p:cNvSpPr>
          <p:nvPr/>
        </p:nvSpPr>
        <p:spPr bwMode="auto">
          <a:xfrm>
            <a:off x="5653088" y="3019425"/>
            <a:ext cx="401637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16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IP Technology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1638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latin typeface="+mn-lt"/>
              </a:rPr>
              <a:t>2-</a:t>
            </a:r>
            <a:fld id="{3B455D42-7F13-4ECA-B39C-FFE5642AF81C}" type="slidenum">
              <a:rPr lang="en-US" altLang="ko-KR" smtClean="0">
                <a:latin typeface="+mn-lt"/>
              </a:rPr>
              <a:pPr/>
              <a:t>58</a:t>
            </a:fld>
            <a:endParaRPr lang="en-US" altLang="ko-KR" dirty="0" smtClean="0">
              <a:latin typeface="+mn-lt"/>
            </a:endParaRPr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NAT traversal problem</a:t>
            </a:r>
          </a:p>
        </p:txBody>
      </p:sp>
      <p:sp>
        <p:nvSpPr>
          <p:cNvPr id="163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06525"/>
            <a:ext cx="5003800" cy="5159375"/>
          </a:xfrm>
        </p:spPr>
        <p:txBody>
          <a:bodyPr/>
          <a:lstStyle/>
          <a:p>
            <a:r>
              <a:rPr lang="en-US" altLang="ko-KR" sz="2400" b="1" dirty="0" smtClean="0">
                <a:ea typeface="굴림" charset="-127"/>
              </a:rPr>
              <a:t>solution 2: </a:t>
            </a:r>
            <a:r>
              <a:rPr lang="en-US" altLang="ko-KR" sz="2400" dirty="0" smtClean="0">
                <a:ea typeface="굴림" charset="-127"/>
              </a:rPr>
              <a:t>Universal Plug and Play (UPnP) Internet Gateway Device (IGD) Protocol.  Allows </a:t>
            </a:r>
            <a:r>
              <a:rPr lang="en-US" altLang="ko-KR" sz="2400" dirty="0" err="1" smtClean="0">
                <a:ea typeface="굴림" charset="-127"/>
              </a:rPr>
              <a:t>NATted</a:t>
            </a:r>
            <a:r>
              <a:rPr lang="en-US" altLang="ko-KR" sz="2400" dirty="0" smtClean="0">
                <a:ea typeface="굴림" charset="-127"/>
              </a:rPr>
              <a:t> host to:</a:t>
            </a:r>
          </a:p>
          <a:p>
            <a:pPr lvl="1"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ko-KR" dirty="0" smtClean="0">
                <a:ea typeface="굴림" charset="-127"/>
              </a:rPr>
              <a:t>learn public IP address (138.76.29.7)</a:t>
            </a:r>
          </a:p>
          <a:p>
            <a:pPr lvl="1"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ko-KR" dirty="0" smtClean="0">
                <a:ea typeface="굴림" charset="-127"/>
              </a:rPr>
              <a:t>add/remove port mappings (with lease times)</a:t>
            </a:r>
          </a:p>
          <a:p>
            <a:pPr lvl="1">
              <a:spcBef>
                <a:spcPct val="0"/>
              </a:spcBef>
              <a:buFont typeface="Wingdings" pitchFamily="2" charset="2"/>
              <a:buChar char="v"/>
            </a:pPr>
            <a:endParaRPr lang="en-US" altLang="ko-KR" dirty="0" smtClean="0">
              <a:ea typeface="굴림" charset="-127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dirty="0" smtClean="0">
                <a:ea typeface="굴림" charset="-127"/>
              </a:rPr>
              <a:t>i.e., </a:t>
            </a:r>
            <a:r>
              <a:rPr lang="en-US" altLang="ko-KR" dirty="0" smtClean="0">
                <a:solidFill>
                  <a:srgbClr val="0070C0"/>
                </a:solidFill>
                <a:ea typeface="굴림" charset="-127"/>
              </a:rPr>
              <a:t>automate static </a:t>
            </a:r>
            <a:r>
              <a:rPr lang="en-US" altLang="ko-KR" dirty="0" smtClean="0">
                <a:ea typeface="굴림" charset="-127"/>
              </a:rPr>
              <a:t>NAT port map configuration</a:t>
            </a:r>
          </a:p>
        </p:txBody>
      </p:sp>
      <p:sp>
        <p:nvSpPr>
          <p:cNvPr id="16392" name="Freeform 51"/>
          <p:cNvSpPr>
            <a:spLocks/>
          </p:cNvSpPr>
          <p:nvPr/>
        </p:nvSpPr>
        <p:spPr bwMode="auto">
          <a:xfrm>
            <a:off x="7115175" y="2185988"/>
            <a:ext cx="1676400" cy="2487612"/>
          </a:xfrm>
          <a:custGeom>
            <a:avLst/>
            <a:gdLst>
              <a:gd name="T0" fmla="*/ 2147483647 w 1056"/>
              <a:gd name="T1" fmla="*/ 2147483647 h 1567"/>
              <a:gd name="T2" fmla="*/ 2147483647 w 1056"/>
              <a:gd name="T3" fmla="*/ 2147483647 h 1567"/>
              <a:gd name="T4" fmla="*/ 2147483647 w 1056"/>
              <a:gd name="T5" fmla="*/ 2147483647 h 1567"/>
              <a:gd name="T6" fmla="*/ 2147483647 w 1056"/>
              <a:gd name="T7" fmla="*/ 2147483647 h 1567"/>
              <a:gd name="T8" fmla="*/ 2147483647 w 1056"/>
              <a:gd name="T9" fmla="*/ 2147483647 h 1567"/>
              <a:gd name="T10" fmla="*/ 2147483647 w 1056"/>
              <a:gd name="T11" fmla="*/ 2147483647 h 1567"/>
              <a:gd name="T12" fmla="*/ 2147483647 w 1056"/>
              <a:gd name="T13" fmla="*/ 2147483647 h 1567"/>
              <a:gd name="T14" fmla="*/ 2147483647 w 1056"/>
              <a:gd name="T15" fmla="*/ 2147483647 h 1567"/>
              <a:gd name="T16" fmla="*/ 2147483647 w 1056"/>
              <a:gd name="T17" fmla="*/ 2147483647 h 1567"/>
              <a:gd name="T18" fmla="*/ 2147483647 w 1056"/>
              <a:gd name="T19" fmla="*/ 2147483647 h 1567"/>
              <a:gd name="T20" fmla="*/ 2147483647 w 1056"/>
              <a:gd name="T21" fmla="*/ 2147483647 h 1567"/>
              <a:gd name="T22" fmla="*/ 2147483647 w 1056"/>
              <a:gd name="T23" fmla="*/ 2147483647 h 1567"/>
              <a:gd name="T24" fmla="*/ 2147483647 w 1056"/>
              <a:gd name="T25" fmla="*/ 2147483647 h 156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56"/>
              <a:gd name="T40" fmla="*/ 0 h 1567"/>
              <a:gd name="T41" fmla="*/ 1056 w 1056"/>
              <a:gd name="T42" fmla="*/ 1567 h 156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56" h="1567">
                <a:moveTo>
                  <a:pt x="109" y="676"/>
                </a:moveTo>
                <a:cubicBezTo>
                  <a:pt x="199" y="644"/>
                  <a:pt x="527" y="657"/>
                  <a:pt x="598" y="647"/>
                </a:cubicBezTo>
                <a:cubicBezTo>
                  <a:pt x="669" y="637"/>
                  <a:pt x="538" y="694"/>
                  <a:pt x="533" y="614"/>
                </a:cubicBezTo>
                <a:cubicBezTo>
                  <a:pt x="527" y="534"/>
                  <a:pt x="522" y="265"/>
                  <a:pt x="566" y="169"/>
                </a:cubicBezTo>
                <a:cubicBezTo>
                  <a:pt x="610" y="73"/>
                  <a:pt x="721" y="51"/>
                  <a:pt x="795" y="38"/>
                </a:cubicBezTo>
                <a:cubicBezTo>
                  <a:pt x="869" y="25"/>
                  <a:pt x="981" y="0"/>
                  <a:pt x="1013" y="90"/>
                </a:cubicBezTo>
                <a:cubicBezTo>
                  <a:pt x="1045" y="180"/>
                  <a:pt x="988" y="448"/>
                  <a:pt x="987" y="579"/>
                </a:cubicBezTo>
                <a:cubicBezTo>
                  <a:pt x="986" y="710"/>
                  <a:pt x="1005" y="730"/>
                  <a:pt x="1005" y="875"/>
                </a:cubicBezTo>
                <a:cubicBezTo>
                  <a:pt x="1005" y="1020"/>
                  <a:pt x="1056" y="1351"/>
                  <a:pt x="987" y="1451"/>
                </a:cubicBezTo>
                <a:cubicBezTo>
                  <a:pt x="918" y="1551"/>
                  <a:pt x="678" y="1567"/>
                  <a:pt x="592" y="1478"/>
                </a:cubicBezTo>
                <a:cubicBezTo>
                  <a:pt x="506" y="1389"/>
                  <a:pt x="562" y="1026"/>
                  <a:pt x="473" y="919"/>
                </a:cubicBezTo>
                <a:cubicBezTo>
                  <a:pt x="384" y="812"/>
                  <a:pt x="122" y="878"/>
                  <a:pt x="61" y="838"/>
                </a:cubicBezTo>
                <a:cubicBezTo>
                  <a:pt x="0" y="798"/>
                  <a:pt x="26" y="710"/>
                  <a:pt x="109" y="676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386" name="Object 52"/>
          <p:cNvGraphicFramePr>
            <a:graphicFrameLocks noChangeAspect="1"/>
          </p:cNvGraphicFramePr>
          <p:nvPr/>
        </p:nvGraphicFramePr>
        <p:xfrm>
          <a:off x="8151813" y="3138488"/>
          <a:ext cx="579437" cy="482600"/>
        </p:xfrm>
        <a:graphic>
          <a:graphicData uri="http://schemas.openxmlformats.org/presentationml/2006/ole">
            <p:oleObj spid="_x0000_s1171458" name="Clip" r:id="rId4" imgW="1305000" imgH="1085760" progId="">
              <p:embed/>
            </p:oleObj>
          </a:graphicData>
        </a:graphic>
      </p:graphicFrame>
      <p:graphicFrame>
        <p:nvGraphicFramePr>
          <p:cNvPr id="16387" name="Object 53"/>
          <p:cNvGraphicFramePr>
            <a:graphicFrameLocks noChangeAspect="1"/>
          </p:cNvGraphicFramePr>
          <p:nvPr/>
        </p:nvGraphicFramePr>
        <p:xfrm>
          <a:off x="8123238" y="3903663"/>
          <a:ext cx="563562" cy="469900"/>
        </p:xfrm>
        <a:graphic>
          <a:graphicData uri="http://schemas.openxmlformats.org/presentationml/2006/ole">
            <p:oleObj spid="_x0000_s1171459" name="Clip" r:id="rId5" imgW="1305000" imgH="1085760" progId="">
              <p:embed/>
            </p:oleObj>
          </a:graphicData>
        </a:graphic>
      </p:graphicFrame>
      <p:sp>
        <p:nvSpPr>
          <p:cNvPr id="16393" name="Line 54"/>
          <p:cNvSpPr>
            <a:spLocks noChangeShapeType="1"/>
          </p:cNvSpPr>
          <p:nvPr/>
        </p:nvSpPr>
        <p:spPr bwMode="auto">
          <a:xfrm flipV="1">
            <a:off x="7183438" y="3352800"/>
            <a:ext cx="1073150" cy="2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4" name="Line 55"/>
          <p:cNvSpPr>
            <a:spLocks noChangeShapeType="1"/>
          </p:cNvSpPr>
          <p:nvPr/>
        </p:nvSpPr>
        <p:spPr bwMode="auto">
          <a:xfrm flipH="1">
            <a:off x="8023225" y="2617788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5" name="Line 56"/>
          <p:cNvSpPr>
            <a:spLocks noChangeShapeType="1"/>
          </p:cNvSpPr>
          <p:nvPr/>
        </p:nvSpPr>
        <p:spPr bwMode="auto">
          <a:xfrm>
            <a:off x="8027988" y="2613025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6" name="Line 57"/>
          <p:cNvSpPr>
            <a:spLocks noChangeShapeType="1"/>
          </p:cNvSpPr>
          <p:nvPr/>
        </p:nvSpPr>
        <p:spPr bwMode="auto">
          <a:xfrm flipV="1">
            <a:off x="8034338" y="4117975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7" name="Text Box 58"/>
          <p:cNvSpPr txBox="1">
            <a:spLocks noChangeArrowheads="1"/>
          </p:cNvSpPr>
          <p:nvPr/>
        </p:nvSpPr>
        <p:spPr bwMode="auto">
          <a:xfrm>
            <a:off x="7905750" y="2001838"/>
            <a:ext cx="9893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800">
                <a:latin typeface="+mn-lt"/>
              </a:rPr>
              <a:t>10.0.0.1</a:t>
            </a:r>
          </a:p>
        </p:txBody>
      </p:sp>
      <p:sp>
        <p:nvSpPr>
          <p:cNvPr id="16398" name="Text Box 59"/>
          <p:cNvSpPr txBox="1">
            <a:spLocks noChangeArrowheads="1"/>
          </p:cNvSpPr>
          <p:nvPr/>
        </p:nvSpPr>
        <p:spPr bwMode="auto">
          <a:xfrm>
            <a:off x="7134225" y="2951163"/>
            <a:ext cx="102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800">
                <a:latin typeface="+mn-lt"/>
              </a:rPr>
              <a:t>10.0.0.4</a:t>
            </a:r>
          </a:p>
        </p:txBody>
      </p:sp>
      <p:sp>
        <p:nvSpPr>
          <p:cNvPr id="16399" name="Line 60"/>
          <p:cNvSpPr>
            <a:spLocks noChangeShapeType="1"/>
          </p:cNvSpPr>
          <p:nvPr/>
        </p:nvSpPr>
        <p:spPr bwMode="auto">
          <a:xfrm flipH="1">
            <a:off x="7258050" y="3201988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0" name="Line 61"/>
          <p:cNvSpPr>
            <a:spLocks noChangeShapeType="1"/>
          </p:cNvSpPr>
          <p:nvPr/>
        </p:nvSpPr>
        <p:spPr bwMode="auto">
          <a:xfrm flipH="1">
            <a:off x="6518275" y="3440113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1" name="Text Box 62"/>
          <p:cNvSpPr txBox="1">
            <a:spLocks noChangeArrowheads="1"/>
          </p:cNvSpPr>
          <p:nvPr/>
        </p:nvSpPr>
        <p:spPr bwMode="auto">
          <a:xfrm>
            <a:off x="6562262" y="3522663"/>
            <a:ext cx="8835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1800">
                <a:latin typeface="+mn-lt"/>
              </a:rPr>
              <a:t>NAT </a:t>
            </a:r>
          </a:p>
          <a:p>
            <a:pPr algn="ctr" eaLnBrk="0" latinLnBrk="0" hangingPunct="0"/>
            <a:r>
              <a:rPr kumimoji="0" lang="en-US" altLang="ko-KR" sz="1800">
                <a:latin typeface="+mn-lt"/>
              </a:rPr>
              <a:t>router</a:t>
            </a:r>
          </a:p>
        </p:txBody>
      </p:sp>
      <p:sp>
        <p:nvSpPr>
          <p:cNvPr id="16402" name="Text Box 63"/>
          <p:cNvSpPr txBox="1">
            <a:spLocks noChangeArrowheads="1"/>
          </p:cNvSpPr>
          <p:nvPr/>
        </p:nvSpPr>
        <p:spPr bwMode="auto">
          <a:xfrm>
            <a:off x="5295900" y="3508375"/>
            <a:ext cx="1449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800">
                <a:latin typeface="+mn-lt"/>
              </a:rPr>
              <a:t>138.76.29.7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8205788" y="2274888"/>
            <a:ext cx="331787" cy="755650"/>
            <a:chOff x="4180" y="783"/>
            <a:chExt cx="150" cy="307"/>
          </a:xfrm>
        </p:grpSpPr>
        <p:sp>
          <p:nvSpPr>
            <p:cNvPr id="16421" name="AutoShape 6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6422" name="Rectangle 6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6423" name="Rectangle 6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6424" name="AutoShape 6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6425" name="Line 6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6" name="Line 7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7" name="Rectangle 7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6428" name="Rectangle 7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</p:grpSp>
      <p:sp>
        <p:nvSpPr>
          <p:cNvPr id="16404" name="Line 73"/>
          <p:cNvSpPr>
            <a:spLocks noChangeShapeType="1"/>
          </p:cNvSpPr>
          <p:nvPr/>
        </p:nvSpPr>
        <p:spPr bwMode="auto">
          <a:xfrm>
            <a:off x="6345238" y="3422650"/>
            <a:ext cx="401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6662738" y="3233738"/>
            <a:ext cx="555625" cy="307975"/>
            <a:chOff x="3600" y="219"/>
            <a:chExt cx="360" cy="175"/>
          </a:xfrm>
        </p:grpSpPr>
        <p:sp>
          <p:nvSpPr>
            <p:cNvPr id="16408" name="Oval 7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6409" name="Line 7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0" name="Line 7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1" name="Rectangle 7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6412" name="Oval 7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grpSp>
          <p:nvGrpSpPr>
            <p:cNvPr id="4" name="Group 8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6418" name="Line 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9" name="Line 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0" name="Line 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8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6415" name="Line 8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6" name="Line 8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7" name="Line 8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6406" name="Freeform 92"/>
          <p:cNvSpPr>
            <a:spLocks/>
          </p:cNvSpPr>
          <p:nvPr/>
        </p:nvSpPr>
        <p:spPr bwMode="auto">
          <a:xfrm>
            <a:off x="7245350" y="2339975"/>
            <a:ext cx="1166813" cy="1079500"/>
          </a:xfrm>
          <a:custGeom>
            <a:avLst/>
            <a:gdLst>
              <a:gd name="T0" fmla="*/ 0 w 735"/>
              <a:gd name="T1" fmla="*/ 2147483647 h 742"/>
              <a:gd name="T2" fmla="*/ 2147483647 w 735"/>
              <a:gd name="T3" fmla="*/ 2147483647 h 742"/>
              <a:gd name="T4" fmla="*/ 2147483647 w 735"/>
              <a:gd name="T5" fmla="*/ 2147483647 h 742"/>
              <a:gd name="T6" fmla="*/ 2147483647 w 735"/>
              <a:gd name="T7" fmla="*/ 2147483647 h 742"/>
              <a:gd name="T8" fmla="*/ 2147483647 w 735"/>
              <a:gd name="T9" fmla="*/ 2147483647 h 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5"/>
              <a:gd name="T16" fmla="*/ 0 h 742"/>
              <a:gd name="T17" fmla="*/ 735 w 735"/>
              <a:gd name="T18" fmla="*/ 742 h 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5" h="742">
                <a:moveTo>
                  <a:pt x="0" y="715"/>
                </a:moveTo>
                <a:cubicBezTo>
                  <a:pt x="66" y="708"/>
                  <a:pt x="329" y="742"/>
                  <a:pt x="398" y="670"/>
                </a:cubicBezTo>
                <a:cubicBezTo>
                  <a:pt x="467" y="598"/>
                  <a:pt x="407" y="386"/>
                  <a:pt x="416" y="281"/>
                </a:cubicBezTo>
                <a:cubicBezTo>
                  <a:pt x="425" y="176"/>
                  <a:pt x="399" y="82"/>
                  <a:pt x="452" y="41"/>
                </a:cubicBezTo>
                <a:cubicBezTo>
                  <a:pt x="505" y="0"/>
                  <a:pt x="676" y="34"/>
                  <a:pt x="735" y="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7" name="Text Box 93"/>
          <p:cNvSpPr txBox="1">
            <a:spLocks noChangeArrowheads="1"/>
          </p:cNvSpPr>
          <p:nvPr/>
        </p:nvSpPr>
        <p:spPr bwMode="auto">
          <a:xfrm>
            <a:off x="7321550" y="2495550"/>
            <a:ext cx="6351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800">
                <a:solidFill>
                  <a:srgbClr val="FF0000"/>
                </a:solidFill>
                <a:latin typeface="+mn-lt"/>
              </a:rPr>
              <a:t>IGD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IP Technology</a:t>
            </a:r>
          </a:p>
        </p:txBody>
      </p:sp>
      <p:sp>
        <p:nvSpPr>
          <p:cNvPr id="1741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latin typeface="+mn-lt"/>
              </a:rPr>
              <a:t>2-</a:t>
            </a:r>
            <a:fld id="{7E6DE326-5C24-4B85-BA43-AE521214E717}" type="slidenum">
              <a:rPr lang="en-US" altLang="ko-KR" smtClean="0">
                <a:latin typeface="+mn-lt"/>
              </a:rPr>
              <a:pPr/>
              <a:t>59</a:t>
            </a:fld>
            <a:endParaRPr lang="en-US" altLang="ko-KR" dirty="0" smtClean="0">
              <a:latin typeface="+mn-lt"/>
            </a:endParaRPr>
          </a:p>
        </p:txBody>
      </p:sp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+mn-lt"/>
                <a:ea typeface="굴림" charset="-127"/>
              </a:rPr>
              <a:t>NAT traversal problem</a:t>
            </a:r>
          </a:p>
        </p:txBody>
      </p:sp>
      <p:sp>
        <p:nvSpPr>
          <p:cNvPr id="174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06525"/>
            <a:ext cx="7675563" cy="5159375"/>
          </a:xfrm>
        </p:spPr>
        <p:txBody>
          <a:bodyPr/>
          <a:lstStyle/>
          <a:p>
            <a:r>
              <a:rPr lang="en-US" altLang="ko-KR" sz="2400" b="1" dirty="0" smtClean="0">
                <a:ea typeface="굴림" charset="-127"/>
              </a:rPr>
              <a:t>solution 3: </a:t>
            </a:r>
            <a:r>
              <a:rPr lang="en-US" altLang="ko-KR" sz="2400" dirty="0" smtClean="0">
                <a:solidFill>
                  <a:srgbClr val="0070C0"/>
                </a:solidFill>
                <a:ea typeface="굴림" charset="-127"/>
              </a:rPr>
              <a:t>relaying</a:t>
            </a:r>
            <a:r>
              <a:rPr lang="en-US" altLang="ko-KR" sz="2400" dirty="0" smtClean="0">
                <a:ea typeface="굴림" charset="-127"/>
              </a:rPr>
              <a:t> (used in Skype)</a:t>
            </a:r>
          </a:p>
          <a:p>
            <a:pPr lvl="1"/>
            <a:r>
              <a:rPr lang="en-US" altLang="ko-KR" dirty="0" err="1" smtClean="0">
                <a:ea typeface="굴림" charset="-127"/>
              </a:rPr>
              <a:t>NATed</a:t>
            </a:r>
            <a:r>
              <a:rPr lang="en-US" altLang="ko-KR" dirty="0" smtClean="0">
                <a:ea typeface="굴림" charset="-127"/>
              </a:rPr>
              <a:t> client establishes connection to relay</a:t>
            </a:r>
          </a:p>
          <a:p>
            <a:pPr lvl="1"/>
            <a:r>
              <a:rPr lang="en-US" altLang="ko-KR" dirty="0" smtClean="0">
                <a:ea typeface="굴림" charset="-127"/>
              </a:rPr>
              <a:t>External client connects to relay</a:t>
            </a:r>
          </a:p>
          <a:p>
            <a:pPr lvl="1"/>
            <a:r>
              <a:rPr lang="en-US" altLang="ko-KR" dirty="0" smtClean="0">
                <a:ea typeface="굴림" charset="-127"/>
              </a:rPr>
              <a:t>relay bridges packets between to connections</a:t>
            </a:r>
          </a:p>
          <a:p>
            <a:pPr>
              <a:buFont typeface="ZapfDingbats" pitchFamily="82" charset="2"/>
              <a:buNone/>
            </a:pPr>
            <a:endParaRPr lang="en-US" altLang="ko-KR" sz="2400" dirty="0" smtClean="0">
              <a:ea typeface="굴림" charset="-127"/>
            </a:endParaRPr>
          </a:p>
        </p:txBody>
      </p:sp>
      <p:sp>
        <p:nvSpPr>
          <p:cNvPr id="17418" name="Text Box 16"/>
          <p:cNvSpPr txBox="1">
            <a:spLocks noChangeArrowheads="1"/>
          </p:cNvSpPr>
          <p:nvPr/>
        </p:nvSpPr>
        <p:spPr bwMode="auto">
          <a:xfrm>
            <a:off x="4879975" y="5100638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+mn-lt"/>
              </a:rPr>
              <a:t>138.76.29.7</a:t>
            </a:r>
          </a:p>
        </p:txBody>
      </p:sp>
      <p:graphicFrame>
        <p:nvGraphicFramePr>
          <p:cNvPr id="17410" name="Object 41"/>
          <p:cNvGraphicFramePr>
            <a:graphicFrameLocks noChangeAspect="1"/>
          </p:cNvGraphicFramePr>
          <p:nvPr/>
        </p:nvGraphicFramePr>
        <p:xfrm>
          <a:off x="401638" y="4316413"/>
          <a:ext cx="563562" cy="469900"/>
        </p:xfrm>
        <a:graphic>
          <a:graphicData uri="http://schemas.openxmlformats.org/presentationml/2006/ole">
            <p:oleObj spid="_x0000_s1172482" name="Clip" r:id="rId3" imgW="1305000" imgH="1085760" progId="">
              <p:embed/>
            </p:oleObj>
          </a:graphicData>
        </a:graphic>
      </p:graphicFrame>
      <p:sp>
        <p:nvSpPr>
          <p:cNvPr id="17419" name="Text Box 42"/>
          <p:cNvSpPr txBox="1">
            <a:spLocks noChangeArrowheads="1"/>
          </p:cNvSpPr>
          <p:nvPr/>
        </p:nvSpPr>
        <p:spPr bwMode="auto">
          <a:xfrm>
            <a:off x="260350" y="4722813"/>
            <a:ext cx="73770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>
                <a:latin typeface="+mn-lt"/>
              </a:rPr>
              <a:t>Client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5929313" y="3625850"/>
            <a:ext cx="2508250" cy="2640013"/>
            <a:chOff x="3735" y="2284"/>
            <a:chExt cx="1580" cy="1663"/>
          </a:xfrm>
        </p:grpSpPr>
        <p:sp>
          <p:nvSpPr>
            <p:cNvPr id="17438" name="Freeform 4"/>
            <p:cNvSpPr>
              <a:spLocks/>
            </p:cNvSpPr>
            <p:nvPr/>
          </p:nvSpPr>
          <p:spPr bwMode="auto">
            <a:xfrm>
              <a:off x="4220" y="2380"/>
              <a:ext cx="1056" cy="1567"/>
            </a:xfrm>
            <a:custGeom>
              <a:avLst/>
              <a:gdLst>
                <a:gd name="T0" fmla="*/ 109 w 1056"/>
                <a:gd name="T1" fmla="*/ 676 h 1567"/>
                <a:gd name="T2" fmla="*/ 598 w 1056"/>
                <a:gd name="T3" fmla="*/ 647 h 1567"/>
                <a:gd name="T4" fmla="*/ 533 w 1056"/>
                <a:gd name="T5" fmla="*/ 614 h 1567"/>
                <a:gd name="T6" fmla="*/ 566 w 1056"/>
                <a:gd name="T7" fmla="*/ 169 h 1567"/>
                <a:gd name="T8" fmla="*/ 795 w 1056"/>
                <a:gd name="T9" fmla="*/ 38 h 1567"/>
                <a:gd name="T10" fmla="*/ 1013 w 1056"/>
                <a:gd name="T11" fmla="*/ 90 h 1567"/>
                <a:gd name="T12" fmla="*/ 987 w 1056"/>
                <a:gd name="T13" fmla="*/ 579 h 1567"/>
                <a:gd name="T14" fmla="*/ 1005 w 1056"/>
                <a:gd name="T15" fmla="*/ 875 h 1567"/>
                <a:gd name="T16" fmla="*/ 987 w 1056"/>
                <a:gd name="T17" fmla="*/ 1451 h 1567"/>
                <a:gd name="T18" fmla="*/ 592 w 1056"/>
                <a:gd name="T19" fmla="*/ 1478 h 1567"/>
                <a:gd name="T20" fmla="*/ 473 w 1056"/>
                <a:gd name="T21" fmla="*/ 919 h 1567"/>
                <a:gd name="T22" fmla="*/ 61 w 1056"/>
                <a:gd name="T23" fmla="*/ 838 h 1567"/>
                <a:gd name="T24" fmla="*/ 109 w 1056"/>
                <a:gd name="T25" fmla="*/ 676 h 15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56"/>
                <a:gd name="T40" fmla="*/ 0 h 1567"/>
                <a:gd name="T41" fmla="*/ 1056 w 1056"/>
                <a:gd name="T42" fmla="*/ 1567 h 15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56" h="1567">
                  <a:moveTo>
                    <a:pt x="109" y="676"/>
                  </a:moveTo>
                  <a:cubicBezTo>
                    <a:pt x="199" y="644"/>
                    <a:pt x="527" y="657"/>
                    <a:pt x="598" y="647"/>
                  </a:cubicBezTo>
                  <a:cubicBezTo>
                    <a:pt x="669" y="637"/>
                    <a:pt x="538" y="694"/>
                    <a:pt x="533" y="614"/>
                  </a:cubicBezTo>
                  <a:cubicBezTo>
                    <a:pt x="527" y="534"/>
                    <a:pt x="522" y="265"/>
                    <a:pt x="566" y="169"/>
                  </a:cubicBezTo>
                  <a:cubicBezTo>
                    <a:pt x="610" y="73"/>
                    <a:pt x="721" y="51"/>
                    <a:pt x="795" y="38"/>
                  </a:cubicBezTo>
                  <a:cubicBezTo>
                    <a:pt x="869" y="25"/>
                    <a:pt x="981" y="0"/>
                    <a:pt x="1013" y="90"/>
                  </a:cubicBezTo>
                  <a:cubicBezTo>
                    <a:pt x="1045" y="180"/>
                    <a:pt x="988" y="448"/>
                    <a:pt x="987" y="579"/>
                  </a:cubicBezTo>
                  <a:cubicBezTo>
                    <a:pt x="986" y="710"/>
                    <a:pt x="1005" y="730"/>
                    <a:pt x="1005" y="875"/>
                  </a:cubicBezTo>
                  <a:cubicBezTo>
                    <a:pt x="1005" y="1020"/>
                    <a:pt x="1056" y="1351"/>
                    <a:pt x="987" y="1451"/>
                  </a:cubicBezTo>
                  <a:cubicBezTo>
                    <a:pt x="918" y="1551"/>
                    <a:pt x="678" y="1567"/>
                    <a:pt x="592" y="1478"/>
                  </a:cubicBezTo>
                  <a:cubicBezTo>
                    <a:pt x="506" y="1389"/>
                    <a:pt x="562" y="1026"/>
                    <a:pt x="473" y="919"/>
                  </a:cubicBezTo>
                  <a:cubicBezTo>
                    <a:pt x="384" y="812"/>
                    <a:pt x="122" y="878"/>
                    <a:pt x="61" y="838"/>
                  </a:cubicBezTo>
                  <a:cubicBezTo>
                    <a:pt x="0" y="798"/>
                    <a:pt x="26" y="710"/>
                    <a:pt x="109" y="676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graphicFrame>
          <p:nvGraphicFramePr>
            <p:cNvPr id="17411" name="Object 5"/>
            <p:cNvGraphicFramePr>
              <a:graphicFrameLocks noChangeAspect="1"/>
            </p:cNvGraphicFramePr>
            <p:nvPr/>
          </p:nvGraphicFramePr>
          <p:xfrm>
            <a:off x="4873" y="2980"/>
            <a:ext cx="365" cy="304"/>
          </p:xfrm>
          <a:graphic>
            <a:graphicData uri="http://schemas.openxmlformats.org/presentationml/2006/ole">
              <p:oleObj spid="_x0000_s1172483" name="Clip" r:id="rId4" imgW="1305000" imgH="1085760" progId="">
                <p:embed/>
              </p:oleObj>
            </a:graphicData>
          </a:graphic>
        </p:graphicFrame>
        <p:graphicFrame>
          <p:nvGraphicFramePr>
            <p:cNvPr id="17412" name="Object 6"/>
            <p:cNvGraphicFramePr>
              <a:graphicFrameLocks noChangeAspect="1"/>
            </p:cNvGraphicFramePr>
            <p:nvPr/>
          </p:nvGraphicFramePr>
          <p:xfrm>
            <a:off x="4855" y="3462"/>
            <a:ext cx="355" cy="296"/>
          </p:xfrm>
          <a:graphic>
            <a:graphicData uri="http://schemas.openxmlformats.org/presentationml/2006/ole">
              <p:oleObj spid="_x0000_s1172484" name="Clip" r:id="rId5" imgW="1305000" imgH="1085760" progId="">
                <p:embed/>
              </p:oleObj>
            </a:graphicData>
          </a:graphic>
        </p:graphicFrame>
        <p:sp>
          <p:nvSpPr>
            <p:cNvPr id="17439" name="Line 7"/>
            <p:cNvSpPr>
              <a:spLocks noChangeShapeType="1"/>
            </p:cNvSpPr>
            <p:nvPr/>
          </p:nvSpPr>
          <p:spPr bwMode="auto">
            <a:xfrm flipV="1">
              <a:off x="4263" y="3115"/>
              <a:ext cx="676" cy="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17440" name="Line 8"/>
            <p:cNvSpPr>
              <a:spLocks noChangeShapeType="1"/>
            </p:cNvSpPr>
            <p:nvPr/>
          </p:nvSpPr>
          <p:spPr bwMode="auto">
            <a:xfrm flipH="1">
              <a:off x="4792" y="2652"/>
              <a:ext cx="6" cy="9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17441" name="Line 9"/>
            <p:cNvSpPr>
              <a:spLocks noChangeShapeType="1"/>
            </p:cNvSpPr>
            <p:nvPr/>
          </p:nvSpPr>
          <p:spPr bwMode="auto">
            <a:xfrm>
              <a:off x="4795" y="2649"/>
              <a:ext cx="84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17442" name="Line 10"/>
            <p:cNvSpPr>
              <a:spLocks noChangeShapeType="1"/>
            </p:cNvSpPr>
            <p:nvPr/>
          </p:nvSpPr>
          <p:spPr bwMode="auto">
            <a:xfrm flipV="1">
              <a:off x="4799" y="3597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17443" name="Text Box 11"/>
            <p:cNvSpPr txBox="1">
              <a:spLocks noChangeArrowheads="1"/>
            </p:cNvSpPr>
            <p:nvPr/>
          </p:nvSpPr>
          <p:spPr bwMode="auto">
            <a:xfrm>
              <a:off x="4753" y="2726"/>
              <a:ext cx="5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latin typeface="+mn-lt"/>
                </a:rPr>
                <a:t>10.0.0.1</a:t>
              </a:r>
            </a:p>
          </p:txBody>
        </p:sp>
        <p:sp>
          <p:nvSpPr>
            <p:cNvPr id="17444" name="Line 14"/>
            <p:cNvSpPr>
              <a:spLocks noChangeShapeType="1"/>
            </p:cNvSpPr>
            <p:nvPr/>
          </p:nvSpPr>
          <p:spPr bwMode="auto">
            <a:xfrm flipH="1">
              <a:off x="3844" y="3170"/>
              <a:ext cx="54" cy="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17445" name="Text Box 15"/>
            <p:cNvSpPr txBox="1">
              <a:spLocks noChangeArrowheads="1"/>
            </p:cNvSpPr>
            <p:nvPr/>
          </p:nvSpPr>
          <p:spPr bwMode="auto">
            <a:xfrm>
              <a:off x="3896" y="3222"/>
              <a:ext cx="50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1600">
                  <a:latin typeface="+mn-lt"/>
                </a:rPr>
                <a:t>NAT </a:t>
              </a:r>
            </a:p>
            <a:p>
              <a:pPr algn="ctr" eaLnBrk="0" latinLnBrk="0" hangingPunct="0"/>
              <a:r>
                <a:rPr kumimoji="0" lang="en-US" altLang="ko-KR" sz="1600">
                  <a:latin typeface="+mn-lt"/>
                </a:rPr>
                <a:t>router</a:t>
              </a:r>
            </a:p>
          </p:txBody>
        </p:sp>
        <p:sp>
          <p:nvSpPr>
            <p:cNvPr id="17446" name="Line 26"/>
            <p:cNvSpPr>
              <a:spLocks noChangeShapeType="1"/>
            </p:cNvSpPr>
            <p:nvPr/>
          </p:nvSpPr>
          <p:spPr bwMode="auto">
            <a:xfrm>
              <a:off x="3735" y="3159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600">
                <a:latin typeface="+mn-lt"/>
              </a:endParaRPr>
            </a:p>
          </p:txBody>
        </p:sp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3935" y="3040"/>
              <a:ext cx="350" cy="194"/>
              <a:chOff x="3600" y="219"/>
              <a:chExt cx="360" cy="175"/>
            </a:xfrm>
          </p:grpSpPr>
          <p:sp>
            <p:nvSpPr>
              <p:cNvPr id="17449" name="Oval 2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 sz="1600">
                  <a:latin typeface="+mn-lt"/>
                </a:endParaRPr>
              </a:p>
            </p:txBody>
          </p:sp>
          <p:sp>
            <p:nvSpPr>
              <p:cNvPr id="17450" name="Line 2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17451" name="Line 3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17452" name="Rectangle 3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1600">
                  <a:latin typeface="+mn-lt"/>
                </a:endParaRPr>
              </a:p>
            </p:txBody>
          </p:sp>
          <p:sp>
            <p:nvSpPr>
              <p:cNvPr id="17453" name="Oval 3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 sz="1600">
                  <a:latin typeface="+mn-lt"/>
                </a:endParaRPr>
              </a:p>
            </p:txBody>
          </p:sp>
          <p:grpSp>
            <p:nvGrpSpPr>
              <p:cNvPr id="4" name="Group 3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745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>
                    <a:latin typeface="+mn-lt"/>
                  </a:endParaRPr>
                </a:p>
              </p:txBody>
            </p:sp>
            <p:sp>
              <p:nvSpPr>
                <p:cNvPr id="17460" name="Line 3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>
                    <a:latin typeface="+mn-lt"/>
                  </a:endParaRPr>
                </a:p>
              </p:txBody>
            </p:sp>
            <p:sp>
              <p:nvSpPr>
                <p:cNvPr id="17461" name="Line 3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>
                    <a:latin typeface="+mn-lt"/>
                  </a:endParaRPr>
                </a:p>
              </p:txBody>
            </p:sp>
          </p:grpSp>
          <p:grpSp>
            <p:nvGrpSpPr>
              <p:cNvPr id="5" name="Group 3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7456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>
                    <a:latin typeface="+mn-lt"/>
                  </a:endParaRPr>
                </a:p>
              </p:txBody>
            </p:sp>
            <p:sp>
              <p:nvSpPr>
                <p:cNvPr id="17457" name="Line 3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>
                    <a:latin typeface="+mn-lt"/>
                  </a:endParaRPr>
                </a:p>
              </p:txBody>
            </p:sp>
            <p:sp>
              <p:nvSpPr>
                <p:cNvPr id="17458" name="Line 4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>
                    <a:latin typeface="+mn-lt"/>
                  </a:endParaRPr>
                </a:p>
              </p:txBody>
            </p:sp>
          </p:grpSp>
        </p:grpSp>
        <p:graphicFrame>
          <p:nvGraphicFramePr>
            <p:cNvPr id="17413" name="Object 47"/>
            <p:cNvGraphicFramePr>
              <a:graphicFrameLocks noChangeAspect="1"/>
            </p:cNvGraphicFramePr>
            <p:nvPr/>
          </p:nvGraphicFramePr>
          <p:xfrm>
            <a:off x="4804" y="2483"/>
            <a:ext cx="365" cy="304"/>
          </p:xfrm>
          <a:graphic>
            <a:graphicData uri="http://schemas.openxmlformats.org/presentationml/2006/ole">
              <p:oleObj spid="_x0000_s1172485" name="Clip" r:id="rId6" imgW="1305000" imgH="1085760" progId="">
                <p:embed/>
              </p:oleObj>
            </a:graphicData>
          </a:graphic>
        </p:graphicFrame>
        <p:pic>
          <p:nvPicPr>
            <p:cNvPr id="17448" name="Picture 45" descr="kw_skype_logo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27" y="2284"/>
              <a:ext cx="464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252788" y="3370263"/>
            <a:ext cx="331787" cy="755650"/>
            <a:chOff x="4180" y="783"/>
            <a:chExt cx="150" cy="307"/>
          </a:xfrm>
        </p:grpSpPr>
        <p:sp>
          <p:nvSpPr>
            <p:cNvPr id="17430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 sz="1600">
                <a:latin typeface="+mn-lt"/>
              </a:endParaRPr>
            </a:p>
          </p:txBody>
        </p:sp>
        <p:sp>
          <p:nvSpPr>
            <p:cNvPr id="17431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 sz="1600">
                <a:latin typeface="+mn-lt"/>
              </a:endParaRPr>
            </a:p>
          </p:txBody>
        </p:sp>
        <p:sp>
          <p:nvSpPr>
            <p:cNvPr id="17432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 sz="1600">
                <a:latin typeface="+mn-lt"/>
              </a:endParaRPr>
            </a:p>
          </p:txBody>
        </p:sp>
        <p:sp>
          <p:nvSpPr>
            <p:cNvPr id="17433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 sz="1600">
                <a:latin typeface="+mn-lt"/>
              </a:endParaRPr>
            </a:p>
          </p:txBody>
        </p:sp>
        <p:sp>
          <p:nvSpPr>
            <p:cNvPr id="17434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17435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17436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 sz="1600">
                <a:latin typeface="+mn-lt"/>
              </a:endParaRPr>
            </a:p>
          </p:txBody>
        </p:sp>
        <p:sp>
          <p:nvSpPr>
            <p:cNvPr id="17437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 sz="1600">
                <a:latin typeface="+mn-lt"/>
              </a:endParaRPr>
            </a:p>
          </p:txBody>
        </p:sp>
      </p:grpSp>
      <p:pic>
        <p:nvPicPr>
          <p:cNvPr id="17422" name="Picture 46" descr="kw_skype_relay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6163" y="3328988"/>
            <a:ext cx="8255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3" name="Picture 57" descr="kw_skype_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3663" y="3973513"/>
            <a:ext cx="7366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4154" name="Freeform 58"/>
          <p:cNvSpPr>
            <a:spLocks/>
          </p:cNvSpPr>
          <p:nvPr/>
        </p:nvSpPr>
        <p:spPr bwMode="auto">
          <a:xfrm>
            <a:off x="4141788" y="3948113"/>
            <a:ext cx="3714750" cy="1039812"/>
          </a:xfrm>
          <a:custGeom>
            <a:avLst/>
            <a:gdLst>
              <a:gd name="T0" fmla="*/ 2147483647 w 1597"/>
              <a:gd name="T1" fmla="*/ 2147483647 h 655"/>
              <a:gd name="T2" fmla="*/ 2147483647 w 1597"/>
              <a:gd name="T3" fmla="*/ 2147483647 h 655"/>
              <a:gd name="T4" fmla="*/ 2147483647 w 1597"/>
              <a:gd name="T5" fmla="*/ 2147483647 h 655"/>
              <a:gd name="T6" fmla="*/ 2147483647 w 1597"/>
              <a:gd name="T7" fmla="*/ 2147483647 h 655"/>
              <a:gd name="T8" fmla="*/ 0 w 1597"/>
              <a:gd name="T9" fmla="*/ 2147483647 h 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7"/>
              <a:gd name="T16" fmla="*/ 0 h 655"/>
              <a:gd name="T17" fmla="*/ 1597 w 1597"/>
              <a:gd name="T18" fmla="*/ 655 h 6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7" h="655">
                <a:moveTo>
                  <a:pt x="1597" y="61"/>
                </a:moveTo>
                <a:cubicBezTo>
                  <a:pt x="1562" y="64"/>
                  <a:pt x="1425" y="0"/>
                  <a:pt x="1376" y="78"/>
                </a:cubicBezTo>
                <a:cubicBezTo>
                  <a:pt x="1327" y="156"/>
                  <a:pt x="1464" y="449"/>
                  <a:pt x="1303" y="531"/>
                </a:cubicBezTo>
                <a:cubicBezTo>
                  <a:pt x="1142" y="613"/>
                  <a:pt x="625" y="655"/>
                  <a:pt x="408" y="572"/>
                </a:cubicBezTo>
                <a:cubicBezTo>
                  <a:pt x="190" y="490"/>
                  <a:pt x="94" y="263"/>
                  <a:pt x="0" y="36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644155" name="Text Box 59"/>
          <p:cNvSpPr txBox="1">
            <a:spLocks noChangeArrowheads="1"/>
          </p:cNvSpPr>
          <p:nvPr/>
        </p:nvSpPr>
        <p:spPr bwMode="auto">
          <a:xfrm>
            <a:off x="5118100" y="3867150"/>
            <a:ext cx="19462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 sz="1600">
                <a:solidFill>
                  <a:srgbClr val="FF0000"/>
                </a:solidFill>
                <a:latin typeface="+mn-lt"/>
              </a:rPr>
              <a:t>1.</a:t>
            </a:r>
            <a:r>
              <a:rPr kumimoji="0" lang="en-US" altLang="ko-KR" sz="1600">
                <a:latin typeface="+mn-lt"/>
              </a:rPr>
              <a:t> connection to</a:t>
            </a:r>
          </a:p>
          <a:p>
            <a:pPr eaLnBrk="0" latinLnBrk="0" hangingPunct="0"/>
            <a:r>
              <a:rPr kumimoji="0" lang="en-US" altLang="ko-KR" sz="1600">
                <a:latin typeface="+mn-lt"/>
              </a:rPr>
              <a:t>relay initiated</a:t>
            </a:r>
          </a:p>
          <a:p>
            <a:pPr eaLnBrk="0" latinLnBrk="0" hangingPunct="0"/>
            <a:r>
              <a:rPr kumimoji="0" lang="en-US" altLang="ko-KR" sz="1600">
                <a:latin typeface="+mn-lt"/>
              </a:rPr>
              <a:t>by NATted host</a:t>
            </a:r>
          </a:p>
        </p:txBody>
      </p:sp>
      <p:sp>
        <p:nvSpPr>
          <p:cNvPr id="644156" name="Text Box 60"/>
          <p:cNvSpPr txBox="1">
            <a:spLocks noChangeArrowheads="1"/>
          </p:cNvSpPr>
          <p:nvPr/>
        </p:nvSpPr>
        <p:spPr bwMode="auto">
          <a:xfrm>
            <a:off x="914400" y="3603625"/>
            <a:ext cx="19462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 sz="1600">
                <a:solidFill>
                  <a:srgbClr val="FF0000"/>
                </a:solidFill>
                <a:latin typeface="+mn-lt"/>
              </a:rPr>
              <a:t>2.</a:t>
            </a:r>
            <a:r>
              <a:rPr kumimoji="0" lang="en-US" altLang="ko-KR" sz="1600">
                <a:latin typeface="+mn-lt"/>
              </a:rPr>
              <a:t> connection to</a:t>
            </a:r>
          </a:p>
          <a:p>
            <a:pPr eaLnBrk="0" latinLnBrk="0" hangingPunct="0"/>
            <a:r>
              <a:rPr kumimoji="0" lang="en-US" altLang="ko-KR" sz="1600">
                <a:latin typeface="+mn-lt"/>
              </a:rPr>
              <a:t>relay initiated</a:t>
            </a:r>
          </a:p>
          <a:p>
            <a:pPr eaLnBrk="0" latinLnBrk="0" hangingPunct="0"/>
            <a:r>
              <a:rPr kumimoji="0" lang="en-US" altLang="ko-KR" sz="1600">
                <a:latin typeface="+mn-lt"/>
              </a:rPr>
              <a:t>by client</a:t>
            </a:r>
          </a:p>
        </p:txBody>
      </p:sp>
      <p:sp>
        <p:nvSpPr>
          <p:cNvPr id="644157" name="Freeform 61"/>
          <p:cNvSpPr>
            <a:spLocks/>
          </p:cNvSpPr>
          <p:nvPr/>
        </p:nvSpPr>
        <p:spPr bwMode="auto">
          <a:xfrm>
            <a:off x="1033463" y="4073525"/>
            <a:ext cx="2798762" cy="511175"/>
          </a:xfrm>
          <a:custGeom>
            <a:avLst/>
            <a:gdLst>
              <a:gd name="T0" fmla="*/ 0 w 1763"/>
              <a:gd name="T1" fmla="*/ 2147483647 h 322"/>
              <a:gd name="T2" fmla="*/ 2147483647 w 1763"/>
              <a:gd name="T3" fmla="*/ 2147483647 h 322"/>
              <a:gd name="T4" fmla="*/ 2147483647 w 1763"/>
              <a:gd name="T5" fmla="*/ 2147483647 h 322"/>
              <a:gd name="T6" fmla="*/ 2147483647 w 1763"/>
              <a:gd name="T7" fmla="*/ 0 h 322"/>
              <a:gd name="T8" fmla="*/ 0 60000 65536"/>
              <a:gd name="T9" fmla="*/ 0 60000 65536"/>
              <a:gd name="T10" fmla="*/ 0 60000 65536"/>
              <a:gd name="T11" fmla="*/ 0 60000 65536"/>
              <a:gd name="T12" fmla="*/ 0 w 1763"/>
              <a:gd name="T13" fmla="*/ 0 h 322"/>
              <a:gd name="T14" fmla="*/ 1763 w 1763"/>
              <a:gd name="T15" fmla="*/ 322 h 3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3" h="322">
                <a:moveTo>
                  <a:pt x="0" y="305"/>
                </a:moveTo>
                <a:cubicBezTo>
                  <a:pt x="412" y="313"/>
                  <a:pt x="825" y="322"/>
                  <a:pt x="1091" y="305"/>
                </a:cubicBezTo>
                <a:cubicBezTo>
                  <a:pt x="1357" y="288"/>
                  <a:pt x="1485" y="252"/>
                  <a:pt x="1597" y="201"/>
                </a:cubicBezTo>
                <a:cubicBezTo>
                  <a:pt x="1709" y="150"/>
                  <a:pt x="1736" y="75"/>
                  <a:pt x="1763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644158" name="Freeform 62"/>
          <p:cNvSpPr>
            <a:spLocks/>
          </p:cNvSpPr>
          <p:nvPr/>
        </p:nvSpPr>
        <p:spPr bwMode="auto">
          <a:xfrm>
            <a:off x="3805238" y="3697288"/>
            <a:ext cx="360362" cy="420687"/>
          </a:xfrm>
          <a:custGeom>
            <a:avLst/>
            <a:gdLst>
              <a:gd name="T0" fmla="*/ 0 w 227"/>
              <a:gd name="T1" fmla="*/ 2147483647 h 265"/>
              <a:gd name="T2" fmla="*/ 2147483647 w 227"/>
              <a:gd name="T3" fmla="*/ 2147483647 h 265"/>
              <a:gd name="T4" fmla="*/ 2147483647 w 227"/>
              <a:gd name="T5" fmla="*/ 2147483647 h 265"/>
              <a:gd name="T6" fmla="*/ 0 60000 65536"/>
              <a:gd name="T7" fmla="*/ 0 60000 65536"/>
              <a:gd name="T8" fmla="*/ 0 60000 65536"/>
              <a:gd name="T9" fmla="*/ 0 w 227"/>
              <a:gd name="T10" fmla="*/ 0 h 265"/>
              <a:gd name="T11" fmla="*/ 227 w 227"/>
              <a:gd name="T12" fmla="*/ 265 h 2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265">
                <a:moveTo>
                  <a:pt x="0" y="265"/>
                </a:moveTo>
                <a:cubicBezTo>
                  <a:pt x="33" y="135"/>
                  <a:pt x="67" y="6"/>
                  <a:pt x="105" y="3"/>
                </a:cubicBezTo>
                <a:cubicBezTo>
                  <a:pt x="143" y="0"/>
                  <a:pt x="185" y="123"/>
                  <a:pt x="227" y="247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644159" name="Text Box 63"/>
          <p:cNvSpPr txBox="1">
            <a:spLocks noChangeArrowheads="1"/>
          </p:cNvSpPr>
          <p:nvPr/>
        </p:nvSpPr>
        <p:spPr bwMode="auto">
          <a:xfrm>
            <a:off x="3186113" y="4584700"/>
            <a:ext cx="19462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 sz="1600">
                <a:solidFill>
                  <a:srgbClr val="FF0000"/>
                </a:solidFill>
                <a:latin typeface="+mn-lt"/>
              </a:rPr>
              <a:t>3.</a:t>
            </a:r>
            <a:r>
              <a:rPr kumimoji="0" lang="en-US" altLang="ko-KR" sz="1600">
                <a:latin typeface="+mn-lt"/>
              </a:rPr>
              <a:t> relaying </a:t>
            </a:r>
          </a:p>
          <a:p>
            <a:pPr eaLnBrk="0" latinLnBrk="0" hangingPunct="0"/>
            <a:r>
              <a:rPr kumimoji="0" lang="en-US" altLang="ko-KR" sz="1600">
                <a:latin typeface="+mn-lt"/>
              </a:rPr>
              <a:t>established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64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4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64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54" grpId="0" animBg="1"/>
      <p:bldP spid="644155" grpId="0"/>
      <p:bldP spid="644156" grpId="0"/>
      <p:bldP spid="644157" grpId="0" animBg="1"/>
      <p:bldP spid="644158" grpId="0" animBg="1"/>
      <p:bldP spid="6441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891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32E7CF5C-3461-4029-9BBC-BDB51D902D69}" type="slidenum">
              <a:rPr lang="en-US" altLang="ko-KR" smtClean="0">
                <a:latin typeface="+mn-lt"/>
                <a:ea typeface="굴림" pitchFamily="34" charset="-127"/>
              </a:rPr>
              <a:pPr/>
              <a:t>6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Network layer connection and connection-less service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r>
              <a:rPr lang="en-US" altLang="ko-KR" sz="2400" u="sng" dirty="0" smtClean="0">
                <a:ea typeface="굴림" pitchFamily="34" charset="-127"/>
              </a:rPr>
              <a:t>Packet switched </a:t>
            </a:r>
            <a:r>
              <a:rPr lang="en-US" altLang="ko-KR" sz="2400" dirty="0" smtClean="0">
                <a:ea typeface="굴림" pitchFamily="34" charset="-127"/>
              </a:rPr>
              <a:t>networks are categorized into </a:t>
            </a:r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datagram networks </a:t>
            </a:r>
            <a:r>
              <a:rPr lang="en-US" altLang="ko-KR" sz="2400" dirty="0" smtClean="0">
                <a:ea typeface="굴림" pitchFamily="34" charset="-127"/>
              </a:rPr>
              <a:t>and </a:t>
            </a:r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virtual circuit networks </a:t>
            </a:r>
          </a:p>
          <a:p>
            <a:r>
              <a:rPr lang="en-US" altLang="ko-KR" sz="2400" u="sng" dirty="0" smtClean="0">
                <a:ea typeface="굴림" pitchFamily="34" charset="-127"/>
              </a:rPr>
              <a:t>Datagram</a:t>
            </a:r>
            <a:r>
              <a:rPr lang="en-US" altLang="ko-KR" sz="2400" dirty="0" smtClean="0">
                <a:ea typeface="굴림" pitchFamily="34" charset="-127"/>
              </a:rPr>
              <a:t> network provides network-layer </a:t>
            </a:r>
            <a:r>
              <a:rPr lang="en-US" altLang="ko-KR" sz="2400" i="1" dirty="0" smtClean="0">
                <a:solidFill>
                  <a:schemeClr val="accent2"/>
                </a:solidFill>
                <a:ea typeface="굴림" pitchFamily="34" charset="-127"/>
              </a:rPr>
              <a:t>connectionless</a:t>
            </a:r>
            <a:r>
              <a:rPr lang="en-US" altLang="ko-KR" sz="2400" dirty="0" smtClean="0">
                <a:ea typeface="굴림" pitchFamily="34" charset="-127"/>
              </a:rPr>
              <a:t> service (analogous to UDP)</a:t>
            </a:r>
          </a:p>
          <a:p>
            <a:r>
              <a:rPr lang="en-US" altLang="ko-KR" sz="2400" u="sng" dirty="0" smtClean="0">
                <a:ea typeface="굴림" pitchFamily="34" charset="-127"/>
              </a:rPr>
              <a:t>Virtual circuit (VC) </a:t>
            </a:r>
            <a:r>
              <a:rPr lang="en-US" altLang="ko-KR" sz="2400" dirty="0" smtClean="0">
                <a:ea typeface="굴림" pitchFamily="34" charset="-127"/>
              </a:rPr>
              <a:t>network provides network-layer </a:t>
            </a:r>
            <a:r>
              <a:rPr lang="en-US" altLang="ko-KR" sz="2400" i="1" dirty="0" smtClean="0">
                <a:solidFill>
                  <a:schemeClr val="accent2"/>
                </a:solidFill>
                <a:ea typeface="굴림" pitchFamily="34" charset="-127"/>
              </a:rPr>
              <a:t>connection</a:t>
            </a:r>
            <a:r>
              <a:rPr lang="en-US" altLang="ko-KR" sz="2400" dirty="0" smtClean="0">
                <a:solidFill>
                  <a:schemeClr val="accent2"/>
                </a:solidFill>
                <a:ea typeface="굴림" pitchFamily="34" charset="-127"/>
              </a:rPr>
              <a:t> </a:t>
            </a:r>
            <a:r>
              <a:rPr lang="en-US" altLang="ko-KR" sz="2400" dirty="0" smtClean="0">
                <a:ea typeface="굴림" pitchFamily="34" charset="-127"/>
              </a:rPr>
              <a:t>service (analogous to TCP)</a:t>
            </a:r>
          </a:p>
          <a:p>
            <a:r>
              <a:rPr lang="en-US" altLang="ko-KR" sz="2400" dirty="0" smtClean="0">
                <a:ea typeface="굴림" pitchFamily="34" charset="-127"/>
              </a:rPr>
              <a:t>analogous to the transport-layer services, but: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  <a:ea typeface="굴림" pitchFamily="34" charset="-127"/>
              </a:rPr>
              <a:t>service: </a:t>
            </a:r>
            <a:r>
              <a:rPr lang="en-US" altLang="ko-KR" dirty="0" smtClean="0">
                <a:ea typeface="굴림" pitchFamily="34" charset="-127"/>
              </a:rPr>
              <a:t>host-to-host (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ea typeface="굴림" pitchFamily="34" charset="-127"/>
              </a:rPr>
              <a:t>what about transport layer?)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  <a:ea typeface="굴림" pitchFamily="34" charset="-127"/>
              </a:rPr>
              <a:t>no choice: </a:t>
            </a:r>
            <a:r>
              <a:rPr lang="en-US" altLang="ko-KR" dirty="0" smtClean="0">
                <a:ea typeface="굴림" pitchFamily="34" charset="-127"/>
              </a:rPr>
              <a:t>network provides one or the other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  <a:ea typeface="굴림" pitchFamily="34" charset="-127"/>
              </a:rPr>
              <a:t>implementation: </a:t>
            </a:r>
            <a:r>
              <a:rPr lang="en-US" altLang="ko-KR" dirty="0" smtClean="0">
                <a:ea typeface="굴림" pitchFamily="34" charset="-127"/>
              </a:rPr>
              <a:t>in network core and end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529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2-</a:t>
            </a:r>
            <a:fld id="{F754AA37-3763-45C7-B62C-41730806EEB9}" type="slidenum">
              <a:rPr lang="en-US" altLang="ko-KR" smtClean="0">
                <a:ea typeface="굴림" pitchFamily="34" charset="-127"/>
              </a:rPr>
              <a:pPr/>
              <a:t>60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Unit 2: IP Technology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2. 1 Introduction</a:t>
            </a:r>
          </a:p>
          <a:p>
            <a:r>
              <a:rPr lang="en-US" altLang="ko-KR" sz="2400" dirty="0" smtClean="0">
                <a:ea typeface="굴림" pitchFamily="34" charset="-127"/>
              </a:rPr>
              <a:t>2.2 Virtual circuit and datagram networks</a:t>
            </a:r>
          </a:p>
          <a:p>
            <a:r>
              <a:rPr lang="en-US" altLang="ko-KR" sz="2400" dirty="0" smtClean="0">
                <a:ea typeface="굴림" pitchFamily="34" charset="-127"/>
              </a:rPr>
              <a:t>2.3 IPv4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Datagram format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IPv4 addressing</a:t>
            </a:r>
          </a:p>
          <a:p>
            <a:pPr lvl="1"/>
            <a:r>
              <a:rPr lang="en-US" altLang="ko-KR" sz="2000" dirty="0" smtClean="0">
                <a:solidFill>
                  <a:srgbClr val="FF0000"/>
                </a:solidFill>
                <a:ea typeface="굴림" pitchFamily="34" charset="-127"/>
              </a:rPr>
              <a:t>ICMP</a:t>
            </a:r>
          </a:p>
        </p:txBody>
      </p:sp>
      <p:sp>
        <p:nvSpPr>
          <p:cNvPr id="5530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2.4 IPv6:</a:t>
            </a:r>
          </a:p>
          <a:p>
            <a:pPr lvl="1" eaLnBrk="1" hangingPunct="1"/>
            <a:r>
              <a:rPr lang="en-US" altLang="zh-CN" sz="2000" dirty="0" smtClean="0"/>
              <a:t>Protocol Background</a:t>
            </a:r>
          </a:p>
          <a:p>
            <a:pPr lvl="1" eaLnBrk="1" hangingPunct="1"/>
            <a:r>
              <a:rPr lang="en-US" altLang="zh-CN" sz="2000" dirty="0" smtClean="0"/>
              <a:t>Technology Highlights</a:t>
            </a:r>
          </a:p>
          <a:p>
            <a:pPr lvl="1" eaLnBrk="1" hangingPunct="1"/>
            <a:r>
              <a:rPr lang="en-US" altLang="zh-CN" sz="2000" dirty="0" smtClean="0"/>
              <a:t>IPv4-IPv6 Coexistence/Transition </a:t>
            </a:r>
          </a:p>
          <a:p>
            <a:pPr lvl="1" eaLnBrk="1" hangingPunct="1"/>
            <a:r>
              <a:rPr lang="en-US" altLang="zh-CN" sz="2000" dirty="0" smtClean="0"/>
              <a:t>Next Steps</a:t>
            </a:r>
            <a:endParaRPr lang="en-US" altLang="ko-KR" sz="2000" dirty="0" smtClean="0">
              <a:ea typeface="굴림" pitchFamily="34" charset="-127"/>
            </a:endParaRPr>
          </a:p>
          <a:p>
            <a:endParaRPr lang="en-US" altLang="ko-KR" sz="2400" dirty="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IP Technology</a:t>
            </a:r>
            <a:endParaRPr lang="en-US" altLang="ko-KR" dirty="0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7168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442A73ED-AE93-4584-87EF-E1C101FE81D8}" type="slidenum">
              <a:rPr lang="en-US" altLang="ko-KR" smtClean="0">
                <a:latin typeface="+mn-lt"/>
                <a:ea typeface="굴림" pitchFamily="34" charset="-127"/>
              </a:rPr>
              <a:pPr/>
              <a:t>61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4475"/>
            <a:ext cx="8124825" cy="1143000"/>
          </a:xfrm>
        </p:spPr>
        <p:txBody>
          <a:bodyPr/>
          <a:lstStyle/>
          <a:p>
            <a:r>
              <a:rPr lang="en-US" altLang="ko-KR" sz="3200" dirty="0" smtClean="0">
                <a:ea typeface="굴림" pitchFamily="34" charset="-127"/>
              </a:rPr>
              <a:t>ICMP: Internet Control Message Protocol</a:t>
            </a:r>
            <a:endParaRPr lang="en-US" altLang="ko-KR" dirty="0" smtClean="0">
              <a:ea typeface="굴림" pitchFamily="34" charset="-127"/>
            </a:endParaRP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8124" y="1200151"/>
            <a:ext cx="4123441" cy="5429250"/>
          </a:xfrm>
        </p:spPr>
        <p:txBody>
          <a:bodyPr/>
          <a:lstStyle/>
          <a:p>
            <a:r>
              <a:rPr lang="en-US" altLang="ko-KR" sz="2200" dirty="0" smtClean="0">
                <a:ea typeface="굴림" pitchFamily="34" charset="-127"/>
              </a:rPr>
              <a:t>used by hosts &amp; routers to communicate network-level information</a:t>
            </a:r>
          </a:p>
          <a:p>
            <a:pPr lvl="1"/>
            <a:r>
              <a:rPr lang="en-US" altLang="ko-KR" sz="2000" dirty="0" smtClean="0">
                <a:solidFill>
                  <a:srgbClr val="0000FF"/>
                </a:solidFill>
                <a:ea typeface="굴림" pitchFamily="34" charset="-127"/>
              </a:rPr>
              <a:t>error reporting</a:t>
            </a:r>
            <a:r>
              <a:rPr lang="en-US" altLang="ko-KR" sz="2000" dirty="0" smtClean="0">
                <a:ea typeface="굴림" pitchFamily="34" charset="-127"/>
              </a:rPr>
              <a:t>: unreachable host, network, port, protocol</a:t>
            </a:r>
          </a:p>
          <a:p>
            <a:pPr lvl="1"/>
            <a:r>
              <a:rPr lang="en-US" altLang="ko-KR" sz="2000" dirty="0" smtClean="0">
                <a:solidFill>
                  <a:srgbClr val="0000FF"/>
                </a:solidFill>
                <a:ea typeface="굴림" pitchFamily="34" charset="-127"/>
              </a:rPr>
              <a:t>echo</a:t>
            </a:r>
            <a:r>
              <a:rPr lang="en-US" altLang="ko-KR" sz="2000" dirty="0" smtClean="0">
                <a:ea typeface="굴림" pitchFamily="34" charset="-127"/>
              </a:rPr>
              <a:t> request/reply (used by ping)</a:t>
            </a:r>
          </a:p>
          <a:p>
            <a:r>
              <a:rPr lang="en-US" altLang="ko-KR" sz="2200" dirty="0" smtClean="0">
                <a:ea typeface="굴림" pitchFamily="34" charset="-127"/>
              </a:rPr>
              <a:t>network-layer “above” IP: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ICMP </a:t>
            </a:r>
            <a:r>
              <a:rPr lang="en-US" altLang="ko-KR" sz="2000" dirty="0" err="1" smtClean="0">
                <a:ea typeface="굴림" pitchFamily="34" charset="-127"/>
              </a:rPr>
              <a:t>msgs</a:t>
            </a:r>
            <a:r>
              <a:rPr lang="en-US" altLang="ko-KR" sz="2000" dirty="0" smtClean="0">
                <a:ea typeface="굴림" pitchFamily="34" charset="-127"/>
              </a:rPr>
              <a:t> carried in the </a:t>
            </a:r>
            <a:r>
              <a:rPr lang="en-US" altLang="ko-KR" sz="2000" dirty="0" smtClean="0">
                <a:solidFill>
                  <a:srgbClr val="FF0000"/>
                </a:solidFill>
                <a:ea typeface="굴림" pitchFamily="34" charset="-127"/>
              </a:rPr>
              <a:t>data portion of IP </a:t>
            </a:r>
            <a:r>
              <a:rPr lang="en-US" altLang="ko-KR" sz="2000" dirty="0" err="1" smtClean="0">
                <a:solidFill>
                  <a:srgbClr val="FF0000"/>
                </a:solidFill>
                <a:ea typeface="굴림" pitchFamily="34" charset="-127"/>
              </a:rPr>
              <a:t>datagrams</a:t>
            </a:r>
            <a:endParaRPr lang="en-US" altLang="ko-KR" sz="2000" dirty="0" smtClean="0">
              <a:solidFill>
                <a:srgbClr val="FF0000"/>
              </a:solidFill>
              <a:ea typeface="굴림" pitchFamily="34" charset="-127"/>
            </a:endParaRPr>
          </a:p>
          <a:p>
            <a:r>
              <a:rPr lang="en-US" altLang="ko-KR" sz="2200" dirty="0" smtClean="0">
                <a:solidFill>
                  <a:schemeClr val="accent2"/>
                </a:solidFill>
                <a:ea typeface="굴림" pitchFamily="34" charset="-127"/>
              </a:rPr>
              <a:t>ICMP message:</a:t>
            </a:r>
            <a:r>
              <a:rPr lang="en-US" altLang="ko-KR" sz="2200" dirty="0" smtClean="0">
                <a:ea typeface="굴림" pitchFamily="34" charset="-127"/>
              </a:rPr>
              <a:t> </a:t>
            </a:r>
            <a:r>
              <a:rPr lang="en-US" altLang="ko-KR" sz="2000" dirty="0" smtClean="0">
                <a:ea typeface="굴림" pitchFamily="34" charset="-127"/>
              </a:rPr>
              <a:t>three fixed-length fields: 8-bit “type” field, 8-bit “code” field, 16-bit “checksum” field.</a:t>
            </a:r>
          </a:p>
        </p:txBody>
      </p:sp>
      <p:sp>
        <p:nvSpPr>
          <p:cNvPr id="71686" name="Text Box 4"/>
          <p:cNvSpPr txBox="1">
            <a:spLocks noChangeArrowheads="1"/>
          </p:cNvSpPr>
          <p:nvPr/>
        </p:nvSpPr>
        <p:spPr bwMode="auto">
          <a:xfrm>
            <a:off x="4584700" y="1609706"/>
            <a:ext cx="4482317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800" u="sng" dirty="0">
                <a:latin typeface="+mn-lt"/>
              </a:rPr>
              <a:t>Type</a:t>
            </a:r>
            <a:r>
              <a:rPr kumimoji="0" lang="en-US" altLang="ko-KR" sz="1800" dirty="0">
                <a:latin typeface="+mn-lt"/>
              </a:rPr>
              <a:t>  </a:t>
            </a:r>
            <a:r>
              <a:rPr kumimoji="0" lang="en-US" altLang="ko-KR" sz="1800" u="sng" dirty="0">
                <a:latin typeface="+mn-lt"/>
              </a:rPr>
              <a:t>Code</a:t>
            </a:r>
            <a:r>
              <a:rPr kumimoji="0" lang="en-US" altLang="ko-KR" sz="1800" dirty="0">
                <a:latin typeface="+mn-lt"/>
              </a:rPr>
              <a:t>  </a:t>
            </a:r>
            <a:r>
              <a:rPr kumimoji="0" lang="en-US" altLang="ko-KR" sz="1800" u="sng" dirty="0">
                <a:latin typeface="+mn-lt"/>
              </a:rPr>
              <a:t>description</a:t>
            </a:r>
            <a:endParaRPr kumimoji="0" lang="en-US" altLang="ko-KR" sz="1800" dirty="0">
              <a:latin typeface="+mn-lt"/>
            </a:endParaRPr>
          </a:p>
          <a:p>
            <a:pPr eaLnBrk="0" hangingPunct="0"/>
            <a:r>
              <a:rPr kumimoji="0" lang="en-US" altLang="ko-KR" sz="1800" dirty="0">
                <a:latin typeface="+mn-lt"/>
              </a:rPr>
              <a:t>0        0         echo reply (ping)</a:t>
            </a:r>
          </a:p>
          <a:p>
            <a:pPr eaLnBrk="0" hangingPunct="0"/>
            <a:r>
              <a:rPr kumimoji="0" lang="en-US" altLang="ko-KR" sz="1800" dirty="0">
                <a:latin typeface="+mn-lt"/>
              </a:rPr>
              <a:t>3        0         </a:t>
            </a:r>
            <a:r>
              <a:rPr kumimoji="0" lang="en-US" altLang="ko-KR" sz="1800" dirty="0" err="1">
                <a:latin typeface="+mn-lt"/>
              </a:rPr>
              <a:t>dest</a:t>
            </a:r>
            <a:r>
              <a:rPr kumimoji="0" lang="en-US" altLang="ko-KR" sz="1800" dirty="0">
                <a:latin typeface="+mn-lt"/>
              </a:rPr>
              <a:t>. network unreachable</a:t>
            </a:r>
          </a:p>
          <a:p>
            <a:pPr eaLnBrk="0" hangingPunct="0"/>
            <a:r>
              <a:rPr kumimoji="0" lang="en-US" altLang="ko-KR" sz="1800" dirty="0">
                <a:latin typeface="+mn-lt"/>
              </a:rPr>
              <a:t>3        1         </a:t>
            </a:r>
            <a:r>
              <a:rPr kumimoji="0" lang="en-US" altLang="ko-KR" sz="1800" dirty="0" err="1" smtClean="0">
                <a:latin typeface="+mn-lt"/>
              </a:rPr>
              <a:t>dest</a:t>
            </a:r>
            <a:r>
              <a:rPr kumimoji="0" lang="en-US" altLang="ko-KR" sz="1800" dirty="0" smtClean="0">
                <a:latin typeface="+mn-lt"/>
              </a:rPr>
              <a:t>. </a:t>
            </a:r>
            <a:r>
              <a:rPr kumimoji="0" lang="en-US" altLang="ko-KR" sz="1800" dirty="0">
                <a:latin typeface="+mn-lt"/>
              </a:rPr>
              <a:t>host unreachable</a:t>
            </a:r>
          </a:p>
          <a:p>
            <a:pPr eaLnBrk="0" hangingPunct="0"/>
            <a:r>
              <a:rPr kumimoji="0" lang="en-US" altLang="ko-KR" sz="1800" dirty="0">
                <a:latin typeface="+mn-lt"/>
              </a:rPr>
              <a:t>3        2         </a:t>
            </a:r>
            <a:r>
              <a:rPr kumimoji="0" lang="en-US" altLang="ko-KR" sz="1800" dirty="0" err="1" smtClean="0">
                <a:latin typeface="+mn-lt"/>
              </a:rPr>
              <a:t>dest</a:t>
            </a:r>
            <a:r>
              <a:rPr kumimoji="0" lang="en-US" altLang="ko-KR" sz="1800" dirty="0" smtClean="0">
                <a:latin typeface="+mn-lt"/>
              </a:rPr>
              <a:t>. </a:t>
            </a:r>
            <a:r>
              <a:rPr kumimoji="0" lang="en-US" altLang="ko-KR" sz="1800" dirty="0">
                <a:latin typeface="+mn-lt"/>
              </a:rPr>
              <a:t>protocol unreachable</a:t>
            </a:r>
          </a:p>
          <a:p>
            <a:pPr eaLnBrk="0" hangingPunct="0"/>
            <a:r>
              <a:rPr kumimoji="0" lang="en-US" altLang="ko-KR" sz="1800" dirty="0">
                <a:latin typeface="+mn-lt"/>
              </a:rPr>
              <a:t>3        3         </a:t>
            </a:r>
            <a:r>
              <a:rPr kumimoji="0" lang="en-US" altLang="ko-KR" sz="1800" dirty="0" err="1" smtClean="0">
                <a:latin typeface="+mn-lt"/>
              </a:rPr>
              <a:t>dest</a:t>
            </a:r>
            <a:r>
              <a:rPr kumimoji="0" lang="en-US" altLang="ko-KR" sz="1800" dirty="0" smtClean="0">
                <a:latin typeface="+mn-lt"/>
              </a:rPr>
              <a:t>. </a:t>
            </a:r>
            <a:r>
              <a:rPr kumimoji="0" lang="en-US" altLang="ko-KR" sz="1800" dirty="0">
                <a:latin typeface="+mn-lt"/>
              </a:rPr>
              <a:t>port unreachable</a:t>
            </a:r>
          </a:p>
          <a:p>
            <a:pPr eaLnBrk="0" hangingPunct="0"/>
            <a:r>
              <a:rPr kumimoji="0" lang="en-US" altLang="ko-KR" sz="1800" dirty="0">
                <a:latin typeface="+mn-lt"/>
              </a:rPr>
              <a:t>3        6         </a:t>
            </a:r>
            <a:r>
              <a:rPr kumimoji="0" lang="en-US" altLang="ko-KR" sz="1800" dirty="0" err="1" smtClean="0">
                <a:latin typeface="+mn-lt"/>
              </a:rPr>
              <a:t>dest</a:t>
            </a:r>
            <a:r>
              <a:rPr kumimoji="0" lang="en-US" altLang="ko-KR" sz="1800" dirty="0" smtClean="0">
                <a:latin typeface="+mn-lt"/>
              </a:rPr>
              <a:t>. </a:t>
            </a:r>
            <a:r>
              <a:rPr kumimoji="0" lang="en-US" altLang="ko-KR" sz="1800" dirty="0">
                <a:latin typeface="+mn-lt"/>
              </a:rPr>
              <a:t>network unknown</a:t>
            </a:r>
          </a:p>
          <a:p>
            <a:pPr eaLnBrk="0" hangingPunct="0"/>
            <a:r>
              <a:rPr kumimoji="0" lang="en-US" altLang="ko-KR" sz="1800" dirty="0">
                <a:latin typeface="+mn-lt"/>
              </a:rPr>
              <a:t>3        7         </a:t>
            </a:r>
            <a:r>
              <a:rPr kumimoji="0" lang="en-US" altLang="ko-KR" sz="1800" dirty="0" err="1" smtClean="0">
                <a:latin typeface="+mn-lt"/>
              </a:rPr>
              <a:t>dest</a:t>
            </a:r>
            <a:r>
              <a:rPr kumimoji="0" lang="en-US" altLang="ko-KR" sz="1800" dirty="0" smtClean="0">
                <a:latin typeface="+mn-lt"/>
              </a:rPr>
              <a:t>. </a:t>
            </a:r>
            <a:r>
              <a:rPr kumimoji="0" lang="en-US" altLang="ko-KR" sz="1800" dirty="0">
                <a:latin typeface="+mn-lt"/>
              </a:rPr>
              <a:t>host unknown</a:t>
            </a:r>
          </a:p>
          <a:p>
            <a:pPr eaLnBrk="0" hangingPunct="0"/>
            <a:r>
              <a:rPr kumimoji="0" lang="en-US" altLang="ko-KR" sz="1800" dirty="0">
                <a:latin typeface="+mn-lt"/>
              </a:rPr>
              <a:t>4        0         source quench (congestion</a:t>
            </a:r>
          </a:p>
          <a:p>
            <a:pPr eaLnBrk="0" hangingPunct="0"/>
            <a:r>
              <a:rPr kumimoji="0" lang="en-US" altLang="ko-KR" sz="1800" dirty="0">
                <a:latin typeface="+mn-lt"/>
              </a:rPr>
              <a:t>                     control - not used)</a:t>
            </a:r>
          </a:p>
          <a:p>
            <a:pPr eaLnBrk="0" hangingPunct="0"/>
            <a:r>
              <a:rPr kumimoji="0" lang="en-US" altLang="ko-KR" sz="1800" dirty="0">
                <a:latin typeface="+mn-lt"/>
              </a:rPr>
              <a:t>8        0         echo request (ping)</a:t>
            </a:r>
          </a:p>
          <a:p>
            <a:pPr eaLnBrk="0" hangingPunct="0"/>
            <a:r>
              <a:rPr kumimoji="0" lang="en-US" altLang="ko-KR" sz="1800" dirty="0">
                <a:latin typeface="+mn-lt"/>
              </a:rPr>
              <a:t>9        0         route advertisement</a:t>
            </a:r>
          </a:p>
          <a:p>
            <a:pPr eaLnBrk="0" hangingPunct="0"/>
            <a:r>
              <a:rPr kumimoji="0" lang="en-US" altLang="ko-KR" sz="1800" dirty="0">
                <a:latin typeface="+mn-lt"/>
              </a:rPr>
              <a:t>10      </a:t>
            </a:r>
            <a:r>
              <a:rPr kumimoji="0" lang="en-US" altLang="ko-KR" sz="1800" dirty="0" smtClean="0">
                <a:latin typeface="+mn-lt"/>
              </a:rPr>
              <a:t> 0         </a:t>
            </a:r>
            <a:r>
              <a:rPr kumimoji="0" lang="en-US" altLang="ko-KR" sz="1800" dirty="0">
                <a:latin typeface="+mn-lt"/>
              </a:rPr>
              <a:t>router discovery</a:t>
            </a:r>
          </a:p>
          <a:p>
            <a:pPr eaLnBrk="0" hangingPunct="0"/>
            <a:r>
              <a:rPr kumimoji="0" lang="en-US" altLang="ko-KR" sz="1800" dirty="0">
                <a:latin typeface="+mn-lt"/>
              </a:rPr>
              <a:t>11      </a:t>
            </a:r>
            <a:r>
              <a:rPr kumimoji="0" lang="en-US" altLang="ko-KR" sz="1800" dirty="0" smtClean="0">
                <a:latin typeface="+mn-lt"/>
              </a:rPr>
              <a:t>  0         </a:t>
            </a:r>
            <a:r>
              <a:rPr kumimoji="0" lang="en-US" altLang="ko-KR" sz="1800" dirty="0">
                <a:latin typeface="+mn-lt"/>
              </a:rPr>
              <a:t>TTL expired</a:t>
            </a:r>
          </a:p>
          <a:p>
            <a:pPr eaLnBrk="0" hangingPunct="0"/>
            <a:r>
              <a:rPr kumimoji="0" lang="en-US" altLang="ko-KR" sz="1800" dirty="0">
                <a:latin typeface="+mn-lt"/>
              </a:rPr>
              <a:t>12      </a:t>
            </a:r>
            <a:r>
              <a:rPr kumimoji="0" lang="en-US" altLang="ko-KR" sz="1800" dirty="0" smtClean="0">
                <a:latin typeface="+mn-lt"/>
              </a:rPr>
              <a:t>  0         </a:t>
            </a:r>
            <a:r>
              <a:rPr kumimoji="0" lang="en-US" altLang="ko-KR" sz="1800" dirty="0">
                <a:latin typeface="+mn-lt"/>
              </a:rPr>
              <a:t>bad IP header</a:t>
            </a:r>
          </a:p>
          <a:p>
            <a:pPr eaLnBrk="0" hangingPunct="0"/>
            <a:endParaRPr kumimoji="0" lang="en-US" altLang="ko-KR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2-</a:t>
            </a:r>
            <a:fld id="{C83B635E-340E-4B92-B568-B105B3E255B2}" type="slidenum">
              <a:rPr lang="en-US" altLang="ko-KR" smtClean="0"/>
              <a:pPr>
                <a:defRPr/>
              </a:pPr>
              <a:t>62</a:t>
            </a:fld>
            <a:endParaRPr lang="en-US" altLang="ko-KR" dirty="0"/>
          </a:p>
        </p:txBody>
      </p:sp>
      <p:pic>
        <p:nvPicPr>
          <p:cNvPr id="1174530" name="Picture 2" descr="Image result for ICMP mess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250" y="180974"/>
            <a:ext cx="8743950" cy="65341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2-</a:t>
            </a:r>
            <a:fld id="{C83B635E-340E-4B92-B568-B105B3E255B2}" type="slidenum">
              <a:rPr lang="en-US" altLang="ko-KR" smtClean="0"/>
              <a:pPr>
                <a:defRPr/>
              </a:pPr>
              <a:t>63</a:t>
            </a:fld>
            <a:endParaRPr lang="en-US" altLang="ko-KR" dirty="0"/>
          </a:p>
        </p:txBody>
      </p:sp>
      <p:pic>
        <p:nvPicPr>
          <p:cNvPr id="1278978" name="Picture 2" descr="Image result for ICMP mess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475" y="750887"/>
            <a:ext cx="8362950" cy="5153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529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2-</a:t>
            </a:r>
            <a:fld id="{F754AA37-3763-45C7-B62C-41730806EEB9}" type="slidenum">
              <a:rPr lang="en-US" altLang="ko-KR" smtClean="0">
                <a:ea typeface="굴림" pitchFamily="34" charset="-127"/>
              </a:rPr>
              <a:pPr/>
              <a:t>64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Unit 2: IP Technology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2. 1 Introduction</a:t>
            </a:r>
          </a:p>
          <a:p>
            <a:r>
              <a:rPr lang="en-US" altLang="ko-KR" sz="2400" dirty="0" smtClean="0">
                <a:ea typeface="굴림" pitchFamily="34" charset="-127"/>
              </a:rPr>
              <a:t>2.2 Virtual circuit and datagram networks</a:t>
            </a:r>
          </a:p>
          <a:p>
            <a:r>
              <a:rPr lang="en-US" altLang="ko-KR" sz="2400" dirty="0" smtClean="0">
                <a:ea typeface="굴림" pitchFamily="34" charset="-127"/>
              </a:rPr>
              <a:t>2.3 IPv4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Datagram format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IPv4 addressing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ICMP</a:t>
            </a:r>
          </a:p>
        </p:txBody>
      </p:sp>
      <p:sp>
        <p:nvSpPr>
          <p:cNvPr id="5530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2.4 IPv6:</a:t>
            </a:r>
          </a:p>
          <a:p>
            <a:pPr lvl="1" eaLnBrk="1" hangingPunct="1"/>
            <a:r>
              <a:rPr lang="en-US" altLang="zh-CN" sz="2000" dirty="0" smtClean="0">
                <a:solidFill>
                  <a:srgbClr val="FF0000"/>
                </a:solidFill>
              </a:rPr>
              <a:t>Protocol Background</a:t>
            </a:r>
          </a:p>
          <a:p>
            <a:pPr lvl="1" eaLnBrk="1" hangingPunct="1"/>
            <a:r>
              <a:rPr lang="en-US" altLang="zh-CN" sz="2000" dirty="0" smtClean="0"/>
              <a:t>Technology Highlights</a:t>
            </a:r>
          </a:p>
          <a:p>
            <a:pPr lvl="1" eaLnBrk="1" hangingPunct="1"/>
            <a:r>
              <a:rPr lang="en-US" altLang="zh-CN" sz="2000" dirty="0" smtClean="0"/>
              <a:t>IPv4-IPv6 Coexistence/Transition </a:t>
            </a:r>
          </a:p>
          <a:p>
            <a:pPr lvl="1" eaLnBrk="1" hangingPunct="1"/>
            <a:r>
              <a:rPr lang="en-US" altLang="zh-CN" sz="2000" dirty="0" smtClean="0"/>
              <a:t>Next Steps</a:t>
            </a:r>
            <a:endParaRPr lang="en-US" altLang="ko-KR" sz="2000" dirty="0" smtClean="0">
              <a:ea typeface="굴림" pitchFamily="34" charset="-127"/>
            </a:endParaRPr>
          </a:p>
          <a:p>
            <a:endParaRPr lang="en-US" altLang="ko-KR" sz="2400" dirty="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7373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CC30157A-0E44-4C74-B31E-EF4C83433E20}" type="slidenum">
              <a:rPr lang="en-US" altLang="ko-KR" smtClean="0">
                <a:latin typeface="+mn-lt"/>
                <a:ea typeface="굴림" pitchFamily="34" charset="-127"/>
              </a:rPr>
              <a:pPr/>
              <a:t>65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2275"/>
            <a:ext cx="7772400" cy="838200"/>
          </a:xfrm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IPv6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401763"/>
            <a:ext cx="8205788" cy="51054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  <a:ea typeface="굴림" pitchFamily="34" charset="-127"/>
              </a:rPr>
              <a:t>Initial motivation:</a:t>
            </a:r>
            <a:r>
              <a:rPr lang="en-US" altLang="ko-KR" i="1" dirty="0" smtClean="0">
                <a:ea typeface="굴림" pitchFamily="34" charset="-127"/>
              </a:rPr>
              <a:t> </a:t>
            </a:r>
            <a:r>
              <a:rPr lang="en-US" altLang="ko-KR" dirty="0" smtClean="0">
                <a:ea typeface="굴림" pitchFamily="34" charset="-127"/>
              </a:rPr>
              <a:t>32-bit address space soon to be completely allocated.  </a:t>
            </a:r>
          </a:p>
          <a:p>
            <a:r>
              <a:rPr lang="en-US" altLang="ko-KR" dirty="0" smtClean="0">
                <a:ea typeface="굴림" pitchFamily="34" charset="-127"/>
              </a:rPr>
              <a:t>Additional motivation:</a:t>
            </a:r>
          </a:p>
          <a:p>
            <a:pPr lvl="1"/>
            <a:r>
              <a:rPr lang="en-US" altLang="ko-KR" dirty="0" smtClean="0">
                <a:ea typeface="굴림" pitchFamily="34" charset="-127"/>
              </a:rPr>
              <a:t>header format helps speed processing/forwarding</a:t>
            </a:r>
          </a:p>
          <a:p>
            <a:pPr lvl="1"/>
            <a:r>
              <a:rPr lang="en-US" altLang="ko-KR" dirty="0" smtClean="0">
                <a:ea typeface="굴림" pitchFamily="34" charset="-127"/>
              </a:rPr>
              <a:t>header changes to facilitate </a:t>
            </a:r>
            <a:r>
              <a:rPr lang="en-US" altLang="ko-KR" dirty="0" err="1" smtClean="0">
                <a:ea typeface="굴림" pitchFamily="34" charset="-127"/>
              </a:rPr>
              <a:t>QoS</a:t>
            </a:r>
            <a:r>
              <a:rPr lang="en-US" altLang="ko-KR" dirty="0" smtClean="0">
                <a:ea typeface="굴림" pitchFamily="34" charset="-127"/>
              </a:rPr>
              <a:t> </a:t>
            </a:r>
          </a:p>
          <a:p>
            <a:pPr lvl="1">
              <a:buFont typeface="ZapfDingbats"/>
              <a:buNone/>
            </a:pPr>
            <a:r>
              <a:rPr lang="en-US" altLang="ko-KR" dirty="0" smtClean="0">
                <a:solidFill>
                  <a:srgbClr val="FF0000"/>
                </a:solidFill>
                <a:ea typeface="굴림" pitchFamily="34" charset="-127"/>
              </a:rPr>
              <a:t>IPv6 datagram format:</a:t>
            </a:r>
            <a:r>
              <a:rPr lang="en-US" altLang="ko-KR" dirty="0" smtClean="0">
                <a:ea typeface="굴림" pitchFamily="34" charset="-127"/>
              </a:rPr>
              <a:t> </a:t>
            </a:r>
          </a:p>
          <a:p>
            <a:pPr lvl="1"/>
            <a:r>
              <a:rPr lang="en-US" altLang="ko-KR" dirty="0" smtClean="0">
                <a:ea typeface="굴림" pitchFamily="34" charset="-127"/>
              </a:rPr>
              <a:t>fixed-length </a:t>
            </a:r>
            <a:r>
              <a:rPr lang="en-US" altLang="ko-KR" dirty="0" smtClean="0">
                <a:solidFill>
                  <a:srgbClr val="0000FF"/>
                </a:solidFill>
                <a:ea typeface="굴림" pitchFamily="34" charset="-127"/>
              </a:rPr>
              <a:t>40 byte</a:t>
            </a:r>
            <a:r>
              <a:rPr lang="en-US" altLang="ko-KR" dirty="0" smtClean="0">
                <a:ea typeface="굴림" pitchFamily="34" charset="-127"/>
              </a:rPr>
              <a:t> header</a:t>
            </a:r>
          </a:p>
          <a:p>
            <a:pPr lvl="1"/>
            <a:r>
              <a:rPr lang="en-US" altLang="ko-KR" dirty="0" smtClean="0">
                <a:ea typeface="굴림" pitchFamily="34" charset="-127"/>
              </a:rPr>
              <a:t>no fragmentation allowed</a:t>
            </a:r>
            <a:endParaRPr lang="en-US" altLang="ko-KR" i="1" dirty="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IP Technology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9906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What Ever Happened to IPv5?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424862" cy="4291013"/>
          </a:xfrm>
        </p:spPr>
        <p:txBody>
          <a:bodyPr/>
          <a:lstStyle/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000" dirty="0" smtClean="0">
                <a:ea typeface="宋体" pitchFamily="2" charset="-122"/>
              </a:rPr>
              <a:t>0	IP      March 1977 version                (deprecated)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000" dirty="0" smtClean="0">
                <a:ea typeface="宋体" pitchFamily="2" charset="-122"/>
              </a:rPr>
              <a:t>1	IP      January 1978 version             (deprecated)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000" dirty="0" smtClean="0">
                <a:ea typeface="宋体" pitchFamily="2" charset="-122"/>
              </a:rPr>
              <a:t>2	IP      February 1978 version A        (deprecated)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000" dirty="0" smtClean="0">
                <a:ea typeface="宋体" pitchFamily="2" charset="-122"/>
              </a:rPr>
              <a:t>3	IP      February 1978 version B        (deprecated)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4	IPv4  September 1981 version    (current widespread)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000" dirty="0" smtClean="0">
                <a:ea typeface="宋体" pitchFamily="2" charset="-122"/>
              </a:rPr>
              <a:t>5	ST     Stream Transport               (not a new IP, little use)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6	IPv6  December 1998 version     (formerly SIP, SIPP)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000" dirty="0" smtClean="0">
                <a:ea typeface="宋体" pitchFamily="2" charset="-122"/>
              </a:rPr>
              <a:t>7	CATNIP  </a:t>
            </a:r>
            <a:r>
              <a:rPr lang="en-US" altLang="zh-CN" sz="2000" dirty="0" err="1" smtClean="0">
                <a:ea typeface="宋体" pitchFamily="2" charset="-122"/>
              </a:rPr>
              <a:t>IPng</a:t>
            </a:r>
            <a:r>
              <a:rPr lang="en-US" altLang="zh-CN" sz="2000" dirty="0" smtClean="0">
                <a:ea typeface="宋体" pitchFamily="2" charset="-122"/>
              </a:rPr>
              <a:t> evaluation      (formerly TP/IX; deprecated) 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000" dirty="0" smtClean="0">
                <a:ea typeface="宋体" pitchFamily="2" charset="-122"/>
              </a:rPr>
              <a:t>8	Pip    </a:t>
            </a:r>
            <a:r>
              <a:rPr lang="en-US" altLang="zh-CN" sz="2000" dirty="0" err="1" smtClean="0">
                <a:ea typeface="宋体" pitchFamily="2" charset="-122"/>
              </a:rPr>
              <a:t>IPng</a:t>
            </a:r>
            <a:r>
              <a:rPr lang="en-US" altLang="zh-CN" sz="2000" dirty="0" smtClean="0">
                <a:ea typeface="宋体" pitchFamily="2" charset="-122"/>
              </a:rPr>
              <a:t> evaluation                      (deprecated)</a:t>
            </a:r>
          </a:p>
          <a:p>
            <a:pPr marL="457200" indent="-457200">
              <a:lnSpc>
                <a:spcPct val="85000"/>
              </a:lnSpc>
              <a:buFont typeface="Wingdings" pitchFamily="2" charset="2"/>
              <a:buAutoNum type="arabicPlain" startAt="9"/>
            </a:pPr>
            <a:r>
              <a:rPr lang="en-US" altLang="zh-CN" sz="2000" dirty="0" smtClean="0">
                <a:ea typeface="宋体" pitchFamily="2" charset="-122"/>
              </a:rPr>
              <a:t>TUBA     </a:t>
            </a:r>
            <a:r>
              <a:rPr lang="en-US" altLang="zh-CN" sz="2000" dirty="0" err="1" smtClean="0">
                <a:ea typeface="宋体" pitchFamily="2" charset="-122"/>
              </a:rPr>
              <a:t>IPng</a:t>
            </a:r>
            <a:r>
              <a:rPr lang="en-US" altLang="zh-CN" sz="2000" dirty="0" smtClean="0">
                <a:ea typeface="宋体" pitchFamily="2" charset="-122"/>
              </a:rPr>
              <a:t> evaluation                 (deprecated)</a:t>
            </a:r>
          </a:p>
          <a:p>
            <a:pPr marL="457200" indent="-457200">
              <a:lnSpc>
                <a:spcPct val="85000"/>
              </a:lnSpc>
              <a:buNone/>
            </a:pPr>
            <a:endParaRPr lang="en-US" altLang="zh-CN" sz="2000" dirty="0" smtClean="0">
              <a:ea typeface="宋体" pitchFamily="2" charset="-122"/>
            </a:endParaRP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GB" altLang="zh-CN" sz="2000" dirty="0" smtClean="0">
                <a:ea typeface="宋体" pitchFamily="2" charset="-122"/>
              </a:rPr>
              <a:t>IPv6, originally know as </a:t>
            </a:r>
            <a:r>
              <a:rPr lang="en-US" altLang="zh-CN" sz="2000" dirty="0" smtClean="0">
                <a:ea typeface="宋体" pitchFamily="2" charset="-122"/>
              </a:rPr>
              <a:t>“IP next generation (</a:t>
            </a:r>
            <a:r>
              <a:rPr lang="en-US" altLang="zh-CN" sz="2000" dirty="0" err="1" smtClean="0">
                <a:ea typeface="宋体" pitchFamily="2" charset="-122"/>
              </a:rPr>
              <a:t>IPng</a:t>
            </a:r>
            <a:r>
              <a:rPr lang="en-US" altLang="zh-CN" sz="2000" dirty="0" smtClean="0">
                <a:ea typeface="宋体" pitchFamily="2" charset="-122"/>
              </a:rPr>
              <a:t>)”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07224" y="1856232"/>
            <a:ext cx="163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000" dirty="0" smtClean="0">
                <a:solidFill>
                  <a:srgbClr val="00B050"/>
                </a:solidFill>
                <a:latin typeface="+mn-lt"/>
              </a:rPr>
              <a:t>The first working version</a:t>
            </a:r>
            <a:endParaRPr lang="zh-CN" altLang="en-US" sz="2000" dirty="0">
              <a:solidFill>
                <a:srgbClr val="00B050"/>
              </a:solidFill>
              <a:latin typeface="+mn-lt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rot="10800000" flipV="1">
            <a:off x="7031736" y="2514600"/>
            <a:ext cx="484632" cy="4297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09504" y="6400800"/>
            <a:ext cx="721772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CC30157A-0E44-4C74-B31E-EF4C83433E20}" type="slidenum">
              <a:rPr lang="en-US" altLang="ko-KR" smtClean="0">
                <a:latin typeface="+mn-lt"/>
                <a:ea typeface="굴림" pitchFamily="34" charset="-127"/>
              </a:rPr>
              <a:pPr/>
              <a:t>66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70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5675" y="4772025"/>
            <a:ext cx="16764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r>
              <a:rPr lang="en-GB" altLang="zh-CN" smtClean="0">
                <a:ea typeface="宋体" pitchFamily="2" charset="-122"/>
              </a:rPr>
              <a:t>… a longer term solution </a:t>
            </a:r>
            <a:br>
              <a:rPr lang="en-GB" altLang="zh-CN" smtClean="0">
                <a:ea typeface="宋体" pitchFamily="2" charset="-122"/>
              </a:rPr>
            </a:br>
            <a:r>
              <a:rPr lang="en-GB" altLang="zh-CN" smtClean="0">
                <a:ea typeface="宋体" pitchFamily="2" charset="-122"/>
              </a:rPr>
              <a:t>     IP next generation (IPng)</a:t>
            </a:r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077200" cy="4700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zh-CN" smtClean="0">
                <a:ea typeface="宋体" pitchFamily="2" charset="-122"/>
              </a:rPr>
              <a:t>1991: Work starts on next generation Internet protocols</a:t>
            </a:r>
          </a:p>
          <a:p>
            <a:pPr lvl="1">
              <a:lnSpc>
                <a:spcPct val="90000"/>
              </a:lnSpc>
            </a:pPr>
            <a:r>
              <a:rPr lang="en-GB" altLang="zh-CN" smtClean="0">
                <a:ea typeface="宋体" pitchFamily="2" charset="-122"/>
              </a:rPr>
              <a:t>More than 6 different proposals were developed</a:t>
            </a:r>
          </a:p>
          <a:p>
            <a:pPr>
              <a:lnSpc>
                <a:spcPct val="90000"/>
              </a:lnSpc>
            </a:pPr>
            <a:r>
              <a:rPr lang="en-GB" altLang="zh-CN" smtClean="0">
                <a:ea typeface="宋体" pitchFamily="2" charset="-122"/>
              </a:rPr>
              <a:t>1993: IETF forms IPng Directorate</a:t>
            </a:r>
          </a:p>
          <a:p>
            <a:pPr lvl="1">
              <a:lnSpc>
                <a:spcPct val="90000"/>
              </a:lnSpc>
            </a:pPr>
            <a:r>
              <a:rPr lang="en-GB" altLang="zh-CN" smtClean="0">
                <a:ea typeface="宋体" pitchFamily="2" charset="-122"/>
              </a:rPr>
              <a:t>To select the new protocol by consensus </a:t>
            </a:r>
          </a:p>
          <a:p>
            <a:pPr>
              <a:lnSpc>
                <a:spcPct val="90000"/>
              </a:lnSpc>
            </a:pPr>
            <a:r>
              <a:rPr lang="en-GB" altLang="zh-CN" smtClean="0">
                <a:ea typeface="宋体" pitchFamily="2" charset="-122"/>
              </a:rPr>
              <a:t>1995: IPv6 selected</a:t>
            </a:r>
          </a:p>
          <a:p>
            <a:pPr lvl="1">
              <a:lnSpc>
                <a:spcPct val="90000"/>
              </a:lnSpc>
            </a:pPr>
            <a:r>
              <a:rPr lang="en-GB" altLang="zh-CN" smtClean="0">
                <a:ea typeface="宋体" pitchFamily="2" charset="-122"/>
              </a:rPr>
              <a:t>Evolutionary (not revolutionary) step from IPv4</a:t>
            </a:r>
          </a:p>
          <a:p>
            <a:pPr>
              <a:lnSpc>
                <a:spcPct val="90000"/>
              </a:lnSpc>
            </a:pPr>
            <a:r>
              <a:rPr lang="en-GB" altLang="zh-CN" smtClean="0">
                <a:ea typeface="宋体" pitchFamily="2" charset="-122"/>
              </a:rPr>
              <a:t>1996: 6Bone started</a:t>
            </a:r>
          </a:p>
          <a:p>
            <a:pPr>
              <a:lnSpc>
                <a:spcPct val="90000"/>
              </a:lnSpc>
            </a:pPr>
            <a:r>
              <a:rPr lang="en-GB" altLang="zh-CN" smtClean="0">
                <a:ea typeface="宋体" pitchFamily="2" charset="-122"/>
              </a:rPr>
              <a:t>1998: IPv6 standardized</a:t>
            </a:r>
          </a:p>
          <a:p>
            <a:pPr>
              <a:lnSpc>
                <a:spcPct val="90000"/>
              </a:lnSpc>
            </a:pPr>
            <a:r>
              <a:rPr lang="en-GB" altLang="zh-CN" smtClean="0">
                <a:ea typeface="宋体" pitchFamily="2" charset="-122"/>
              </a:rPr>
              <a:t>Today: Initial products and deployments</a:t>
            </a:r>
            <a:endParaRPr lang="zh-CN" altLang="en-GB" i="1" smtClean="0">
              <a:solidFill>
                <a:srgbClr val="FF6600"/>
              </a:solidFill>
              <a:ea typeface="宋体" pitchFamily="2" charset="-122"/>
            </a:endParaRPr>
          </a:p>
        </p:txBody>
      </p:sp>
      <p:pic>
        <p:nvPicPr>
          <p:cNvPr id="19046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276600"/>
            <a:ext cx="17526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09504" y="6400800"/>
            <a:ext cx="721772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CC30157A-0E44-4C74-B31E-EF4C83433E20}" type="slidenum">
              <a:rPr lang="en-US" altLang="ko-KR" smtClean="0">
                <a:latin typeface="+mn-lt"/>
                <a:ea typeface="굴림" pitchFamily="34" charset="-127"/>
              </a:rPr>
              <a:pPr/>
              <a:t>67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GB" altLang="zh-CN" smtClean="0">
                <a:ea typeface="宋体" pitchFamily="2" charset="-122"/>
              </a:rPr>
              <a:t>Design Philosophy</a:t>
            </a:r>
          </a:p>
        </p:txBody>
      </p:sp>
      <p:sp>
        <p:nvSpPr>
          <p:cNvPr id="19149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60925"/>
          </a:xfrm>
        </p:spPr>
        <p:txBody>
          <a:bodyPr/>
          <a:lstStyle/>
          <a:p>
            <a:r>
              <a:rPr lang="en-GB" altLang="zh-CN" smtClean="0">
                <a:ea typeface="宋体" pitchFamily="2" charset="-122"/>
              </a:rPr>
              <a:t>Recognizable yet simplified header format</a:t>
            </a:r>
          </a:p>
          <a:p>
            <a:pPr>
              <a:spcBef>
                <a:spcPct val="50000"/>
              </a:spcBef>
            </a:pPr>
            <a:r>
              <a:rPr lang="en-GB" altLang="zh-CN" smtClean="0">
                <a:ea typeface="宋体" pitchFamily="2" charset="-122"/>
              </a:rPr>
              <a:t>Reduce common-case processing cost of packet handling</a:t>
            </a:r>
          </a:p>
          <a:p>
            <a:pPr>
              <a:spcBef>
                <a:spcPct val="50000"/>
              </a:spcBef>
            </a:pPr>
            <a:r>
              <a:rPr lang="en-GB" altLang="zh-CN" smtClean="0">
                <a:ea typeface="宋体" pitchFamily="2" charset="-122"/>
              </a:rPr>
              <a:t>Keep bandwidth overhead low in spite of increased size of the address</a:t>
            </a:r>
          </a:p>
          <a:p>
            <a:pPr>
              <a:spcBef>
                <a:spcPct val="50000"/>
              </a:spcBef>
            </a:pPr>
            <a:r>
              <a:rPr lang="en-GB" altLang="zh-CN" smtClean="0">
                <a:ea typeface="宋体" pitchFamily="2" charset="-122"/>
              </a:rPr>
              <a:t>Flexible and extensible support for option headers</a:t>
            </a:r>
          </a:p>
          <a:p>
            <a:pPr>
              <a:spcBef>
                <a:spcPct val="50000"/>
              </a:spcBef>
            </a:pPr>
            <a:r>
              <a:rPr lang="en-GB" altLang="zh-CN" smtClean="0">
                <a:ea typeface="宋体" pitchFamily="2" charset="-122"/>
              </a:rPr>
              <a:t>Design optimised for 64-bit architecture</a:t>
            </a:r>
          </a:p>
          <a:p>
            <a:pPr lvl="1"/>
            <a:r>
              <a:rPr lang="en-GB" altLang="zh-CN" smtClean="0">
                <a:ea typeface="宋体" pitchFamily="2" charset="-122"/>
              </a:rPr>
              <a:t>Headers are 64-bit aligned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09504" y="6400800"/>
            <a:ext cx="721772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CC30157A-0E44-4C74-B31E-EF4C83433E20}" type="slidenum">
              <a:rPr lang="en-US" altLang="ko-KR" smtClean="0">
                <a:latin typeface="+mn-lt"/>
                <a:ea typeface="굴림" pitchFamily="34" charset="-127"/>
              </a:rPr>
              <a:pPr/>
              <a:t>68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IP Technology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itchFamily="2" charset="-122"/>
              </a:rPr>
              <a:t>Technologies &amp; efforts to slow the consumption rate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94940" cy="4648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altLang="zh-CN" sz="2400" dirty="0" smtClean="0">
                <a:ea typeface="宋体" pitchFamily="2" charset="-122"/>
              </a:rPr>
              <a:t>Dial-access / PPP / DHCP</a:t>
            </a:r>
          </a:p>
          <a:p>
            <a:pPr lvl="1">
              <a:lnSpc>
                <a:spcPct val="85000"/>
              </a:lnSpc>
              <a:spcBef>
                <a:spcPts val="1200"/>
              </a:spcBef>
            </a:pPr>
            <a:r>
              <a:rPr lang="en-US" altLang="zh-CN" sz="2000" dirty="0" smtClean="0">
                <a:ea typeface="宋体" pitchFamily="2" charset="-122"/>
              </a:rPr>
              <a:t>Provides temporary allocation aligned with actual endpoint use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altLang="zh-CN" sz="2400" dirty="0" smtClean="0">
                <a:ea typeface="宋体" pitchFamily="2" charset="-122"/>
              </a:rPr>
              <a:t>Strict allocation policies</a:t>
            </a:r>
          </a:p>
          <a:p>
            <a:pPr lvl="1">
              <a:lnSpc>
                <a:spcPct val="85000"/>
              </a:lnSpc>
              <a:spcBef>
                <a:spcPts val="1200"/>
              </a:spcBef>
            </a:pPr>
            <a:r>
              <a:rPr lang="en-US" altLang="zh-CN" sz="2000" dirty="0" smtClean="0">
                <a:ea typeface="宋体" pitchFamily="2" charset="-122"/>
              </a:rPr>
              <a:t>Reduced allocation rates by policy of 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“</a:t>
            </a:r>
            <a:r>
              <a:rPr lang="en-US" altLang="zh-CN" sz="2000" dirty="0" smtClean="0">
                <a:ea typeface="宋体" pitchFamily="2" charset="-122"/>
              </a:rPr>
              <a:t>current-need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”</a:t>
            </a:r>
            <a:r>
              <a:rPr lang="en-US" altLang="zh-CN" sz="2000" dirty="0" smtClean="0">
                <a:ea typeface="宋体" pitchFamily="2" charset="-122"/>
              </a:rPr>
              <a:t> vs. previous policy based on 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“</a:t>
            </a:r>
            <a:r>
              <a:rPr lang="en-US" altLang="zh-CN" sz="2000" dirty="0" smtClean="0">
                <a:ea typeface="宋体" pitchFamily="2" charset="-122"/>
              </a:rPr>
              <a:t>projected-maximum-size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”</a:t>
            </a:r>
            <a:endParaRPr lang="en-US" altLang="zh-CN" sz="1900" dirty="0" smtClean="0">
              <a:ea typeface="宋体" pitchFamily="2" charset="-122"/>
            </a:endParaRP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altLang="zh-CN" sz="2400" dirty="0" smtClean="0">
                <a:ea typeface="宋体" pitchFamily="2" charset="-122"/>
              </a:rPr>
              <a:t>CIDR</a:t>
            </a:r>
          </a:p>
          <a:p>
            <a:pPr lvl="1">
              <a:lnSpc>
                <a:spcPct val="85000"/>
              </a:lnSpc>
              <a:spcBef>
                <a:spcPts val="1200"/>
              </a:spcBef>
            </a:pPr>
            <a:r>
              <a:rPr lang="en-US" altLang="zh-CN" sz="2000" dirty="0" smtClean="0">
                <a:ea typeface="宋体" pitchFamily="2" charset="-122"/>
              </a:rPr>
              <a:t>Aligns routing table size with needs-based address allocation policy. Additional enforced aggregation actually lowered routing table growth rate to linear for a few years</a:t>
            </a:r>
            <a:endParaRPr lang="en-US" altLang="zh-CN" sz="1900" dirty="0" smtClean="0">
              <a:ea typeface="宋体" pitchFamily="2" charset="-122"/>
            </a:endParaRP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altLang="zh-CN" sz="2400" dirty="0" smtClean="0">
                <a:ea typeface="宋体" pitchFamily="2" charset="-122"/>
              </a:rPr>
              <a:t>NAT</a:t>
            </a:r>
          </a:p>
          <a:p>
            <a:pPr lvl="1">
              <a:lnSpc>
                <a:spcPct val="85000"/>
              </a:lnSpc>
              <a:spcBef>
                <a:spcPts val="1200"/>
              </a:spcBef>
            </a:pPr>
            <a:r>
              <a:rPr lang="en-US" altLang="zh-CN" sz="2000" dirty="0" smtClean="0">
                <a:ea typeface="宋体" pitchFamily="2" charset="-122"/>
              </a:rPr>
              <a:t>Hides many nodes behind limited set of public addresses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09504" y="6400800"/>
            <a:ext cx="721772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CC30157A-0E44-4C74-B31E-EF4C83433E20}" type="slidenum">
              <a:rPr lang="en-US" altLang="ko-KR" smtClean="0">
                <a:latin typeface="+mn-lt"/>
                <a:ea typeface="굴림" pitchFamily="34" charset="-127"/>
              </a:rPr>
              <a:pPr/>
              <a:t>69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993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E0E988D8-EC5B-49C2-B1C7-8C7434287F6D}" type="slidenum">
              <a:rPr lang="en-US" altLang="ko-KR" smtClean="0">
                <a:latin typeface="+mn-lt"/>
                <a:ea typeface="굴림" pitchFamily="34" charset="-127"/>
              </a:rPr>
              <a:pPr/>
              <a:t>7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333375"/>
            <a:ext cx="7772400" cy="1143000"/>
          </a:xfrm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Virtual circuits (VC)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3495675"/>
            <a:ext cx="7620000" cy="2724503"/>
          </a:xfrm>
        </p:spPr>
        <p:txBody>
          <a:bodyPr/>
          <a:lstStyle/>
          <a:p>
            <a:r>
              <a:rPr lang="en-US" altLang="ko-KR" sz="2000" dirty="0" smtClean="0">
                <a:solidFill>
                  <a:srgbClr val="0000FF"/>
                </a:solidFill>
                <a:ea typeface="굴림" pitchFamily="34" charset="-127"/>
              </a:rPr>
              <a:t>call setup </a:t>
            </a:r>
            <a:r>
              <a:rPr lang="en-US" altLang="ko-KR" sz="2000" dirty="0" smtClean="0">
                <a:ea typeface="굴림" pitchFamily="34" charset="-127"/>
              </a:rPr>
              <a:t>for each call </a:t>
            </a:r>
            <a:r>
              <a:rPr lang="en-US" altLang="ko-KR" sz="2000" i="1" dirty="0" smtClean="0">
                <a:solidFill>
                  <a:schemeClr val="accent1">
                    <a:lumMod val="75000"/>
                  </a:schemeClr>
                </a:solidFill>
                <a:ea typeface="굴림" pitchFamily="34" charset="-127"/>
              </a:rPr>
              <a:t>before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  <a:ea typeface="굴림" pitchFamily="34" charset="-127"/>
              </a:rPr>
              <a:t> </a:t>
            </a:r>
            <a:r>
              <a:rPr lang="en-US" altLang="ko-KR" sz="2000" dirty="0" smtClean="0">
                <a:ea typeface="굴림" pitchFamily="34" charset="-127"/>
              </a:rPr>
              <a:t>data can flow and </a:t>
            </a:r>
            <a:r>
              <a:rPr lang="en-US" altLang="ko-KR" sz="2000" dirty="0" smtClean="0">
                <a:solidFill>
                  <a:srgbClr val="0000FF"/>
                </a:solidFill>
                <a:ea typeface="굴림" pitchFamily="34" charset="-127"/>
              </a:rPr>
              <a:t>teardown </a:t>
            </a:r>
            <a:r>
              <a:rPr lang="en-US" altLang="ko-KR" sz="2000" dirty="0" smtClean="0">
                <a:ea typeface="굴림" pitchFamily="34" charset="-127"/>
              </a:rPr>
              <a:t>afterwards</a:t>
            </a:r>
          </a:p>
          <a:p>
            <a:r>
              <a:rPr lang="en-US" altLang="ko-KR" sz="2000" dirty="0" smtClean="0">
                <a:ea typeface="굴림" pitchFamily="34" charset="-127"/>
              </a:rPr>
              <a:t>each packet carries </a:t>
            </a:r>
            <a:r>
              <a:rPr lang="en-US" altLang="ko-KR" sz="2000" dirty="0" smtClean="0">
                <a:solidFill>
                  <a:srgbClr val="0000FF"/>
                </a:solidFill>
                <a:ea typeface="굴림" pitchFamily="34" charset="-127"/>
              </a:rPr>
              <a:t>VC identifier </a:t>
            </a:r>
            <a:r>
              <a:rPr lang="en-US" altLang="ko-KR" sz="2000" dirty="0" smtClean="0">
                <a:ea typeface="굴림" pitchFamily="34" charset="-127"/>
              </a:rPr>
              <a:t>(not destination host address)</a:t>
            </a:r>
          </a:p>
          <a:p>
            <a:r>
              <a:rPr lang="en-US" altLang="ko-KR" sz="2000" i="1" dirty="0" smtClean="0">
                <a:ea typeface="굴림" pitchFamily="34" charset="-127"/>
              </a:rPr>
              <a:t>every</a:t>
            </a:r>
            <a:r>
              <a:rPr lang="en-US" altLang="ko-KR" sz="2000" dirty="0" smtClean="0">
                <a:ea typeface="굴림" pitchFamily="34" charset="-127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ea typeface="굴림" pitchFamily="34" charset="-127"/>
              </a:rPr>
              <a:t>router</a:t>
            </a:r>
            <a:r>
              <a:rPr lang="en-US" altLang="ko-KR" sz="2000" dirty="0" smtClean="0">
                <a:ea typeface="굴림" pitchFamily="34" charset="-127"/>
              </a:rPr>
              <a:t> on source-</a:t>
            </a:r>
            <a:r>
              <a:rPr lang="en-US" altLang="ko-KR" sz="2000" dirty="0" err="1" smtClean="0">
                <a:ea typeface="굴림" pitchFamily="34" charset="-127"/>
              </a:rPr>
              <a:t>dest</a:t>
            </a:r>
            <a:r>
              <a:rPr lang="en-US" altLang="ko-KR" sz="2000" dirty="0" smtClean="0">
                <a:ea typeface="굴림" pitchFamily="34" charset="-127"/>
              </a:rPr>
              <a:t> path </a:t>
            </a:r>
            <a:r>
              <a:rPr lang="en-US" altLang="ko-KR" sz="2000" u="sng" dirty="0" smtClean="0">
                <a:solidFill>
                  <a:srgbClr val="0000FF"/>
                </a:solidFill>
                <a:ea typeface="굴림" pitchFamily="34" charset="-127"/>
              </a:rPr>
              <a:t>maintains “state” </a:t>
            </a:r>
            <a:r>
              <a:rPr lang="en-US" altLang="ko-KR" sz="2000" dirty="0" smtClean="0">
                <a:ea typeface="굴림" pitchFamily="34" charset="-127"/>
              </a:rPr>
              <a:t>for each passing connection</a:t>
            </a:r>
          </a:p>
          <a:p>
            <a:r>
              <a:rPr lang="en-US" altLang="ko-KR" sz="2000" dirty="0" smtClean="0">
                <a:ea typeface="굴림" pitchFamily="34" charset="-127"/>
              </a:rPr>
              <a:t>link, router resources (bandwidth, buffers) may be </a:t>
            </a:r>
            <a:r>
              <a:rPr lang="en-US" altLang="ko-KR" sz="2000" i="1" dirty="0" smtClean="0">
                <a:ea typeface="굴림" pitchFamily="34" charset="-127"/>
              </a:rPr>
              <a:t>allocated </a:t>
            </a:r>
            <a:r>
              <a:rPr lang="en-US" altLang="ko-KR" sz="2000" dirty="0" smtClean="0">
                <a:ea typeface="굴림" pitchFamily="34" charset="-127"/>
              </a:rPr>
              <a:t>to VC (</a:t>
            </a:r>
            <a:r>
              <a:rPr lang="en-US" altLang="ko-KR" sz="2000" dirty="0" smtClean="0">
                <a:solidFill>
                  <a:srgbClr val="0000FF"/>
                </a:solidFill>
                <a:ea typeface="굴림" pitchFamily="34" charset="-127"/>
              </a:rPr>
              <a:t>dedicated resources </a:t>
            </a:r>
            <a:r>
              <a:rPr lang="en-US" altLang="ko-KR" sz="2000" dirty="0" smtClean="0">
                <a:ea typeface="굴림" pitchFamily="34" charset="-127"/>
              </a:rPr>
              <a:t>= predictable service)</a:t>
            </a:r>
          </a:p>
          <a:p>
            <a:pPr lvl="1">
              <a:buFont typeface="ZapfDingbats"/>
              <a:buNone/>
            </a:pPr>
            <a:endParaRPr lang="en-US" altLang="ko-KR" sz="1800" dirty="0" smtClean="0">
              <a:ea typeface="굴림" pitchFamily="34" charset="-127"/>
            </a:endParaRPr>
          </a:p>
        </p:txBody>
      </p:sp>
      <p:sp>
        <p:nvSpPr>
          <p:cNvPr id="3994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876300" y="1504950"/>
            <a:ext cx="7743825" cy="1828800"/>
          </a:xfrm>
        </p:spPr>
        <p:txBody>
          <a:bodyPr/>
          <a:lstStyle/>
          <a:p>
            <a:pPr>
              <a:buFont typeface="ZapfDingbats"/>
              <a:buNone/>
            </a:pPr>
            <a:r>
              <a:rPr lang="en-US" altLang="ko-KR" sz="2400" smtClean="0">
                <a:ea typeface="굴림" pitchFamily="34" charset="-127"/>
              </a:rPr>
              <a:t>“source-to-dest path behaves much like telephone (circuit-switched networks) circuit”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performance-wise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network actions along source-to-dest path</a:t>
            </a:r>
          </a:p>
          <a:p>
            <a:endParaRPr lang="en-US" altLang="ko-KR" sz="2400" smtClean="0">
              <a:ea typeface="굴림" pitchFamily="34" charset="-127"/>
            </a:endParaRP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666750" y="1457325"/>
            <a:ext cx="7677150" cy="16859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IP Technology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188913"/>
            <a:ext cx="8572500" cy="990600"/>
          </a:xfrm>
        </p:spPr>
        <p:txBody>
          <a:bodyPr/>
          <a:lstStyle/>
          <a:p>
            <a:r>
              <a:rPr lang="en-US" altLang="zh-CN" sz="3200" dirty="0"/>
              <a:t>Would increased use </a:t>
            </a:r>
            <a:r>
              <a:rPr lang="en-US" altLang="zh-CN" sz="3200" dirty="0" smtClean="0"/>
              <a:t>of NATs </a:t>
            </a:r>
            <a:r>
              <a:rPr lang="en-US" altLang="zh-CN" sz="3200" dirty="0"/>
              <a:t>be adequate?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352551"/>
            <a:ext cx="8458200" cy="504825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</a:rPr>
              <a:t>NO</a:t>
            </a:r>
            <a:r>
              <a:rPr lang="en-US" altLang="zh-CN" dirty="0" smtClean="0">
                <a:solidFill>
                  <a:srgbClr val="FF0000"/>
                </a:solidFill>
              </a:rPr>
              <a:t>!</a:t>
            </a:r>
          </a:p>
          <a:p>
            <a:pPr lvl="1">
              <a:lnSpc>
                <a:spcPct val="85000"/>
              </a:lnSpc>
              <a:spcBef>
                <a:spcPts val="1200"/>
              </a:spcBef>
            </a:pPr>
            <a:r>
              <a:rPr lang="en-US" altLang="zh-CN" dirty="0" smtClean="0"/>
              <a:t>Public address consumption is still rising even with current NAT deployments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0070C0"/>
                </a:solidFill>
              </a:rPr>
              <a:t>NAT enforces a </a:t>
            </a:r>
            <a:r>
              <a:rPr lang="en-US" altLang="zh-CN" dirty="0">
                <a:solidFill>
                  <a:srgbClr val="0070C0"/>
                </a:solidFill>
                <a:latin typeface="Arial"/>
              </a:rPr>
              <a:t>“</a:t>
            </a:r>
            <a:r>
              <a:rPr lang="en-US" altLang="zh-CN" dirty="0">
                <a:solidFill>
                  <a:srgbClr val="0070C0"/>
                </a:solidFill>
              </a:rPr>
              <a:t>client-server</a:t>
            </a:r>
            <a:r>
              <a:rPr lang="en-US" altLang="zh-CN" dirty="0">
                <a:solidFill>
                  <a:srgbClr val="0070C0"/>
                </a:solidFill>
                <a:latin typeface="Arial"/>
              </a:rPr>
              <a:t>”</a:t>
            </a:r>
            <a:r>
              <a:rPr lang="en-US" altLang="zh-CN" dirty="0">
                <a:solidFill>
                  <a:srgbClr val="0070C0"/>
                </a:solidFill>
              </a:rPr>
              <a:t> application model</a:t>
            </a:r>
            <a:r>
              <a:rPr lang="en-US" altLang="zh-CN" dirty="0"/>
              <a:t> where the server has topological constraints</a:t>
            </a:r>
          </a:p>
          <a:p>
            <a:pPr lvl="1">
              <a:lnSpc>
                <a:spcPct val="85000"/>
              </a:lnSpc>
              <a:spcBef>
                <a:spcPts val="1200"/>
              </a:spcBef>
            </a:pPr>
            <a:r>
              <a:rPr lang="en-US" altLang="zh-CN" dirty="0"/>
              <a:t>They </a:t>
            </a:r>
            <a:r>
              <a:rPr lang="en-US" altLang="zh-CN" u="sng" dirty="0">
                <a:solidFill>
                  <a:srgbClr val="FF0000"/>
                </a:solidFill>
              </a:rPr>
              <a:t>won</a:t>
            </a:r>
            <a:r>
              <a:rPr lang="en-US" altLang="zh-CN" u="sng" dirty="0">
                <a:solidFill>
                  <a:srgbClr val="FF0000"/>
                </a:solidFill>
                <a:latin typeface="Arial"/>
              </a:rPr>
              <a:t>’</a:t>
            </a:r>
            <a:r>
              <a:rPr lang="en-US" altLang="zh-CN" u="sng" dirty="0">
                <a:solidFill>
                  <a:srgbClr val="FF0000"/>
                </a:solidFill>
              </a:rPr>
              <a:t>t work for peer-to-peer </a:t>
            </a:r>
            <a:r>
              <a:rPr lang="en-US" altLang="zh-CN" dirty="0"/>
              <a:t>or devices that are </a:t>
            </a:r>
            <a:r>
              <a:rPr lang="en-US" altLang="zh-CN" dirty="0">
                <a:latin typeface="Arial"/>
              </a:rPr>
              <a:t>“</a:t>
            </a:r>
            <a:r>
              <a:rPr lang="en-US" altLang="zh-CN" dirty="0"/>
              <a:t>called</a:t>
            </a:r>
            <a:r>
              <a:rPr lang="en-US" altLang="zh-CN" dirty="0">
                <a:latin typeface="Arial"/>
              </a:rPr>
              <a:t>”</a:t>
            </a:r>
            <a:r>
              <a:rPr lang="en-US" altLang="zh-CN" dirty="0"/>
              <a:t> by others (e.g., IP phones)</a:t>
            </a:r>
          </a:p>
          <a:p>
            <a:pPr lvl="1">
              <a:lnSpc>
                <a:spcPct val="85000"/>
              </a:lnSpc>
              <a:spcBef>
                <a:spcPts val="1200"/>
              </a:spcBef>
            </a:pPr>
            <a:r>
              <a:rPr lang="en-US" altLang="zh-CN" dirty="0"/>
              <a:t>They inhibit deployment of new applications and services, because all NATs in the path have to be upgraded BEFORE the application can be deployed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09504" y="6400800"/>
            <a:ext cx="721772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CC30157A-0E44-4C74-B31E-EF4C83433E20}" type="slidenum">
              <a:rPr lang="en-US" altLang="ko-KR" smtClean="0">
                <a:latin typeface="+mn-lt"/>
                <a:ea typeface="굴림" pitchFamily="34" charset="-127"/>
              </a:rPr>
              <a:pPr/>
              <a:t>70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页脚占位符 37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IP Technology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8" y="260350"/>
            <a:ext cx="7772400" cy="857250"/>
          </a:xfrm>
        </p:spPr>
        <p:txBody>
          <a:bodyPr/>
          <a:lstStyle/>
          <a:p>
            <a:r>
              <a:rPr lang="en-US" altLang="zh-CN" sz="3200" dirty="0"/>
              <a:t>Return to an End-to-End Architecture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93738" y="2438400"/>
            <a:ext cx="8450262" cy="4102100"/>
            <a:chOff x="363" y="1542"/>
            <a:chExt cx="5323" cy="2584"/>
          </a:xfrm>
        </p:grpSpPr>
        <p:pic>
          <p:nvPicPr>
            <p:cNvPr id="21508" name="Picture 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3" y="1820"/>
              <a:ext cx="3813" cy="2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4139" y="3222"/>
              <a:ext cx="983" cy="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2000" b="1" dirty="0">
                  <a:latin typeface="Arial" charset="0"/>
                </a:rPr>
                <a:t>Global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2000" b="1" dirty="0">
                  <a:latin typeface="Arial" charset="0"/>
                </a:rPr>
                <a:t>Addressing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2000" b="1" dirty="0">
                  <a:latin typeface="Arial" charset="0"/>
                </a:rPr>
                <a:t>Realm</a:t>
              </a: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363" y="2011"/>
              <a:ext cx="1729" cy="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3025" tIns="36512" rIns="73025" bIns="36512">
              <a:spAutoFit/>
            </a:bodyPr>
            <a:lstStyle/>
            <a:p>
              <a:pPr algn="r"/>
              <a:r>
                <a:rPr lang="en-US" altLang="zh-CN" sz="2000" b="1" dirty="0">
                  <a:latin typeface="Arial" charset="0"/>
                </a:rPr>
                <a:t>Always-on Devices Need an Address When You Call Them</a:t>
              </a:r>
              <a:endParaRPr lang="en-GB" sz="2000" dirty="0">
                <a:latin typeface="Arial" charset="0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611" y="1812"/>
              <a:ext cx="1736" cy="1043"/>
              <a:chOff x="3611" y="1812"/>
              <a:chExt cx="1736" cy="1043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3611" y="1816"/>
                <a:ext cx="1730" cy="1034"/>
                <a:chOff x="3611" y="1816"/>
                <a:chExt cx="1730" cy="1034"/>
              </a:xfrm>
            </p:grpSpPr>
            <p:sp>
              <p:nvSpPr>
                <p:cNvPr id="21513" name="Oval 9"/>
                <p:cNvSpPr>
                  <a:spLocks noChangeArrowheads="1"/>
                </p:cNvSpPr>
                <p:nvPr/>
              </p:nvSpPr>
              <p:spPr bwMode="auto">
                <a:xfrm>
                  <a:off x="4202" y="1816"/>
                  <a:ext cx="754" cy="428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14" name="Oval 10"/>
                <p:cNvSpPr>
                  <a:spLocks noChangeArrowheads="1"/>
                </p:cNvSpPr>
                <p:nvPr/>
              </p:nvSpPr>
              <p:spPr bwMode="auto">
                <a:xfrm>
                  <a:off x="3787" y="1929"/>
                  <a:ext cx="578" cy="427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15" name="Oval 11"/>
                <p:cNvSpPr>
                  <a:spLocks noChangeArrowheads="1"/>
                </p:cNvSpPr>
                <p:nvPr/>
              </p:nvSpPr>
              <p:spPr bwMode="auto">
                <a:xfrm>
                  <a:off x="3611" y="2186"/>
                  <a:ext cx="390" cy="349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16" name="Oval 12"/>
                <p:cNvSpPr>
                  <a:spLocks noChangeArrowheads="1"/>
                </p:cNvSpPr>
                <p:nvPr/>
              </p:nvSpPr>
              <p:spPr bwMode="auto">
                <a:xfrm>
                  <a:off x="3729" y="2340"/>
                  <a:ext cx="586" cy="378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17" name="Oval 13"/>
                <p:cNvSpPr>
                  <a:spLocks noChangeArrowheads="1"/>
                </p:cNvSpPr>
                <p:nvPr/>
              </p:nvSpPr>
              <p:spPr bwMode="auto">
                <a:xfrm>
                  <a:off x="4143" y="2402"/>
                  <a:ext cx="876" cy="448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18" name="Oval 14"/>
                <p:cNvSpPr>
                  <a:spLocks noChangeArrowheads="1"/>
                </p:cNvSpPr>
                <p:nvPr/>
              </p:nvSpPr>
              <p:spPr bwMode="auto">
                <a:xfrm>
                  <a:off x="4701" y="1941"/>
                  <a:ext cx="561" cy="336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19" name="Oval 15"/>
                <p:cNvSpPr>
                  <a:spLocks noChangeArrowheads="1"/>
                </p:cNvSpPr>
                <p:nvPr/>
              </p:nvSpPr>
              <p:spPr bwMode="auto">
                <a:xfrm>
                  <a:off x="4784" y="2157"/>
                  <a:ext cx="557" cy="336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20" name="Oval 16"/>
                <p:cNvSpPr>
                  <a:spLocks noChangeArrowheads="1"/>
                </p:cNvSpPr>
                <p:nvPr/>
              </p:nvSpPr>
              <p:spPr bwMode="auto">
                <a:xfrm>
                  <a:off x="4734" y="2228"/>
                  <a:ext cx="553" cy="552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21" name="Oval 17"/>
                <p:cNvSpPr>
                  <a:spLocks noChangeArrowheads="1"/>
                </p:cNvSpPr>
                <p:nvPr/>
              </p:nvSpPr>
              <p:spPr bwMode="auto">
                <a:xfrm>
                  <a:off x="3926" y="2061"/>
                  <a:ext cx="1122" cy="553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8"/>
              <p:cNvGrpSpPr>
                <a:grpSpLocks/>
              </p:cNvGrpSpPr>
              <p:nvPr/>
            </p:nvGrpSpPr>
            <p:grpSpPr bwMode="auto">
              <a:xfrm>
                <a:off x="3611" y="1812"/>
                <a:ext cx="1736" cy="1043"/>
                <a:chOff x="3611" y="1812"/>
                <a:chExt cx="1736" cy="1043"/>
              </a:xfrm>
            </p:grpSpPr>
            <p:sp>
              <p:nvSpPr>
                <p:cNvPr id="21523" name="Arc 19"/>
                <p:cNvSpPr>
                  <a:spLocks/>
                </p:cNvSpPr>
                <p:nvPr/>
              </p:nvSpPr>
              <p:spPr bwMode="auto">
                <a:xfrm>
                  <a:off x="4222" y="1812"/>
                  <a:ext cx="715" cy="216"/>
                </a:xfrm>
                <a:custGeom>
                  <a:avLst/>
                  <a:gdLst>
                    <a:gd name="G0" fmla="+- 20477 0 0"/>
                    <a:gd name="G1" fmla="+- 21600 0 0"/>
                    <a:gd name="G2" fmla="+- 21600 0 0"/>
                    <a:gd name="T0" fmla="*/ 0 w 40549"/>
                    <a:gd name="T1" fmla="*/ 14725 h 21600"/>
                    <a:gd name="T2" fmla="*/ 40549 w 40549"/>
                    <a:gd name="T3" fmla="*/ 13620 h 21600"/>
                    <a:gd name="T4" fmla="*/ 20477 w 4054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549" h="21600" fill="none" extrusionOk="0">
                      <a:moveTo>
                        <a:pt x="0" y="14725"/>
                      </a:moveTo>
                      <a:cubicBezTo>
                        <a:pt x="2953" y="5927"/>
                        <a:pt x="11196" y="-1"/>
                        <a:pt x="20477" y="0"/>
                      </a:cubicBezTo>
                      <a:cubicBezTo>
                        <a:pt x="29325" y="0"/>
                        <a:pt x="37279" y="5397"/>
                        <a:pt x="40548" y="13620"/>
                      </a:cubicBezTo>
                    </a:path>
                    <a:path w="40549" h="21600" stroke="0" extrusionOk="0">
                      <a:moveTo>
                        <a:pt x="0" y="14725"/>
                      </a:moveTo>
                      <a:cubicBezTo>
                        <a:pt x="2953" y="5927"/>
                        <a:pt x="11196" y="-1"/>
                        <a:pt x="20477" y="0"/>
                      </a:cubicBezTo>
                      <a:cubicBezTo>
                        <a:pt x="29325" y="0"/>
                        <a:pt x="37279" y="5397"/>
                        <a:pt x="40548" y="13620"/>
                      </a:cubicBezTo>
                      <a:lnTo>
                        <a:pt x="20477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24" name="Arc 20"/>
                <p:cNvSpPr>
                  <a:spLocks/>
                </p:cNvSpPr>
                <p:nvPr/>
              </p:nvSpPr>
              <p:spPr bwMode="auto">
                <a:xfrm>
                  <a:off x="4226" y="1816"/>
                  <a:ext cx="707" cy="212"/>
                </a:xfrm>
                <a:custGeom>
                  <a:avLst/>
                  <a:gdLst>
                    <a:gd name="G0" fmla="+- 20460 0 0"/>
                    <a:gd name="G1" fmla="+- 21600 0 0"/>
                    <a:gd name="G2" fmla="+- 21600 0 0"/>
                    <a:gd name="T0" fmla="*/ 0 w 40509"/>
                    <a:gd name="T1" fmla="*/ 14674 h 21600"/>
                    <a:gd name="T2" fmla="*/ 40509 w 40509"/>
                    <a:gd name="T3" fmla="*/ 13564 h 21600"/>
                    <a:gd name="T4" fmla="*/ 20460 w 4050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509" h="21600" fill="none" extrusionOk="0">
                      <a:moveTo>
                        <a:pt x="0" y="14674"/>
                      </a:moveTo>
                      <a:cubicBezTo>
                        <a:pt x="2969" y="5902"/>
                        <a:pt x="11199" y="-1"/>
                        <a:pt x="20460" y="0"/>
                      </a:cubicBezTo>
                      <a:cubicBezTo>
                        <a:pt x="29286" y="0"/>
                        <a:pt x="37225" y="5370"/>
                        <a:pt x="40509" y="13563"/>
                      </a:cubicBezTo>
                    </a:path>
                    <a:path w="40509" h="21600" stroke="0" extrusionOk="0">
                      <a:moveTo>
                        <a:pt x="0" y="14674"/>
                      </a:moveTo>
                      <a:cubicBezTo>
                        <a:pt x="2969" y="5902"/>
                        <a:pt x="11199" y="-1"/>
                        <a:pt x="20460" y="0"/>
                      </a:cubicBezTo>
                      <a:cubicBezTo>
                        <a:pt x="29286" y="0"/>
                        <a:pt x="37225" y="5370"/>
                        <a:pt x="40509" y="13563"/>
                      </a:cubicBezTo>
                      <a:lnTo>
                        <a:pt x="2046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25" name="Arc 21"/>
                <p:cNvSpPr>
                  <a:spLocks/>
                </p:cNvSpPr>
                <p:nvPr/>
              </p:nvSpPr>
              <p:spPr bwMode="auto">
                <a:xfrm>
                  <a:off x="3787" y="1924"/>
                  <a:ext cx="445" cy="263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09 w 32981"/>
                    <a:gd name="T1" fmla="*/ 26263 h 26263"/>
                    <a:gd name="T2" fmla="*/ 32981 w 32981"/>
                    <a:gd name="T3" fmla="*/ 3241 h 26263"/>
                    <a:gd name="T4" fmla="*/ 21600 w 32981"/>
                    <a:gd name="T5" fmla="*/ 21600 h 26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981" h="26263" fill="none" extrusionOk="0">
                      <a:moveTo>
                        <a:pt x="509" y="26262"/>
                      </a:moveTo>
                      <a:cubicBezTo>
                        <a:pt x="170" y="24731"/>
                        <a:pt x="0" y="231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21" y="-1"/>
                        <a:pt x="29562" y="1122"/>
                        <a:pt x="32980" y="3241"/>
                      </a:cubicBezTo>
                    </a:path>
                    <a:path w="32981" h="26263" stroke="0" extrusionOk="0">
                      <a:moveTo>
                        <a:pt x="509" y="26262"/>
                      </a:moveTo>
                      <a:cubicBezTo>
                        <a:pt x="170" y="24731"/>
                        <a:pt x="0" y="231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21" y="-1"/>
                        <a:pt x="29562" y="1122"/>
                        <a:pt x="32980" y="3241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26" name="Arc 22"/>
                <p:cNvSpPr>
                  <a:spLocks/>
                </p:cNvSpPr>
                <p:nvPr/>
              </p:nvSpPr>
              <p:spPr bwMode="auto">
                <a:xfrm>
                  <a:off x="3791" y="1928"/>
                  <a:ext cx="438" cy="25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14 w 32940"/>
                    <a:gd name="T1" fmla="*/ 26284 h 26284"/>
                    <a:gd name="T2" fmla="*/ 32940 w 32940"/>
                    <a:gd name="T3" fmla="*/ 3216 h 26284"/>
                    <a:gd name="T4" fmla="*/ 21600 w 32940"/>
                    <a:gd name="T5" fmla="*/ 21600 h 26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940" h="26284" fill="none" extrusionOk="0">
                      <a:moveTo>
                        <a:pt x="513" y="26284"/>
                      </a:moveTo>
                      <a:cubicBezTo>
                        <a:pt x="172" y="24746"/>
                        <a:pt x="0" y="2317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05" y="-1"/>
                        <a:pt x="29531" y="1113"/>
                        <a:pt x="32939" y="3216"/>
                      </a:cubicBezTo>
                    </a:path>
                    <a:path w="32940" h="26284" stroke="0" extrusionOk="0">
                      <a:moveTo>
                        <a:pt x="513" y="26284"/>
                      </a:moveTo>
                      <a:cubicBezTo>
                        <a:pt x="172" y="24746"/>
                        <a:pt x="0" y="2317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05" y="-1"/>
                        <a:pt x="29531" y="1113"/>
                        <a:pt x="32939" y="3216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27" name="Arc 23"/>
                <p:cNvSpPr>
                  <a:spLocks/>
                </p:cNvSpPr>
                <p:nvPr/>
              </p:nvSpPr>
              <p:spPr bwMode="auto">
                <a:xfrm>
                  <a:off x="3724" y="2518"/>
                  <a:ext cx="450" cy="205"/>
                </a:xfrm>
                <a:custGeom>
                  <a:avLst/>
                  <a:gdLst>
                    <a:gd name="G0" fmla="+- 21600 0 0"/>
                    <a:gd name="G1" fmla="+- 1044 0 0"/>
                    <a:gd name="G2" fmla="+- 21600 0 0"/>
                    <a:gd name="T0" fmla="*/ 32166 w 32166"/>
                    <a:gd name="T1" fmla="*/ 19883 h 22644"/>
                    <a:gd name="T2" fmla="*/ 25 w 32166"/>
                    <a:gd name="T3" fmla="*/ 0 h 22644"/>
                    <a:gd name="T4" fmla="*/ 21600 w 32166"/>
                    <a:gd name="T5" fmla="*/ 1044 h 22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166" h="22644" fill="none" extrusionOk="0">
                      <a:moveTo>
                        <a:pt x="32166" y="19883"/>
                      </a:moveTo>
                      <a:cubicBezTo>
                        <a:pt x="28938" y="21693"/>
                        <a:pt x="25300" y="22643"/>
                        <a:pt x="21600" y="22644"/>
                      </a:cubicBezTo>
                      <a:cubicBezTo>
                        <a:pt x="9670" y="22644"/>
                        <a:pt x="0" y="12973"/>
                        <a:pt x="0" y="1044"/>
                      </a:cubicBezTo>
                      <a:cubicBezTo>
                        <a:pt x="-1" y="695"/>
                        <a:pt x="8" y="347"/>
                        <a:pt x="25" y="0"/>
                      </a:cubicBezTo>
                    </a:path>
                    <a:path w="32166" h="22644" stroke="0" extrusionOk="0">
                      <a:moveTo>
                        <a:pt x="32166" y="19883"/>
                      </a:moveTo>
                      <a:cubicBezTo>
                        <a:pt x="28938" y="21693"/>
                        <a:pt x="25300" y="22643"/>
                        <a:pt x="21600" y="22644"/>
                      </a:cubicBezTo>
                      <a:cubicBezTo>
                        <a:pt x="9670" y="22644"/>
                        <a:pt x="0" y="12973"/>
                        <a:pt x="0" y="1044"/>
                      </a:cubicBezTo>
                      <a:cubicBezTo>
                        <a:pt x="-1" y="695"/>
                        <a:pt x="8" y="347"/>
                        <a:pt x="25" y="0"/>
                      </a:cubicBezTo>
                      <a:lnTo>
                        <a:pt x="21600" y="104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28" name="Arc 24"/>
                <p:cNvSpPr>
                  <a:spLocks/>
                </p:cNvSpPr>
                <p:nvPr/>
              </p:nvSpPr>
              <p:spPr bwMode="auto">
                <a:xfrm>
                  <a:off x="3728" y="2518"/>
                  <a:ext cx="443" cy="201"/>
                </a:xfrm>
                <a:custGeom>
                  <a:avLst/>
                  <a:gdLst>
                    <a:gd name="G0" fmla="+- 21600 0 0"/>
                    <a:gd name="G1" fmla="+- 1052 0 0"/>
                    <a:gd name="G2" fmla="+- 21600 0 0"/>
                    <a:gd name="T0" fmla="*/ 32107 w 32107"/>
                    <a:gd name="T1" fmla="*/ 19924 h 22652"/>
                    <a:gd name="T2" fmla="*/ 26 w 32107"/>
                    <a:gd name="T3" fmla="*/ 0 h 22652"/>
                    <a:gd name="T4" fmla="*/ 21600 w 32107"/>
                    <a:gd name="T5" fmla="*/ 1052 h 22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107" h="22652" fill="none" extrusionOk="0">
                      <a:moveTo>
                        <a:pt x="32107" y="19924"/>
                      </a:moveTo>
                      <a:cubicBezTo>
                        <a:pt x="28894" y="21713"/>
                        <a:pt x="25277" y="22651"/>
                        <a:pt x="21600" y="22652"/>
                      </a:cubicBezTo>
                      <a:cubicBezTo>
                        <a:pt x="9670" y="22652"/>
                        <a:pt x="0" y="12981"/>
                        <a:pt x="0" y="1052"/>
                      </a:cubicBezTo>
                      <a:cubicBezTo>
                        <a:pt x="-1" y="701"/>
                        <a:pt x="8" y="350"/>
                        <a:pt x="25" y="-1"/>
                      </a:cubicBezTo>
                    </a:path>
                    <a:path w="32107" h="22652" stroke="0" extrusionOk="0">
                      <a:moveTo>
                        <a:pt x="32107" y="19924"/>
                      </a:moveTo>
                      <a:cubicBezTo>
                        <a:pt x="28894" y="21713"/>
                        <a:pt x="25277" y="22651"/>
                        <a:pt x="21600" y="22652"/>
                      </a:cubicBezTo>
                      <a:cubicBezTo>
                        <a:pt x="9670" y="22652"/>
                        <a:pt x="0" y="12981"/>
                        <a:pt x="0" y="1052"/>
                      </a:cubicBezTo>
                      <a:cubicBezTo>
                        <a:pt x="-1" y="701"/>
                        <a:pt x="8" y="350"/>
                        <a:pt x="25" y="-1"/>
                      </a:cubicBezTo>
                      <a:lnTo>
                        <a:pt x="21600" y="1052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29" name="Arc 25"/>
                <p:cNvSpPr>
                  <a:spLocks/>
                </p:cNvSpPr>
                <p:nvPr/>
              </p:nvSpPr>
              <p:spPr bwMode="auto">
                <a:xfrm>
                  <a:off x="4929" y="1937"/>
                  <a:ext cx="337" cy="252"/>
                </a:xfrm>
                <a:custGeom>
                  <a:avLst/>
                  <a:gdLst>
                    <a:gd name="G0" fmla="+- 4379 0 0"/>
                    <a:gd name="G1" fmla="+- 21600 0 0"/>
                    <a:gd name="G2" fmla="+- 21600 0 0"/>
                    <a:gd name="T0" fmla="*/ 0 w 25979"/>
                    <a:gd name="T1" fmla="*/ 449 h 32416"/>
                    <a:gd name="T2" fmla="*/ 23076 w 25979"/>
                    <a:gd name="T3" fmla="*/ 32416 h 32416"/>
                    <a:gd name="T4" fmla="*/ 4379 w 25979"/>
                    <a:gd name="T5" fmla="*/ 21600 h 32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979" h="32416" fill="none" extrusionOk="0">
                      <a:moveTo>
                        <a:pt x="-1" y="448"/>
                      </a:moveTo>
                      <a:cubicBezTo>
                        <a:pt x="1440" y="150"/>
                        <a:pt x="2907" y="-1"/>
                        <a:pt x="4379" y="0"/>
                      </a:cubicBezTo>
                      <a:cubicBezTo>
                        <a:pt x="16308" y="0"/>
                        <a:pt x="25979" y="9670"/>
                        <a:pt x="25979" y="21600"/>
                      </a:cubicBezTo>
                      <a:cubicBezTo>
                        <a:pt x="25979" y="25397"/>
                        <a:pt x="24977" y="29128"/>
                        <a:pt x="23075" y="32415"/>
                      </a:cubicBezTo>
                    </a:path>
                    <a:path w="25979" h="32416" stroke="0" extrusionOk="0">
                      <a:moveTo>
                        <a:pt x="-1" y="448"/>
                      </a:moveTo>
                      <a:cubicBezTo>
                        <a:pt x="1440" y="150"/>
                        <a:pt x="2907" y="-1"/>
                        <a:pt x="4379" y="0"/>
                      </a:cubicBezTo>
                      <a:cubicBezTo>
                        <a:pt x="16308" y="0"/>
                        <a:pt x="25979" y="9670"/>
                        <a:pt x="25979" y="21600"/>
                      </a:cubicBezTo>
                      <a:cubicBezTo>
                        <a:pt x="25979" y="25397"/>
                        <a:pt x="24977" y="29128"/>
                        <a:pt x="23075" y="32415"/>
                      </a:cubicBezTo>
                      <a:lnTo>
                        <a:pt x="4379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0" name="Arc 26"/>
                <p:cNvSpPr>
                  <a:spLocks/>
                </p:cNvSpPr>
                <p:nvPr/>
              </p:nvSpPr>
              <p:spPr bwMode="auto">
                <a:xfrm>
                  <a:off x="4930" y="1941"/>
                  <a:ext cx="332" cy="247"/>
                </a:xfrm>
                <a:custGeom>
                  <a:avLst/>
                  <a:gdLst>
                    <a:gd name="G0" fmla="+- 4338 0 0"/>
                    <a:gd name="G1" fmla="+- 21600 0 0"/>
                    <a:gd name="G2" fmla="+- 21600 0 0"/>
                    <a:gd name="T0" fmla="*/ 0 w 25938"/>
                    <a:gd name="T1" fmla="*/ 440 h 32495"/>
                    <a:gd name="T2" fmla="*/ 22989 w 25938"/>
                    <a:gd name="T3" fmla="*/ 32495 h 32495"/>
                    <a:gd name="T4" fmla="*/ 4338 w 25938"/>
                    <a:gd name="T5" fmla="*/ 21600 h 32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938" h="32495" fill="none" extrusionOk="0">
                      <a:moveTo>
                        <a:pt x="0" y="440"/>
                      </a:moveTo>
                      <a:cubicBezTo>
                        <a:pt x="1427" y="147"/>
                        <a:pt x="2880" y="-1"/>
                        <a:pt x="4338" y="0"/>
                      </a:cubicBezTo>
                      <a:cubicBezTo>
                        <a:pt x="16267" y="0"/>
                        <a:pt x="25938" y="9670"/>
                        <a:pt x="25938" y="21600"/>
                      </a:cubicBezTo>
                      <a:cubicBezTo>
                        <a:pt x="25938" y="25428"/>
                        <a:pt x="24920" y="29188"/>
                        <a:pt x="22988" y="32494"/>
                      </a:cubicBezTo>
                    </a:path>
                    <a:path w="25938" h="32495" stroke="0" extrusionOk="0">
                      <a:moveTo>
                        <a:pt x="0" y="440"/>
                      </a:moveTo>
                      <a:cubicBezTo>
                        <a:pt x="1427" y="147"/>
                        <a:pt x="2880" y="-1"/>
                        <a:pt x="4338" y="0"/>
                      </a:cubicBezTo>
                      <a:cubicBezTo>
                        <a:pt x="16267" y="0"/>
                        <a:pt x="25938" y="9670"/>
                        <a:pt x="25938" y="21600"/>
                      </a:cubicBezTo>
                      <a:cubicBezTo>
                        <a:pt x="25938" y="25428"/>
                        <a:pt x="24920" y="29188"/>
                        <a:pt x="22988" y="32494"/>
                      </a:cubicBezTo>
                      <a:lnTo>
                        <a:pt x="4338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1" name="Arc 27"/>
                <p:cNvSpPr>
                  <a:spLocks/>
                </p:cNvSpPr>
                <p:nvPr/>
              </p:nvSpPr>
              <p:spPr bwMode="auto">
                <a:xfrm>
                  <a:off x="5024" y="2184"/>
                  <a:ext cx="323" cy="250"/>
                </a:xfrm>
                <a:custGeom>
                  <a:avLst/>
                  <a:gdLst>
                    <a:gd name="G0" fmla="+- 0 0 0"/>
                    <a:gd name="G1" fmla="+- 16841 0 0"/>
                    <a:gd name="G2" fmla="+- 21600 0 0"/>
                    <a:gd name="T0" fmla="*/ 13525 w 21600"/>
                    <a:gd name="T1" fmla="*/ 0 h 29495"/>
                    <a:gd name="T2" fmla="*/ 17505 w 21600"/>
                    <a:gd name="T3" fmla="*/ 29495 h 29495"/>
                    <a:gd name="T4" fmla="*/ 0 w 21600"/>
                    <a:gd name="T5" fmla="*/ 16841 h 29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495" fill="none" extrusionOk="0">
                      <a:moveTo>
                        <a:pt x="13525" y="-1"/>
                      </a:moveTo>
                      <a:cubicBezTo>
                        <a:pt x="18630" y="4099"/>
                        <a:pt x="21600" y="10293"/>
                        <a:pt x="21600" y="16841"/>
                      </a:cubicBezTo>
                      <a:cubicBezTo>
                        <a:pt x="21600" y="21384"/>
                        <a:pt x="20167" y="25812"/>
                        <a:pt x="17505" y="29495"/>
                      </a:cubicBezTo>
                    </a:path>
                    <a:path w="21600" h="29495" stroke="0" extrusionOk="0">
                      <a:moveTo>
                        <a:pt x="13525" y="-1"/>
                      </a:moveTo>
                      <a:cubicBezTo>
                        <a:pt x="18630" y="4099"/>
                        <a:pt x="21600" y="10293"/>
                        <a:pt x="21600" y="16841"/>
                      </a:cubicBezTo>
                      <a:cubicBezTo>
                        <a:pt x="21600" y="21384"/>
                        <a:pt x="20167" y="25812"/>
                        <a:pt x="17505" y="29495"/>
                      </a:cubicBezTo>
                      <a:lnTo>
                        <a:pt x="0" y="1684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2" name="Arc 28"/>
                <p:cNvSpPr>
                  <a:spLocks/>
                </p:cNvSpPr>
                <p:nvPr/>
              </p:nvSpPr>
              <p:spPr bwMode="auto">
                <a:xfrm>
                  <a:off x="5024" y="2187"/>
                  <a:ext cx="319" cy="246"/>
                </a:xfrm>
                <a:custGeom>
                  <a:avLst/>
                  <a:gdLst>
                    <a:gd name="G0" fmla="+- 0 0 0"/>
                    <a:gd name="G1" fmla="+- 16905 0 0"/>
                    <a:gd name="G2" fmla="+- 21600 0 0"/>
                    <a:gd name="T0" fmla="*/ 13446 w 21600"/>
                    <a:gd name="T1" fmla="*/ 0 h 29639"/>
                    <a:gd name="T2" fmla="*/ 17447 w 21600"/>
                    <a:gd name="T3" fmla="*/ 29639 h 29639"/>
                    <a:gd name="T4" fmla="*/ 0 w 21600"/>
                    <a:gd name="T5" fmla="*/ 16905 h 296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639" fill="none" extrusionOk="0">
                      <a:moveTo>
                        <a:pt x="13445" y="0"/>
                      </a:moveTo>
                      <a:cubicBezTo>
                        <a:pt x="18597" y="4098"/>
                        <a:pt x="21600" y="10321"/>
                        <a:pt x="21600" y="16905"/>
                      </a:cubicBezTo>
                      <a:cubicBezTo>
                        <a:pt x="21600" y="21482"/>
                        <a:pt x="20145" y="25941"/>
                        <a:pt x="17447" y="29639"/>
                      </a:cubicBezTo>
                    </a:path>
                    <a:path w="21600" h="29639" stroke="0" extrusionOk="0">
                      <a:moveTo>
                        <a:pt x="13445" y="0"/>
                      </a:moveTo>
                      <a:cubicBezTo>
                        <a:pt x="18597" y="4098"/>
                        <a:pt x="21600" y="10321"/>
                        <a:pt x="21600" y="16905"/>
                      </a:cubicBezTo>
                      <a:cubicBezTo>
                        <a:pt x="21600" y="21482"/>
                        <a:pt x="20145" y="25941"/>
                        <a:pt x="17447" y="29639"/>
                      </a:cubicBezTo>
                      <a:lnTo>
                        <a:pt x="0" y="16905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3" name="Arc 29"/>
                <p:cNvSpPr>
                  <a:spLocks/>
                </p:cNvSpPr>
                <p:nvPr/>
              </p:nvSpPr>
              <p:spPr bwMode="auto">
                <a:xfrm>
                  <a:off x="4918" y="2430"/>
                  <a:ext cx="377" cy="358"/>
                </a:xfrm>
                <a:custGeom>
                  <a:avLst/>
                  <a:gdLst>
                    <a:gd name="G0" fmla="+- 7051 0 0"/>
                    <a:gd name="G1" fmla="+- 6188 0 0"/>
                    <a:gd name="G2" fmla="+- 21600 0 0"/>
                    <a:gd name="T0" fmla="*/ 27746 w 28651"/>
                    <a:gd name="T1" fmla="*/ 0 h 27788"/>
                    <a:gd name="T2" fmla="*/ 0 w 28651"/>
                    <a:gd name="T3" fmla="*/ 26605 h 27788"/>
                    <a:gd name="T4" fmla="*/ 7051 w 28651"/>
                    <a:gd name="T5" fmla="*/ 6188 h 27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651" h="27788" fill="none" extrusionOk="0">
                      <a:moveTo>
                        <a:pt x="27745" y="0"/>
                      </a:moveTo>
                      <a:cubicBezTo>
                        <a:pt x="28346" y="2007"/>
                        <a:pt x="28651" y="4092"/>
                        <a:pt x="28651" y="6188"/>
                      </a:cubicBezTo>
                      <a:cubicBezTo>
                        <a:pt x="28651" y="18117"/>
                        <a:pt x="18980" y="27788"/>
                        <a:pt x="7051" y="27788"/>
                      </a:cubicBezTo>
                      <a:cubicBezTo>
                        <a:pt x="4651" y="27788"/>
                        <a:pt x="2268" y="27388"/>
                        <a:pt x="0" y="26604"/>
                      </a:cubicBezTo>
                    </a:path>
                    <a:path w="28651" h="27788" stroke="0" extrusionOk="0">
                      <a:moveTo>
                        <a:pt x="27745" y="0"/>
                      </a:moveTo>
                      <a:cubicBezTo>
                        <a:pt x="28346" y="2007"/>
                        <a:pt x="28651" y="4092"/>
                        <a:pt x="28651" y="6188"/>
                      </a:cubicBezTo>
                      <a:cubicBezTo>
                        <a:pt x="28651" y="18117"/>
                        <a:pt x="18980" y="27788"/>
                        <a:pt x="7051" y="27788"/>
                      </a:cubicBezTo>
                      <a:cubicBezTo>
                        <a:pt x="4651" y="27788"/>
                        <a:pt x="2268" y="27388"/>
                        <a:pt x="0" y="26604"/>
                      </a:cubicBezTo>
                      <a:lnTo>
                        <a:pt x="7051" y="618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4" name="Arc 30"/>
                <p:cNvSpPr>
                  <a:spLocks/>
                </p:cNvSpPr>
                <p:nvPr/>
              </p:nvSpPr>
              <p:spPr bwMode="auto">
                <a:xfrm>
                  <a:off x="4919" y="2431"/>
                  <a:ext cx="372" cy="353"/>
                </a:xfrm>
                <a:custGeom>
                  <a:avLst/>
                  <a:gdLst>
                    <a:gd name="G0" fmla="+- 7048 0 0"/>
                    <a:gd name="G1" fmla="+- 6190 0 0"/>
                    <a:gd name="G2" fmla="+- 21600 0 0"/>
                    <a:gd name="T0" fmla="*/ 27742 w 28648"/>
                    <a:gd name="T1" fmla="*/ 0 h 27790"/>
                    <a:gd name="T2" fmla="*/ 0 w 28648"/>
                    <a:gd name="T3" fmla="*/ 26608 h 27790"/>
                    <a:gd name="T4" fmla="*/ 7048 w 28648"/>
                    <a:gd name="T5" fmla="*/ 6190 h 277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648" h="27790" fill="none" extrusionOk="0">
                      <a:moveTo>
                        <a:pt x="27742" y="-1"/>
                      </a:moveTo>
                      <a:cubicBezTo>
                        <a:pt x="28342" y="2008"/>
                        <a:pt x="28648" y="4093"/>
                        <a:pt x="28648" y="6190"/>
                      </a:cubicBezTo>
                      <a:cubicBezTo>
                        <a:pt x="28648" y="18119"/>
                        <a:pt x="18977" y="27790"/>
                        <a:pt x="7048" y="27790"/>
                      </a:cubicBezTo>
                      <a:cubicBezTo>
                        <a:pt x="4649" y="27790"/>
                        <a:pt x="2267" y="27390"/>
                        <a:pt x="0" y="26607"/>
                      </a:cubicBezTo>
                    </a:path>
                    <a:path w="28648" h="27790" stroke="0" extrusionOk="0">
                      <a:moveTo>
                        <a:pt x="27742" y="-1"/>
                      </a:moveTo>
                      <a:cubicBezTo>
                        <a:pt x="28342" y="2008"/>
                        <a:pt x="28648" y="4093"/>
                        <a:pt x="28648" y="6190"/>
                      </a:cubicBezTo>
                      <a:cubicBezTo>
                        <a:pt x="28648" y="18119"/>
                        <a:pt x="18977" y="27790"/>
                        <a:pt x="7048" y="27790"/>
                      </a:cubicBezTo>
                      <a:cubicBezTo>
                        <a:pt x="4649" y="27790"/>
                        <a:pt x="2267" y="27390"/>
                        <a:pt x="0" y="26607"/>
                      </a:cubicBezTo>
                      <a:lnTo>
                        <a:pt x="7048" y="619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5" name="Arc 31"/>
                <p:cNvSpPr>
                  <a:spLocks/>
                </p:cNvSpPr>
                <p:nvPr/>
              </p:nvSpPr>
              <p:spPr bwMode="auto">
                <a:xfrm>
                  <a:off x="3611" y="2183"/>
                  <a:ext cx="206" cy="341"/>
                </a:xfrm>
                <a:custGeom>
                  <a:avLst/>
                  <a:gdLst>
                    <a:gd name="G0" fmla="+- 21600 0 0"/>
                    <a:gd name="G1" fmla="+- 21560 0 0"/>
                    <a:gd name="G2" fmla="+- 21600 0 0"/>
                    <a:gd name="T0" fmla="*/ 12798 w 21600"/>
                    <a:gd name="T1" fmla="*/ 41285 h 41285"/>
                    <a:gd name="T2" fmla="*/ 20292 w 21600"/>
                    <a:gd name="T3" fmla="*/ 0 h 41285"/>
                    <a:gd name="T4" fmla="*/ 21600 w 21600"/>
                    <a:gd name="T5" fmla="*/ 21560 h 4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285" fill="none" extrusionOk="0">
                      <a:moveTo>
                        <a:pt x="12797" y="41285"/>
                      </a:moveTo>
                      <a:cubicBezTo>
                        <a:pt x="5013" y="37811"/>
                        <a:pt x="0" y="30084"/>
                        <a:pt x="0" y="21560"/>
                      </a:cubicBezTo>
                      <a:cubicBezTo>
                        <a:pt x="-1" y="10138"/>
                        <a:pt x="8891" y="691"/>
                        <a:pt x="20291" y="-1"/>
                      </a:cubicBezTo>
                    </a:path>
                    <a:path w="21600" h="41285" stroke="0" extrusionOk="0">
                      <a:moveTo>
                        <a:pt x="12797" y="41285"/>
                      </a:moveTo>
                      <a:cubicBezTo>
                        <a:pt x="5013" y="37811"/>
                        <a:pt x="0" y="30084"/>
                        <a:pt x="0" y="21560"/>
                      </a:cubicBezTo>
                      <a:cubicBezTo>
                        <a:pt x="-1" y="10138"/>
                        <a:pt x="8891" y="691"/>
                        <a:pt x="20291" y="-1"/>
                      </a:cubicBezTo>
                      <a:lnTo>
                        <a:pt x="21600" y="2156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6" name="Arc 32"/>
                <p:cNvSpPr>
                  <a:spLocks/>
                </p:cNvSpPr>
                <p:nvPr/>
              </p:nvSpPr>
              <p:spPr bwMode="auto">
                <a:xfrm>
                  <a:off x="3615" y="2187"/>
                  <a:ext cx="202" cy="334"/>
                </a:xfrm>
                <a:custGeom>
                  <a:avLst/>
                  <a:gdLst>
                    <a:gd name="G0" fmla="+- 21600 0 0"/>
                    <a:gd name="G1" fmla="+- 21561 0 0"/>
                    <a:gd name="G2" fmla="+- 21600 0 0"/>
                    <a:gd name="T0" fmla="*/ 12820 w 21600"/>
                    <a:gd name="T1" fmla="*/ 41296 h 41296"/>
                    <a:gd name="T2" fmla="*/ 20296 w 21600"/>
                    <a:gd name="T3" fmla="*/ 0 h 41296"/>
                    <a:gd name="T4" fmla="*/ 21600 w 21600"/>
                    <a:gd name="T5" fmla="*/ 21561 h 41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296" fill="none" extrusionOk="0">
                      <a:moveTo>
                        <a:pt x="12819" y="41296"/>
                      </a:moveTo>
                      <a:cubicBezTo>
                        <a:pt x="5023" y="37827"/>
                        <a:pt x="0" y="30094"/>
                        <a:pt x="0" y="21561"/>
                      </a:cubicBezTo>
                      <a:cubicBezTo>
                        <a:pt x="-1" y="10138"/>
                        <a:pt x="8893" y="689"/>
                        <a:pt x="20296" y="0"/>
                      </a:cubicBezTo>
                    </a:path>
                    <a:path w="21600" h="41296" stroke="0" extrusionOk="0">
                      <a:moveTo>
                        <a:pt x="12819" y="41296"/>
                      </a:moveTo>
                      <a:cubicBezTo>
                        <a:pt x="5023" y="37827"/>
                        <a:pt x="0" y="30094"/>
                        <a:pt x="0" y="21561"/>
                      </a:cubicBezTo>
                      <a:cubicBezTo>
                        <a:pt x="-1" y="10138"/>
                        <a:pt x="8893" y="689"/>
                        <a:pt x="20296" y="0"/>
                      </a:cubicBezTo>
                      <a:lnTo>
                        <a:pt x="21600" y="21561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7" name="Arc 33"/>
                <p:cNvSpPr>
                  <a:spLocks/>
                </p:cNvSpPr>
                <p:nvPr/>
              </p:nvSpPr>
              <p:spPr bwMode="auto">
                <a:xfrm>
                  <a:off x="4157" y="2647"/>
                  <a:ext cx="773" cy="208"/>
                </a:xfrm>
                <a:custGeom>
                  <a:avLst/>
                  <a:gdLst>
                    <a:gd name="G0" fmla="+- 21169 0 0"/>
                    <a:gd name="G1" fmla="+- 0 0 0"/>
                    <a:gd name="G2" fmla="+- 21600 0 0"/>
                    <a:gd name="T0" fmla="*/ 38935 w 38935"/>
                    <a:gd name="T1" fmla="*/ 12285 h 21600"/>
                    <a:gd name="T2" fmla="*/ 0 w 38935"/>
                    <a:gd name="T3" fmla="*/ 4293 h 21600"/>
                    <a:gd name="T4" fmla="*/ 21169 w 38935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935" h="21600" fill="none" extrusionOk="0">
                      <a:moveTo>
                        <a:pt x="38935" y="12285"/>
                      </a:moveTo>
                      <a:cubicBezTo>
                        <a:pt x="34901" y="18118"/>
                        <a:pt x="28261" y="21599"/>
                        <a:pt x="21169" y="21600"/>
                      </a:cubicBezTo>
                      <a:cubicBezTo>
                        <a:pt x="10894" y="21600"/>
                        <a:pt x="2041" y="14362"/>
                        <a:pt x="-1" y="4293"/>
                      </a:cubicBezTo>
                    </a:path>
                    <a:path w="38935" h="21600" stroke="0" extrusionOk="0">
                      <a:moveTo>
                        <a:pt x="38935" y="12285"/>
                      </a:moveTo>
                      <a:cubicBezTo>
                        <a:pt x="34901" y="18118"/>
                        <a:pt x="28261" y="21599"/>
                        <a:pt x="21169" y="21600"/>
                      </a:cubicBezTo>
                      <a:cubicBezTo>
                        <a:pt x="10894" y="21600"/>
                        <a:pt x="2041" y="14362"/>
                        <a:pt x="-1" y="4293"/>
                      </a:cubicBezTo>
                      <a:lnTo>
                        <a:pt x="21169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8" name="Arc 34"/>
                <p:cNvSpPr>
                  <a:spLocks/>
                </p:cNvSpPr>
                <p:nvPr/>
              </p:nvSpPr>
              <p:spPr bwMode="auto">
                <a:xfrm>
                  <a:off x="4161" y="2647"/>
                  <a:ext cx="765" cy="204"/>
                </a:xfrm>
                <a:custGeom>
                  <a:avLst/>
                  <a:gdLst>
                    <a:gd name="G0" fmla="+- 21161 0 0"/>
                    <a:gd name="G1" fmla="+- 0 0 0"/>
                    <a:gd name="G2" fmla="+- 21600 0 0"/>
                    <a:gd name="T0" fmla="*/ 38869 w 38869"/>
                    <a:gd name="T1" fmla="*/ 12368 h 21600"/>
                    <a:gd name="T2" fmla="*/ 0 w 38869"/>
                    <a:gd name="T3" fmla="*/ 4334 h 21600"/>
                    <a:gd name="T4" fmla="*/ 21161 w 38869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869" h="21600" fill="none" extrusionOk="0">
                      <a:moveTo>
                        <a:pt x="38869" y="12368"/>
                      </a:moveTo>
                      <a:cubicBezTo>
                        <a:pt x="34828" y="18153"/>
                        <a:pt x="28217" y="21599"/>
                        <a:pt x="21161" y="21600"/>
                      </a:cubicBezTo>
                      <a:cubicBezTo>
                        <a:pt x="10902" y="21600"/>
                        <a:pt x="2058" y="14384"/>
                        <a:pt x="0" y="4333"/>
                      </a:cubicBezTo>
                    </a:path>
                    <a:path w="38869" h="21600" stroke="0" extrusionOk="0">
                      <a:moveTo>
                        <a:pt x="38869" y="12368"/>
                      </a:moveTo>
                      <a:cubicBezTo>
                        <a:pt x="34828" y="18153"/>
                        <a:pt x="28217" y="21599"/>
                        <a:pt x="21161" y="21600"/>
                      </a:cubicBezTo>
                      <a:cubicBezTo>
                        <a:pt x="10902" y="21600"/>
                        <a:pt x="2058" y="14384"/>
                        <a:pt x="0" y="4333"/>
                      </a:cubicBezTo>
                      <a:lnTo>
                        <a:pt x="21161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539" name="Freeform 35"/>
            <p:cNvSpPr>
              <a:spLocks/>
            </p:cNvSpPr>
            <p:nvPr/>
          </p:nvSpPr>
          <p:spPr bwMode="auto">
            <a:xfrm>
              <a:off x="4135" y="2136"/>
              <a:ext cx="758" cy="378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758" y="0"/>
                </a:cxn>
                <a:cxn ang="0">
                  <a:pos x="377" y="378"/>
                </a:cxn>
                <a:cxn ang="0">
                  <a:pos x="0" y="4"/>
                </a:cxn>
              </a:cxnLst>
              <a:rect l="0" t="0" r="r" b="b"/>
              <a:pathLst>
                <a:path w="758" h="378">
                  <a:moveTo>
                    <a:pt x="92" y="0"/>
                  </a:moveTo>
                  <a:lnTo>
                    <a:pt x="758" y="0"/>
                  </a:lnTo>
                  <a:lnTo>
                    <a:pt x="377" y="378"/>
                  </a:lnTo>
                  <a:lnTo>
                    <a:pt x="0" y="4"/>
                  </a:lnTo>
                </a:path>
              </a:pathLst>
            </a:custGeom>
            <a:noFill/>
            <a:ln w="25400">
              <a:solidFill>
                <a:srgbClr val="CF0E3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4755" y="1999"/>
              <a:ext cx="352" cy="349"/>
              <a:chOff x="4755" y="1999"/>
              <a:chExt cx="352" cy="349"/>
            </a:xfrm>
          </p:grpSpPr>
          <p:sp>
            <p:nvSpPr>
              <p:cNvPr id="21541" name="Freeform 37"/>
              <p:cNvSpPr>
                <a:spLocks/>
              </p:cNvSpPr>
              <p:nvPr/>
            </p:nvSpPr>
            <p:spPr bwMode="auto">
              <a:xfrm>
                <a:off x="4805" y="2211"/>
                <a:ext cx="302" cy="37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38" y="0"/>
                  </a:cxn>
                  <a:cxn ang="0">
                    <a:pos x="302" y="0"/>
                  </a:cxn>
                  <a:cxn ang="0">
                    <a:pos x="268" y="37"/>
                  </a:cxn>
                  <a:cxn ang="0">
                    <a:pos x="0" y="37"/>
                  </a:cxn>
                </a:cxnLst>
                <a:rect l="0" t="0" r="r" b="b"/>
                <a:pathLst>
                  <a:path w="302" h="37">
                    <a:moveTo>
                      <a:pt x="0" y="37"/>
                    </a:moveTo>
                    <a:lnTo>
                      <a:pt x="38" y="0"/>
                    </a:lnTo>
                    <a:lnTo>
                      <a:pt x="302" y="0"/>
                    </a:lnTo>
                    <a:lnTo>
                      <a:pt x="268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2" name="Freeform 38"/>
              <p:cNvSpPr>
                <a:spLocks/>
              </p:cNvSpPr>
              <p:nvPr/>
            </p:nvSpPr>
            <p:spPr bwMode="auto">
              <a:xfrm>
                <a:off x="4805" y="2211"/>
                <a:ext cx="302" cy="37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38" y="0"/>
                  </a:cxn>
                  <a:cxn ang="0">
                    <a:pos x="302" y="0"/>
                  </a:cxn>
                  <a:cxn ang="0">
                    <a:pos x="268" y="37"/>
                  </a:cxn>
                  <a:cxn ang="0">
                    <a:pos x="0" y="37"/>
                  </a:cxn>
                </a:cxnLst>
                <a:rect l="0" t="0" r="r" b="b"/>
                <a:pathLst>
                  <a:path w="302" h="37">
                    <a:moveTo>
                      <a:pt x="0" y="37"/>
                    </a:moveTo>
                    <a:lnTo>
                      <a:pt x="38" y="0"/>
                    </a:lnTo>
                    <a:lnTo>
                      <a:pt x="302" y="0"/>
                    </a:lnTo>
                    <a:lnTo>
                      <a:pt x="268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C9C9B6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3" name="Rectangle 39"/>
              <p:cNvSpPr>
                <a:spLocks noChangeArrowheads="1"/>
              </p:cNvSpPr>
              <p:nvPr/>
            </p:nvSpPr>
            <p:spPr bwMode="auto">
              <a:xfrm>
                <a:off x="4805" y="2248"/>
                <a:ext cx="268" cy="46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4" name="Rectangle 40"/>
              <p:cNvSpPr>
                <a:spLocks noChangeArrowheads="1"/>
              </p:cNvSpPr>
              <p:nvPr/>
            </p:nvSpPr>
            <p:spPr bwMode="auto">
              <a:xfrm>
                <a:off x="4807" y="2250"/>
                <a:ext cx="264" cy="42"/>
              </a:xfrm>
              <a:prstGeom prst="rect">
                <a:avLst/>
              </a:prstGeom>
              <a:solidFill>
                <a:srgbClr val="B7B79D"/>
              </a:solidFill>
              <a:ln w="6350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5" name="Freeform 41"/>
              <p:cNvSpPr>
                <a:spLocks/>
              </p:cNvSpPr>
              <p:nvPr/>
            </p:nvSpPr>
            <p:spPr bwMode="auto">
              <a:xfrm>
                <a:off x="5073" y="2211"/>
                <a:ext cx="34" cy="83"/>
              </a:xfrm>
              <a:custGeom>
                <a:avLst/>
                <a:gdLst/>
                <a:ahLst/>
                <a:cxnLst>
                  <a:cxn ang="0">
                    <a:pos x="0" y="83"/>
                  </a:cxn>
                  <a:cxn ang="0">
                    <a:pos x="34" y="50"/>
                  </a:cxn>
                  <a:cxn ang="0">
                    <a:pos x="34" y="0"/>
                  </a:cxn>
                  <a:cxn ang="0">
                    <a:pos x="0" y="37"/>
                  </a:cxn>
                  <a:cxn ang="0">
                    <a:pos x="0" y="83"/>
                  </a:cxn>
                </a:cxnLst>
                <a:rect l="0" t="0" r="r" b="b"/>
                <a:pathLst>
                  <a:path w="34" h="83">
                    <a:moveTo>
                      <a:pt x="0" y="83"/>
                    </a:moveTo>
                    <a:lnTo>
                      <a:pt x="34" y="50"/>
                    </a:lnTo>
                    <a:lnTo>
                      <a:pt x="34" y="0"/>
                    </a:lnTo>
                    <a:lnTo>
                      <a:pt x="0" y="37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7A7A5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6" name="Freeform 42"/>
              <p:cNvSpPr>
                <a:spLocks/>
              </p:cNvSpPr>
              <p:nvPr/>
            </p:nvSpPr>
            <p:spPr bwMode="auto">
              <a:xfrm>
                <a:off x="5073" y="2211"/>
                <a:ext cx="34" cy="83"/>
              </a:xfrm>
              <a:custGeom>
                <a:avLst/>
                <a:gdLst/>
                <a:ahLst/>
                <a:cxnLst>
                  <a:cxn ang="0">
                    <a:pos x="0" y="83"/>
                  </a:cxn>
                  <a:cxn ang="0">
                    <a:pos x="34" y="50"/>
                  </a:cxn>
                  <a:cxn ang="0">
                    <a:pos x="34" y="0"/>
                  </a:cxn>
                  <a:cxn ang="0">
                    <a:pos x="0" y="37"/>
                  </a:cxn>
                  <a:cxn ang="0">
                    <a:pos x="0" y="83"/>
                  </a:cxn>
                </a:cxnLst>
                <a:rect l="0" t="0" r="r" b="b"/>
                <a:pathLst>
                  <a:path w="34" h="83">
                    <a:moveTo>
                      <a:pt x="0" y="83"/>
                    </a:moveTo>
                    <a:lnTo>
                      <a:pt x="34" y="50"/>
                    </a:lnTo>
                    <a:lnTo>
                      <a:pt x="34" y="0"/>
                    </a:lnTo>
                    <a:lnTo>
                      <a:pt x="0" y="37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7A7A5A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7" name="Freeform 43"/>
              <p:cNvSpPr>
                <a:spLocks/>
              </p:cNvSpPr>
              <p:nvPr/>
            </p:nvSpPr>
            <p:spPr bwMode="auto">
              <a:xfrm>
                <a:off x="4814" y="2211"/>
                <a:ext cx="289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29" y="0"/>
                  </a:cxn>
                  <a:cxn ang="0">
                    <a:pos x="289" y="0"/>
                  </a:cxn>
                  <a:cxn ang="0">
                    <a:pos x="264" y="29"/>
                  </a:cxn>
                  <a:cxn ang="0">
                    <a:pos x="0" y="29"/>
                  </a:cxn>
                </a:cxnLst>
                <a:rect l="0" t="0" r="r" b="b"/>
                <a:pathLst>
                  <a:path w="289" h="29">
                    <a:moveTo>
                      <a:pt x="0" y="29"/>
                    </a:moveTo>
                    <a:lnTo>
                      <a:pt x="29" y="0"/>
                    </a:lnTo>
                    <a:lnTo>
                      <a:pt x="289" y="0"/>
                    </a:lnTo>
                    <a:lnTo>
                      <a:pt x="264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8" name="Freeform 44"/>
              <p:cNvSpPr>
                <a:spLocks/>
              </p:cNvSpPr>
              <p:nvPr/>
            </p:nvSpPr>
            <p:spPr bwMode="auto">
              <a:xfrm>
                <a:off x="4814" y="2211"/>
                <a:ext cx="289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29" y="0"/>
                  </a:cxn>
                  <a:cxn ang="0">
                    <a:pos x="289" y="0"/>
                  </a:cxn>
                  <a:cxn ang="0">
                    <a:pos x="264" y="29"/>
                  </a:cxn>
                  <a:cxn ang="0">
                    <a:pos x="0" y="29"/>
                  </a:cxn>
                </a:cxnLst>
                <a:rect l="0" t="0" r="r" b="b"/>
                <a:pathLst>
                  <a:path w="289" h="29">
                    <a:moveTo>
                      <a:pt x="0" y="29"/>
                    </a:moveTo>
                    <a:lnTo>
                      <a:pt x="29" y="0"/>
                    </a:lnTo>
                    <a:lnTo>
                      <a:pt x="289" y="0"/>
                    </a:lnTo>
                    <a:lnTo>
                      <a:pt x="264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9" name="Freeform 45"/>
              <p:cNvSpPr>
                <a:spLocks/>
              </p:cNvSpPr>
              <p:nvPr/>
            </p:nvSpPr>
            <p:spPr bwMode="auto">
              <a:xfrm>
                <a:off x="4809" y="1999"/>
                <a:ext cx="294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26" y="0"/>
                  </a:cxn>
                  <a:cxn ang="0">
                    <a:pos x="294" y="0"/>
                  </a:cxn>
                  <a:cxn ang="0">
                    <a:pos x="264" y="29"/>
                  </a:cxn>
                  <a:cxn ang="0">
                    <a:pos x="0" y="29"/>
                  </a:cxn>
                </a:cxnLst>
                <a:rect l="0" t="0" r="r" b="b"/>
                <a:pathLst>
                  <a:path w="294" h="29">
                    <a:moveTo>
                      <a:pt x="0" y="29"/>
                    </a:moveTo>
                    <a:lnTo>
                      <a:pt x="26" y="0"/>
                    </a:lnTo>
                    <a:lnTo>
                      <a:pt x="294" y="0"/>
                    </a:lnTo>
                    <a:lnTo>
                      <a:pt x="264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0" name="Freeform 46"/>
              <p:cNvSpPr>
                <a:spLocks/>
              </p:cNvSpPr>
              <p:nvPr/>
            </p:nvSpPr>
            <p:spPr bwMode="auto">
              <a:xfrm>
                <a:off x="4809" y="1999"/>
                <a:ext cx="294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26" y="0"/>
                  </a:cxn>
                  <a:cxn ang="0">
                    <a:pos x="294" y="0"/>
                  </a:cxn>
                  <a:cxn ang="0">
                    <a:pos x="264" y="29"/>
                  </a:cxn>
                  <a:cxn ang="0">
                    <a:pos x="0" y="29"/>
                  </a:cxn>
                </a:cxnLst>
                <a:rect l="0" t="0" r="r" b="b"/>
                <a:pathLst>
                  <a:path w="294" h="29">
                    <a:moveTo>
                      <a:pt x="0" y="29"/>
                    </a:moveTo>
                    <a:lnTo>
                      <a:pt x="26" y="0"/>
                    </a:lnTo>
                    <a:lnTo>
                      <a:pt x="294" y="0"/>
                    </a:lnTo>
                    <a:lnTo>
                      <a:pt x="264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C9C9B6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1" name="Rectangle 47"/>
              <p:cNvSpPr>
                <a:spLocks noChangeArrowheads="1"/>
              </p:cNvSpPr>
              <p:nvPr/>
            </p:nvSpPr>
            <p:spPr bwMode="auto">
              <a:xfrm>
                <a:off x="4811" y="2030"/>
                <a:ext cx="265" cy="204"/>
              </a:xfrm>
              <a:prstGeom prst="rect">
                <a:avLst/>
              </a:prstGeom>
              <a:solidFill>
                <a:srgbClr val="B7B79D"/>
              </a:solidFill>
              <a:ln w="6350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2" name="Rectangle 48"/>
              <p:cNvSpPr>
                <a:spLocks noChangeArrowheads="1"/>
              </p:cNvSpPr>
              <p:nvPr/>
            </p:nvSpPr>
            <p:spPr bwMode="auto">
              <a:xfrm>
                <a:off x="4832" y="2055"/>
                <a:ext cx="218" cy="15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3" name="Freeform 49"/>
              <p:cNvSpPr>
                <a:spLocks/>
              </p:cNvSpPr>
              <p:nvPr/>
            </p:nvSpPr>
            <p:spPr bwMode="auto">
              <a:xfrm>
                <a:off x="5073" y="1999"/>
                <a:ext cx="30" cy="233"/>
              </a:xfrm>
              <a:custGeom>
                <a:avLst/>
                <a:gdLst/>
                <a:ahLst/>
                <a:cxnLst>
                  <a:cxn ang="0">
                    <a:pos x="0" y="233"/>
                  </a:cxn>
                  <a:cxn ang="0">
                    <a:pos x="30" y="208"/>
                  </a:cxn>
                  <a:cxn ang="0">
                    <a:pos x="30" y="0"/>
                  </a:cxn>
                  <a:cxn ang="0">
                    <a:pos x="0" y="29"/>
                  </a:cxn>
                  <a:cxn ang="0">
                    <a:pos x="0" y="233"/>
                  </a:cxn>
                </a:cxnLst>
                <a:rect l="0" t="0" r="r" b="b"/>
                <a:pathLst>
                  <a:path w="30" h="233">
                    <a:moveTo>
                      <a:pt x="0" y="233"/>
                    </a:moveTo>
                    <a:lnTo>
                      <a:pt x="30" y="208"/>
                    </a:lnTo>
                    <a:lnTo>
                      <a:pt x="30" y="0"/>
                    </a:lnTo>
                    <a:lnTo>
                      <a:pt x="0" y="29"/>
                    </a:lnTo>
                    <a:lnTo>
                      <a:pt x="0" y="233"/>
                    </a:lnTo>
                    <a:close/>
                  </a:path>
                </a:pathLst>
              </a:custGeom>
              <a:solidFill>
                <a:srgbClr val="7A7A5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4" name="Freeform 50"/>
              <p:cNvSpPr>
                <a:spLocks/>
              </p:cNvSpPr>
              <p:nvPr/>
            </p:nvSpPr>
            <p:spPr bwMode="auto">
              <a:xfrm>
                <a:off x="5073" y="1999"/>
                <a:ext cx="30" cy="233"/>
              </a:xfrm>
              <a:custGeom>
                <a:avLst/>
                <a:gdLst/>
                <a:ahLst/>
                <a:cxnLst>
                  <a:cxn ang="0">
                    <a:pos x="0" y="233"/>
                  </a:cxn>
                  <a:cxn ang="0">
                    <a:pos x="30" y="208"/>
                  </a:cxn>
                  <a:cxn ang="0">
                    <a:pos x="30" y="0"/>
                  </a:cxn>
                  <a:cxn ang="0">
                    <a:pos x="0" y="29"/>
                  </a:cxn>
                  <a:cxn ang="0">
                    <a:pos x="0" y="233"/>
                  </a:cxn>
                </a:cxnLst>
                <a:rect l="0" t="0" r="r" b="b"/>
                <a:pathLst>
                  <a:path w="30" h="233">
                    <a:moveTo>
                      <a:pt x="0" y="233"/>
                    </a:moveTo>
                    <a:lnTo>
                      <a:pt x="30" y="208"/>
                    </a:lnTo>
                    <a:lnTo>
                      <a:pt x="30" y="0"/>
                    </a:lnTo>
                    <a:lnTo>
                      <a:pt x="0" y="29"/>
                    </a:lnTo>
                    <a:lnTo>
                      <a:pt x="0" y="233"/>
                    </a:lnTo>
                    <a:close/>
                  </a:path>
                </a:pathLst>
              </a:custGeom>
              <a:solidFill>
                <a:srgbClr val="7A7A5A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5" name="Freeform 51"/>
              <p:cNvSpPr>
                <a:spLocks/>
              </p:cNvSpPr>
              <p:nvPr/>
            </p:nvSpPr>
            <p:spPr bwMode="auto">
              <a:xfrm>
                <a:off x="4755" y="2286"/>
                <a:ext cx="331" cy="50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42" y="0"/>
                  </a:cxn>
                  <a:cxn ang="0">
                    <a:pos x="331" y="0"/>
                  </a:cxn>
                  <a:cxn ang="0">
                    <a:pos x="289" y="50"/>
                  </a:cxn>
                  <a:cxn ang="0">
                    <a:pos x="0" y="50"/>
                  </a:cxn>
                </a:cxnLst>
                <a:rect l="0" t="0" r="r" b="b"/>
                <a:pathLst>
                  <a:path w="331" h="50">
                    <a:moveTo>
                      <a:pt x="0" y="50"/>
                    </a:moveTo>
                    <a:lnTo>
                      <a:pt x="42" y="0"/>
                    </a:lnTo>
                    <a:lnTo>
                      <a:pt x="331" y="0"/>
                    </a:lnTo>
                    <a:lnTo>
                      <a:pt x="289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6" name="Freeform 52"/>
              <p:cNvSpPr>
                <a:spLocks/>
              </p:cNvSpPr>
              <p:nvPr/>
            </p:nvSpPr>
            <p:spPr bwMode="auto">
              <a:xfrm>
                <a:off x="4755" y="2286"/>
                <a:ext cx="331" cy="50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42" y="0"/>
                  </a:cxn>
                  <a:cxn ang="0">
                    <a:pos x="331" y="0"/>
                  </a:cxn>
                  <a:cxn ang="0">
                    <a:pos x="289" y="50"/>
                  </a:cxn>
                  <a:cxn ang="0">
                    <a:pos x="0" y="50"/>
                  </a:cxn>
                </a:cxnLst>
                <a:rect l="0" t="0" r="r" b="b"/>
                <a:pathLst>
                  <a:path w="331" h="50">
                    <a:moveTo>
                      <a:pt x="0" y="50"/>
                    </a:moveTo>
                    <a:lnTo>
                      <a:pt x="42" y="0"/>
                    </a:lnTo>
                    <a:lnTo>
                      <a:pt x="331" y="0"/>
                    </a:lnTo>
                    <a:lnTo>
                      <a:pt x="289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C9C9B6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7" name="Freeform 53"/>
              <p:cNvSpPr>
                <a:spLocks/>
              </p:cNvSpPr>
              <p:nvPr/>
            </p:nvSpPr>
            <p:spPr bwMode="auto">
              <a:xfrm>
                <a:off x="5044" y="2286"/>
                <a:ext cx="42" cy="62"/>
              </a:xfrm>
              <a:custGeom>
                <a:avLst/>
                <a:gdLst/>
                <a:ahLst/>
                <a:cxnLst>
                  <a:cxn ang="0">
                    <a:pos x="0" y="62"/>
                  </a:cxn>
                  <a:cxn ang="0">
                    <a:pos x="42" y="20"/>
                  </a:cxn>
                  <a:cxn ang="0">
                    <a:pos x="42" y="0"/>
                  </a:cxn>
                  <a:cxn ang="0">
                    <a:pos x="0" y="54"/>
                  </a:cxn>
                  <a:cxn ang="0">
                    <a:pos x="0" y="62"/>
                  </a:cxn>
                </a:cxnLst>
                <a:rect l="0" t="0" r="r" b="b"/>
                <a:pathLst>
                  <a:path w="42" h="62">
                    <a:moveTo>
                      <a:pt x="0" y="62"/>
                    </a:moveTo>
                    <a:lnTo>
                      <a:pt x="42" y="20"/>
                    </a:lnTo>
                    <a:lnTo>
                      <a:pt x="42" y="0"/>
                    </a:lnTo>
                    <a:lnTo>
                      <a:pt x="0" y="54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7A7A5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8" name="Freeform 54"/>
              <p:cNvSpPr>
                <a:spLocks/>
              </p:cNvSpPr>
              <p:nvPr/>
            </p:nvSpPr>
            <p:spPr bwMode="auto">
              <a:xfrm>
                <a:off x="5044" y="2286"/>
                <a:ext cx="42" cy="62"/>
              </a:xfrm>
              <a:custGeom>
                <a:avLst/>
                <a:gdLst/>
                <a:ahLst/>
                <a:cxnLst>
                  <a:cxn ang="0">
                    <a:pos x="0" y="62"/>
                  </a:cxn>
                  <a:cxn ang="0">
                    <a:pos x="42" y="20"/>
                  </a:cxn>
                  <a:cxn ang="0">
                    <a:pos x="42" y="0"/>
                  </a:cxn>
                  <a:cxn ang="0">
                    <a:pos x="0" y="54"/>
                  </a:cxn>
                  <a:cxn ang="0">
                    <a:pos x="0" y="62"/>
                  </a:cxn>
                </a:cxnLst>
                <a:rect l="0" t="0" r="r" b="b"/>
                <a:pathLst>
                  <a:path w="42" h="62">
                    <a:moveTo>
                      <a:pt x="0" y="62"/>
                    </a:moveTo>
                    <a:lnTo>
                      <a:pt x="42" y="20"/>
                    </a:lnTo>
                    <a:lnTo>
                      <a:pt x="42" y="0"/>
                    </a:lnTo>
                    <a:lnTo>
                      <a:pt x="0" y="54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7A7A5A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9" name="Rectangle 55"/>
              <p:cNvSpPr>
                <a:spLocks noChangeArrowheads="1"/>
              </p:cNvSpPr>
              <p:nvPr/>
            </p:nvSpPr>
            <p:spPr bwMode="auto">
              <a:xfrm>
                <a:off x="4755" y="2336"/>
                <a:ext cx="289" cy="12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60" name="Rectangle 56"/>
              <p:cNvSpPr>
                <a:spLocks noChangeArrowheads="1"/>
              </p:cNvSpPr>
              <p:nvPr/>
            </p:nvSpPr>
            <p:spPr bwMode="auto">
              <a:xfrm>
                <a:off x="4757" y="2338"/>
                <a:ext cx="285" cy="8"/>
              </a:xfrm>
              <a:prstGeom prst="rect">
                <a:avLst/>
              </a:prstGeom>
              <a:solidFill>
                <a:srgbClr val="B7B79D"/>
              </a:solidFill>
              <a:ln w="6350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57"/>
            <p:cNvGrpSpPr>
              <a:grpSpLocks/>
            </p:cNvGrpSpPr>
            <p:nvPr/>
          </p:nvGrpSpPr>
          <p:grpSpPr bwMode="auto">
            <a:xfrm>
              <a:off x="4847" y="2078"/>
              <a:ext cx="194" cy="116"/>
              <a:chOff x="4847" y="2078"/>
              <a:chExt cx="194" cy="116"/>
            </a:xfrm>
          </p:grpSpPr>
          <p:grpSp>
            <p:nvGrpSpPr>
              <p:cNvPr id="8" name="Group 58"/>
              <p:cNvGrpSpPr>
                <a:grpSpLocks/>
              </p:cNvGrpSpPr>
              <p:nvPr/>
            </p:nvGrpSpPr>
            <p:grpSpPr bwMode="auto">
              <a:xfrm>
                <a:off x="4847" y="2078"/>
                <a:ext cx="193" cy="116"/>
                <a:chOff x="4847" y="2078"/>
                <a:chExt cx="193" cy="116"/>
              </a:xfrm>
            </p:grpSpPr>
            <p:sp>
              <p:nvSpPr>
                <p:cNvPr id="21563" name="Oval 59"/>
                <p:cNvSpPr>
                  <a:spLocks noChangeArrowheads="1"/>
                </p:cNvSpPr>
                <p:nvPr/>
              </p:nvSpPr>
              <p:spPr bwMode="auto">
                <a:xfrm>
                  <a:off x="4914" y="2078"/>
                  <a:ext cx="84" cy="50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4" name="Oval 60"/>
                <p:cNvSpPr>
                  <a:spLocks noChangeArrowheads="1"/>
                </p:cNvSpPr>
                <p:nvPr/>
              </p:nvSpPr>
              <p:spPr bwMode="auto">
                <a:xfrm>
                  <a:off x="4868" y="2091"/>
                  <a:ext cx="63" cy="49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5" name="Oval 61"/>
                <p:cNvSpPr>
                  <a:spLocks noChangeArrowheads="1"/>
                </p:cNvSpPr>
                <p:nvPr/>
              </p:nvSpPr>
              <p:spPr bwMode="auto">
                <a:xfrm>
                  <a:off x="4847" y="2120"/>
                  <a:ext cx="42" cy="37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6" name="Oval 62"/>
                <p:cNvSpPr>
                  <a:spLocks noChangeArrowheads="1"/>
                </p:cNvSpPr>
                <p:nvPr/>
              </p:nvSpPr>
              <p:spPr bwMode="auto">
                <a:xfrm>
                  <a:off x="4860" y="2136"/>
                  <a:ext cx="67" cy="42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7" name="Oval 63"/>
                <p:cNvSpPr>
                  <a:spLocks noChangeArrowheads="1"/>
                </p:cNvSpPr>
                <p:nvPr/>
              </p:nvSpPr>
              <p:spPr bwMode="auto">
                <a:xfrm>
                  <a:off x="4906" y="2144"/>
                  <a:ext cx="100" cy="50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8" name="Oval 64"/>
                <p:cNvSpPr>
                  <a:spLocks noChangeArrowheads="1"/>
                </p:cNvSpPr>
                <p:nvPr/>
              </p:nvSpPr>
              <p:spPr bwMode="auto">
                <a:xfrm>
                  <a:off x="4969" y="2091"/>
                  <a:ext cx="62" cy="37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9" name="Oval 65"/>
                <p:cNvSpPr>
                  <a:spLocks noChangeArrowheads="1"/>
                </p:cNvSpPr>
                <p:nvPr/>
              </p:nvSpPr>
              <p:spPr bwMode="auto">
                <a:xfrm>
                  <a:off x="4977" y="2115"/>
                  <a:ext cx="63" cy="38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70" name="Oval 66"/>
                <p:cNvSpPr>
                  <a:spLocks noChangeArrowheads="1"/>
                </p:cNvSpPr>
                <p:nvPr/>
              </p:nvSpPr>
              <p:spPr bwMode="auto">
                <a:xfrm>
                  <a:off x="4973" y="2124"/>
                  <a:ext cx="63" cy="62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71" name="Oval 67"/>
                <p:cNvSpPr>
                  <a:spLocks noChangeArrowheads="1"/>
                </p:cNvSpPr>
                <p:nvPr/>
              </p:nvSpPr>
              <p:spPr bwMode="auto">
                <a:xfrm>
                  <a:off x="4881" y="2107"/>
                  <a:ext cx="125" cy="62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68"/>
              <p:cNvGrpSpPr>
                <a:grpSpLocks/>
              </p:cNvGrpSpPr>
              <p:nvPr/>
            </p:nvGrpSpPr>
            <p:grpSpPr bwMode="auto">
              <a:xfrm>
                <a:off x="4847" y="2078"/>
                <a:ext cx="194" cy="116"/>
                <a:chOff x="4847" y="2078"/>
                <a:chExt cx="194" cy="116"/>
              </a:xfrm>
            </p:grpSpPr>
            <p:sp>
              <p:nvSpPr>
                <p:cNvPr id="21573" name="Arc 69"/>
                <p:cNvSpPr>
                  <a:spLocks/>
                </p:cNvSpPr>
                <p:nvPr/>
              </p:nvSpPr>
              <p:spPr bwMode="auto">
                <a:xfrm>
                  <a:off x="4916" y="2078"/>
                  <a:ext cx="79" cy="25"/>
                </a:xfrm>
                <a:custGeom>
                  <a:avLst/>
                  <a:gdLst>
                    <a:gd name="G0" fmla="+- 20470 0 0"/>
                    <a:gd name="G1" fmla="+- 21600 0 0"/>
                    <a:gd name="G2" fmla="+- 21600 0 0"/>
                    <a:gd name="T0" fmla="*/ 0 w 40545"/>
                    <a:gd name="T1" fmla="*/ 14705 h 21600"/>
                    <a:gd name="T2" fmla="*/ 40545 w 40545"/>
                    <a:gd name="T3" fmla="*/ 13628 h 21600"/>
                    <a:gd name="T4" fmla="*/ 20470 w 40545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545" h="21600" fill="none" extrusionOk="0">
                      <a:moveTo>
                        <a:pt x="0" y="14705"/>
                      </a:moveTo>
                      <a:cubicBezTo>
                        <a:pt x="2959" y="5917"/>
                        <a:pt x="11197" y="-1"/>
                        <a:pt x="20470" y="0"/>
                      </a:cubicBezTo>
                      <a:cubicBezTo>
                        <a:pt x="29321" y="0"/>
                        <a:pt x="37277" y="5400"/>
                        <a:pt x="40545" y="13627"/>
                      </a:cubicBezTo>
                    </a:path>
                    <a:path w="40545" h="21600" stroke="0" extrusionOk="0">
                      <a:moveTo>
                        <a:pt x="0" y="14705"/>
                      </a:moveTo>
                      <a:cubicBezTo>
                        <a:pt x="2959" y="5917"/>
                        <a:pt x="11197" y="-1"/>
                        <a:pt x="20470" y="0"/>
                      </a:cubicBezTo>
                      <a:cubicBezTo>
                        <a:pt x="29321" y="0"/>
                        <a:pt x="37277" y="5400"/>
                        <a:pt x="40545" y="13627"/>
                      </a:cubicBezTo>
                      <a:lnTo>
                        <a:pt x="2047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74" name="Arc 70"/>
                <p:cNvSpPr>
                  <a:spLocks/>
                </p:cNvSpPr>
                <p:nvPr/>
              </p:nvSpPr>
              <p:spPr bwMode="auto">
                <a:xfrm>
                  <a:off x="4918" y="2080"/>
                  <a:ext cx="75" cy="23"/>
                </a:xfrm>
                <a:custGeom>
                  <a:avLst/>
                  <a:gdLst>
                    <a:gd name="G0" fmla="+- 20396 0 0"/>
                    <a:gd name="G1" fmla="+- 21600 0 0"/>
                    <a:gd name="G2" fmla="+- 21600 0 0"/>
                    <a:gd name="T0" fmla="*/ 0 w 40374"/>
                    <a:gd name="T1" fmla="*/ 14488 h 21600"/>
                    <a:gd name="T2" fmla="*/ 40374 w 40374"/>
                    <a:gd name="T3" fmla="*/ 13388 h 21600"/>
                    <a:gd name="T4" fmla="*/ 20396 w 4037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374" h="21600" fill="none" extrusionOk="0">
                      <a:moveTo>
                        <a:pt x="0" y="14488"/>
                      </a:moveTo>
                      <a:cubicBezTo>
                        <a:pt x="3025" y="5812"/>
                        <a:pt x="11207" y="-1"/>
                        <a:pt x="20396" y="0"/>
                      </a:cubicBezTo>
                      <a:cubicBezTo>
                        <a:pt x="29153" y="0"/>
                        <a:pt x="37044" y="5287"/>
                        <a:pt x="40374" y="13387"/>
                      </a:cubicBezTo>
                    </a:path>
                    <a:path w="40374" h="21600" stroke="0" extrusionOk="0">
                      <a:moveTo>
                        <a:pt x="0" y="14488"/>
                      </a:moveTo>
                      <a:cubicBezTo>
                        <a:pt x="3025" y="5812"/>
                        <a:pt x="11207" y="-1"/>
                        <a:pt x="20396" y="0"/>
                      </a:cubicBezTo>
                      <a:cubicBezTo>
                        <a:pt x="29153" y="0"/>
                        <a:pt x="37044" y="5287"/>
                        <a:pt x="40374" y="13387"/>
                      </a:cubicBezTo>
                      <a:lnTo>
                        <a:pt x="20396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75" name="Arc 71"/>
                <p:cNvSpPr>
                  <a:spLocks/>
                </p:cNvSpPr>
                <p:nvPr/>
              </p:nvSpPr>
              <p:spPr bwMode="auto">
                <a:xfrm>
                  <a:off x="4868" y="2091"/>
                  <a:ext cx="48" cy="30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05 w 32704"/>
                    <a:gd name="T1" fmla="*/ 26242 h 26242"/>
                    <a:gd name="T2" fmla="*/ 32704 w 32704"/>
                    <a:gd name="T3" fmla="*/ 3073 h 26242"/>
                    <a:gd name="T4" fmla="*/ 21600 w 32704"/>
                    <a:gd name="T5" fmla="*/ 21600 h 26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704" h="26242" fill="none" extrusionOk="0">
                      <a:moveTo>
                        <a:pt x="504" y="26242"/>
                      </a:moveTo>
                      <a:cubicBezTo>
                        <a:pt x="169" y="24717"/>
                        <a:pt x="0" y="23161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511" y="-1"/>
                        <a:pt x="29349" y="1062"/>
                        <a:pt x="32704" y="3072"/>
                      </a:cubicBezTo>
                    </a:path>
                    <a:path w="32704" h="26242" stroke="0" extrusionOk="0">
                      <a:moveTo>
                        <a:pt x="504" y="26242"/>
                      </a:moveTo>
                      <a:cubicBezTo>
                        <a:pt x="169" y="24717"/>
                        <a:pt x="0" y="23161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511" y="-1"/>
                        <a:pt x="29349" y="1062"/>
                        <a:pt x="32704" y="3072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76" name="Arc 72"/>
                <p:cNvSpPr>
                  <a:spLocks/>
                </p:cNvSpPr>
                <p:nvPr/>
              </p:nvSpPr>
              <p:spPr bwMode="auto">
                <a:xfrm>
                  <a:off x="4870" y="2093"/>
                  <a:ext cx="44" cy="27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24 w 32545"/>
                    <a:gd name="T1" fmla="*/ 26329 h 26329"/>
                    <a:gd name="T2" fmla="*/ 32545 w 32545"/>
                    <a:gd name="T3" fmla="*/ 2978 h 26329"/>
                    <a:gd name="T4" fmla="*/ 21600 w 32545"/>
                    <a:gd name="T5" fmla="*/ 21600 h 26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545" h="26329" fill="none" extrusionOk="0">
                      <a:moveTo>
                        <a:pt x="524" y="26328"/>
                      </a:moveTo>
                      <a:cubicBezTo>
                        <a:pt x="175" y="24776"/>
                        <a:pt x="0" y="2319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448" y="-1"/>
                        <a:pt x="29227" y="1028"/>
                        <a:pt x="32544" y="2978"/>
                      </a:cubicBezTo>
                    </a:path>
                    <a:path w="32545" h="26329" stroke="0" extrusionOk="0">
                      <a:moveTo>
                        <a:pt x="524" y="26328"/>
                      </a:moveTo>
                      <a:cubicBezTo>
                        <a:pt x="175" y="24776"/>
                        <a:pt x="0" y="2319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448" y="-1"/>
                        <a:pt x="29227" y="1028"/>
                        <a:pt x="32544" y="2978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77" name="Arc 73"/>
                <p:cNvSpPr>
                  <a:spLocks/>
                </p:cNvSpPr>
                <p:nvPr/>
              </p:nvSpPr>
              <p:spPr bwMode="auto">
                <a:xfrm>
                  <a:off x="4860" y="2156"/>
                  <a:ext cx="50" cy="22"/>
                </a:xfrm>
                <a:custGeom>
                  <a:avLst/>
                  <a:gdLst>
                    <a:gd name="G0" fmla="+- 21600 0 0"/>
                    <a:gd name="G1" fmla="+- 1078 0 0"/>
                    <a:gd name="G2" fmla="+- 21600 0 0"/>
                    <a:gd name="T0" fmla="*/ 32150 w 32150"/>
                    <a:gd name="T1" fmla="*/ 19927 h 22678"/>
                    <a:gd name="T2" fmla="*/ 27 w 32150"/>
                    <a:gd name="T3" fmla="*/ 0 h 22678"/>
                    <a:gd name="T4" fmla="*/ 21600 w 32150"/>
                    <a:gd name="T5" fmla="*/ 1078 h 22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150" h="22678" fill="none" extrusionOk="0">
                      <a:moveTo>
                        <a:pt x="32149" y="19926"/>
                      </a:moveTo>
                      <a:cubicBezTo>
                        <a:pt x="28926" y="21730"/>
                        <a:pt x="25293" y="22677"/>
                        <a:pt x="21600" y="22678"/>
                      </a:cubicBezTo>
                      <a:cubicBezTo>
                        <a:pt x="9670" y="22678"/>
                        <a:pt x="0" y="13007"/>
                        <a:pt x="0" y="1078"/>
                      </a:cubicBezTo>
                      <a:cubicBezTo>
                        <a:pt x="-1" y="718"/>
                        <a:pt x="8" y="359"/>
                        <a:pt x="26" y="-1"/>
                      </a:cubicBezTo>
                    </a:path>
                    <a:path w="32150" h="22678" stroke="0" extrusionOk="0">
                      <a:moveTo>
                        <a:pt x="32149" y="19926"/>
                      </a:moveTo>
                      <a:cubicBezTo>
                        <a:pt x="28926" y="21730"/>
                        <a:pt x="25293" y="22677"/>
                        <a:pt x="21600" y="22678"/>
                      </a:cubicBezTo>
                      <a:cubicBezTo>
                        <a:pt x="9670" y="22678"/>
                        <a:pt x="0" y="13007"/>
                        <a:pt x="0" y="1078"/>
                      </a:cubicBezTo>
                      <a:cubicBezTo>
                        <a:pt x="-1" y="718"/>
                        <a:pt x="8" y="359"/>
                        <a:pt x="26" y="-1"/>
                      </a:cubicBezTo>
                      <a:lnTo>
                        <a:pt x="21600" y="107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78" name="Arc 74"/>
                <p:cNvSpPr>
                  <a:spLocks/>
                </p:cNvSpPr>
                <p:nvPr/>
              </p:nvSpPr>
              <p:spPr bwMode="auto">
                <a:xfrm>
                  <a:off x="4862" y="2156"/>
                  <a:ext cx="46" cy="20"/>
                </a:xfrm>
                <a:custGeom>
                  <a:avLst/>
                  <a:gdLst>
                    <a:gd name="G0" fmla="+- 21600 0 0"/>
                    <a:gd name="G1" fmla="+- 1120 0 0"/>
                    <a:gd name="G2" fmla="+- 21600 0 0"/>
                    <a:gd name="T0" fmla="*/ 31842 w 31842"/>
                    <a:gd name="T1" fmla="*/ 20137 h 22720"/>
                    <a:gd name="T2" fmla="*/ 29 w 31842"/>
                    <a:gd name="T3" fmla="*/ 0 h 22720"/>
                    <a:gd name="T4" fmla="*/ 21600 w 31842"/>
                    <a:gd name="T5" fmla="*/ 1120 h 22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842" h="22720" fill="none" extrusionOk="0">
                      <a:moveTo>
                        <a:pt x="31842" y="20137"/>
                      </a:moveTo>
                      <a:cubicBezTo>
                        <a:pt x="28694" y="21832"/>
                        <a:pt x="25175" y="22719"/>
                        <a:pt x="21600" y="22720"/>
                      </a:cubicBezTo>
                      <a:cubicBezTo>
                        <a:pt x="9670" y="22720"/>
                        <a:pt x="0" y="13049"/>
                        <a:pt x="0" y="1120"/>
                      </a:cubicBezTo>
                      <a:cubicBezTo>
                        <a:pt x="-1" y="746"/>
                        <a:pt x="9" y="373"/>
                        <a:pt x="29" y="0"/>
                      </a:cubicBezTo>
                    </a:path>
                    <a:path w="31842" h="22720" stroke="0" extrusionOk="0">
                      <a:moveTo>
                        <a:pt x="31842" y="20137"/>
                      </a:moveTo>
                      <a:cubicBezTo>
                        <a:pt x="28694" y="21832"/>
                        <a:pt x="25175" y="22719"/>
                        <a:pt x="21600" y="22720"/>
                      </a:cubicBezTo>
                      <a:cubicBezTo>
                        <a:pt x="9670" y="22720"/>
                        <a:pt x="0" y="13049"/>
                        <a:pt x="0" y="1120"/>
                      </a:cubicBezTo>
                      <a:cubicBezTo>
                        <a:pt x="-1" y="746"/>
                        <a:pt x="9" y="373"/>
                        <a:pt x="29" y="0"/>
                      </a:cubicBezTo>
                      <a:lnTo>
                        <a:pt x="21600" y="112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79" name="Arc 75"/>
                <p:cNvSpPr>
                  <a:spLocks/>
                </p:cNvSpPr>
                <p:nvPr/>
              </p:nvSpPr>
              <p:spPr bwMode="auto">
                <a:xfrm>
                  <a:off x="4994" y="2091"/>
                  <a:ext cx="37" cy="28"/>
                </a:xfrm>
                <a:custGeom>
                  <a:avLst/>
                  <a:gdLst>
                    <a:gd name="G0" fmla="+- 4446 0 0"/>
                    <a:gd name="G1" fmla="+- 21600 0 0"/>
                    <a:gd name="G2" fmla="+- 21600 0 0"/>
                    <a:gd name="T0" fmla="*/ 0 w 26046"/>
                    <a:gd name="T1" fmla="*/ 463 h 32402"/>
                    <a:gd name="T2" fmla="*/ 23151 w 26046"/>
                    <a:gd name="T3" fmla="*/ 32402 h 32402"/>
                    <a:gd name="T4" fmla="*/ 4446 w 26046"/>
                    <a:gd name="T5" fmla="*/ 21600 h 32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6046" h="32402" fill="none" extrusionOk="0">
                      <a:moveTo>
                        <a:pt x="-1" y="462"/>
                      </a:moveTo>
                      <a:cubicBezTo>
                        <a:pt x="1461" y="155"/>
                        <a:pt x="2951" y="-1"/>
                        <a:pt x="4446" y="0"/>
                      </a:cubicBezTo>
                      <a:cubicBezTo>
                        <a:pt x="16375" y="0"/>
                        <a:pt x="26046" y="9670"/>
                        <a:pt x="26046" y="21600"/>
                      </a:cubicBezTo>
                      <a:cubicBezTo>
                        <a:pt x="26046" y="25392"/>
                        <a:pt x="25047" y="29117"/>
                        <a:pt x="23150" y="32401"/>
                      </a:cubicBezTo>
                    </a:path>
                    <a:path w="26046" h="32402" stroke="0" extrusionOk="0">
                      <a:moveTo>
                        <a:pt x="-1" y="462"/>
                      </a:moveTo>
                      <a:cubicBezTo>
                        <a:pt x="1461" y="155"/>
                        <a:pt x="2951" y="-1"/>
                        <a:pt x="4446" y="0"/>
                      </a:cubicBezTo>
                      <a:cubicBezTo>
                        <a:pt x="16375" y="0"/>
                        <a:pt x="26046" y="9670"/>
                        <a:pt x="26046" y="21600"/>
                      </a:cubicBezTo>
                      <a:cubicBezTo>
                        <a:pt x="26046" y="25392"/>
                        <a:pt x="25047" y="29117"/>
                        <a:pt x="23150" y="32401"/>
                      </a:cubicBezTo>
                      <a:lnTo>
                        <a:pt x="444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80" name="Arc 76"/>
                <p:cNvSpPr>
                  <a:spLocks/>
                </p:cNvSpPr>
                <p:nvPr/>
              </p:nvSpPr>
              <p:spPr bwMode="auto">
                <a:xfrm>
                  <a:off x="4994" y="2093"/>
                  <a:ext cx="35" cy="25"/>
                </a:xfrm>
                <a:custGeom>
                  <a:avLst/>
                  <a:gdLst>
                    <a:gd name="G0" fmla="+- 4247 0 0"/>
                    <a:gd name="G1" fmla="+- 21600 0 0"/>
                    <a:gd name="G2" fmla="+- 21600 0 0"/>
                    <a:gd name="T0" fmla="*/ 0 w 25847"/>
                    <a:gd name="T1" fmla="*/ 422 h 32791"/>
                    <a:gd name="T2" fmla="*/ 22722 w 25847"/>
                    <a:gd name="T3" fmla="*/ 32791 h 32791"/>
                    <a:gd name="T4" fmla="*/ 4247 w 25847"/>
                    <a:gd name="T5" fmla="*/ 21600 h 32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847" h="32791" fill="none" extrusionOk="0">
                      <a:moveTo>
                        <a:pt x="-1" y="421"/>
                      </a:moveTo>
                      <a:cubicBezTo>
                        <a:pt x="1398" y="141"/>
                        <a:pt x="2820" y="-1"/>
                        <a:pt x="4247" y="0"/>
                      </a:cubicBezTo>
                      <a:cubicBezTo>
                        <a:pt x="16176" y="0"/>
                        <a:pt x="25847" y="9670"/>
                        <a:pt x="25847" y="21600"/>
                      </a:cubicBezTo>
                      <a:cubicBezTo>
                        <a:pt x="25847" y="25545"/>
                        <a:pt x="24766" y="29416"/>
                        <a:pt x="22721" y="32790"/>
                      </a:cubicBezTo>
                    </a:path>
                    <a:path w="25847" h="32791" stroke="0" extrusionOk="0">
                      <a:moveTo>
                        <a:pt x="-1" y="421"/>
                      </a:moveTo>
                      <a:cubicBezTo>
                        <a:pt x="1398" y="141"/>
                        <a:pt x="2820" y="-1"/>
                        <a:pt x="4247" y="0"/>
                      </a:cubicBezTo>
                      <a:cubicBezTo>
                        <a:pt x="16176" y="0"/>
                        <a:pt x="25847" y="9670"/>
                        <a:pt x="25847" y="21600"/>
                      </a:cubicBezTo>
                      <a:cubicBezTo>
                        <a:pt x="25847" y="25545"/>
                        <a:pt x="24766" y="29416"/>
                        <a:pt x="22721" y="32790"/>
                      </a:cubicBezTo>
                      <a:lnTo>
                        <a:pt x="4247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81" name="Arc 77"/>
                <p:cNvSpPr>
                  <a:spLocks/>
                </p:cNvSpPr>
                <p:nvPr/>
              </p:nvSpPr>
              <p:spPr bwMode="auto">
                <a:xfrm>
                  <a:off x="5007" y="2120"/>
                  <a:ext cx="34" cy="29"/>
                </a:xfrm>
                <a:custGeom>
                  <a:avLst/>
                  <a:gdLst>
                    <a:gd name="G0" fmla="+- 0 0 0"/>
                    <a:gd name="G1" fmla="+- 16736 0 0"/>
                    <a:gd name="G2" fmla="+- 21600 0 0"/>
                    <a:gd name="T0" fmla="*/ 13655 w 21600"/>
                    <a:gd name="T1" fmla="*/ 0 h 29316"/>
                    <a:gd name="T2" fmla="*/ 17559 w 21600"/>
                    <a:gd name="T3" fmla="*/ 29316 h 29316"/>
                    <a:gd name="T4" fmla="*/ 0 w 21600"/>
                    <a:gd name="T5" fmla="*/ 16736 h 29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316" fill="none" extrusionOk="0">
                      <a:moveTo>
                        <a:pt x="13655" y="-1"/>
                      </a:moveTo>
                      <a:cubicBezTo>
                        <a:pt x="18682" y="4102"/>
                        <a:pt x="21600" y="10247"/>
                        <a:pt x="21600" y="16736"/>
                      </a:cubicBezTo>
                      <a:cubicBezTo>
                        <a:pt x="21600" y="21248"/>
                        <a:pt x="20186" y="25647"/>
                        <a:pt x="17558" y="29315"/>
                      </a:cubicBezTo>
                    </a:path>
                    <a:path w="21600" h="29316" stroke="0" extrusionOk="0">
                      <a:moveTo>
                        <a:pt x="13655" y="-1"/>
                      </a:moveTo>
                      <a:cubicBezTo>
                        <a:pt x="18682" y="4102"/>
                        <a:pt x="21600" y="10247"/>
                        <a:pt x="21600" y="16736"/>
                      </a:cubicBezTo>
                      <a:cubicBezTo>
                        <a:pt x="21600" y="21248"/>
                        <a:pt x="20186" y="25647"/>
                        <a:pt x="17558" y="29315"/>
                      </a:cubicBezTo>
                      <a:lnTo>
                        <a:pt x="0" y="1673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82" name="Arc 78"/>
                <p:cNvSpPr>
                  <a:spLocks/>
                </p:cNvSpPr>
                <p:nvPr/>
              </p:nvSpPr>
              <p:spPr bwMode="auto">
                <a:xfrm>
                  <a:off x="5007" y="2121"/>
                  <a:ext cx="32" cy="26"/>
                </a:xfrm>
                <a:custGeom>
                  <a:avLst/>
                  <a:gdLst>
                    <a:gd name="G0" fmla="+- 0 0 0"/>
                    <a:gd name="G1" fmla="+- 16990 0 0"/>
                    <a:gd name="G2" fmla="+- 21600 0 0"/>
                    <a:gd name="T0" fmla="*/ 13338 w 21600"/>
                    <a:gd name="T1" fmla="*/ 0 h 29890"/>
                    <a:gd name="T2" fmla="*/ 17325 w 21600"/>
                    <a:gd name="T3" fmla="*/ 29890 h 29890"/>
                    <a:gd name="T4" fmla="*/ 0 w 21600"/>
                    <a:gd name="T5" fmla="*/ 16990 h 298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890" fill="none" extrusionOk="0">
                      <a:moveTo>
                        <a:pt x="13337" y="0"/>
                      </a:moveTo>
                      <a:cubicBezTo>
                        <a:pt x="18553" y="4094"/>
                        <a:pt x="21600" y="10358"/>
                        <a:pt x="21600" y="16990"/>
                      </a:cubicBezTo>
                      <a:cubicBezTo>
                        <a:pt x="21600" y="21637"/>
                        <a:pt x="20100" y="26161"/>
                        <a:pt x="17324" y="29889"/>
                      </a:cubicBezTo>
                    </a:path>
                    <a:path w="21600" h="29890" stroke="0" extrusionOk="0">
                      <a:moveTo>
                        <a:pt x="13337" y="0"/>
                      </a:moveTo>
                      <a:cubicBezTo>
                        <a:pt x="18553" y="4094"/>
                        <a:pt x="21600" y="10358"/>
                        <a:pt x="21600" y="16990"/>
                      </a:cubicBezTo>
                      <a:cubicBezTo>
                        <a:pt x="21600" y="21637"/>
                        <a:pt x="20100" y="26161"/>
                        <a:pt x="17324" y="29889"/>
                      </a:cubicBezTo>
                      <a:lnTo>
                        <a:pt x="0" y="1699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83" name="Arc 79"/>
                <p:cNvSpPr>
                  <a:spLocks/>
                </p:cNvSpPr>
                <p:nvPr/>
              </p:nvSpPr>
              <p:spPr bwMode="auto">
                <a:xfrm>
                  <a:off x="4995" y="2146"/>
                  <a:ext cx="42" cy="40"/>
                </a:xfrm>
                <a:custGeom>
                  <a:avLst/>
                  <a:gdLst>
                    <a:gd name="G0" fmla="+- 7090 0 0"/>
                    <a:gd name="G1" fmla="+- 6516 0 0"/>
                    <a:gd name="G2" fmla="+- 21600 0 0"/>
                    <a:gd name="T0" fmla="*/ 27684 w 28690"/>
                    <a:gd name="T1" fmla="*/ 0 h 28116"/>
                    <a:gd name="T2" fmla="*/ 0 w 28690"/>
                    <a:gd name="T3" fmla="*/ 26919 h 28116"/>
                    <a:gd name="T4" fmla="*/ 7090 w 28690"/>
                    <a:gd name="T5" fmla="*/ 6516 h 28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690" h="28116" fill="none" extrusionOk="0">
                      <a:moveTo>
                        <a:pt x="27683" y="0"/>
                      </a:moveTo>
                      <a:cubicBezTo>
                        <a:pt x="28350" y="2107"/>
                        <a:pt x="28690" y="4305"/>
                        <a:pt x="28690" y="6516"/>
                      </a:cubicBezTo>
                      <a:cubicBezTo>
                        <a:pt x="28690" y="18445"/>
                        <a:pt x="19019" y="28116"/>
                        <a:pt x="7090" y="28116"/>
                      </a:cubicBezTo>
                      <a:cubicBezTo>
                        <a:pt x="4676" y="28116"/>
                        <a:pt x="2279" y="27711"/>
                        <a:pt x="-1" y="26919"/>
                      </a:cubicBezTo>
                    </a:path>
                    <a:path w="28690" h="28116" stroke="0" extrusionOk="0">
                      <a:moveTo>
                        <a:pt x="27683" y="0"/>
                      </a:moveTo>
                      <a:cubicBezTo>
                        <a:pt x="28350" y="2107"/>
                        <a:pt x="28690" y="4305"/>
                        <a:pt x="28690" y="6516"/>
                      </a:cubicBezTo>
                      <a:cubicBezTo>
                        <a:pt x="28690" y="18445"/>
                        <a:pt x="19019" y="28116"/>
                        <a:pt x="7090" y="28116"/>
                      </a:cubicBezTo>
                      <a:cubicBezTo>
                        <a:pt x="4676" y="28116"/>
                        <a:pt x="2279" y="27711"/>
                        <a:pt x="-1" y="26919"/>
                      </a:cubicBezTo>
                      <a:lnTo>
                        <a:pt x="7090" y="651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84" name="Arc 80"/>
                <p:cNvSpPr>
                  <a:spLocks/>
                </p:cNvSpPr>
                <p:nvPr/>
              </p:nvSpPr>
              <p:spPr bwMode="auto">
                <a:xfrm>
                  <a:off x="4995" y="2146"/>
                  <a:ext cx="39" cy="38"/>
                </a:xfrm>
                <a:custGeom>
                  <a:avLst/>
                  <a:gdLst>
                    <a:gd name="G0" fmla="+- 7083 0 0"/>
                    <a:gd name="G1" fmla="+- 6523 0 0"/>
                    <a:gd name="G2" fmla="+- 21600 0 0"/>
                    <a:gd name="T0" fmla="*/ 27675 w 28683"/>
                    <a:gd name="T1" fmla="*/ 0 h 28123"/>
                    <a:gd name="T2" fmla="*/ 0 w 28683"/>
                    <a:gd name="T3" fmla="*/ 26929 h 28123"/>
                    <a:gd name="T4" fmla="*/ 7083 w 28683"/>
                    <a:gd name="T5" fmla="*/ 6523 h 28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683" h="28123" fill="none" extrusionOk="0">
                      <a:moveTo>
                        <a:pt x="27674" y="0"/>
                      </a:moveTo>
                      <a:cubicBezTo>
                        <a:pt x="28342" y="2109"/>
                        <a:pt x="28683" y="4309"/>
                        <a:pt x="28683" y="6523"/>
                      </a:cubicBezTo>
                      <a:cubicBezTo>
                        <a:pt x="28683" y="18452"/>
                        <a:pt x="19012" y="28123"/>
                        <a:pt x="7083" y="28123"/>
                      </a:cubicBezTo>
                      <a:cubicBezTo>
                        <a:pt x="4671" y="28123"/>
                        <a:pt x="2277" y="27719"/>
                        <a:pt x="0" y="26928"/>
                      </a:cubicBezTo>
                    </a:path>
                    <a:path w="28683" h="28123" stroke="0" extrusionOk="0">
                      <a:moveTo>
                        <a:pt x="27674" y="0"/>
                      </a:moveTo>
                      <a:cubicBezTo>
                        <a:pt x="28342" y="2109"/>
                        <a:pt x="28683" y="4309"/>
                        <a:pt x="28683" y="6523"/>
                      </a:cubicBezTo>
                      <a:cubicBezTo>
                        <a:pt x="28683" y="18452"/>
                        <a:pt x="19012" y="28123"/>
                        <a:pt x="7083" y="28123"/>
                      </a:cubicBezTo>
                      <a:cubicBezTo>
                        <a:pt x="4671" y="28123"/>
                        <a:pt x="2277" y="27719"/>
                        <a:pt x="0" y="26928"/>
                      </a:cubicBezTo>
                      <a:lnTo>
                        <a:pt x="7083" y="6523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85" name="Arc 81"/>
                <p:cNvSpPr>
                  <a:spLocks/>
                </p:cNvSpPr>
                <p:nvPr/>
              </p:nvSpPr>
              <p:spPr bwMode="auto">
                <a:xfrm>
                  <a:off x="4847" y="2121"/>
                  <a:ext cx="21" cy="35"/>
                </a:xfrm>
                <a:custGeom>
                  <a:avLst/>
                  <a:gdLst>
                    <a:gd name="G0" fmla="+- 21600 0 0"/>
                    <a:gd name="G1" fmla="+- 21562 0 0"/>
                    <a:gd name="G2" fmla="+- 21600 0 0"/>
                    <a:gd name="T0" fmla="*/ 12893 w 21600"/>
                    <a:gd name="T1" fmla="*/ 41329 h 41329"/>
                    <a:gd name="T2" fmla="*/ 20323 w 21600"/>
                    <a:gd name="T3" fmla="*/ 0 h 41329"/>
                    <a:gd name="T4" fmla="*/ 21600 w 21600"/>
                    <a:gd name="T5" fmla="*/ 21562 h 41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329" fill="none" extrusionOk="0">
                      <a:moveTo>
                        <a:pt x="12892" y="41329"/>
                      </a:moveTo>
                      <a:cubicBezTo>
                        <a:pt x="5057" y="37877"/>
                        <a:pt x="0" y="30124"/>
                        <a:pt x="0" y="21562"/>
                      </a:cubicBezTo>
                      <a:cubicBezTo>
                        <a:pt x="-1" y="10128"/>
                        <a:pt x="8909" y="675"/>
                        <a:pt x="20322" y="-1"/>
                      </a:cubicBezTo>
                    </a:path>
                    <a:path w="21600" h="41329" stroke="0" extrusionOk="0">
                      <a:moveTo>
                        <a:pt x="12892" y="41329"/>
                      </a:moveTo>
                      <a:cubicBezTo>
                        <a:pt x="5057" y="37877"/>
                        <a:pt x="0" y="30124"/>
                        <a:pt x="0" y="21562"/>
                      </a:cubicBezTo>
                      <a:cubicBezTo>
                        <a:pt x="-1" y="10128"/>
                        <a:pt x="8909" y="675"/>
                        <a:pt x="20322" y="-1"/>
                      </a:cubicBezTo>
                      <a:lnTo>
                        <a:pt x="21600" y="2156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86" name="Arc 82"/>
                <p:cNvSpPr>
                  <a:spLocks/>
                </p:cNvSpPr>
                <p:nvPr/>
              </p:nvSpPr>
              <p:spPr bwMode="auto">
                <a:xfrm>
                  <a:off x="4849" y="2123"/>
                  <a:ext cx="19" cy="32"/>
                </a:xfrm>
                <a:custGeom>
                  <a:avLst/>
                  <a:gdLst>
                    <a:gd name="G0" fmla="+- 21600 0 0"/>
                    <a:gd name="G1" fmla="+- 21563 0 0"/>
                    <a:gd name="G2" fmla="+- 21600 0 0"/>
                    <a:gd name="T0" fmla="*/ 12997 w 21600"/>
                    <a:gd name="T1" fmla="*/ 41376 h 41376"/>
                    <a:gd name="T2" fmla="*/ 20342 w 21600"/>
                    <a:gd name="T3" fmla="*/ 0 h 41376"/>
                    <a:gd name="T4" fmla="*/ 21600 w 21600"/>
                    <a:gd name="T5" fmla="*/ 21563 h 41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376" fill="none" extrusionOk="0">
                      <a:moveTo>
                        <a:pt x="12997" y="41375"/>
                      </a:moveTo>
                      <a:cubicBezTo>
                        <a:pt x="5105" y="37949"/>
                        <a:pt x="0" y="30166"/>
                        <a:pt x="0" y="21563"/>
                      </a:cubicBezTo>
                      <a:cubicBezTo>
                        <a:pt x="-1" y="10122"/>
                        <a:pt x="8920" y="665"/>
                        <a:pt x="20341" y="-1"/>
                      </a:cubicBezTo>
                    </a:path>
                    <a:path w="21600" h="41376" stroke="0" extrusionOk="0">
                      <a:moveTo>
                        <a:pt x="12997" y="41375"/>
                      </a:moveTo>
                      <a:cubicBezTo>
                        <a:pt x="5105" y="37949"/>
                        <a:pt x="0" y="30166"/>
                        <a:pt x="0" y="21563"/>
                      </a:cubicBezTo>
                      <a:cubicBezTo>
                        <a:pt x="-1" y="10122"/>
                        <a:pt x="8920" y="665"/>
                        <a:pt x="20341" y="-1"/>
                      </a:cubicBezTo>
                      <a:lnTo>
                        <a:pt x="21600" y="21563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87" name="Arc 83"/>
                <p:cNvSpPr>
                  <a:spLocks/>
                </p:cNvSpPr>
                <p:nvPr/>
              </p:nvSpPr>
              <p:spPr bwMode="auto">
                <a:xfrm>
                  <a:off x="4907" y="2169"/>
                  <a:ext cx="86" cy="25"/>
                </a:xfrm>
                <a:custGeom>
                  <a:avLst/>
                  <a:gdLst>
                    <a:gd name="G0" fmla="+- 21111 0 0"/>
                    <a:gd name="G1" fmla="+- 0 0 0"/>
                    <a:gd name="G2" fmla="+- 21600 0 0"/>
                    <a:gd name="T0" fmla="*/ 38895 w 38895"/>
                    <a:gd name="T1" fmla="*/ 12260 h 21600"/>
                    <a:gd name="T2" fmla="*/ 0 w 38895"/>
                    <a:gd name="T3" fmla="*/ 4570 h 21600"/>
                    <a:gd name="T4" fmla="*/ 21111 w 38895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895" h="21600" fill="none" extrusionOk="0">
                      <a:moveTo>
                        <a:pt x="38894" y="12259"/>
                      </a:moveTo>
                      <a:cubicBezTo>
                        <a:pt x="34863" y="18107"/>
                        <a:pt x="28214" y="21599"/>
                        <a:pt x="21111" y="21600"/>
                      </a:cubicBezTo>
                      <a:cubicBezTo>
                        <a:pt x="10942" y="21600"/>
                        <a:pt x="2151" y="14508"/>
                        <a:pt x="-1" y="4570"/>
                      </a:cubicBezTo>
                    </a:path>
                    <a:path w="38895" h="21600" stroke="0" extrusionOk="0">
                      <a:moveTo>
                        <a:pt x="38894" y="12259"/>
                      </a:moveTo>
                      <a:cubicBezTo>
                        <a:pt x="34863" y="18107"/>
                        <a:pt x="28214" y="21599"/>
                        <a:pt x="21111" y="21600"/>
                      </a:cubicBezTo>
                      <a:cubicBezTo>
                        <a:pt x="10942" y="21600"/>
                        <a:pt x="2151" y="14508"/>
                        <a:pt x="-1" y="4570"/>
                      </a:cubicBezTo>
                      <a:lnTo>
                        <a:pt x="21111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88" name="Arc 84"/>
                <p:cNvSpPr>
                  <a:spLocks/>
                </p:cNvSpPr>
                <p:nvPr/>
              </p:nvSpPr>
              <p:spPr bwMode="auto">
                <a:xfrm>
                  <a:off x="4909" y="2169"/>
                  <a:ext cx="82" cy="23"/>
                </a:xfrm>
                <a:custGeom>
                  <a:avLst/>
                  <a:gdLst>
                    <a:gd name="G0" fmla="+- 21071 0 0"/>
                    <a:gd name="G1" fmla="+- 0 0 0"/>
                    <a:gd name="G2" fmla="+- 21600 0 0"/>
                    <a:gd name="T0" fmla="*/ 38616 w 38616"/>
                    <a:gd name="T1" fmla="*/ 12599 h 21600"/>
                    <a:gd name="T2" fmla="*/ 0 w 38616"/>
                    <a:gd name="T3" fmla="*/ 4751 h 21600"/>
                    <a:gd name="T4" fmla="*/ 21071 w 38616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616" h="21600" fill="none" extrusionOk="0">
                      <a:moveTo>
                        <a:pt x="38615" y="12598"/>
                      </a:moveTo>
                      <a:cubicBezTo>
                        <a:pt x="34558" y="18249"/>
                        <a:pt x="28027" y="21599"/>
                        <a:pt x="21071" y="21600"/>
                      </a:cubicBezTo>
                      <a:cubicBezTo>
                        <a:pt x="10972" y="21600"/>
                        <a:pt x="2221" y="14602"/>
                        <a:pt x="-1" y="4751"/>
                      </a:cubicBezTo>
                    </a:path>
                    <a:path w="38616" h="21600" stroke="0" extrusionOk="0">
                      <a:moveTo>
                        <a:pt x="38615" y="12598"/>
                      </a:moveTo>
                      <a:cubicBezTo>
                        <a:pt x="34558" y="18249"/>
                        <a:pt x="28027" y="21599"/>
                        <a:pt x="21071" y="21600"/>
                      </a:cubicBezTo>
                      <a:cubicBezTo>
                        <a:pt x="10972" y="21600"/>
                        <a:pt x="2221" y="14602"/>
                        <a:pt x="-1" y="4751"/>
                      </a:cubicBezTo>
                      <a:lnTo>
                        <a:pt x="21071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" name="Group 85"/>
            <p:cNvGrpSpPr>
              <a:grpSpLocks/>
            </p:cNvGrpSpPr>
            <p:nvPr/>
          </p:nvGrpSpPr>
          <p:grpSpPr bwMode="auto">
            <a:xfrm>
              <a:off x="4303" y="2414"/>
              <a:ext cx="351" cy="349"/>
              <a:chOff x="4303" y="2414"/>
              <a:chExt cx="351" cy="349"/>
            </a:xfrm>
          </p:grpSpPr>
          <p:sp>
            <p:nvSpPr>
              <p:cNvPr id="21590" name="Freeform 86"/>
              <p:cNvSpPr>
                <a:spLocks/>
              </p:cNvSpPr>
              <p:nvPr/>
            </p:nvSpPr>
            <p:spPr bwMode="auto">
              <a:xfrm>
                <a:off x="4353" y="2626"/>
                <a:ext cx="301" cy="38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38" y="0"/>
                  </a:cxn>
                  <a:cxn ang="0">
                    <a:pos x="301" y="0"/>
                  </a:cxn>
                  <a:cxn ang="0">
                    <a:pos x="268" y="38"/>
                  </a:cxn>
                  <a:cxn ang="0">
                    <a:pos x="0" y="38"/>
                  </a:cxn>
                </a:cxnLst>
                <a:rect l="0" t="0" r="r" b="b"/>
                <a:pathLst>
                  <a:path w="301" h="38">
                    <a:moveTo>
                      <a:pt x="0" y="38"/>
                    </a:moveTo>
                    <a:lnTo>
                      <a:pt x="38" y="0"/>
                    </a:lnTo>
                    <a:lnTo>
                      <a:pt x="301" y="0"/>
                    </a:lnTo>
                    <a:lnTo>
                      <a:pt x="268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1" name="Freeform 87"/>
              <p:cNvSpPr>
                <a:spLocks/>
              </p:cNvSpPr>
              <p:nvPr/>
            </p:nvSpPr>
            <p:spPr bwMode="auto">
              <a:xfrm>
                <a:off x="4353" y="2626"/>
                <a:ext cx="301" cy="38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38" y="0"/>
                  </a:cxn>
                  <a:cxn ang="0">
                    <a:pos x="301" y="0"/>
                  </a:cxn>
                  <a:cxn ang="0">
                    <a:pos x="268" y="38"/>
                  </a:cxn>
                  <a:cxn ang="0">
                    <a:pos x="0" y="38"/>
                  </a:cxn>
                </a:cxnLst>
                <a:rect l="0" t="0" r="r" b="b"/>
                <a:pathLst>
                  <a:path w="301" h="38">
                    <a:moveTo>
                      <a:pt x="0" y="38"/>
                    </a:moveTo>
                    <a:lnTo>
                      <a:pt x="38" y="0"/>
                    </a:lnTo>
                    <a:lnTo>
                      <a:pt x="301" y="0"/>
                    </a:lnTo>
                    <a:lnTo>
                      <a:pt x="268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C9C9B6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2" name="Rectangle 88"/>
              <p:cNvSpPr>
                <a:spLocks noChangeArrowheads="1"/>
              </p:cNvSpPr>
              <p:nvPr/>
            </p:nvSpPr>
            <p:spPr bwMode="auto">
              <a:xfrm>
                <a:off x="4353" y="2664"/>
                <a:ext cx="268" cy="45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3" name="Rectangle 89"/>
              <p:cNvSpPr>
                <a:spLocks noChangeArrowheads="1"/>
              </p:cNvSpPr>
              <p:nvPr/>
            </p:nvSpPr>
            <p:spPr bwMode="auto">
              <a:xfrm>
                <a:off x="4355" y="2666"/>
                <a:ext cx="264" cy="41"/>
              </a:xfrm>
              <a:prstGeom prst="rect">
                <a:avLst/>
              </a:prstGeom>
              <a:solidFill>
                <a:srgbClr val="B7B79D"/>
              </a:solidFill>
              <a:ln w="6350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4" name="Freeform 90"/>
              <p:cNvSpPr>
                <a:spLocks/>
              </p:cNvSpPr>
              <p:nvPr/>
            </p:nvSpPr>
            <p:spPr bwMode="auto">
              <a:xfrm>
                <a:off x="4621" y="2626"/>
                <a:ext cx="33" cy="83"/>
              </a:xfrm>
              <a:custGeom>
                <a:avLst/>
                <a:gdLst/>
                <a:ahLst/>
                <a:cxnLst>
                  <a:cxn ang="0">
                    <a:pos x="0" y="83"/>
                  </a:cxn>
                  <a:cxn ang="0">
                    <a:pos x="33" y="50"/>
                  </a:cxn>
                  <a:cxn ang="0">
                    <a:pos x="33" y="0"/>
                  </a:cxn>
                  <a:cxn ang="0">
                    <a:pos x="0" y="38"/>
                  </a:cxn>
                  <a:cxn ang="0">
                    <a:pos x="0" y="83"/>
                  </a:cxn>
                </a:cxnLst>
                <a:rect l="0" t="0" r="r" b="b"/>
                <a:pathLst>
                  <a:path w="33" h="83">
                    <a:moveTo>
                      <a:pt x="0" y="83"/>
                    </a:moveTo>
                    <a:lnTo>
                      <a:pt x="33" y="50"/>
                    </a:lnTo>
                    <a:lnTo>
                      <a:pt x="33" y="0"/>
                    </a:lnTo>
                    <a:lnTo>
                      <a:pt x="0" y="38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7A7A5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5" name="Freeform 91"/>
              <p:cNvSpPr>
                <a:spLocks/>
              </p:cNvSpPr>
              <p:nvPr/>
            </p:nvSpPr>
            <p:spPr bwMode="auto">
              <a:xfrm>
                <a:off x="4621" y="2626"/>
                <a:ext cx="33" cy="83"/>
              </a:xfrm>
              <a:custGeom>
                <a:avLst/>
                <a:gdLst/>
                <a:ahLst/>
                <a:cxnLst>
                  <a:cxn ang="0">
                    <a:pos x="0" y="83"/>
                  </a:cxn>
                  <a:cxn ang="0">
                    <a:pos x="33" y="50"/>
                  </a:cxn>
                  <a:cxn ang="0">
                    <a:pos x="33" y="0"/>
                  </a:cxn>
                  <a:cxn ang="0">
                    <a:pos x="0" y="38"/>
                  </a:cxn>
                  <a:cxn ang="0">
                    <a:pos x="0" y="83"/>
                  </a:cxn>
                </a:cxnLst>
                <a:rect l="0" t="0" r="r" b="b"/>
                <a:pathLst>
                  <a:path w="33" h="83">
                    <a:moveTo>
                      <a:pt x="0" y="83"/>
                    </a:moveTo>
                    <a:lnTo>
                      <a:pt x="33" y="50"/>
                    </a:lnTo>
                    <a:lnTo>
                      <a:pt x="33" y="0"/>
                    </a:lnTo>
                    <a:lnTo>
                      <a:pt x="0" y="38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7A7A5A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6" name="Freeform 92"/>
              <p:cNvSpPr>
                <a:spLocks/>
              </p:cNvSpPr>
              <p:nvPr/>
            </p:nvSpPr>
            <p:spPr bwMode="auto">
              <a:xfrm>
                <a:off x="4361" y="2626"/>
                <a:ext cx="289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30" y="0"/>
                  </a:cxn>
                  <a:cxn ang="0">
                    <a:pos x="289" y="0"/>
                  </a:cxn>
                  <a:cxn ang="0">
                    <a:pos x="264" y="29"/>
                  </a:cxn>
                  <a:cxn ang="0">
                    <a:pos x="0" y="29"/>
                  </a:cxn>
                </a:cxnLst>
                <a:rect l="0" t="0" r="r" b="b"/>
                <a:pathLst>
                  <a:path w="289" h="29">
                    <a:moveTo>
                      <a:pt x="0" y="29"/>
                    </a:moveTo>
                    <a:lnTo>
                      <a:pt x="30" y="0"/>
                    </a:lnTo>
                    <a:lnTo>
                      <a:pt x="289" y="0"/>
                    </a:lnTo>
                    <a:lnTo>
                      <a:pt x="264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7" name="Freeform 93"/>
              <p:cNvSpPr>
                <a:spLocks/>
              </p:cNvSpPr>
              <p:nvPr/>
            </p:nvSpPr>
            <p:spPr bwMode="auto">
              <a:xfrm>
                <a:off x="4361" y="2626"/>
                <a:ext cx="289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30" y="0"/>
                  </a:cxn>
                  <a:cxn ang="0">
                    <a:pos x="289" y="0"/>
                  </a:cxn>
                  <a:cxn ang="0">
                    <a:pos x="264" y="29"/>
                  </a:cxn>
                  <a:cxn ang="0">
                    <a:pos x="0" y="29"/>
                  </a:cxn>
                </a:cxnLst>
                <a:rect l="0" t="0" r="r" b="b"/>
                <a:pathLst>
                  <a:path w="289" h="29">
                    <a:moveTo>
                      <a:pt x="0" y="29"/>
                    </a:moveTo>
                    <a:lnTo>
                      <a:pt x="30" y="0"/>
                    </a:lnTo>
                    <a:lnTo>
                      <a:pt x="289" y="0"/>
                    </a:lnTo>
                    <a:lnTo>
                      <a:pt x="264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8" name="Freeform 94"/>
              <p:cNvSpPr>
                <a:spLocks/>
              </p:cNvSpPr>
              <p:nvPr/>
            </p:nvSpPr>
            <p:spPr bwMode="auto">
              <a:xfrm>
                <a:off x="4357" y="2414"/>
                <a:ext cx="293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25" y="0"/>
                  </a:cxn>
                  <a:cxn ang="0">
                    <a:pos x="293" y="0"/>
                  </a:cxn>
                  <a:cxn ang="0">
                    <a:pos x="264" y="29"/>
                  </a:cxn>
                  <a:cxn ang="0">
                    <a:pos x="0" y="29"/>
                  </a:cxn>
                </a:cxnLst>
                <a:rect l="0" t="0" r="r" b="b"/>
                <a:pathLst>
                  <a:path w="293" h="29">
                    <a:moveTo>
                      <a:pt x="0" y="29"/>
                    </a:moveTo>
                    <a:lnTo>
                      <a:pt x="25" y="0"/>
                    </a:lnTo>
                    <a:lnTo>
                      <a:pt x="293" y="0"/>
                    </a:lnTo>
                    <a:lnTo>
                      <a:pt x="264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9" name="Freeform 95"/>
              <p:cNvSpPr>
                <a:spLocks/>
              </p:cNvSpPr>
              <p:nvPr/>
            </p:nvSpPr>
            <p:spPr bwMode="auto">
              <a:xfrm>
                <a:off x="4357" y="2414"/>
                <a:ext cx="293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25" y="0"/>
                  </a:cxn>
                  <a:cxn ang="0">
                    <a:pos x="293" y="0"/>
                  </a:cxn>
                  <a:cxn ang="0">
                    <a:pos x="264" y="29"/>
                  </a:cxn>
                  <a:cxn ang="0">
                    <a:pos x="0" y="29"/>
                  </a:cxn>
                </a:cxnLst>
                <a:rect l="0" t="0" r="r" b="b"/>
                <a:pathLst>
                  <a:path w="293" h="29">
                    <a:moveTo>
                      <a:pt x="0" y="29"/>
                    </a:moveTo>
                    <a:lnTo>
                      <a:pt x="25" y="0"/>
                    </a:lnTo>
                    <a:lnTo>
                      <a:pt x="293" y="0"/>
                    </a:lnTo>
                    <a:lnTo>
                      <a:pt x="264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C9C9B6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00" name="Rectangle 96"/>
              <p:cNvSpPr>
                <a:spLocks noChangeArrowheads="1"/>
              </p:cNvSpPr>
              <p:nvPr/>
            </p:nvSpPr>
            <p:spPr bwMode="auto">
              <a:xfrm>
                <a:off x="4359" y="2445"/>
                <a:ext cx="264" cy="204"/>
              </a:xfrm>
              <a:prstGeom prst="rect">
                <a:avLst/>
              </a:prstGeom>
              <a:solidFill>
                <a:srgbClr val="B7B79D"/>
              </a:solidFill>
              <a:ln w="6350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01" name="Rectangle 97"/>
              <p:cNvSpPr>
                <a:spLocks noChangeArrowheads="1"/>
              </p:cNvSpPr>
              <p:nvPr/>
            </p:nvSpPr>
            <p:spPr bwMode="auto">
              <a:xfrm>
                <a:off x="4380" y="2470"/>
                <a:ext cx="218" cy="15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02" name="Freeform 98"/>
              <p:cNvSpPr>
                <a:spLocks/>
              </p:cNvSpPr>
              <p:nvPr/>
            </p:nvSpPr>
            <p:spPr bwMode="auto">
              <a:xfrm>
                <a:off x="4621" y="2414"/>
                <a:ext cx="29" cy="233"/>
              </a:xfrm>
              <a:custGeom>
                <a:avLst/>
                <a:gdLst/>
                <a:ahLst/>
                <a:cxnLst>
                  <a:cxn ang="0">
                    <a:pos x="0" y="233"/>
                  </a:cxn>
                  <a:cxn ang="0">
                    <a:pos x="29" y="208"/>
                  </a:cxn>
                  <a:cxn ang="0">
                    <a:pos x="29" y="0"/>
                  </a:cxn>
                  <a:cxn ang="0">
                    <a:pos x="0" y="29"/>
                  </a:cxn>
                  <a:cxn ang="0">
                    <a:pos x="0" y="233"/>
                  </a:cxn>
                </a:cxnLst>
                <a:rect l="0" t="0" r="r" b="b"/>
                <a:pathLst>
                  <a:path w="29" h="233">
                    <a:moveTo>
                      <a:pt x="0" y="233"/>
                    </a:moveTo>
                    <a:lnTo>
                      <a:pt x="29" y="208"/>
                    </a:lnTo>
                    <a:lnTo>
                      <a:pt x="29" y="0"/>
                    </a:lnTo>
                    <a:lnTo>
                      <a:pt x="0" y="29"/>
                    </a:lnTo>
                    <a:lnTo>
                      <a:pt x="0" y="233"/>
                    </a:lnTo>
                    <a:close/>
                  </a:path>
                </a:pathLst>
              </a:custGeom>
              <a:solidFill>
                <a:srgbClr val="7A7A5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03" name="Freeform 99"/>
              <p:cNvSpPr>
                <a:spLocks/>
              </p:cNvSpPr>
              <p:nvPr/>
            </p:nvSpPr>
            <p:spPr bwMode="auto">
              <a:xfrm>
                <a:off x="4621" y="2414"/>
                <a:ext cx="29" cy="233"/>
              </a:xfrm>
              <a:custGeom>
                <a:avLst/>
                <a:gdLst/>
                <a:ahLst/>
                <a:cxnLst>
                  <a:cxn ang="0">
                    <a:pos x="0" y="233"/>
                  </a:cxn>
                  <a:cxn ang="0">
                    <a:pos x="29" y="208"/>
                  </a:cxn>
                  <a:cxn ang="0">
                    <a:pos x="29" y="0"/>
                  </a:cxn>
                  <a:cxn ang="0">
                    <a:pos x="0" y="29"/>
                  </a:cxn>
                  <a:cxn ang="0">
                    <a:pos x="0" y="233"/>
                  </a:cxn>
                </a:cxnLst>
                <a:rect l="0" t="0" r="r" b="b"/>
                <a:pathLst>
                  <a:path w="29" h="233">
                    <a:moveTo>
                      <a:pt x="0" y="233"/>
                    </a:moveTo>
                    <a:lnTo>
                      <a:pt x="29" y="208"/>
                    </a:lnTo>
                    <a:lnTo>
                      <a:pt x="29" y="0"/>
                    </a:lnTo>
                    <a:lnTo>
                      <a:pt x="0" y="29"/>
                    </a:lnTo>
                    <a:lnTo>
                      <a:pt x="0" y="233"/>
                    </a:lnTo>
                    <a:close/>
                  </a:path>
                </a:pathLst>
              </a:custGeom>
              <a:solidFill>
                <a:srgbClr val="7A7A5A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04" name="Freeform 100"/>
              <p:cNvSpPr>
                <a:spLocks/>
              </p:cNvSpPr>
              <p:nvPr/>
            </p:nvSpPr>
            <p:spPr bwMode="auto">
              <a:xfrm>
                <a:off x="4303" y="2701"/>
                <a:ext cx="330" cy="50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41" y="0"/>
                  </a:cxn>
                  <a:cxn ang="0">
                    <a:pos x="330" y="0"/>
                  </a:cxn>
                  <a:cxn ang="0">
                    <a:pos x="289" y="50"/>
                  </a:cxn>
                  <a:cxn ang="0">
                    <a:pos x="0" y="50"/>
                  </a:cxn>
                </a:cxnLst>
                <a:rect l="0" t="0" r="r" b="b"/>
                <a:pathLst>
                  <a:path w="330" h="50">
                    <a:moveTo>
                      <a:pt x="0" y="50"/>
                    </a:moveTo>
                    <a:lnTo>
                      <a:pt x="41" y="0"/>
                    </a:lnTo>
                    <a:lnTo>
                      <a:pt x="330" y="0"/>
                    </a:lnTo>
                    <a:lnTo>
                      <a:pt x="289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05" name="Freeform 101"/>
              <p:cNvSpPr>
                <a:spLocks/>
              </p:cNvSpPr>
              <p:nvPr/>
            </p:nvSpPr>
            <p:spPr bwMode="auto">
              <a:xfrm>
                <a:off x="4303" y="2701"/>
                <a:ext cx="330" cy="50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41" y="0"/>
                  </a:cxn>
                  <a:cxn ang="0">
                    <a:pos x="330" y="0"/>
                  </a:cxn>
                  <a:cxn ang="0">
                    <a:pos x="289" y="50"/>
                  </a:cxn>
                  <a:cxn ang="0">
                    <a:pos x="0" y="50"/>
                  </a:cxn>
                </a:cxnLst>
                <a:rect l="0" t="0" r="r" b="b"/>
                <a:pathLst>
                  <a:path w="330" h="50">
                    <a:moveTo>
                      <a:pt x="0" y="50"/>
                    </a:moveTo>
                    <a:lnTo>
                      <a:pt x="41" y="0"/>
                    </a:lnTo>
                    <a:lnTo>
                      <a:pt x="330" y="0"/>
                    </a:lnTo>
                    <a:lnTo>
                      <a:pt x="289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C9C9B6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06" name="Freeform 102"/>
              <p:cNvSpPr>
                <a:spLocks/>
              </p:cNvSpPr>
              <p:nvPr/>
            </p:nvSpPr>
            <p:spPr bwMode="auto">
              <a:xfrm>
                <a:off x="4592" y="2701"/>
                <a:ext cx="41" cy="62"/>
              </a:xfrm>
              <a:custGeom>
                <a:avLst/>
                <a:gdLst/>
                <a:ahLst/>
                <a:cxnLst>
                  <a:cxn ang="0">
                    <a:pos x="0" y="62"/>
                  </a:cxn>
                  <a:cxn ang="0">
                    <a:pos x="41" y="21"/>
                  </a:cxn>
                  <a:cxn ang="0">
                    <a:pos x="41" y="0"/>
                  </a:cxn>
                  <a:cxn ang="0">
                    <a:pos x="0" y="54"/>
                  </a:cxn>
                  <a:cxn ang="0">
                    <a:pos x="0" y="62"/>
                  </a:cxn>
                </a:cxnLst>
                <a:rect l="0" t="0" r="r" b="b"/>
                <a:pathLst>
                  <a:path w="41" h="62">
                    <a:moveTo>
                      <a:pt x="0" y="62"/>
                    </a:moveTo>
                    <a:lnTo>
                      <a:pt x="41" y="21"/>
                    </a:lnTo>
                    <a:lnTo>
                      <a:pt x="41" y="0"/>
                    </a:lnTo>
                    <a:lnTo>
                      <a:pt x="0" y="54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7A7A5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07" name="Freeform 103"/>
              <p:cNvSpPr>
                <a:spLocks/>
              </p:cNvSpPr>
              <p:nvPr/>
            </p:nvSpPr>
            <p:spPr bwMode="auto">
              <a:xfrm>
                <a:off x="4592" y="2701"/>
                <a:ext cx="41" cy="62"/>
              </a:xfrm>
              <a:custGeom>
                <a:avLst/>
                <a:gdLst/>
                <a:ahLst/>
                <a:cxnLst>
                  <a:cxn ang="0">
                    <a:pos x="0" y="62"/>
                  </a:cxn>
                  <a:cxn ang="0">
                    <a:pos x="41" y="21"/>
                  </a:cxn>
                  <a:cxn ang="0">
                    <a:pos x="41" y="0"/>
                  </a:cxn>
                  <a:cxn ang="0">
                    <a:pos x="0" y="54"/>
                  </a:cxn>
                  <a:cxn ang="0">
                    <a:pos x="0" y="62"/>
                  </a:cxn>
                </a:cxnLst>
                <a:rect l="0" t="0" r="r" b="b"/>
                <a:pathLst>
                  <a:path w="41" h="62">
                    <a:moveTo>
                      <a:pt x="0" y="62"/>
                    </a:moveTo>
                    <a:lnTo>
                      <a:pt x="41" y="21"/>
                    </a:lnTo>
                    <a:lnTo>
                      <a:pt x="41" y="0"/>
                    </a:lnTo>
                    <a:lnTo>
                      <a:pt x="0" y="54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7A7A5A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08" name="Rectangle 104"/>
              <p:cNvSpPr>
                <a:spLocks noChangeArrowheads="1"/>
              </p:cNvSpPr>
              <p:nvPr/>
            </p:nvSpPr>
            <p:spPr bwMode="auto">
              <a:xfrm>
                <a:off x="4303" y="2751"/>
                <a:ext cx="289" cy="12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09" name="Rectangle 105"/>
              <p:cNvSpPr>
                <a:spLocks noChangeArrowheads="1"/>
              </p:cNvSpPr>
              <p:nvPr/>
            </p:nvSpPr>
            <p:spPr bwMode="auto">
              <a:xfrm>
                <a:off x="4305" y="2753"/>
                <a:ext cx="285" cy="8"/>
              </a:xfrm>
              <a:prstGeom prst="rect">
                <a:avLst/>
              </a:prstGeom>
              <a:solidFill>
                <a:srgbClr val="B7B79D"/>
              </a:solidFill>
              <a:ln w="6350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106"/>
            <p:cNvGrpSpPr>
              <a:grpSpLocks/>
            </p:cNvGrpSpPr>
            <p:nvPr/>
          </p:nvGrpSpPr>
          <p:grpSpPr bwMode="auto">
            <a:xfrm>
              <a:off x="4395" y="2493"/>
              <a:ext cx="193" cy="117"/>
              <a:chOff x="4395" y="2493"/>
              <a:chExt cx="193" cy="117"/>
            </a:xfrm>
          </p:grpSpPr>
          <p:grpSp>
            <p:nvGrpSpPr>
              <p:cNvPr id="12" name="Group 107"/>
              <p:cNvGrpSpPr>
                <a:grpSpLocks/>
              </p:cNvGrpSpPr>
              <p:nvPr/>
            </p:nvGrpSpPr>
            <p:grpSpPr bwMode="auto">
              <a:xfrm>
                <a:off x="4395" y="2493"/>
                <a:ext cx="192" cy="117"/>
                <a:chOff x="4395" y="2493"/>
                <a:chExt cx="192" cy="117"/>
              </a:xfrm>
            </p:grpSpPr>
            <p:sp>
              <p:nvSpPr>
                <p:cNvPr id="21612" name="Oval 108"/>
                <p:cNvSpPr>
                  <a:spLocks noChangeArrowheads="1"/>
                </p:cNvSpPr>
                <p:nvPr/>
              </p:nvSpPr>
              <p:spPr bwMode="auto">
                <a:xfrm>
                  <a:off x="4462" y="2493"/>
                  <a:ext cx="84" cy="50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13" name="Oval 109"/>
                <p:cNvSpPr>
                  <a:spLocks noChangeArrowheads="1"/>
                </p:cNvSpPr>
                <p:nvPr/>
              </p:nvSpPr>
              <p:spPr bwMode="auto">
                <a:xfrm>
                  <a:off x="4416" y="2506"/>
                  <a:ext cx="63" cy="50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14" name="Oval 110"/>
                <p:cNvSpPr>
                  <a:spLocks noChangeArrowheads="1"/>
                </p:cNvSpPr>
                <p:nvPr/>
              </p:nvSpPr>
              <p:spPr bwMode="auto">
                <a:xfrm>
                  <a:off x="4395" y="2535"/>
                  <a:ext cx="42" cy="37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15" name="Oval 111"/>
                <p:cNvSpPr>
                  <a:spLocks noChangeArrowheads="1"/>
                </p:cNvSpPr>
                <p:nvPr/>
              </p:nvSpPr>
              <p:spPr bwMode="auto">
                <a:xfrm>
                  <a:off x="4407" y="2551"/>
                  <a:ext cx="67" cy="42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16" name="Oval 112"/>
                <p:cNvSpPr>
                  <a:spLocks noChangeArrowheads="1"/>
                </p:cNvSpPr>
                <p:nvPr/>
              </p:nvSpPr>
              <p:spPr bwMode="auto">
                <a:xfrm>
                  <a:off x="4453" y="2560"/>
                  <a:ext cx="101" cy="50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17" name="Oval 113"/>
                <p:cNvSpPr>
                  <a:spLocks noChangeArrowheads="1"/>
                </p:cNvSpPr>
                <p:nvPr/>
              </p:nvSpPr>
              <p:spPr bwMode="auto">
                <a:xfrm>
                  <a:off x="4516" y="2506"/>
                  <a:ext cx="63" cy="37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18" name="Oval 114"/>
                <p:cNvSpPr>
                  <a:spLocks noChangeArrowheads="1"/>
                </p:cNvSpPr>
                <p:nvPr/>
              </p:nvSpPr>
              <p:spPr bwMode="auto">
                <a:xfrm>
                  <a:off x="4525" y="2531"/>
                  <a:ext cx="62" cy="37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19" name="Oval 115"/>
                <p:cNvSpPr>
                  <a:spLocks noChangeArrowheads="1"/>
                </p:cNvSpPr>
                <p:nvPr/>
              </p:nvSpPr>
              <p:spPr bwMode="auto">
                <a:xfrm>
                  <a:off x="4520" y="2539"/>
                  <a:ext cx="63" cy="62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20" name="Oval 116"/>
                <p:cNvSpPr>
                  <a:spLocks noChangeArrowheads="1"/>
                </p:cNvSpPr>
                <p:nvPr/>
              </p:nvSpPr>
              <p:spPr bwMode="auto">
                <a:xfrm>
                  <a:off x="4428" y="2522"/>
                  <a:ext cx="126" cy="63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117"/>
              <p:cNvGrpSpPr>
                <a:grpSpLocks/>
              </p:cNvGrpSpPr>
              <p:nvPr/>
            </p:nvGrpSpPr>
            <p:grpSpPr bwMode="auto">
              <a:xfrm>
                <a:off x="4395" y="2493"/>
                <a:ext cx="193" cy="117"/>
                <a:chOff x="4395" y="2493"/>
                <a:chExt cx="193" cy="117"/>
              </a:xfrm>
            </p:grpSpPr>
            <p:sp>
              <p:nvSpPr>
                <p:cNvPr id="21622" name="Arc 118"/>
                <p:cNvSpPr>
                  <a:spLocks/>
                </p:cNvSpPr>
                <p:nvPr/>
              </p:nvSpPr>
              <p:spPr bwMode="auto">
                <a:xfrm>
                  <a:off x="4464" y="2493"/>
                  <a:ext cx="79" cy="25"/>
                </a:xfrm>
                <a:custGeom>
                  <a:avLst/>
                  <a:gdLst>
                    <a:gd name="G0" fmla="+- 20470 0 0"/>
                    <a:gd name="G1" fmla="+- 21600 0 0"/>
                    <a:gd name="G2" fmla="+- 21600 0 0"/>
                    <a:gd name="T0" fmla="*/ 0 w 40545"/>
                    <a:gd name="T1" fmla="*/ 14705 h 21600"/>
                    <a:gd name="T2" fmla="*/ 40545 w 40545"/>
                    <a:gd name="T3" fmla="*/ 13628 h 21600"/>
                    <a:gd name="T4" fmla="*/ 20470 w 40545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545" h="21600" fill="none" extrusionOk="0">
                      <a:moveTo>
                        <a:pt x="0" y="14705"/>
                      </a:moveTo>
                      <a:cubicBezTo>
                        <a:pt x="2959" y="5917"/>
                        <a:pt x="11197" y="-1"/>
                        <a:pt x="20470" y="0"/>
                      </a:cubicBezTo>
                      <a:cubicBezTo>
                        <a:pt x="29321" y="0"/>
                        <a:pt x="37277" y="5400"/>
                        <a:pt x="40545" y="13627"/>
                      </a:cubicBezTo>
                    </a:path>
                    <a:path w="40545" h="21600" stroke="0" extrusionOk="0">
                      <a:moveTo>
                        <a:pt x="0" y="14705"/>
                      </a:moveTo>
                      <a:cubicBezTo>
                        <a:pt x="2959" y="5917"/>
                        <a:pt x="11197" y="-1"/>
                        <a:pt x="20470" y="0"/>
                      </a:cubicBezTo>
                      <a:cubicBezTo>
                        <a:pt x="29321" y="0"/>
                        <a:pt x="37277" y="5400"/>
                        <a:pt x="40545" y="13627"/>
                      </a:cubicBezTo>
                      <a:lnTo>
                        <a:pt x="2047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23" name="Arc 119"/>
                <p:cNvSpPr>
                  <a:spLocks/>
                </p:cNvSpPr>
                <p:nvPr/>
              </p:nvSpPr>
              <p:spPr bwMode="auto">
                <a:xfrm>
                  <a:off x="4466" y="2495"/>
                  <a:ext cx="75" cy="23"/>
                </a:xfrm>
                <a:custGeom>
                  <a:avLst/>
                  <a:gdLst>
                    <a:gd name="G0" fmla="+- 20396 0 0"/>
                    <a:gd name="G1" fmla="+- 21600 0 0"/>
                    <a:gd name="G2" fmla="+- 21600 0 0"/>
                    <a:gd name="T0" fmla="*/ 0 w 40374"/>
                    <a:gd name="T1" fmla="*/ 14488 h 21600"/>
                    <a:gd name="T2" fmla="*/ 40374 w 40374"/>
                    <a:gd name="T3" fmla="*/ 13388 h 21600"/>
                    <a:gd name="T4" fmla="*/ 20396 w 4037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374" h="21600" fill="none" extrusionOk="0">
                      <a:moveTo>
                        <a:pt x="0" y="14488"/>
                      </a:moveTo>
                      <a:cubicBezTo>
                        <a:pt x="3025" y="5812"/>
                        <a:pt x="11207" y="-1"/>
                        <a:pt x="20396" y="0"/>
                      </a:cubicBezTo>
                      <a:cubicBezTo>
                        <a:pt x="29153" y="0"/>
                        <a:pt x="37044" y="5287"/>
                        <a:pt x="40374" y="13387"/>
                      </a:cubicBezTo>
                    </a:path>
                    <a:path w="40374" h="21600" stroke="0" extrusionOk="0">
                      <a:moveTo>
                        <a:pt x="0" y="14488"/>
                      </a:moveTo>
                      <a:cubicBezTo>
                        <a:pt x="3025" y="5812"/>
                        <a:pt x="11207" y="-1"/>
                        <a:pt x="20396" y="0"/>
                      </a:cubicBezTo>
                      <a:cubicBezTo>
                        <a:pt x="29153" y="0"/>
                        <a:pt x="37044" y="5287"/>
                        <a:pt x="40374" y="13387"/>
                      </a:cubicBezTo>
                      <a:lnTo>
                        <a:pt x="20396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24" name="Arc 120"/>
                <p:cNvSpPr>
                  <a:spLocks/>
                </p:cNvSpPr>
                <p:nvPr/>
              </p:nvSpPr>
              <p:spPr bwMode="auto">
                <a:xfrm>
                  <a:off x="4416" y="2506"/>
                  <a:ext cx="48" cy="30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485 w 32870"/>
                    <a:gd name="T1" fmla="*/ 26153 h 26153"/>
                    <a:gd name="T2" fmla="*/ 32870 w 32870"/>
                    <a:gd name="T3" fmla="*/ 3173 h 26153"/>
                    <a:gd name="T4" fmla="*/ 21600 w 32870"/>
                    <a:gd name="T5" fmla="*/ 21600 h 26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870" h="26153" fill="none" extrusionOk="0">
                      <a:moveTo>
                        <a:pt x="485" y="26152"/>
                      </a:moveTo>
                      <a:cubicBezTo>
                        <a:pt x="162" y="24656"/>
                        <a:pt x="0" y="2313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577" y="-1"/>
                        <a:pt x="29477" y="1098"/>
                        <a:pt x="32869" y="3173"/>
                      </a:cubicBezTo>
                    </a:path>
                    <a:path w="32870" h="26153" stroke="0" extrusionOk="0">
                      <a:moveTo>
                        <a:pt x="485" y="26152"/>
                      </a:moveTo>
                      <a:cubicBezTo>
                        <a:pt x="162" y="24656"/>
                        <a:pt x="0" y="2313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577" y="-1"/>
                        <a:pt x="29477" y="1098"/>
                        <a:pt x="32869" y="3173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25" name="Arc 121"/>
                <p:cNvSpPr>
                  <a:spLocks/>
                </p:cNvSpPr>
                <p:nvPr/>
              </p:nvSpPr>
              <p:spPr bwMode="auto">
                <a:xfrm>
                  <a:off x="4418" y="2508"/>
                  <a:ext cx="45" cy="2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02 w 32724"/>
                    <a:gd name="T1" fmla="*/ 26231 h 26231"/>
                    <a:gd name="T2" fmla="*/ 32724 w 32724"/>
                    <a:gd name="T3" fmla="*/ 3085 h 26231"/>
                    <a:gd name="T4" fmla="*/ 21600 w 32724"/>
                    <a:gd name="T5" fmla="*/ 21600 h 26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724" h="26231" fill="none" extrusionOk="0">
                      <a:moveTo>
                        <a:pt x="502" y="26230"/>
                      </a:moveTo>
                      <a:cubicBezTo>
                        <a:pt x="168" y="24709"/>
                        <a:pt x="0" y="2315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519" y="-1"/>
                        <a:pt x="29364" y="1066"/>
                        <a:pt x="32724" y="3084"/>
                      </a:cubicBezTo>
                    </a:path>
                    <a:path w="32724" h="26231" stroke="0" extrusionOk="0">
                      <a:moveTo>
                        <a:pt x="502" y="26230"/>
                      </a:moveTo>
                      <a:cubicBezTo>
                        <a:pt x="168" y="24709"/>
                        <a:pt x="0" y="2315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519" y="-1"/>
                        <a:pt x="29364" y="1066"/>
                        <a:pt x="32724" y="3084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26" name="Arc 122"/>
                <p:cNvSpPr>
                  <a:spLocks/>
                </p:cNvSpPr>
                <p:nvPr/>
              </p:nvSpPr>
              <p:spPr bwMode="auto">
                <a:xfrm>
                  <a:off x="4407" y="2571"/>
                  <a:ext cx="50" cy="22"/>
                </a:xfrm>
                <a:custGeom>
                  <a:avLst/>
                  <a:gdLst>
                    <a:gd name="G0" fmla="+- 21600 0 0"/>
                    <a:gd name="G1" fmla="+- 995 0 0"/>
                    <a:gd name="G2" fmla="+- 21600 0 0"/>
                    <a:gd name="T0" fmla="*/ 32190 w 32190"/>
                    <a:gd name="T1" fmla="*/ 19821 h 22595"/>
                    <a:gd name="T2" fmla="*/ 23 w 32190"/>
                    <a:gd name="T3" fmla="*/ 0 h 22595"/>
                    <a:gd name="T4" fmla="*/ 21600 w 32190"/>
                    <a:gd name="T5" fmla="*/ 995 h 225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190" h="22595" fill="none" extrusionOk="0">
                      <a:moveTo>
                        <a:pt x="32189" y="19820"/>
                      </a:moveTo>
                      <a:cubicBezTo>
                        <a:pt x="28956" y="21639"/>
                        <a:pt x="25309" y="22594"/>
                        <a:pt x="21600" y="22595"/>
                      </a:cubicBezTo>
                      <a:cubicBezTo>
                        <a:pt x="9670" y="22595"/>
                        <a:pt x="0" y="12924"/>
                        <a:pt x="0" y="995"/>
                      </a:cubicBezTo>
                      <a:cubicBezTo>
                        <a:pt x="-1" y="663"/>
                        <a:pt x="7" y="331"/>
                        <a:pt x="22" y="-1"/>
                      </a:cubicBezTo>
                    </a:path>
                    <a:path w="32190" h="22595" stroke="0" extrusionOk="0">
                      <a:moveTo>
                        <a:pt x="32189" y="19820"/>
                      </a:moveTo>
                      <a:cubicBezTo>
                        <a:pt x="28956" y="21639"/>
                        <a:pt x="25309" y="22594"/>
                        <a:pt x="21600" y="22595"/>
                      </a:cubicBezTo>
                      <a:cubicBezTo>
                        <a:pt x="9670" y="22595"/>
                        <a:pt x="0" y="12924"/>
                        <a:pt x="0" y="995"/>
                      </a:cubicBezTo>
                      <a:cubicBezTo>
                        <a:pt x="-1" y="663"/>
                        <a:pt x="7" y="331"/>
                        <a:pt x="22" y="-1"/>
                      </a:cubicBezTo>
                      <a:lnTo>
                        <a:pt x="21600" y="99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27" name="Arc 123"/>
                <p:cNvSpPr>
                  <a:spLocks/>
                </p:cNvSpPr>
                <p:nvPr/>
              </p:nvSpPr>
              <p:spPr bwMode="auto">
                <a:xfrm>
                  <a:off x="4409" y="2571"/>
                  <a:ext cx="46" cy="20"/>
                </a:xfrm>
                <a:custGeom>
                  <a:avLst/>
                  <a:gdLst>
                    <a:gd name="G0" fmla="+- 21600 0 0"/>
                    <a:gd name="G1" fmla="+- 1034 0 0"/>
                    <a:gd name="G2" fmla="+- 21600 0 0"/>
                    <a:gd name="T0" fmla="*/ 31881 w 31881"/>
                    <a:gd name="T1" fmla="*/ 20030 h 22634"/>
                    <a:gd name="T2" fmla="*/ 25 w 31881"/>
                    <a:gd name="T3" fmla="*/ 0 h 22634"/>
                    <a:gd name="T4" fmla="*/ 21600 w 31881"/>
                    <a:gd name="T5" fmla="*/ 1034 h 226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881" h="22634" fill="none" extrusionOk="0">
                      <a:moveTo>
                        <a:pt x="31881" y="20030"/>
                      </a:moveTo>
                      <a:cubicBezTo>
                        <a:pt x="28723" y="21739"/>
                        <a:pt x="25190" y="22633"/>
                        <a:pt x="21600" y="22634"/>
                      </a:cubicBezTo>
                      <a:cubicBezTo>
                        <a:pt x="9670" y="22634"/>
                        <a:pt x="0" y="12963"/>
                        <a:pt x="0" y="1034"/>
                      </a:cubicBezTo>
                      <a:cubicBezTo>
                        <a:pt x="-1" y="689"/>
                        <a:pt x="8" y="344"/>
                        <a:pt x="24" y="-1"/>
                      </a:cubicBezTo>
                    </a:path>
                    <a:path w="31881" h="22634" stroke="0" extrusionOk="0">
                      <a:moveTo>
                        <a:pt x="31881" y="20030"/>
                      </a:moveTo>
                      <a:cubicBezTo>
                        <a:pt x="28723" y="21739"/>
                        <a:pt x="25190" y="22633"/>
                        <a:pt x="21600" y="22634"/>
                      </a:cubicBezTo>
                      <a:cubicBezTo>
                        <a:pt x="9670" y="22634"/>
                        <a:pt x="0" y="12963"/>
                        <a:pt x="0" y="1034"/>
                      </a:cubicBezTo>
                      <a:cubicBezTo>
                        <a:pt x="-1" y="689"/>
                        <a:pt x="8" y="344"/>
                        <a:pt x="24" y="-1"/>
                      </a:cubicBezTo>
                      <a:lnTo>
                        <a:pt x="21600" y="1034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28" name="Arc 124"/>
                <p:cNvSpPr>
                  <a:spLocks/>
                </p:cNvSpPr>
                <p:nvPr/>
              </p:nvSpPr>
              <p:spPr bwMode="auto">
                <a:xfrm>
                  <a:off x="4542" y="2506"/>
                  <a:ext cx="38" cy="28"/>
                </a:xfrm>
                <a:custGeom>
                  <a:avLst/>
                  <a:gdLst>
                    <a:gd name="G0" fmla="+- 4396 0 0"/>
                    <a:gd name="G1" fmla="+- 21600 0 0"/>
                    <a:gd name="G2" fmla="+- 21600 0 0"/>
                    <a:gd name="T0" fmla="*/ 0 w 25996"/>
                    <a:gd name="T1" fmla="*/ 452 h 32532"/>
                    <a:gd name="T2" fmla="*/ 23025 w 25996"/>
                    <a:gd name="T3" fmla="*/ 32532 h 32532"/>
                    <a:gd name="T4" fmla="*/ 4396 w 25996"/>
                    <a:gd name="T5" fmla="*/ 21600 h 325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996" h="32532" fill="none" extrusionOk="0">
                      <a:moveTo>
                        <a:pt x="0" y="452"/>
                      </a:moveTo>
                      <a:cubicBezTo>
                        <a:pt x="1446" y="151"/>
                        <a:pt x="2919" y="-1"/>
                        <a:pt x="4396" y="0"/>
                      </a:cubicBezTo>
                      <a:cubicBezTo>
                        <a:pt x="16325" y="0"/>
                        <a:pt x="25996" y="9670"/>
                        <a:pt x="25996" y="21600"/>
                      </a:cubicBezTo>
                      <a:cubicBezTo>
                        <a:pt x="25996" y="25443"/>
                        <a:pt x="24970" y="29217"/>
                        <a:pt x="23025" y="32532"/>
                      </a:cubicBezTo>
                    </a:path>
                    <a:path w="25996" h="32532" stroke="0" extrusionOk="0">
                      <a:moveTo>
                        <a:pt x="0" y="452"/>
                      </a:moveTo>
                      <a:cubicBezTo>
                        <a:pt x="1446" y="151"/>
                        <a:pt x="2919" y="-1"/>
                        <a:pt x="4396" y="0"/>
                      </a:cubicBezTo>
                      <a:cubicBezTo>
                        <a:pt x="16325" y="0"/>
                        <a:pt x="25996" y="9670"/>
                        <a:pt x="25996" y="21600"/>
                      </a:cubicBezTo>
                      <a:cubicBezTo>
                        <a:pt x="25996" y="25443"/>
                        <a:pt x="24970" y="29217"/>
                        <a:pt x="23025" y="32532"/>
                      </a:cubicBezTo>
                      <a:lnTo>
                        <a:pt x="439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29" name="Arc 125"/>
                <p:cNvSpPr>
                  <a:spLocks/>
                </p:cNvSpPr>
                <p:nvPr/>
              </p:nvSpPr>
              <p:spPr bwMode="auto">
                <a:xfrm>
                  <a:off x="4542" y="2508"/>
                  <a:ext cx="35" cy="25"/>
                </a:xfrm>
                <a:custGeom>
                  <a:avLst/>
                  <a:gdLst>
                    <a:gd name="G0" fmla="+- 4194 0 0"/>
                    <a:gd name="G1" fmla="+- 21600 0 0"/>
                    <a:gd name="G2" fmla="+- 21600 0 0"/>
                    <a:gd name="T0" fmla="*/ 0 w 25794"/>
                    <a:gd name="T1" fmla="*/ 411 h 32931"/>
                    <a:gd name="T2" fmla="*/ 22583 w 25794"/>
                    <a:gd name="T3" fmla="*/ 32931 h 32931"/>
                    <a:gd name="T4" fmla="*/ 4194 w 25794"/>
                    <a:gd name="T5" fmla="*/ 21600 h 329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794" h="32931" fill="none" extrusionOk="0">
                      <a:moveTo>
                        <a:pt x="0" y="411"/>
                      </a:moveTo>
                      <a:cubicBezTo>
                        <a:pt x="1381" y="137"/>
                        <a:pt x="2785" y="-1"/>
                        <a:pt x="4194" y="0"/>
                      </a:cubicBezTo>
                      <a:cubicBezTo>
                        <a:pt x="16123" y="0"/>
                        <a:pt x="25794" y="9670"/>
                        <a:pt x="25794" y="21600"/>
                      </a:cubicBezTo>
                      <a:cubicBezTo>
                        <a:pt x="25794" y="25601"/>
                        <a:pt x="24682" y="29524"/>
                        <a:pt x="22583" y="32931"/>
                      </a:cubicBezTo>
                    </a:path>
                    <a:path w="25794" h="32931" stroke="0" extrusionOk="0">
                      <a:moveTo>
                        <a:pt x="0" y="411"/>
                      </a:moveTo>
                      <a:cubicBezTo>
                        <a:pt x="1381" y="137"/>
                        <a:pt x="2785" y="-1"/>
                        <a:pt x="4194" y="0"/>
                      </a:cubicBezTo>
                      <a:cubicBezTo>
                        <a:pt x="16123" y="0"/>
                        <a:pt x="25794" y="9670"/>
                        <a:pt x="25794" y="21600"/>
                      </a:cubicBezTo>
                      <a:cubicBezTo>
                        <a:pt x="25794" y="25601"/>
                        <a:pt x="24682" y="29524"/>
                        <a:pt x="22583" y="32931"/>
                      </a:cubicBezTo>
                      <a:lnTo>
                        <a:pt x="4194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30" name="Arc 126"/>
                <p:cNvSpPr>
                  <a:spLocks/>
                </p:cNvSpPr>
                <p:nvPr/>
              </p:nvSpPr>
              <p:spPr bwMode="auto">
                <a:xfrm>
                  <a:off x="4554" y="2536"/>
                  <a:ext cx="34" cy="28"/>
                </a:xfrm>
                <a:custGeom>
                  <a:avLst/>
                  <a:gdLst>
                    <a:gd name="G0" fmla="+- 0 0 0"/>
                    <a:gd name="G1" fmla="+- 16904 0 0"/>
                    <a:gd name="G2" fmla="+- 21600 0 0"/>
                    <a:gd name="T0" fmla="*/ 13447 w 21600"/>
                    <a:gd name="T1" fmla="*/ 0 h 29603"/>
                    <a:gd name="T2" fmla="*/ 17472 w 21600"/>
                    <a:gd name="T3" fmla="*/ 29603 h 29603"/>
                    <a:gd name="T4" fmla="*/ 0 w 21600"/>
                    <a:gd name="T5" fmla="*/ 16904 h 29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603" fill="none" extrusionOk="0">
                      <a:moveTo>
                        <a:pt x="13446" y="0"/>
                      </a:moveTo>
                      <a:cubicBezTo>
                        <a:pt x="18598" y="4098"/>
                        <a:pt x="21600" y="10321"/>
                        <a:pt x="21600" y="16904"/>
                      </a:cubicBezTo>
                      <a:cubicBezTo>
                        <a:pt x="21600" y="21466"/>
                        <a:pt x="20155" y="25912"/>
                        <a:pt x="17472" y="29603"/>
                      </a:cubicBezTo>
                    </a:path>
                    <a:path w="21600" h="29603" stroke="0" extrusionOk="0">
                      <a:moveTo>
                        <a:pt x="13446" y="0"/>
                      </a:moveTo>
                      <a:cubicBezTo>
                        <a:pt x="18598" y="4098"/>
                        <a:pt x="21600" y="10321"/>
                        <a:pt x="21600" y="16904"/>
                      </a:cubicBezTo>
                      <a:cubicBezTo>
                        <a:pt x="21600" y="21466"/>
                        <a:pt x="20155" y="25912"/>
                        <a:pt x="17472" y="29603"/>
                      </a:cubicBezTo>
                      <a:lnTo>
                        <a:pt x="0" y="1690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31" name="Arc 127"/>
                <p:cNvSpPr>
                  <a:spLocks/>
                </p:cNvSpPr>
                <p:nvPr/>
              </p:nvSpPr>
              <p:spPr bwMode="auto">
                <a:xfrm>
                  <a:off x="4554" y="2537"/>
                  <a:ext cx="32" cy="26"/>
                </a:xfrm>
                <a:custGeom>
                  <a:avLst/>
                  <a:gdLst>
                    <a:gd name="G0" fmla="+- 0 0 0"/>
                    <a:gd name="G1" fmla="+- 17168 0 0"/>
                    <a:gd name="G2" fmla="+- 21600 0 0"/>
                    <a:gd name="T0" fmla="*/ 13108 w 21600"/>
                    <a:gd name="T1" fmla="*/ 0 h 30209"/>
                    <a:gd name="T2" fmla="*/ 17219 w 21600"/>
                    <a:gd name="T3" fmla="*/ 30209 h 30209"/>
                    <a:gd name="T4" fmla="*/ 0 w 21600"/>
                    <a:gd name="T5" fmla="*/ 17168 h 30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30209" fill="none" extrusionOk="0">
                      <a:moveTo>
                        <a:pt x="13108" y="-1"/>
                      </a:moveTo>
                      <a:cubicBezTo>
                        <a:pt x="18459" y="4086"/>
                        <a:pt x="21600" y="10434"/>
                        <a:pt x="21600" y="17168"/>
                      </a:cubicBezTo>
                      <a:cubicBezTo>
                        <a:pt x="21600" y="21876"/>
                        <a:pt x="20061" y="26455"/>
                        <a:pt x="17218" y="30208"/>
                      </a:cubicBezTo>
                    </a:path>
                    <a:path w="21600" h="30209" stroke="0" extrusionOk="0">
                      <a:moveTo>
                        <a:pt x="13108" y="-1"/>
                      </a:moveTo>
                      <a:cubicBezTo>
                        <a:pt x="18459" y="4086"/>
                        <a:pt x="21600" y="10434"/>
                        <a:pt x="21600" y="17168"/>
                      </a:cubicBezTo>
                      <a:cubicBezTo>
                        <a:pt x="21600" y="21876"/>
                        <a:pt x="20061" y="26455"/>
                        <a:pt x="17218" y="30208"/>
                      </a:cubicBezTo>
                      <a:lnTo>
                        <a:pt x="0" y="17168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32" name="Arc 128"/>
                <p:cNvSpPr>
                  <a:spLocks/>
                </p:cNvSpPr>
                <p:nvPr/>
              </p:nvSpPr>
              <p:spPr bwMode="auto">
                <a:xfrm>
                  <a:off x="4542" y="2561"/>
                  <a:ext cx="42" cy="40"/>
                </a:xfrm>
                <a:custGeom>
                  <a:avLst/>
                  <a:gdLst>
                    <a:gd name="G0" fmla="+- 7044 0 0"/>
                    <a:gd name="G1" fmla="+- 6453 0 0"/>
                    <a:gd name="G2" fmla="+- 21600 0 0"/>
                    <a:gd name="T0" fmla="*/ 27658 w 28644"/>
                    <a:gd name="T1" fmla="*/ 0 h 28053"/>
                    <a:gd name="T2" fmla="*/ 0 w 28644"/>
                    <a:gd name="T3" fmla="*/ 26872 h 28053"/>
                    <a:gd name="T4" fmla="*/ 7044 w 28644"/>
                    <a:gd name="T5" fmla="*/ 6453 h 28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644" h="28053" fill="none" extrusionOk="0">
                      <a:moveTo>
                        <a:pt x="27657" y="0"/>
                      </a:moveTo>
                      <a:cubicBezTo>
                        <a:pt x="28311" y="2088"/>
                        <a:pt x="28644" y="4264"/>
                        <a:pt x="28644" y="6453"/>
                      </a:cubicBezTo>
                      <a:cubicBezTo>
                        <a:pt x="28644" y="18382"/>
                        <a:pt x="18973" y="28053"/>
                        <a:pt x="7044" y="28053"/>
                      </a:cubicBezTo>
                      <a:cubicBezTo>
                        <a:pt x="4646" y="28053"/>
                        <a:pt x="2266" y="27653"/>
                        <a:pt x="-1" y="26872"/>
                      </a:cubicBezTo>
                    </a:path>
                    <a:path w="28644" h="28053" stroke="0" extrusionOk="0">
                      <a:moveTo>
                        <a:pt x="27657" y="0"/>
                      </a:moveTo>
                      <a:cubicBezTo>
                        <a:pt x="28311" y="2088"/>
                        <a:pt x="28644" y="4264"/>
                        <a:pt x="28644" y="6453"/>
                      </a:cubicBezTo>
                      <a:cubicBezTo>
                        <a:pt x="28644" y="18382"/>
                        <a:pt x="18973" y="28053"/>
                        <a:pt x="7044" y="28053"/>
                      </a:cubicBezTo>
                      <a:cubicBezTo>
                        <a:pt x="4646" y="28053"/>
                        <a:pt x="2266" y="27653"/>
                        <a:pt x="-1" y="26872"/>
                      </a:cubicBezTo>
                      <a:lnTo>
                        <a:pt x="7044" y="645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33" name="Arc 129"/>
                <p:cNvSpPr>
                  <a:spLocks/>
                </p:cNvSpPr>
                <p:nvPr/>
              </p:nvSpPr>
              <p:spPr bwMode="auto">
                <a:xfrm>
                  <a:off x="4542" y="2561"/>
                  <a:ext cx="39" cy="38"/>
                </a:xfrm>
                <a:custGeom>
                  <a:avLst/>
                  <a:gdLst>
                    <a:gd name="G0" fmla="+- 7037 0 0"/>
                    <a:gd name="G1" fmla="+- 6459 0 0"/>
                    <a:gd name="G2" fmla="+- 21600 0 0"/>
                    <a:gd name="T0" fmla="*/ 27649 w 28637"/>
                    <a:gd name="T1" fmla="*/ 0 h 28059"/>
                    <a:gd name="T2" fmla="*/ 0 w 28637"/>
                    <a:gd name="T3" fmla="*/ 26881 h 28059"/>
                    <a:gd name="T4" fmla="*/ 7037 w 28637"/>
                    <a:gd name="T5" fmla="*/ 6459 h 280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637" h="28059" fill="none" extrusionOk="0">
                      <a:moveTo>
                        <a:pt x="27648" y="0"/>
                      </a:moveTo>
                      <a:cubicBezTo>
                        <a:pt x="28303" y="2090"/>
                        <a:pt x="28637" y="4268"/>
                        <a:pt x="28637" y="6459"/>
                      </a:cubicBezTo>
                      <a:cubicBezTo>
                        <a:pt x="28637" y="18388"/>
                        <a:pt x="18966" y="28059"/>
                        <a:pt x="7037" y="28059"/>
                      </a:cubicBezTo>
                      <a:cubicBezTo>
                        <a:pt x="4642" y="28059"/>
                        <a:pt x="2264" y="27660"/>
                        <a:pt x="0" y="26880"/>
                      </a:cubicBezTo>
                    </a:path>
                    <a:path w="28637" h="28059" stroke="0" extrusionOk="0">
                      <a:moveTo>
                        <a:pt x="27648" y="0"/>
                      </a:moveTo>
                      <a:cubicBezTo>
                        <a:pt x="28303" y="2090"/>
                        <a:pt x="28637" y="4268"/>
                        <a:pt x="28637" y="6459"/>
                      </a:cubicBezTo>
                      <a:cubicBezTo>
                        <a:pt x="28637" y="18388"/>
                        <a:pt x="18966" y="28059"/>
                        <a:pt x="7037" y="28059"/>
                      </a:cubicBezTo>
                      <a:cubicBezTo>
                        <a:pt x="4642" y="28059"/>
                        <a:pt x="2264" y="27660"/>
                        <a:pt x="0" y="26880"/>
                      </a:cubicBezTo>
                      <a:lnTo>
                        <a:pt x="7037" y="6459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34" name="Arc 130"/>
                <p:cNvSpPr>
                  <a:spLocks/>
                </p:cNvSpPr>
                <p:nvPr/>
              </p:nvSpPr>
              <p:spPr bwMode="auto">
                <a:xfrm>
                  <a:off x="4395" y="2536"/>
                  <a:ext cx="21" cy="35"/>
                </a:xfrm>
                <a:custGeom>
                  <a:avLst/>
                  <a:gdLst>
                    <a:gd name="G0" fmla="+- 21600 0 0"/>
                    <a:gd name="G1" fmla="+- 21562 0 0"/>
                    <a:gd name="G2" fmla="+- 21600 0 0"/>
                    <a:gd name="T0" fmla="*/ 12849 w 21600"/>
                    <a:gd name="T1" fmla="*/ 41310 h 41310"/>
                    <a:gd name="T2" fmla="*/ 20323 w 21600"/>
                    <a:gd name="T3" fmla="*/ 0 h 41310"/>
                    <a:gd name="T4" fmla="*/ 21600 w 21600"/>
                    <a:gd name="T5" fmla="*/ 21562 h 41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310" fill="none" extrusionOk="0">
                      <a:moveTo>
                        <a:pt x="12849" y="41309"/>
                      </a:moveTo>
                      <a:cubicBezTo>
                        <a:pt x="5037" y="37848"/>
                        <a:pt x="0" y="30106"/>
                        <a:pt x="0" y="21562"/>
                      </a:cubicBezTo>
                      <a:cubicBezTo>
                        <a:pt x="-1" y="10128"/>
                        <a:pt x="8909" y="675"/>
                        <a:pt x="20322" y="-1"/>
                      </a:cubicBezTo>
                    </a:path>
                    <a:path w="21600" h="41310" stroke="0" extrusionOk="0">
                      <a:moveTo>
                        <a:pt x="12849" y="41309"/>
                      </a:moveTo>
                      <a:cubicBezTo>
                        <a:pt x="5037" y="37848"/>
                        <a:pt x="0" y="30106"/>
                        <a:pt x="0" y="21562"/>
                      </a:cubicBezTo>
                      <a:cubicBezTo>
                        <a:pt x="-1" y="10128"/>
                        <a:pt x="8909" y="675"/>
                        <a:pt x="20322" y="-1"/>
                      </a:cubicBezTo>
                      <a:lnTo>
                        <a:pt x="21600" y="2156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35" name="Arc 131"/>
                <p:cNvSpPr>
                  <a:spLocks/>
                </p:cNvSpPr>
                <p:nvPr/>
              </p:nvSpPr>
              <p:spPr bwMode="auto">
                <a:xfrm>
                  <a:off x="4397" y="2538"/>
                  <a:ext cx="19" cy="32"/>
                </a:xfrm>
                <a:custGeom>
                  <a:avLst/>
                  <a:gdLst>
                    <a:gd name="G0" fmla="+- 21600 0 0"/>
                    <a:gd name="G1" fmla="+- 21563 0 0"/>
                    <a:gd name="G2" fmla="+- 21600 0 0"/>
                    <a:gd name="T0" fmla="*/ 12954 w 21600"/>
                    <a:gd name="T1" fmla="*/ 41357 h 41357"/>
                    <a:gd name="T2" fmla="*/ 20342 w 21600"/>
                    <a:gd name="T3" fmla="*/ 0 h 41357"/>
                    <a:gd name="T4" fmla="*/ 21600 w 21600"/>
                    <a:gd name="T5" fmla="*/ 21563 h 41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357" fill="none" extrusionOk="0">
                      <a:moveTo>
                        <a:pt x="12953" y="41357"/>
                      </a:moveTo>
                      <a:cubicBezTo>
                        <a:pt x="5085" y="37920"/>
                        <a:pt x="0" y="30149"/>
                        <a:pt x="0" y="21563"/>
                      </a:cubicBezTo>
                      <a:cubicBezTo>
                        <a:pt x="-1" y="10122"/>
                        <a:pt x="8920" y="665"/>
                        <a:pt x="20341" y="-1"/>
                      </a:cubicBezTo>
                    </a:path>
                    <a:path w="21600" h="41357" stroke="0" extrusionOk="0">
                      <a:moveTo>
                        <a:pt x="12953" y="41357"/>
                      </a:moveTo>
                      <a:cubicBezTo>
                        <a:pt x="5085" y="37920"/>
                        <a:pt x="0" y="30149"/>
                        <a:pt x="0" y="21563"/>
                      </a:cubicBezTo>
                      <a:cubicBezTo>
                        <a:pt x="-1" y="10122"/>
                        <a:pt x="8920" y="665"/>
                        <a:pt x="20341" y="-1"/>
                      </a:cubicBezTo>
                      <a:lnTo>
                        <a:pt x="21600" y="21563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36" name="Arc 132"/>
                <p:cNvSpPr>
                  <a:spLocks/>
                </p:cNvSpPr>
                <p:nvPr/>
              </p:nvSpPr>
              <p:spPr bwMode="auto">
                <a:xfrm>
                  <a:off x="4455" y="2585"/>
                  <a:ext cx="87" cy="25"/>
                </a:xfrm>
                <a:custGeom>
                  <a:avLst/>
                  <a:gdLst>
                    <a:gd name="G0" fmla="+- 21124 0 0"/>
                    <a:gd name="G1" fmla="+- 0 0 0"/>
                    <a:gd name="G2" fmla="+- 21600 0 0"/>
                    <a:gd name="T0" fmla="*/ 38896 w 38896"/>
                    <a:gd name="T1" fmla="*/ 12277 h 21600"/>
                    <a:gd name="T2" fmla="*/ 0 w 38896"/>
                    <a:gd name="T3" fmla="*/ 4509 h 21600"/>
                    <a:gd name="T4" fmla="*/ 21124 w 38896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896" h="21600" fill="none" extrusionOk="0">
                      <a:moveTo>
                        <a:pt x="38895" y="12276"/>
                      </a:moveTo>
                      <a:cubicBezTo>
                        <a:pt x="34862" y="18115"/>
                        <a:pt x="28219" y="21599"/>
                        <a:pt x="21124" y="21600"/>
                      </a:cubicBezTo>
                      <a:cubicBezTo>
                        <a:pt x="10932" y="21600"/>
                        <a:pt x="2127" y="14476"/>
                        <a:pt x="-1" y="4509"/>
                      </a:cubicBezTo>
                    </a:path>
                    <a:path w="38896" h="21600" stroke="0" extrusionOk="0">
                      <a:moveTo>
                        <a:pt x="38895" y="12276"/>
                      </a:moveTo>
                      <a:cubicBezTo>
                        <a:pt x="34862" y="18115"/>
                        <a:pt x="28219" y="21599"/>
                        <a:pt x="21124" y="21600"/>
                      </a:cubicBezTo>
                      <a:cubicBezTo>
                        <a:pt x="10932" y="21600"/>
                        <a:pt x="2127" y="14476"/>
                        <a:pt x="-1" y="4509"/>
                      </a:cubicBezTo>
                      <a:lnTo>
                        <a:pt x="21124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37" name="Arc 133"/>
                <p:cNvSpPr>
                  <a:spLocks/>
                </p:cNvSpPr>
                <p:nvPr/>
              </p:nvSpPr>
              <p:spPr bwMode="auto">
                <a:xfrm>
                  <a:off x="4457" y="2585"/>
                  <a:ext cx="83" cy="23"/>
                </a:xfrm>
                <a:custGeom>
                  <a:avLst/>
                  <a:gdLst>
                    <a:gd name="G0" fmla="+- 21085 0 0"/>
                    <a:gd name="G1" fmla="+- 0 0 0"/>
                    <a:gd name="G2" fmla="+- 21600 0 0"/>
                    <a:gd name="T0" fmla="*/ 38615 w 38615"/>
                    <a:gd name="T1" fmla="*/ 12620 h 21600"/>
                    <a:gd name="T2" fmla="*/ 0 w 38615"/>
                    <a:gd name="T3" fmla="*/ 4690 h 21600"/>
                    <a:gd name="T4" fmla="*/ 21085 w 38615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615" h="21600" fill="none" extrusionOk="0">
                      <a:moveTo>
                        <a:pt x="38614" y="12619"/>
                      </a:moveTo>
                      <a:cubicBezTo>
                        <a:pt x="34555" y="18258"/>
                        <a:pt x="28032" y="21599"/>
                        <a:pt x="21085" y="21600"/>
                      </a:cubicBezTo>
                      <a:cubicBezTo>
                        <a:pt x="10962" y="21600"/>
                        <a:pt x="2198" y="14570"/>
                        <a:pt x="0" y="4689"/>
                      </a:cubicBezTo>
                    </a:path>
                    <a:path w="38615" h="21600" stroke="0" extrusionOk="0">
                      <a:moveTo>
                        <a:pt x="38614" y="12619"/>
                      </a:moveTo>
                      <a:cubicBezTo>
                        <a:pt x="34555" y="18258"/>
                        <a:pt x="28032" y="21599"/>
                        <a:pt x="21085" y="21600"/>
                      </a:cubicBezTo>
                      <a:cubicBezTo>
                        <a:pt x="10962" y="21600"/>
                        <a:pt x="2198" y="14570"/>
                        <a:pt x="0" y="4689"/>
                      </a:cubicBezTo>
                      <a:lnTo>
                        <a:pt x="21085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" name="Group 134"/>
            <p:cNvGrpSpPr>
              <a:grpSpLocks/>
            </p:cNvGrpSpPr>
            <p:nvPr/>
          </p:nvGrpSpPr>
          <p:grpSpPr bwMode="auto">
            <a:xfrm>
              <a:off x="3917" y="1999"/>
              <a:ext cx="352" cy="349"/>
              <a:chOff x="3917" y="1999"/>
              <a:chExt cx="352" cy="349"/>
            </a:xfrm>
          </p:grpSpPr>
          <p:sp>
            <p:nvSpPr>
              <p:cNvPr id="21639" name="Freeform 135"/>
              <p:cNvSpPr>
                <a:spLocks/>
              </p:cNvSpPr>
              <p:nvPr/>
            </p:nvSpPr>
            <p:spPr bwMode="auto">
              <a:xfrm>
                <a:off x="3967" y="2211"/>
                <a:ext cx="302" cy="37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38" y="0"/>
                  </a:cxn>
                  <a:cxn ang="0">
                    <a:pos x="302" y="0"/>
                  </a:cxn>
                  <a:cxn ang="0">
                    <a:pos x="269" y="37"/>
                  </a:cxn>
                  <a:cxn ang="0">
                    <a:pos x="0" y="37"/>
                  </a:cxn>
                </a:cxnLst>
                <a:rect l="0" t="0" r="r" b="b"/>
                <a:pathLst>
                  <a:path w="302" h="37">
                    <a:moveTo>
                      <a:pt x="0" y="37"/>
                    </a:moveTo>
                    <a:lnTo>
                      <a:pt x="38" y="0"/>
                    </a:lnTo>
                    <a:lnTo>
                      <a:pt x="302" y="0"/>
                    </a:lnTo>
                    <a:lnTo>
                      <a:pt x="269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0" name="Freeform 136"/>
              <p:cNvSpPr>
                <a:spLocks/>
              </p:cNvSpPr>
              <p:nvPr/>
            </p:nvSpPr>
            <p:spPr bwMode="auto">
              <a:xfrm>
                <a:off x="3967" y="2211"/>
                <a:ext cx="302" cy="37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38" y="0"/>
                  </a:cxn>
                  <a:cxn ang="0">
                    <a:pos x="302" y="0"/>
                  </a:cxn>
                  <a:cxn ang="0">
                    <a:pos x="269" y="37"/>
                  </a:cxn>
                  <a:cxn ang="0">
                    <a:pos x="0" y="37"/>
                  </a:cxn>
                </a:cxnLst>
                <a:rect l="0" t="0" r="r" b="b"/>
                <a:pathLst>
                  <a:path w="302" h="37">
                    <a:moveTo>
                      <a:pt x="0" y="37"/>
                    </a:moveTo>
                    <a:lnTo>
                      <a:pt x="38" y="0"/>
                    </a:lnTo>
                    <a:lnTo>
                      <a:pt x="302" y="0"/>
                    </a:lnTo>
                    <a:lnTo>
                      <a:pt x="269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C9C9B6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1" name="Rectangle 137"/>
              <p:cNvSpPr>
                <a:spLocks noChangeArrowheads="1"/>
              </p:cNvSpPr>
              <p:nvPr/>
            </p:nvSpPr>
            <p:spPr bwMode="auto">
              <a:xfrm>
                <a:off x="3967" y="2248"/>
                <a:ext cx="269" cy="46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2" name="Rectangle 138"/>
              <p:cNvSpPr>
                <a:spLocks noChangeArrowheads="1"/>
              </p:cNvSpPr>
              <p:nvPr/>
            </p:nvSpPr>
            <p:spPr bwMode="auto">
              <a:xfrm>
                <a:off x="3969" y="2250"/>
                <a:ext cx="265" cy="42"/>
              </a:xfrm>
              <a:prstGeom prst="rect">
                <a:avLst/>
              </a:prstGeom>
              <a:solidFill>
                <a:srgbClr val="B7B79D"/>
              </a:solidFill>
              <a:ln w="6350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3" name="Freeform 139"/>
              <p:cNvSpPr>
                <a:spLocks/>
              </p:cNvSpPr>
              <p:nvPr/>
            </p:nvSpPr>
            <p:spPr bwMode="auto">
              <a:xfrm>
                <a:off x="4236" y="2211"/>
                <a:ext cx="33" cy="83"/>
              </a:xfrm>
              <a:custGeom>
                <a:avLst/>
                <a:gdLst/>
                <a:ahLst/>
                <a:cxnLst>
                  <a:cxn ang="0">
                    <a:pos x="0" y="83"/>
                  </a:cxn>
                  <a:cxn ang="0">
                    <a:pos x="33" y="50"/>
                  </a:cxn>
                  <a:cxn ang="0">
                    <a:pos x="33" y="0"/>
                  </a:cxn>
                  <a:cxn ang="0">
                    <a:pos x="0" y="37"/>
                  </a:cxn>
                  <a:cxn ang="0">
                    <a:pos x="0" y="83"/>
                  </a:cxn>
                </a:cxnLst>
                <a:rect l="0" t="0" r="r" b="b"/>
                <a:pathLst>
                  <a:path w="33" h="83">
                    <a:moveTo>
                      <a:pt x="0" y="83"/>
                    </a:moveTo>
                    <a:lnTo>
                      <a:pt x="33" y="50"/>
                    </a:lnTo>
                    <a:lnTo>
                      <a:pt x="33" y="0"/>
                    </a:lnTo>
                    <a:lnTo>
                      <a:pt x="0" y="37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7A7A5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4" name="Freeform 140"/>
              <p:cNvSpPr>
                <a:spLocks/>
              </p:cNvSpPr>
              <p:nvPr/>
            </p:nvSpPr>
            <p:spPr bwMode="auto">
              <a:xfrm>
                <a:off x="4236" y="2211"/>
                <a:ext cx="33" cy="83"/>
              </a:xfrm>
              <a:custGeom>
                <a:avLst/>
                <a:gdLst/>
                <a:ahLst/>
                <a:cxnLst>
                  <a:cxn ang="0">
                    <a:pos x="0" y="83"/>
                  </a:cxn>
                  <a:cxn ang="0">
                    <a:pos x="33" y="50"/>
                  </a:cxn>
                  <a:cxn ang="0">
                    <a:pos x="33" y="0"/>
                  </a:cxn>
                  <a:cxn ang="0">
                    <a:pos x="0" y="37"/>
                  </a:cxn>
                  <a:cxn ang="0">
                    <a:pos x="0" y="83"/>
                  </a:cxn>
                </a:cxnLst>
                <a:rect l="0" t="0" r="r" b="b"/>
                <a:pathLst>
                  <a:path w="33" h="83">
                    <a:moveTo>
                      <a:pt x="0" y="83"/>
                    </a:moveTo>
                    <a:lnTo>
                      <a:pt x="33" y="50"/>
                    </a:lnTo>
                    <a:lnTo>
                      <a:pt x="33" y="0"/>
                    </a:lnTo>
                    <a:lnTo>
                      <a:pt x="0" y="37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7A7A5A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5" name="Freeform 141"/>
              <p:cNvSpPr>
                <a:spLocks/>
              </p:cNvSpPr>
              <p:nvPr/>
            </p:nvSpPr>
            <p:spPr bwMode="auto">
              <a:xfrm>
                <a:off x="3976" y="2211"/>
                <a:ext cx="289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29" y="0"/>
                  </a:cxn>
                  <a:cxn ang="0">
                    <a:pos x="289" y="0"/>
                  </a:cxn>
                  <a:cxn ang="0">
                    <a:pos x="264" y="29"/>
                  </a:cxn>
                  <a:cxn ang="0">
                    <a:pos x="0" y="29"/>
                  </a:cxn>
                </a:cxnLst>
                <a:rect l="0" t="0" r="r" b="b"/>
                <a:pathLst>
                  <a:path w="289" h="29">
                    <a:moveTo>
                      <a:pt x="0" y="29"/>
                    </a:moveTo>
                    <a:lnTo>
                      <a:pt x="29" y="0"/>
                    </a:lnTo>
                    <a:lnTo>
                      <a:pt x="289" y="0"/>
                    </a:lnTo>
                    <a:lnTo>
                      <a:pt x="264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6" name="Freeform 142"/>
              <p:cNvSpPr>
                <a:spLocks/>
              </p:cNvSpPr>
              <p:nvPr/>
            </p:nvSpPr>
            <p:spPr bwMode="auto">
              <a:xfrm>
                <a:off x="3976" y="2211"/>
                <a:ext cx="289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29" y="0"/>
                  </a:cxn>
                  <a:cxn ang="0">
                    <a:pos x="289" y="0"/>
                  </a:cxn>
                  <a:cxn ang="0">
                    <a:pos x="264" y="29"/>
                  </a:cxn>
                  <a:cxn ang="0">
                    <a:pos x="0" y="29"/>
                  </a:cxn>
                </a:cxnLst>
                <a:rect l="0" t="0" r="r" b="b"/>
                <a:pathLst>
                  <a:path w="289" h="29">
                    <a:moveTo>
                      <a:pt x="0" y="29"/>
                    </a:moveTo>
                    <a:lnTo>
                      <a:pt x="29" y="0"/>
                    </a:lnTo>
                    <a:lnTo>
                      <a:pt x="289" y="0"/>
                    </a:lnTo>
                    <a:lnTo>
                      <a:pt x="264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7" name="Freeform 143"/>
              <p:cNvSpPr>
                <a:spLocks/>
              </p:cNvSpPr>
              <p:nvPr/>
            </p:nvSpPr>
            <p:spPr bwMode="auto">
              <a:xfrm>
                <a:off x="3972" y="1999"/>
                <a:ext cx="293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25" y="0"/>
                  </a:cxn>
                  <a:cxn ang="0">
                    <a:pos x="293" y="0"/>
                  </a:cxn>
                  <a:cxn ang="0">
                    <a:pos x="264" y="29"/>
                  </a:cxn>
                  <a:cxn ang="0">
                    <a:pos x="0" y="29"/>
                  </a:cxn>
                </a:cxnLst>
                <a:rect l="0" t="0" r="r" b="b"/>
                <a:pathLst>
                  <a:path w="293" h="29">
                    <a:moveTo>
                      <a:pt x="0" y="29"/>
                    </a:moveTo>
                    <a:lnTo>
                      <a:pt x="25" y="0"/>
                    </a:lnTo>
                    <a:lnTo>
                      <a:pt x="293" y="0"/>
                    </a:lnTo>
                    <a:lnTo>
                      <a:pt x="264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8" name="Freeform 144"/>
              <p:cNvSpPr>
                <a:spLocks/>
              </p:cNvSpPr>
              <p:nvPr/>
            </p:nvSpPr>
            <p:spPr bwMode="auto">
              <a:xfrm>
                <a:off x="3972" y="1999"/>
                <a:ext cx="293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25" y="0"/>
                  </a:cxn>
                  <a:cxn ang="0">
                    <a:pos x="293" y="0"/>
                  </a:cxn>
                  <a:cxn ang="0">
                    <a:pos x="264" y="29"/>
                  </a:cxn>
                  <a:cxn ang="0">
                    <a:pos x="0" y="29"/>
                  </a:cxn>
                </a:cxnLst>
                <a:rect l="0" t="0" r="r" b="b"/>
                <a:pathLst>
                  <a:path w="293" h="29">
                    <a:moveTo>
                      <a:pt x="0" y="29"/>
                    </a:moveTo>
                    <a:lnTo>
                      <a:pt x="25" y="0"/>
                    </a:lnTo>
                    <a:lnTo>
                      <a:pt x="293" y="0"/>
                    </a:lnTo>
                    <a:lnTo>
                      <a:pt x="264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C9C9B6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9" name="Rectangle 145"/>
              <p:cNvSpPr>
                <a:spLocks noChangeArrowheads="1"/>
              </p:cNvSpPr>
              <p:nvPr/>
            </p:nvSpPr>
            <p:spPr bwMode="auto">
              <a:xfrm>
                <a:off x="3974" y="2030"/>
                <a:ext cx="264" cy="204"/>
              </a:xfrm>
              <a:prstGeom prst="rect">
                <a:avLst/>
              </a:prstGeom>
              <a:solidFill>
                <a:srgbClr val="B7B79D"/>
              </a:solidFill>
              <a:ln w="6350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50" name="Rectangle 146"/>
              <p:cNvSpPr>
                <a:spLocks noChangeArrowheads="1"/>
              </p:cNvSpPr>
              <p:nvPr/>
            </p:nvSpPr>
            <p:spPr bwMode="auto">
              <a:xfrm>
                <a:off x="3995" y="2055"/>
                <a:ext cx="218" cy="15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51" name="Freeform 147"/>
              <p:cNvSpPr>
                <a:spLocks/>
              </p:cNvSpPr>
              <p:nvPr/>
            </p:nvSpPr>
            <p:spPr bwMode="auto">
              <a:xfrm>
                <a:off x="4236" y="1999"/>
                <a:ext cx="29" cy="233"/>
              </a:xfrm>
              <a:custGeom>
                <a:avLst/>
                <a:gdLst/>
                <a:ahLst/>
                <a:cxnLst>
                  <a:cxn ang="0">
                    <a:pos x="0" y="233"/>
                  </a:cxn>
                  <a:cxn ang="0">
                    <a:pos x="29" y="208"/>
                  </a:cxn>
                  <a:cxn ang="0">
                    <a:pos x="29" y="0"/>
                  </a:cxn>
                  <a:cxn ang="0">
                    <a:pos x="0" y="29"/>
                  </a:cxn>
                  <a:cxn ang="0">
                    <a:pos x="0" y="233"/>
                  </a:cxn>
                </a:cxnLst>
                <a:rect l="0" t="0" r="r" b="b"/>
                <a:pathLst>
                  <a:path w="29" h="233">
                    <a:moveTo>
                      <a:pt x="0" y="233"/>
                    </a:moveTo>
                    <a:lnTo>
                      <a:pt x="29" y="208"/>
                    </a:lnTo>
                    <a:lnTo>
                      <a:pt x="29" y="0"/>
                    </a:lnTo>
                    <a:lnTo>
                      <a:pt x="0" y="29"/>
                    </a:lnTo>
                    <a:lnTo>
                      <a:pt x="0" y="233"/>
                    </a:lnTo>
                    <a:close/>
                  </a:path>
                </a:pathLst>
              </a:custGeom>
              <a:solidFill>
                <a:srgbClr val="7A7A5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52" name="Freeform 148"/>
              <p:cNvSpPr>
                <a:spLocks/>
              </p:cNvSpPr>
              <p:nvPr/>
            </p:nvSpPr>
            <p:spPr bwMode="auto">
              <a:xfrm>
                <a:off x="4236" y="1999"/>
                <a:ext cx="29" cy="233"/>
              </a:xfrm>
              <a:custGeom>
                <a:avLst/>
                <a:gdLst/>
                <a:ahLst/>
                <a:cxnLst>
                  <a:cxn ang="0">
                    <a:pos x="0" y="233"/>
                  </a:cxn>
                  <a:cxn ang="0">
                    <a:pos x="29" y="208"/>
                  </a:cxn>
                  <a:cxn ang="0">
                    <a:pos x="29" y="0"/>
                  </a:cxn>
                  <a:cxn ang="0">
                    <a:pos x="0" y="29"/>
                  </a:cxn>
                  <a:cxn ang="0">
                    <a:pos x="0" y="233"/>
                  </a:cxn>
                </a:cxnLst>
                <a:rect l="0" t="0" r="r" b="b"/>
                <a:pathLst>
                  <a:path w="29" h="233">
                    <a:moveTo>
                      <a:pt x="0" y="233"/>
                    </a:moveTo>
                    <a:lnTo>
                      <a:pt x="29" y="208"/>
                    </a:lnTo>
                    <a:lnTo>
                      <a:pt x="29" y="0"/>
                    </a:lnTo>
                    <a:lnTo>
                      <a:pt x="0" y="29"/>
                    </a:lnTo>
                    <a:lnTo>
                      <a:pt x="0" y="233"/>
                    </a:lnTo>
                    <a:close/>
                  </a:path>
                </a:pathLst>
              </a:custGeom>
              <a:solidFill>
                <a:srgbClr val="7A7A5A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53" name="Freeform 149"/>
              <p:cNvSpPr>
                <a:spLocks/>
              </p:cNvSpPr>
              <p:nvPr/>
            </p:nvSpPr>
            <p:spPr bwMode="auto">
              <a:xfrm>
                <a:off x="3917" y="2286"/>
                <a:ext cx="331" cy="50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42" y="0"/>
                  </a:cxn>
                  <a:cxn ang="0">
                    <a:pos x="331" y="0"/>
                  </a:cxn>
                  <a:cxn ang="0">
                    <a:pos x="289" y="50"/>
                  </a:cxn>
                  <a:cxn ang="0">
                    <a:pos x="0" y="50"/>
                  </a:cxn>
                </a:cxnLst>
                <a:rect l="0" t="0" r="r" b="b"/>
                <a:pathLst>
                  <a:path w="331" h="50">
                    <a:moveTo>
                      <a:pt x="0" y="50"/>
                    </a:moveTo>
                    <a:lnTo>
                      <a:pt x="42" y="0"/>
                    </a:lnTo>
                    <a:lnTo>
                      <a:pt x="331" y="0"/>
                    </a:lnTo>
                    <a:lnTo>
                      <a:pt x="289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54" name="Freeform 150"/>
              <p:cNvSpPr>
                <a:spLocks/>
              </p:cNvSpPr>
              <p:nvPr/>
            </p:nvSpPr>
            <p:spPr bwMode="auto">
              <a:xfrm>
                <a:off x="3917" y="2286"/>
                <a:ext cx="331" cy="50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42" y="0"/>
                  </a:cxn>
                  <a:cxn ang="0">
                    <a:pos x="331" y="0"/>
                  </a:cxn>
                  <a:cxn ang="0">
                    <a:pos x="289" y="50"/>
                  </a:cxn>
                  <a:cxn ang="0">
                    <a:pos x="0" y="50"/>
                  </a:cxn>
                </a:cxnLst>
                <a:rect l="0" t="0" r="r" b="b"/>
                <a:pathLst>
                  <a:path w="331" h="50">
                    <a:moveTo>
                      <a:pt x="0" y="50"/>
                    </a:moveTo>
                    <a:lnTo>
                      <a:pt x="42" y="0"/>
                    </a:lnTo>
                    <a:lnTo>
                      <a:pt x="331" y="0"/>
                    </a:lnTo>
                    <a:lnTo>
                      <a:pt x="289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C9C9B6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55" name="Freeform 151"/>
              <p:cNvSpPr>
                <a:spLocks/>
              </p:cNvSpPr>
              <p:nvPr/>
            </p:nvSpPr>
            <p:spPr bwMode="auto">
              <a:xfrm>
                <a:off x="4206" y="2286"/>
                <a:ext cx="42" cy="62"/>
              </a:xfrm>
              <a:custGeom>
                <a:avLst/>
                <a:gdLst/>
                <a:ahLst/>
                <a:cxnLst>
                  <a:cxn ang="0">
                    <a:pos x="0" y="62"/>
                  </a:cxn>
                  <a:cxn ang="0">
                    <a:pos x="42" y="20"/>
                  </a:cxn>
                  <a:cxn ang="0">
                    <a:pos x="42" y="0"/>
                  </a:cxn>
                  <a:cxn ang="0">
                    <a:pos x="0" y="54"/>
                  </a:cxn>
                  <a:cxn ang="0">
                    <a:pos x="0" y="62"/>
                  </a:cxn>
                </a:cxnLst>
                <a:rect l="0" t="0" r="r" b="b"/>
                <a:pathLst>
                  <a:path w="42" h="62">
                    <a:moveTo>
                      <a:pt x="0" y="62"/>
                    </a:moveTo>
                    <a:lnTo>
                      <a:pt x="42" y="20"/>
                    </a:lnTo>
                    <a:lnTo>
                      <a:pt x="42" y="0"/>
                    </a:lnTo>
                    <a:lnTo>
                      <a:pt x="0" y="54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7A7A5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56" name="Freeform 152"/>
              <p:cNvSpPr>
                <a:spLocks/>
              </p:cNvSpPr>
              <p:nvPr/>
            </p:nvSpPr>
            <p:spPr bwMode="auto">
              <a:xfrm>
                <a:off x="4206" y="2286"/>
                <a:ext cx="42" cy="62"/>
              </a:xfrm>
              <a:custGeom>
                <a:avLst/>
                <a:gdLst/>
                <a:ahLst/>
                <a:cxnLst>
                  <a:cxn ang="0">
                    <a:pos x="0" y="62"/>
                  </a:cxn>
                  <a:cxn ang="0">
                    <a:pos x="42" y="20"/>
                  </a:cxn>
                  <a:cxn ang="0">
                    <a:pos x="42" y="0"/>
                  </a:cxn>
                  <a:cxn ang="0">
                    <a:pos x="0" y="54"/>
                  </a:cxn>
                  <a:cxn ang="0">
                    <a:pos x="0" y="62"/>
                  </a:cxn>
                </a:cxnLst>
                <a:rect l="0" t="0" r="r" b="b"/>
                <a:pathLst>
                  <a:path w="42" h="62">
                    <a:moveTo>
                      <a:pt x="0" y="62"/>
                    </a:moveTo>
                    <a:lnTo>
                      <a:pt x="42" y="20"/>
                    </a:lnTo>
                    <a:lnTo>
                      <a:pt x="42" y="0"/>
                    </a:lnTo>
                    <a:lnTo>
                      <a:pt x="0" y="54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7A7A5A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57" name="Rectangle 153"/>
              <p:cNvSpPr>
                <a:spLocks noChangeArrowheads="1"/>
              </p:cNvSpPr>
              <p:nvPr/>
            </p:nvSpPr>
            <p:spPr bwMode="auto">
              <a:xfrm>
                <a:off x="3917" y="2336"/>
                <a:ext cx="289" cy="12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58" name="Rectangle 154"/>
              <p:cNvSpPr>
                <a:spLocks noChangeArrowheads="1"/>
              </p:cNvSpPr>
              <p:nvPr/>
            </p:nvSpPr>
            <p:spPr bwMode="auto">
              <a:xfrm>
                <a:off x="3919" y="2338"/>
                <a:ext cx="285" cy="8"/>
              </a:xfrm>
              <a:prstGeom prst="rect">
                <a:avLst/>
              </a:prstGeom>
              <a:solidFill>
                <a:srgbClr val="B7B79D"/>
              </a:solidFill>
              <a:ln w="6350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155"/>
            <p:cNvGrpSpPr>
              <a:grpSpLocks/>
            </p:cNvGrpSpPr>
            <p:nvPr/>
          </p:nvGrpSpPr>
          <p:grpSpPr bwMode="auto">
            <a:xfrm>
              <a:off x="4009" y="2078"/>
              <a:ext cx="194" cy="116"/>
              <a:chOff x="4009" y="2078"/>
              <a:chExt cx="194" cy="116"/>
            </a:xfrm>
          </p:grpSpPr>
          <p:grpSp>
            <p:nvGrpSpPr>
              <p:cNvPr id="16" name="Group 156"/>
              <p:cNvGrpSpPr>
                <a:grpSpLocks/>
              </p:cNvGrpSpPr>
              <p:nvPr/>
            </p:nvGrpSpPr>
            <p:grpSpPr bwMode="auto">
              <a:xfrm>
                <a:off x="4009" y="2078"/>
                <a:ext cx="193" cy="116"/>
                <a:chOff x="4009" y="2078"/>
                <a:chExt cx="193" cy="116"/>
              </a:xfrm>
            </p:grpSpPr>
            <p:sp>
              <p:nvSpPr>
                <p:cNvPr id="21661" name="Oval 157"/>
                <p:cNvSpPr>
                  <a:spLocks noChangeArrowheads="1"/>
                </p:cNvSpPr>
                <p:nvPr/>
              </p:nvSpPr>
              <p:spPr bwMode="auto">
                <a:xfrm>
                  <a:off x="4076" y="2078"/>
                  <a:ext cx="84" cy="50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62" name="Oval 158"/>
                <p:cNvSpPr>
                  <a:spLocks noChangeArrowheads="1"/>
                </p:cNvSpPr>
                <p:nvPr/>
              </p:nvSpPr>
              <p:spPr bwMode="auto">
                <a:xfrm>
                  <a:off x="4030" y="2091"/>
                  <a:ext cx="63" cy="49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63" name="Oval 159"/>
                <p:cNvSpPr>
                  <a:spLocks noChangeArrowheads="1"/>
                </p:cNvSpPr>
                <p:nvPr/>
              </p:nvSpPr>
              <p:spPr bwMode="auto">
                <a:xfrm>
                  <a:off x="4009" y="2120"/>
                  <a:ext cx="42" cy="37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64" name="Oval 160"/>
                <p:cNvSpPr>
                  <a:spLocks noChangeArrowheads="1"/>
                </p:cNvSpPr>
                <p:nvPr/>
              </p:nvSpPr>
              <p:spPr bwMode="auto">
                <a:xfrm>
                  <a:off x="4022" y="2136"/>
                  <a:ext cx="67" cy="42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65" name="Oval 161"/>
                <p:cNvSpPr>
                  <a:spLocks noChangeArrowheads="1"/>
                </p:cNvSpPr>
                <p:nvPr/>
              </p:nvSpPr>
              <p:spPr bwMode="auto">
                <a:xfrm>
                  <a:off x="4068" y="2144"/>
                  <a:ext cx="101" cy="50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66" name="Oval 162"/>
                <p:cNvSpPr>
                  <a:spLocks noChangeArrowheads="1"/>
                </p:cNvSpPr>
                <p:nvPr/>
              </p:nvSpPr>
              <p:spPr bwMode="auto">
                <a:xfrm>
                  <a:off x="4131" y="2091"/>
                  <a:ext cx="63" cy="37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67" name="Oval 163"/>
                <p:cNvSpPr>
                  <a:spLocks noChangeArrowheads="1"/>
                </p:cNvSpPr>
                <p:nvPr/>
              </p:nvSpPr>
              <p:spPr bwMode="auto">
                <a:xfrm>
                  <a:off x="4139" y="2115"/>
                  <a:ext cx="63" cy="38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68" name="Oval 164"/>
                <p:cNvSpPr>
                  <a:spLocks noChangeArrowheads="1"/>
                </p:cNvSpPr>
                <p:nvPr/>
              </p:nvSpPr>
              <p:spPr bwMode="auto">
                <a:xfrm>
                  <a:off x="4135" y="2124"/>
                  <a:ext cx="63" cy="62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69" name="Oval 165"/>
                <p:cNvSpPr>
                  <a:spLocks noChangeArrowheads="1"/>
                </p:cNvSpPr>
                <p:nvPr/>
              </p:nvSpPr>
              <p:spPr bwMode="auto">
                <a:xfrm>
                  <a:off x="4043" y="2107"/>
                  <a:ext cx="126" cy="62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166"/>
              <p:cNvGrpSpPr>
                <a:grpSpLocks/>
              </p:cNvGrpSpPr>
              <p:nvPr/>
            </p:nvGrpSpPr>
            <p:grpSpPr bwMode="auto">
              <a:xfrm>
                <a:off x="4009" y="2078"/>
                <a:ext cx="194" cy="116"/>
                <a:chOff x="4009" y="2078"/>
                <a:chExt cx="194" cy="116"/>
              </a:xfrm>
            </p:grpSpPr>
            <p:sp>
              <p:nvSpPr>
                <p:cNvPr id="21671" name="Arc 167"/>
                <p:cNvSpPr>
                  <a:spLocks/>
                </p:cNvSpPr>
                <p:nvPr/>
              </p:nvSpPr>
              <p:spPr bwMode="auto">
                <a:xfrm>
                  <a:off x="4078" y="2078"/>
                  <a:ext cx="79" cy="25"/>
                </a:xfrm>
                <a:custGeom>
                  <a:avLst/>
                  <a:gdLst>
                    <a:gd name="G0" fmla="+- 20470 0 0"/>
                    <a:gd name="G1" fmla="+- 21600 0 0"/>
                    <a:gd name="G2" fmla="+- 21600 0 0"/>
                    <a:gd name="T0" fmla="*/ 0 w 40552"/>
                    <a:gd name="T1" fmla="*/ 14705 h 21600"/>
                    <a:gd name="T2" fmla="*/ 40552 w 40552"/>
                    <a:gd name="T3" fmla="*/ 13646 h 21600"/>
                    <a:gd name="T4" fmla="*/ 20470 w 40552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552" h="21600" fill="none" extrusionOk="0">
                      <a:moveTo>
                        <a:pt x="0" y="14705"/>
                      </a:moveTo>
                      <a:cubicBezTo>
                        <a:pt x="2959" y="5917"/>
                        <a:pt x="11197" y="-1"/>
                        <a:pt x="20470" y="0"/>
                      </a:cubicBezTo>
                      <a:cubicBezTo>
                        <a:pt x="29329" y="0"/>
                        <a:pt x="37289" y="5409"/>
                        <a:pt x="40552" y="13645"/>
                      </a:cubicBezTo>
                    </a:path>
                    <a:path w="40552" h="21600" stroke="0" extrusionOk="0">
                      <a:moveTo>
                        <a:pt x="0" y="14705"/>
                      </a:moveTo>
                      <a:cubicBezTo>
                        <a:pt x="2959" y="5917"/>
                        <a:pt x="11197" y="-1"/>
                        <a:pt x="20470" y="0"/>
                      </a:cubicBezTo>
                      <a:cubicBezTo>
                        <a:pt x="29329" y="0"/>
                        <a:pt x="37289" y="5409"/>
                        <a:pt x="40552" y="13645"/>
                      </a:cubicBezTo>
                      <a:lnTo>
                        <a:pt x="2047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72" name="Arc 168"/>
                <p:cNvSpPr>
                  <a:spLocks/>
                </p:cNvSpPr>
                <p:nvPr/>
              </p:nvSpPr>
              <p:spPr bwMode="auto">
                <a:xfrm>
                  <a:off x="4080" y="2080"/>
                  <a:ext cx="75" cy="23"/>
                </a:xfrm>
                <a:custGeom>
                  <a:avLst/>
                  <a:gdLst>
                    <a:gd name="G0" fmla="+- 20396 0 0"/>
                    <a:gd name="G1" fmla="+- 21600 0 0"/>
                    <a:gd name="G2" fmla="+- 21600 0 0"/>
                    <a:gd name="T0" fmla="*/ 0 w 40381"/>
                    <a:gd name="T1" fmla="*/ 14488 h 21600"/>
                    <a:gd name="T2" fmla="*/ 40381 w 40381"/>
                    <a:gd name="T3" fmla="*/ 13406 h 21600"/>
                    <a:gd name="T4" fmla="*/ 20396 w 40381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381" h="21600" fill="none" extrusionOk="0">
                      <a:moveTo>
                        <a:pt x="0" y="14488"/>
                      </a:moveTo>
                      <a:cubicBezTo>
                        <a:pt x="3025" y="5812"/>
                        <a:pt x="11207" y="-1"/>
                        <a:pt x="20396" y="0"/>
                      </a:cubicBezTo>
                      <a:cubicBezTo>
                        <a:pt x="29160" y="0"/>
                        <a:pt x="37056" y="5296"/>
                        <a:pt x="40381" y="13405"/>
                      </a:cubicBezTo>
                    </a:path>
                    <a:path w="40381" h="21600" stroke="0" extrusionOk="0">
                      <a:moveTo>
                        <a:pt x="0" y="14488"/>
                      </a:moveTo>
                      <a:cubicBezTo>
                        <a:pt x="3025" y="5812"/>
                        <a:pt x="11207" y="-1"/>
                        <a:pt x="20396" y="0"/>
                      </a:cubicBezTo>
                      <a:cubicBezTo>
                        <a:pt x="29160" y="0"/>
                        <a:pt x="37056" y="5296"/>
                        <a:pt x="40381" y="13405"/>
                      </a:cubicBezTo>
                      <a:lnTo>
                        <a:pt x="20396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73" name="Arc 169"/>
                <p:cNvSpPr>
                  <a:spLocks/>
                </p:cNvSpPr>
                <p:nvPr/>
              </p:nvSpPr>
              <p:spPr bwMode="auto">
                <a:xfrm>
                  <a:off x="4030" y="2091"/>
                  <a:ext cx="48" cy="30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05 w 32704"/>
                    <a:gd name="T1" fmla="*/ 26242 h 26242"/>
                    <a:gd name="T2" fmla="*/ 32704 w 32704"/>
                    <a:gd name="T3" fmla="*/ 3073 h 26242"/>
                    <a:gd name="T4" fmla="*/ 21600 w 32704"/>
                    <a:gd name="T5" fmla="*/ 21600 h 26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704" h="26242" fill="none" extrusionOk="0">
                      <a:moveTo>
                        <a:pt x="504" y="26242"/>
                      </a:moveTo>
                      <a:cubicBezTo>
                        <a:pt x="169" y="24717"/>
                        <a:pt x="0" y="23161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511" y="-1"/>
                        <a:pt x="29349" y="1062"/>
                        <a:pt x="32704" y="3072"/>
                      </a:cubicBezTo>
                    </a:path>
                    <a:path w="32704" h="26242" stroke="0" extrusionOk="0">
                      <a:moveTo>
                        <a:pt x="504" y="26242"/>
                      </a:moveTo>
                      <a:cubicBezTo>
                        <a:pt x="169" y="24717"/>
                        <a:pt x="0" y="23161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511" y="-1"/>
                        <a:pt x="29349" y="1062"/>
                        <a:pt x="32704" y="3072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74" name="Arc 170"/>
                <p:cNvSpPr>
                  <a:spLocks/>
                </p:cNvSpPr>
                <p:nvPr/>
              </p:nvSpPr>
              <p:spPr bwMode="auto">
                <a:xfrm>
                  <a:off x="4032" y="2093"/>
                  <a:ext cx="44" cy="27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24 w 32545"/>
                    <a:gd name="T1" fmla="*/ 26329 h 26329"/>
                    <a:gd name="T2" fmla="*/ 32545 w 32545"/>
                    <a:gd name="T3" fmla="*/ 2978 h 26329"/>
                    <a:gd name="T4" fmla="*/ 21600 w 32545"/>
                    <a:gd name="T5" fmla="*/ 21600 h 26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545" h="26329" fill="none" extrusionOk="0">
                      <a:moveTo>
                        <a:pt x="524" y="26328"/>
                      </a:moveTo>
                      <a:cubicBezTo>
                        <a:pt x="175" y="24776"/>
                        <a:pt x="0" y="2319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448" y="-1"/>
                        <a:pt x="29227" y="1028"/>
                        <a:pt x="32544" y="2978"/>
                      </a:cubicBezTo>
                    </a:path>
                    <a:path w="32545" h="26329" stroke="0" extrusionOk="0">
                      <a:moveTo>
                        <a:pt x="524" y="26328"/>
                      </a:moveTo>
                      <a:cubicBezTo>
                        <a:pt x="175" y="24776"/>
                        <a:pt x="0" y="2319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448" y="-1"/>
                        <a:pt x="29227" y="1028"/>
                        <a:pt x="32544" y="2978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75" name="Arc 171"/>
                <p:cNvSpPr>
                  <a:spLocks/>
                </p:cNvSpPr>
                <p:nvPr/>
              </p:nvSpPr>
              <p:spPr bwMode="auto">
                <a:xfrm>
                  <a:off x="4022" y="2156"/>
                  <a:ext cx="50" cy="22"/>
                </a:xfrm>
                <a:custGeom>
                  <a:avLst/>
                  <a:gdLst>
                    <a:gd name="G0" fmla="+- 21600 0 0"/>
                    <a:gd name="G1" fmla="+- 1078 0 0"/>
                    <a:gd name="G2" fmla="+- 21600 0 0"/>
                    <a:gd name="T0" fmla="*/ 32150 w 32150"/>
                    <a:gd name="T1" fmla="*/ 19927 h 22678"/>
                    <a:gd name="T2" fmla="*/ 27 w 32150"/>
                    <a:gd name="T3" fmla="*/ 0 h 22678"/>
                    <a:gd name="T4" fmla="*/ 21600 w 32150"/>
                    <a:gd name="T5" fmla="*/ 1078 h 22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150" h="22678" fill="none" extrusionOk="0">
                      <a:moveTo>
                        <a:pt x="32149" y="19926"/>
                      </a:moveTo>
                      <a:cubicBezTo>
                        <a:pt x="28926" y="21730"/>
                        <a:pt x="25293" y="22677"/>
                        <a:pt x="21600" y="22678"/>
                      </a:cubicBezTo>
                      <a:cubicBezTo>
                        <a:pt x="9670" y="22678"/>
                        <a:pt x="0" y="13007"/>
                        <a:pt x="0" y="1078"/>
                      </a:cubicBezTo>
                      <a:cubicBezTo>
                        <a:pt x="-1" y="718"/>
                        <a:pt x="8" y="359"/>
                        <a:pt x="26" y="-1"/>
                      </a:cubicBezTo>
                    </a:path>
                    <a:path w="32150" h="22678" stroke="0" extrusionOk="0">
                      <a:moveTo>
                        <a:pt x="32149" y="19926"/>
                      </a:moveTo>
                      <a:cubicBezTo>
                        <a:pt x="28926" y="21730"/>
                        <a:pt x="25293" y="22677"/>
                        <a:pt x="21600" y="22678"/>
                      </a:cubicBezTo>
                      <a:cubicBezTo>
                        <a:pt x="9670" y="22678"/>
                        <a:pt x="0" y="13007"/>
                        <a:pt x="0" y="1078"/>
                      </a:cubicBezTo>
                      <a:cubicBezTo>
                        <a:pt x="-1" y="718"/>
                        <a:pt x="8" y="359"/>
                        <a:pt x="26" y="-1"/>
                      </a:cubicBezTo>
                      <a:lnTo>
                        <a:pt x="21600" y="107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76" name="Arc 172"/>
                <p:cNvSpPr>
                  <a:spLocks/>
                </p:cNvSpPr>
                <p:nvPr/>
              </p:nvSpPr>
              <p:spPr bwMode="auto">
                <a:xfrm>
                  <a:off x="4024" y="2156"/>
                  <a:ext cx="46" cy="20"/>
                </a:xfrm>
                <a:custGeom>
                  <a:avLst/>
                  <a:gdLst>
                    <a:gd name="G0" fmla="+- 21600 0 0"/>
                    <a:gd name="G1" fmla="+- 1120 0 0"/>
                    <a:gd name="G2" fmla="+- 21600 0 0"/>
                    <a:gd name="T0" fmla="*/ 31842 w 31842"/>
                    <a:gd name="T1" fmla="*/ 20137 h 22720"/>
                    <a:gd name="T2" fmla="*/ 29 w 31842"/>
                    <a:gd name="T3" fmla="*/ 0 h 22720"/>
                    <a:gd name="T4" fmla="*/ 21600 w 31842"/>
                    <a:gd name="T5" fmla="*/ 1120 h 22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842" h="22720" fill="none" extrusionOk="0">
                      <a:moveTo>
                        <a:pt x="31842" y="20137"/>
                      </a:moveTo>
                      <a:cubicBezTo>
                        <a:pt x="28694" y="21832"/>
                        <a:pt x="25175" y="22719"/>
                        <a:pt x="21600" y="22720"/>
                      </a:cubicBezTo>
                      <a:cubicBezTo>
                        <a:pt x="9670" y="22720"/>
                        <a:pt x="0" y="13049"/>
                        <a:pt x="0" y="1120"/>
                      </a:cubicBezTo>
                      <a:cubicBezTo>
                        <a:pt x="-1" y="746"/>
                        <a:pt x="9" y="373"/>
                        <a:pt x="29" y="0"/>
                      </a:cubicBezTo>
                    </a:path>
                    <a:path w="31842" h="22720" stroke="0" extrusionOk="0">
                      <a:moveTo>
                        <a:pt x="31842" y="20137"/>
                      </a:moveTo>
                      <a:cubicBezTo>
                        <a:pt x="28694" y="21832"/>
                        <a:pt x="25175" y="22719"/>
                        <a:pt x="21600" y="22720"/>
                      </a:cubicBezTo>
                      <a:cubicBezTo>
                        <a:pt x="9670" y="22720"/>
                        <a:pt x="0" y="13049"/>
                        <a:pt x="0" y="1120"/>
                      </a:cubicBezTo>
                      <a:cubicBezTo>
                        <a:pt x="-1" y="746"/>
                        <a:pt x="9" y="373"/>
                        <a:pt x="29" y="0"/>
                      </a:cubicBezTo>
                      <a:lnTo>
                        <a:pt x="21600" y="112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77" name="Arc 173"/>
                <p:cNvSpPr>
                  <a:spLocks/>
                </p:cNvSpPr>
                <p:nvPr/>
              </p:nvSpPr>
              <p:spPr bwMode="auto">
                <a:xfrm>
                  <a:off x="4157" y="2091"/>
                  <a:ext cx="38" cy="28"/>
                </a:xfrm>
                <a:custGeom>
                  <a:avLst/>
                  <a:gdLst>
                    <a:gd name="G0" fmla="+- 4427 0 0"/>
                    <a:gd name="G1" fmla="+- 21600 0 0"/>
                    <a:gd name="G2" fmla="+- 21600 0 0"/>
                    <a:gd name="T0" fmla="*/ 0 w 26027"/>
                    <a:gd name="T1" fmla="*/ 459 h 32555"/>
                    <a:gd name="T2" fmla="*/ 23043 w 26027"/>
                    <a:gd name="T3" fmla="*/ 32555 h 32555"/>
                    <a:gd name="T4" fmla="*/ 4427 w 26027"/>
                    <a:gd name="T5" fmla="*/ 21600 h 325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6027" h="32555" fill="none" extrusionOk="0">
                      <a:moveTo>
                        <a:pt x="-1" y="458"/>
                      </a:moveTo>
                      <a:cubicBezTo>
                        <a:pt x="1455" y="153"/>
                        <a:pt x="2939" y="-1"/>
                        <a:pt x="4427" y="0"/>
                      </a:cubicBezTo>
                      <a:cubicBezTo>
                        <a:pt x="16356" y="0"/>
                        <a:pt x="26027" y="9670"/>
                        <a:pt x="26027" y="21600"/>
                      </a:cubicBezTo>
                      <a:cubicBezTo>
                        <a:pt x="26027" y="25452"/>
                        <a:pt x="24996" y="29234"/>
                        <a:pt x="23042" y="32554"/>
                      </a:cubicBezTo>
                    </a:path>
                    <a:path w="26027" h="32555" stroke="0" extrusionOk="0">
                      <a:moveTo>
                        <a:pt x="-1" y="458"/>
                      </a:moveTo>
                      <a:cubicBezTo>
                        <a:pt x="1455" y="153"/>
                        <a:pt x="2939" y="-1"/>
                        <a:pt x="4427" y="0"/>
                      </a:cubicBezTo>
                      <a:cubicBezTo>
                        <a:pt x="16356" y="0"/>
                        <a:pt x="26027" y="9670"/>
                        <a:pt x="26027" y="21600"/>
                      </a:cubicBezTo>
                      <a:cubicBezTo>
                        <a:pt x="26027" y="25452"/>
                        <a:pt x="24996" y="29234"/>
                        <a:pt x="23042" y="32554"/>
                      </a:cubicBezTo>
                      <a:lnTo>
                        <a:pt x="4427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78" name="Arc 174"/>
                <p:cNvSpPr>
                  <a:spLocks/>
                </p:cNvSpPr>
                <p:nvPr/>
              </p:nvSpPr>
              <p:spPr bwMode="auto">
                <a:xfrm>
                  <a:off x="4157" y="2093"/>
                  <a:ext cx="35" cy="25"/>
                </a:xfrm>
                <a:custGeom>
                  <a:avLst/>
                  <a:gdLst>
                    <a:gd name="G0" fmla="+- 4225 0 0"/>
                    <a:gd name="G1" fmla="+- 21600 0 0"/>
                    <a:gd name="G2" fmla="+- 21600 0 0"/>
                    <a:gd name="T0" fmla="*/ 0 w 25825"/>
                    <a:gd name="T1" fmla="*/ 417 h 32954"/>
                    <a:gd name="T2" fmla="*/ 22600 w 25825"/>
                    <a:gd name="T3" fmla="*/ 32954 h 32954"/>
                    <a:gd name="T4" fmla="*/ 4225 w 25825"/>
                    <a:gd name="T5" fmla="*/ 21600 h 32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825" h="32954" fill="none" extrusionOk="0">
                      <a:moveTo>
                        <a:pt x="0" y="417"/>
                      </a:moveTo>
                      <a:cubicBezTo>
                        <a:pt x="1391" y="139"/>
                        <a:pt x="2806" y="-1"/>
                        <a:pt x="4225" y="0"/>
                      </a:cubicBezTo>
                      <a:cubicBezTo>
                        <a:pt x="16154" y="0"/>
                        <a:pt x="25825" y="9670"/>
                        <a:pt x="25825" y="21600"/>
                      </a:cubicBezTo>
                      <a:cubicBezTo>
                        <a:pt x="25825" y="25610"/>
                        <a:pt x="24708" y="29542"/>
                        <a:pt x="22600" y="32954"/>
                      </a:cubicBezTo>
                    </a:path>
                    <a:path w="25825" h="32954" stroke="0" extrusionOk="0">
                      <a:moveTo>
                        <a:pt x="0" y="417"/>
                      </a:moveTo>
                      <a:cubicBezTo>
                        <a:pt x="1391" y="139"/>
                        <a:pt x="2806" y="-1"/>
                        <a:pt x="4225" y="0"/>
                      </a:cubicBezTo>
                      <a:cubicBezTo>
                        <a:pt x="16154" y="0"/>
                        <a:pt x="25825" y="9670"/>
                        <a:pt x="25825" y="21600"/>
                      </a:cubicBezTo>
                      <a:cubicBezTo>
                        <a:pt x="25825" y="25610"/>
                        <a:pt x="24708" y="29542"/>
                        <a:pt x="22600" y="32954"/>
                      </a:cubicBezTo>
                      <a:lnTo>
                        <a:pt x="4225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79" name="Arc 175"/>
                <p:cNvSpPr>
                  <a:spLocks/>
                </p:cNvSpPr>
                <p:nvPr/>
              </p:nvSpPr>
              <p:spPr bwMode="auto">
                <a:xfrm>
                  <a:off x="4169" y="2120"/>
                  <a:ext cx="34" cy="28"/>
                </a:xfrm>
                <a:custGeom>
                  <a:avLst/>
                  <a:gdLst>
                    <a:gd name="G0" fmla="+- 0 0 0"/>
                    <a:gd name="G1" fmla="+- 16736 0 0"/>
                    <a:gd name="G2" fmla="+- 21600 0 0"/>
                    <a:gd name="T0" fmla="*/ 13655 w 21600"/>
                    <a:gd name="T1" fmla="*/ 0 h 29291"/>
                    <a:gd name="T2" fmla="*/ 17577 w 21600"/>
                    <a:gd name="T3" fmla="*/ 29291 h 29291"/>
                    <a:gd name="T4" fmla="*/ 0 w 21600"/>
                    <a:gd name="T5" fmla="*/ 16736 h 29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291" fill="none" extrusionOk="0">
                      <a:moveTo>
                        <a:pt x="13655" y="-1"/>
                      </a:moveTo>
                      <a:cubicBezTo>
                        <a:pt x="18682" y="4102"/>
                        <a:pt x="21600" y="10247"/>
                        <a:pt x="21600" y="16736"/>
                      </a:cubicBezTo>
                      <a:cubicBezTo>
                        <a:pt x="21600" y="21237"/>
                        <a:pt x="20193" y="25627"/>
                        <a:pt x="17576" y="29290"/>
                      </a:cubicBezTo>
                    </a:path>
                    <a:path w="21600" h="29291" stroke="0" extrusionOk="0">
                      <a:moveTo>
                        <a:pt x="13655" y="-1"/>
                      </a:moveTo>
                      <a:cubicBezTo>
                        <a:pt x="18682" y="4102"/>
                        <a:pt x="21600" y="10247"/>
                        <a:pt x="21600" y="16736"/>
                      </a:cubicBezTo>
                      <a:cubicBezTo>
                        <a:pt x="21600" y="21237"/>
                        <a:pt x="20193" y="25627"/>
                        <a:pt x="17576" y="29290"/>
                      </a:cubicBezTo>
                      <a:lnTo>
                        <a:pt x="0" y="1673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80" name="Arc 176"/>
                <p:cNvSpPr>
                  <a:spLocks/>
                </p:cNvSpPr>
                <p:nvPr/>
              </p:nvSpPr>
              <p:spPr bwMode="auto">
                <a:xfrm>
                  <a:off x="4169" y="2121"/>
                  <a:ext cx="32" cy="26"/>
                </a:xfrm>
                <a:custGeom>
                  <a:avLst/>
                  <a:gdLst>
                    <a:gd name="G0" fmla="+- 0 0 0"/>
                    <a:gd name="G1" fmla="+- 16990 0 0"/>
                    <a:gd name="G2" fmla="+- 21600 0 0"/>
                    <a:gd name="T0" fmla="*/ 13338 w 21600"/>
                    <a:gd name="T1" fmla="*/ 0 h 29865"/>
                    <a:gd name="T2" fmla="*/ 17344 w 21600"/>
                    <a:gd name="T3" fmla="*/ 29865 h 29865"/>
                    <a:gd name="T4" fmla="*/ 0 w 21600"/>
                    <a:gd name="T5" fmla="*/ 16990 h 298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865" fill="none" extrusionOk="0">
                      <a:moveTo>
                        <a:pt x="13337" y="0"/>
                      </a:moveTo>
                      <a:cubicBezTo>
                        <a:pt x="18553" y="4094"/>
                        <a:pt x="21600" y="10358"/>
                        <a:pt x="21600" y="16990"/>
                      </a:cubicBezTo>
                      <a:cubicBezTo>
                        <a:pt x="21600" y="21627"/>
                        <a:pt x="20107" y="26141"/>
                        <a:pt x="17343" y="29864"/>
                      </a:cubicBezTo>
                    </a:path>
                    <a:path w="21600" h="29865" stroke="0" extrusionOk="0">
                      <a:moveTo>
                        <a:pt x="13337" y="0"/>
                      </a:moveTo>
                      <a:cubicBezTo>
                        <a:pt x="18553" y="4094"/>
                        <a:pt x="21600" y="10358"/>
                        <a:pt x="21600" y="16990"/>
                      </a:cubicBezTo>
                      <a:cubicBezTo>
                        <a:pt x="21600" y="21627"/>
                        <a:pt x="20107" y="26141"/>
                        <a:pt x="17343" y="29864"/>
                      </a:cubicBezTo>
                      <a:lnTo>
                        <a:pt x="0" y="1699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81" name="Arc 177"/>
                <p:cNvSpPr>
                  <a:spLocks/>
                </p:cNvSpPr>
                <p:nvPr/>
              </p:nvSpPr>
              <p:spPr bwMode="auto">
                <a:xfrm>
                  <a:off x="4157" y="2146"/>
                  <a:ext cx="42" cy="40"/>
                </a:xfrm>
                <a:custGeom>
                  <a:avLst/>
                  <a:gdLst>
                    <a:gd name="G0" fmla="+- 7090 0 0"/>
                    <a:gd name="G1" fmla="+- 6516 0 0"/>
                    <a:gd name="G2" fmla="+- 21600 0 0"/>
                    <a:gd name="T0" fmla="*/ 27684 w 28690"/>
                    <a:gd name="T1" fmla="*/ 0 h 28116"/>
                    <a:gd name="T2" fmla="*/ 0 w 28690"/>
                    <a:gd name="T3" fmla="*/ 26919 h 28116"/>
                    <a:gd name="T4" fmla="*/ 7090 w 28690"/>
                    <a:gd name="T5" fmla="*/ 6516 h 28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690" h="28116" fill="none" extrusionOk="0">
                      <a:moveTo>
                        <a:pt x="27683" y="0"/>
                      </a:moveTo>
                      <a:cubicBezTo>
                        <a:pt x="28350" y="2107"/>
                        <a:pt x="28690" y="4305"/>
                        <a:pt x="28690" y="6516"/>
                      </a:cubicBezTo>
                      <a:cubicBezTo>
                        <a:pt x="28690" y="18445"/>
                        <a:pt x="19019" y="28116"/>
                        <a:pt x="7090" y="28116"/>
                      </a:cubicBezTo>
                      <a:cubicBezTo>
                        <a:pt x="4676" y="28116"/>
                        <a:pt x="2279" y="27711"/>
                        <a:pt x="-1" y="26919"/>
                      </a:cubicBezTo>
                    </a:path>
                    <a:path w="28690" h="28116" stroke="0" extrusionOk="0">
                      <a:moveTo>
                        <a:pt x="27683" y="0"/>
                      </a:moveTo>
                      <a:cubicBezTo>
                        <a:pt x="28350" y="2107"/>
                        <a:pt x="28690" y="4305"/>
                        <a:pt x="28690" y="6516"/>
                      </a:cubicBezTo>
                      <a:cubicBezTo>
                        <a:pt x="28690" y="18445"/>
                        <a:pt x="19019" y="28116"/>
                        <a:pt x="7090" y="28116"/>
                      </a:cubicBezTo>
                      <a:cubicBezTo>
                        <a:pt x="4676" y="28116"/>
                        <a:pt x="2279" y="27711"/>
                        <a:pt x="-1" y="26919"/>
                      </a:cubicBezTo>
                      <a:lnTo>
                        <a:pt x="7090" y="651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82" name="Arc 178"/>
                <p:cNvSpPr>
                  <a:spLocks/>
                </p:cNvSpPr>
                <p:nvPr/>
              </p:nvSpPr>
              <p:spPr bwMode="auto">
                <a:xfrm>
                  <a:off x="4157" y="2146"/>
                  <a:ext cx="39" cy="38"/>
                </a:xfrm>
                <a:custGeom>
                  <a:avLst/>
                  <a:gdLst>
                    <a:gd name="G0" fmla="+- 7083 0 0"/>
                    <a:gd name="G1" fmla="+- 6523 0 0"/>
                    <a:gd name="G2" fmla="+- 21600 0 0"/>
                    <a:gd name="T0" fmla="*/ 27675 w 28683"/>
                    <a:gd name="T1" fmla="*/ 0 h 28123"/>
                    <a:gd name="T2" fmla="*/ 0 w 28683"/>
                    <a:gd name="T3" fmla="*/ 26929 h 28123"/>
                    <a:gd name="T4" fmla="*/ 7083 w 28683"/>
                    <a:gd name="T5" fmla="*/ 6523 h 28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683" h="28123" fill="none" extrusionOk="0">
                      <a:moveTo>
                        <a:pt x="27674" y="0"/>
                      </a:moveTo>
                      <a:cubicBezTo>
                        <a:pt x="28342" y="2109"/>
                        <a:pt x="28683" y="4309"/>
                        <a:pt x="28683" y="6523"/>
                      </a:cubicBezTo>
                      <a:cubicBezTo>
                        <a:pt x="28683" y="18452"/>
                        <a:pt x="19012" y="28123"/>
                        <a:pt x="7083" y="28123"/>
                      </a:cubicBezTo>
                      <a:cubicBezTo>
                        <a:pt x="4671" y="28123"/>
                        <a:pt x="2277" y="27719"/>
                        <a:pt x="0" y="26928"/>
                      </a:cubicBezTo>
                    </a:path>
                    <a:path w="28683" h="28123" stroke="0" extrusionOk="0">
                      <a:moveTo>
                        <a:pt x="27674" y="0"/>
                      </a:moveTo>
                      <a:cubicBezTo>
                        <a:pt x="28342" y="2109"/>
                        <a:pt x="28683" y="4309"/>
                        <a:pt x="28683" y="6523"/>
                      </a:cubicBezTo>
                      <a:cubicBezTo>
                        <a:pt x="28683" y="18452"/>
                        <a:pt x="19012" y="28123"/>
                        <a:pt x="7083" y="28123"/>
                      </a:cubicBezTo>
                      <a:cubicBezTo>
                        <a:pt x="4671" y="28123"/>
                        <a:pt x="2277" y="27719"/>
                        <a:pt x="0" y="26928"/>
                      </a:cubicBezTo>
                      <a:lnTo>
                        <a:pt x="7083" y="6523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83" name="Arc 179"/>
                <p:cNvSpPr>
                  <a:spLocks/>
                </p:cNvSpPr>
                <p:nvPr/>
              </p:nvSpPr>
              <p:spPr bwMode="auto">
                <a:xfrm>
                  <a:off x="4009" y="2121"/>
                  <a:ext cx="21" cy="35"/>
                </a:xfrm>
                <a:custGeom>
                  <a:avLst/>
                  <a:gdLst>
                    <a:gd name="G0" fmla="+- 21600 0 0"/>
                    <a:gd name="G1" fmla="+- 21562 0 0"/>
                    <a:gd name="G2" fmla="+- 21600 0 0"/>
                    <a:gd name="T0" fmla="*/ 12893 w 21600"/>
                    <a:gd name="T1" fmla="*/ 41329 h 41329"/>
                    <a:gd name="T2" fmla="*/ 20323 w 21600"/>
                    <a:gd name="T3" fmla="*/ 0 h 41329"/>
                    <a:gd name="T4" fmla="*/ 21600 w 21600"/>
                    <a:gd name="T5" fmla="*/ 21562 h 41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329" fill="none" extrusionOk="0">
                      <a:moveTo>
                        <a:pt x="12892" y="41329"/>
                      </a:moveTo>
                      <a:cubicBezTo>
                        <a:pt x="5057" y="37877"/>
                        <a:pt x="0" y="30124"/>
                        <a:pt x="0" y="21562"/>
                      </a:cubicBezTo>
                      <a:cubicBezTo>
                        <a:pt x="-1" y="10128"/>
                        <a:pt x="8909" y="675"/>
                        <a:pt x="20322" y="-1"/>
                      </a:cubicBezTo>
                    </a:path>
                    <a:path w="21600" h="41329" stroke="0" extrusionOk="0">
                      <a:moveTo>
                        <a:pt x="12892" y="41329"/>
                      </a:moveTo>
                      <a:cubicBezTo>
                        <a:pt x="5057" y="37877"/>
                        <a:pt x="0" y="30124"/>
                        <a:pt x="0" y="21562"/>
                      </a:cubicBezTo>
                      <a:cubicBezTo>
                        <a:pt x="-1" y="10128"/>
                        <a:pt x="8909" y="675"/>
                        <a:pt x="20322" y="-1"/>
                      </a:cubicBezTo>
                      <a:lnTo>
                        <a:pt x="21600" y="2156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84" name="Arc 180"/>
                <p:cNvSpPr>
                  <a:spLocks/>
                </p:cNvSpPr>
                <p:nvPr/>
              </p:nvSpPr>
              <p:spPr bwMode="auto">
                <a:xfrm>
                  <a:off x="4011" y="2123"/>
                  <a:ext cx="19" cy="32"/>
                </a:xfrm>
                <a:custGeom>
                  <a:avLst/>
                  <a:gdLst>
                    <a:gd name="G0" fmla="+- 21600 0 0"/>
                    <a:gd name="G1" fmla="+- 21563 0 0"/>
                    <a:gd name="G2" fmla="+- 21600 0 0"/>
                    <a:gd name="T0" fmla="*/ 12997 w 21600"/>
                    <a:gd name="T1" fmla="*/ 41376 h 41376"/>
                    <a:gd name="T2" fmla="*/ 20342 w 21600"/>
                    <a:gd name="T3" fmla="*/ 0 h 41376"/>
                    <a:gd name="T4" fmla="*/ 21600 w 21600"/>
                    <a:gd name="T5" fmla="*/ 21563 h 41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376" fill="none" extrusionOk="0">
                      <a:moveTo>
                        <a:pt x="12997" y="41375"/>
                      </a:moveTo>
                      <a:cubicBezTo>
                        <a:pt x="5105" y="37949"/>
                        <a:pt x="0" y="30166"/>
                        <a:pt x="0" y="21563"/>
                      </a:cubicBezTo>
                      <a:cubicBezTo>
                        <a:pt x="-1" y="10122"/>
                        <a:pt x="8920" y="665"/>
                        <a:pt x="20341" y="-1"/>
                      </a:cubicBezTo>
                    </a:path>
                    <a:path w="21600" h="41376" stroke="0" extrusionOk="0">
                      <a:moveTo>
                        <a:pt x="12997" y="41375"/>
                      </a:moveTo>
                      <a:cubicBezTo>
                        <a:pt x="5105" y="37949"/>
                        <a:pt x="0" y="30166"/>
                        <a:pt x="0" y="21563"/>
                      </a:cubicBezTo>
                      <a:cubicBezTo>
                        <a:pt x="-1" y="10122"/>
                        <a:pt x="8920" y="665"/>
                        <a:pt x="20341" y="-1"/>
                      </a:cubicBezTo>
                      <a:lnTo>
                        <a:pt x="21600" y="21563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85" name="Arc 181"/>
                <p:cNvSpPr>
                  <a:spLocks/>
                </p:cNvSpPr>
                <p:nvPr/>
              </p:nvSpPr>
              <p:spPr bwMode="auto">
                <a:xfrm>
                  <a:off x="4069" y="2169"/>
                  <a:ext cx="86" cy="25"/>
                </a:xfrm>
                <a:custGeom>
                  <a:avLst/>
                  <a:gdLst>
                    <a:gd name="G0" fmla="+- 21111 0 0"/>
                    <a:gd name="G1" fmla="+- 0 0 0"/>
                    <a:gd name="G2" fmla="+- 21600 0 0"/>
                    <a:gd name="T0" fmla="*/ 38895 w 38895"/>
                    <a:gd name="T1" fmla="*/ 12260 h 21600"/>
                    <a:gd name="T2" fmla="*/ 0 w 38895"/>
                    <a:gd name="T3" fmla="*/ 4570 h 21600"/>
                    <a:gd name="T4" fmla="*/ 21111 w 38895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895" h="21600" fill="none" extrusionOk="0">
                      <a:moveTo>
                        <a:pt x="38894" y="12259"/>
                      </a:moveTo>
                      <a:cubicBezTo>
                        <a:pt x="34863" y="18107"/>
                        <a:pt x="28214" y="21599"/>
                        <a:pt x="21111" y="21600"/>
                      </a:cubicBezTo>
                      <a:cubicBezTo>
                        <a:pt x="10942" y="21600"/>
                        <a:pt x="2151" y="14508"/>
                        <a:pt x="-1" y="4570"/>
                      </a:cubicBezTo>
                    </a:path>
                    <a:path w="38895" h="21600" stroke="0" extrusionOk="0">
                      <a:moveTo>
                        <a:pt x="38894" y="12259"/>
                      </a:moveTo>
                      <a:cubicBezTo>
                        <a:pt x="34863" y="18107"/>
                        <a:pt x="28214" y="21599"/>
                        <a:pt x="21111" y="21600"/>
                      </a:cubicBezTo>
                      <a:cubicBezTo>
                        <a:pt x="10942" y="21600"/>
                        <a:pt x="2151" y="14508"/>
                        <a:pt x="-1" y="4570"/>
                      </a:cubicBezTo>
                      <a:lnTo>
                        <a:pt x="21111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86" name="Arc 182"/>
                <p:cNvSpPr>
                  <a:spLocks/>
                </p:cNvSpPr>
                <p:nvPr/>
              </p:nvSpPr>
              <p:spPr bwMode="auto">
                <a:xfrm>
                  <a:off x="4071" y="2169"/>
                  <a:ext cx="82" cy="23"/>
                </a:xfrm>
                <a:custGeom>
                  <a:avLst/>
                  <a:gdLst>
                    <a:gd name="G0" fmla="+- 21071 0 0"/>
                    <a:gd name="G1" fmla="+- 0 0 0"/>
                    <a:gd name="G2" fmla="+- 21600 0 0"/>
                    <a:gd name="T0" fmla="*/ 38616 w 38616"/>
                    <a:gd name="T1" fmla="*/ 12599 h 21600"/>
                    <a:gd name="T2" fmla="*/ 0 w 38616"/>
                    <a:gd name="T3" fmla="*/ 4751 h 21600"/>
                    <a:gd name="T4" fmla="*/ 21071 w 38616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616" h="21600" fill="none" extrusionOk="0">
                      <a:moveTo>
                        <a:pt x="38615" y="12598"/>
                      </a:moveTo>
                      <a:cubicBezTo>
                        <a:pt x="34558" y="18249"/>
                        <a:pt x="28027" y="21599"/>
                        <a:pt x="21071" y="21600"/>
                      </a:cubicBezTo>
                      <a:cubicBezTo>
                        <a:pt x="10972" y="21600"/>
                        <a:pt x="2221" y="14602"/>
                        <a:pt x="-1" y="4751"/>
                      </a:cubicBezTo>
                    </a:path>
                    <a:path w="38616" h="21600" stroke="0" extrusionOk="0">
                      <a:moveTo>
                        <a:pt x="38615" y="12598"/>
                      </a:moveTo>
                      <a:cubicBezTo>
                        <a:pt x="34558" y="18249"/>
                        <a:pt x="28027" y="21599"/>
                        <a:pt x="21071" y="21600"/>
                      </a:cubicBezTo>
                      <a:cubicBezTo>
                        <a:pt x="10972" y="21600"/>
                        <a:pt x="2221" y="14602"/>
                        <a:pt x="-1" y="4751"/>
                      </a:cubicBezTo>
                      <a:lnTo>
                        <a:pt x="21071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21687" name="Picture 183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95" y="2350"/>
              <a:ext cx="1723" cy="1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688" name="Picture 184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949" y="2148"/>
              <a:ext cx="455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689" name="Picture 185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381" y="1542"/>
              <a:ext cx="487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8" name="Group 186"/>
            <p:cNvGrpSpPr>
              <a:grpSpLocks/>
            </p:cNvGrpSpPr>
            <p:nvPr/>
          </p:nvGrpSpPr>
          <p:grpSpPr bwMode="auto">
            <a:xfrm>
              <a:off x="1638" y="2945"/>
              <a:ext cx="1736" cy="1043"/>
              <a:chOff x="1638" y="2945"/>
              <a:chExt cx="1736" cy="1043"/>
            </a:xfrm>
          </p:grpSpPr>
          <p:grpSp>
            <p:nvGrpSpPr>
              <p:cNvPr id="19" name="Group 187"/>
              <p:cNvGrpSpPr>
                <a:grpSpLocks/>
              </p:cNvGrpSpPr>
              <p:nvPr/>
            </p:nvGrpSpPr>
            <p:grpSpPr bwMode="auto">
              <a:xfrm>
                <a:off x="1638" y="2949"/>
                <a:ext cx="1730" cy="1034"/>
                <a:chOff x="1638" y="2949"/>
                <a:chExt cx="1730" cy="1034"/>
              </a:xfrm>
            </p:grpSpPr>
            <p:sp>
              <p:nvSpPr>
                <p:cNvPr id="21692" name="Oval 188"/>
                <p:cNvSpPr>
                  <a:spLocks noChangeArrowheads="1"/>
                </p:cNvSpPr>
                <p:nvPr/>
              </p:nvSpPr>
              <p:spPr bwMode="auto">
                <a:xfrm>
                  <a:off x="2229" y="2949"/>
                  <a:ext cx="754" cy="428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93" name="Oval 189"/>
                <p:cNvSpPr>
                  <a:spLocks noChangeArrowheads="1"/>
                </p:cNvSpPr>
                <p:nvPr/>
              </p:nvSpPr>
              <p:spPr bwMode="auto">
                <a:xfrm>
                  <a:off x="1814" y="3062"/>
                  <a:ext cx="578" cy="427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94" name="Oval 190"/>
                <p:cNvSpPr>
                  <a:spLocks noChangeArrowheads="1"/>
                </p:cNvSpPr>
                <p:nvPr/>
              </p:nvSpPr>
              <p:spPr bwMode="auto">
                <a:xfrm>
                  <a:off x="1638" y="3319"/>
                  <a:ext cx="390" cy="349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95" name="Oval 191"/>
                <p:cNvSpPr>
                  <a:spLocks noChangeArrowheads="1"/>
                </p:cNvSpPr>
                <p:nvPr/>
              </p:nvSpPr>
              <p:spPr bwMode="auto">
                <a:xfrm>
                  <a:off x="1756" y="3473"/>
                  <a:ext cx="586" cy="378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96" name="Oval 192"/>
                <p:cNvSpPr>
                  <a:spLocks noChangeArrowheads="1"/>
                </p:cNvSpPr>
                <p:nvPr/>
              </p:nvSpPr>
              <p:spPr bwMode="auto">
                <a:xfrm>
                  <a:off x="2170" y="3535"/>
                  <a:ext cx="876" cy="448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97" name="Oval 193"/>
                <p:cNvSpPr>
                  <a:spLocks noChangeArrowheads="1"/>
                </p:cNvSpPr>
                <p:nvPr/>
              </p:nvSpPr>
              <p:spPr bwMode="auto">
                <a:xfrm>
                  <a:off x="2728" y="3074"/>
                  <a:ext cx="561" cy="336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98" name="Oval 194"/>
                <p:cNvSpPr>
                  <a:spLocks noChangeArrowheads="1"/>
                </p:cNvSpPr>
                <p:nvPr/>
              </p:nvSpPr>
              <p:spPr bwMode="auto">
                <a:xfrm>
                  <a:off x="2811" y="3290"/>
                  <a:ext cx="557" cy="336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99" name="Oval 195"/>
                <p:cNvSpPr>
                  <a:spLocks noChangeArrowheads="1"/>
                </p:cNvSpPr>
                <p:nvPr/>
              </p:nvSpPr>
              <p:spPr bwMode="auto">
                <a:xfrm>
                  <a:off x="2761" y="3361"/>
                  <a:ext cx="553" cy="552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00" name="Oval 196"/>
                <p:cNvSpPr>
                  <a:spLocks noChangeArrowheads="1"/>
                </p:cNvSpPr>
                <p:nvPr/>
              </p:nvSpPr>
              <p:spPr bwMode="auto">
                <a:xfrm>
                  <a:off x="1953" y="3194"/>
                  <a:ext cx="1122" cy="553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197"/>
              <p:cNvGrpSpPr>
                <a:grpSpLocks/>
              </p:cNvGrpSpPr>
              <p:nvPr/>
            </p:nvGrpSpPr>
            <p:grpSpPr bwMode="auto">
              <a:xfrm>
                <a:off x="1638" y="2945"/>
                <a:ext cx="1736" cy="1043"/>
                <a:chOff x="1638" y="2945"/>
                <a:chExt cx="1736" cy="1043"/>
              </a:xfrm>
            </p:grpSpPr>
            <p:sp>
              <p:nvSpPr>
                <p:cNvPr id="21702" name="Arc 198"/>
                <p:cNvSpPr>
                  <a:spLocks/>
                </p:cNvSpPr>
                <p:nvPr/>
              </p:nvSpPr>
              <p:spPr bwMode="auto">
                <a:xfrm>
                  <a:off x="2249" y="2945"/>
                  <a:ext cx="715" cy="216"/>
                </a:xfrm>
                <a:custGeom>
                  <a:avLst/>
                  <a:gdLst>
                    <a:gd name="G0" fmla="+- 20477 0 0"/>
                    <a:gd name="G1" fmla="+- 21600 0 0"/>
                    <a:gd name="G2" fmla="+- 21600 0 0"/>
                    <a:gd name="T0" fmla="*/ 0 w 40549"/>
                    <a:gd name="T1" fmla="*/ 14725 h 21600"/>
                    <a:gd name="T2" fmla="*/ 40549 w 40549"/>
                    <a:gd name="T3" fmla="*/ 13620 h 21600"/>
                    <a:gd name="T4" fmla="*/ 20477 w 4054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549" h="21600" fill="none" extrusionOk="0">
                      <a:moveTo>
                        <a:pt x="0" y="14725"/>
                      </a:moveTo>
                      <a:cubicBezTo>
                        <a:pt x="2953" y="5927"/>
                        <a:pt x="11196" y="-1"/>
                        <a:pt x="20477" y="0"/>
                      </a:cubicBezTo>
                      <a:cubicBezTo>
                        <a:pt x="29325" y="0"/>
                        <a:pt x="37279" y="5397"/>
                        <a:pt x="40548" y="13620"/>
                      </a:cubicBezTo>
                    </a:path>
                    <a:path w="40549" h="21600" stroke="0" extrusionOk="0">
                      <a:moveTo>
                        <a:pt x="0" y="14725"/>
                      </a:moveTo>
                      <a:cubicBezTo>
                        <a:pt x="2953" y="5927"/>
                        <a:pt x="11196" y="-1"/>
                        <a:pt x="20477" y="0"/>
                      </a:cubicBezTo>
                      <a:cubicBezTo>
                        <a:pt x="29325" y="0"/>
                        <a:pt x="37279" y="5397"/>
                        <a:pt x="40548" y="13620"/>
                      </a:cubicBezTo>
                      <a:lnTo>
                        <a:pt x="20477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03" name="Arc 199"/>
                <p:cNvSpPr>
                  <a:spLocks/>
                </p:cNvSpPr>
                <p:nvPr/>
              </p:nvSpPr>
              <p:spPr bwMode="auto">
                <a:xfrm>
                  <a:off x="2253" y="2949"/>
                  <a:ext cx="707" cy="212"/>
                </a:xfrm>
                <a:custGeom>
                  <a:avLst/>
                  <a:gdLst>
                    <a:gd name="G0" fmla="+- 20460 0 0"/>
                    <a:gd name="G1" fmla="+- 21600 0 0"/>
                    <a:gd name="G2" fmla="+- 21600 0 0"/>
                    <a:gd name="T0" fmla="*/ 0 w 40509"/>
                    <a:gd name="T1" fmla="*/ 14674 h 21600"/>
                    <a:gd name="T2" fmla="*/ 40509 w 40509"/>
                    <a:gd name="T3" fmla="*/ 13564 h 21600"/>
                    <a:gd name="T4" fmla="*/ 20460 w 4050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509" h="21600" fill="none" extrusionOk="0">
                      <a:moveTo>
                        <a:pt x="0" y="14674"/>
                      </a:moveTo>
                      <a:cubicBezTo>
                        <a:pt x="2969" y="5902"/>
                        <a:pt x="11199" y="-1"/>
                        <a:pt x="20460" y="0"/>
                      </a:cubicBezTo>
                      <a:cubicBezTo>
                        <a:pt x="29286" y="0"/>
                        <a:pt x="37225" y="5370"/>
                        <a:pt x="40509" y="13563"/>
                      </a:cubicBezTo>
                    </a:path>
                    <a:path w="40509" h="21600" stroke="0" extrusionOk="0">
                      <a:moveTo>
                        <a:pt x="0" y="14674"/>
                      </a:moveTo>
                      <a:cubicBezTo>
                        <a:pt x="2969" y="5902"/>
                        <a:pt x="11199" y="-1"/>
                        <a:pt x="20460" y="0"/>
                      </a:cubicBezTo>
                      <a:cubicBezTo>
                        <a:pt x="29286" y="0"/>
                        <a:pt x="37225" y="5370"/>
                        <a:pt x="40509" y="13563"/>
                      </a:cubicBezTo>
                      <a:lnTo>
                        <a:pt x="2046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04" name="Arc 200"/>
                <p:cNvSpPr>
                  <a:spLocks/>
                </p:cNvSpPr>
                <p:nvPr/>
              </p:nvSpPr>
              <p:spPr bwMode="auto">
                <a:xfrm>
                  <a:off x="1814" y="3057"/>
                  <a:ext cx="445" cy="263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09 w 32981"/>
                    <a:gd name="T1" fmla="*/ 26263 h 26263"/>
                    <a:gd name="T2" fmla="*/ 32981 w 32981"/>
                    <a:gd name="T3" fmla="*/ 3241 h 26263"/>
                    <a:gd name="T4" fmla="*/ 21600 w 32981"/>
                    <a:gd name="T5" fmla="*/ 21600 h 26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981" h="26263" fill="none" extrusionOk="0">
                      <a:moveTo>
                        <a:pt x="509" y="26262"/>
                      </a:moveTo>
                      <a:cubicBezTo>
                        <a:pt x="170" y="24731"/>
                        <a:pt x="0" y="231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21" y="-1"/>
                        <a:pt x="29562" y="1122"/>
                        <a:pt x="32980" y="3241"/>
                      </a:cubicBezTo>
                    </a:path>
                    <a:path w="32981" h="26263" stroke="0" extrusionOk="0">
                      <a:moveTo>
                        <a:pt x="509" y="26262"/>
                      </a:moveTo>
                      <a:cubicBezTo>
                        <a:pt x="170" y="24731"/>
                        <a:pt x="0" y="231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21" y="-1"/>
                        <a:pt x="29562" y="1122"/>
                        <a:pt x="32980" y="3241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05" name="Arc 201"/>
                <p:cNvSpPr>
                  <a:spLocks/>
                </p:cNvSpPr>
                <p:nvPr/>
              </p:nvSpPr>
              <p:spPr bwMode="auto">
                <a:xfrm>
                  <a:off x="1818" y="3061"/>
                  <a:ext cx="438" cy="25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14 w 32940"/>
                    <a:gd name="T1" fmla="*/ 26284 h 26284"/>
                    <a:gd name="T2" fmla="*/ 32940 w 32940"/>
                    <a:gd name="T3" fmla="*/ 3216 h 26284"/>
                    <a:gd name="T4" fmla="*/ 21600 w 32940"/>
                    <a:gd name="T5" fmla="*/ 21600 h 26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940" h="26284" fill="none" extrusionOk="0">
                      <a:moveTo>
                        <a:pt x="513" y="26284"/>
                      </a:moveTo>
                      <a:cubicBezTo>
                        <a:pt x="172" y="24746"/>
                        <a:pt x="0" y="2317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05" y="-1"/>
                        <a:pt x="29531" y="1113"/>
                        <a:pt x="32939" y="3216"/>
                      </a:cubicBezTo>
                    </a:path>
                    <a:path w="32940" h="26284" stroke="0" extrusionOk="0">
                      <a:moveTo>
                        <a:pt x="513" y="26284"/>
                      </a:moveTo>
                      <a:cubicBezTo>
                        <a:pt x="172" y="24746"/>
                        <a:pt x="0" y="2317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05" y="-1"/>
                        <a:pt x="29531" y="1113"/>
                        <a:pt x="32939" y="3216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06" name="Arc 202"/>
                <p:cNvSpPr>
                  <a:spLocks/>
                </p:cNvSpPr>
                <p:nvPr/>
              </p:nvSpPr>
              <p:spPr bwMode="auto">
                <a:xfrm>
                  <a:off x="1751" y="3651"/>
                  <a:ext cx="450" cy="205"/>
                </a:xfrm>
                <a:custGeom>
                  <a:avLst/>
                  <a:gdLst>
                    <a:gd name="G0" fmla="+- 21600 0 0"/>
                    <a:gd name="G1" fmla="+- 1044 0 0"/>
                    <a:gd name="G2" fmla="+- 21600 0 0"/>
                    <a:gd name="T0" fmla="*/ 32166 w 32166"/>
                    <a:gd name="T1" fmla="*/ 19883 h 22644"/>
                    <a:gd name="T2" fmla="*/ 25 w 32166"/>
                    <a:gd name="T3" fmla="*/ 0 h 22644"/>
                    <a:gd name="T4" fmla="*/ 21600 w 32166"/>
                    <a:gd name="T5" fmla="*/ 1044 h 22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166" h="22644" fill="none" extrusionOk="0">
                      <a:moveTo>
                        <a:pt x="32166" y="19883"/>
                      </a:moveTo>
                      <a:cubicBezTo>
                        <a:pt x="28938" y="21693"/>
                        <a:pt x="25300" y="22643"/>
                        <a:pt x="21600" y="22644"/>
                      </a:cubicBezTo>
                      <a:cubicBezTo>
                        <a:pt x="9670" y="22644"/>
                        <a:pt x="0" y="12973"/>
                        <a:pt x="0" y="1044"/>
                      </a:cubicBezTo>
                      <a:cubicBezTo>
                        <a:pt x="-1" y="695"/>
                        <a:pt x="8" y="347"/>
                        <a:pt x="25" y="0"/>
                      </a:cubicBezTo>
                    </a:path>
                    <a:path w="32166" h="22644" stroke="0" extrusionOk="0">
                      <a:moveTo>
                        <a:pt x="32166" y="19883"/>
                      </a:moveTo>
                      <a:cubicBezTo>
                        <a:pt x="28938" y="21693"/>
                        <a:pt x="25300" y="22643"/>
                        <a:pt x="21600" y="22644"/>
                      </a:cubicBezTo>
                      <a:cubicBezTo>
                        <a:pt x="9670" y="22644"/>
                        <a:pt x="0" y="12973"/>
                        <a:pt x="0" y="1044"/>
                      </a:cubicBezTo>
                      <a:cubicBezTo>
                        <a:pt x="-1" y="695"/>
                        <a:pt x="8" y="347"/>
                        <a:pt x="25" y="0"/>
                      </a:cubicBezTo>
                      <a:lnTo>
                        <a:pt x="21600" y="104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07" name="Arc 203"/>
                <p:cNvSpPr>
                  <a:spLocks/>
                </p:cNvSpPr>
                <p:nvPr/>
              </p:nvSpPr>
              <p:spPr bwMode="auto">
                <a:xfrm>
                  <a:off x="1755" y="3651"/>
                  <a:ext cx="443" cy="201"/>
                </a:xfrm>
                <a:custGeom>
                  <a:avLst/>
                  <a:gdLst>
                    <a:gd name="G0" fmla="+- 21600 0 0"/>
                    <a:gd name="G1" fmla="+- 1052 0 0"/>
                    <a:gd name="G2" fmla="+- 21600 0 0"/>
                    <a:gd name="T0" fmla="*/ 32107 w 32107"/>
                    <a:gd name="T1" fmla="*/ 19924 h 22652"/>
                    <a:gd name="T2" fmla="*/ 26 w 32107"/>
                    <a:gd name="T3" fmla="*/ 0 h 22652"/>
                    <a:gd name="T4" fmla="*/ 21600 w 32107"/>
                    <a:gd name="T5" fmla="*/ 1052 h 22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107" h="22652" fill="none" extrusionOk="0">
                      <a:moveTo>
                        <a:pt x="32107" y="19924"/>
                      </a:moveTo>
                      <a:cubicBezTo>
                        <a:pt x="28894" y="21713"/>
                        <a:pt x="25277" y="22651"/>
                        <a:pt x="21600" y="22652"/>
                      </a:cubicBezTo>
                      <a:cubicBezTo>
                        <a:pt x="9670" y="22652"/>
                        <a:pt x="0" y="12981"/>
                        <a:pt x="0" y="1052"/>
                      </a:cubicBezTo>
                      <a:cubicBezTo>
                        <a:pt x="-1" y="701"/>
                        <a:pt x="8" y="350"/>
                        <a:pt x="25" y="-1"/>
                      </a:cubicBezTo>
                    </a:path>
                    <a:path w="32107" h="22652" stroke="0" extrusionOk="0">
                      <a:moveTo>
                        <a:pt x="32107" y="19924"/>
                      </a:moveTo>
                      <a:cubicBezTo>
                        <a:pt x="28894" y="21713"/>
                        <a:pt x="25277" y="22651"/>
                        <a:pt x="21600" y="22652"/>
                      </a:cubicBezTo>
                      <a:cubicBezTo>
                        <a:pt x="9670" y="22652"/>
                        <a:pt x="0" y="12981"/>
                        <a:pt x="0" y="1052"/>
                      </a:cubicBezTo>
                      <a:cubicBezTo>
                        <a:pt x="-1" y="701"/>
                        <a:pt x="8" y="350"/>
                        <a:pt x="25" y="-1"/>
                      </a:cubicBezTo>
                      <a:lnTo>
                        <a:pt x="21600" y="1052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08" name="Arc 204"/>
                <p:cNvSpPr>
                  <a:spLocks/>
                </p:cNvSpPr>
                <p:nvPr/>
              </p:nvSpPr>
              <p:spPr bwMode="auto">
                <a:xfrm>
                  <a:off x="2956" y="3070"/>
                  <a:ext cx="337" cy="252"/>
                </a:xfrm>
                <a:custGeom>
                  <a:avLst/>
                  <a:gdLst>
                    <a:gd name="G0" fmla="+- 4379 0 0"/>
                    <a:gd name="G1" fmla="+- 21600 0 0"/>
                    <a:gd name="G2" fmla="+- 21600 0 0"/>
                    <a:gd name="T0" fmla="*/ 0 w 25979"/>
                    <a:gd name="T1" fmla="*/ 449 h 32416"/>
                    <a:gd name="T2" fmla="*/ 23076 w 25979"/>
                    <a:gd name="T3" fmla="*/ 32416 h 32416"/>
                    <a:gd name="T4" fmla="*/ 4379 w 25979"/>
                    <a:gd name="T5" fmla="*/ 21600 h 32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979" h="32416" fill="none" extrusionOk="0">
                      <a:moveTo>
                        <a:pt x="-1" y="448"/>
                      </a:moveTo>
                      <a:cubicBezTo>
                        <a:pt x="1440" y="150"/>
                        <a:pt x="2907" y="-1"/>
                        <a:pt x="4379" y="0"/>
                      </a:cubicBezTo>
                      <a:cubicBezTo>
                        <a:pt x="16308" y="0"/>
                        <a:pt x="25979" y="9670"/>
                        <a:pt x="25979" y="21600"/>
                      </a:cubicBezTo>
                      <a:cubicBezTo>
                        <a:pt x="25979" y="25397"/>
                        <a:pt x="24977" y="29128"/>
                        <a:pt x="23075" y="32415"/>
                      </a:cubicBezTo>
                    </a:path>
                    <a:path w="25979" h="32416" stroke="0" extrusionOk="0">
                      <a:moveTo>
                        <a:pt x="-1" y="448"/>
                      </a:moveTo>
                      <a:cubicBezTo>
                        <a:pt x="1440" y="150"/>
                        <a:pt x="2907" y="-1"/>
                        <a:pt x="4379" y="0"/>
                      </a:cubicBezTo>
                      <a:cubicBezTo>
                        <a:pt x="16308" y="0"/>
                        <a:pt x="25979" y="9670"/>
                        <a:pt x="25979" y="21600"/>
                      </a:cubicBezTo>
                      <a:cubicBezTo>
                        <a:pt x="25979" y="25397"/>
                        <a:pt x="24977" y="29128"/>
                        <a:pt x="23075" y="32415"/>
                      </a:cubicBezTo>
                      <a:lnTo>
                        <a:pt x="4379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09" name="Arc 205"/>
                <p:cNvSpPr>
                  <a:spLocks/>
                </p:cNvSpPr>
                <p:nvPr/>
              </p:nvSpPr>
              <p:spPr bwMode="auto">
                <a:xfrm>
                  <a:off x="2957" y="3074"/>
                  <a:ext cx="332" cy="247"/>
                </a:xfrm>
                <a:custGeom>
                  <a:avLst/>
                  <a:gdLst>
                    <a:gd name="G0" fmla="+- 4338 0 0"/>
                    <a:gd name="G1" fmla="+- 21600 0 0"/>
                    <a:gd name="G2" fmla="+- 21600 0 0"/>
                    <a:gd name="T0" fmla="*/ 0 w 25938"/>
                    <a:gd name="T1" fmla="*/ 440 h 32495"/>
                    <a:gd name="T2" fmla="*/ 22989 w 25938"/>
                    <a:gd name="T3" fmla="*/ 32495 h 32495"/>
                    <a:gd name="T4" fmla="*/ 4338 w 25938"/>
                    <a:gd name="T5" fmla="*/ 21600 h 32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938" h="32495" fill="none" extrusionOk="0">
                      <a:moveTo>
                        <a:pt x="0" y="440"/>
                      </a:moveTo>
                      <a:cubicBezTo>
                        <a:pt x="1427" y="147"/>
                        <a:pt x="2880" y="-1"/>
                        <a:pt x="4338" y="0"/>
                      </a:cubicBezTo>
                      <a:cubicBezTo>
                        <a:pt x="16267" y="0"/>
                        <a:pt x="25938" y="9670"/>
                        <a:pt x="25938" y="21600"/>
                      </a:cubicBezTo>
                      <a:cubicBezTo>
                        <a:pt x="25938" y="25428"/>
                        <a:pt x="24920" y="29188"/>
                        <a:pt x="22988" y="32494"/>
                      </a:cubicBezTo>
                    </a:path>
                    <a:path w="25938" h="32495" stroke="0" extrusionOk="0">
                      <a:moveTo>
                        <a:pt x="0" y="440"/>
                      </a:moveTo>
                      <a:cubicBezTo>
                        <a:pt x="1427" y="147"/>
                        <a:pt x="2880" y="-1"/>
                        <a:pt x="4338" y="0"/>
                      </a:cubicBezTo>
                      <a:cubicBezTo>
                        <a:pt x="16267" y="0"/>
                        <a:pt x="25938" y="9670"/>
                        <a:pt x="25938" y="21600"/>
                      </a:cubicBezTo>
                      <a:cubicBezTo>
                        <a:pt x="25938" y="25428"/>
                        <a:pt x="24920" y="29188"/>
                        <a:pt x="22988" y="32494"/>
                      </a:cubicBezTo>
                      <a:lnTo>
                        <a:pt x="4338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0" name="Arc 206"/>
                <p:cNvSpPr>
                  <a:spLocks/>
                </p:cNvSpPr>
                <p:nvPr/>
              </p:nvSpPr>
              <p:spPr bwMode="auto">
                <a:xfrm>
                  <a:off x="3051" y="3317"/>
                  <a:ext cx="323" cy="250"/>
                </a:xfrm>
                <a:custGeom>
                  <a:avLst/>
                  <a:gdLst>
                    <a:gd name="G0" fmla="+- 0 0 0"/>
                    <a:gd name="G1" fmla="+- 16841 0 0"/>
                    <a:gd name="G2" fmla="+- 21600 0 0"/>
                    <a:gd name="T0" fmla="*/ 13525 w 21600"/>
                    <a:gd name="T1" fmla="*/ 0 h 29495"/>
                    <a:gd name="T2" fmla="*/ 17505 w 21600"/>
                    <a:gd name="T3" fmla="*/ 29495 h 29495"/>
                    <a:gd name="T4" fmla="*/ 0 w 21600"/>
                    <a:gd name="T5" fmla="*/ 16841 h 29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495" fill="none" extrusionOk="0">
                      <a:moveTo>
                        <a:pt x="13525" y="-1"/>
                      </a:moveTo>
                      <a:cubicBezTo>
                        <a:pt x="18630" y="4099"/>
                        <a:pt x="21600" y="10293"/>
                        <a:pt x="21600" y="16841"/>
                      </a:cubicBezTo>
                      <a:cubicBezTo>
                        <a:pt x="21600" y="21384"/>
                        <a:pt x="20167" y="25812"/>
                        <a:pt x="17505" y="29495"/>
                      </a:cubicBezTo>
                    </a:path>
                    <a:path w="21600" h="29495" stroke="0" extrusionOk="0">
                      <a:moveTo>
                        <a:pt x="13525" y="-1"/>
                      </a:moveTo>
                      <a:cubicBezTo>
                        <a:pt x="18630" y="4099"/>
                        <a:pt x="21600" y="10293"/>
                        <a:pt x="21600" y="16841"/>
                      </a:cubicBezTo>
                      <a:cubicBezTo>
                        <a:pt x="21600" y="21384"/>
                        <a:pt x="20167" y="25812"/>
                        <a:pt x="17505" y="29495"/>
                      </a:cubicBezTo>
                      <a:lnTo>
                        <a:pt x="0" y="1684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1" name="Arc 207"/>
                <p:cNvSpPr>
                  <a:spLocks/>
                </p:cNvSpPr>
                <p:nvPr/>
              </p:nvSpPr>
              <p:spPr bwMode="auto">
                <a:xfrm>
                  <a:off x="3051" y="3320"/>
                  <a:ext cx="319" cy="246"/>
                </a:xfrm>
                <a:custGeom>
                  <a:avLst/>
                  <a:gdLst>
                    <a:gd name="G0" fmla="+- 0 0 0"/>
                    <a:gd name="G1" fmla="+- 16905 0 0"/>
                    <a:gd name="G2" fmla="+- 21600 0 0"/>
                    <a:gd name="T0" fmla="*/ 13446 w 21600"/>
                    <a:gd name="T1" fmla="*/ 0 h 29639"/>
                    <a:gd name="T2" fmla="*/ 17447 w 21600"/>
                    <a:gd name="T3" fmla="*/ 29639 h 29639"/>
                    <a:gd name="T4" fmla="*/ 0 w 21600"/>
                    <a:gd name="T5" fmla="*/ 16905 h 296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639" fill="none" extrusionOk="0">
                      <a:moveTo>
                        <a:pt x="13445" y="0"/>
                      </a:moveTo>
                      <a:cubicBezTo>
                        <a:pt x="18597" y="4098"/>
                        <a:pt x="21600" y="10321"/>
                        <a:pt x="21600" y="16905"/>
                      </a:cubicBezTo>
                      <a:cubicBezTo>
                        <a:pt x="21600" y="21482"/>
                        <a:pt x="20145" y="25941"/>
                        <a:pt x="17447" y="29639"/>
                      </a:cubicBezTo>
                    </a:path>
                    <a:path w="21600" h="29639" stroke="0" extrusionOk="0">
                      <a:moveTo>
                        <a:pt x="13445" y="0"/>
                      </a:moveTo>
                      <a:cubicBezTo>
                        <a:pt x="18597" y="4098"/>
                        <a:pt x="21600" y="10321"/>
                        <a:pt x="21600" y="16905"/>
                      </a:cubicBezTo>
                      <a:cubicBezTo>
                        <a:pt x="21600" y="21482"/>
                        <a:pt x="20145" y="25941"/>
                        <a:pt x="17447" y="29639"/>
                      </a:cubicBezTo>
                      <a:lnTo>
                        <a:pt x="0" y="16905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2" name="Arc 208"/>
                <p:cNvSpPr>
                  <a:spLocks/>
                </p:cNvSpPr>
                <p:nvPr/>
              </p:nvSpPr>
              <p:spPr bwMode="auto">
                <a:xfrm>
                  <a:off x="2945" y="3563"/>
                  <a:ext cx="377" cy="358"/>
                </a:xfrm>
                <a:custGeom>
                  <a:avLst/>
                  <a:gdLst>
                    <a:gd name="G0" fmla="+- 7051 0 0"/>
                    <a:gd name="G1" fmla="+- 6188 0 0"/>
                    <a:gd name="G2" fmla="+- 21600 0 0"/>
                    <a:gd name="T0" fmla="*/ 27746 w 28651"/>
                    <a:gd name="T1" fmla="*/ 0 h 27788"/>
                    <a:gd name="T2" fmla="*/ 0 w 28651"/>
                    <a:gd name="T3" fmla="*/ 26605 h 27788"/>
                    <a:gd name="T4" fmla="*/ 7051 w 28651"/>
                    <a:gd name="T5" fmla="*/ 6188 h 27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651" h="27788" fill="none" extrusionOk="0">
                      <a:moveTo>
                        <a:pt x="27745" y="0"/>
                      </a:moveTo>
                      <a:cubicBezTo>
                        <a:pt x="28346" y="2007"/>
                        <a:pt x="28651" y="4092"/>
                        <a:pt x="28651" y="6188"/>
                      </a:cubicBezTo>
                      <a:cubicBezTo>
                        <a:pt x="28651" y="18117"/>
                        <a:pt x="18980" y="27788"/>
                        <a:pt x="7051" y="27788"/>
                      </a:cubicBezTo>
                      <a:cubicBezTo>
                        <a:pt x="4651" y="27788"/>
                        <a:pt x="2268" y="27388"/>
                        <a:pt x="0" y="26604"/>
                      </a:cubicBezTo>
                    </a:path>
                    <a:path w="28651" h="27788" stroke="0" extrusionOk="0">
                      <a:moveTo>
                        <a:pt x="27745" y="0"/>
                      </a:moveTo>
                      <a:cubicBezTo>
                        <a:pt x="28346" y="2007"/>
                        <a:pt x="28651" y="4092"/>
                        <a:pt x="28651" y="6188"/>
                      </a:cubicBezTo>
                      <a:cubicBezTo>
                        <a:pt x="28651" y="18117"/>
                        <a:pt x="18980" y="27788"/>
                        <a:pt x="7051" y="27788"/>
                      </a:cubicBezTo>
                      <a:cubicBezTo>
                        <a:pt x="4651" y="27788"/>
                        <a:pt x="2268" y="27388"/>
                        <a:pt x="0" y="26604"/>
                      </a:cubicBezTo>
                      <a:lnTo>
                        <a:pt x="7051" y="618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3" name="Arc 209"/>
                <p:cNvSpPr>
                  <a:spLocks/>
                </p:cNvSpPr>
                <p:nvPr/>
              </p:nvSpPr>
              <p:spPr bwMode="auto">
                <a:xfrm>
                  <a:off x="2946" y="3564"/>
                  <a:ext cx="372" cy="353"/>
                </a:xfrm>
                <a:custGeom>
                  <a:avLst/>
                  <a:gdLst>
                    <a:gd name="G0" fmla="+- 7048 0 0"/>
                    <a:gd name="G1" fmla="+- 6190 0 0"/>
                    <a:gd name="G2" fmla="+- 21600 0 0"/>
                    <a:gd name="T0" fmla="*/ 27742 w 28648"/>
                    <a:gd name="T1" fmla="*/ 0 h 27790"/>
                    <a:gd name="T2" fmla="*/ 0 w 28648"/>
                    <a:gd name="T3" fmla="*/ 26608 h 27790"/>
                    <a:gd name="T4" fmla="*/ 7048 w 28648"/>
                    <a:gd name="T5" fmla="*/ 6190 h 277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648" h="27790" fill="none" extrusionOk="0">
                      <a:moveTo>
                        <a:pt x="27742" y="-1"/>
                      </a:moveTo>
                      <a:cubicBezTo>
                        <a:pt x="28342" y="2008"/>
                        <a:pt x="28648" y="4093"/>
                        <a:pt x="28648" y="6190"/>
                      </a:cubicBezTo>
                      <a:cubicBezTo>
                        <a:pt x="28648" y="18119"/>
                        <a:pt x="18977" y="27790"/>
                        <a:pt x="7048" y="27790"/>
                      </a:cubicBezTo>
                      <a:cubicBezTo>
                        <a:pt x="4649" y="27790"/>
                        <a:pt x="2267" y="27390"/>
                        <a:pt x="0" y="26607"/>
                      </a:cubicBezTo>
                    </a:path>
                    <a:path w="28648" h="27790" stroke="0" extrusionOk="0">
                      <a:moveTo>
                        <a:pt x="27742" y="-1"/>
                      </a:moveTo>
                      <a:cubicBezTo>
                        <a:pt x="28342" y="2008"/>
                        <a:pt x="28648" y="4093"/>
                        <a:pt x="28648" y="6190"/>
                      </a:cubicBezTo>
                      <a:cubicBezTo>
                        <a:pt x="28648" y="18119"/>
                        <a:pt x="18977" y="27790"/>
                        <a:pt x="7048" y="27790"/>
                      </a:cubicBezTo>
                      <a:cubicBezTo>
                        <a:pt x="4649" y="27790"/>
                        <a:pt x="2267" y="27390"/>
                        <a:pt x="0" y="26607"/>
                      </a:cubicBezTo>
                      <a:lnTo>
                        <a:pt x="7048" y="619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4" name="Arc 210"/>
                <p:cNvSpPr>
                  <a:spLocks/>
                </p:cNvSpPr>
                <p:nvPr/>
              </p:nvSpPr>
              <p:spPr bwMode="auto">
                <a:xfrm>
                  <a:off x="1638" y="3316"/>
                  <a:ext cx="206" cy="341"/>
                </a:xfrm>
                <a:custGeom>
                  <a:avLst/>
                  <a:gdLst>
                    <a:gd name="G0" fmla="+- 21600 0 0"/>
                    <a:gd name="G1" fmla="+- 21560 0 0"/>
                    <a:gd name="G2" fmla="+- 21600 0 0"/>
                    <a:gd name="T0" fmla="*/ 12798 w 21600"/>
                    <a:gd name="T1" fmla="*/ 41285 h 41285"/>
                    <a:gd name="T2" fmla="*/ 20292 w 21600"/>
                    <a:gd name="T3" fmla="*/ 0 h 41285"/>
                    <a:gd name="T4" fmla="*/ 21600 w 21600"/>
                    <a:gd name="T5" fmla="*/ 21560 h 4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285" fill="none" extrusionOk="0">
                      <a:moveTo>
                        <a:pt x="12797" y="41285"/>
                      </a:moveTo>
                      <a:cubicBezTo>
                        <a:pt x="5013" y="37811"/>
                        <a:pt x="0" y="30084"/>
                        <a:pt x="0" y="21560"/>
                      </a:cubicBezTo>
                      <a:cubicBezTo>
                        <a:pt x="-1" y="10138"/>
                        <a:pt x="8891" y="691"/>
                        <a:pt x="20291" y="-1"/>
                      </a:cubicBezTo>
                    </a:path>
                    <a:path w="21600" h="41285" stroke="0" extrusionOk="0">
                      <a:moveTo>
                        <a:pt x="12797" y="41285"/>
                      </a:moveTo>
                      <a:cubicBezTo>
                        <a:pt x="5013" y="37811"/>
                        <a:pt x="0" y="30084"/>
                        <a:pt x="0" y="21560"/>
                      </a:cubicBezTo>
                      <a:cubicBezTo>
                        <a:pt x="-1" y="10138"/>
                        <a:pt x="8891" y="691"/>
                        <a:pt x="20291" y="-1"/>
                      </a:cubicBezTo>
                      <a:lnTo>
                        <a:pt x="21600" y="2156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5" name="Arc 211"/>
                <p:cNvSpPr>
                  <a:spLocks/>
                </p:cNvSpPr>
                <p:nvPr/>
              </p:nvSpPr>
              <p:spPr bwMode="auto">
                <a:xfrm>
                  <a:off x="1642" y="3320"/>
                  <a:ext cx="202" cy="334"/>
                </a:xfrm>
                <a:custGeom>
                  <a:avLst/>
                  <a:gdLst>
                    <a:gd name="G0" fmla="+- 21600 0 0"/>
                    <a:gd name="G1" fmla="+- 21561 0 0"/>
                    <a:gd name="G2" fmla="+- 21600 0 0"/>
                    <a:gd name="T0" fmla="*/ 12820 w 21600"/>
                    <a:gd name="T1" fmla="*/ 41296 h 41296"/>
                    <a:gd name="T2" fmla="*/ 20296 w 21600"/>
                    <a:gd name="T3" fmla="*/ 0 h 41296"/>
                    <a:gd name="T4" fmla="*/ 21600 w 21600"/>
                    <a:gd name="T5" fmla="*/ 21561 h 41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296" fill="none" extrusionOk="0">
                      <a:moveTo>
                        <a:pt x="12819" y="41296"/>
                      </a:moveTo>
                      <a:cubicBezTo>
                        <a:pt x="5023" y="37827"/>
                        <a:pt x="0" y="30094"/>
                        <a:pt x="0" y="21561"/>
                      </a:cubicBezTo>
                      <a:cubicBezTo>
                        <a:pt x="-1" y="10138"/>
                        <a:pt x="8893" y="689"/>
                        <a:pt x="20296" y="0"/>
                      </a:cubicBezTo>
                    </a:path>
                    <a:path w="21600" h="41296" stroke="0" extrusionOk="0">
                      <a:moveTo>
                        <a:pt x="12819" y="41296"/>
                      </a:moveTo>
                      <a:cubicBezTo>
                        <a:pt x="5023" y="37827"/>
                        <a:pt x="0" y="30094"/>
                        <a:pt x="0" y="21561"/>
                      </a:cubicBezTo>
                      <a:cubicBezTo>
                        <a:pt x="-1" y="10138"/>
                        <a:pt x="8893" y="689"/>
                        <a:pt x="20296" y="0"/>
                      </a:cubicBezTo>
                      <a:lnTo>
                        <a:pt x="21600" y="21561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6" name="Arc 212"/>
                <p:cNvSpPr>
                  <a:spLocks/>
                </p:cNvSpPr>
                <p:nvPr/>
              </p:nvSpPr>
              <p:spPr bwMode="auto">
                <a:xfrm>
                  <a:off x="2184" y="3780"/>
                  <a:ext cx="773" cy="208"/>
                </a:xfrm>
                <a:custGeom>
                  <a:avLst/>
                  <a:gdLst>
                    <a:gd name="G0" fmla="+- 21169 0 0"/>
                    <a:gd name="G1" fmla="+- 0 0 0"/>
                    <a:gd name="G2" fmla="+- 21600 0 0"/>
                    <a:gd name="T0" fmla="*/ 38935 w 38935"/>
                    <a:gd name="T1" fmla="*/ 12285 h 21600"/>
                    <a:gd name="T2" fmla="*/ 0 w 38935"/>
                    <a:gd name="T3" fmla="*/ 4293 h 21600"/>
                    <a:gd name="T4" fmla="*/ 21169 w 38935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935" h="21600" fill="none" extrusionOk="0">
                      <a:moveTo>
                        <a:pt x="38935" y="12285"/>
                      </a:moveTo>
                      <a:cubicBezTo>
                        <a:pt x="34901" y="18118"/>
                        <a:pt x="28261" y="21599"/>
                        <a:pt x="21169" y="21600"/>
                      </a:cubicBezTo>
                      <a:cubicBezTo>
                        <a:pt x="10894" y="21600"/>
                        <a:pt x="2041" y="14362"/>
                        <a:pt x="-1" y="4293"/>
                      </a:cubicBezTo>
                    </a:path>
                    <a:path w="38935" h="21600" stroke="0" extrusionOk="0">
                      <a:moveTo>
                        <a:pt x="38935" y="12285"/>
                      </a:moveTo>
                      <a:cubicBezTo>
                        <a:pt x="34901" y="18118"/>
                        <a:pt x="28261" y="21599"/>
                        <a:pt x="21169" y="21600"/>
                      </a:cubicBezTo>
                      <a:cubicBezTo>
                        <a:pt x="10894" y="21600"/>
                        <a:pt x="2041" y="14362"/>
                        <a:pt x="-1" y="4293"/>
                      </a:cubicBezTo>
                      <a:lnTo>
                        <a:pt x="21169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7" name="Arc 213"/>
                <p:cNvSpPr>
                  <a:spLocks/>
                </p:cNvSpPr>
                <p:nvPr/>
              </p:nvSpPr>
              <p:spPr bwMode="auto">
                <a:xfrm>
                  <a:off x="2188" y="3780"/>
                  <a:ext cx="765" cy="204"/>
                </a:xfrm>
                <a:custGeom>
                  <a:avLst/>
                  <a:gdLst>
                    <a:gd name="G0" fmla="+- 21161 0 0"/>
                    <a:gd name="G1" fmla="+- 0 0 0"/>
                    <a:gd name="G2" fmla="+- 21600 0 0"/>
                    <a:gd name="T0" fmla="*/ 38869 w 38869"/>
                    <a:gd name="T1" fmla="*/ 12368 h 21600"/>
                    <a:gd name="T2" fmla="*/ 0 w 38869"/>
                    <a:gd name="T3" fmla="*/ 4334 h 21600"/>
                    <a:gd name="T4" fmla="*/ 21161 w 38869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869" h="21600" fill="none" extrusionOk="0">
                      <a:moveTo>
                        <a:pt x="38869" y="12368"/>
                      </a:moveTo>
                      <a:cubicBezTo>
                        <a:pt x="34828" y="18153"/>
                        <a:pt x="28217" y="21599"/>
                        <a:pt x="21161" y="21600"/>
                      </a:cubicBezTo>
                      <a:cubicBezTo>
                        <a:pt x="10902" y="21600"/>
                        <a:pt x="2058" y="14384"/>
                        <a:pt x="0" y="4333"/>
                      </a:cubicBezTo>
                    </a:path>
                    <a:path w="38869" h="21600" stroke="0" extrusionOk="0">
                      <a:moveTo>
                        <a:pt x="38869" y="12368"/>
                      </a:moveTo>
                      <a:cubicBezTo>
                        <a:pt x="34828" y="18153"/>
                        <a:pt x="28217" y="21599"/>
                        <a:pt x="21161" y="21600"/>
                      </a:cubicBezTo>
                      <a:cubicBezTo>
                        <a:pt x="10902" y="21600"/>
                        <a:pt x="2058" y="14384"/>
                        <a:pt x="0" y="4333"/>
                      </a:cubicBezTo>
                      <a:lnTo>
                        <a:pt x="21161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718" name="Freeform 214"/>
            <p:cNvSpPr>
              <a:spLocks/>
            </p:cNvSpPr>
            <p:nvPr/>
          </p:nvSpPr>
          <p:spPr bwMode="auto">
            <a:xfrm>
              <a:off x="2162" y="3269"/>
              <a:ext cx="758" cy="378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758" y="0"/>
                </a:cxn>
                <a:cxn ang="0">
                  <a:pos x="377" y="378"/>
                </a:cxn>
                <a:cxn ang="0">
                  <a:pos x="0" y="4"/>
                </a:cxn>
              </a:cxnLst>
              <a:rect l="0" t="0" r="r" b="b"/>
              <a:pathLst>
                <a:path w="758" h="378">
                  <a:moveTo>
                    <a:pt x="92" y="0"/>
                  </a:moveTo>
                  <a:lnTo>
                    <a:pt x="758" y="0"/>
                  </a:lnTo>
                  <a:lnTo>
                    <a:pt x="377" y="378"/>
                  </a:lnTo>
                  <a:lnTo>
                    <a:pt x="0" y="4"/>
                  </a:lnTo>
                </a:path>
              </a:pathLst>
            </a:custGeom>
            <a:noFill/>
            <a:ln w="25400">
              <a:solidFill>
                <a:srgbClr val="CF0E3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" name="Group 215"/>
            <p:cNvGrpSpPr>
              <a:grpSpLocks/>
            </p:cNvGrpSpPr>
            <p:nvPr/>
          </p:nvGrpSpPr>
          <p:grpSpPr bwMode="auto">
            <a:xfrm>
              <a:off x="2782" y="3132"/>
              <a:ext cx="352" cy="349"/>
              <a:chOff x="2782" y="3132"/>
              <a:chExt cx="352" cy="349"/>
            </a:xfrm>
          </p:grpSpPr>
          <p:sp>
            <p:nvSpPr>
              <p:cNvPr id="21720" name="Freeform 216"/>
              <p:cNvSpPr>
                <a:spLocks/>
              </p:cNvSpPr>
              <p:nvPr/>
            </p:nvSpPr>
            <p:spPr bwMode="auto">
              <a:xfrm>
                <a:off x="2832" y="3344"/>
                <a:ext cx="302" cy="37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38" y="0"/>
                  </a:cxn>
                  <a:cxn ang="0">
                    <a:pos x="302" y="0"/>
                  </a:cxn>
                  <a:cxn ang="0">
                    <a:pos x="268" y="37"/>
                  </a:cxn>
                  <a:cxn ang="0">
                    <a:pos x="0" y="37"/>
                  </a:cxn>
                </a:cxnLst>
                <a:rect l="0" t="0" r="r" b="b"/>
                <a:pathLst>
                  <a:path w="302" h="37">
                    <a:moveTo>
                      <a:pt x="0" y="37"/>
                    </a:moveTo>
                    <a:lnTo>
                      <a:pt x="38" y="0"/>
                    </a:lnTo>
                    <a:lnTo>
                      <a:pt x="302" y="0"/>
                    </a:lnTo>
                    <a:lnTo>
                      <a:pt x="268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1" name="Freeform 217"/>
              <p:cNvSpPr>
                <a:spLocks/>
              </p:cNvSpPr>
              <p:nvPr/>
            </p:nvSpPr>
            <p:spPr bwMode="auto">
              <a:xfrm>
                <a:off x="2832" y="3344"/>
                <a:ext cx="302" cy="37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38" y="0"/>
                  </a:cxn>
                  <a:cxn ang="0">
                    <a:pos x="302" y="0"/>
                  </a:cxn>
                  <a:cxn ang="0">
                    <a:pos x="268" y="37"/>
                  </a:cxn>
                  <a:cxn ang="0">
                    <a:pos x="0" y="37"/>
                  </a:cxn>
                </a:cxnLst>
                <a:rect l="0" t="0" r="r" b="b"/>
                <a:pathLst>
                  <a:path w="302" h="37">
                    <a:moveTo>
                      <a:pt x="0" y="37"/>
                    </a:moveTo>
                    <a:lnTo>
                      <a:pt x="38" y="0"/>
                    </a:lnTo>
                    <a:lnTo>
                      <a:pt x="302" y="0"/>
                    </a:lnTo>
                    <a:lnTo>
                      <a:pt x="268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C9C9B6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2" name="Rectangle 218"/>
              <p:cNvSpPr>
                <a:spLocks noChangeArrowheads="1"/>
              </p:cNvSpPr>
              <p:nvPr/>
            </p:nvSpPr>
            <p:spPr bwMode="auto">
              <a:xfrm>
                <a:off x="2832" y="3381"/>
                <a:ext cx="268" cy="46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3" name="Rectangle 219"/>
              <p:cNvSpPr>
                <a:spLocks noChangeArrowheads="1"/>
              </p:cNvSpPr>
              <p:nvPr/>
            </p:nvSpPr>
            <p:spPr bwMode="auto">
              <a:xfrm>
                <a:off x="2834" y="3383"/>
                <a:ext cx="264" cy="42"/>
              </a:xfrm>
              <a:prstGeom prst="rect">
                <a:avLst/>
              </a:prstGeom>
              <a:solidFill>
                <a:srgbClr val="B7B79D"/>
              </a:solidFill>
              <a:ln w="6350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4" name="Freeform 220"/>
              <p:cNvSpPr>
                <a:spLocks/>
              </p:cNvSpPr>
              <p:nvPr/>
            </p:nvSpPr>
            <p:spPr bwMode="auto">
              <a:xfrm>
                <a:off x="3100" y="3344"/>
                <a:ext cx="34" cy="83"/>
              </a:xfrm>
              <a:custGeom>
                <a:avLst/>
                <a:gdLst/>
                <a:ahLst/>
                <a:cxnLst>
                  <a:cxn ang="0">
                    <a:pos x="0" y="83"/>
                  </a:cxn>
                  <a:cxn ang="0">
                    <a:pos x="34" y="50"/>
                  </a:cxn>
                  <a:cxn ang="0">
                    <a:pos x="34" y="0"/>
                  </a:cxn>
                  <a:cxn ang="0">
                    <a:pos x="0" y="37"/>
                  </a:cxn>
                  <a:cxn ang="0">
                    <a:pos x="0" y="83"/>
                  </a:cxn>
                </a:cxnLst>
                <a:rect l="0" t="0" r="r" b="b"/>
                <a:pathLst>
                  <a:path w="34" h="83">
                    <a:moveTo>
                      <a:pt x="0" y="83"/>
                    </a:moveTo>
                    <a:lnTo>
                      <a:pt x="34" y="50"/>
                    </a:lnTo>
                    <a:lnTo>
                      <a:pt x="34" y="0"/>
                    </a:lnTo>
                    <a:lnTo>
                      <a:pt x="0" y="37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7A7A5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5" name="Freeform 221"/>
              <p:cNvSpPr>
                <a:spLocks/>
              </p:cNvSpPr>
              <p:nvPr/>
            </p:nvSpPr>
            <p:spPr bwMode="auto">
              <a:xfrm>
                <a:off x="3100" y="3344"/>
                <a:ext cx="34" cy="83"/>
              </a:xfrm>
              <a:custGeom>
                <a:avLst/>
                <a:gdLst/>
                <a:ahLst/>
                <a:cxnLst>
                  <a:cxn ang="0">
                    <a:pos x="0" y="83"/>
                  </a:cxn>
                  <a:cxn ang="0">
                    <a:pos x="34" y="50"/>
                  </a:cxn>
                  <a:cxn ang="0">
                    <a:pos x="34" y="0"/>
                  </a:cxn>
                  <a:cxn ang="0">
                    <a:pos x="0" y="37"/>
                  </a:cxn>
                  <a:cxn ang="0">
                    <a:pos x="0" y="83"/>
                  </a:cxn>
                </a:cxnLst>
                <a:rect l="0" t="0" r="r" b="b"/>
                <a:pathLst>
                  <a:path w="34" h="83">
                    <a:moveTo>
                      <a:pt x="0" y="83"/>
                    </a:moveTo>
                    <a:lnTo>
                      <a:pt x="34" y="50"/>
                    </a:lnTo>
                    <a:lnTo>
                      <a:pt x="34" y="0"/>
                    </a:lnTo>
                    <a:lnTo>
                      <a:pt x="0" y="37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7A7A5A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6" name="Freeform 222"/>
              <p:cNvSpPr>
                <a:spLocks/>
              </p:cNvSpPr>
              <p:nvPr/>
            </p:nvSpPr>
            <p:spPr bwMode="auto">
              <a:xfrm>
                <a:off x="2841" y="3344"/>
                <a:ext cx="289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29" y="0"/>
                  </a:cxn>
                  <a:cxn ang="0">
                    <a:pos x="289" y="0"/>
                  </a:cxn>
                  <a:cxn ang="0">
                    <a:pos x="264" y="29"/>
                  </a:cxn>
                  <a:cxn ang="0">
                    <a:pos x="0" y="29"/>
                  </a:cxn>
                </a:cxnLst>
                <a:rect l="0" t="0" r="r" b="b"/>
                <a:pathLst>
                  <a:path w="289" h="29">
                    <a:moveTo>
                      <a:pt x="0" y="29"/>
                    </a:moveTo>
                    <a:lnTo>
                      <a:pt x="29" y="0"/>
                    </a:lnTo>
                    <a:lnTo>
                      <a:pt x="289" y="0"/>
                    </a:lnTo>
                    <a:lnTo>
                      <a:pt x="264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7" name="Freeform 223"/>
              <p:cNvSpPr>
                <a:spLocks/>
              </p:cNvSpPr>
              <p:nvPr/>
            </p:nvSpPr>
            <p:spPr bwMode="auto">
              <a:xfrm>
                <a:off x="2841" y="3344"/>
                <a:ext cx="289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29" y="0"/>
                  </a:cxn>
                  <a:cxn ang="0">
                    <a:pos x="289" y="0"/>
                  </a:cxn>
                  <a:cxn ang="0">
                    <a:pos x="264" y="29"/>
                  </a:cxn>
                  <a:cxn ang="0">
                    <a:pos x="0" y="29"/>
                  </a:cxn>
                </a:cxnLst>
                <a:rect l="0" t="0" r="r" b="b"/>
                <a:pathLst>
                  <a:path w="289" h="29">
                    <a:moveTo>
                      <a:pt x="0" y="29"/>
                    </a:moveTo>
                    <a:lnTo>
                      <a:pt x="29" y="0"/>
                    </a:lnTo>
                    <a:lnTo>
                      <a:pt x="289" y="0"/>
                    </a:lnTo>
                    <a:lnTo>
                      <a:pt x="264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8" name="Freeform 224"/>
              <p:cNvSpPr>
                <a:spLocks/>
              </p:cNvSpPr>
              <p:nvPr/>
            </p:nvSpPr>
            <p:spPr bwMode="auto">
              <a:xfrm>
                <a:off x="2836" y="3132"/>
                <a:ext cx="294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26" y="0"/>
                  </a:cxn>
                  <a:cxn ang="0">
                    <a:pos x="294" y="0"/>
                  </a:cxn>
                  <a:cxn ang="0">
                    <a:pos x="264" y="29"/>
                  </a:cxn>
                  <a:cxn ang="0">
                    <a:pos x="0" y="29"/>
                  </a:cxn>
                </a:cxnLst>
                <a:rect l="0" t="0" r="r" b="b"/>
                <a:pathLst>
                  <a:path w="294" h="29">
                    <a:moveTo>
                      <a:pt x="0" y="29"/>
                    </a:moveTo>
                    <a:lnTo>
                      <a:pt x="26" y="0"/>
                    </a:lnTo>
                    <a:lnTo>
                      <a:pt x="294" y="0"/>
                    </a:lnTo>
                    <a:lnTo>
                      <a:pt x="264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9" name="Freeform 225"/>
              <p:cNvSpPr>
                <a:spLocks/>
              </p:cNvSpPr>
              <p:nvPr/>
            </p:nvSpPr>
            <p:spPr bwMode="auto">
              <a:xfrm>
                <a:off x="2836" y="3132"/>
                <a:ext cx="294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26" y="0"/>
                  </a:cxn>
                  <a:cxn ang="0">
                    <a:pos x="294" y="0"/>
                  </a:cxn>
                  <a:cxn ang="0">
                    <a:pos x="264" y="29"/>
                  </a:cxn>
                  <a:cxn ang="0">
                    <a:pos x="0" y="29"/>
                  </a:cxn>
                </a:cxnLst>
                <a:rect l="0" t="0" r="r" b="b"/>
                <a:pathLst>
                  <a:path w="294" h="29">
                    <a:moveTo>
                      <a:pt x="0" y="29"/>
                    </a:moveTo>
                    <a:lnTo>
                      <a:pt x="26" y="0"/>
                    </a:lnTo>
                    <a:lnTo>
                      <a:pt x="294" y="0"/>
                    </a:lnTo>
                    <a:lnTo>
                      <a:pt x="264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C9C9B6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30" name="Rectangle 226"/>
              <p:cNvSpPr>
                <a:spLocks noChangeArrowheads="1"/>
              </p:cNvSpPr>
              <p:nvPr/>
            </p:nvSpPr>
            <p:spPr bwMode="auto">
              <a:xfrm>
                <a:off x="2838" y="3163"/>
                <a:ext cx="265" cy="204"/>
              </a:xfrm>
              <a:prstGeom prst="rect">
                <a:avLst/>
              </a:prstGeom>
              <a:solidFill>
                <a:srgbClr val="B7B79D"/>
              </a:solidFill>
              <a:ln w="6350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31" name="Rectangle 227"/>
              <p:cNvSpPr>
                <a:spLocks noChangeArrowheads="1"/>
              </p:cNvSpPr>
              <p:nvPr/>
            </p:nvSpPr>
            <p:spPr bwMode="auto">
              <a:xfrm>
                <a:off x="2859" y="3188"/>
                <a:ext cx="218" cy="15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32" name="Freeform 228"/>
              <p:cNvSpPr>
                <a:spLocks/>
              </p:cNvSpPr>
              <p:nvPr/>
            </p:nvSpPr>
            <p:spPr bwMode="auto">
              <a:xfrm>
                <a:off x="3100" y="3132"/>
                <a:ext cx="30" cy="233"/>
              </a:xfrm>
              <a:custGeom>
                <a:avLst/>
                <a:gdLst/>
                <a:ahLst/>
                <a:cxnLst>
                  <a:cxn ang="0">
                    <a:pos x="0" y="233"/>
                  </a:cxn>
                  <a:cxn ang="0">
                    <a:pos x="30" y="208"/>
                  </a:cxn>
                  <a:cxn ang="0">
                    <a:pos x="30" y="0"/>
                  </a:cxn>
                  <a:cxn ang="0">
                    <a:pos x="0" y="29"/>
                  </a:cxn>
                  <a:cxn ang="0">
                    <a:pos x="0" y="233"/>
                  </a:cxn>
                </a:cxnLst>
                <a:rect l="0" t="0" r="r" b="b"/>
                <a:pathLst>
                  <a:path w="30" h="233">
                    <a:moveTo>
                      <a:pt x="0" y="233"/>
                    </a:moveTo>
                    <a:lnTo>
                      <a:pt x="30" y="208"/>
                    </a:lnTo>
                    <a:lnTo>
                      <a:pt x="30" y="0"/>
                    </a:lnTo>
                    <a:lnTo>
                      <a:pt x="0" y="29"/>
                    </a:lnTo>
                    <a:lnTo>
                      <a:pt x="0" y="233"/>
                    </a:lnTo>
                    <a:close/>
                  </a:path>
                </a:pathLst>
              </a:custGeom>
              <a:solidFill>
                <a:srgbClr val="7A7A5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33" name="Freeform 229"/>
              <p:cNvSpPr>
                <a:spLocks/>
              </p:cNvSpPr>
              <p:nvPr/>
            </p:nvSpPr>
            <p:spPr bwMode="auto">
              <a:xfrm>
                <a:off x="3100" y="3132"/>
                <a:ext cx="30" cy="233"/>
              </a:xfrm>
              <a:custGeom>
                <a:avLst/>
                <a:gdLst/>
                <a:ahLst/>
                <a:cxnLst>
                  <a:cxn ang="0">
                    <a:pos x="0" y="233"/>
                  </a:cxn>
                  <a:cxn ang="0">
                    <a:pos x="30" y="208"/>
                  </a:cxn>
                  <a:cxn ang="0">
                    <a:pos x="30" y="0"/>
                  </a:cxn>
                  <a:cxn ang="0">
                    <a:pos x="0" y="29"/>
                  </a:cxn>
                  <a:cxn ang="0">
                    <a:pos x="0" y="233"/>
                  </a:cxn>
                </a:cxnLst>
                <a:rect l="0" t="0" r="r" b="b"/>
                <a:pathLst>
                  <a:path w="30" h="233">
                    <a:moveTo>
                      <a:pt x="0" y="233"/>
                    </a:moveTo>
                    <a:lnTo>
                      <a:pt x="30" y="208"/>
                    </a:lnTo>
                    <a:lnTo>
                      <a:pt x="30" y="0"/>
                    </a:lnTo>
                    <a:lnTo>
                      <a:pt x="0" y="29"/>
                    </a:lnTo>
                    <a:lnTo>
                      <a:pt x="0" y="233"/>
                    </a:lnTo>
                    <a:close/>
                  </a:path>
                </a:pathLst>
              </a:custGeom>
              <a:solidFill>
                <a:srgbClr val="7A7A5A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34" name="Freeform 230"/>
              <p:cNvSpPr>
                <a:spLocks/>
              </p:cNvSpPr>
              <p:nvPr/>
            </p:nvSpPr>
            <p:spPr bwMode="auto">
              <a:xfrm>
                <a:off x="2782" y="3419"/>
                <a:ext cx="331" cy="50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42" y="0"/>
                  </a:cxn>
                  <a:cxn ang="0">
                    <a:pos x="331" y="0"/>
                  </a:cxn>
                  <a:cxn ang="0">
                    <a:pos x="289" y="50"/>
                  </a:cxn>
                  <a:cxn ang="0">
                    <a:pos x="0" y="50"/>
                  </a:cxn>
                </a:cxnLst>
                <a:rect l="0" t="0" r="r" b="b"/>
                <a:pathLst>
                  <a:path w="331" h="50">
                    <a:moveTo>
                      <a:pt x="0" y="50"/>
                    </a:moveTo>
                    <a:lnTo>
                      <a:pt x="42" y="0"/>
                    </a:lnTo>
                    <a:lnTo>
                      <a:pt x="331" y="0"/>
                    </a:lnTo>
                    <a:lnTo>
                      <a:pt x="289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35" name="Freeform 231"/>
              <p:cNvSpPr>
                <a:spLocks/>
              </p:cNvSpPr>
              <p:nvPr/>
            </p:nvSpPr>
            <p:spPr bwMode="auto">
              <a:xfrm>
                <a:off x="2782" y="3419"/>
                <a:ext cx="331" cy="50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42" y="0"/>
                  </a:cxn>
                  <a:cxn ang="0">
                    <a:pos x="331" y="0"/>
                  </a:cxn>
                  <a:cxn ang="0">
                    <a:pos x="289" y="50"/>
                  </a:cxn>
                  <a:cxn ang="0">
                    <a:pos x="0" y="50"/>
                  </a:cxn>
                </a:cxnLst>
                <a:rect l="0" t="0" r="r" b="b"/>
                <a:pathLst>
                  <a:path w="331" h="50">
                    <a:moveTo>
                      <a:pt x="0" y="50"/>
                    </a:moveTo>
                    <a:lnTo>
                      <a:pt x="42" y="0"/>
                    </a:lnTo>
                    <a:lnTo>
                      <a:pt x="331" y="0"/>
                    </a:lnTo>
                    <a:lnTo>
                      <a:pt x="289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C9C9B6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36" name="Freeform 232"/>
              <p:cNvSpPr>
                <a:spLocks/>
              </p:cNvSpPr>
              <p:nvPr/>
            </p:nvSpPr>
            <p:spPr bwMode="auto">
              <a:xfrm>
                <a:off x="3071" y="3419"/>
                <a:ext cx="42" cy="62"/>
              </a:xfrm>
              <a:custGeom>
                <a:avLst/>
                <a:gdLst/>
                <a:ahLst/>
                <a:cxnLst>
                  <a:cxn ang="0">
                    <a:pos x="0" y="62"/>
                  </a:cxn>
                  <a:cxn ang="0">
                    <a:pos x="42" y="20"/>
                  </a:cxn>
                  <a:cxn ang="0">
                    <a:pos x="42" y="0"/>
                  </a:cxn>
                  <a:cxn ang="0">
                    <a:pos x="0" y="54"/>
                  </a:cxn>
                  <a:cxn ang="0">
                    <a:pos x="0" y="62"/>
                  </a:cxn>
                </a:cxnLst>
                <a:rect l="0" t="0" r="r" b="b"/>
                <a:pathLst>
                  <a:path w="42" h="62">
                    <a:moveTo>
                      <a:pt x="0" y="62"/>
                    </a:moveTo>
                    <a:lnTo>
                      <a:pt x="42" y="20"/>
                    </a:lnTo>
                    <a:lnTo>
                      <a:pt x="42" y="0"/>
                    </a:lnTo>
                    <a:lnTo>
                      <a:pt x="0" y="54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7A7A5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37" name="Freeform 233"/>
              <p:cNvSpPr>
                <a:spLocks/>
              </p:cNvSpPr>
              <p:nvPr/>
            </p:nvSpPr>
            <p:spPr bwMode="auto">
              <a:xfrm>
                <a:off x="3071" y="3419"/>
                <a:ext cx="42" cy="62"/>
              </a:xfrm>
              <a:custGeom>
                <a:avLst/>
                <a:gdLst/>
                <a:ahLst/>
                <a:cxnLst>
                  <a:cxn ang="0">
                    <a:pos x="0" y="62"/>
                  </a:cxn>
                  <a:cxn ang="0">
                    <a:pos x="42" y="20"/>
                  </a:cxn>
                  <a:cxn ang="0">
                    <a:pos x="42" y="0"/>
                  </a:cxn>
                  <a:cxn ang="0">
                    <a:pos x="0" y="54"/>
                  </a:cxn>
                  <a:cxn ang="0">
                    <a:pos x="0" y="62"/>
                  </a:cxn>
                </a:cxnLst>
                <a:rect l="0" t="0" r="r" b="b"/>
                <a:pathLst>
                  <a:path w="42" h="62">
                    <a:moveTo>
                      <a:pt x="0" y="62"/>
                    </a:moveTo>
                    <a:lnTo>
                      <a:pt x="42" y="20"/>
                    </a:lnTo>
                    <a:lnTo>
                      <a:pt x="42" y="0"/>
                    </a:lnTo>
                    <a:lnTo>
                      <a:pt x="0" y="54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7A7A5A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38" name="Rectangle 234"/>
              <p:cNvSpPr>
                <a:spLocks noChangeArrowheads="1"/>
              </p:cNvSpPr>
              <p:nvPr/>
            </p:nvSpPr>
            <p:spPr bwMode="auto">
              <a:xfrm>
                <a:off x="2782" y="3469"/>
                <a:ext cx="289" cy="12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39" name="Rectangle 235"/>
              <p:cNvSpPr>
                <a:spLocks noChangeArrowheads="1"/>
              </p:cNvSpPr>
              <p:nvPr/>
            </p:nvSpPr>
            <p:spPr bwMode="auto">
              <a:xfrm>
                <a:off x="2784" y="3471"/>
                <a:ext cx="285" cy="8"/>
              </a:xfrm>
              <a:prstGeom prst="rect">
                <a:avLst/>
              </a:prstGeom>
              <a:solidFill>
                <a:srgbClr val="B7B79D"/>
              </a:solidFill>
              <a:ln w="6350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" name="Group 236"/>
            <p:cNvGrpSpPr>
              <a:grpSpLocks/>
            </p:cNvGrpSpPr>
            <p:nvPr/>
          </p:nvGrpSpPr>
          <p:grpSpPr bwMode="auto">
            <a:xfrm>
              <a:off x="2874" y="3211"/>
              <a:ext cx="194" cy="116"/>
              <a:chOff x="2874" y="3211"/>
              <a:chExt cx="194" cy="116"/>
            </a:xfrm>
          </p:grpSpPr>
          <p:grpSp>
            <p:nvGrpSpPr>
              <p:cNvPr id="23" name="Group 237"/>
              <p:cNvGrpSpPr>
                <a:grpSpLocks/>
              </p:cNvGrpSpPr>
              <p:nvPr/>
            </p:nvGrpSpPr>
            <p:grpSpPr bwMode="auto">
              <a:xfrm>
                <a:off x="2874" y="3211"/>
                <a:ext cx="193" cy="116"/>
                <a:chOff x="2874" y="3211"/>
                <a:chExt cx="193" cy="116"/>
              </a:xfrm>
            </p:grpSpPr>
            <p:sp>
              <p:nvSpPr>
                <p:cNvPr id="21742" name="Oval 238"/>
                <p:cNvSpPr>
                  <a:spLocks noChangeArrowheads="1"/>
                </p:cNvSpPr>
                <p:nvPr/>
              </p:nvSpPr>
              <p:spPr bwMode="auto">
                <a:xfrm>
                  <a:off x="2941" y="3211"/>
                  <a:ext cx="84" cy="50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43" name="Oval 239"/>
                <p:cNvSpPr>
                  <a:spLocks noChangeArrowheads="1"/>
                </p:cNvSpPr>
                <p:nvPr/>
              </p:nvSpPr>
              <p:spPr bwMode="auto">
                <a:xfrm>
                  <a:off x="2895" y="3224"/>
                  <a:ext cx="63" cy="49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44" name="Oval 240"/>
                <p:cNvSpPr>
                  <a:spLocks noChangeArrowheads="1"/>
                </p:cNvSpPr>
                <p:nvPr/>
              </p:nvSpPr>
              <p:spPr bwMode="auto">
                <a:xfrm>
                  <a:off x="2874" y="3253"/>
                  <a:ext cx="42" cy="37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45" name="Oval 241"/>
                <p:cNvSpPr>
                  <a:spLocks noChangeArrowheads="1"/>
                </p:cNvSpPr>
                <p:nvPr/>
              </p:nvSpPr>
              <p:spPr bwMode="auto">
                <a:xfrm>
                  <a:off x="2887" y="3269"/>
                  <a:ext cx="67" cy="42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46" name="Oval 242"/>
                <p:cNvSpPr>
                  <a:spLocks noChangeArrowheads="1"/>
                </p:cNvSpPr>
                <p:nvPr/>
              </p:nvSpPr>
              <p:spPr bwMode="auto">
                <a:xfrm>
                  <a:off x="2933" y="3277"/>
                  <a:ext cx="100" cy="50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47" name="Oval 243"/>
                <p:cNvSpPr>
                  <a:spLocks noChangeArrowheads="1"/>
                </p:cNvSpPr>
                <p:nvPr/>
              </p:nvSpPr>
              <p:spPr bwMode="auto">
                <a:xfrm>
                  <a:off x="2996" y="3224"/>
                  <a:ext cx="62" cy="37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48" name="Oval 244"/>
                <p:cNvSpPr>
                  <a:spLocks noChangeArrowheads="1"/>
                </p:cNvSpPr>
                <p:nvPr/>
              </p:nvSpPr>
              <p:spPr bwMode="auto">
                <a:xfrm>
                  <a:off x="3004" y="3248"/>
                  <a:ext cx="63" cy="38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49" name="Oval 245"/>
                <p:cNvSpPr>
                  <a:spLocks noChangeArrowheads="1"/>
                </p:cNvSpPr>
                <p:nvPr/>
              </p:nvSpPr>
              <p:spPr bwMode="auto">
                <a:xfrm>
                  <a:off x="3000" y="3257"/>
                  <a:ext cx="63" cy="62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50" name="Oval 246"/>
                <p:cNvSpPr>
                  <a:spLocks noChangeArrowheads="1"/>
                </p:cNvSpPr>
                <p:nvPr/>
              </p:nvSpPr>
              <p:spPr bwMode="auto">
                <a:xfrm>
                  <a:off x="2908" y="3240"/>
                  <a:ext cx="125" cy="62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247"/>
              <p:cNvGrpSpPr>
                <a:grpSpLocks/>
              </p:cNvGrpSpPr>
              <p:nvPr/>
            </p:nvGrpSpPr>
            <p:grpSpPr bwMode="auto">
              <a:xfrm>
                <a:off x="2874" y="3211"/>
                <a:ext cx="194" cy="116"/>
                <a:chOff x="2874" y="3211"/>
                <a:chExt cx="194" cy="116"/>
              </a:xfrm>
            </p:grpSpPr>
            <p:sp>
              <p:nvSpPr>
                <p:cNvPr id="21752" name="Arc 248"/>
                <p:cNvSpPr>
                  <a:spLocks/>
                </p:cNvSpPr>
                <p:nvPr/>
              </p:nvSpPr>
              <p:spPr bwMode="auto">
                <a:xfrm>
                  <a:off x="2943" y="3211"/>
                  <a:ext cx="79" cy="25"/>
                </a:xfrm>
                <a:custGeom>
                  <a:avLst/>
                  <a:gdLst>
                    <a:gd name="G0" fmla="+- 20470 0 0"/>
                    <a:gd name="G1" fmla="+- 21600 0 0"/>
                    <a:gd name="G2" fmla="+- 21600 0 0"/>
                    <a:gd name="T0" fmla="*/ 0 w 40545"/>
                    <a:gd name="T1" fmla="*/ 14705 h 21600"/>
                    <a:gd name="T2" fmla="*/ 40545 w 40545"/>
                    <a:gd name="T3" fmla="*/ 13628 h 21600"/>
                    <a:gd name="T4" fmla="*/ 20470 w 40545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545" h="21600" fill="none" extrusionOk="0">
                      <a:moveTo>
                        <a:pt x="0" y="14705"/>
                      </a:moveTo>
                      <a:cubicBezTo>
                        <a:pt x="2959" y="5917"/>
                        <a:pt x="11197" y="-1"/>
                        <a:pt x="20470" y="0"/>
                      </a:cubicBezTo>
                      <a:cubicBezTo>
                        <a:pt x="29321" y="0"/>
                        <a:pt x="37277" y="5400"/>
                        <a:pt x="40545" y="13627"/>
                      </a:cubicBezTo>
                    </a:path>
                    <a:path w="40545" h="21600" stroke="0" extrusionOk="0">
                      <a:moveTo>
                        <a:pt x="0" y="14705"/>
                      </a:moveTo>
                      <a:cubicBezTo>
                        <a:pt x="2959" y="5917"/>
                        <a:pt x="11197" y="-1"/>
                        <a:pt x="20470" y="0"/>
                      </a:cubicBezTo>
                      <a:cubicBezTo>
                        <a:pt x="29321" y="0"/>
                        <a:pt x="37277" y="5400"/>
                        <a:pt x="40545" y="13627"/>
                      </a:cubicBezTo>
                      <a:lnTo>
                        <a:pt x="2047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53" name="Arc 249"/>
                <p:cNvSpPr>
                  <a:spLocks/>
                </p:cNvSpPr>
                <p:nvPr/>
              </p:nvSpPr>
              <p:spPr bwMode="auto">
                <a:xfrm>
                  <a:off x="2945" y="3213"/>
                  <a:ext cx="75" cy="23"/>
                </a:xfrm>
                <a:custGeom>
                  <a:avLst/>
                  <a:gdLst>
                    <a:gd name="G0" fmla="+- 20396 0 0"/>
                    <a:gd name="G1" fmla="+- 21600 0 0"/>
                    <a:gd name="G2" fmla="+- 21600 0 0"/>
                    <a:gd name="T0" fmla="*/ 0 w 40374"/>
                    <a:gd name="T1" fmla="*/ 14488 h 21600"/>
                    <a:gd name="T2" fmla="*/ 40374 w 40374"/>
                    <a:gd name="T3" fmla="*/ 13388 h 21600"/>
                    <a:gd name="T4" fmla="*/ 20396 w 4037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374" h="21600" fill="none" extrusionOk="0">
                      <a:moveTo>
                        <a:pt x="0" y="14488"/>
                      </a:moveTo>
                      <a:cubicBezTo>
                        <a:pt x="3025" y="5812"/>
                        <a:pt x="11207" y="-1"/>
                        <a:pt x="20396" y="0"/>
                      </a:cubicBezTo>
                      <a:cubicBezTo>
                        <a:pt x="29153" y="0"/>
                        <a:pt x="37044" y="5287"/>
                        <a:pt x="40374" y="13387"/>
                      </a:cubicBezTo>
                    </a:path>
                    <a:path w="40374" h="21600" stroke="0" extrusionOk="0">
                      <a:moveTo>
                        <a:pt x="0" y="14488"/>
                      </a:moveTo>
                      <a:cubicBezTo>
                        <a:pt x="3025" y="5812"/>
                        <a:pt x="11207" y="-1"/>
                        <a:pt x="20396" y="0"/>
                      </a:cubicBezTo>
                      <a:cubicBezTo>
                        <a:pt x="29153" y="0"/>
                        <a:pt x="37044" y="5287"/>
                        <a:pt x="40374" y="13387"/>
                      </a:cubicBezTo>
                      <a:lnTo>
                        <a:pt x="20396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54" name="Arc 250"/>
                <p:cNvSpPr>
                  <a:spLocks/>
                </p:cNvSpPr>
                <p:nvPr/>
              </p:nvSpPr>
              <p:spPr bwMode="auto">
                <a:xfrm>
                  <a:off x="2895" y="3224"/>
                  <a:ext cx="48" cy="30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05 w 32704"/>
                    <a:gd name="T1" fmla="*/ 26242 h 26242"/>
                    <a:gd name="T2" fmla="*/ 32704 w 32704"/>
                    <a:gd name="T3" fmla="*/ 3073 h 26242"/>
                    <a:gd name="T4" fmla="*/ 21600 w 32704"/>
                    <a:gd name="T5" fmla="*/ 21600 h 26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704" h="26242" fill="none" extrusionOk="0">
                      <a:moveTo>
                        <a:pt x="504" y="26242"/>
                      </a:moveTo>
                      <a:cubicBezTo>
                        <a:pt x="169" y="24717"/>
                        <a:pt x="0" y="23161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511" y="-1"/>
                        <a:pt x="29349" y="1062"/>
                        <a:pt x="32704" y="3072"/>
                      </a:cubicBezTo>
                    </a:path>
                    <a:path w="32704" h="26242" stroke="0" extrusionOk="0">
                      <a:moveTo>
                        <a:pt x="504" y="26242"/>
                      </a:moveTo>
                      <a:cubicBezTo>
                        <a:pt x="169" y="24717"/>
                        <a:pt x="0" y="23161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511" y="-1"/>
                        <a:pt x="29349" y="1062"/>
                        <a:pt x="32704" y="3072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55" name="Arc 251"/>
                <p:cNvSpPr>
                  <a:spLocks/>
                </p:cNvSpPr>
                <p:nvPr/>
              </p:nvSpPr>
              <p:spPr bwMode="auto">
                <a:xfrm>
                  <a:off x="2897" y="3226"/>
                  <a:ext cx="44" cy="27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24 w 32545"/>
                    <a:gd name="T1" fmla="*/ 26329 h 26329"/>
                    <a:gd name="T2" fmla="*/ 32545 w 32545"/>
                    <a:gd name="T3" fmla="*/ 2978 h 26329"/>
                    <a:gd name="T4" fmla="*/ 21600 w 32545"/>
                    <a:gd name="T5" fmla="*/ 21600 h 26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545" h="26329" fill="none" extrusionOk="0">
                      <a:moveTo>
                        <a:pt x="524" y="26328"/>
                      </a:moveTo>
                      <a:cubicBezTo>
                        <a:pt x="175" y="24776"/>
                        <a:pt x="0" y="2319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448" y="-1"/>
                        <a:pt x="29227" y="1028"/>
                        <a:pt x="32544" y="2978"/>
                      </a:cubicBezTo>
                    </a:path>
                    <a:path w="32545" h="26329" stroke="0" extrusionOk="0">
                      <a:moveTo>
                        <a:pt x="524" y="26328"/>
                      </a:moveTo>
                      <a:cubicBezTo>
                        <a:pt x="175" y="24776"/>
                        <a:pt x="0" y="2319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448" y="-1"/>
                        <a:pt x="29227" y="1028"/>
                        <a:pt x="32544" y="2978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56" name="Arc 252"/>
                <p:cNvSpPr>
                  <a:spLocks/>
                </p:cNvSpPr>
                <p:nvPr/>
              </p:nvSpPr>
              <p:spPr bwMode="auto">
                <a:xfrm>
                  <a:off x="2887" y="3289"/>
                  <a:ext cx="50" cy="22"/>
                </a:xfrm>
                <a:custGeom>
                  <a:avLst/>
                  <a:gdLst>
                    <a:gd name="G0" fmla="+- 21600 0 0"/>
                    <a:gd name="G1" fmla="+- 1078 0 0"/>
                    <a:gd name="G2" fmla="+- 21600 0 0"/>
                    <a:gd name="T0" fmla="*/ 32150 w 32150"/>
                    <a:gd name="T1" fmla="*/ 19927 h 22678"/>
                    <a:gd name="T2" fmla="*/ 27 w 32150"/>
                    <a:gd name="T3" fmla="*/ 0 h 22678"/>
                    <a:gd name="T4" fmla="*/ 21600 w 32150"/>
                    <a:gd name="T5" fmla="*/ 1078 h 22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150" h="22678" fill="none" extrusionOk="0">
                      <a:moveTo>
                        <a:pt x="32149" y="19926"/>
                      </a:moveTo>
                      <a:cubicBezTo>
                        <a:pt x="28926" y="21730"/>
                        <a:pt x="25293" y="22677"/>
                        <a:pt x="21600" y="22678"/>
                      </a:cubicBezTo>
                      <a:cubicBezTo>
                        <a:pt x="9670" y="22678"/>
                        <a:pt x="0" y="13007"/>
                        <a:pt x="0" y="1078"/>
                      </a:cubicBezTo>
                      <a:cubicBezTo>
                        <a:pt x="-1" y="718"/>
                        <a:pt x="8" y="359"/>
                        <a:pt x="26" y="-1"/>
                      </a:cubicBezTo>
                    </a:path>
                    <a:path w="32150" h="22678" stroke="0" extrusionOk="0">
                      <a:moveTo>
                        <a:pt x="32149" y="19926"/>
                      </a:moveTo>
                      <a:cubicBezTo>
                        <a:pt x="28926" y="21730"/>
                        <a:pt x="25293" y="22677"/>
                        <a:pt x="21600" y="22678"/>
                      </a:cubicBezTo>
                      <a:cubicBezTo>
                        <a:pt x="9670" y="22678"/>
                        <a:pt x="0" y="13007"/>
                        <a:pt x="0" y="1078"/>
                      </a:cubicBezTo>
                      <a:cubicBezTo>
                        <a:pt x="-1" y="718"/>
                        <a:pt x="8" y="359"/>
                        <a:pt x="26" y="-1"/>
                      </a:cubicBezTo>
                      <a:lnTo>
                        <a:pt x="21600" y="107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57" name="Arc 253"/>
                <p:cNvSpPr>
                  <a:spLocks/>
                </p:cNvSpPr>
                <p:nvPr/>
              </p:nvSpPr>
              <p:spPr bwMode="auto">
                <a:xfrm>
                  <a:off x="2889" y="3289"/>
                  <a:ext cx="46" cy="20"/>
                </a:xfrm>
                <a:custGeom>
                  <a:avLst/>
                  <a:gdLst>
                    <a:gd name="G0" fmla="+- 21600 0 0"/>
                    <a:gd name="G1" fmla="+- 1120 0 0"/>
                    <a:gd name="G2" fmla="+- 21600 0 0"/>
                    <a:gd name="T0" fmla="*/ 31842 w 31842"/>
                    <a:gd name="T1" fmla="*/ 20137 h 22720"/>
                    <a:gd name="T2" fmla="*/ 29 w 31842"/>
                    <a:gd name="T3" fmla="*/ 0 h 22720"/>
                    <a:gd name="T4" fmla="*/ 21600 w 31842"/>
                    <a:gd name="T5" fmla="*/ 1120 h 22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842" h="22720" fill="none" extrusionOk="0">
                      <a:moveTo>
                        <a:pt x="31842" y="20137"/>
                      </a:moveTo>
                      <a:cubicBezTo>
                        <a:pt x="28694" y="21832"/>
                        <a:pt x="25175" y="22719"/>
                        <a:pt x="21600" y="22720"/>
                      </a:cubicBezTo>
                      <a:cubicBezTo>
                        <a:pt x="9670" y="22720"/>
                        <a:pt x="0" y="13049"/>
                        <a:pt x="0" y="1120"/>
                      </a:cubicBezTo>
                      <a:cubicBezTo>
                        <a:pt x="-1" y="746"/>
                        <a:pt x="9" y="373"/>
                        <a:pt x="29" y="0"/>
                      </a:cubicBezTo>
                    </a:path>
                    <a:path w="31842" h="22720" stroke="0" extrusionOk="0">
                      <a:moveTo>
                        <a:pt x="31842" y="20137"/>
                      </a:moveTo>
                      <a:cubicBezTo>
                        <a:pt x="28694" y="21832"/>
                        <a:pt x="25175" y="22719"/>
                        <a:pt x="21600" y="22720"/>
                      </a:cubicBezTo>
                      <a:cubicBezTo>
                        <a:pt x="9670" y="22720"/>
                        <a:pt x="0" y="13049"/>
                        <a:pt x="0" y="1120"/>
                      </a:cubicBezTo>
                      <a:cubicBezTo>
                        <a:pt x="-1" y="746"/>
                        <a:pt x="9" y="373"/>
                        <a:pt x="29" y="0"/>
                      </a:cubicBezTo>
                      <a:lnTo>
                        <a:pt x="21600" y="112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58" name="Arc 254"/>
                <p:cNvSpPr>
                  <a:spLocks/>
                </p:cNvSpPr>
                <p:nvPr/>
              </p:nvSpPr>
              <p:spPr bwMode="auto">
                <a:xfrm>
                  <a:off x="3021" y="3224"/>
                  <a:ext cx="37" cy="28"/>
                </a:xfrm>
                <a:custGeom>
                  <a:avLst/>
                  <a:gdLst>
                    <a:gd name="G0" fmla="+- 4446 0 0"/>
                    <a:gd name="G1" fmla="+- 21600 0 0"/>
                    <a:gd name="G2" fmla="+- 21600 0 0"/>
                    <a:gd name="T0" fmla="*/ 0 w 26046"/>
                    <a:gd name="T1" fmla="*/ 463 h 32402"/>
                    <a:gd name="T2" fmla="*/ 23151 w 26046"/>
                    <a:gd name="T3" fmla="*/ 32402 h 32402"/>
                    <a:gd name="T4" fmla="*/ 4446 w 26046"/>
                    <a:gd name="T5" fmla="*/ 21600 h 32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6046" h="32402" fill="none" extrusionOk="0">
                      <a:moveTo>
                        <a:pt x="-1" y="462"/>
                      </a:moveTo>
                      <a:cubicBezTo>
                        <a:pt x="1461" y="155"/>
                        <a:pt x="2951" y="-1"/>
                        <a:pt x="4446" y="0"/>
                      </a:cubicBezTo>
                      <a:cubicBezTo>
                        <a:pt x="16375" y="0"/>
                        <a:pt x="26046" y="9670"/>
                        <a:pt x="26046" y="21600"/>
                      </a:cubicBezTo>
                      <a:cubicBezTo>
                        <a:pt x="26046" y="25392"/>
                        <a:pt x="25047" y="29117"/>
                        <a:pt x="23150" y="32401"/>
                      </a:cubicBezTo>
                    </a:path>
                    <a:path w="26046" h="32402" stroke="0" extrusionOk="0">
                      <a:moveTo>
                        <a:pt x="-1" y="462"/>
                      </a:moveTo>
                      <a:cubicBezTo>
                        <a:pt x="1461" y="155"/>
                        <a:pt x="2951" y="-1"/>
                        <a:pt x="4446" y="0"/>
                      </a:cubicBezTo>
                      <a:cubicBezTo>
                        <a:pt x="16375" y="0"/>
                        <a:pt x="26046" y="9670"/>
                        <a:pt x="26046" y="21600"/>
                      </a:cubicBezTo>
                      <a:cubicBezTo>
                        <a:pt x="26046" y="25392"/>
                        <a:pt x="25047" y="29117"/>
                        <a:pt x="23150" y="32401"/>
                      </a:cubicBezTo>
                      <a:lnTo>
                        <a:pt x="444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59" name="Arc 255"/>
                <p:cNvSpPr>
                  <a:spLocks/>
                </p:cNvSpPr>
                <p:nvPr/>
              </p:nvSpPr>
              <p:spPr bwMode="auto">
                <a:xfrm>
                  <a:off x="3021" y="3226"/>
                  <a:ext cx="35" cy="25"/>
                </a:xfrm>
                <a:custGeom>
                  <a:avLst/>
                  <a:gdLst>
                    <a:gd name="G0" fmla="+- 4247 0 0"/>
                    <a:gd name="G1" fmla="+- 21600 0 0"/>
                    <a:gd name="G2" fmla="+- 21600 0 0"/>
                    <a:gd name="T0" fmla="*/ 0 w 25847"/>
                    <a:gd name="T1" fmla="*/ 422 h 32791"/>
                    <a:gd name="T2" fmla="*/ 22722 w 25847"/>
                    <a:gd name="T3" fmla="*/ 32791 h 32791"/>
                    <a:gd name="T4" fmla="*/ 4247 w 25847"/>
                    <a:gd name="T5" fmla="*/ 21600 h 32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847" h="32791" fill="none" extrusionOk="0">
                      <a:moveTo>
                        <a:pt x="-1" y="421"/>
                      </a:moveTo>
                      <a:cubicBezTo>
                        <a:pt x="1398" y="141"/>
                        <a:pt x="2820" y="-1"/>
                        <a:pt x="4247" y="0"/>
                      </a:cubicBezTo>
                      <a:cubicBezTo>
                        <a:pt x="16176" y="0"/>
                        <a:pt x="25847" y="9670"/>
                        <a:pt x="25847" y="21600"/>
                      </a:cubicBezTo>
                      <a:cubicBezTo>
                        <a:pt x="25847" y="25545"/>
                        <a:pt x="24766" y="29416"/>
                        <a:pt x="22721" y="32790"/>
                      </a:cubicBezTo>
                    </a:path>
                    <a:path w="25847" h="32791" stroke="0" extrusionOk="0">
                      <a:moveTo>
                        <a:pt x="-1" y="421"/>
                      </a:moveTo>
                      <a:cubicBezTo>
                        <a:pt x="1398" y="141"/>
                        <a:pt x="2820" y="-1"/>
                        <a:pt x="4247" y="0"/>
                      </a:cubicBezTo>
                      <a:cubicBezTo>
                        <a:pt x="16176" y="0"/>
                        <a:pt x="25847" y="9670"/>
                        <a:pt x="25847" y="21600"/>
                      </a:cubicBezTo>
                      <a:cubicBezTo>
                        <a:pt x="25847" y="25545"/>
                        <a:pt x="24766" y="29416"/>
                        <a:pt x="22721" y="32790"/>
                      </a:cubicBezTo>
                      <a:lnTo>
                        <a:pt x="4247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60" name="Arc 256"/>
                <p:cNvSpPr>
                  <a:spLocks/>
                </p:cNvSpPr>
                <p:nvPr/>
              </p:nvSpPr>
              <p:spPr bwMode="auto">
                <a:xfrm>
                  <a:off x="3034" y="3253"/>
                  <a:ext cx="34" cy="29"/>
                </a:xfrm>
                <a:custGeom>
                  <a:avLst/>
                  <a:gdLst>
                    <a:gd name="G0" fmla="+- 0 0 0"/>
                    <a:gd name="G1" fmla="+- 16736 0 0"/>
                    <a:gd name="G2" fmla="+- 21600 0 0"/>
                    <a:gd name="T0" fmla="*/ 13655 w 21600"/>
                    <a:gd name="T1" fmla="*/ 0 h 29316"/>
                    <a:gd name="T2" fmla="*/ 17559 w 21600"/>
                    <a:gd name="T3" fmla="*/ 29316 h 29316"/>
                    <a:gd name="T4" fmla="*/ 0 w 21600"/>
                    <a:gd name="T5" fmla="*/ 16736 h 29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316" fill="none" extrusionOk="0">
                      <a:moveTo>
                        <a:pt x="13655" y="-1"/>
                      </a:moveTo>
                      <a:cubicBezTo>
                        <a:pt x="18682" y="4102"/>
                        <a:pt x="21600" y="10247"/>
                        <a:pt x="21600" y="16736"/>
                      </a:cubicBezTo>
                      <a:cubicBezTo>
                        <a:pt x="21600" y="21248"/>
                        <a:pt x="20186" y="25647"/>
                        <a:pt x="17558" y="29315"/>
                      </a:cubicBezTo>
                    </a:path>
                    <a:path w="21600" h="29316" stroke="0" extrusionOk="0">
                      <a:moveTo>
                        <a:pt x="13655" y="-1"/>
                      </a:moveTo>
                      <a:cubicBezTo>
                        <a:pt x="18682" y="4102"/>
                        <a:pt x="21600" y="10247"/>
                        <a:pt x="21600" y="16736"/>
                      </a:cubicBezTo>
                      <a:cubicBezTo>
                        <a:pt x="21600" y="21248"/>
                        <a:pt x="20186" y="25647"/>
                        <a:pt x="17558" y="29315"/>
                      </a:cubicBezTo>
                      <a:lnTo>
                        <a:pt x="0" y="1673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61" name="Arc 257"/>
                <p:cNvSpPr>
                  <a:spLocks/>
                </p:cNvSpPr>
                <p:nvPr/>
              </p:nvSpPr>
              <p:spPr bwMode="auto">
                <a:xfrm>
                  <a:off x="3034" y="3254"/>
                  <a:ext cx="32" cy="26"/>
                </a:xfrm>
                <a:custGeom>
                  <a:avLst/>
                  <a:gdLst>
                    <a:gd name="G0" fmla="+- 0 0 0"/>
                    <a:gd name="G1" fmla="+- 16990 0 0"/>
                    <a:gd name="G2" fmla="+- 21600 0 0"/>
                    <a:gd name="T0" fmla="*/ 13338 w 21600"/>
                    <a:gd name="T1" fmla="*/ 0 h 29890"/>
                    <a:gd name="T2" fmla="*/ 17325 w 21600"/>
                    <a:gd name="T3" fmla="*/ 29890 h 29890"/>
                    <a:gd name="T4" fmla="*/ 0 w 21600"/>
                    <a:gd name="T5" fmla="*/ 16990 h 298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890" fill="none" extrusionOk="0">
                      <a:moveTo>
                        <a:pt x="13337" y="0"/>
                      </a:moveTo>
                      <a:cubicBezTo>
                        <a:pt x="18553" y="4094"/>
                        <a:pt x="21600" y="10358"/>
                        <a:pt x="21600" y="16990"/>
                      </a:cubicBezTo>
                      <a:cubicBezTo>
                        <a:pt x="21600" y="21637"/>
                        <a:pt x="20100" y="26161"/>
                        <a:pt x="17324" y="29889"/>
                      </a:cubicBezTo>
                    </a:path>
                    <a:path w="21600" h="29890" stroke="0" extrusionOk="0">
                      <a:moveTo>
                        <a:pt x="13337" y="0"/>
                      </a:moveTo>
                      <a:cubicBezTo>
                        <a:pt x="18553" y="4094"/>
                        <a:pt x="21600" y="10358"/>
                        <a:pt x="21600" y="16990"/>
                      </a:cubicBezTo>
                      <a:cubicBezTo>
                        <a:pt x="21600" y="21637"/>
                        <a:pt x="20100" y="26161"/>
                        <a:pt x="17324" y="29889"/>
                      </a:cubicBezTo>
                      <a:lnTo>
                        <a:pt x="0" y="1699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62" name="Arc 258"/>
                <p:cNvSpPr>
                  <a:spLocks/>
                </p:cNvSpPr>
                <p:nvPr/>
              </p:nvSpPr>
              <p:spPr bwMode="auto">
                <a:xfrm>
                  <a:off x="3022" y="3279"/>
                  <a:ext cx="42" cy="40"/>
                </a:xfrm>
                <a:custGeom>
                  <a:avLst/>
                  <a:gdLst>
                    <a:gd name="G0" fmla="+- 7090 0 0"/>
                    <a:gd name="G1" fmla="+- 6516 0 0"/>
                    <a:gd name="G2" fmla="+- 21600 0 0"/>
                    <a:gd name="T0" fmla="*/ 27684 w 28690"/>
                    <a:gd name="T1" fmla="*/ 0 h 28116"/>
                    <a:gd name="T2" fmla="*/ 0 w 28690"/>
                    <a:gd name="T3" fmla="*/ 26919 h 28116"/>
                    <a:gd name="T4" fmla="*/ 7090 w 28690"/>
                    <a:gd name="T5" fmla="*/ 6516 h 28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690" h="28116" fill="none" extrusionOk="0">
                      <a:moveTo>
                        <a:pt x="27683" y="0"/>
                      </a:moveTo>
                      <a:cubicBezTo>
                        <a:pt x="28350" y="2107"/>
                        <a:pt x="28690" y="4305"/>
                        <a:pt x="28690" y="6516"/>
                      </a:cubicBezTo>
                      <a:cubicBezTo>
                        <a:pt x="28690" y="18445"/>
                        <a:pt x="19019" y="28116"/>
                        <a:pt x="7090" y="28116"/>
                      </a:cubicBezTo>
                      <a:cubicBezTo>
                        <a:pt x="4676" y="28116"/>
                        <a:pt x="2279" y="27711"/>
                        <a:pt x="-1" y="26919"/>
                      </a:cubicBezTo>
                    </a:path>
                    <a:path w="28690" h="28116" stroke="0" extrusionOk="0">
                      <a:moveTo>
                        <a:pt x="27683" y="0"/>
                      </a:moveTo>
                      <a:cubicBezTo>
                        <a:pt x="28350" y="2107"/>
                        <a:pt x="28690" y="4305"/>
                        <a:pt x="28690" y="6516"/>
                      </a:cubicBezTo>
                      <a:cubicBezTo>
                        <a:pt x="28690" y="18445"/>
                        <a:pt x="19019" y="28116"/>
                        <a:pt x="7090" y="28116"/>
                      </a:cubicBezTo>
                      <a:cubicBezTo>
                        <a:pt x="4676" y="28116"/>
                        <a:pt x="2279" y="27711"/>
                        <a:pt x="-1" y="26919"/>
                      </a:cubicBezTo>
                      <a:lnTo>
                        <a:pt x="7090" y="651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63" name="Arc 259"/>
                <p:cNvSpPr>
                  <a:spLocks/>
                </p:cNvSpPr>
                <p:nvPr/>
              </p:nvSpPr>
              <p:spPr bwMode="auto">
                <a:xfrm>
                  <a:off x="3022" y="3279"/>
                  <a:ext cx="39" cy="38"/>
                </a:xfrm>
                <a:custGeom>
                  <a:avLst/>
                  <a:gdLst>
                    <a:gd name="G0" fmla="+- 7083 0 0"/>
                    <a:gd name="G1" fmla="+- 6523 0 0"/>
                    <a:gd name="G2" fmla="+- 21600 0 0"/>
                    <a:gd name="T0" fmla="*/ 27675 w 28683"/>
                    <a:gd name="T1" fmla="*/ 0 h 28123"/>
                    <a:gd name="T2" fmla="*/ 0 w 28683"/>
                    <a:gd name="T3" fmla="*/ 26929 h 28123"/>
                    <a:gd name="T4" fmla="*/ 7083 w 28683"/>
                    <a:gd name="T5" fmla="*/ 6523 h 28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683" h="28123" fill="none" extrusionOk="0">
                      <a:moveTo>
                        <a:pt x="27674" y="0"/>
                      </a:moveTo>
                      <a:cubicBezTo>
                        <a:pt x="28342" y="2109"/>
                        <a:pt x="28683" y="4309"/>
                        <a:pt x="28683" y="6523"/>
                      </a:cubicBezTo>
                      <a:cubicBezTo>
                        <a:pt x="28683" y="18452"/>
                        <a:pt x="19012" y="28123"/>
                        <a:pt x="7083" y="28123"/>
                      </a:cubicBezTo>
                      <a:cubicBezTo>
                        <a:pt x="4671" y="28123"/>
                        <a:pt x="2277" y="27719"/>
                        <a:pt x="0" y="26928"/>
                      </a:cubicBezTo>
                    </a:path>
                    <a:path w="28683" h="28123" stroke="0" extrusionOk="0">
                      <a:moveTo>
                        <a:pt x="27674" y="0"/>
                      </a:moveTo>
                      <a:cubicBezTo>
                        <a:pt x="28342" y="2109"/>
                        <a:pt x="28683" y="4309"/>
                        <a:pt x="28683" y="6523"/>
                      </a:cubicBezTo>
                      <a:cubicBezTo>
                        <a:pt x="28683" y="18452"/>
                        <a:pt x="19012" y="28123"/>
                        <a:pt x="7083" y="28123"/>
                      </a:cubicBezTo>
                      <a:cubicBezTo>
                        <a:pt x="4671" y="28123"/>
                        <a:pt x="2277" y="27719"/>
                        <a:pt x="0" y="26928"/>
                      </a:cubicBezTo>
                      <a:lnTo>
                        <a:pt x="7083" y="6523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64" name="Arc 260"/>
                <p:cNvSpPr>
                  <a:spLocks/>
                </p:cNvSpPr>
                <p:nvPr/>
              </p:nvSpPr>
              <p:spPr bwMode="auto">
                <a:xfrm>
                  <a:off x="2874" y="3254"/>
                  <a:ext cx="21" cy="35"/>
                </a:xfrm>
                <a:custGeom>
                  <a:avLst/>
                  <a:gdLst>
                    <a:gd name="G0" fmla="+- 21600 0 0"/>
                    <a:gd name="G1" fmla="+- 21562 0 0"/>
                    <a:gd name="G2" fmla="+- 21600 0 0"/>
                    <a:gd name="T0" fmla="*/ 12893 w 21600"/>
                    <a:gd name="T1" fmla="*/ 41329 h 41329"/>
                    <a:gd name="T2" fmla="*/ 20323 w 21600"/>
                    <a:gd name="T3" fmla="*/ 0 h 41329"/>
                    <a:gd name="T4" fmla="*/ 21600 w 21600"/>
                    <a:gd name="T5" fmla="*/ 21562 h 41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329" fill="none" extrusionOk="0">
                      <a:moveTo>
                        <a:pt x="12892" y="41329"/>
                      </a:moveTo>
                      <a:cubicBezTo>
                        <a:pt x="5057" y="37877"/>
                        <a:pt x="0" y="30124"/>
                        <a:pt x="0" y="21562"/>
                      </a:cubicBezTo>
                      <a:cubicBezTo>
                        <a:pt x="-1" y="10128"/>
                        <a:pt x="8909" y="675"/>
                        <a:pt x="20322" y="-1"/>
                      </a:cubicBezTo>
                    </a:path>
                    <a:path w="21600" h="41329" stroke="0" extrusionOk="0">
                      <a:moveTo>
                        <a:pt x="12892" y="41329"/>
                      </a:moveTo>
                      <a:cubicBezTo>
                        <a:pt x="5057" y="37877"/>
                        <a:pt x="0" y="30124"/>
                        <a:pt x="0" y="21562"/>
                      </a:cubicBezTo>
                      <a:cubicBezTo>
                        <a:pt x="-1" y="10128"/>
                        <a:pt x="8909" y="675"/>
                        <a:pt x="20322" y="-1"/>
                      </a:cubicBezTo>
                      <a:lnTo>
                        <a:pt x="21600" y="2156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65" name="Arc 261"/>
                <p:cNvSpPr>
                  <a:spLocks/>
                </p:cNvSpPr>
                <p:nvPr/>
              </p:nvSpPr>
              <p:spPr bwMode="auto">
                <a:xfrm>
                  <a:off x="2876" y="3256"/>
                  <a:ext cx="19" cy="32"/>
                </a:xfrm>
                <a:custGeom>
                  <a:avLst/>
                  <a:gdLst>
                    <a:gd name="G0" fmla="+- 21600 0 0"/>
                    <a:gd name="G1" fmla="+- 21563 0 0"/>
                    <a:gd name="G2" fmla="+- 21600 0 0"/>
                    <a:gd name="T0" fmla="*/ 12997 w 21600"/>
                    <a:gd name="T1" fmla="*/ 41376 h 41376"/>
                    <a:gd name="T2" fmla="*/ 20342 w 21600"/>
                    <a:gd name="T3" fmla="*/ 0 h 41376"/>
                    <a:gd name="T4" fmla="*/ 21600 w 21600"/>
                    <a:gd name="T5" fmla="*/ 21563 h 41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376" fill="none" extrusionOk="0">
                      <a:moveTo>
                        <a:pt x="12997" y="41375"/>
                      </a:moveTo>
                      <a:cubicBezTo>
                        <a:pt x="5105" y="37949"/>
                        <a:pt x="0" y="30166"/>
                        <a:pt x="0" y="21563"/>
                      </a:cubicBezTo>
                      <a:cubicBezTo>
                        <a:pt x="-1" y="10122"/>
                        <a:pt x="8920" y="665"/>
                        <a:pt x="20341" y="-1"/>
                      </a:cubicBezTo>
                    </a:path>
                    <a:path w="21600" h="41376" stroke="0" extrusionOk="0">
                      <a:moveTo>
                        <a:pt x="12997" y="41375"/>
                      </a:moveTo>
                      <a:cubicBezTo>
                        <a:pt x="5105" y="37949"/>
                        <a:pt x="0" y="30166"/>
                        <a:pt x="0" y="21563"/>
                      </a:cubicBezTo>
                      <a:cubicBezTo>
                        <a:pt x="-1" y="10122"/>
                        <a:pt x="8920" y="665"/>
                        <a:pt x="20341" y="-1"/>
                      </a:cubicBezTo>
                      <a:lnTo>
                        <a:pt x="21600" y="21563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66" name="Arc 262"/>
                <p:cNvSpPr>
                  <a:spLocks/>
                </p:cNvSpPr>
                <p:nvPr/>
              </p:nvSpPr>
              <p:spPr bwMode="auto">
                <a:xfrm>
                  <a:off x="2934" y="3302"/>
                  <a:ext cx="86" cy="25"/>
                </a:xfrm>
                <a:custGeom>
                  <a:avLst/>
                  <a:gdLst>
                    <a:gd name="G0" fmla="+- 21111 0 0"/>
                    <a:gd name="G1" fmla="+- 0 0 0"/>
                    <a:gd name="G2" fmla="+- 21600 0 0"/>
                    <a:gd name="T0" fmla="*/ 38895 w 38895"/>
                    <a:gd name="T1" fmla="*/ 12260 h 21600"/>
                    <a:gd name="T2" fmla="*/ 0 w 38895"/>
                    <a:gd name="T3" fmla="*/ 4570 h 21600"/>
                    <a:gd name="T4" fmla="*/ 21111 w 38895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895" h="21600" fill="none" extrusionOk="0">
                      <a:moveTo>
                        <a:pt x="38894" y="12259"/>
                      </a:moveTo>
                      <a:cubicBezTo>
                        <a:pt x="34863" y="18107"/>
                        <a:pt x="28214" y="21599"/>
                        <a:pt x="21111" y="21600"/>
                      </a:cubicBezTo>
                      <a:cubicBezTo>
                        <a:pt x="10942" y="21600"/>
                        <a:pt x="2151" y="14508"/>
                        <a:pt x="-1" y="4570"/>
                      </a:cubicBezTo>
                    </a:path>
                    <a:path w="38895" h="21600" stroke="0" extrusionOk="0">
                      <a:moveTo>
                        <a:pt x="38894" y="12259"/>
                      </a:moveTo>
                      <a:cubicBezTo>
                        <a:pt x="34863" y="18107"/>
                        <a:pt x="28214" y="21599"/>
                        <a:pt x="21111" y="21600"/>
                      </a:cubicBezTo>
                      <a:cubicBezTo>
                        <a:pt x="10942" y="21600"/>
                        <a:pt x="2151" y="14508"/>
                        <a:pt x="-1" y="4570"/>
                      </a:cubicBezTo>
                      <a:lnTo>
                        <a:pt x="21111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67" name="Arc 263"/>
                <p:cNvSpPr>
                  <a:spLocks/>
                </p:cNvSpPr>
                <p:nvPr/>
              </p:nvSpPr>
              <p:spPr bwMode="auto">
                <a:xfrm>
                  <a:off x="2936" y="3302"/>
                  <a:ext cx="82" cy="23"/>
                </a:xfrm>
                <a:custGeom>
                  <a:avLst/>
                  <a:gdLst>
                    <a:gd name="G0" fmla="+- 21071 0 0"/>
                    <a:gd name="G1" fmla="+- 0 0 0"/>
                    <a:gd name="G2" fmla="+- 21600 0 0"/>
                    <a:gd name="T0" fmla="*/ 38616 w 38616"/>
                    <a:gd name="T1" fmla="*/ 12599 h 21600"/>
                    <a:gd name="T2" fmla="*/ 0 w 38616"/>
                    <a:gd name="T3" fmla="*/ 4751 h 21600"/>
                    <a:gd name="T4" fmla="*/ 21071 w 38616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616" h="21600" fill="none" extrusionOk="0">
                      <a:moveTo>
                        <a:pt x="38615" y="12598"/>
                      </a:moveTo>
                      <a:cubicBezTo>
                        <a:pt x="34558" y="18249"/>
                        <a:pt x="28027" y="21599"/>
                        <a:pt x="21071" y="21600"/>
                      </a:cubicBezTo>
                      <a:cubicBezTo>
                        <a:pt x="10972" y="21600"/>
                        <a:pt x="2221" y="14602"/>
                        <a:pt x="-1" y="4751"/>
                      </a:cubicBezTo>
                    </a:path>
                    <a:path w="38616" h="21600" stroke="0" extrusionOk="0">
                      <a:moveTo>
                        <a:pt x="38615" y="12598"/>
                      </a:moveTo>
                      <a:cubicBezTo>
                        <a:pt x="34558" y="18249"/>
                        <a:pt x="28027" y="21599"/>
                        <a:pt x="21071" y="21600"/>
                      </a:cubicBezTo>
                      <a:cubicBezTo>
                        <a:pt x="10972" y="21600"/>
                        <a:pt x="2221" y="14602"/>
                        <a:pt x="-1" y="4751"/>
                      </a:cubicBezTo>
                      <a:lnTo>
                        <a:pt x="21071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5" name="Group 264"/>
            <p:cNvGrpSpPr>
              <a:grpSpLocks/>
            </p:cNvGrpSpPr>
            <p:nvPr/>
          </p:nvGrpSpPr>
          <p:grpSpPr bwMode="auto">
            <a:xfrm>
              <a:off x="2330" y="3547"/>
              <a:ext cx="351" cy="349"/>
              <a:chOff x="2330" y="3547"/>
              <a:chExt cx="351" cy="349"/>
            </a:xfrm>
          </p:grpSpPr>
          <p:sp>
            <p:nvSpPr>
              <p:cNvPr id="21769" name="Freeform 265"/>
              <p:cNvSpPr>
                <a:spLocks/>
              </p:cNvSpPr>
              <p:nvPr/>
            </p:nvSpPr>
            <p:spPr bwMode="auto">
              <a:xfrm>
                <a:off x="2380" y="3759"/>
                <a:ext cx="301" cy="38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38" y="0"/>
                  </a:cxn>
                  <a:cxn ang="0">
                    <a:pos x="301" y="0"/>
                  </a:cxn>
                  <a:cxn ang="0">
                    <a:pos x="268" y="38"/>
                  </a:cxn>
                  <a:cxn ang="0">
                    <a:pos x="0" y="38"/>
                  </a:cxn>
                </a:cxnLst>
                <a:rect l="0" t="0" r="r" b="b"/>
                <a:pathLst>
                  <a:path w="301" h="38">
                    <a:moveTo>
                      <a:pt x="0" y="38"/>
                    </a:moveTo>
                    <a:lnTo>
                      <a:pt x="38" y="0"/>
                    </a:lnTo>
                    <a:lnTo>
                      <a:pt x="301" y="0"/>
                    </a:lnTo>
                    <a:lnTo>
                      <a:pt x="268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70" name="Freeform 266"/>
              <p:cNvSpPr>
                <a:spLocks/>
              </p:cNvSpPr>
              <p:nvPr/>
            </p:nvSpPr>
            <p:spPr bwMode="auto">
              <a:xfrm>
                <a:off x="2380" y="3759"/>
                <a:ext cx="301" cy="38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38" y="0"/>
                  </a:cxn>
                  <a:cxn ang="0">
                    <a:pos x="301" y="0"/>
                  </a:cxn>
                  <a:cxn ang="0">
                    <a:pos x="268" y="38"/>
                  </a:cxn>
                  <a:cxn ang="0">
                    <a:pos x="0" y="38"/>
                  </a:cxn>
                </a:cxnLst>
                <a:rect l="0" t="0" r="r" b="b"/>
                <a:pathLst>
                  <a:path w="301" h="38">
                    <a:moveTo>
                      <a:pt x="0" y="38"/>
                    </a:moveTo>
                    <a:lnTo>
                      <a:pt x="38" y="0"/>
                    </a:lnTo>
                    <a:lnTo>
                      <a:pt x="301" y="0"/>
                    </a:lnTo>
                    <a:lnTo>
                      <a:pt x="268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C9C9B6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71" name="Rectangle 267"/>
              <p:cNvSpPr>
                <a:spLocks noChangeArrowheads="1"/>
              </p:cNvSpPr>
              <p:nvPr/>
            </p:nvSpPr>
            <p:spPr bwMode="auto">
              <a:xfrm>
                <a:off x="2380" y="3797"/>
                <a:ext cx="268" cy="45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72" name="Rectangle 268"/>
              <p:cNvSpPr>
                <a:spLocks noChangeArrowheads="1"/>
              </p:cNvSpPr>
              <p:nvPr/>
            </p:nvSpPr>
            <p:spPr bwMode="auto">
              <a:xfrm>
                <a:off x="2382" y="3799"/>
                <a:ext cx="264" cy="41"/>
              </a:xfrm>
              <a:prstGeom prst="rect">
                <a:avLst/>
              </a:prstGeom>
              <a:solidFill>
                <a:srgbClr val="B7B79D"/>
              </a:solidFill>
              <a:ln w="6350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73" name="Freeform 269"/>
              <p:cNvSpPr>
                <a:spLocks/>
              </p:cNvSpPr>
              <p:nvPr/>
            </p:nvSpPr>
            <p:spPr bwMode="auto">
              <a:xfrm>
                <a:off x="2648" y="3759"/>
                <a:ext cx="33" cy="83"/>
              </a:xfrm>
              <a:custGeom>
                <a:avLst/>
                <a:gdLst/>
                <a:ahLst/>
                <a:cxnLst>
                  <a:cxn ang="0">
                    <a:pos x="0" y="83"/>
                  </a:cxn>
                  <a:cxn ang="0">
                    <a:pos x="33" y="50"/>
                  </a:cxn>
                  <a:cxn ang="0">
                    <a:pos x="33" y="0"/>
                  </a:cxn>
                  <a:cxn ang="0">
                    <a:pos x="0" y="38"/>
                  </a:cxn>
                  <a:cxn ang="0">
                    <a:pos x="0" y="83"/>
                  </a:cxn>
                </a:cxnLst>
                <a:rect l="0" t="0" r="r" b="b"/>
                <a:pathLst>
                  <a:path w="33" h="83">
                    <a:moveTo>
                      <a:pt x="0" y="83"/>
                    </a:moveTo>
                    <a:lnTo>
                      <a:pt x="33" y="50"/>
                    </a:lnTo>
                    <a:lnTo>
                      <a:pt x="33" y="0"/>
                    </a:lnTo>
                    <a:lnTo>
                      <a:pt x="0" y="38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7A7A5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74" name="Freeform 270"/>
              <p:cNvSpPr>
                <a:spLocks/>
              </p:cNvSpPr>
              <p:nvPr/>
            </p:nvSpPr>
            <p:spPr bwMode="auto">
              <a:xfrm>
                <a:off x="2648" y="3759"/>
                <a:ext cx="33" cy="83"/>
              </a:xfrm>
              <a:custGeom>
                <a:avLst/>
                <a:gdLst/>
                <a:ahLst/>
                <a:cxnLst>
                  <a:cxn ang="0">
                    <a:pos x="0" y="83"/>
                  </a:cxn>
                  <a:cxn ang="0">
                    <a:pos x="33" y="50"/>
                  </a:cxn>
                  <a:cxn ang="0">
                    <a:pos x="33" y="0"/>
                  </a:cxn>
                  <a:cxn ang="0">
                    <a:pos x="0" y="38"/>
                  </a:cxn>
                  <a:cxn ang="0">
                    <a:pos x="0" y="83"/>
                  </a:cxn>
                </a:cxnLst>
                <a:rect l="0" t="0" r="r" b="b"/>
                <a:pathLst>
                  <a:path w="33" h="83">
                    <a:moveTo>
                      <a:pt x="0" y="83"/>
                    </a:moveTo>
                    <a:lnTo>
                      <a:pt x="33" y="50"/>
                    </a:lnTo>
                    <a:lnTo>
                      <a:pt x="33" y="0"/>
                    </a:lnTo>
                    <a:lnTo>
                      <a:pt x="0" y="38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7A7A5A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75" name="Freeform 271"/>
              <p:cNvSpPr>
                <a:spLocks/>
              </p:cNvSpPr>
              <p:nvPr/>
            </p:nvSpPr>
            <p:spPr bwMode="auto">
              <a:xfrm>
                <a:off x="2388" y="3759"/>
                <a:ext cx="289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30" y="0"/>
                  </a:cxn>
                  <a:cxn ang="0">
                    <a:pos x="289" y="0"/>
                  </a:cxn>
                  <a:cxn ang="0">
                    <a:pos x="264" y="29"/>
                  </a:cxn>
                  <a:cxn ang="0">
                    <a:pos x="0" y="29"/>
                  </a:cxn>
                </a:cxnLst>
                <a:rect l="0" t="0" r="r" b="b"/>
                <a:pathLst>
                  <a:path w="289" h="29">
                    <a:moveTo>
                      <a:pt x="0" y="29"/>
                    </a:moveTo>
                    <a:lnTo>
                      <a:pt x="30" y="0"/>
                    </a:lnTo>
                    <a:lnTo>
                      <a:pt x="289" y="0"/>
                    </a:lnTo>
                    <a:lnTo>
                      <a:pt x="264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76" name="Freeform 272"/>
              <p:cNvSpPr>
                <a:spLocks/>
              </p:cNvSpPr>
              <p:nvPr/>
            </p:nvSpPr>
            <p:spPr bwMode="auto">
              <a:xfrm>
                <a:off x="2388" y="3759"/>
                <a:ext cx="289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30" y="0"/>
                  </a:cxn>
                  <a:cxn ang="0">
                    <a:pos x="289" y="0"/>
                  </a:cxn>
                  <a:cxn ang="0">
                    <a:pos x="264" y="29"/>
                  </a:cxn>
                  <a:cxn ang="0">
                    <a:pos x="0" y="29"/>
                  </a:cxn>
                </a:cxnLst>
                <a:rect l="0" t="0" r="r" b="b"/>
                <a:pathLst>
                  <a:path w="289" h="29">
                    <a:moveTo>
                      <a:pt x="0" y="29"/>
                    </a:moveTo>
                    <a:lnTo>
                      <a:pt x="30" y="0"/>
                    </a:lnTo>
                    <a:lnTo>
                      <a:pt x="289" y="0"/>
                    </a:lnTo>
                    <a:lnTo>
                      <a:pt x="264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77" name="Freeform 273"/>
              <p:cNvSpPr>
                <a:spLocks/>
              </p:cNvSpPr>
              <p:nvPr/>
            </p:nvSpPr>
            <p:spPr bwMode="auto">
              <a:xfrm>
                <a:off x="2384" y="3547"/>
                <a:ext cx="293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25" y="0"/>
                  </a:cxn>
                  <a:cxn ang="0">
                    <a:pos x="293" y="0"/>
                  </a:cxn>
                  <a:cxn ang="0">
                    <a:pos x="264" y="29"/>
                  </a:cxn>
                  <a:cxn ang="0">
                    <a:pos x="0" y="29"/>
                  </a:cxn>
                </a:cxnLst>
                <a:rect l="0" t="0" r="r" b="b"/>
                <a:pathLst>
                  <a:path w="293" h="29">
                    <a:moveTo>
                      <a:pt x="0" y="29"/>
                    </a:moveTo>
                    <a:lnTo>
                      <a:pt x="25" y="0"/>
                    </a:lnTo>
                    <a:lnTo>
                      <a:pt x="293" y="0"/>
                    </a:lnTo>
                    <a:lnTo>
                      <a:pt x="264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78" name="Freeform 274"/>
              <p:cNvSpPr>
                <a:spLocks/>
              </p:cNvSpPr>
              <p:nvPr/>
            </p:nvSpPr>
            <p:spPr bwMode="auto">
              <a:xfrm>
                <a:off x="2384" y="3547"/>
                <a:ext cx="293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25" y="0"/>
                  </a:cxn>
                  <a:cxn ang="0">
                    <a:pos x="293" y="0"/>
                  </a:cxn>
                  <a:cxn ang="0">
                    <a:pos x="264" y="29"/>
                  </a:cxn>
                  <a:cxn ang="0">
                    <a:pos x="0" y="29"/>
                  </a:cxn>
                </a:cxnLst>
                <a:rect l="0" t="0" r="r" b="b"/>
                <a:pathLst>
                  <a:path w="293" h="29">
                    <a:moveTo>
                      <a:pt x="0" y="29"/>
                    </a:moveTo>
                    <a:lnTo>
                      <a:pt x="25" y="0"/>
                    </a:lnTo>
                    <a:lnTo>
                      <a:pt x="293" y="0"/>
                    </a:lnTo>
                    <a:lnTo>
                      <a:pt x="264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C9C9B6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79" name="Rectangle 275"/>
              <p:cNvSpPr>
                <a:spLocks noChangeArrowheads="1"/>
              </p:cNvSpPr>
              <p:nvPr/>
            </p:nvSpPr>
            <p:spPr bwMode="auto">
              <a:xfrm>
                <a:off x="2386" y="3578"/>
                <a:ext cx="264" cy="204"/>
              </a:xfrm>
              <a:prstGeom prst="rect">
                <a:avLst/>
              </a:prstGeom>
              <a:solidFill>
                <a:srgbClr val="B7B79D"/>
              </a:solidFill>
              <a:ln w="6350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0" name="Rectangle 276"/>
              <p:cNvSpPr>
                <a:spLocks noChangeArrowheads="1"/>
              </p:cNvSpPr>
              <p:nvPr/>
            </p:nvSpPr>
            <p:spPr bwMode="auto">
              <a:xfrm>
                <a:off x="2407" y="3603"/>
                <a:ext cx="218" cy="15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1" name="Freeform 277"/>
              <p:cNvSpPr>
                <a:spLocks/>
              </p:cNvSpPr>
              <p:nvPr/>
            </p:nvSpPr>
            <p:spPr bwMode="auto">
              <a:xfrm>
                <a:off x="2648" y="3547"/>
                <a:ext cx="29" cy="233"/>
              </a:xfrm>
              <a:custGeom>
                <a:avLst/>
                <a:gdLst/>
                <a:ahLst/>
                <a:cxnLst>
                  <a:cxn ang="0">
                    <a:pos x="0" y="233"/>
                  </a:cxn>
                  <a:cxn ang="0">
                    <a:pos x="29" y="208"/>
                  </a:cxn>
                  <a:cxn ang="0">
                    <a:pos x="29" y="0"/>
                  </a:cxn>
                  <a:cxn ang="0">
                    <a:pos x="0" y="29"/>
                  </a:cxn>
                  <a:cxn ang="0">
                    <a:pos x="0" y="233"/>
                  </a:cxn>
                </a:cxnLst>
                <a:rect l="0" t="0" r="r" b="b"/>
                <a:pathLst>
                  <a:path w="29" h="233">
                    <a:moveTo>
                      <a:pt x="0" y="233"/>
                    </a:moveTo>
                    <a:lnTo>
                      <a:pt x="29" y="208"/>
                    </a:lnTo>
                    <a:lnTo>
                      <a:pt x="29" y="0"/>
                    </a:lnTo>
                    <a:lnTo>
                      <a:pt x="0" y="29"/>
                    </a:lnTo>
                    <a:lnTo>
                      <a:pt x="0" y="233"/>
                    </a:lnTo>
                    <a:close/>
                  </a:path>
                </a:pathLst>
              </a:custGeom>
              <a:solidFill>
                <a:srgbClr val="7A7A5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2" name="Freeform 278"/>
              <p:cNvSpPr>
                <a:spLocks/>
              </p:cNvSpPr>
              <p:nvPr/>
            </p:nvSpPr>
            <p:spPr bwMode="auto">
              <a:xfrm>
                <a:off x="2648" y="3547"/>
                <a:ext cx="29" cy="233"/>
              </a:xfrm>
              <a:custGeom>
                <a:avLst/>
                <a:gdLst/>
                <a:ahLst/>
                <a:cxnLst>
                  <a:cxn ang="0">
                    <a:pos x="0" y="233"/>
                  </a:cxn>
                  <a:cxn ang="0">
                    <a:pos x="29" y="208"/>
                  </a:cxn>
                  <a:cxn ang="0">
                    <a:pos x="29" y="0"/>
                  </a:cxn>
                  <a:cxn ang="0">
                    <a:pos x="0" y="29"/>
                  </a:cxn>
                  <a:cxn ang="0">
                    <a:pos x="0" y="233"/>
                  </a:cxn>
                </a:cxnLst>
                <a:rect l="0" t="0" r="r" b="b"/>
                <a:pathLst>
                  <a:path w="29" h="233">
                    <a:moveTo>
                      <a:pt x="0" y="233"/>
                    </a:moveTo>
                    <a:lnTo>
                      <a:pt x="29" y="208"/>
                    </a:lnTo>
                    <a:lnTo>
                      <a:pt x="29" y="0"/>
                    </a:lnTo>
                    <a:lnTo>
                      <a:pt x="0" y="29"/>
                    </a:lnTo>
                    <a:lnTo>
                      <a:pt x="0" y="233"/>
                    </a:lnTo>
                    <a:close/>
                  </a:path>
                </a:pathLst>
              </a:custGeom>
              <a:solidFill>
                <a:srgbClr val="7A7A5A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3" name="Freeform 279"/>
              <p:cNvSpPr>
                <a:spLocks/>
              </p:cNvSpPr>
              <p:nvPr/>
            </p:nvSpPr>
            <p:spPr bwMode="auto">
              <a:xfrm>
                <a:off x="2330" y="3834"/>
                <a:ext cx="330" cy="50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41" y="0"/>
                  </a:cxn>
                  <a:cxn ang="0">
                    <a:pos x="330" y="0"/>
                  </a:cxn>
                  <a:cxn ang="0">
                    <a:pos x="289" y="50"/>
                  </a:cxn>
                  <a:cxn ang="0">
                    <a:pos x="0" y="50"/>
                  </a:cxn>
                </a:cxnLst>
                <a:rect l="0" t="0" r="r" b="b"/>
                <a:pathLst>
                  <a:path w="330" h="50">
                    <a:moveTo>
                      <a:pt x="0" y="50"/>
                    </a:moveTo>
                    <a:lnTo>
                      <a:pt x="41" y="0"/>
                    </a:lnTo>
                    <a:lnTo>
                      <a:pt x="330" y="0"/>
                    </a:lnTo>
                    <a:lnTo>
                      <a:pt x="289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4" name="Freeform 280"/>
              <p:cNvSpPr>
                <a:spLocks/>
              </p:cNvSpPr>
              <p:nvPr/>
            </p:nvSpPr>
            <p:spPr bwMode="auto">
              <a:xfrm>
                <a:off x="2330" y="3834"/>
                <a:ext cx="330" cy="50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41" y="0"/>
                  </a:cxn>
                  <a:cxn ang="0">
                    <a:pos x="330" y="0"/>
                  </a:cxn>
                  <a:cxn ang="0">
                    <a:pos x="289" y="50"/>
                  </a:cxn>
                  <a:cxn ang="0">
                    <a:pos x="0" y="50"/>
                  </a:cxn>
                </a:cxnLst>
                <a:rect l="0" t="0" r="r" b="b"/>
                <a:pathLst>
                  <a:path w="330" h="50">
                    <a:moveTo>
                      <a:pt x="0" y="50"/>
                    </a:moveTo>
                    <a:lnTo>
                      <a:pt x="41" y="0"/>
                    </a:lnTo>
                    <a:lnTo>
                      <a:pt x="330" y="0"/>
                    </a:lnTo>
                    <a:lnTo>
                      <a:pt x="289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C9C9B6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5" name="Freeform 281"/>
              <p:cNvSpPr>
                <a:spLocks/>
              </p:cNvSpPr>
              <p:nvPr/>
            </p:nvSpPr>
            <p:spPr bwMode="auto">
              <a:xfrm>
                <a:off x="2619" y="3834"/>
                <a:ext cx="41" cy="62"/>
              </a:xfrm>
              <a:custGeom>
                <a:avLst/>
                <a:gdLst/>
                <a:ahLst/>
                <a:cxnLst>
                  <a:cxn ang="0">
                    <a:pos x="0" y="62"/>
                  </a:cxn>
                  <a:cxn ang="0">
                    <a:pos x="41" y="21"/>
                  </a:cxn>
                  <a:cxn ang="0">
                    <a:pos x="41" y="0"/>
                  </a:cxn>
                  <a:cxn ang="0">
                    <a:pos x="0" y="54"/>
                  </a:cxn>
                  <a:cxn ang="0">
                    <a:pos x="0" y="62"/>
                  </a:cxn>
                </a:cxnLst>
                <a:rect l="0" t="0" r="r" b="b"/>
                <a:pathLst>
                  <a:path w="41" h="62">
                    <a:moveTo>
                      <a:pt x="0" y="62"/>
                    </a:moveTo>
                    <a:lnTo>
                      <a:pt x="41" y="21"/>
                    </a:lnTo>
                    <a:lnTo>
                      <a:pt x="41" y="0"/>
                    </a:lnTo>
                    <a:lnTo>
                      <a:pt x="0" y="54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7A7A5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6" name="Freeform 282"/>
              <p:cNvSpPr>
                <a:spLocks/>
              </p:cNvSpPr>
              <p:nvPr/>
            </p:nvSpPr>
            <p:spPr bwMode="auto">
              <a:xfrm>
                <a:off x="2619" y="3834"/>
                <a:ext cx="41" cy="62"/>
              </a:xfrm>
              <a:custGeom>
                <a:avLst/>
                <a:gdLst/>
                <a:ahLst/>
                <a:cxnLst>
                  <a:cxn ang="0">
                    <a:pos x="0" y="62"/>
                  </a:cxn>
                  <a:cxn ang="0">
                    <a:pos x="41" y="21"/>
                  </a:cxn>
                  <a:cxn ang="0">
                    <a:pos x="41" y="0"/>
                  </a:cxn>
                  <a:cxn ang="0">
                    <a:pos x="0" y="54"/>
                  </a:cxn>
                  <a:cxn ang="0">
                    <a:pos x="0" y="62"/>
                  </a:cxn>
                </a:cxnLst>
                <a:rect l="0" t="0" r="r" b="b"/>
                <a:pathLst>
                  <a:path w="41" h="62">
                    <a:moveTo>
                      <a:pt x="0" y="62"/>
                    </a:moveTo>
                    <a:lnTo>
                      <a:pt x="41" y="21"/>
                    </a:lnTo>
                    <a:lnTo>
                      <a:pt x="41" y="0"/>
                    </a:lnTo>
                    <a:lnTo>
                      <a:pt x="0" y="54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7A7A5A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7" name="Rectangle 283"/>
              <p:cNvSpPr>
                <a:spLocks noChangeArrowheads="1"/>
              </p:cNvSpPr>
              <p:nvPr/>
            </p:nvSpPr>
            <p:spPr bwMode="auto">
              <a:xfrm>
                <a:off x="2330" y="3884"/>
                <a:ext cx="289" cy="12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8" name="Rectangle 284"/>
              <p:cNvSpPr>
                <a:spLocks noChangeArrowheads="1"/>
              </p:cNvSpPr>
              <p:nvPr/>
            </p:nvSpPr>
            <p:spPr bwMode="auto">
              <a:xfrm>
                <a:off x="2332" y="3886"/>
                <a:ext cx="285" cy="8"/>
              </a:xfrm>
              <a:prstGeom prst="rect">
                <a:avLst/>
              </a:prstGeom>
              <a:solidFill>
                <a:srgbClr val="B7B79D"/>
              </a:solidFill>
              <a:ln w="6350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" name="Group 285"/>
            <p:cNvGrpSpPr>
              <a:grpSpLocks/>
            </p:cNvGrpSpPr>
            <p:nvPr/>
          </p:nvGrpSpPr>
          <p:grpSpPr bwMode="auto">
            <a:xfrm>
              <a:off x="2422" y="3626"/>
              <a:ext cx="193" cy="117"/>
              <a:chOff x="2422" y="3626"/>
              <a:chExt cx="193" cy="117"/>
            </a:xfrm>
          </p:grpSpPr>
          <p:grpSp>
            <p:nvGrpSpPr>
              <p:cNvPr id="27" name="Group 286"/>
              <p:cNvGrpSpPr>
                <a:grpSpLocks/>
              </p:cNvGrpSpPr>
              <p:nvPr/>
            </p:nvGrpSpPr>
            <p:grpSpPr bwMode="auto">
              <a:xfrm>
                <a:off x="2422" y="3626"/>
                <a:ext cx="192" cy="117"/>
                <a:chOff x="2422" y="3626"/>
                <a:chExt cx="192" cy="117"/>
              </a:xfrm>
            </p:grpSpPr>
            <p:sp>
              <p:nvSpPr>
                <p:cNvPr id="21791" name="Oval 287"/>
                <p:cNvSpPr>
                  <a:spLocks noChangeArrowheads="1"/>
                </p:cNvSpPr>
                <p:nvPr/>
              </p:nvSpPr>
              <p:spPr bwMode="auto">
                <a:xfrm>
                  <a:off x="2489" y="3626"/>
                  <a:ext cx="84" cy="50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92" name="Oval 288"/>
                <p:cNvSpPr>
                  <a:spLocks noChangeArrowheads="1"/>
                </p:cNvSpPr>
                <p:nvPr/>
              </p:nvSpPr>
              <p:spPr bwMode="auto">
                <a:xfrm>
                  <a:off x="2443" y="3639"/>
                  <a:ext cx="63" cy="50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93" name="Oval 289"/>
                <p:cNvSpPr>
                  <a:spLocks noChangeArrowheads="1"/>
                </p:cNvSpPr>
                <p:nvPr/>
              </p:nvSpPr>
              <p:spPr bwMode="auto">
                <a:xfrm>
                  <a:off x="2422" y="3668"/>
                  <a:ext cx="42" cy="37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94" name="Oval 290"/>
                <p:cNvSpPr>
                  <a:spLocks noChangeArrowheads="1"/>
                </p:cNvSpPr>
                <p:nvPr/>
              </p:nvSpPr>
              <p:spPr bwMode="auto">
                <a:xfrm>
                  <a:off x="2434" y="3684"/>
                  <a:ext cx="67" cy="42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95" name="Oval 291"/>
                <p:cNvSpPr>
                  <a:spLocks noChangeArrowheads="1"/>
                </p:cNvSpPr>
                <p:nvPr/>
              </p:nvSpPr>
              <p:spPr bwMode="auto">
                <a:xfrm>
                  <a:off x="2480" y="3693"/>
                  <a:ext cx="101" cy="50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96" name="Oval 292"/>
                <p:cNvSpPr>
                  <a:spLocks noChangeArrowheads="1"/>
                </p:cNvSpPr>
                <p:nvPr/>
              </p:nvSpPr>
              <p:spPr bwMode="auto">
                <a:xfrm>
                  <a:off x="2543" y="3639"/>
                  <a:ext cx="63" cy="37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97" name="Oval 293"/>
                <p:cNvSpPr>
                  <a:spLocks noChangeArrowheads="1"/>
                </p:cNvSpPr>
                <p:nvPr/>
              </p:nvSpPr>
              <p:spPr bwMode="auto">
                <a:xfrm>
                  <a:off x="2552" y="3664"/>
                  <a:ext cx="62" cy="37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98" name="Oval 294"/>
                <p:cNvSpPr>
                  <a:spLocks noChangeArrowheads="1"/>
                </p:cNvSpPr>
                <p:nvPr/>
              </p:nvSpPr>
              <p:spPr bwMode="auto">
                <a:xfrm>
                  <a:off x="2547" y="3672"/>
                  <a:ext cx="63" cy="62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99" name="Oval 295"/>
                <p:cNvSpPr>
                  <a:spLocks noChangeArrowheads="1"/>
                </p:cNvSpPr>
                <p:nvPr/>
              </p:nvSpPr>
              <p:spPr bwMode="auto">
                <a:xfrm>
                  <a:off x="2455" y="3655"/>
                  <a:ext cx="126" cy="63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296"/>
              <p:cNvGrpSpPr>
                <a:grpSpLocks/>
              </p:cNvGrpSpPr>
              <p:nvPr/>
            </p:nvGrpSpPr>
            <p:grpSpPr bwMode="auto">
              <a:xfrm>
                <a:off x="2422" y="3626"/>
                <a:ext cx="193" cy="117"/>
                <a:chOff x="2422" y="3626"/>
                <a:chExt cx="193" cy="117"/>
              </a:xfrm>
            </p:grpSpPr>
            <p:sp>
              <p:nvSpPr>
                <p:cNvPr id="21801" name="Arc 297"/>
                <p:cNvSpPr>
                  <a:spLocks/>
                </p:cNvSpPr>
                <p:nvPr/>
              </p:nvSpPr>
              <p:spPr bwMode="auto">
                <a:xfrm>
                  <a:off x="2491" y="3626"/>
                  <a:ext cx="79" cy="25"/>
                </a:xfrm>
                <a:custGeom>
                  <a:avLst/>
                  <a:gdLst>
                    <a:gd name="G0" fmla="+- 20470 0 0"/>
                    <a:gd name="G1" fmla="+- 21600 0 0"/>
                    <a:gd name="G2" fmla="+- 21600 0 0"/>
                    <a:gd name="T0" fmla="*/ 0 w 40545"/>
                    <a:gd name="T1" fmla="*/ 14705 h 21600"/>
                    <a:gd name="T2" fmla="*/ 40545 w 40545"/>
                    <a:gd name="T3" fmla="*/ 13628 h 21600"/>
                    <a:gd name="T4" fmla="*/ 20470 w 40545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545" h="21600" fill="none" extrusionOk="0">
                      <a:moveTo>
                        <a:pt x="0" y="14705"/>
                      </a:moveTo>
                      <a:cubicBezTo>
                        <a:pt x="2959" y="5917"/>
                        <a:pt x="11197" y="-1"/>
                        <a:pt x="20470" y="0"/>
                      </a:cubicBezTo>
                      <a:cubicBezTo>
                        <a:pt x="29321" y="0"/>
                        <a:pt x="37277" y="5400"/>
                        <a:pt x="40545" y="13627"/>
                      </a:cubicBezTo>
                    </a:path>
                    <a:path w="40545" h="21600" stroke="0" extrusionOk="0">
                      <a:moveTo>
                        <a:pt x="0" y="14705"/>
                      </a:moveTo>
                      <a:cubicBezTo>
                        <a:pt x="2959" y="5917"/>
                        <a:pt x="11197" y="-1"/>
                        <a:pt x="20470" y="0"/>
                      </a:cubicBezTo>
                      <a:cubicBezTo>
                        <a:pt x="29321" y="0"/>
                        <a:pt x="37277" y="5400"/>
                        <a:pt x="40545" y="13627"/>
                      </a:cubicBezTo>
                      <a:lnTo>
                        <a:pt x="2047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02" name="Arc 298"/>
                <p:cNvSpPr>
                  <a:spLocks/>
                </p:cNvSpPr>
                <p:nvPr/>
              </p:nvSpPr>
              <p:spPr bwMode="auto">
                <a:xfrm>
                  <a:off x="2493" y="3628"/>
                  <a:ext cx="75" cy="23"/>
                </a:xfrm>
                <a:custGeom>
                  <a:avLst/>
                  <a:gdLst>
                    <a:gd name="G0" fmla="+- 20396 0 0"/>
                    <a:gd name="G1" fmla="+- 21600 0 0"/>
                    <a:gd name="G2" fmla="+- 21600 0 0"/>
                    <a:gd name="T0" fmla="*/ 0 w 40374"/>
                    <a:gd name="T1" fmla="*/ 14488 h 21600"/>
                    <a:gd name="T2" fmla="*/ 40374 w 40374"/>
                    <a:gd name="T3" fmla="*/ 13388 h 21600"/>
                    <a:gd name="T4" fmla="*/ 20396 w 4037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374" h="21600" fill="none" extrusionOk="0">
                      <a:moveTo>
                        <a:pt x="0" y="14488"/>
                      </a:moveTo>
                      <a:cubicBezTo>
                        <a:pt x="3025" y="5812"/>
                        <a:pt x="11207" y="-1"/>
                        <a:pt x="20396" y="0"/>
                      </a:cubicBezTo>
                      <a:cubicBezTo>
                        <a:pt x="29153" y="0"/>
                        <a:pt x="37044" y="5287"/>
                        <a:pt x="40374" y="13387"/>
                      </a:cubicBezTo>
                    </a:path>
                    <a:path w="40374" h="21600" stroke="0" extrusionOk="0">
                      <a:moveTo>
                        <a:pt x="0" y="14488"/>
                      </a:moveTo>
                      <a:cubicBezTo>
                        <a:pt x="3025" y="5812"/>
                        <a:pt x="11207" y="-1"/>
                        <a:pt x="20396" y="0"/>
                      </a:cubicBezTo>
                      <a:cubicBezTo>
                        <a:pt x="29153" y="0"/>
                        <a:pt x="37044" y="5287"/>
                        <a:pt x="40374" y="13387"/>
                      </a:cubicBezTo>
                      <a:lnTo>
                        <a:pt x="20396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03" name="Arc 299"/>
                <p:cNvSpPr>
                  <a:spLocks/>
                </p:cNvSpPr>
                <p:nvPr/>
              </p:nvSpPr>
              <p:spPr bwMode="auto">
                <a:xfrm>
                  <a:off x="2443" y="3639"/>
                  <a:ext cx="48" cy="30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485 w 32870"/>
                    <a:gd name="T1" fmla="*/ 26153 h 26153"/>
                    <a:gd name="T2" fmla="*/ 32870 w 32870"/>
                    <a:gd name="T3" fmla="*/ 3173 h 26153"/>
                    <a:gd name="T4" fmla="*/ 21600 w 32870"/>
                    <a:gd name="T5" fmla="*/ 21600 h 26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870" h="26153" fill="none" extrusionOk="0">
                      <a:moveTo>
                        <a:pt x="485" y="26152"/>
                      </a:moveTo>
                      <a:cubicBezTo>
                        <a:pt x="162" y="24656"/>
                        <a:pt x="0" y="2313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577" y="-1"/>
                        <a:pt x="29477" y="1098"/>
                        <a:pt x="32869" y="3173"/>
                      </a:cubicBezTo>
                    </a:path>
                    <a:path w="32870" h="26153" stroke="0" extrusionOk="0">
                      <a:moveTo>
                        <a:pt x="485" y="26152"/>
                      </a:moveTo>
                      <a:cubicBezTo>
                        <a:pt x="162" y="24656"/>
                        <a:pt x="0" y="2313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577" y="-1"/>
                        <a:pt x="29477" y="1098"/>
                        <a:pt x="32869" y="3173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04" name="Arc 300"/>
                <p:cNvSpPr>
                  <a:spLocks/>
                </p:cNvSpPr>
                <p:nvPr/>
              </p:nvSpPr>
              <p:spPr bwMode="auto">
                <a:xfrm>
                  <a:off x="2445" y="3641"/>
                  <a:ext cx="45" cy="2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02 w 32724"/>
                    <a:gd name="T1" fmla="*/ 26231 h 26231"/>
                    <a:gd name="T2" fmla="*/ 32724 w 32724"/>
                    <a:gd name="T3" fmla="*/ 3085 h 26231"/>
                    <a:gd name="T4" fmla="*/ 21600 w 32724"/>
                    <a:gd name="T5" fmla="*/ 21600 h 26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724" h="26231" fill="none" extrusionOk="0">
                      <a:moveTo>
                        <a:pt x="502" y="26230"/>
                      </a:moveTo>
                      <a:cubicBezTo>
                        <a:pt x="168" y="24709"/>
                        <a:pt x="0" y="2315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519" y="-1"/>
                        <a:pt x="29364" y="1066"/>
                        <a:pt x="32724" y="3084"/>
                      </a:cubicBezTo>
                    </a:path>
                    <a:path w="32724" h="26231" stroke="0" extrusionOk="0">
                      <a:moveTo>
                        <a:pt x="502" y="26230"/>
                      </a:moveTo>
                      <a:cubicBezTo>
                        <a:pt x="168" y="24709"/>
                        <a:pt x="0" y="2315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519" y="-1"/>
                        <a:pt x="29364" y="1066"/>
                        <a:pt x="32724" y="3084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05" name="Arc 301"/>
                <p:cNvSpPr>
                  <a:spLocks/>
                </p:cNvSpPr>
                <p:nvPr/>
              </p:nvSpPr>
              <p:spPr bwMode="auto">
                <a:xfrm>
                  <a:off x="2434" y="3704"/>
                  <a:ext cx="50" cy="22"/>
                </a:xfrm>
                <a:custGeom>
                  <a:avLst/>
                  <a:gdLst>
                    <a:gd name="G0" fmla="+- 21600 0 0"/>
                    <a:gd name="G1" fmla="+- 995 0 0"/>
                    <a:gd name="G2" fmla="+- 21600 0 0"/>
                    <a:gd name="T0" fmla="*/ 32190 w 32190"/>
                    <a:gd name="T1" fmla="*/ 19821 h 22595"/>
                    <a:gd name="T2" fmla="*/ 23 w 32190"/>
                    <a:gd name="T3" fmla="*/ 0 h 22595"/>
                    <a:gd name="T4" fmla="*/ 21600 w 32190"/>
                    <a:gd name="T5" fmla="*/ 995 h 225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190" h="22595" fill="none" extrusionOk="0">
                      <a:moveTo>
                        <a:pt x="32189" y="19820"/>
                      </a:moveTo>
                      <a:cubicBezTo>
                        <a:pt x="28956" y="21639"/>
                        <a:pt x="25309" y="22594"/>
                        <a:pt x="21600" y="22595"/>
                      </a:cubicBezTo>
                      <a:cubicBezTo>
                        <a:pt x="9670" y="22595"/>
                        <a:pt x="0" y="12924"/>
                        <a:pt x="0" y="995"/>
                      </a:cubicBezTo>
                      <a:cubicBezTo>
                        <a:pt x="-1" y="663"/>
                        <a:pt x="7" y="331"/>
                        <a:pt x="22" y="-1"/>
                      </a:cubicBezTo>
                    </a:path>
                    <a:path w="32190" h="22595" stroke="0" extrusionOk="0">
                      <a:moveTo>
                        <a:pt x="32189" y="19820"/>
                      </a:moveTo>
                      <a:cubicBezTo>
                        <a:pt x="28956" y="21639"/>
                        <a:pt x="25309" y="22594"/>
                        <a:pt x="21600" y="22595"/>
                      </a:cubicBezTo>
                      <a:cubicBezTo>
                        <a:pt x="9670" y="22595"/>
                        <a:pt x="0" y="12924"/>
                        <a:pt x="0" y="995"/>
                      </a:cubicBezTo>
                      <a:cubicBezTo>
                        <a:pt x="-1" y="663"/>
                        <a:pt x="7" y="331"/>
                        <a:pt x="22" y="-1"/>
                      </a:cubicBezTo>
                      <a:lnTo>
                        <a:pt x="21600" y="99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06" name="Arc 302"/>
                <p:cNvSpPr>
                  <a:spLocks/>
                </p:cNvSpPr>
                <p:nvPr/>
              </p:nvSpPr>
              <p:spPr bwMode="auto">
                <a:xfrm>
                  <a:off x="2436" y="3704"/>
                  <a:ext cx="46" cy="20"/>
                </a:xfrm>
                <a:custGeom>
                  <a:avLst/>
                  <a:gdLst>
                    <a:gd name="G0" fmla="+- 21600 0 0"/>
                    <a:gd name="G1" fmla="+- 1034 0 0"/>
                    <a:gd name="G2" fmla="+- 21600 0 0"/>
                    <a:gd name="T0" fmla="*/ 31881 w 31881"/>
                    <a:gd name="T1" fmla="*/ 20030 h 22634"/>
                    <a:gd name="T2" fmla="*/ 25 w 31881"/>
                    <a:gd name="T3" fmla="*/ 0 h 22634"/>
                    <a:gd name="T4" fmla="*/ 21600 w 31881"/>
                    <a:gd name="T5" fmla="*/ 1034 h 226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881" h="22634" fill="none" extrusionOk="0">
                      <a:moveTo>
                        <a:pt x="31881" y="20030"/>
                      </a:moveTo>
                      <a:cubicBezTo>
                        <a:pt x="28723" y="21739"/>
                        <a:pt x="25190" y="22633"/>
                        <a:pt x="21600" y="22634"/>
                      </a:cubicBezTo>
                      <a:cubicBezTo>
                        <a:pt x="9670" y="22634"/>
                        <a:pt x="0" y="12963"/>
                        <a:pt x="0" y="1034"/>
                      </a:cubicBezTo>
                      <a:cubicBezTo>
                        <a:pt x="-1" y="689"/>
                        <a:pt x="8" y="344"/>
                        <a:pt x="24" y="-1"/>
                      </a:cubicBezTo>
                    </a:path>
                    <a:path w="31881" h="22634" stroke="0" extrusionOk="0">
                      <a:moveTo>
                        <a:pt x="31881" y="20030"/>
                      </a:moveTo>
                      <a:cubicBezTo>
                        <a:pt x="28723" y="21739"/>
                        <a:pt x="25190" y="22633"/>
                        <a:pt x="21600" y="22634"/>
                      </a:cubicBezTo>
                      <a:cubicBezTo>
                        <a:pt x="9670" y="22634"/>
                        <a:pt x="0" y="12963"/>
                        <a:pt x="0" y="1034"/>
                      </a:cubicBezTo>
                      <a:cubicBezTo>
                        <a:pt x="-1" y="689"/>
                        <a:pt x="8" y="344"/>
                        <a:pt x="24" y="-1"/>
                      </a:cubicBezTo>
                      <a:lnTo>
                        <a:pt x="21600" y="1034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07" name="Arc 303"/>
                <p:cNvSpPr>
                  <a:spLocks/>
                </p:cNvSpPr>
                <p:nvPr/>
              </p:nvSpPr>
              <p:spPr bwMode="auto">
                <a:xfrm>
                  <a:off x="2569" y="3639"/>
                  <a:ext cx="38" cy="28"/>
                </a:xfrm>
                <a:custGeom>
                  <a:avLst/>
                  <a:gdLst>
                    <a:gd name="G0" fmla="+- 4396 0 0"/>
                    <a:gd name="G1" fmla="+- 21600 0 0"/>
                    <a:gd name="G2" fmla="+- 21600 0 0"/>
                    <a:gd name="T0" fmla="*/ 0 w 25996"/>
                    <a:gd name="T1" fmla="*/ 452 h 32532"/>
                    <a:gd name="T2" fmla="*/ 23025 w 25996"/>
                    <a:gd name="T3" fmla="*/ 32532 h 32532"/>
                    <a:gd name="T4" fmla="*/ 4396 w 25996"/>
                    <a:gd name="T5" fmla="*/ 21600 h 325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996" h="32532" fill="none" extrusionOk="0">
                      <a:moveTo>
                        <a:pt x="0" y="452"/>
                      </a:moveTo>
                      <a:cubicBezTo>
                        <a:pt x="1446" y="151"/>
                        <a:pt x="2919" y="-1"/>
                        <a:pt x="4396" y="0"/>
                      </a:cubicBezTo>
                      <a:cubicBezTo>
                        <a:pt x="16325" y="0"/>
                        <a:pt x="25996" y="9670"/>
                        <a:pt x="25996" y="21600"/>
                      </a:cubicBezTo>
                      <a:cubicBezTo>
                        <a:pt x="25996" y="25443"/>
                        <a:pt x="24970" y="29217"/>
                        <a:pt x="23025" y="32532"/>
                      </a:cubicBezTo>
                    </a:path>
                    <a:path w="25996" h="32532" stroke="0" extrusionOk="0">
                      <a:moveTo>
                        <a:pt x="0" y="452"/>
                      </a:moveTo>
                      <a:cubicBezTo>
                        <a:pt x="1446" y="151"/>
                        <a:pt x="2919" y="-1"/>
                        <a:pt x="4396" y="0"/>
                      </a:cubicBezTo>
                      <a:cubicBezTo>
                        <a:pt x="16325" y="0"/>
                        <a:pt x="25996" y="9670"/>
                        <a:pt x="25996" y="21600"/>
                      </a:cubicBezTo>
                      <a:cubicBezTo>
                        <a:pt x="25996" y="25443"/>
                        <a:pt x="24970" y="29217"/>
                        <a:pt x="23025" y="32532"/>
                      </a:cubicBezTo>
                      <a:lnTo>
                        <a:pt x="439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08" name="Arc 304"/>
                <p:cNvSpPr>
                  <a:spLocks/>
                </p:cNvSpPr>
                <p:nvPr/>
              </p:nvSpPr>
              <p:spPr bwMode="auto">
                <a:xfrm>
                  <a:off x="2569" y="3641"/>
                  <a:ext cx="35" cy="25"/>
                </a:xfrm>
                <a:custGeom>
                  <a:avLst/>
                  <a:gdLst>
                    <a:gd name="G0" fmla="+- 4194 0 0"/>
                    <a:gd name="G1" fmla="+- 21600 0 0"/>
                    <a:gd name="G2" fmla="+- 21600 0 0"/>
                    <a:gd name="T0" fmla="*/ 0 w 25794"/>
                    <a:gd name="T1" fmla="*/ 411 h 32931"/>
                    <a:gd name="T2" fmla="*/ 22583 w 25794"/>
                    <a:gd name="T3" fmla="*/ 32931 h 32931"/>
                    <a:gd name="T4" fmla="*/ 4194 w 25794"/>
                    <a:gd name="T5" fmla="*/ 21600 h 329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794" h="32931" fill="none" extrusionOk="0">
                      <a:moveTo>
                        <a:pt x="0" y="411"/>
                      </a:moveTo>
                      <a:cubicBezTo>
                        <a:pt x="1381" y="137"/>
                        <a:pt x="2785" y="-1"/>
                        <a:pt x="4194" y="0"/>
                      </a:cubicBezTo>
                      <a:cubicBezTo>
                        <a:pt x="16123" y="0"/>
                        <a:pt x="25794" y="9670"/>
                        <a:pt x="25794" y="21600"/>
                      </a:cubicBezTo>
                      <a:cubicBezTo>
                        <a:pt x="25794" y="25601"/>
                        <a:pt x="24682" y="29524"/>
                        <a:pt x="22583" y="32931"/>
                      </a:cubicBezTo>
                    </a:path>
                    <a:path w="25794" h="32931" stroke="0" extrusionOk="0">
                      <a:moveTo>
                        <a:pt x="0" y="411"/>
                      </a:moveTo>
                      <a:cubicBezTo>
                        <a:pt x="1381" y="137"/>
                        <a:pt x="2785" y="-1"/>
                        <a:pt x="4194" y="0"/>
                      </a:cubicBezTo>
                      <a:cubicBezTo>
                        <a:pt x="16123" y="0"/>
                        <a:pt x="25794" y="9670"/>
                        <a:pt x="25794" y="21600"/>
                      </a:cubicBezTo>
                      <a:cubicBezTo>
                        <a:pt x="25794" y="25601"/>
                        <a:pt x="24682" y="29524"/>
                        <a:pt x="22583" y="32931"/>
                      </a:cubicBezTo>
                      <a:lnTo>
                        <a:pt x="4194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09" name="Arc 305"/>
                <p:cNvSpPr>
                  <a:spLocks/>
                </p:cNvSpPr>
                <p:nvPr/>
              </p:nvSpPr>
              <p:spPr bwMode="auto">
                <a:xfrm>
                  <a:off x="2581" y="3669"/>
                  <a:ext cx="34" cy="28"/>
                </a:xfrm>
                <a:custGeom>
                  <a:avLst/>
                  <a:gdLst>
                    <a:gd name="G0" fmla="+- 0 0 0"/>
                    <a:gd name="G1" fmla="+- 16904 0 0"/>
                    <a:gd name="G2" fmla="+- 21600 0 0"/>
                    <a:gd name="T0" fmla="*/ 13447 w 21600"/>
                    <a:gd name="T1" fmla="*/ 0 h 29603"/>
                    <a:gd name="T2" fmla="*/ 17472 w 21600"/>
                    <a:gd name="T3" fmla="*/ 29603 h 29603"/>
                    <a:gd name="T4" fmla="*/ 0 w 21600"/>
                    <a:gd name="T5" fmla="*/ 16904 h 29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603" fill="none" extrusionOk="0">
                      <a:moveTo>
                        <a:pt x="13446" y="0"/>
                      </a:moveTo>
                      <a:cubicBezTo>
                        <a:pt x="18598" y="4098"/>
                        <a:pt x="21600" y="10321"/>
                        <a:pt x="21600" y="16904"/>
                      </a:cubicBezTo>
                      <a:cubicBezTo>
                        <a:pt x="21600" y="21466"/>
                        <a:pt x="20155" y="25912"/>
                        <a:pt x="17472" y="29603"/>
                      </a:cubicBezTo>
                    </a:path>
                    <a:path w="21600" h="29603" stroke="0" extrusionOk="0">
                      <a:moveTo>
                        <a:pt x="13446" y="0"/>
                      </a:moveTo>
                      <a:cubicBezTo>
                        <a:pt x="18598" y="4098"/>
                        <a:pt x="21600" y="10321"/>
                        <a:pt x="21600" y="16904"/>
                      </a:cubicBezTo>
                      <a:cubicBezTo>
                        <a:pt x="21600" y="21466"/>
                        <a:pt x="20155" y="25912"/>
                        <a:pt x="17472" y="29603"/>
                      </a:cubicBezTo>
                      <a:lnTo>
                        <a:pt x="0" y="1690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10" name="Arc 306"/>
                <p:cNvSpPr>
                  <a:spLocks/>
                </p:cNvSpPr>
                <p:nvPr/>
              </p:nvSpPr>
              <p:spPr bwMode="auto">
                <a:xfrm>
                  <a:off x="2581" y="3670"/>
                  <a:ext cx="32" cy="26"/>
                </a:xfrm>
                <a:custGeom>
                  <a:avLst/>
                  <a:gdLst>
                    <a:gd name="G0" fmla="+- 0 0 0"/>
                    <a:gd name="G1" fmla="+- 17168 0 0"/>
                    <a:gd name="G2" fmla="+- 21600 0 0"/>
                    <a:gd name="T0" fmla="*/ 13108 w 21600"/>
                    <a:gd name="T1" fmla="*/ 0 h 30209"/>
                    <a:gd name="T2" fmla="*/ 17219 w 21600"/>
                    <a:gd name="T3" fmla="*/ 30209 h 30209"/>
                    <a:gd name="T4" fmla="*/ 0 w 21600"/>
                    <a:gd name="T5" fmla="*/ 17168 h 30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30209" fill="none" extrusionOk="0">
                      <a:moveTo>
                        <a:pt x="13108" y="-1"/>
                      </a:moveTo>
                      <a:cubicBezTo>
                        <a:pt x="18459" y="4086"/>
                        <a:pt x="21600" y="10434"/>
                        <a:pt x="21600" y="17168"/>
                      </a:cubicBezTo>
                      <a:cubicBezTo>
                        <a:pt x="21600" y="21876"/>
                        <a:pt x="20061" y="26455"/>
                        <a:pt x="17218" y="30208"/>
                      </a:cubicBezTo>
                    </a:path>
                    <a:path w="21600" h="30209" stroke="0" extrusionOk="0">
                      <a:moveTo>
                        <a:pt x="13108" y="-1"/>
                      </a:moveTo>
                      <a:cubicBezTo>
                        <a:pt x="18459" y="4086"/>
                        <a:pt x="21600" y="10434"/>
                        <a:pt x="21600" y="17168"/>
                      </a:cubicBezTo>
                      <a:cubicBezTo>
                        <a:pt x="21600" y="21876"/>
                        <a:pt x="20061" y="26455"/>
                        <a:pt x="17218" y="30208"/>
                      </a:cubicBezTo>
                      <a:lnTo>
                        <a:pt x="0" y="17168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11" name="Arc 307"/>
                <p:cNvSpPr>
                  <a:spLocks/>
                </p:cNvSpPr>
                <p:nvPr/>
              </p:nvSpPr>
              <p:spPr bwMode="auto">
                <a:xfrm>
                  <a:off x="2569" y="3694"/>
                  <a:ext cx="42" cy="40"/>
                </a:xfrm>
                <a:custGeom>
                  <a:avLst/>
                  <a:gdLst>
                    <a:gd name="G0" fmla="+- 7044 0 0"/>
                    <a:gd name="G1" fmla="+- 6453 0 0"/>
                    <a:gd name="G2" fmla="+- 21600 0 0"/>
                    <a:gd name="T0" fmla="*/ 27658 w 28644"/>
                    <a:gd name="T1" fmla="*/ 0 h 28053"/>
                    <a:gd name="T2" fmla="*/ 0 w 28644"/>
                    <a:gd name="T3" fmla="*/ 26872 h 28053"/>
                    <a:gd name="T4" fmla="*/ 7044 w 28644"/>
                    <a:gd name="T5" fmla="*/ 6453 h 28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644" h="28053" fill="none" extrusionOk="0">
                      <a:moveTo>
                        <a:pt x="27657" y="0"/>
                      </a:moveTo>
                      <a:cubicBezTo>
                        <a:pt x="28311" y="2088"/>
                        <a:pt x="28644" y="4264"/>
                        <a:pt x="28644" y="6453"/>
                      </a:cubicBezTo>
                      <a:cubicBezTo>
                        <a:pt x="28644" y="18382"/>
                        <a:pt x="18973" y="28053"/>
                        <a:pt x="7044" y="28053"/>
                      </a:cubicBezTo>
                      <a:cubicBezTo>
                        <a:pt x="4646" y="28053"/>
                        <a:pt x="2266" y="27653"/>
                        <a:pt x="-1" y="26872"/>
                      </a:cubicBezTo>
                    </a:path>
                    <a:path w="28644" h="28053" stroke="0" extrusionOk="0">
                      <a:moveTo>
                        <a:pt x="27657" y="0"/>
                      </a:moveTo>
                      <a:cubicBezTo>
                        <a:pt x="28311" y="2088"/>
                        <a:pt x="28644" y="4264"/>
                        <a:pt x="28644" y="6453"/>
                      </a:cubicBezTo>
                      <a:cubicBezTo>
                        <a:pt x="28644" y="18382"/>
                        <a:pt x="18973" y="28053"/>
                        <a:pt x="7044" y="28053"/>
                      </a:cubicBezTo>
                      <a:cubicBezTo>
                        <a:pt x="4646" y="28053"/>
                        <a:pt x="2266" y="27653"/>
                        <a:pt x="-1" y="26872"/>
                      </a:cubicBezTo>
                      <a:lnTo>
                        <a:pt x="7044" y="645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12" name="Arc 308"/>
                <p:cNvSpPr>
                  <a:spLocks/>
                </p:cNvSpPr>
                <p:nvPr/>
              </p:nvSpPr>
              <p:spPr bwMode="auto">
                <a:xfrm>
                  <a:off x="2569" y="3694"/>
                  <a:ext cx="39" cy="38"/>
                </a:xfrm>
                <a:custGeom>
                  <a:avLst/>
                  <a:gdLst>
                    <a:gd name="G0" fmla="+- 7037 0 0"/>
                    <a:gd name="G1" fmla="+- 6459 0 0"/>
                    <a:gd name="G2" fmla="+- 21600 0 0"/>
                    <a:gd name="T0" fmla="*/ 27649 w 28637"/>
                    <a:gd name="T1" fmla="*/ 0 h 28059"/>
                    <a:gd name="T2" fmla="*/ 0 w 28637"/>
                    <a:gd name="T3" fmla="*/ 26881 h 28059"/>
                    <a:gd name="T4" fmla="*/ 7037 w 28637"/>
                    <a:gd name="T5" fmla="*/ 6459 h 280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637" h="28059" fill="none" extrusionOk="0">
                      <a:moveTo>
                        <a:pt x="27648" y="0"/>
                      </a:moveTo>
                      <a:cubicBezTo>
                        <a:pt x="28303" y="2090"/>
                        <a:pt x="28637" y="4268"/>
                        <a:pt x="28637" y="6459"/>
                      </a:cubicBezTo>
                      <a:cubicBezTo>
                        <a:pt x="28637" y="18388"/>
                        <a:pt x="18966" y="28059"/>
                        <a:pt x="7037" y="28059"/>
                      </a:cubicBezTo>
                      <a:cubicBezTo>
                        <a:pt x="4642" y="28059"/>
                        <a:pt x="2264" y="27660"/>
                        <a:pt x="0" y="26880"/>
                      </a:cubicBezTo>
                    </a:path>
                    <a:path w="28637" h="28059" stroke="0" extrusionOk="0">
                      <a:moveTo>
                        <a:pt x="27648" y="0"/>
                      </a:moveTo>
                      <a:cubicBezTo>
                        <a:pt x="28303" y="2090"/>
                        <a:pt x="28637" y="4268"/>
                        <a:pt x="28637" y="6459"/>
                      </a:cubicBezTo>
                      <a:cubicBezTo>
                        <a:pt x="28637" y="18388"/>
                        <a:pt x="18966" y="28059"/>
                        <a:pt x="7037" y="28059"/>
                      </a:cubicBezTo>
                      <a:cubicBezTo>
                        <a:pt x="4642" y="28059"/>
                        <a:pt x="2264" y="27660"/>
                        <a:pt x="0" y="26880"/>
                      </a:cubicBezTo>
                      <a:lnTo>
                        <a:pt x="7037" y="6459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13" name="Arc 309"/>
                <p:cNvSpPr>
                  <a:spLocks/>
                </p:cNvSpPr>
                <p:nvPr/>
              </p:nvSpPr>
              <p:spPr bwMode="auto">
                <a:xfrm>
                  <a:off x="2422" y="3669"/>
                  <a:ext cx="21" cy="35"/>
                </a:xfrm>
                <a:custGeom>
                  <a:avLst/>
                  <a:gdLst>
                    <a:gd name="G0" fmla="+- 21600 0 0"/>
                    <a:gd name="G1" fmla="+- 21562 0 0"/>
                    <a:gd name="G2" fmla="+- 21600 0 0"/>
                    <a:gd name="T0" fmla="*/ 12849 w 21600"/>
                    <a:gd name="T1" fmla="*/ 41310 h 41310"/>
                    <a:gd name="T2" fmla="*/ 20323 w 21600"/>
                    <a:gd name="T3" fmla="*/ 0 h 41310"/>
                    <a:gd name="T4" fmla="*/ 21600 w 21600"/>
                    <a:gd name="T5" fmla="*/ 21562 h 41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310" fill="none" extrusionOk="0">
                      <a:moveTo>
                        <a:pt x="12849" y="41309"/>
                      </a:moveTo>
                      <a:cubicBezTo>
                        <a:pt x="5037" y="37848"/>
                        <a:pt x="0" y="30106"/>
                        <a:pt x="0" y="21562"/>
                      </a:cubicBezTo>
                      <a:cubicBezTo>
                        <a:pt x="-1" y="10128"/>
                        <a:pt x="8909" y="675"/>
                        <a:pt x="20322" y="-1"/>
                      </a:cubicBezTo>
                    </a:path>
                    <a:path w="21600" h="41310" stroke="0" extrusionOk="0">
                      <a:moveTo>
                        <a:pt x="12849" y="41309"/>
                      </a:moveTo>
                      <a:cubicBezTo>
                        <a:pt x="5037" y="37848"/>
                        <a:pt x="0" y="30106"/>
                        <a:pt x="0" y="21562"/>
                      </a:cubicBezTo>
                      <a:cubicBezTo>
                        <a:pt x="-1" y="10128"/>
                        <a:pt x="8909" y="675"/>
                        <a:pt x="20322" y="-1"/>
                      </a:cubicBezTo>
                      <a:lnTo>
                        <a:pt x="21600" y="2156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14" name="Arc 310"/>
                <p:cNvSpPr>
                  <a:spLocks/>
                </p:cNvSpPr>
                <p:nvPr/>
              </p:nvSpPr>
              <p:spPr bwMode="auto">
                <a:xfrm>
                  <a:off x="2424" y="3671"/>
                  <a:ext cx="19" cy="32"/>
                </a:xfrm>
                <a:custGeom>
                  <a:avLst/>
                  <a:gdLst>
                    <a:gd name="G0" fmla="+- 21600 0 0"/>
                    <a:gd name="G1" fmla="+- 21563 0 0"/>
                    <a:gd name="G2" fmla="+- 21600 0 0"/>
                    <a:gd name="T0" fmla="*/ 12954 w 21600"/>
                    <a:gd name="T1" fmla="*/ 41357 h 41357"/>
                    <a:gd name="T2" fmla="*/ 20342 w 21600"/>
                    <a:gd name="T3" fmla="*/ 0 h 41357"/>
                    <a:gd name="T4" fmla="*/ 21600 w 21600"/>
                    <a:gd name="T5" fmla="*/ 21563 h 41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357" fill="none" extrusionOk="0">
                      <a:moveTo>
                        <a:pt x="12953" y="41357"/>
                      </a:moveTo>
                      <a:cubicBezTo>
                        <a:pt x="5085" y="37920"/>
                        <a:pt x="0" y="30149"/>
                        <a:pt x="0" y="21563"/>
                      </a:cubicBezTo>
                      <a:cubicBezTo>
                        <a:pt x="-1" y="10122"/>
                        <a:pt x="8920" y="665"/>
                        <a:pt x="20341" y="-1"/>
                      </a:cubicBezTo>
                    </a:path>
                    <a:path w="21600" h="41357" stroke="0" extrusionOk="0">
                      <a:moveTo>
                        <a:pt x="12953" y="41357"/>
                      </a:moveTo>
                      <a:cubicBezTo>
                        <a:pt x="5085" y="37920"/>
                        <a:pt x="0" y="30149"/>
                        <a:pt x="0" y="21563"/>
                      </a:cubicBezTo>
                      <a:cubicBezTo>
                        <a:pt x="-1" y="10122"/>
                        <a:pt x="8920" y="665"/>
                        <a:pt x="20341" y="-1"/>
                      </a:cubicBezTo>
                      <a:lnTo>
                        <a:pt x="21600" y="21563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15" name="Arc 311"/>
                <p:cNvSpPr>
                  <a:spLocks/>
                </p:cNvSpPr>
                <p:nvPr/>
              </p:nvSpPr>
              <p:spPr bwMode="auto">
                <a:xfrm>
                  <a:off x="2482" y="3718"/>
                  <a:ext cx="87" cy="25"/>
                </a:xfrm>
                <a:custGeom>
                  <a:avLst/>
                  <a:gdLst>
                    <a:gd name="G0" fmla="+- 21124 0 0"/>
                    <a:gd name="G1" fmla="+- 0 0 0"/>
                    <a:gd name="G2" fmla="+- 21600 0 0"/>
                    <a:gd name="T0" fmla="*/ 38896 w 38896"/>
                    <a:gd name="T1" fmla="*/ 12277 h 21600"/>
                    <a:gd name="T2" fmla="*/ 0 w 38896"/>
                    <a:gd name="T3" fmla="*/ 4509 h 21600"/>
                    <a:gd name="T4" fmla="*/ 21124 w 38896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896" h="21600" fill="none" extrusionOk="0">
                      <a:moveTo>
                        <a:pt x="38895" y="12276"/>
                      </a:moveTo>
                      <a:cubicBezTo>
                        <a:pt x="34862" y="18115"/>
                        <a:pt x="28219" y="21599"/>
                        <a:pt x="21124" y="21600"/>
                      </a:cubicBezTo>
                      <a:cubicBezTo>
                        <a:pt x="10932" y="21600"/>
                        <a:pt x="2127" y="14476"/>
                        <a:pt x="-1" y="4509"/>
                      </a:cubicBezTo>
                    </a:path>
                    <a:path w="38896" h="21600" stroke="0" extrusionOk="0">
                      <a:moveTo>
                        <a:pt x="38895" y="12276"/>
                      </a:moveTo>
                      <a:cubicBezTo>
                        <a:pt x="34862" y="18115"/>
                        <a:pt x="28219" y="21599"/>
                        <a:pt x="21124" y="21600"/>
                      </a:cubicBezTo>
                      <a:cubicBezTo>
                        <a:pt x="10932" y="21600"/>
                        <a:pt x="2127" y="14476"/>
                        <a:pt x="-1" y="4509"/>
                      </a:cubicBezTo>
                      <a:lnTo>
                        <a:pt x="21124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16" name="Arc 312"/>
                <p:cNvSpPr>
                  <a:spLocks/>
                </p:cNvSpPr>
                <p:nvPr/>
              </p:nvSpPr>
              <p:spPr bwMode="auto">
                <a:xfrm>
                  <a:off x="2484" y="3718"/>
                  <a:ext cx="83" cy="23"/>
                </a:xfrm>
                <a:custGeom>
                  <a:avLst/>
                  <a:gdLst>
                    <a:gd name="G0" fmla="+- 21085 0 0"/>
                    <a:gd name="G1" fmla="+- 0 0 0"/>
                    <a:gd name="G2" fmla="+- 21600 0 0"/>
                    <a:gd name="T0" fmla="*/ 38615 w 38615"/>
                    <a:gd name="T1" fmla="*/ 12620 h 21600"/>
                    <a:gd name="T2" fmla="*/ 0 w 38615"/>
                    <a:gd name="T3" fmla="*/ 4690 h 21600"/>
                    <a:gd name="T4" fmla="*/ 21085 w 38615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615" h="21600" fill="none" extrusionOk="0">
                      <a:moveTo>
                        <a:pt x="38614" y="12619"/>
                      </a:moveTo>
                      <a:cubicBezTo>
                        <a:pt x="34555" y="18258"/>
                        <a:pt x="28032" y="21599"/>
                        <a:pt x="21085" y="21600"/>
                      </a:cubicBezTo>
                      <a:cubicBezTo>
                        <a:pt x="10962" y="21600"/>
                        <a:pt x="2198" y="14570"/>
                        <a:pt x="0" y="4689"/>
                      </a:cubicBezTo>
                    </a:path>
                    <a:path w="38615" h="21600" stroke="0" extrusionOk="0">
                      <a:moveTo>
                        <a:pt x="38614" y="12619"/>
                      </a:moveTo>
                      <a:cubicBezTo>
                        <a:pt x="34555" y="18258"/>
                        <a:pt x="28032" y="21599"/>
                        <a:pt x="21085" y="21600"/>
                      </a:cubicBezTo>
                      <a:cubicBezTo>
                        <a:pt x="10962" y="21600"/>
                        <a:pt x="2198" y="14570"/>
                        <a:pt x="0" y="4689"/>
                      </a:cubicBezTo>
                      <a:lnTo>
                        <a:pt x="21085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" name="Group 313"/>
            <p:cNvGrpSpPr>
              <a:grpSpLocks/>
            </p:cNvGrpSpPr>
            <p:nvPr/>
          </p:nvGrpSpPr>
          <p:grpSpPr bwMode="auto">
            <a:xfrm>
              <a:off x="1944" y="3132"/>
              <a:ext cx="352" cy="349"/>
              <a:chOff x="1944" y="3132"/>
              <a:chExt cx="352" cy="349"/>
            </a:xfrm>
          </p:grpSpPr>
          <p:sp>
            <p:nvSpPr>
              <p:cNvPr id="21818" name="Freeform 314"/>
              <p:cNvSpPr>
                <a:spLocks/>
              </p:cNvSpPr>
              <p:nvPr/>
            </p:nvSpPr>
            <p:spPr bwMode="auto">
              <a:xfrm>
                <a:off x="1994" y="3344"/>
                <a:ext cx="302" cy="37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38" y="0"/>
                  </a:cxn>
                  <a:cxn ang="0">
                    <a:pos x="302" y="0"/>
                  </a:cxn>
                  <a:cxn ang="0">
                    <a:pos x="269" y="37"/>
                  </a:cxn>
                  <a:cxn ang="0">
                    <a:pos x="0" y="37"/>
                  </a:cxn>
                </a:cxnLst>
                <a:rect l="0" t="0" r="r" b="b"/>
                <a:pathLst>
                  <a:path w="302" h="37">
                    <a:moveTo>
                      <a:pt x="0" y="37"/>
                    </a:moveTo>
                    <a:lnTo>
                      <a:pt x="38" y="0"/>
                    </a:lnTo>
                    <a:lnTo>
                      <a:pt x="302" y="0"/>
                    </a:lnTo>
                    <a:lnTo>
                      <a:pt x="269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19" name="Freeform 315"/>
              <p:cNvSpPr>
                <a:spLocks/>
              </p:cNvSpPr>
              <p:nvPr/>
            </p:nvSpPr>
            <p:spPr bwMode="auto">
              <a:xfrm>
                <a:off x="1994" y="3344"/>
                <a:ext cx="302" cy="37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38" y="0"/>
                  </a:cxn>
                  <a:cxn ang="0">
                    <a:pos x="302" y="0"/>
                  </a:cxn>
                  <a:cxn ang="0">
                    <a:pos x="269" y="37"/>
                  </a:cxn>
                  <a:cxn ang="0">
                    <a:pos x="0" y="37"/>
                  </a:cxn>
                </a:cxnLst>
                <a:rect l="0" t="0" r="r" b="b"/>
                <a:pathLst>
                  <a:path w="302" h="37">
                    <a:moveTo>
                      <a:pt x="0" y="37"/>
                    </a:moveTo>
                    <a:lnTo>
                      <a:pt x="38" y="0"/>
                    </a:lnTo>
                    <a:lnTo>
                      <a:pt x="302" y="0"/>
                    </a:lnTo>
                    <a:lnTo>
                      <a:pt x="269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C9C9B6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20" name="Rectangle 316"/>
              <p:cNvSpPr>
                <a:spLocks noChangeArrowheads="1"/>
              </p:cNvSpPr>
              <p:nvPr/>
            </p:nvSpPr>
            <p:spPr bwMode="auto">
              <a:xfrm>
                <a:off x="1994" y="3381"/>
                <a:ext cx="269" cy="46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21" name="Rectangle 317"/>
              <p:cNvSpPr>
                <a:spLocks noChangeArrowheads="1"/>
              </p:cNvSpPr>
              <p:nvPr/>
            </p:nvSpPr>
            <p:spPr bwMode="auto">
              <a:xfrm>
                <a:off x="1996" y="3383"/>
                <a:ext cx="265" cy="42"/>
              </a:xfrm>
              <a:prstGeom prst="rect">
                <a:avLst/>
              </a:prstGeom>
              <a:solidFill>
                <a:srgbClr val="B7B79D"/>
              </a:solidFill>
              <a:ln w="6350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22" name="Freeform 318"/>
              <p:cNvSpPr>
                <a:spLocks/>
              </p:cNvSpPr>
              <p:nvPr/>
            </p:nvSpPr>
            <p:spPr bwMode="auto">
              <a:xfrm>
                <a:off x="2263" y="3344"/>
                <a:ext cx="33" cy="83"/>
              </a:xfrm>
              <a:custGeom>
                <a:avLst/>
                <a:gdLst/>
                <a:ahLst/>
                <a:cxnLst>
                  <a:cxn ang="0">
                    <a:pos x="0" y="83"/>
                  </a:cxn>
                  <a:cxn ang="0">
                    <a:pos x="33" y="50"/>
                  </a:cxn>
                  <a:cxn ang="0">
                    <a:pos x="33" y="0"/>
                  </a:cxn>
                  <a:cxn ang="0">
                    <a:pos x="0" y="37"/>
                  </a:cxn>
                  <a:cxn ang="0">
                    <a:pos x="0" y="83"/>
                  </a:cxn>
                </a:cxnLst>
                <a:rect l="0" t="0" r="r" b="b"/>
                <a:pathLst>
                  <a:path w="33" h="83">
                    <a:moveTo>
                      <a:pt x="0" y="83"/>
                    </a:moveTo>
                    <a:lnTo>
                      <a:pt x="33" y="50"/>
                    </a:lnTo>
                    <a:lnTo>
                      <a:pt x="33" y="0"/>
                    </a:lnTo>
                    <a:lnTo>
                      <a:pt x="0" y="37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7A7A5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23" name="Freeform 319"/>
              <p:cNvSpPr>
                <a:spLocks/>
              </p:cNvSpPr>
              <p:nvPr/>
            </p:nvSpPr>
            <p:spPr bwMode="auto">
              <a:xfrm>
                <a:off x="2263" y="3344"/>
                <a:ext cx="33" cy="83"/>
              </a:xfrm>
              <a:custGeom>
                <a:avLst/>
                <a:gdLst/>
                <a:ahLst/>
                <a:cxnLst>
                  <a:cxn ang="0">
                    <a:pos x="0" y="83"/>
                  </a:cxn>
                  <a:cxn ang="0">
                    <a:pos x="33" y="50"/>
                  </a:cxn>
                  <a:cxn ang="0">
                    <a:pos x="33" y="0"/>
                  </a:cxn>
                  <a:cxn ang="0">
                    <a:pos x="0" y="37"/>
                  </a:cxn>
                  <a:cxn ang="0">
                    <a:pos x="0" y="83"/>
                  </a:cxn>
                </a:cxnLst>
                <a:rect l="0" t="0" r="r" b="b"/>
                <a:pathLst>
                  <a:path w="33" h="83">
                    <a:moveTo>
                      <a:pt x="0" y="83"/>
                    </a:moveTo>
                    <a:lnTo>
                      <a:pt x="33" y="50"/>
                    </a:lnTo>
                    <a:lnTo>
                      <a:pt x="33" y="0"/>
                    </a:lnTo>
                    <a:lnTo>
                      <a:pt x="0" y="37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7A7A5A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24" name="Freeform 320"/>
              <p:cNvSpPr>
                <a:spLocks/>
              </p:cNvSpPr>
              <p:nvPr/>
            </p:nvSpPr>
            <p:spPr bwMode="auto">
              <a:xfrm>
                <a:off x="2003" y="3344"/>
                <a:ext cx="289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29" y="0"/>
                  </a:cxn>
                  <a:cxn ang="0">
                    <a:pos x="289" y="0"/>
                  </a:cxn>
                  <a:cxn ang="0">
                    <a:pos x="264" y="29"/>
                  </a:cxn>
                  <a:cxn ang="0">
                    <a:pos x="0" y="29"/>
                  </a:cxn>
                </a:cxnLst>
                <a:rect l="0" t="0" r="r" b="b"/>
                <a:pathLst>
                  <a:path w="289" h="29">
                    <a:moveTo>
                      <a:pt x="0" y="29"/>
                    </a:moveTo>
                    <a:lnTo>
                      <a:pt x="29" y="0"/>
                    </a:lnTo>
                    <a:lnTo>
                      <a:pt x="289" y="0"/>
                    </a:lnTo>
                    <a:lnTo>
                      <a:pt x="264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25" name="Freeform 321"/>
              <p:cNvSpPr>
                <a:spLocks/>
              </p:cNvSpPr>
              <p:nvPr/>
            </p:nvSpPr>
            <p:spPr bwMode="auto">
              <a:xfrm>
                <a:off x="2003" y="3344"/>
                <a:ext cx="289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29" y="0"/>
                  </a:cxn>
                  <a:cxn ang="0">
                    <a:pos x="289" y="0"/>
                  </a:cxn>
                  <a:cxn ang="0">
                    <a:pos x="264" y="29"/>
                  </a:cxn>
                  <a:cxn ang="0">
                    <a:pos x="0" y="29"/>
                  </a:cxn>
                </a:cxnLst>
                <a:rect l="0" t="0" r="r" b="b"/>
                <a:pathLst>
                  <a:path w="289" h="29">
                    <a:moveTo>
                      <a:pt x="0" y="29"/>
                    </a:moveTo>
                    <a:lnTo>
                      <a:pt x="29" y="0"/>
                    </a:lnTo>
                    <a:lnTo>
                      <a:pt x="289" y="0"/>
                    </a:lnTo>
                    <a:lnTo>
                      <a:pt x="264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26" name="Freeform 322"/>
              <p:cNvSpPr>
                <a:spLocks/>
              </p:cNvSpPr>
              <p:nvPr/>
            </p:nvSpPr>
            <p:spPr bwMode="auto">
              <a:xfrm>
                <a:off x="1999" y="3132"/>
                <a:ext cx="293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25" y="0"/>
                  </a:cxn>
                  <a:cxn ang="0">
                    <a:pos x="293" y="0"/>
                  </a:cxn>
                  <a:cxn ang="0">
                    <a:pos x="264" y="29"/>
                  </a:cxn>
                  <a:cxn ang="0">
                    <a:pos x="0" y="29"/>
                  </a:cxn>
                </a:cxnLst>
                <a:rect l="0" t="0" r="r" b="b"/>
                <a:pathLst>
                  <a:path w="293" h="29">
                    <a:moveTo>
                      <a:pt x="0" y="29"/>
                    </a:moveTo>
                    <a:lnTo>
                      <a:pt x="25" y="0"/>
                    </a:lnTo>
                    <a:lnTo>
                      <a:pt x="293" y="0"/>
                    </a:lnTo>
                    <a:lnTo>
                      <a:pt x="264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27" name="Freeform 323"/>
              <p:cNvSpPr>
                <a:spLocks/>
              </p:cNvSpPr>
              <p:nvPr/>
            </p:nvSpPr>
            <p:spPr bwMode="auto">
              <a:xfrm>
                <a:off x="1999" y="3132"/>
                <a:ext cx="293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25" y="0"/>
                  </a:cxn>
                  <a:cxn ang="0">
                    <a:pos x="293" y="0"/>
                  </a:cxn>
                  <a:cxn ang="0">
                    <a:pos x="264" y="29"/>
                  </a:cxn>
                  <a:cxn ang="0">
                    <a:pos x="0" y="29"/>
                  </a:cxn>
                </a:cxnLst>
                <a:rect l="0" t="0" r="r" b="b"/>
                <a:pathLst>
                  <a:path w="293" h="29">
                    <a:moveTo>
                      <a:pt x="0" y="29"/>
                    </a:moveTo>
                    <a:lnTo>
                      <a:pt x="25" y="0"/>
                    </a:lnTo>
                    <a:lnTo>
                      <a:pt x="293" y="0"/>
                    </a:lnTo>
                    <a:lnTo>
                      <a:pt x="264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C9C9B6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28" name="Rectangle 324"/>
              <p:cNvSpPr>
                <a:spLocks noChangeArrowheads="1"/>
              </p:cNvSpPr>
              <p:nvPr/>
            </p:nvSpPr>
            <p:spPr bwMode="auto">
              <a:xfrm>
                <a:off x="2001" y="3163"/>
                <a:ext cx="264" cy="204"/>
              </a:xfrm>
              <a:prstGeom prst="rect">
                <a:avLst/>
              </a:prstGeom>
              <a:solidFill>
                <a:srgbClr val="B7B79D"/>
              </a:solidFill>
              <a:ln w="6350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29" name="Rectangle 325"/>
              <p:cNvSpPr>
                <a:spLocks noChangeArrowheads="1"/>
              </p:cNvSpPr>
              <p:nvPr/>
            </p:nvSpPr>
            <p:spPr bwMode="auto">
              <a:xfrm>
                <a:off x="2022" y="3188"/>
                <a:ext cx="218" cy="15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30" name="Freeform 326"/>
              <p:cNvSpPr>
                <a:spLocks/>
              </p:cNvSpPr>
              <p:nvPr/>
            </p:nvSpPr>
            <p:spPr bwMode="auto">
              <a:xfrm>
                <a:off x="2263" y="3132"/>
                <a:ext cx="29" cy="233"/>
              </a:xfrm>
              <a:custGeom>
                <a:avLst/>
                <a:gdLst/>
                <a:ahLst/>
                <a:cxnLst>
                  <a:cxn ang="0">
                    <a:pos x="0" y="233"/>
                  </a:cxn>
                  <a:cxn ang="0">
                    <a:pos x="29" y="208"/>
                  </a:cxn>
                  <a:cxn ang="0">
                    <a:pos x="29" y="0"/>
                  </a:cxn>
                  <a:cxn ang="0">
                    <a:pos x="0" y="29"/>
                  </a:cxn>
                  <a:cxn ang="0">
                    <a:pos x="0" y="233"/>
                  </a:cxn>
                </a:cxnLst>
                <a:rect l="0" t="0" r="r" b="b"/>
                <a:pathLst>
                  <a:path w="29" h="233">
                    <a:moveTo>
                      <a:pt x="0" y="233"/>
                    </a:moveTo>
                    <a:lnTo>
                      <a:pt x="29" y="208"/>
                    </a:lnTo>
                    <a:lnTo>
                      <a:pt x="29" y="0"/>
                    </a:lnTo>
                    <a:lnTo>
                      <a:pt x="0" y="29"/>
                    </a:lnTo>
                    <a:lnTo>
                      <a:pt x="0" y="233"/>
                    </a:lnTo>
                    <a:close/>
                  </a:path>
                </a:pathLst>
              </a:custGeom>
              <a:solidFill>
                <a:srgbClr val="7A7A5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31" name="Freeform 327"/>
              <p:cNvSpPr>
                <a:spLocks/>
              </p:cNvSpPr>
              <p:nvPr/>
            </p:nvSpPr>
            <p:spPr bwMode="auto">
              <a:xfrm>
                <a:off x="2263" y="3132"/>
                <a:ext cx="29" cy="233"/>
              </a:xfrm>
              <a:custGeom>
                <a:avLst/>
                <a:gdLst/>
                <a:ahLst/>
                <a:cxnLst>
                  <a:cxn ang="0">
                    <a:pos x="0" y="233"/>
                  </a:cxn>
                  <a:cxn ang="0">
                    <a:pos x="29" y="208"/>
                  </a:cxn>
                  <a:cxn ang="0">
                    <a:pos x="29" y="0"/>
                  </a:cxn>
                  <a:cxn ang="0">
                    <a:pos x="0" y="29"/>
                  </a:cxn>
                  <a:cxn ang="0">
                    <a:pos x="0" y="233"/>
                  </a:cxn>
                </a:cxnLst>
                <a:rect l="0" t="0" r="r" b="b"/>
                <a:pathLst>
                  <a:path w="29" h="233">
                    <a:moveTo>
                      <a:pt x="0" y="233"/>
                    </a:moveTo>
                    <a:lnTo>
                      <a:pt x="29" y="208"/>
                    </a:lnTo>
                    <a:lnTo>
                      <a:pt x="29" y="0"/>
                    </a:lnTo>
                    <a:lnTo>
                      <a:pt x="0" y="29"/>
                    </a:lnTo>
                    <a:lnTo>
                      <a:pt x="0" y="233"/>
                    </a:lnTo>
                    <a:close/>
                  </a:path>
                </a:pathLst>
              </a:custGeom>
              <a:solidFill>
                <a:srgbClr val="7A7A5A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32" name="Freeform 328"/>
              <p:cNvSpPr>
                <a:spLocks/>
              </p:cNvSpPr>
              <p:nvPr/>
            </p:nvSpPr>
            <p:spPr bwMode="auto">
              <a:xfrm>
                <a:off x="1944" y="3419"/>
                <a:ext cx="331" cy="50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42" y="0"/>
                  </a:cxn>
                  <a:cxn ang="0">
                    <a:pos x="331" y="0"/>
                  </a:cxn>
                  <a:cxn ang="0">
                    <a:pos x="289" y="50"/>
                  </a:cxn>
                  <a:cxn ang="0">
                    <a:pos x="0" y="50"/>
                  </a:cxn>
                </a:cxnLst>
                <a:rect l="0" t="0" r="r" b="b"/>
                <a:pathLst>
                  <a:path w="331" h="50">
                    <a:moveTo>
                      <a:pt x="0" y="50"/>
                    </a:moveTo>
                    <a:lnTo>
                      <a:pt x="42" y="0"/>
                    </a:lnTo>
                    <a:lnTo>
                      <a:pt x="331" y="0"/>
                    </a:lnTo>
                    <a:lnTo>
                      <a:pt x="289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33" name="Freeform 329"/>
              <p:cNvSpPr>
                <a:spLocks/>
              </p:cNvSpPr>
              <p:nvPr/>
            </p:nvSpPr>
            <p:spPr bwMode="auto">
              <a:xfrm>
                <a:off x="1944" y="3419"/>
                <a:ext cx="331" cy="50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42" y="0"/>
                  </a:cxn>
                  <a:cxn ang="0">
                    <a:pos x="331" y="0"/>
                  </a:cxn>
                  <a:cxn ang="0">
                    <a:pos x="289" y="50"/>
                  </a:cxn>
                  <a:cxn ang="0">
                    <a:pos x="0" y="50"/>
                  </a:cxn>
                </a:cxnLst>
                <a:rect l="0" t="0" r="r" b="b"/>
                <a:pathLst>
                  <a:path w="331" h="50">
                    <a:moveTo>
                      <a:pt x="0" y="50"/>
                    </a:moveTo>
                    <a:lnTo>
                      <a:pt x="42" y="0"/>
                    </a:lnTo>
                    <a:lnTo>
                      <a:pt x="331" y="0"/>
                    </a:lnTo>
                    <a:lnTo>
                      <a:pt x="289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C9C9B6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34" name="Freeform 330"/>
              <p:cNvSpPr>
                <a:spLocks/>
              </p:cNvSpPr>
              <p:nvPr/>
            </p:nvSpPr>
            <p:spPr bwMode="auto">
              <a:xfrm>
                <a:off x="2233" y="3419"/>
                <a:ext cx="42" cy="62"/>
              </a:xfrm>
              <a:custGeom>
                <a:avLst/>
                <a:gdLst/>
                <a:ahLst/>
                <a:cxnLst>
                  <a:cxn ang="0">
                    <a:pos x="0" y="62"/>
                  </a:cxn>
                  <a:cxn ang="0">
                    <a:pos x="42" y="20"/>
                  </a:cxn>
                  <a:cxn ang="0">
                    <a:pos x="42" y="0"/>
                  </a:cxn>
                  <a:cxn ang="0">
                    <a:pos x="0" y="54"/>
                  </a:cxn>
                  <a:cxn ang="0">
                    <a:pos x="0" y="62"/>
                  </a:cxn>
                </a:cxnLst>
                <a:rect l="0" t="0" r="r" b="b"/>
                <a:pathLst>
                  <a:path w="42" h="62">
                    <a:moveTo>
                      <a:pt x="0" y="62"/>
                    </a:moveTo>
                    <a:lnTo>
                      <a:pt x="42" y="20"/>
                    </a:lnTo>
                    <a:lnTo>
                      <a:pt x="42" y="0"/>
                    </a:lnTo>
                    <a:lnTo>
                      <a:pt x="0" y="54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7A7A5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35" name="Freeform 331"/>
              <p:cNvSpPr>
                <a:spLocks/>
              </p:cNvSpPr>
              <p:nvPr/>
            </p:nvSpPr>
            <p:spPr bwMode="auto">
              <a:xfrm>
                <a:off x="2233" y="3419"/>
                <a:ext cx="42" cy="62"/>
              </a:xfrm>
              <a:custGeom>
                <a:avLst/>
                <a:gdLst/>
                <a:ahLst/>
                <a:cxnLst>
                  <a:cxn ang="0">
                    <a:pos x="0" y="62"/>
                  </a:cxn>
                  <a:cxn ang="0">
                    <a:pos x="42" y="20"/>
                  </a:cxn>
                  <a:cxn ang="0">
                    <a:pos x="42" y="0"/>
                  </a:cxn>
                  <a:cxn ang="0">
                    <a:pos x="0" y="54"/>
                  </a:cxn>
                  <a:cxn ang="0">
                    <a:pos x="0" y="62"/>
                  </a:cxn>
                </a:cxnLst>
                <a:rect l="0" t="0" r="r" b="b"/>
                <a:pathLst>
                  <a:path w="42" h="62">
                    <a:moveTo>
                      <a:pt x="0" y="62"/>
                    </a:moveTo>
                    <a:lnTo>
                      <a:pt x="42" y="20"/>
                    </a:lnTo>
                    <a:lnTo>
                      <a:pt x="42" y="0"/>
                    </a:lnTo>
                    <a:lnTo>
                      <a:pt x="0" y="54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7A7A5A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36" name="Rectangle 332"/>
              <p:cNvSpPr>
                <a:spLocks noChangeArrowheads="1"/>
              </p:cNvSpPr>
              <p:nvPr/>
            </p:nvSpPr>
            <p:spPr bwMode="auto">
              <a:xfrm>
                <a:off x="1944" y="3469"/>
                <a:ext cx="289" cy="12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37" name="Rectangle 333"/>
              <p:cNvSpPr>
                <a:spLocks noChangeArrowheads="1"/>
              </p:cNvSpPr>
              <p:nvPr/>
            </p:nvSpPr>
            <p:spPr bwMode="auto">
              <a:xfrm>
                <a:off x="1946" y="3471"/>
                <a:ext cx="285" cy="8"/>
              </a:xfrm>
              <a:prstGeom prst="rect">
                <a:avLst/>
              </a:prstGeom>
              <a:solidFill>
                <a:srgbClr val="B7B79D"/>
              </a:solidFill>
              <a:ln w="6350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" name="Group 334"/>
            <p:cNvGrpSpPr>
              <a:grpSpLocks/>
            </p:cNvGrpSpPr>
            <p:nvPr/>
          </p:nvGrpSpPr>
          <p:grpSpPr bwMode="auto">
            <a:xfrm>
              <a:off x="2036" y="3211"/>
              <a:ext cx="194" cy="116"/>
              <a:chOff x="2036" y="3211"/>
              <a:chExt cx="194" cy="116"/>
            </a:xfrm>
          </p:grpSpPr>
          <p:grpSp>
            <p:nvGrpSpPr>
              <p:cNvPr id="31" name="Group 335"/>
              <p:cNvGrpSpPr>
                <a:grpSpLocks/>
              </p:cNvGrpSpPr>
              <p:nvPr/>
            </p:nvGrpSpPr>
            <p:grpSpPr bwMode="auto">
              <a:xfrm>
                <a:off x="2036" y="3211"/>
                <a:ext cx="193" cy="116"/>
                <a:chOff x="2036" y="3211"/>
                <a:chExt cx="193" cy="116"/>
              </a:xfrm>
            </p:grpSpPr>
            <p:sp>
              <p:nvSpPr>
                <p:cNvPr id="21840" name="Oval 336"/>
                <p:cNvSpPr>
                  <a:spLocks noChangeArrowheads="1"/>
                </p:cNvSpPr>
                <p:nvPr/>
              </p:nvSpPr>
              <p:spPr bwMode="auto">
                <a:xfrm>
                  <a:off x="2103" y="3211"/>
                  <a:ext cx="84" cy="50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41" name="Oval 337"/>
                <p:cNvSpPr>
                  <a:spLocks noChangeArrowheads="1"/>
                </p:cNvSpPr>
                <p:nvPr/>
              </p:nvSpPr>
              <p:spPr bwMode="auto">
                <a:xfrm>
                  <a:off x="2057" y="3224"/>
                  <a:ext cx="63" cy="49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42" name="Oval 338"/>
                <p:cNvSpPr>
                  <a:spLocks noChangeArrowheads="1"/>
                </p:cNvSpPr>
                <p:nvPr/>
              </p:nvSpPr>
              <p:spPr bwMode="auto">
                <a:xfrm>
                  <a:off x="2036" y="3253"/>
                  <a:ext cx="42" cy="37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43" name="Oval 339"/>
                <p:cNvSpPr>
                  <a:spLocks noChangeArrowheads="1"/>
                </p:cNvSpPr>
                <p:nvPr/>
              </p:nvSpPr>
              <p:spPr bwMode="auto">
                <a:xfrm>
                  <a:off x="2049" y="3269"/>
                  <a:ext cx="67" cy="42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44" name="Oval 340"/>
                <p:cNvSpPr>
                  <a:spLocks noChangeArrowheads="1"/>
                </p:cNvSpPr>
                <p:nvPr/>
              </p:nvSpPr>
              <p:spPr bwMode="auto">
                <a:xfrm>
                  <a:off x="2095" y="3277"/>
                  <a:ext cx="101" cy="50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45" name="Oval 341"/>
                <p:cNvSpPr>
                  <a:spLocks noChangeArrowheads="1"/>
                </p:cNvSpPr>
                <p:nvPr/>
              </p:nvSpPr>
              <p:spPr bwMode="auto">
                <a:xfrm>
                  <a:off x="2158" y="3224"/>
                  <a:ext cx="63" cy="37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46" name="Oval 342"/>
                <p:cNvSpPr>
                  <a:spLocks noChangeArrowheads="1"/>
                </p:cNvSpPr>
                <p:nvPr/>
              </p:nvSpPr>
              <p:spPr bwMode="auto">
                <a:xfrm>
                  <a:off x="2166" y="3248"/>
                  <a:ext cx="63" cy="38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47" name="Oval 343"/>
                <p:cNvSpPr>
                  <a:spLocks noChangeArrowheads="1"/>
                </p:cNvSpPr>
                <p:nvPr/>
              </p:nvSpPr>
              <p:spPr bwMode="auto">
                <a:xfrm>
                  <a:off x="2162" y="3257"/>
                  <a:ext cx="63" cy="62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48" name="Oval 344"/>
                <p:cNvSpPr>
                  <a:spLocks noChangeArrowheads="1"/>
                </p:cNvSpPr>
                <p:nvPr/>
              </p:nvSpPr>
              <p:spPr bwMode="auto">
                <a:xfrm>
                  <a:off x="2070" y="3240"/>
                  <a:ext cx="126" cy="62"/>
                </a:xfrm>
                <a:prstGeom prst="ellipse">
                  <a:avLst/>
                </a:pr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04" name="Group 345"/>
              <p:cNvGrpSpPr>
                <a:grpSpLocks/>
              </p:cNvGrpSpPr>
              <p:nvPr/>
            </p:nvGrpSpPr>
            <p:grpSpPr bwMode="auto">
              <a:xfrm>
                <a:off x="2036" y="3211"/>
                <a:ext cx="194" cy="116"/>
                <a:chOff x="2036" y="3211"/>
                <a:chExt cx="194" cy="116"/>
              </a:xfrm>
            </p:grpSpPr>
            <p:sp>
              <p:nvSpPr>
                <p:cNvPr id="21850" name="Arc 346"/>
                <p:cNvSpPr>
                  <a:spLocks/>
                </p:cNvSpPr>
                <p:nvPr/>
              </p:nvSpPr>
              <p:spPr bwMode="auto">
                <a:xfrm>
                  <a:off x="2105" y="3211"/>
                  <a:ext cx="79" cy="25"/>
                </a:xfrm>
                <a:custGeom>
                  <a:avLst/>
                  <a:gdLst>
                    <a:gd name="G0" fmla="+- 20470 0 0"/>
                    <a:gd name="G1" fmla="+- 21600 0 0"/>
                    <a:gd name="G2" fmla="+- 21600 0 0"/>
                    <a:gd name="T0" fmla="*/ 0 w 40552"/>
                    <a:gd name="T1" fmla="*/ 14705 h 21600"/>
                    <a:gd name="T2" fmla="*/ 40552 w 40552"/>
                    <a:gd name="T3" fmla="*/ 13646 h 21600"/>
                    <a:gd name="T4" fmla="*/ 20470 w 40552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552" h="21600" fill="none" extrusionOk="0">
                      <a:moveTo>
                        <a:pt x="0" y="14705"/>
                      </a:moveTo>
                      <a:cubicBezTo>
                        <a:pt x="2959" y="5917"/>
                        <a:pt x="11197" y="-1"/>
                        <a:pt x="20470" y="0"/>
                      </a:cubicBezTo>
                      <a:cubicBezTo>
                        <a:pt x="29329" y="0"/>
                        <a:pt x="37289" y="5409"/>
                        <a:pt x="40552" y="13645"/>
                      </a:cubicBezTo>
                    </a:path>
                    <a:path w="40552" h="21600" stroke="0" extrusionOk="0">
                      <a:moveTo>
                        <a:pt x="0" y="14705"/>
                      </a:moveTo>
                      <a:cubicBezTo>
                        <a:pt x="2959" y="5917"/>
                        <a:pt x="11197" y="-1"/>
                        <a:pt x="20470" y="0"/>
                      </a:cubicBezTo>
                      <a:cubicBezTo>
                        <a:pt x="29329" y="0"/>
                        <a:pt x="37289" y="5409"/>
                        <a:pt x="40552" y="13645"/>
                      </a:cubicBezTo>
                      <a:lnTo>
                        <a:pt x="2047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51" name="Arc 347"/>
                <p:cNvSpPr>
                  <a:spLocks/>
                </p:cNvSpPr>
                <p:nvPr/>
              </p:nvSpPr>
              <p:spPr bwMode="auto">
                <a:xfrm>
                  <a:off x="2107" y="3213"/>
                  <a:ext cx="75" cy="23"/>
                </a:xfrm>
                <a:custGeom>
                  <a:avLst/>
                  <a:gdLst>
                    <a:gd name="G0" fmla="+- 20396 0 0"/>
                    <a:gd name="G1" fmla="+- 21600 0 0"/>
                    <a:gd name="G2" fmla="+- 21600 0 0"/>
                    <a:gd name="T0" fmla="*/ 0 w 40381"/>
                    <a:gd name="T1" fmla="*/ 14488 h 21600"/>
                    <a:gd name="T2" fmla="*/ 40381 w 40381"/>
                    <a:gd name="T3" fmla="*/ 13406 h 21600"/>
                    <a:gd name="T4" fmla="*/ 20396 w 40381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381" h="21600" fill="none" extrusionOk="0">
                      <a:moveTo>
                        <a:pt x="0" y="14488"/>
                      </a:moveTo>
                      <a:cubicBezTo>
                        <a:pt x="3025" y="5812"/>
                        <a:pt x="11207" y="-1"/>
                        <a:pt x="20396" y="0"/>
                      </a:cubicBezTo>
                      <a:cubicBezTo>
                        <a:pt x="29160" y="0"/>
                        <a:pt x="37056" y="5296"/>
                        <a:pt x="40381" y="13405"/>
                      </a:cubicBezTo>
                    </a:path>
                    <a:path w="40381" h="21600" stroke="0" extrusionOk="0">
                      <a:moveTo>
                        <a:pt x="0" y="14488"/>
                      </a:moveTo>
                      <a:cubicBezTo>
                        <a:pt x="3025" y="5812"/>
                        <a:pt x="11207" y="-1"/>
                        <a:pt x="20396" y="0"/>
                      </a:cubicBezTo>
                      <a:cubicBezTo>
                        <a:pt x="29160" y="0"/>
                        <a:pt x="37056" y="5296"/>
                        <a:pt x="40381" y="13405"/>
                      </a:cubicBezTo>
                      <a:lnTo>
                        <a:pt x="20396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52" name="Arc 348"/>
                <p:cNvSpPr>
                  <a:spLocks/>
                </p:cNvSpPr>
                <p:nvPr/>
              </p:nvSpPr>
              <p:spPr bwMode="auto">
                <a:xfrm>
                  <a:off x="2057" y="3224"/>
                  <a:ext cx="48" cy="30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05 w 32704"/>
                    <a:gd name="T1" fmla="*/ 26242 h 26242"/>
                    <a:gd name="T2" fmla="*/ 32704 w 32704"/>
                    <a:gd name="T3" fmla="*/ 3073 h 26242"/>
                    <a:gd name="T4" fmla="*/ 21600 w 32704"/>
                    <a:gd name="T5" fmla="*/ 21600 h 26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704" h="26242" fill="none" extrusionOk="0">
                      <a:moveTo>
                        <a:pt x="504" y="26242"/>
                      </a:moveTo>
                      <a:cubicBezTo>
                        <a:pt x="169" y="24717"/>
                        <a:pt x="0" y="23161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511" y="-1"/>
                        <a:pt x="29349" y="1062"/>
                        <a:pt x="32704" y="3072"/>
                      </a:cubicBezTo>
                    </a:path>
                    <a:path w="32704" h="26242" stroke="0" extrusionOk="0">
                      <a:moveTo>
                        <a:pt x="504" y="26242"/>
                      </a:moveTo>
                      <a:cubicBezTo>
                        <a:pt x="169" y="24717"/>
                        <a:pt x="0" y="23161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511" y="-1"/>
                        <a:pt x="29349" y="1062"/>
                        <a:pt x="32704" y="3072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53" name="Arc 349"/>
                <p:cNvSpPr>
                  <a:spLocks/>
                </p:cNvSpPr>
                <p:nvPr/>
              </p:nvSpPr>
              <p:spPr bwMode="auto">
                <a:xfrm>
                  <a:off x="2059" y="3226"/>
                  <a:ext cx="44" cy="27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24 w 32545"/>
                    <a:gd name="T1" fmla="*/ 26329 h 26329"/>
                    <a:gd name="T2" fmla="*/ 32545 w 32545"/>
                    <a:gd name="T3" fmla="*/ 2978 h 26329"/>
                    <a:gd name="T4" fmla="*/ 21600 w 32545"/>
                    <a:gd name="T5" fmla="*/ 21600 h 26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545" h="26329" fill="none" extrusionOk="0">
                      <a:moveTo>
                        <a:pt x="524" y="26328"/>
                      </a:moveTo>
                      <a:cubicBezTo>
                        <a:pt x="175" y="24776"/>
                        <a:pt x="0" y="2319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448" y="-1"/>
                        <a:pt x="29227" y="1028"/>
                        <a:pt x="32544" y="2978"/>
                      </a:cubicBezTo>
                    </a:path>
                    <a:path w="32545" h="26329" stroke="0" extrusionOk="0">
                      <a:moveTo>
                        <a:pt x="524" y="26328"/>
                      </a:moveTo>
                      <a:cubicBezTo>
                        <a:pt x="175" y="24776"/>
                        <a:pt x="0" y="2319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448" y="-1"/>
                        <a:pt x="29227" y="1028"/>
                        <a:pt x="32544" y="2978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54" name="Arc 350"/>
                <p:cNvSpPr>
                  <a:spLocks/>
                </p:cNvSpPr>
                <p:nvPr/>
              </p:nvSpPr>
              <p:spPr bwMode="auto">
                <a:xfrm>
                  <a:off x="2049" y="3289"/>
                  <a:ext cx="50" cy="22"/>
                </a:xfrm>
                <a:custGeom>
                  <a:avLst/>
                  <a:gdLst>
                    <a:gd name="G0" fmla="+- 21600 0 0"/>
                    <a:gd name="G1" fmla="+- 1078 0 0"/>
                    <a:gd name="G2" fmla="+- 21600 0 0"/>
                    <a:gd name="T0" fmla="*/ 32150 w 32150"/>
                    <a:gd name="T1" fmla="*/ 19927 h 22678"/>
                    <a:gd name="T2" fmla="*/ 27 w 32150"/>
                    <a:gd name="T3" fmla="*/ 0 h 22678"/>
                    <a:gd name="T4" fmla="*/ 21600 w 32150"/>
                    <a:gd name="T5" fmla="*/ 1078 h 22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150" h="22678" fill="none" extrusionOk="0">
                      <a:moveTo>
                        <a:pt x="32149" y="19926"/>
                      </a:moveTo>
                      <a:cubicBezTo>
                        <a:pt x="28926" y="21730"/>
                        <a:pt x="25293" y="22677"/>
                        <a:pt x="21600" y="22678"/>
                      </a:cubicBezTo>
                      <a:cubicBezTo>
                        <a:pt x="9670" y="22678"/>
                        <a:pt x="0" y="13007"/>
                        <a:pt x="0" y="1078"/>
                      </a:cubicBezTo>
                      <a:cubicBezTo>
                        <a:pt x="-1" y="718"/>
                        <a:pt x="8" y="359"/>
                        <a:pt x="26" y="-1"/>
                      </a:cubicBezTo>
                    </a:path>
                    <a:path w="32150" h="22678" stroke="0" extrusionOk="0">
                      <a:moveTo>
                        <a:pt x="32149" y="19926"/>
                      </a:moveTo>
                      <a:cubicBezTo>
                        <a:pt x="28926" y="21730"/>
                        <a:pt x="25293" y="22677"/>
                        <a:pt x="21600" y="22678"/>
                      </a:cubicBezTo>
                      <a:cubicBezTo>
                        <a:pt x="9670" y="22678"/>
                        <a:pt x="0" y="13007"/>
                        <a:pt x="0" y="1078"/>
                      </a:cubicBezTo>
                      <a:cubicBezTo>
                        <a:pt x="-1" y="718"/>
                        <a:pt x="8" y="359"/>
                        <a:pt x="26" y="-1"/>
                      </a:cubicBezTo>
                      <a:lnTo>
                        <a:pt x="21600" y="107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55" name="Arc 351"/>
                <p:cNvSpPr>
                  <a:spLocks/>
                </p:cNvSpPr>
                <p:nvPr/>
              </p:nvSpPr>
              <p:spPr bwMode="auto">
                <a:xfrm>
                  <a:off x="2051" y="3289"/>
                  <a:ext cx="46" cy="20"/>
                </a:xfrm>
                <a:custGeom>
                  <a:avLst/>
                  <a:gdLst>
                    <a:gd name="G0" fmla="+- 21600 0 0"/>
                    <a:gd name="G1" fmla="+- 1120 0 0"/>
                    <a:gd name="G2" fmla="+- 21600 0 0"/>
                    <a:gd name="T0" fmla="*/ 31842 w 31842"/>
                    <a:gd name="T1" fmla="*/ 20137 h 22720"/>
                    <a:gd name="T2" fmla="*/ 29 w 31842"/>
                    <a:gd name="T3" fmla="*/ 0 h 22720"/>
                    <a:gd name="T4" fmla="*/ 21600 w 31842"/>
                    <a:gd name="T5" fmla="*/ 1120 h 22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842" h="22720" fill="none" extrusionOk="0">
                      <a:moveTo>
                        <a:pt x="31842" y="20137"/>
                      </a:moveTo>
                      <a:cubicBezTo>
                        <a:pt x="28694" y="21832"/>
                        <a:pt x="25175" y="22719"/>
                        <a:pt x="21600" y="22720"/>
                      </a:cubicBezTo>
                      <a:cubicBezTo>
                        <a:pt x="9670" y="22720"/>
                        <a:pt x="0" y="13049"/>
                        <a:pt x="0" y="1120"/>
                      </a:cubicBezTo>
                      <a:cubicBezTo>
                        <a:pt x="-1" y="746"/>
                        <a:pt x="9" y="373"/>
                        <a:pt x="29" y="0"/>
                      </a:cubicBezTo>
                    </a:path>
                    <a:path w="31842" h="22720" stroke="0" extrusionOk="0">
                      <a:moveTo>
                        <a:pt x="31842" y="20137"/>
                      </a:moveTo>
                      <a:cubicBezTo>
                        <a:pt x="28694" y="21832"/>
                        <a:pt x="25175" y="22719"/>
                        <a:pt x="21600" y="22720"/>
                      </a:cubicBezTo>
                      <a:cubicBezTo>
                        <a:pt x="9670" y="22720"/>
                        <a:pt x="0" y="13049"/>
                        <a:pt x="0" y="1120"/>
                      </a:cubicBezTo>
                      <a:cubicBezTo>
                        <a:pt x="-1" y="746"/>
                        <a:pt x="9" y="373"/>
                        <a:pt x="29" y="0"/>
                      </a:cubicBezTo>
                      <a:lnTo>
                        <a:pt x="21600" y="112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56" name="Arc 352"/>
                <p:cNvSpPr>
                  <a:spLocks/>
                </p:cNvSpPr>
                <p:nvPr/>
              </p:nvSpPr>
              <p:spPr bwMode="auto">
                <a:xfrm>
                  <a:off x="2184" y="3224"/>
                  <a:ext cx="38" cy="28"/>
                </a:xfrm>
                <a:custGeom>
                  <a:avLst/>
                  <a:gdLst>
                    <a:gd name="G0" fmla="+- 4427 0 0"/>
                    <a:gd name="G1" fmla="+- 21600 0 0"/>
                    <a:gd name="G2" fmla="+- 21600 0 0"/>
                    <a:gd name="T0" fmla="*/ 0 w 26027"/>
                    <a:gd name="T1" fmla="*/ 459 h 32555"/>
                    <a:gd name="T2" fmla="*/ 23043 w 26027"/>
                    <a:gd name="T3" fmla="*/ 32555 h 32555"/>
                    <a:gd name="T4" fmla="*/ 4427 w 26027"/>
                    <a:gd name="T5" fmla="*/ 21600 h 325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6027" h="32555" fill="none" extrusionOk="0">
                      <a:moveTo>
                        <a:pt x="-1" y="458"/>
                      </a:moveTo>
                      <a:cubicBezTo>
                        <a:pt x="1455" y="153"/>
                        <a:pt x="2939" y="-1"/>
                        <a:pt x="4427" y="0"/>
                      </a:cubicBezTo>
                      <a:cubicBezTo>
                        <a:pt x="16356" y="0"/>
                        <a:pt x="26027" y="9670"/>
                        <a:pt x="26027" y="21600"/>
                      </a:cubicBezTo>
                      <a:cubicBezTo>
                        <a:pt x="26027" y="25452"/>
                        <a:pt x="24996" y="29234"/>
                        <a:pt x="23042" y="32554"/>
                      </a:cubicBezTo>
                    </a:path>
                    <a:path w="26027" h="32555" stroke="0" extrusionOk="0">
                      <a:moveTo>
                        <a:pt x="-1" y="458"/>
                      </a:moveTo>
                      <a:cubicBezTo>
                        <a:pt x="1455" y="153"/>
                        <a:pt x="2939" y="-1"/>
                        <a:pt x="4427" y="0"/>
                      </a:cubicBezTo>
                      <a:cubicBezTo>
                        <a:pt x="16356" y="0"/>
                        <a:pt x="26027" y="9670"/>
                        <a:pt x="26027" y="21600"/>
                      </a:cubicBezTo>
                      <a:cubicBezTo>
                        <a:pt x="26027" y="25452"/>
                        <a:pt x="24996" y="29234"/>
                        <a:pt x="23042" y="32554"/>
                      </a:cubicBezTo>
                      <a:lnTo>
                        <a:pt x="4427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57" name="Arc 353"/>
                <p:cNvSpPr>
                  <a:spLocks/>
                </p:cNvSpPr>
                <p:nvPr/>
              </p:nvSpPr>
              <p:spPr bwMode="auto">
                <a:xfrm>
                  <a:off x="2184" y="3226"/>
                  <a:ext cx="35" cy="25"/>
                </a:xfrm>
                <a:custGeom>
                  <a:avLst/>
                  <a:gdLst>
                    <a:gd name="G0" fmla="+- 4225 0 0"/>
                    <a:gd name="G1" fmla="+- 21600 0 0"/>
                    <a:gd name="G2" fmla="+- 21600 0 0"/>
                    <a:gd name="T0" fmla="*/ 0 w 25825"/>
                    <a:gd name="T1" fmla="*/ 417 h 32954"/>
                    <a:gd name="T2" fmla="*/ 22600 w 25825"/>
                    <a:gd name="T3" fmla="*/ 32954 h 32954"/>
                    <a:gd name="T4" fmla="*/ 4225 w 25825"/>
                    <a:gd name="T5" fmla="*/ 21600 h 32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825" h="32954" fill="none" extrusionOk="0">
                      <a:moveTo>
                        <a:pt x="0" y="417"/>
                      </a:moveTo>
                      <a:cubicBezTo>
                        <a:pt x="1391" y="139"/>
                        <a:pt x="2806" y="-1"/>
                        <a:pt x="4225" y="0"/>
                      </a:cubicBezTo>
                      <a:cubicBezTo>
                        <a:pt x="16154" y="0"/>
                        <a:pt x="25825" y="9670"/>
                        <a:pt x="25825" y="21600"/>
                      </a:cubicBezTo>
                      <a:cubicBezTo>
                        <a:pt x="25825" y="25610"/>
                        <a:pt x="24708" y="29542"/>
                        <a:pt x="22600" y="32954"/>
                      </a:cubicBezTo>
                    </a:path>
                    <a:path w="25825" h="32954" stroke="0" extrusionOk="0">
                      <a:moveTo>
                        <a:pt x="0" y="417"/>
                      </a:moveTo>
                      <a:cubicBezTo>
                        <a:pt x="1391" y="139"/>
                        <a:pt x="2806" y="-1"/>
                        <a:pt x="4225" y="0"/>
                      </a:cubicBezTo>
                      <a:cubicBezTo>
                        <a:pt x="16154" y="0"/>
                        <a:pt x="25825" y="9670"/>
                        <a:pt x="25825" y="21600"/>
                      </a:cubicBezTo>
                      <a:cubicBezTo>
                        <a:pt x="25825" y="25610"/>
                        <a:pt x="24708" y="29542"/>
                        <a:pt x="22600" y="32954"/>
                      </a:cubicBezTo>
                      <a:lnTo>
                        <a:pt x="4225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58" name="Arc 354"/>
                <p:cNvSpPr>
                  <a:spLocks/>
                </p:cNvSpPr>
                <p:nvPr/>
              </p:nvSpPr>
              <p:spPr bwMode="auto">
                <a:xfrm>
                  <a:off x="2196" y="3253"/>
                  <a:ext cx="34" cy="28"/>
                </a:xfrm>
                <a:custGeom>
                  <a:avLst/>
                  <a:gdLst>
                    <a:gd name="G0" fmla="+- 0 0 0"/>
                    <a:gd name="G1" fmla="+- 16736 0 0"/>
                    <a:gd name="G2" fmla="+- 21600 0 0"/>
                    <a:gd name="T0" fmla="*/ 13655 w 21600"/>
                    <a:gd name="T1" fmla="*/ 0 h 29291"/>
                    <a:gd name="T2" fmla="*/ 17577 w 21600"/>
                    <a:gd name="T3" fmla="*/ 29291 h 29291"/>
                    <a:gd name="T4" fmla="*/ 0 w 21600"/>
                    <a:gd name="T5" fmla="*/ 16736 h 29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291" fill="none" extrusionOk="0">
                      <a:moveTo>
                        <a:pt x="13655" y="-1"/>
                      </a:moveTo>
                      <a:cubicBezTo>
                        <a:pt x="18682" y="4102"/>
                        <a:pt x="21600" y="10247"/>
                        <a:pt x="21600" y="16736"/>
                      </a:cubicBezTo>
                      <a:cubicBezTo>
                        <a:pt x="21600" y="21237"/>
                        <a:pt x="20193" y="25627"/>
                        <a:pt x="17576" y="29290"/>
                      </a:cubicBezTo>
                    </a:path>
                    <a:path w="21600" h="29291" stroke="0" extrusionOk="0">
                      <a:moveTo>
                        <a:pt x="13655" y="-1"/>
                      </a:moveTo>
                      <a:cubicBezTo>
                        <a:pt x="18682" y="4102"/>
                        <a:pt x="21600" y="10247"/>
                        <a:pt x="21600" y="16736"/>
                      </a:cubicBezTo>
                      <a:cubicBezTo>
                        <a:pt x="21600" y="21237"/>
                        <a:pt x="20193" y="25627"/>
                        <a:pt x="17576" y="29290"/>
                      </a:cubicBezTo>
                      <a:lnTo>
                        <a:pt x="0" y="1673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59" name="Arc 355"/>
                <p:cNvSpPr>
                  <a:spLocks/>
                </p:cNvSpPr>
                <p:nvPr/>
              </p:nvSpPr>
              <p:spPr bwMode="auto">
                <a:xfrm>
                  <a:off x="2196" y="3254"/>
                  <a:ext cx="32" cy="26"/>
                </a:xfrm>
                <a:custGeom>
                  <a:avLst/>
                  <a:gdLst>
                    <a:gd name="G0" fmla="+- 0 0 0"/>
                    <a:gd name="G1" fmla="+- 16990 0 0"/>
                    <a:gd name="G2" fmla="+- 21600 0 0"/>
                    <a:gd name="T0" fmla="*/ 13338 w 21600"/>
                    <a:gd name="T1" fmla="*/ 0 h 29865"/>
                    <a:gd name="T2" fmla="*/ 17344 w 21600"/>
                    <a:gd name="T3" fmla="*/ 29865 h 29865"/>
                    <a:gd name="T4" fmla="*/ 0 w 21600"/>
                    <a:gd name="T5" fmla="*/ 16990 h 298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865" fill="none" extrusionOk="0">
                      <a:moveTo>
                        <a:pt x="13337" y="0"/>
                      </a:moveTo>
                      <a:cubicBezTo>
                        <a:pt x="18553" y="4094"/>
                        <a:pt x="21600" y="10358"/>
                        <a:pt x="21600" y="16990"/>
                      </a:cubicBezTo>
                      <a:cubicBezTo>
                        <a:pt x="21600" y="21627"/>
                        <a:pt x="20107" y="26141"/>
                        <a:pt x="17343" y="29864"/>
                      </a:cubicBezTo>
                    </a:path>
                    <a:path w="21600" h="29865" stroke="0" extrusionOk="0">
                      <a:moveTo>
                        <a:pt x="13337" y="0"/>
                      </a:moveTo>
                      <a:cubicBezTo>
                        <a:pt x="18553" y="4094"/>
                        <a:pt x="21600" y="10358"/>
                        <a:pt x="21600" y="16990"/>
                      </a:cubicBezTo>
                      <a:cubicBezTo>
                        <a:pt x="21600" y="21627"/>
                        <a:pt x="20107" y="26141"/>
                        <a:pt x="17343" y="29864"/>
                      </a:cubicBezTo>
                      <a:lnTo>
                        <a:pt x="0" y="1699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60" name="Arc 356"/>
                <p:cNvSpPr>
                  <a:spLocks/>
                </p:cNvSpPr>
                <p:nvPr/>
              </p:nvSpPr>
              <p:spPr bwMode="auto">
                <a:xfrm>
                  <a:off x="2184" y="3279"/>
                  <a:ext cx="42" cy="40"/>
                </a:xfrm>
                <a:custGeom>
                  <a:avLst/>
                  <a:gdLst>
                    <a:gd name="G0" fmla="+- 7090 0 0"/>
                    <a:gd name="G1" fmla="+- 6516 0 0"/>
                    <a:gd name="G2" fmla="+- 21600 0 0"/>
                    <a:gd name="T0" fmla="*/ 27684 w 28690"/>
                    <a:gd name="T1" fmla="*/ 0 h 28116"/>
                    <a:gd name="T2" fmla="*/ 0 w 28690"/>
                    <a:gd name="T3" fmla="*/ 26919 h 28116"/>
                    <a:gd name="T4" fmla="*/ 7090 w 28690"/>
                    <a:gd name="T5" fmla="*/ 6516 h 28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690" h="28116" fill="none" extrusionOk="0">
                      <a:moveTo>
                        <a:pt x="27683" y="0"/>
                      </a:moveTo>
                      <a:cubicBezTo>
                        <a:pt x="28350" y="2107"/>
                        <a:pt x="28690" y="4305"/>
                        <a:pt x="28690" y="6516"/>
                      </a:cubicBezTo>
                      <a:cubicBezTo>
                        <a:pt x="28690" y="18445"/>
                        <a:pt x="19019" y="28116"/>
                        <a:pt x="7090" y="28116"/>
                      </a:cubicBezTo>
                      <a:cubicBezTo>
                        <a:pt x="4676" y="28116"/>
                        <a:pt x="2279" y="27711"/>
                        <a:pt x="-1" y="26919"/>
                      </a:cubicBezTo>
                    </a:path>
                    <a:path w="28690" h="28116" stroke="0" extrusionOk="0">
                      <a:moveTo>
                        <a:pt x="27683" y="0"/>
                      </a:moveTo>
                      <a:cubicBezTo>
                        <a:pt x="28350" y="2107"/>
                        <a:pt x="28690" y="4305"/>
                        <a:pt x="28690" y="6516"/>
                      </a:cubicBezTo>
                      <a:cubicBezTo>
                        <a:pt x="28690" y="18445"/>
                        <a:pt x="19019" y="28116"/>
                        <a:pt x="7090" y="28116"/>
                      </a:cubicBezTo>
                      <a:cubicBezTo>
                        <a:pt x="4676" y="28116"/>
                        <a:pt x="2279" y="27711"/>
                        <a:pt x="-1" y="26919"/>
                      </a:cubicBezTo>
                      <a:lnTo>
                        <a:pt x="7090" y="651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61" name="Arc 357"/>
                <p:cNvSpPr>
                  <a:spLocks/>
                </p:cNvSpPr>
                <p:nvPr/>
              </p:nvSpPr>
              <p:spPr bwMode="auto">
                <a:xfrm>
                  <a:off x="2184" y="3279"/>
                  <a:ext cx="39" cy="38"/>
                </a:xfrm>
                <a:custGeom>
                  <a:avLst/>
                  <a:gdLst>
                    <a:gd name="G0" fmla="+- 7083 0 0"/>
                    <a:gd name="G1" fmla="+- 6523 0 0"/>
                    <a:gd name="G2" fmla="+- 21600 0 0"/>
                    <a:gd name="T0" fmla="*/ 27675 w 28683"/>
                    <a:gd name="T1" fmla="*/ 0 h 28123"/>
                    <a:gd name="T2" fmla="*/ 0 w 28683"/>
                    <a:gd name="T3" fmla="*/ 26929 h 28123"/>
                    <a:gd name="T4" fmla="*/ 7083 w 28683"/>
                    <a:gd name="T5" fmla="*/ 6523 h 28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683" h="28123" fill="none" extrusionOk="0">
                      <a:moveTo>
                        <a:pt x="27674" y="0"/>
                      </a:moveTo>
                      <a:cubicBezTo>
                        <a:pt x="28342" y="2109"/>
                        <a:pt x="28683" y="4309"/>
                        <a:pt x="28683" y="6523"/>
                      </a:cubicBezTo>
                      <a:cubicBezTo>
                        <a:pt x="28683" y="18452"/>
                        <a:pt x="19012" y="28123"/>
                        <a:pt x="7083" y="28123"/>
                      </a:cubicBezTo>
                      <a:cubicBezTo>
                        <a:pt x="4671" y="28123"/>
                        <a:pt x="2277" y="27719"/>
                        <a:pt x="0" y="26928"/>
                      </a:cubicBezTo>
                    </a:path>
                    <a:path w="28683" h="28123" stroke="0" extrusionOk="0">
                      <a:moveTo>
                        <a:pt x="27674" y="0"/>
                      </a:moveTo>
                      <a:cubicBezTo>
                        <a:pt x="28342" y="2109"/>
                        <a:pt x="28683" y="4309"/>
                        <a:pt x="28683" y="6523"/>
                      </a:cubicBezTo>
                      <a:cubicBezTo>
                        <a:pt x="28683" y="18452"/>
                        <a:pt x="19012" y="28123"/>
                        <a:pt x="7083" y="28123"/>
                      </a:cubicBezTo>
                      <a:cubicBezTo>
                        <a:pt x="4671" y="28123"/>
                        <a:pt x="2277" y="27719"/>
                        <a:pt x="0" y="26928"/>
                      </a:cubicBezTo>
                      <a:lnTo>
                        <a:pt x="7083" y="6523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62" name="Arc 358"/>
                <p:cNvSpPr>
                  <a:spLocks/>
                </p:cNvSpPr>
                <p:nvPr/>
              </p:nvSpPr>
              <p:spPr bwMode="auto">
                <a:xfrm>
                  <a:off x="2036" y="3254"/>
                  <a:ext cx="21" cy="35"/>
                </a:xfrm>
                <a:custGeom>
                  <a:avLst/>
                  <a:gdLst>
                    <a:gd name="G0" fmla="+- 21600 0 0"/>
                    <a:gd name="G1" fmla="+- 21562 0 0"/>
                    <a:gd name="G2" fmla="+- 21600 0 0"/>
                    <a:gd name="T0" fmla="*/ 12893 w 21600"/>
                    <a:gd name="T1" fmla="*/ 41329 h 41329"/>
                    <a:gd name="T2" fmla="*/ 20323 w 21600"/>
                    <a:gd name="T3" fmla="*/ 0 h 41329"/>
                    <a:gd name="T4" fmla="*/ 21600 w 21600"/>
                    <a:gd name="T5" fmla="*/ 21562 h 41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329" fill="none" extrusionOk="0">
                      <a:moveTo>
                        <a:pt x="12892" y="41329"/>
                      </a:moveTo>
                      <a:cubicBezTo>
                        <a:pt x="5057" y="37877"/>
                        <a:pt x="0" y="30124"/>
                        <a:pt x="0" y="21562"/>
                      </a:cubicBezTo>
                      <a:cubicBezTo>
                        <a:pt x="-1" y="10128"/>
                        <a:pt x="8909" y="675"/>
                        <a:pt x="20322" y="-1"/>
                      </a:cubicBezTo>
                    </a:path>
                    <a:path w="21600" h="41329" stroke="0" extrusionOk="0">
                      <a:moveTo>
                        <a:pt x="12892" y="41329"/>
                      </a:moveTo>
                      <a:cubicBezTo>
                        <a:pt x="5057" y="37877"/>
                        <a:pt x="0" y="30124"/>
                        <a:pt x="0" y="21562"/>
                      </a:cubicBezTo>
                      <a:cubicBezTo>
                        <a:pt x="-1" y="10128"/>
                        <a:pt x="8909" y="675"/>
                        <a:pt x="20322" y="-1"/>
                      </a:cubicBezTo>
                      <a:lnTo>
                        <a:pt x="21600" y="2156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63" name="Arc 359"/>
                <p:cNvSpPr>
                  <a:spLocks/>
                </p:cNvSpPr>
                <p:nvPr/>
              </p:nvSpPr>
              <p:spPr bwMode="auto">
                <a:xfrm>
                  <a:off x="2038" y="3256"/>
                  <a:ext cx="19" cy="32"/>
                </a:xfrm>
                <a:custGeom>
                  <a:avLst/>
                  <a:gdLst>
                    <a:gd name="G0" fmla="+- 21600 0 0"/>
                    <a:gd name="G1" fmla="+- 21563 0 0"/>
                    <a:gd name="G2" fmla="+- 21600 0 0"/>
                    <a:gd name="T0" fmla="*/ 12997 w 21600"/>
                    <a:gd name="T1" fmla="*/ 41376 h 41376"/>
                    <a:gd name="T2" fmla="*/ 20342 w 21600"/>
                    <a:gd name="T3" fmla="*/ 0 h 41376"/>
                    <a:gd name="T4" fmla="*/ 21600 w 21600"/>
                    <a:gd name="T5" fmla="*/ 21563 h 41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376" fill="none" extrusionOk="0">
                      <a:moveTo>
                        <a:pt x="12997" y="41375"/>
                      </a:moveTo>
                      <a:cubicBezTo>
                        <a:pt x="5105" y="37949"/>
                        <a:pt x="0" y="30166"/>
                        <a:pt x="0" y="21563"/>
                      </a:cubicBezTo>
                      <a:cubicBezTo>
                        <a:pt x="-1" y="10122"/>
                        <a:pt x="8920" y="665"/>
                        <a:pt x="20341" y="-1"/>
                      </a:cubicBezTo>
                    </a:path>
                    <a:path w="21600" h="41376" stroke="0" extrusionOk="0">
                      <a:moveTo>
                        <a:pt x="12997" y="41375"/>
                      </a:moveTo>
                      <a:cubicBezTo>
                        <a:pt x="5105" y="37949"/>
                        <a:pt x="0" y="30166"/>
                        <a:pt x="0" y="21563"/>
                      </a:cubicBezTo>
                      <a:cubicBezTo>
                        <a:pt x="-1" y="10122"/>
                        <a:pt x="8920" y="665"/>
                        <a:pt x="20341" y="-1"/>
                      </a:cubicBezTo>
                      <a:lnTo>
                        <a:pt x="21600" y="21563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64" name="Arc 360"/>
                <p:cNvSpPr>
                  <a:spLocks/>
                </p:cNvSpPr>
                <p:nvPr/>
              </p:nvSpPr>
              <p:spPr bwMode="auto">
                <a:xfrm>
                  <a:off x="2096" y="3302"/>
                  <a:ext cx="86" cy="25"/>
                </a:xfrm>
                <a:custGeom>
                  <a:avLst/>
                  <a:gdLst>
                    <a:gd name="G0" fmla="+- 21111 0 0"/>
                    <a:gd name="G1" fmla="+- 0 0 0"/>
                    <a:gd name="G2" fmla="+- 21600 0 0"/>
                    <a:gd name="T0" fmla="*/ 38895 w 38895"/>
                    <a:gd name="T1" fmla="*/ 12260 h 21600"/>
                    <a:gd name="T2" fmla="*/ 0 w 38895"/>
                    <a:gd name="T3" fmla="*/ 4570 h 21600"/>
                    <a:gd name="T4" fmla="*/ 21111 w 38895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895" h="21600" fill="none" extrusionOk="0">
                      <a:moveTo>
                        <a:pt x="38894" y="12259"/>
                      </a:moveTo>
                      <a:cubicBezTo>
                        <a:pt x="34863" y="18107"/>
                        <a:pt x="28214" y="21599"/>
                        <a:pt x="21111" y="21600"/>
                      </a:cubicBezTo>
                      <a:cubicBezTo>
                        <a:pt x="10942" y="21600"/>
                        <a:pt x="2151" y="14508"/>
                        <a:pt x="-1" y="4570"/>
                      </a:cubicBezTo>
                    </a:path>
                    <a:path w="38895" h="21600" stroke="0" extrusionOk="0">
                      <a:moveTo>
                        <a:pt x="38894" y="12259"/>
                      </a:moveTo>
                      <a:cubicBezTo>
                        <a:pt x="34863" y="18107"/>
                        <a:pt x="28214" y="21599"/>
                        <a:pt x="21111" y="21600"/>
                      </a:cubicBezTo>
                      <a:cubicBezTo>
                        <a:pt x="10942" y="21600"/>
                        <a:pt x="2151" y="14508"/>
                        <a:pt x="-1" y="4570"/>
                      </a:cubicBezTo>
                      <a:lnTo>
                        <a:pt x="21111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65" name="Arc 361"/>
                <p:cNvSpPr>
                  <a:spLocks/>
                </p:cNvSpPr>
                <p:nvPr/>
              </p:nvSpPr>
              <p:spPr bwMode="auto">
                <a:xfrm>
                  <a:off x="2098" y="3302"/>
                  <a:ext cx="82" cy="23"/>
                </a:xfrm>
                <a:custGeom>
                  <a:avLst/>
                  <a:gdLst>
                    <a:gd name="G0" fmla="+- 21071 0 0"/>
                    <a:gd name="G1" fmla="+- 0 0 0"/>
                    <a:gd name="G2" fmla="+- 21600 0 0"/>
                    <a:gd name="T0" fmla="*/ 38616 w 38616"/>
                    <a:gd name="T1" fmla="*/ 12599 h 21600"/>
                    <a:gd name="T2" fmla="*/ 0 w 38616"/>
                    <a:gd name="T3" fmla="*/ 4751 h 21600"/>
                    <a:gd name="T4" fmla="*/ 21071 w 38616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616" h="21600" fill="none" extrusionOk="0">
                      <a:moveTo>
                        <a:pt x="38615" y="12598"/>
                      </a:moveTo>
                      <a:cubicBezTo>
                        <a:pt x="34558" y="18249"/>
                        <a:pt x="28027" y="21599"/>
                        <a:pt x="21071" y="21600"/>
                      </a:cubicBezTo>
                      <a:cubicBezTo>
                        <a:pt x="10972" y="21600"/>
                        <a:pt x="2221" y="14602"/>
                        <a:pt x="-1" y="4751"/>
                      </a:cubicBezTo>
                    </a:path>
                    <a:path w="38616" h="21600" stroke="0" extrusionOk="0">
                      <a:moveTo>
                        <a:pt x="38615" y="12598"/>
                      </a:moveTo>
                      <a:cubicBezTo>
                        <a:pt x="34558" y="18249"/>
                        <a:pt x="28027" y="21599"/>
                        <a:pt x="21071" y="21600"/>
                      </a:cubicBezTo>
                      <a:cubicBezTo>
                        <a:pt x="10972" y="21600"/>
                        <a:pt x="2221" y="14602"/>
                        <a:pt x="-1" y="4751"/>
                      </a:cubicBezTo>
                      <a:lnTo>
                        <a:pt x="21071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866" name="Line 362"/>
            <p:cNvSpPr>
              <a:spLocks noChangeShapeType="1"/>
            </p:cNvSpPr>
            <p:nvPr/>
          </p:nvSpPr>
          <p:spPr bwMode="auto">
            <a:xfrm flipV="1">
              <a:off x="3006" y="2601"/>
              <a:ext cx="2069" cy="1208"/>
            </a:xfrm>
            <a:prstGeom prst="line">
              <a:avLst/>
            </a:prstGeom>
            <a:noFill/>
            <a:ln w="50800">
              <a:solidFill>
                <a:srgbClr val="CF0E30"/>
              </a:solidFill>
              <a:round/>
              <a:headEnd type="none" w="sm" len="sm"/>
              <a:tailEnd type="triangle" w="med" len="med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1867" name="Picture 363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78" y="3499"/>
              <a:ext cx="455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1868" name="Line 364"/>
            <p:cNvSpPr>
              <a:spLocks noChangeShapeType="1"/>
            </p:cNvSpPr>
            <p:nvPr/>
          </p:nvSpPr>
          <p:spPr bwMode="auto">
            <a:xfrm flipV="1">
              <a:off x="2296" y="1982"/>
              <a:ext cx="2221" cy="1297"/>
            </a:xfrm>
            <a:prstGeom prst="line">
              <a:avLst/>
            </a:prstGeom>
            <a:noFill/>
            <a:ln w="50800">
              <a:solidFill>
                <a:srgbClr val="CF0E30"/>
              </a:solidFill>
              <a:round/>
              <a:headEnd type="none" w="sm" len="sm"/>
              <a:tailEnd type="triangle" w="med" len="med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1869" name="Picture 365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126" y="2717"/>
              <a:ext cx="31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870" name="Picture 366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799" y="2280"/>
              <a:ext cx="31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71" name="TextBox 370"/>
          <p:cNvSpPr txBox="1"/>
          <p:nvPr/>
        </p:nvSpPr>
        <p:spPr>
          <a:xfrm>
            <a:off x="411981" y="1446963"/>
            <a:ext cx="8169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lt"/>
              </a:rPr>
              <a:t>New Technologies/Applications for Home Users “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Always-on</a:t>
            </a:r>
            <a:r>
              <a:rPr lang="en-US" altLang="zh-CN" dirty="0" smtClean="0">
                <a:latin typeface="+mn-lt"/>
              </a:rPr>
              <a:t>” – Cable, DSL, </a:t>
            </a:r>
            <a:r>
              <a:rPr lang="en-US" altLang="zh-CN" dirty="0" err="1" smtClean="0">
                <a:latin typeface="+mn-lt"/>
              </a:rPr>
              <a:t>Ethernet@home</a:t>
            </a:r>
            <a:r>
              <a:rPr lang="en-US" altLang="zh-CN" dirty="0" smtClean="0">
                <a:latin typeface="+mn-lt"/>
              </a:rPr>
              <a:t>, Wireless,… </a:t>
            </a:r>
            <a:endParaRPr lang="zh-CN" altLang="en-US" dirty="0">
              <a:latin typeface="+mn-lt"/>
            </a:endParaRPr>
          </a:p>
        </p:txBody>
      </p:sp>
      <p:sp>
        <p:nvSpPr>
          <p:cNvPr id="37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09504" y="6400800"/>
            <a:ext cx="721772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CC30157A-0E44-4C74-B31E-EF4C83433E20}" type="slidenum">
              <a:rPr lang="en-US" altLang="ko-KR" smtClean="0">
                <a:latin typeface="+mn-lt"/>
                <a:ea typeface="굴림" pitchFamily="34" charset="-127"/>
              </a:rPr>
              <a:pPr/>
              <a:t>71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IP Technology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28600"/>
            <a:ext cx="8639175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GB" altLang="zh-CN" sz="3600" dirty="0" smtClean="0">
                <a:ea typeface="宋体" pitchFamily="2" charset="-122"/>
              </a:rPr>
              <a:t>Why is a larger address space needed?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125" y="1495425"/>
            <a:ext cx="8684811" cy="4962525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ts val="1200"/>
              </a:spcBef>
            </a:pPr>
            <a:r>
              <a:rPr lang="en-GB" altLang="zh-CN" dirty="0" smtClean="0">
                <a:ea typeface="宋体" pitchFamily="2" charset="-122"/>
              </a:rPr>
              <a:t>Overall Internet is still growing its user base </a:t>
            </a:r>
          </a:p>
          <a:p>
            <a:pPr lvl="1">
              <a:lnSpc>
                <a:spcPct val="75000"/>
              </a:lnSpc>
              <a:spcBef>
                <a:spcPts val="1200"/>
              </a:spcBef>
            </a:pPr>
            <a:r>
              <a:rPr lang="en-GB" altLang="zh-CN" dirty="0" smtClean="0">
                <a:ea typeface="宋体" pitchFamily="2" charset="-122"/>
              </a:rPr>
              <a:t>~320 million users in 2000	</a:t>
            </a:r>
          </a:p>
          <a:p>
            <a:pPr lvl="1">
              <a:lnSpc>
                <a:spcPct val="75000"/>
              </a:lnSpc>
              <a:spcBef>
                <a:spcPts val="1200"/>
              </a:spcBef>
            </a:pPr>
            <a:r>
              <a:rPr lang="en-GB" altLang="zh-CN" dirty="0" smtClean="0">
                <a:ea typeface="宋体" pitchFamily="2" charset="-122"/>
              </a:rPr>
              <a:t>~550 million users by 2006 </a:t>
            </a:r>
          </a:p>
          <a:p>
            <a:pPr lvl="1">
              <a:lnSpc>
                <a:spcPct val="75000"/>
              </a:lnSpc>
              <a:spcBef>
                <a:spcPts val="1200"/>
              </a:spcBef>
            </a:pPr>
            <a:r>
              <a:rPr lang="en-GB" altLang="zh-CN" dirty="0" smtClean="0">
                <a:ea typeface="宋体" pitchFamily="2" charset="-122"/>
              </a:rPr>
              <a:t>~1055 million users in 2010</a:t>
            </a:r>
          </a:p>
          <a:p>
            <a:pPr lvl="1">
              <a:lnSpc>
                <a:spcPct val="75000"/>
              </a:lnSpc>
              <a:spcBef>
                <a:spcPts val="1200"/>
              </a:spcBef>
            </a:pPr>
            <a:r>
              <a:rPr lang="en-GB" altLang="zh-CN" dirty="0" smtClean="0">
                <a:solidFill>
                  <a:srgbClr val="0070C0"/>
                </a:solidFill>
                <a:ea typeface="宋体" pitchFamily="2" charset="-122"/>
              </a:rPr>
              <a:t>~3460 million users up to now in 2016</a:t>
            </a:r>
          </a:p>
          <a:p>
            <a:pPr>
              <a:lnSpc>
                <a:spcPct val="75000"/>
              </a:lnSpc>
              <a:spcBef>
                <a:spcPts val="1200"/>
              </a:spcBef>
            </a:pPr>
            <a:r>
              <a:rPr lang="en-GB" altLang="zh-CN" dirty="0" smtClean="0">
                <a:ea typeface="宋体" pitchFamily="2" charset="-122"/>
              </a:rPr>
              <a:t>Users expanding their connected device count</a:t>
            </a:r>
          </a:p>
          <a:p>
            <a:pPr lvl="1">
              <a:lnSpc>
                <a:spcPct val="75000"/>
              </a:lnSpc>
              <a:spcBef>
                <a:spcPts val="1200"/>
              </a:spcBef>
            </a:pPr>
            <a:r>
              <a:rPr lang="en-GB" altLang="zh-CN" dirty="0" smtClean="0">
                <a:ea typeface="宋体" pitchFamily="2" charset="-122"/>
              </a:rPr>
              <a:t>405 million mobile phones in 2000, over 3.3 billion by </a:t>
            </a:r>
            <a:r>
              <a:rPr lang="en-GB" altLang="zh-CN" dirty="0" smtClean="0">
                <a:ea typeface="宋体" pitchFamily="2" charset="-122"/>
              </a:rPr>
              <a:t>2007, 4.77 billion by 2017.</a:t>
            </a:r>
            <a:endParaRPr lang="en-GB" altLang="zh-CN" dirty="0" smtClean="0">
              <a:ea typeface="宋体" pitchFamily="2" charset="-122"/>
            </a:endParaRPr>
          </a:p>
          <a:p>
            <a:pPr lvl="1">
              <a:lnSpc>
                <a:spcPct val="75000"/>
              </a:lnSpc>
              <a:spcBef>
                <a:spcPts val="1200"/>
              </a:spcBef>
            </a:pPr>
            <a:r>
              <a:rPr lang="en-GB" altLang="zh-CN" dirty="0" smtClean="0">
                <a:ea typeface="宋体" pitchFamily="2" charset="-122"/>
              </a:rPr>
              <a:t>~1 billion cars in 2010</a:t>
            </a:r>
          </a:p>
          <a:p>
            <a:pPr lvl="2">
              <a:lnSpc>
                <a:spcPct val="75000"/>
              </a:lnSpc>
              <a:spcBef>
                <a:spcPts val="1200"/>
              </a:spcBef>
            </a:pPr>
            <a:r>
              <a:rPr lang="en-GB" altLang="zh-CN" sz="2400" dirty="0" smtClean="0">
                <a:ea typeface="宋体" pitchFamily="2" charset="-122"/>
              </a:rPr>
              <a:t>15% likely to use GPS and locality based Yellow Page services</a:t>
            </a:r>
          </a:p>
          <a:p>
            <a:pPr lvl="1">
              <a:lnSpc>
                <a:spcPct val="75000"/>
              </a:lnSpc>
              <a:spcBef>
                <a:spcPts val="1200"/>
              </a:spcBef>
            </a:pPr>
            <a:r>
              <a:rPr lang="en-GB" altLang="zh-CN" dirty="0" smtClean="0">
                <a:ea typeface="宋体" pitchFamily="2" charset="-122"/>
              </a:rPr>
              <a:t>Billions of new Internet appliances for Home users</a:t>
            </a:r>
            <a:endParaRPr lang="en-GB" altLang="zh-CN" sz="3200" dirty="0" smtClean="0">
              <a:ea typeface="宋体" pitchFamily="2" charset="-122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09504" y="6400800"/>
            <a:ext cx="721772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CC30157A-0E44-4C74-B31E-EF4C83433E20}" type="slidenum">
              <a:rPr lang="en-US" altLang="ko-KR" smtClean="0">
                <a:latin typeface="+mn-lt"/>
                <a:ea typeface="굴림" pitchFamily="34" charset="-127"/>
              </a:rPr>
              <a:pPr/>
              <a:t>72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Internet users in the world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2-</a:t>
            </a:r>
            <a:fld id="{6C1F76B0-C056-41A2-B7A5-C4FED8C001A5}" type="slidenum">
              <a:rPr lang="en-US" altLang="ko-KR" smtClean="0"/>
              <a:pPr>
                <a:defRPr/>
              </a:pPr>
              <a:t>73</a:t>
            </a:fld>
            <a:endParaRPr lang="en-US" altLang="ko-KR" dirty="0"/>
          </a:p>
        </p:txBody>
      </p:sp>
      <p:sp>
        <p:nvSpPr>
          <p:cNvPr id="6" name="矩形 5"/>
          <p:cNvSpPr/>
          <p:nvPr/>
        </p:nvSpPr>
        <p:spPr>
          <a:xfrm>
            <a:off x="914400" y="5438686"/>
            <a:ext cx="7524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Internet User</a:t>
            </a:r>
            <a:r>
              <a:rPr lang="en-US" altLang="zh-CN" dirty="0" smtClean="0"/>
              <a:t> = individual who can access the Internet at home, via any device type and connection. </a:t>
            </a:r>
            <a:endParaRPr lang="zh-CN" altLang="en-US" dirty="0"/>
          </a:p>
        </p:txBody>
      </p:sp>
      <p:pic>
        <p:nvPicPr>
          <p:cNvPr id="7" name="图片 6" descr="微信截图_201609191637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210" y="1152231"/>
            <a:ext cx="5944430" cy="4210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General Form of An IPv6 Datagram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1335024"/>
          </a:xfrm>
        </p:spPr>
        <p:txBody>
          <a:bodyPr/>
          <a:lstStyle/>
          <a:p>
            <a:r>
              <a:rPr lang="en-US" altLang="zh-CN" dirty="0" smtClean="0"/>
              <a:t>An IPv6 datagram has a fixed-size base header followed by zero or more extension headers, followed by data.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2-</a:t>
            </a:r>
            <a:fld id="{6C1F76B0-C056-41A2-B7A5-C4FED8C001A5}" type="slidenum">
              <a:rPr lang="en-US" altLang="ko-KR" smtClean="0"/>
              <a:pPr>
                <a:defRPr/>
              </a:pPr>
              <a:t>74</a:t>
            </a:fld>
            <a:endParaRPr lang="en-US" altLang="ko-KR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12648" y="4718304"/>
            <a:ext cx="7918704" cy="832104"/>
            <a:chOff x="850392" y="3886200"/>
            <a:chExt cx="7918704" cy="832104"/>
          </a:xfrm>
        </p:grpSpPr>
        <p:sp>
          <p:nvSpPr>
            <p:cNvPr id="12" name="矩形 11"/>
            <p:cNvSpPr/>
            <p:nvPr/>
          </p:nvSpPr>
          <p:spPr bwMode="auto">
            <a:xfrm>
              <a:off x="6355080" y="3886200"/>
              <a:ext cx="2414016" cy="83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114800" y="3886200"/>
              <a:ext cx="603504" cy="83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0392" y="3886200"/>
              <a:ext cx="1636776" cy="83099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+mn-lt"/>
                </a:rPr>
                <a:t>Base Header</a:t>
              </a:r>
              <a:endParaRPr lang="zh-CN" altLang="en-US" dirty="0"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78024" y="3886200"/>
              <a:ext cx="1636776" cy="83099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+mn-lt"/>
                </a:rPr>
                <a:t>Extension Header 1</a:t>
              </a:r>
              <a:endParaRPr lang="zh-CN" altLang="en-US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18304" y="3886200"/>
              <a:ext cx="1636776" cy="83099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+mn-lt"/>
                </a:rPr>
                <a:t>Extension Header N</a:t>
              </a:r>
              <a:endParaRPr lang="zh-CN" altLang="en-US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75704" y="4096512"/>
              <a:ext cx="1636776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Data …</a:t>
              </a:r>
              <a:endParaRPr lang="zh-CN" altLang="en-US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68496" y="4059936"/>
              <a:ext cx="896112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/>
                <a:t>…</a:t>
              </a:r>
              <a:endParaRPr lang="zh-CN" altLang="en-US" sz="3600" dirty="0">
                <a:latin typeface="+mn-lt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 bwMode="auto">
          <a:xfrm rot="5400000">
            <a:off x="1540764" y="3927348"/>
            <a:ext cx="13807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auto">
          <a:xfrm rot="5400000">
            <a:off x="5774436" y="4283964"/>
            <a:ext cx="66751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>
            <a:off x="2221992" y="4297680"/>
            <a:ext cx="3895344" cy="1588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38728" y="3849624"/>
            <a:ext cx="148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lt"/>
              </a:rPr>
              <a:t>optional</a:t>
            </a:r>
            <a:endParaRPr lang="zh-CN" altLang="en-US" dirty="0">
              <a:latin typeface="+mn-lt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 rot="5400000">
            <a:off x="7822692" y="3936492"/>
            <a:ext cx="136245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>
            <a:off x="2221992" y="3666744"/>
            <a:ext cx="6291072" cy="1588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45736" y="3191256"/>
            <a:ext cx="148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lt"/>
              </a:rPr>
              <a:t>Payload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529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2-</a:t>
            </a:r>
            <a:fld id="{F754AA37-3763-45C7-B62C-41730806EEB9}" type="slidenum">
              <a:rPr lang="en-US" altLang="ko-KR" smtClean="0">
                <a:ea typeface="굴림" pitchFamily="34" charset="-127"/>
              </a:rPr>
              <a:pPr/>
              <a:t>75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Unit 2: IP Technology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2. 1 Introduction</a:t>
            </a:r>
          </a:p>
          <a:p>
            <a:r>
              <a:rPr lang="en-US" altLang="ko-KR" sz="2400" dirty="0" smtClean="0">
                <a:ea typeface="굴림" pitchFamily="34" charset="-127"/>
              </a:rPr>
              <a:t>2.2 Virtual circuit and datagram networks</a:t>
            </a:r>
          </a:p>
          <a:p>
            <a:r>
              <a:rPr lang="en-US" altLang="ko-KR" sz="2400" dirty="0" smtClean="0">
                <a:ea typeface="굴림" pitchFamily="34" charset="-127"/>
              </a:rPr>
              <a:t>2.3 IPv4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Datagram format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IPv4 addressing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ICMP</a:t>
            </a:r>
          </a:p>
        </p:txBody>
      </p:sp>
      <p:sp>
        <p:nvSpPr>
          <p:cNvPr id="5530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2.4 IPv6:</a:t>
            </a:r>
          </a:p>
          <a:p>
            <a:pPr lvl="1" eaLnBrk="1" hangingPunct="1"/>
            <a:r>
              <a:rPr lang="en-US" altLang="zh-CN" sz="2000" dirty="0" smtClean="0"/>
              <a:t>Protocol Background</a:t>
            </a:r>
          </a:p>
          <a:p>
            <a:pPr lvl="1" eaLnBrk="1" hangingPunct="1"/>
            <a:r>
              <a:rPr lang="en-US" altLang="zh-CN" sz="2000" dirty="0" smtClean="0">
                <a:solidFill>
                  <a:srgbClr val="FF0000"/>
                </a:solidFill>
              </a:rPr>
              <a:t>Technology Highlights</a:t>
            </a:r>
          </a:p>
          <a:p>
            <a:pPr lvl="1" eaLnBrk="1" hangingPunct="1"/>
            <a:r>
              <a:rPr lang="en-US" altLang="zh-CN" sz="2000" dirty="0" smtClean="0"/>
              <a:t>IPv4-IPv6 Coexistence/Transition </a:t>
            </a:r>
          </a:p>
          <a:p>
            <a:pPr lvl="1" eaLnBrk="1" hangingPunct="1"/>
            <a:r>
              <a:rPr lang="en-US" altLang="zh-CN" sz="2000" dirty="0" smtClean="0"/>
              <a:t>Next Steps</a:t>
            </a:r>
            <a:endParaRPr lang="en-US" altLang="ko-KR" sz="2000" dirty="0" smtClean="0">
              <a:ea typeface="굴림" pitchFamily="34" charset="-127"/>
            </a:endParaRPr>
          </a:p>
          <a:p>
            <a:endParaRPr lang="en-US" altLang="ko-KR" sz="2400" dirty="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914400"/>
          </a:xfrm>
        </p:spPr>
        <p:txBody>
          <a:bodyPr/>
          <a:lstStyle/>
          <a:p>
            <a:r>
              <a:rPr lang="en-US" altLang="zh-CN" sz="3600" dirty="0" smtClean="0">
                <a:latin typeface="+mn-lt"/>
                <a:ea typeface="宋体" pitchFamily="2" charset="-122"/>
              </a:rPr>
              <a:t>IPv6 Header – Comparison with IPv4 </a:t>
            </a:r>
          </a:p>
        </p:txBody>
      </p:sp>
      <p:sp>
        <p:nvSpPr>
          <p:cNvPr id="9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9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625475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CC30157A-0E44-4C74-B31E-EF4C83433E20}" type="slidenum">
              <a:rPr lang="en-US" altLang="ko-KR" smtClean="0">
                <a:latin typeface="+mn-lt"/>
                <a:ea typeface="굴림" pitchFamily="34" charset="-127"/>
              </a:rPr>
              <a:pPr/>
              <a:t>76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  <p:sp>
        <p:nvSpPr>
          <p:cNvPr id="97" name="TextBox 96"/>
          <p:cNvSpPr txBox="1"/>
          <p:nvPr/>
        </p:nvSpPr>
        <p:spPr bwMode="auto">
          <a:xfrm rot="16200000">
            <a:off x="-429842" y="2792900"/>
            <a:ext cx="18211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lt"/>
              </a:rPr>
              <a:t>Fixed </a:t>
            </a:r>
            <a:r>
              <a:rPr lang="en-US" altLang="zh-CN" sz="1200" dirty="0" smtClean="0">
                <a:solidFill>
                  <a:schemeClr val="accent6"/>
                </a:solidFill>
                <a:latin typeface="+mn-lt"/>
              </a:rPr>
              <a:t>length: </a:t>
            </a:r>
            <a:r>
              <a:rPr lang="en-US" altLang="zh-CN" sz="1200" dirty="0">
                <a:solidFill>
                  <a:schemeClr val="accent6"/>
                </a:solidFill>
                <a:latin typeface="+mn-lt"/>
              </a:rPr>
              <a:t>20 Byte</a:t>
            </a:r>
            <a:endParaRPr lang="zh-CN" altLang="en-US" sz="12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01" name="TextBox 100"/>
          <p:cNvSpPr txBox="1"/>
          <p:nvPr/>
        </p:nvSpPr>
        <p:spPr bwMode="auto">
          <a:xfrm rot="5400000" flipH="1">
            <a:off x="7954874" y="3912555"/>
            <a:ext cx="175512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zh-CN" sz="1200" dirty="0">
                <a:solidFill>
                  <a:srgbClr val="FF0000"/>
                </a:solidFill>
                <a:latin typeface="+mn-lt"/>
              </a:rPr>
              <a:t>Fixed </a:t>
            </a:r>
            <a:r>
              <a:rPr lang="en-US" altLang="zh-CN" sz="1200" dirty="0" smtClean="0">
                <a:solidFill>
                  <a:srgbClr val="FF0000"/>
                </a:solidFill>
                <a:latin typeface="+mn-lt"/>
              </a:rPr>
              <a:t>length: 40 </a:t>
            </a:r>
            <a:r>
              <a:rPr lang="en-US" altLang="zh-CN" sz="1200" dirty="0">
                <a:solidFill>
                  <a:srgbClr val="FF0000"/>
                </a:solidFill>
                <a:latin typeface="+mn-lt"/>
              </a:rPr>
              <a:t>Byte</a:t>
            </a:r>
            <a:endParaRPr lang="zh-CN" altLang="en-US" sz="12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609600" y="1676400"/>
            <a:ext cx="8433816" cy="4795552"/>
            <a:chOff x="609600" y="1676400"/>
            <a:chExt cx="8433816" cy="4795552"/>
          </a:xfrm>
        </p:grpSpPr>
        <p:sp>
          <p:nvSpPr>
            <p:cNvPr id="93" name="TextBox 92"/>
            <p:cNvSpPr txBox="1"/>
            <p:nvPr/>
          </p:nvSpPr>
          <p:spPr>
            <a:xfrm>
              <a:off x="4690872" y="5733288"/>
              <a:ext cx="43525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1400" dirty="0" smtClean="0">
                  <a:latin typeface="+mn-lt"/>
                </a:rPr>
                <a:t>IPv6 Header</a:t>
              </a:r>
            </a:p>
            <a:p>
              <a:r>
                <a:rPr lang="en-GB" altLang="zh-CN" sz="1400" dirty="0" smtClean="0">
                  <a:latin typeface="+mn-lt"/>
                </a:rPr>
                <a:t>40 octets, </a:t>
              </a:r>
              <a:r>
                <a:rPr lang="en-GB" altLang="zh-CN" sz="1400" dirty="0" smtClean="0">
                  <a:solidFill>
                    <a:srgbClr val="FF0000"/>
                  </a:solidFill>
                  <a:latin typeface="+mn-lt"/>
                </a:rPr>
                <a:t>8</a:t>
              </a:r>
              <a:r>
                <a:rPr lang="en-GB" altLang="zh-CN" sz="1400" dirty="0" smtClean="0">
                  <a:latin typeface="+mn-lt"/>
                </a:rPr>
                <a:t> fields</a:t>
              </a:r>
            </a:p>
            <a:p>
              <a:r>
                <a:rPr lang="en-GB" altLang="zh-CN" sz="1400" dirty="0" smtClean="0">
                  <a:latin typeface="+mn-lt"/>
                </a:rPr>
                <a:t>+ </a:t>
              </a:r>
              <a:r>
                <a:rPr lang="en-GB" altLang="zh-CN" sz="1400" dirty="0" smtClean="0">
                  <a:solidFill>
                    <a:srgbClr val="0070C0"/>
                  </a:solidFill>
                  <a:latin typeface="+mn-lt"/>
                </a:rPr>
                <a:t>Unlimited </a:t>
              </a:r>
              <a:r>
                <a:rPr lang="en-GB" altLang="zh-CN" sz="1400" dirty="0" smtClean="0">
                  <a:latin typeface="+mn-lt"/>
                </a:rPr>
                <a:t>Chained Extension (options) Header</a:t>
              </a:r>
              <a:endParaRPr lang="zh-CN" altLang="en-US" sz="1400" dirty="0">
                <a:latin typeface="+mn-lt"/>
              </a:endParaRPr>
            </a:p>
          </p:txBody>
        </p:sp>
        <p:sp>
          <p:nvSpPr>
            <p:cNvPr id="199684" name="Line 4"/>
            <p:cNvSpPr>
              <a:spLocks noChangeShapeType="1"/>
            </p:cNvSpPr>
            <p:nvPr/>
          </p:nvSpPr>
          <p:spPr bwMode="auto">
            <a:xfrm>
              <a:off x="4779963" y="2806700"/>
              <a:ext cx="3759200" cy="3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99685" name="Rectangle 5"/>
            <p:cNvSpPr>
              <a:spLocks noChangeArrowheads="1"/>
            </p:cNvSpPr>
            <p:nvPr/>
          </p:nvSpPr>
          <p:spPr bwMode="auto">
            <a:xfrm>
              <a:off x="5959475" y="3363913"/>
              <a:ext cx="1686359" cy="2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latinLnBrk="1"/>
              <a:r>
                <a:rPr lang="en-GB" altLang="zh-CN" sz="1000" b="1">
                  <a:latin typeface="+mn-lt"/>
                </a:rPr>
                <a:t>128 bit Source Address</a:t>
              </a:r>
            </a:p>
          </p:txBody>
        </p:sp>
        <p:sp>
          <p:nvSpPr>
            <p:cNvPr id="199686" name="Rectangle 6"/>
            <p:cNvSpPr>
              <a:spLocks noChangeArrowheads="1"/>
            </p:cNvSpPr>
            <p:nvPr/>
          </p:nvSpPr>
          <p:spPr bwMode="auto">
            <a:xfrm>
              <a:off x="5843588" y="4675188"/>
              <a:ext cx="1957267" cy="2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latinLnBrk="1"/>
              <a:r>
                <a:rPr lang="en-GB" altLang="zh-CN" sz="1000" b="1">
                  <a:latin typeface="+mn-lt"/>
                </a:rPr>
                <a:t>128 bit Destination Address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8470900" y="4645025"/>
              <a:ext cx="69850" cy="723900"/>
              <a:chOff x="6017" y="3512"/>
              <a:chExt cx="106" cy="384"/>
            </a:xfrm>
          </p:grpSpPr>
          <p:sp>
            <p:nvSpPr>
              <p:cNvPr id="199767" name="Line 8"/>
              <p:cNvSpPr>
                <a:spLocks noChangeShapeType="1"/>
              </p:cNvSpPr>
              <p:nvPr/>
            </p:nvSpPr>
            <p:spPr bwMode="auto">
              <a:xfrm>
                <a:off x="6017" y="3512"/>
                <a:ext cx="10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99768" name="Line 9"/>
              <p:cNvSpPr>
                <a:spLocks noChangeShapeType="1"/>
              </p:cNvSpPr>
              <p:nvPr/>
            </p:nvSpPr>
            <p:spPr bwMode="auto">
              <a:xfrm>
                <a:off x="6017" y="3704"/>
                <a:ext cx="10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99769" name="Line 10"/>
              <p:cNvSpPr>
                <a:spLocks noChangeShapeType="1"/>
              </p:cNvSpPr>
              <p:nvPr/>
            </p:nvSpPr>
            <p:spPr bwMode="auto">
              <a:xfrm>
                <a:off x="6017" y="3896"/>
                <a:ext cx="10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4773613" y="4645025"/>
              <a:ext cx="71438" cy="723900"/>
              <a:chOff x="401" y="3512"/>
              <a:chExt cx="106" cy="384"/>
            </a:xfrm>
          </p:grpSpPr>
          <p:sp>
            <p:nvSpPr>
              <p:cNvPr id="199764" name="Line 12"/>
              <p:cNvSpPr>
                <a:spLocks noChangeShapeType="1"/>
              </p:cNvSpPr>
              <p:nvPr/>
            </p:nvSpPr>
            <p:spPr bwMode="auto">
              <a:xfrm>
                <a:off x="401" y="3512"/>
                <a:ext cx="10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99765" name="Line 13"/>
              <p:cNvSpPr>
                <a:spLocks noChangeShapeType="1"/>
              </p:cNvSpPr>
              <p:nvPr/>
            </p:nvSpPr>
            <p:spPr bwMode="auto">
              <a:xfrm>
                <a:off x="401" y="3704"/>
                <a:ext cx="10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99766" name="Line 14"/>
              <p:cNvSpPr>
                <a:spLocks noChangeShapeType="1"/>
              </p:cNvSpPr>
              <p:nvPr/>
            </p:nvSpPr>
            <p:spPr bwMode="auto">
              <a:xfrm>
                <a:off x="401" y="3896"/>
                <a:ext cx="10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8470900" y="3187700"/>
              <a:ext cx="69850" cy="728663"/>
              <a:chOff x="6017" y="2744"/>
              <a:chExt cx="106" cy="384"/>
            </a:xfrm>
          </p:grpSpPr>
          <p:sp>
            <p:nvSpPr>
              <p:cNvPr id="199761" name="Line 16"/>
              <p:cNvSpPr>
                <a:spLocks noChangeShapeType="1"/>
              </p:cNvSpPr>
              <p:nvPr/>
            </p:nvSpPr>
            <p:spPr bwMode="auto">
              <a:xfrm>
                <a:off x="6017" y="2744"/>
                <a:ext cx="10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99762" name="Line 17"/>
              <p:cNvSpPr>
                <a:spLocks noChangeShapeType="1"/>
              </p:cNvSpPr>
              <p:nvPr/>
            </p:nvSpPr>
            <p:spPr bwMode="auto">
              <a:xfrm>
                <a:off x="6017" y="2936"/>
                <a:ext cx="10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99763" name="Line 18"/>
              <p:cNvSpPr>
                <a:spLocks noChangeShapeType="1"/>
              </p:cNvSpPr>
              <p:nvPr/>
            </p:nvSpPr>
            <p:spPr bwMode="auto">
              <a:xfrm>
                <a:off x="6017" y="3128"/>
                <a:ext cx="10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4773613" y="3187700"/>
              <a:ext cx="71438" cy="728663"/>
              <a:chOff x="401" y="2744"/>
              <a:chExt cx="106" cy="384"/>
            </a:xfrm>
          </p:grpSpPr>
          <p:sp>
            <p:nvSpPr>
              <p:cNvPr id="199758" name="Line 20"/>
              <p:cNvSpPr>
                <a:spLocks noChangeShapeType="1"/>
              </p:cNvSpPr>
              <p:nvPr/>
            </p:nvSpPr>
            <p:spPr bwMode="auto">
              <a:xfrm>
                <a:off x="401" y="2744"/>
                <a:ext cx="10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99759" name="Line 21"/>
              <p:cNvSpPr>
                <a:spLocks noChangeShapeType="1"/>
              </p:cNvSpPr>
              <p:nvPr/>
            </p:nvSpPr>
            <p:spPr bwMode="auto">
              <a:xfrm>
                <a:off x="401" y="2936"/>
                <a:ext cx="10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99760" name="Line 22"/>
              <p:cNvSpPr>
                <a:spLocks noChangeShapeType="1"/>
              </p:cNvSpPr>
              <p:nvPr/>
            </p:nvSpPr>
            <p:spPr bwMode="auto">
              <a:xfrm>
                <a:off x="401" y="3128"/>
                <a:ext cx="10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</p:grpSp>
        <p:sp>
          <p:nvSpPr>
            <p:cNvPr id="199691" name="Rectangle 23"/>
            <p:cNvSpPr>
              <a:spLocks noChangeArrowheads="1"/>
            </p:cNvSpPr>
            <p:nvPr/>
          </p:nvSpPr>
          <p:spPr bwMode="auto">
            <a:xfrm>
              <a:off x="720725" y="2074863"/>
              <a:ext cx="3770313" cy="22050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>
                <a:latin typeface="+mn-lt"/>
              </a:endParaRPr>
            </a:p>
          </p:txBody>
        </p:sp>
        <p:sp>
          <p:nvSpPr>
            <p:cNvPr id="199692" name="Line 24"/>
            <p:cNvSpPr>
              <a:spLocks noChangeShapeType="1"/>
            </p:cNvSpPr>
            <p:nvPr/>
          </p:nvSpPr>
          <p:spPr bwMode="auto">
            <a:xfrm>
              <a:off x="719138" y="2425700"/>
              <a:ext cx="3773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99693" name="Rectangle 25"/>
            <p:cNvSpPr>
              <a:spLocks noChangeArrowheads="1"/>
            </p:cNvSpPr>
            <p:nvPr/>
          </p:nvSpPr>
          <p:spPr bwMode="auto">
            <a:xfrm>
              <a:off x="609600" y="1676400"/>
              <a:ext cx="381000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latinLnBrk="1"/>
              <a:r>
                <a:rPr lang="en-GB" altLang="zh-CN" sz="1000">
                  <a:latin typeface="+mn-lt"/>
                </a:rPr>
                <a:t>bit</a:t>
              </a:r>
            </a:p>
            <a:p>
              <a:pPr latinLnBrk="1"/>
              <a:r>
                <a:rPr lang="en-GB" altLang="zh-CN" sz="1000">
                  <a:latin typeface="+mn-lt"/>
                </a:rPr>
                <a:t> 0</a:t>
              </a:r>
            </a:p>
          </p:txBody>
        </p:sp>
        <p:sp>
          <p:nvSpPr>
            <p:cNvPr id="199694" name="Rectangle 26"/>
            <p:cNvSpPr>
              <a:spLocks noChangeArrowheads="1"/>
            </p:cNvSpPr>
            <p:nvPr/>
          </p:nvSpPr>
          <p:spPr bwMode="auto">
            <a:xfrm>
              <a:off x="4267200" y="1828800"/>
              <a:ext cx="322204" cy="2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latinLnBrk="1"/>
              <a:r>
                <a:rPr lang="en-GB" altLang="zh-CN" sz="1000">
                  <a:latin typeface="+mn-lt"/>
                </a:rPr>
                <a:t>31</a:t>
              </a:r>
            </a:p>
          </p:txBody>
        </p:sp>
        <p:sp>
          <p:nvSpPr>
            <p:cNvPr id="199695" name="Line 27"/>
            <p:cNvSpPr>
              <a:spLocks noChangeShapeType="1"/>
            </p:cNvSpPr>
            <p:nvPr/>
          </p:nvSpPr>
          <p:spPr bwMode="auto">
            <a:xfrm>
              <a:off x="1179513" y="2087563"/>
              <a:ext cx="0" cy="328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99696" name="Line 28"/>
            <p:cNvSpPr>
              <a:spLocks noChangeShapeType="1"/>
            </p:cNvSpPr>
            <p:nvPr/>
          </p:nvSpPr>
          <p:spPr bwMode="auto">
            <a:xfrm>
              <a:off x="717550" y="2797175"/>
              <a:ext cx="37750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99697" name="Line 29"/>
            <p:cNvSpPr>
              <a:spLocks noChangeShapeType="1"/>
            </p:cNvSpPr>
            <p:nvPr/>
          </p:nvSpPr>
          <p:spPr bwMode="auto">
            <a:xfrm>
              <a:off x="2568575" y="2087563"/>
              <a:ext cx="0" cy="1063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99698" name="Line 30"/>
            <p:cNvSpPr>
              <a:spLocks noChangeShapeType="1"/>
            </p:cNvSpPr>
            <p:nvPr/>
          </p:nvSpPr>
          <p:spPr bwMode="auto">
            <a:xfrm>
              <a:off x="3103563" y="2441575"/>
              <a:ext cx="0" cy="355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99699" name="Line 31"/>
            <p:cNvSpPr>
              <a:spLocks noChangeShapeType="1"/>
            </p:cNvSpPr>
            <p:nvPr/>
          </p:nvSpPr>
          <p:spPr bwMode="auto">
            <a:xfrm>
              <a:off x="717550" y="3556000"/>
              <a:ext cx="37750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99700" name="Rectangle 32"/>
            <p:cNvSpPr>
              <a:spLocks noChangeArrowheads="1"/>
            </p:cNvSpPr>
            <p:nvPr/>
          </p:nvSpPr>
          <p:spPr bwMode="auto">
            <a:xfrm>
              <a:off x="728472" y="2133600"/>
              <a:ext cx="517770" cy="2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latinLnBrk="1"/>
              <a:r>
                <a:rPr lang="en-GB" altLang="zh-CN" sz="1000" b="1" dirty="0" smtClean="0">
                  <a:latin typeface="+mn-lt"/>
                </a:rPr>
                <a:t>Ver. </a:t>
              </a:r>
              <a:endParaRPr lang="en-GB" altLang="zh-CN" sz="1000" b="1" dirty="0">
                <a:latin typeface="+mn-lt"/>
              </a:endParaRPr>
            </a:p>
          </p:txBody>
        </p:sp>
        <p:sp>
          <p:nvSpPr>
            <p:cNvPr id="199701" name="Rectangle 33"/>
            <p:cNvSpPr>
              <a:spLocks noChangeArrowheads="1"/>
            </p:cNvSpPr>
            <p:nvPr/>
          </p:nvSpPr>
          <p:spPr bwMode="auto">
            <a:xfrm>
              <a:off x="1219200" y="2141538"/>
              <a:ext cx="424796" cy="2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latinLnBrk="1"/>
              <a:r>
                <a:rPr lang="en-GB" altLang="zh-CN" sz="1000" b="1" dirty="0">
                  <a:latin typeface="+mn-lt"/>
                </a:rPr>
                <a:t>IHL</a:t>
              </a:r>
            </a:p>
          </p:txBody>
        </p:sp>
        <p:sp>
          <p:nvSpPr>
            <p:cNvPr id="199702" name="Rectangle 34"/>
            <p:cNvSpPr>
              <a:spLocks noChangeArrowheads="1"/>
            </p:cNvSpPr>
            <p:nvPr/>
          </p:nvSpPr>
          <p:spPr bwMode="auto">
            <a:xfrm>
              <a:off x="3181350" y="2141538"/>
              <a:ext cx="977832" cy="2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latinLnBrk="1"/>
              <a:r>
                <a:rPr lang="en-GB" altLang="zh-CN" sz="1000" b="1">
                  <a:latin typeface="+mn-lt"/>
                </a:rPr>
                <a:t>Total Length</a:t>
              </a:r>
            </a:p>
          </p:txBody>
        </p:sp>
        <p:sp>
          <p:nvSpPr>
            <p:cNvPr id="199703" name="Rectangle 35"/>
            <p:cNvSpPr>
              <a:spLocks noChangeArrowheads="1"/>
            </p:cNvSpPr>
            <p:nvPr/>
          </p:nvSpPr>
          <p:spPr bwMode="auto">
            <a:xfrm>
              <a:off x="1363663" y="2495550"/>
              <a:ext cx="801501" cy="2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latinLnBrk="1"/>
              <a:r>
                <a:rPr lang="en-GB" altLang="zh-CN" sz="1000" b="1" dirty="0">
                  <a:latin typeface="+mn-lt"/>
                </a:rPr>
                <a:t>Identifier</a:t>
              </a:r>
            </a:p>
          </p:txBody>
        </p:sp>
        <p:sp>
          <p:nvSpPr>
            <p:cNvPr id="199704" name="Rectangle 36"/>
            <p:cNvSpPr>
              <a:spLocks noChangeArrowheads="1"/>
            </p:cNvSpPr>
            <p:nvPr/>
          </p:nvSpPr>
          <p:spPr bwMode="auto">
            <a:xfrm>
              <a:off x="2609850" y="2495550"/>
              <a:ext cx="500137" cy="2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latinLnBrk="1"/>
              <a:r>
                <a:rPr lang="en-GB" altLang="zh-CN" sz="1000" b="1">
                  <a:latin typeface="+mn-lt"/>
                </a:rPr>
                <a:t>Flags</a:t>
              </a:r>
            </a:p>
          </p:txBody>
        </p:sp>
        <p:sp>
          <p:nvSpPr>
            <p:cNvPr id="199705" name="Rectangle 37"/>
            <p:cNvSpPr>
              <a:spLocks noChangeArrowheads="1"/>
            </p:cNvSpPr>
            <p:nvPr/>
          </p:nvSpPr>
          <p:spPr bwMode="auto">
            <a:xfrm>
              <a:off x="3321050" y="2495550"/>
              <a:ext cx="1248740" cy="2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latinLnBrk="1"/>
              <a:r>
                <a:rPr lang="en-GB" altLang="zh-CN" sz="1000" b="1">
                  <a:latin typeface="+mn-lt"/>
                </a:rPr>
                <a:t>Fragment Offset</a:t>
              </a:r>
            </a:p>
          </p:txBody>
        </p:sp>
        <p:sp>
          <p:nvSpPr>
            <p:cNvPr id="199706" name="Rectangle 38"/>
            <p:cNvSpPr>
              <a:spLocks noChangeArrowheads="1"/>
            </p:cNvSpPr>
            <p:nvPr/>
          </p:nvSpPr>
          <p:spPr bwMode="auto">
            <a:xfrm>
              <a:off x="1947863" y="3225800"/>
              <a:ext cx="1607812" cy="2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latinLnBrk="1"/>
              <a:r>
                <a:rPr lang="en-GB" altLang="zh-CN" sz="1000" b="1">
                  <a:latin typeface="+mn-lt"/>
                </a:rPr>
                <a:t>32 bit Source Address</a:t>
              </a:r>
            </a:p>
          </p:txBody>
        </p:sp>
        <p:sp>
          <p:nvSpPr>
            <p:cNvPr id="199707" name="Rectangle 39"/>
            <p:cNvSpPr>
              <a:spLocks noChangeArrowheads="1"/>
            </p:cNvSpPr>
            <p:nvPr/>
          </p:nvSpPr>
          <p:spPr bwMode="auto">
            <a:xfrm>
              <a:off x="1831975" y="3609975"/>
              <a:ext cx="1878719" cy="2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latinLnBrk="1"/>
              <a:r>
                <a:rPr lang="en-GB" altLang="zh-CN" sz="1000" b="1">
                  <a:latin typeface="+mn-lt"/>
                </a:rPr>
                <a:t>32 bit Destination Address</a:t>
              </a:r>
            </a:p>
          </p:txBody>
        </p:sp>
        <p:sp>
          <p:nvSpPr>
            <p:cNvPr id="199708" name="Rectangle 40"/>
            <p:cNvSpPr>
              <a:spLocks noChangeArrowheads="1"/>
            </p:cNvSpPr>
            <p:nvPr/>
          </p:nvSpPr>
          <p:spPr bwMode="auto">
            <a:xfrm>
              <a:off x="1556256" y="1828800"/>
              <a:ext cx="264496" cy="2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latinLnBrk="1"/>
              <a:r>
                <a:rPr lang="en-GB" altLang="zh-CN" sz="1000" dirty="0">
                  <a:latin typeface="+mn-lt"/>
                </a:rPr>
                <a:t>8</a:t>
              </a:r>
            </a:p>
          </p:txBody>
        </p:sp>
        <p:sp>
          <p:nvSpPr>
            <p:cNvPr id="199709" name="Rectangle 41"/>
            <p:cNvSpPr>
              <a:spLocks noChangeArrowheads="1"/>
            </p:cNvSpPr>
            <p:nvPr/>
          </p:nvSpPr>
          <p:spPr bwMode="auto">
            <a:xfrm>
              <a:off x="3268663" y="1828800"/>
              <a:ext cx="343043" cy="2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latinLnBrk="1"/>
              <a:r>
                <a:rPr lang="en-GB" altLang="zh-CN" sz="1000">
                  <a:latin typeface="+mn-lt"/>
                </a:rPr>
                <a:t>24</a:t>
              </a:r>
            </a:p>
          </p:txBody>
        </p:sp>
        <p:sp>
          <p:nvSpPr>
            <p:cNvPr id="199710" name="Rectangle 42"/>
            <p:cNvSpPr>
              <a:spLocks noChangeArrowheads="1"/>
            </p:cNvSpPr>
            <p:nvPr/>
          </p:nvSpPr>
          <p:spPr bwMode="auto">
            <a:xfrm>
              <a:off x="2428788" y="1828800"/>
              <a:ext cx="322204" cy="2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latinLnBrk="1"/>
              <a:r>
                <a:rPr lang="en-GB" altLang="zh-CN" sz="1000" dirty="0">
                  <a:latin typeface="+mn-lt"/>
                </a:rPr>
                <a:t>16</a:t>
              </a:r>
            </a:p>
          </p:txBody>
        </p:sp>
        <p:sp>
          <p:nvSpPr>
            <p:cNvPr id="199711" name="Rectangle 43"/>
            <p:cNvSpPr>
              <a:spLocks noChangeArrowheads="1"/>
            </p:cNvSpPr>
            <p:nvPr/>
          </p:nvSpPr>
          <p:spPr bwMode="auto">
            <a:xfrm>
              <a:off x="1638554" y="2141538"/>
              <a:ext cx="1000274" cy="2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latinLnBrk="1"/>
              <a:r>
                <a:rPr lang="en-GB" altLang="zh-CN" sz="1000" b="1" dirty="0">
                  <a:latin typeface="+mn-lt"/>
                </a:rPr>
                <a:t>Service Type</a:t>
              </a:r>
            </a:p>
          </p:txBody>
        </p:sp>
        <p:sp>
          <p:nvSpPr>
            <p:cNvPr id="199712" name="Line 44"/>
            <p:cNvSpPr>
              <a:spLocks noChangeShapeType="1"/>
            </p:cNvSpPr>
            <p:nvPr/>
          </p:nvSpPr>
          <p:spPr bwMode="auto">
            <a:xfrm>
              <a:off x="717550" y="3962400"/>
              <a:ext cx="37750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99713" name="Rectangle 45"/>
            <p:cNvSpPr>
              <a:spLocks noChangeArrowheads="1"/>
            </p:cNvSpPr>
            <p:nvPr/>
          </p:nvSpPr>
          <p:spPr bwMode="auto">
            <a:xfrm>
              <a:off x="1963738" y="4016375"/>
              <a:ext cx="1436291" cy="2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latinLnBrk="1"/>
              <a:r>
                <a:rPr lang="en-GB" altLang="zh-CN" sz="1000" b="1">
                  <a:latin typeface="+mn-lt"/>
                </a:rPr>
                <a:t>Options and Padding</a:t>
              </a:r>
            </a:p>
          </p:txBody>
        </p:sp>
        <p:sp>
          <p:nvSpPr>
            <p:cNvPr id="199714" name="Line 46"/>
            <p:cNvSpPr>
              <a:spLocks noChangeShapeType="1"/>
            </p:cNvSpPr>
            <p:nvPr/>
          </p:nvSpPr>
          <p:spPr bwMode="auto">
            <a:xfrm>
              <a:off x="717550" y="3151188"/>
              <a:ext cx="37750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99715" name="Line 47"/>
            <p:cNvSpPr>
              <a:spLocks noChangeShapeType="1"/>
            </p:cNvSpPr>
            <p:nvPr/>
          </p:nvSpPr>
          <p:spPr bwMode="auto">
            <a:xfrm>
              <a:off x="1693863" y="2797175"/>
              <a:ext cx="0" cy="3540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99716" name="Rectangle 48"/>
            <p:cNvSpPr>
              <a:spLocks noChangeArrowheads="1"/>
            </p:cNvSpPr>
            <p:nvPr/>
          </p:nvSpPr>
          <p:spPr bwMode="auto">
            <a:xfrm>
              <a:off x="753936" y="2851150"/>
              <a:ext cx="963405" cy="2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latinLnBrk="1"/>
              <a:r>
                <a:rPr lang="en-GB" altLang="zh-CN" sz="1000" b="1" dirty="0">
                  <a:latin typeface="+mn-lt"/>
                </a:rPr>
                <a:t>Time to Live</a:t>
              </a:r>
            </a:p>
          </p:txBody>
        </p:sp>
        <p:sp>
          <p:nvSpPr>
            <p:cNvPr id="199717" name="Rectangle 49"/>
            <p:cNvSpPr>
              <a:spLocks noChangeArrowheads="1"/>
            </p:cNvSpPr>
            <p:nvPr/>
          </p:nvSpPr>
          <p:spPr bwMode="auto">
            <a:xfrm>
              <a:off x="2967038" y="2851150"/>
              <a:ext cx="1279196" cy="2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latinLnBrk="1"/>
              <a:r>
                <a:rPr lang="en-GB" altLang="zh-CN" sz="1000" b="1">
                  <a:latin typeface="+mn-lt"/>
                </a:rPr>
                <a:t>Header Checksum</a:t>
              </a:r>
              <a:endParaRPr lang="en-GB" altLang="zh-CN" sz="1200" b="1">
                <a:latin typeface="+mn-lt"/>
              </a:endParaRPr>
            </a:p>
          </p:txBody>
        </p:sp>
        <p:sp>
          <p:nvSpPr>
            <p:cNvPr id="199718" name="Rectangle 50"/>
            <p:cNvSpPr>
              <a:spLocks noChangeArrowheads="1"/>
            </p:cNvSpPr>
            <p:nvPr/>
          </p:nvSpPr>
          <p:spPr bwMode="auto">
            <a:xfrm>
              <a:off x="1863725" y="2851150"/>
              <a:ext cx="679673" cy="2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latinLnBrk="1"/>
              <a:r>
                <a:rPr lang="en-GB" altLang="zh-CN" sz="1000" b="1">
                  <a:latin typeface="+mn-lt"/>
                </a:rPr>
                <a:t>Protocol</a:t>
              </a:r>
            </a:p>
          </p:txBody>
        </p:sp>
        <p:sp>
          <p:nvSpPr>
            <p:cNvPr id="199719" name="Line 51"/>
            <p:cNvSpPr>
              <a:spLocks noChangeShapeType="1"/>
            </p:cNvSpPr>
            <p:nvPr/>
          </p:nvSpPr>
          <p:spPr bwMode="auto">
            <a:xfrm>
              <a:off x="1660525" y="2087563"/>
              <a:ext cx="0" cy="328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99720" name="Oval 52"/>
            <p:cNvSpPr>
              <a:spLocks noChangeArrowheads="1"/>
            </p:cNvSpPr>
            <p:nvPr/>
          </p:nvSpPr>
          <p:spPr bwMode="auto">
            <a:xfrm>
              <a:off x="3043238" y="2119313"/>
              <a:ext cx="1071563" cy="307975"/>
            </a:xfrm>
            <a:prstGeom prst="ellipse">
              <a:avLst/>
            </a:prstGeom>
            <a:noFill/>
            <a:ln w="19050">
              <a:solidFill>
                <a:srgbClr val="1F03F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>
                <a:latin typeface="+mn-lt"/>
              </a:endParaRPr>
            </a:p>
          </p:txBody>
        </p:sp>
        <p:sp>
          <p:nvSpPr>
            <p:cNvPr id="199721" name="Oval 53"/>
            <p:cNvSpPr>
              <a:spLocks noChangeArrowheads="1"/>
            </p:cNvSpPr>
            <p:nvPr/>
          </p:nvSpPr>
          <p:spPr bwMode="auto">
            <a:xfrm>
              <a:off x="798513" y="2828925"/>
              <a:ext cx="857250" cy="307975"/>
            </a:xfrm>
            <a:prstGeom prst="ellipse">
              <a:avLst/>
            </a:prstGeom>
            <a:noFill/>
            <a:ln w="19050">
              <a:solidFill>
                <a:srgbClr val="1F03F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>
                <a:latin typeface="+mn-lt"/>
              </a:endParaRPr>
            </a:p>
          </p:txBody>
        </p:sp>
        <p:sp>
          <p:nvSpPr>
            <p:cNvPr id="199722" name="Oval 54"/>
            <p:cNvSpPr>
              <a:spLocks noChangeArrowheads="1"/>
            </p:cNvSpPr>
            <p:nvPr/>
          </p:nvSpPr>
          <p:spPr bwMode="auto">
            <a:xfrm>
              <a:off x="1795463" y="2828925"/>
              <a:ext cx="715963" cy="307975"/>
            </a:xfrm>
            <a:prstGeom prst="ellipse">
              <a:avLst/>
            </a:prstGeom>
            <a:noFill/>
            <a:ln w="19050">
              <a:solidFill>
                <a:srgbClr val="1F03F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>
                <a:latin typeface="+mn-lt"/>
              </a:endParaRPr>
            </a:p>
          </p:txBody>
        </p:sp>
        <p:sp>
          <p:nvSpPr>
            <p:cNvPr id="199723" name="Oval 55"/>
            <p:cNvSpPr>
              <a:spLocks noChangeArrowheads="1"/>
            </p:cNvSpPr>
            <p:nvPr/>
          </p:nvSpPr>
          <p:spPr bwMode="auto">
            <a:xfrm>
              <a:off x="1760538" y="3589338"/>
              <a:ext cx="1915350" cy="307975"/>
            </a:xfrm>
            <a:prstGeom prst="ellipse">
              <a:avLst/>
            </a:prstGeom>
            <a:noFill/>
            <a:ln w="19050">
              <a:solidFill>
                <a:srgbClr val="1F03F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>
                <a:latin typeface="+mn-lt"/>
              </a:endParaRPr>
            </a:p>
          </p:txBody>
        </p:sp>
        <p:sp>
          <p:nvSpPr>
            <p:cNvPr id="199724" name="Oval 56"/>
            <p:cNvSpPr>
              <a:spLocks noChangeArrowheads="1"/>
            </p:cNvSpPr>
            <p:nvPr/>
          </p:nvSpPr>
          <p:spPr bwMode="auto">
            <a:xfrm>
              <a:off x="1866900" y="3182938"/>
              <a:ext cx="1571625" cy="360363"/>
            </a:xfrm>
            <a:prstGeom prst="ellipse">
              <a:avLst/>
            </a:prstGeom>
            <a:noFill/>
            <a:ln w="19050">
              <a:solidFill>
                <a:srgbClr val="1F03F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>
                <a:latin typeface="+mn-lt"/>
              </a:endParaRPr>
            </a:p>
          </p:txBody>
        </p:sp>
        <p:sp>
          <p:nvSpPr>
            <p:cNvPr id="199725" name="Oval 57"/>
            <p:cNvSpPr>
              <a:spLocks noChangeArrowheads="1"/>
            </p:cNvSpPr>
            <p:nvPr/>
          </p:nvSpPr>
          <p:spPr bwMode="auto">
            <a:xfrm>
              <a:off x="1225550" y="2119313"/>
              <a:ext cx="395288" cy="257175"/>
            </a:xfrm>
            <a:prstGeom prst="ellipse">
              <a:avLst/>
            </a:prstGeom>
            <a:noFill/>
            <a:ln w="19050">
              <a:solidFill>
                <a:srgbClr val="FF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>
                <a:latin typeface="+mn-lt"/>
              </a:endParaRPr>
            </a:p>
          </p:txBody>
        </p:sp>
        <p:sp>
          <p:nvSpPr>
            <p:cNvPr id="199726" name="Oval 58"/>
            <p:cNvSpPr>
              <a:spLocks noChangeArrowheads="1"/>
            </p:cNvSpPr>
            <p:nvPr/>
          </p:nvSpPr>
          <p:spPr bwMode="auto">
            <a:xfrm>
              <a:off x="1361440" y="2460625"/>
              <a:ext cx="822325" cy="280988"/>
            </a:xfrm>
            <a:prstGeom prst="ellipse">
              <a:avLst/>
            </a:prstGeom>
            <a:noFill/>
            <a:ln w="19050">
              <a:solidFill>
                <a:srgbClr val="FF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>
                <a:latin typeface="+mn-lt"/>
              </a:endParaRPr>
            </a:p>
          </p:txBody>
        </p:sp>
        <p:sp>
          <p:nvSpPr>
            <p:cNvPr id="199727" name="Oval 59"/>
            <p:cNvSpPr>
              <a:spLocks noChangeArrowheads="1"/>
            </p:cNvSpPr>
            <p:nvPr/>
          </p:nvSpPr>
          <p:spPr bwMode="auto">
            <a:xfrm>
              <a:off x="2607120" y="2473325"/>
              <a:ext cx="466725" cy="307975"/>
            </a:xfrm>
            <a:prstGeom prst="ellipse">
              <a:avLst/>
            </a:prstGeom>
            <a:noFill/>
            <a:ln w="19050">
              <a:solidFill>
                <a:srgbClr val="FF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>
                <a:latin typeface="+mn-lt"/>
              </a:endParaRPr>
            </a:p>
          </p:txBody>
        </p:sp>
        <p:sp>
          <p:nvSpPr>
            <p:cNvPr id="199728" name="Oval 60"/>
            <p:cNvSpPr>
              <a:spLocks noChangeArrowheads="1"/>
            </p:cNvSpPr>
            <p:nvPr/>
          </p:nvSpPr>
          <p:spPr bwMode="auto">
            <a:xfrm>
              <a:off x="3255963" y="2473325"/>
              <a:ext cx="1179513" cy="307975"/>
            </a:xfrm>
            <a:prstGeom prst="ellipse">
              <a:avLst/>
            </a:prstGeom>
            <a:noFill/>
            <a:ln w="19050">
              <a:solidFill>
                <a:srgbClr val="FF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>
                <a:latin typeface="+mn-lt"/>
              </a:endParaRPr>
            </a:p>
          </p:txBody>
        </p:sp>
        <p:sp>
          <p:nvSpPr>
            <p:cNvPr id="199729" name="Oval 61"/>
            <p:cNvSpPr>
              <a:spLocks noChangeArrowheads="1"/>
            </p:cNvSpPr>
            <p:nvPr/>
          </p:nvSpPr>
          <p:spPr bwMode="auto">
            <a:xfrm>
              <a:off x="2865438" y="2828925"/>
              <a:ext cx="1284288" cy="307975"/>
            </a:xfrm>
            <a:prstGeom prst="ellipse">
              <a:avLst/>
            </a:prstGeom>
            <a:noFill/>
            <a:ln w="19050">
              <a:solidFill>
                <a:srgbClr val="FF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>
                <a:latin typeface="+mn-lt"/>
              </a:endParaRPr>
            </a:p>
          </p:txBody>
        </p:sp>
        <p:sp>
          <p:nvSpPr>
            <p:cNvPr id="199730" name="Oval 62"/>
            <p:cNvSpPr>
              <a:spLocks noChangeArrowheads="1"/>
            </p:cNvSpPr>
            <p:nvPr/>
          </p:nvSpPr>
          <p:spPr bwMode="auto">
            <a:xfrm>
              <a:off x="1831975" y="3994150"/>
              <a:ext cx="1641475" cy="307975"/>
            </a:xfrm>
            <a:prstGeom prst="ellipse">
              <a:avLst/>
            </a:prstGeom>
            <a:noFill/>
            <a:ln w="19050">
              <a:solidFill>
                <a:srgbClr val="FF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>
                <a:latin typeface="+mn-lt"/>
              </a:endParaRPr>
            </a:p>
          </p:txBody>
        </p:sp>
        <p:sp>
          <p:nvSpPr>
            <p:cNvPr id="199731" name="Oval 63"/>
            <p:cNvSpPr>
              <a:spLocks noChangeArrowheads="1"/>
            </p:cNvSpPr>
            <p:nvPr/>
          </p:nvSpPr>
          <p:spPr bwMode="auto">
            <a:xfrm>
              <a:off x="1698244" y="2119313"/>
              <a:ext cx="858838" cy="280988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>
                <a:latin typeface="+mn-lt"/>
              </a:endParaRPr>
            </a:p>
          </p:txBody>
        </p:sp>
        <p:sp>
          <p:nvSpPr>
            <p:cNvPr id="199732" name="Rectangle 64"/>
            <p:cNvSpPr>
              <a:spLocks noChangeArrowheads="1"/>
            </p:cNvSpPr>
            <p:nvPr/>
          </p:nvSpPr>
          <p:spPr bwMode="auto">
            <a:xfrm>
              <a:off x="4776788" y="2074863"/>
              <a:ext cx="3760788" cy="36750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>
                <a:latin typeface="+mn-lt"/>
              </a:endParaRPr>
            </a:p>
          </p:txBody>
        </p:sp>
        <p:sp>
          <p:nvSpPr>
            <p:cNvPr id="199733" name="Line 65"/>
            <p:cNvSpPr>
              <a:spLocks noChangeShapeType="1"/>
            </p:cNvSpPr>
            <p:nvPr/>
          </p:nvSpPr>
          <p:spPr bwMode="auto">
            <a:xfrm>
              <a:off x="4779963" y="2436813"/>
              <a:ext cx="3759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99734" name="Rectangle 66"/>
            <p:cNvSpPr>
              <a:spLocks noChangeArrowheads="1"/>
            </p:cNvSpPr>
            <p:nvPr/>
          </p:nvSpPr>
          <p:spPr bwMode="auto">
            <a:xfrm>
              <a:off x="8305800" y="1828800"/>
              <a:ext cx="322204" cy="2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latinLnBrk="1"/>
              <a:r>
                <a:rPr lang="en-GB" altLang="zh-CN" sz="1000">
                  <a:latin typeface="+mn-lt"/>
                </a:rPr>
                <a:t>31</a:t>
              </a:r>
            </a:p>
          </p:txBody>
        </p:sp>
        <p:sp>
          <p:nvSpPr>
            <p:cNvPr id="199735" name="Line 67"/>
            <p:cNvSpPr>
              <a:spLocks noChangeShapeType="1"/>
            </p:cNvSpPr>
            <p:nvPr/>
          </p:nvSpPr>
          <p:spPr bwMode="auto">
            <a:xfrm>
              <a:off x="5316538" y="2065338"/>
              <a:ext cx="0" cy="3714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99736" name="Line 68"/>
            <p:cNvSpPr>
              <a:spLocks noChangeShapeType="1"/>
            </p:cNvSpPr>
            <p:nvPr/>
          </p:nvSpPr>
          <p:spPr bwMode="auto">
            <a:xfrm flipH="1">
              <a:off x="6042025" y="2065338"/>
              <a:ext cx="0" cy="377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99737" name="Line 69"/>
            <p:cNvSpPr>
              <a:spLocks noChangeShapeType="1"/>
            </p:cNvSpPr>
            <p:nvPr/>
          </p:nvSpPr>
          <p:spPr bwMode="auto">
            <a:xfrm>
              <a:off x="6580188" y="2436813"/>
              <a:ext cx="0" cy="3698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99738" name="Line 70"/>
            <p:cNvSpPr>
              <a:spLocks noChangeShapeType="1"/>
            </p:cNvSpPr>
            <p:nvPr/>
          </p:nvSpPr>
          <p:spPr bwMode="auto">
            <a:xfrm>
              <a:off x="7558088" y="2436813"/>
              <a:ext cx="0" cy="3698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99739" name="Rectangle 71"/>
            <p:cNvSpPr>
              <a:spLocks noChangeArrowheads="1"/>
            </p:cNvSpPr>
            <p:nvPr/>
          </p:nvSpPr>
          <p:spPr bwMode="auto">
            <a:xfrm>
              <a:off x="4724400" y="2146300"/>
              <a:ext cx="647700" cy="2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latinLnBrk="1"/>
              <a:r>
                <a:rPr lang="en-GB" altLang="zh-CN" sz="1000" b="1" dirty="0" smtClean="0">
                  <a:latin typeface="+mn-lt"/>
                </a:rPr>
                <a:t>Ver.</a:t>
              </a:r>
              <a:endParaRPr lang="en-GB" altLang="zh-CN" sz="1000" b="1" dirty="0">
                <a:latin typeface="+mn-lt"/>
              </a:endParaRPr>
            </a:p>
          </p:txBody>
        </p:sp>
        <p:sp>
          <p:nvSpPr>
            <p:cNvPr id="199740" name="Rectangle 72"/>
            <p:cNvSpPr>
              <a:spLocks noChangeArrowheads="1"/>
            </p:cNvSpPr>
            <p:nvPr/>
          </p:nvSpPr>
          <p:spPr bwMode="auto">
            <a:xfrm>
              <a:off x="5299075" y="2078736"/>
              <a:ext cx="71437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latinLnBrk="1"/>
              <a:r>
                <a:rPr lang="en-US" altLang="zh-CN" sz="1000" b="1" dirty="0" smtClean="0">
                  <a:latin typeface="+mn-lt"/>
                </a:rPr>
                <a:t>Traffic Class</a:t>
              </a:r>
              <a:endParaRPr lang="en-GB" altLang="zh-CN" dirty="0">
                <a:latin typeface="+mn-lt"/>
              </a:endParaRPr>
            </a:p>
          </p:txBody>
        </p:sp>
        <p:sp>
          <p:nvSpPr>
            <p:cNvPr id="199741" name="Rectangle 73"/>
            <p:cNvSpPr>
              <a:spLocks noChangeArrowheads="1"/>
            </p:cNvSpPr>
            <p:nvPr/>
          </p:nvSpPr>
          <p:spPr bwMode="auto">
            <a:xfrm>
              <a:off x="6686550" y="2133600"/>
              <a:ext cx="891270" cy="2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latinLnBrk="1"/>
              <a:r>
                <a:rPr lang="en-GB" altLang="zh-CN" sz="1000" b="1">
                  <a:latin typeface="+mn-lt"/>
                </a:rPr>
                <a:t>Flow  Label</a:t>
              </a:r>
            </a:p>
          </p:txBody>
        </p:sp>
        <p:sp>
          <p:nvSpPr>
            <p:cNvPr id="199742" name="Rectangle 74"/>
            <p:cNvSpPr>
              <a:spLocks noChangeArrowheads="1"/>
            </p:cNvSpPr>
            <p:nvPr/>
          </p:nvSpPr>
          <p:spPr bwMode="auto">
            <a:xfrm>
              <a:off x="5086350" y="2532063"/>
              <a:ext cx="1112484" cy="2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latinLnBrk="1"/>
              <a:r>
                <a:rPr lang="en-GB" altLang="zh-CN" sz="1000" b="1" dirty="0">
                  <a:latin typeface="+mn-lt"/>
                </a:rPr>
                <a:t>Payload Length</a:t>
              </a:r>
            </a:p>
          </p:txBody>
        </p:sp>
        <p:sp>
          <p:nvSpPr>
            <p:cNvPr id="199743" name="Rectangle 75"/>
            <p:cNvSpPr>
              <a:spLocks noChangeArrowheads="1"/>
            </p:cNvSpPr>
            <p:nvPr/>
          </p:nvSpPr>
          <p:spPr bwMode="auto">
            <a:xfrm>
              <a:off x="6629400" y="2514600"/>
              <a:ext cx="1003480" cy="2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latinLnBrk="1"/>
              <a:r>
                <a:rPr lang="en-GB" altLang="zh-CN" sz="1000" b="1">
                  <a:latin typeface="+mn-lt"/>
                </a:rPr>
                <a:t>Next Header</a:t>
              </a:r>
            </a:p>
          </p:txBody>
        </p:sp>
        <p:sp>
          <p:nvSpPr>
            <p:cNvPr id="199744" name="Rectangle 76"/>
            <p:cNvSpPr>
              <a:spLocks noChangeArrowheads="1"/>
            </p:cNvSpPr>
            <p:nvPr/>
          </p:nvSpPr>
          <p:spPr bwMode="auto">
            <a:xfrm>
              <a:off x="7715250" y="2532063"/>
              <a:ext cx="777457" cy="2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latinLnBrk="1"/>
              <a:r>
                <a:rPr lang="en-GB" altLang="zh-CN" sz="1000" b="1">
                  <a:latin typeface="+mn-lt"/>
                </a:rPr>
                <a:t>Hop Limit</a:t>
              </a:r>
            </a:p>
          </p:txBody>
        </p:sp>
        <p:sp>
          <p:nvSpPr>
            <p:cNvPr id="199745" name="Rectangle 77"/>
            <p:cNvSpPr>
              <a:spLocks noChangeArrowheads="1"/>
            </p:cNvSpPr>
            <p:nvPr/>
          </p:nvSpPr>
          <p:spPr bwMode="auto">
            <a:xfrm>
              <a:off x="5213350" y="1828800"/>
              <a:ext cx="264496" cy="2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latinLnBrk="1"/>
              <a:r>
                <a:rPr lang="en-GB" altLang="zh-CN" sz="1000" dirty="0">
                  <a:latin typeface="+mn-lt"/>
                </a:rPr>
                <a:t>4</a:t>
              </a:r>
            </a:p>
          </p:txBody>
        </p:sp>
        <p:sp>
          <p:nvSpPr>
            <p:cNvPr id="199746" name="Rectangle 78"/>
            <p:cNvSpPr>
              <a:spLocks noChangeArrowheads="1"/>
            </p:cNvSpPr>
            <p:nvPr/>
          </p:nvSpPr>
          <p:spPr bwMode="auto">
            <a:xfrm>
              <a:off x="5867400" y="1828800"/>
              <a:ext cx="322204" cy="2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latinLnBrk="1"/>
              <a:r>
                <a:rPr lang="en-GB" altLang="zh-CN" sz="1000">
                  <a:latin typeface="+mn-lt"/>
                </a:rPr>
                <a:t>12</a:t>
              </a:r>
            </a:p>
          </p:txBody>
        </p:sp>
        <p:sp>
          <p:nvSpPr>
            <p:cNvPr id="199747" name="Rectangle 79"/>
            <p:cNvSpPr>
              <a:spLocks noChangeArrowheads="1"/>
            </p:cNvSpPr>
            <p:nvPr/>
          </p:nvSpPr>
          <p:spPr bwMode="auto">
            <a:xfrm>
              <a:off x="7467600" y="1828800"/>
              <a:ext cx="343043" cy="2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latinLnBrk="1"/>
              <a:r>
                <a:rPr lang="en-GB" altLang="zh-CN" sz="1000">
                  <a:latin typeface="+mn-lt"/>
                </a:rPr>
                <a:t>24</a:t>
              </a:r>
            </a:p>
          </p:txBody>
        </p:sp>
        <p:sp>
          <p:nvSpPr>
            <p:cNvPr id="199748" name="Rectangle 80"/>
            <p:cNvSpPr>
              <a:spLocks noChangeArrowheads="1"/>
            </p:cNvSpPr>
            <p:nvPr/>
          </p:nvSpPr>
          <p:spPr bwMode="auto">
            <a:xfrm>
              <a:off x="6435725" y="1828800"/>
              <a:ext cx="322204" cy="2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latinLnBrk="1"/>
              <a:r>
                <a:rPr lang="en-GB" altLang="zh-CN" sz="1000">
                  <a:latin typeface="+mn-lt"/>
                </a:rPr>
                <a:t>16</a:t>
              </a:r>
            </a:p>
          </p:txBody>
        </p:sp>
        <p:grpSp>
          <p:nvGrpSpPr>
            <p:cNvPr id="7" name="Group 83"/>
            <p:cNvGrpSpPr>
              <a:grpSpLocks/>
            </p:cNvGrpSpPr>
            <p:nvPr/>
          </p:nvGrpSpPr>
          <p:grpSpPr bwMode="auto">
            <a:xfrm>
              <a:off x="1905000" y="5357813"/>
              <a:ext cx="858838" cy="280988"/>
              <a:chOff x="2928" y="1119"/>
              <a:chExt cx="541" cy="177"/>
            </a:xfrm>
          </p:grpSpPr>
          <p:sp>
            <p:nvSpPr>
              <p:cNvPr id="199756" name="Oval 84"/>
              <p:cNvSpPr>
                <a:spLocks noChangeArrowheads="1"/>
              </p:cNvSpPr>
              <p:nvPr/>
            </p:nvSpPr>
            <p:spPr bwMode="auto">
              <a:xfrm>
                <a:off x="2928" y="1119"/>
                <a:ext cx="541" cy="177"/>
              </a:xfrm>
              <a:prstGeom prst="ellipse">
                <a:avLst/>
              </a:prstGeom>
              <a:noFill/>
              <a:ln w="19050">
                <a:solidFill>
                  <a:srgbClr val="FF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99757" name="Rectangle 85"/>
              <p:cNvSpPr>
                <a:spLocks noChangeArrowheads="1"/>
              </p:cNvSpPr>
              <p:nvPr/>
            </p:nvSpPr>
            <p:spPr bwMode="auto">
              <a:xfrm>
                <a:off x="2988" y="1151"/>
                <a:ext cx="41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latinLnBrk="1"/>
                <a:r>
                  <a:rPr lang="en-GB" altLang="zh-CN" sz="900" b="1">
                    <a:solidFill>
                      <a:srgbClr val="FF0033"/>
                    </a:solidFill>
                    <a:latin typeface="+mn-lt"/>
                  </a:rPr>
                  <a:t>Removed</a:t>
                </a:r>
              </a:p>
            </p:txBody>
          </p:sp>
        </p:grpSp>
        <p:sp>
          <p:nvSpPr>
            <p:cNvPr id="199752" name="Oval 86"/>
            <p:cNvSpPr>
              <a:spLocks noChangeArrowheads="1"/>
            </p:cNvSpPr>
            <p:nvPr/>
          </p:nvSpPr>
          <p:spPr bwMode="auto">
            <a:xfrm>
              <a:off x="838200" y="5334000"/>
              <a:ext cx="715963" cy="307975"/>
            </a:xfrm>
            <a:prstGeom prst="ellipse">
              <a:avLst/>
            </a:prstGeom>
            <a:noFill/>
            <a:ln w="19050">
              <a:solidFill>
                <a:srgbClr val="1F03F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>
                <a:latin typeface="+mn-lt"/>
              </a:endParaRPr>
            </a:p>
          </p:txBody>
        </p:sp>
        <p:sp>
          <p:nvSpPr>
            <p:cNvPr id="199753" name="Rectangle 87"/>
            <p:cNvSpPr>
              <a:spLocks noChangeArrowheads="1"/>
            </p:cNvSpPr>
            <p:nvPr/>
          </p:nvSpPr>
          <p:spPr bwMode="auto">
            <a:xfrm>
              <a:off x="853989" y="5409084"/>
              <a:ext cx="641521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/>
              <a:r>
                <a:rPr lang="en-GB" altLang="zh-CN" sz="900" b="1">
                  <a:solidFill>
                    <a:srgbClr val="1F03F1"/>
                  </a:solidFill>
                  <a:latin typeface="+mn-lt"/>
                </a:rPr>
                <a:t>Changed</a:t>
              </a:r>
            </a:p>
          </p:txBody>
        </p:sp>
        <p:sp>
          <p:nvSpPr>
            <p:cNvPr id="199754" name="Line 88"/>
            <p:cNvSpPr>
              <a:spLocks noChangeShapeType="1"/>
            </p:cNvSpPr>
            <p:nvPr/>
          </p:nvSpPr>
          <p:spPr bwMode="auto">
            <a:xfrm>
              <a:off x="4775200" y="4267200"/>
              <a:ext cx="3759200" cy="3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99755" name="Rectangle 89"/>
            <p:cNvSpPr>
              <a:spLocks noChangeArrowheads="1"/>
            </p:cNvSpPr>
            <p:nvPr/>
          </p:nvSpPr>
          <p:spPr bwMode="auto">
            <a:xfrm>
              <a:off x="4648200" y="1676400"/>
              <a:ext cx="381000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latinLnBrk="1"/>
              <a:r>
                <a:rPr lang="en-GB" altLang="zh-CN" sz="1000">
                  <a:latin typeface="+mn-lt"/>
                </a:rPr>
                <a:t>bit</a:t>
              </a:r>
            </a:p>
            <a:p>
              <a:pPr latinLnBrk="1"/>
              <a:r>
                <a:rPr lang="en-GB" altLang="zh-CN" sz="1000">
                  <a:latin typeface="+mn-lt"/>
                </a:rPr>
                <a:t> 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49808" y="4407408"/>
              <a:ext cx="31912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1400" dirty="0" smtClean="0">
                  <a:latin typeface="+mn-lt"/>
                </a:rPr>
                <a:t>IPv4 Header</a:t>
              </a:r>
            </a:p>
            <a:p>
              <a:r>
                <a:rPr lang="en-GB" altLang="zh-CN" sz="1400" dirty="0" smtClean="0">
                  <a:latin typeface="+mn-lt"/>
                </a:rPr>
                <a:t>20 octets, </a:t>
              </a:r>
              <a:r>
                <a:rPr lang="en-GB" altLang="zh-CN" sz="1400" dirty="0" smtClean="0">
                  <a:solidFill>
                    <a:srgbClr val="FF0000"/>
                  </a:solidFill>
                  <a:latin typeface="+mn-lt"/>
                </a:rPr>
                <a:t>12</a:t>
              </a:r>
              <a:r>
                <a:rPr lang="en-GB" altLang="zh-CN" sz="1400" dirty="0" smtClean="0">
                  <a:latin typeface="+mn-lt"/>
                </a:rPr>
                <a:t> fields, incl. 3 flag bits + </a:t>
              </a:r>
              <a:r>
                <a:rPr lang="en-GB" altLang="zh-CN" sz="1400" dirty="0" smtClean="0">
                  <a:solidFill>
                    <a:srgbClr val="0070C0"/>
                  </a:solidFill>
                  <a:latin typeface="+mn-lt"/>
                </a:rPr>
                <a:t>fixed max number of options</a:t>
              </a:r>
              <a:endParaRPr lang="zh-CN" altLang="en-US" sz="1400" dirty="0">
                <a:solidFill>
                  <a:srgbClr val="0070C0"/>
                </a:solidFill>
                <a:latin typeface="+mn-lt"/>
              </a:endParaRPr>
            </a:p>
          </p:txBody>
        </p:sp>
        <p:cxnSp>
          <p:nvCxnSpPr>
            <p:cNvPr id="95" name="直接箭头连接符 94"/>
            <p:cNvCxnSpPr/>
            <p:nvPr/>
          </p:nvCxnSpPr>
          <p:spPr bwMode="auto">
            <a:xfrm rot="5400000" flipH="1" flipV="1">
              <a:off x="220642" y="2481698"/>
              <a:ext cx="856915" cy="1588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 bwMode="auto">
            <a:xfrm rot="5400000">
              <a:off x="279333" y="3602698"/>
              <a:ext cx="730010" cy="1587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 bwMode="auto">
            <a:xfrm rot="16200000" flipV="1">
              <a:off x="7811169" y="2878707"/>
              <a:ext cx="1650930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 bwMode="auto">
            <a:xfrm rot="16200000" flipH="1">
              <a:off x="7938178" y="5038421"/>
              <a:ext cx="1406435" cy="1587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Rectangle 77"/>
            <p:cNvSpPr>
              <a:spLocks noChangeArrowheads="1"/>
            </p:cNvSpPr>
            <p:nvPr/>
          </p:nvSpPr>
          <p:spPr bwMode="auto">
            <a:xfrm>
              <a:off x="1089406" y="1828800"/>
              <a:ext cx="264496" cy="2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latinLnBrk="1"/>
              <a:r>
                <a:rPr lang="en-GB" altLang="zh-CN" sz="1000" dirty="0">
                  <a:latin typeface="+mn-lt"/>
                </a:rPr>
                <a:t>4</a:t>
              </a:r>
            </a:p>
          </p:txBody>
        </p:sp>
        <p:sp>
          <p:nvSpPr>
            <p:cNvPr id="105" name="Rectangle 42"/>
            <p:cNvSpPr>
              <a:spLocks noChangeArrowheads="1"/>
            </p:cNvSpPr>
            <p:nvPr/>
          </p:nvSpPr>
          <p:spPr bwMode="auto">
            <a:xfrm>
              <a:off x="2951302" y="1828800"/>
              <a:ext cx="322204" cy="2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latinLnBrk="1"/>
              <a:r>
                <a:rPr lang="en-GB" altLang="zh-CN" sz="1000" dirty="0" smtClean="0">
                  <a:latin typeface="+mn-lt"/>
                </a:rPr>
                <a:t>19</a:t>
              </a:r>
              <a:endParaRPr lang="en-GB" altLang="zh-CN" sz="1000" dirty="0">
                <a:latin typeface="+mn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0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2-</a:t>
            </a:r>
            <a:fld id="{8D86E30F-9715-46E4-A069-7ABB4D7C8E3B}" type="slidenum">
              <a:rPr lang="en-US" altLang="ko-KR" smtClean="0"/>
              <a:pPr>
                <a:defRPr/>
              </a:pPr>
              <a:t>77</a:t>
            </a:fld>
            <a:endParaRPr lang="en-US" altLang="ko-KR" dirty="0"/>
          </a:p>
        </p:txBody>
      </p:sp>
      <p:pic>
        <p:nvPicPr>
          <p:cNvPr id="1283074" name="Picture 2" descr="Image result for guaranteed minimum MTU of 1280 octets"/>
          <p:cNvPicPr>
            <a:picLocks noChangeAspect="1" noChangeArrowheads="1"/>
          </p:cNvPicPr>
          <p:nvPr/>
        </p:nvPicPr>
        <p:blipFill>
          <a:blip r:embed="rId2" cstate="print"/>
          <a:srcRect b="8222"/>
          <a:stretch>
            <a:fillRect/>
          </a:stretch>
        </p:blipFill>
        <p:spPr bwMode="auto">
          <a:xfrm>
            <a:off x="0" y="0"/>
            <a:ext cx="9144000" cy="62940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IP Technology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r>
              <a:rPr lang="en-US" altLang="zh-CN" sz="3600" dirty="0" smtClean="0">
                <a:ea typeface="宋体" pitchFamily="2" charset="-122"/>
              </a:rPr>
              <a:t>Summary of Header Changes</a:t>
            </a:r>
            <a:br>
              <a:rPr lang="en-US" altLang="zh-CN" sz="3600" dirty="0" smtClean="0">
                <a:ea typeface="宋体" pitchFamily="2" charset="-122"/>
              </a:rPr>
            </a:br>
            <a:r>
              <a:rPr lang="en-US" altLang="zh-CN" sz="3600" dirty="0" smtClean="0">
                <a:ea typeface="宋体" pitchFamily="2" charset="-122"/>
              </a:rPr>
              <a:t>between IPv4 &amp; IPv6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399" y="1600200"/>
            <a:ext cx="8258909" cy="46482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3200" dirty="0" smtClean="0">
                <a:ea typeface="宋体" pitchFamily="2" charset="-122"/>
              </a:rPr>
              <a:t>Streamlined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Fragmentation</a:t>
            </a:r>
            <a:r>
              <a:rPr lang="en-US" altLang="zh-CN" dirty="0" smtClean="0">
                <a:ea typeface="宋体" pitchFamily="2" charset="-122"/>
              </a:rPr>
              <a:t> fields moved out of base header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IP options </a:t>
            </a:r>
            <a:r>
              <a:rPr lang="en-US" altLang="zh-CN" dirty="0" smtClean="0">
                <a:ea typeface="宋体" pitchFamily="2" charset="-122"/>
              </a:rPr>
              <a:t>moved out of </a:t>
            </a:r>
            <a:r>
              <a:rPr lang="en-US" altLang="zh-CN" u="sng" dirty="0" smtClean="0">
                <a:solidFill>
                  <a:srgbClr val="FF0000"/>
                </a:solidFill>
                <a:ea typeface="宋体" pitchFamily="2" charset="-122"/>
              </a:rPr>
              <a:t>base header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en-US" altLang="ko-KR" dirty="0" smtClean="0">
                <a:ea typeface="굴림" pitchFamily="34" charset="-127"/>
              </a:rPr>
              <a:t>indicated by “Next Header” field (</a:t>
            </a:r>
            <a:r>
              <a:rPr lang="en-US" altLang="zh-CN" dirty="0" smtClean="0">
                <a:ea typeface="宋体" pitchFamily="2" charset="-122"/>
              </a:rPr>
              <a:t>each of the base and extension headers contains a NEXT HEADER field</a:t>
            </a:r>
            <a:r>
              <a:rPr lang="en-US" altLang="ko-KR" dirty="0" smtClean="0">
                <a:ea typeface="굴림" pitchFamily="34" charset="-127"/>
              </a:rPr>
              <a:t>)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Header Checksum </a:t>
            </a:r>
            <a:r>
              <a:rPr lang="en-US" altLang="zh-CN" dirty="0" smtClean="0">
                <a:ea typeface="宋体" pitchFamily="2" charset="-122"/>
              </a:rPr>
              <a:t>eliminated </a:t>
            </a:r>
            <a:r>
              <a:rPr lang="en-US" altLang="ko-KR" dirty="0" smtClean="0">
                <a:ea typeface="굴림" pitchFamily="34" charset="-127"/>
              </a:rPr>
              <a:t>to reduce processing time at each hop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Header Length </a:t>
            </a:r>
            <a:r>
              <a:rPr lang="en-US" altLang="zh-CN" dirty="0" smtClean="0">
                <a:ea typeface="宋体" pitchFamily="2" charset="-122"/>
              </a:rPr>
              <a:t>field eliminated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Length </a:t>
            </a:r>
            <a:r>
              <a:rPr lang="en-US" altLang="zh-CN" dirty="0" smtClean="0">
                <a:ea typeface="宋体" pitchFamily="2" charset="-122"/>
              </a:rPr>
              <a:t>field excludes IPv6 base header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09504" y="6400800"/>
            <a:ext cx="721772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CC30157A-0E44-4C74-B31E-EF4C83433E20}" type="slidenum">
              <a:rPr lang="en-US" altLang="ko-KR" smtClean="0">
                <a:latin typeface="+mn-lt"/>
                <a:ea typeface="굴림" pitchFamily="34" charset="-127"/>
              </a:rPr>
              <a:pPr/>
              <a:t>78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IP Technology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r>
              <a:rPr lang="en-US" altLang="zh-CN" sz="3600" smtClean="0">
                <a:ea typeface="宋体" pitchFamily="2" charset="-122"/>
              </a:rPr>
              <a:t>Summary of Header Changes</a:t>
            </a:r>
            <a:br>
              <a:rPr lang="en-US" altLang="zh-CN" sz="3600" smtClean="0">
                <a:ea typeface="宋体" pitchFamily="2" charset="-122"/>
              </a:rPr>
            </a:br>
            <a:r>
              <a:rPr lang="en-US" altLang="zh-CN" sz="3600" smtClean="0">
                <a:ea typeface="宋体" pitchFamily="2" charset="-122"/>
              </a:rPr>
              <a:t>between IPv4 &amp; IPv6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3200" dirty="0" smtClean="0">
                <a:ea typeface="宋体" pitchFamily="2" charset="-122"/>
              </a:rPr>
              <a:t>Revised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800" dirty="0" smtClean="0">
                <a:ea typeface="宋体" pitchFamily="2" charset="-122"/>
              </a:rPr>
              <a:t>Time to Live </a:t>
            </a:r>
            <a:r>
              <a:rPr lang="en-US" altLang="zh-CN" sz="2800" dirty="0" smtClean="0">
                <a:latin typeface="Wingdings 3" pitchFamily="18" charset="2"/>
                <a:ea typeface="宋体" pitchFamily="2" charset="-122"/>
              </a:rPr>
              <a:t>’</a:t>
            </a:r>
            <a:r>
              <a:rPr lang="en-US" altLang="zh-CN" sz="2800" dirty="0" smtClean="0">
                <a:ea typeface="宋体" pitchFamily="2" charset="-122"/>
              </a:rPr>
              <a:t> Hop Limit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800" dirty="0" smtClean="0">
                <a:ea typeface="宋体" pitchFamily="2" charset="-122"/>
              </a:rPr>
              <a:t>Protocol </a:t>
            </a:r>
            <a:r>
              <a:rPr lang="en-US" altLang="zh-CN" sz="2800" dirty="0" smtClean="0">
                <a:latin typeface="Wingdings 3" pitchFamily="18" charset="2"/>
                <a:ea typeface="宋体" pitchFamily="2" charset="-122"/>
              </a:rPr>
              <a:t>’</a:t>
            </a:r>
            <a:r>
              <a:rPr lang="en-US" altLang="zh-CN" sz="2800" dirty="0" smtClean="0">
                <a:ea typeface="宋体" pitchFamily="2" charset="-122"/>
              </a:rPr>
              <a:t> Next Header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800" dirty="0" smtClean="0">
                <a:ea typeface="宋体" pitchFamily="2" charset="-122"/>
              </a:rPr>
              <a:t>Service Type </a:t>
            </a:r>
            <a:r>
              <a:rPr lang="en-US" altLang="zh-CN" sz="2800" dirty="0" smtClean="0">
                <a:latin typeface="Wingdings 3" pitchFamily="18" charset="2"/>
                <a:ea typeface="宋体" pitchFamily="2" charset="-122"/>
              </a:rPr>
              <a:t>’</a:t>
            </a:r>
            <a:r>
              <a:rPr lang="en-US" altLang="zh-CN" sz="2800" dirty="0" smtClean="0">
                <a:ea typeface="宋体" pitchFamily="2" charset="-122"/>
              </a:rPr>
              <a:t> Traffic Class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800" dirty="0" smtClean="0">
                <a:ea typeface="宋体" pitchFamily="2" charset="-122"/>
              </a:rPr>
              <a:t>Addresses increased 32 bits </a:t>
            </a:r>
            <a:r>
              <a:rPr lang="en-US" altLang="zh-CN" sz="2800" dirty="0" smtClean="0">
                <a:latin typeface="Wingdings 3" pitchFamily="18" charset="2"/>
                <a:ea typeface="宋体" pitchFamily="2" charset="-122"/>
              </a:rPr>
              <a:t>’</a:t>
            </a:r>
            <a:r>
              <a:rPr lang="en-US" altLang="zh-CN" sz="2800" dirty="0" smtClean="0">
                <a:ea typeface="宋体" pitchFamily="2" charset="-122"/>
              </a:rPr>
              <a:t> 128 bits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3200" dirty="0" smtClean="0">
                <a:ea typeface="宋体" pitchFamily="2" charset="-122"/>
              </a:rPr>
              <a:t>Extended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800" dirty="0" smtClean="0">
                <a:ea typeface="宋体" pitchFamily="2" charset="-122"/>
              </a:rPr>
              <a:t>Flow Label field added, </a:t>
            </a:r>
            <a:r>
              <a:rPr lang="en-US" altLang="ko-KR" sz="2000" dirty="0" smtClean="0"/>
              <a:t>identify </a:t>
            </a:r>
            <a:r>
              <a:rPr lang="en-US" altLang="ko-KR" sz="2000" dirty="0" err="1" smtClean="0"/>
              <a:t>datagrams</a:t>
            </a:r>
            <a:r>
              <a:rPr lang="en-US" altLang="ko-KR" sz="2000" dirty="0" smtClean="0"/>
              <a:t> in same “flow.” (e.g., two applications that need to send video can establish a flow on which </a:t>
            </a:r>
            <a:r>
              <a:rPr lang="en-US" altLang="ko-KR" sz="2000" dirty="0" err="1" smtClean="0"/>
              <a:t>QoS</a:t>
            </a:r>
            <a:r>
              <a:rPr lang="en-US" altLang="ko-KR" sz="2000" dirty="0" smtClean="0"/>
              <a:t> is guaranteed).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09504" y="6400800"/>
            <a:ext cx="721772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CC30157A-0E44-4C74-B31E-EF4C83433E20}" type="slidenum">
              <a:rPr lang="en-US" altLang="ko-KR" smtClean="0">
                <a:latin typeface="+mn-lt"/>
                <a:ea typeface="굴림" pitchFamily="34" charset="-127"/>
              </a:rPr>
              <a:pPr/>
              <a:t>79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096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F475ED22-C8DC-4779-A325-B82AA316C050}" type="slidenum">
              <a:rPr lang="en-US" altLang="ko-KR" smtClean="0">
                <a:latin typeface="+mn-lt"/>
                <a:ea typeface="굴림" pitchFamily="34" charset="-127"/>
              </a:rPr>
              <a:pPr/>
              <a:t>8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VC implementation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398"/>
            <a:ext cx="7772400" cy="4648200"/>
          </a:xfrm>
        </p:spPr>
        <p:txBody>
          <a:bodyPr/>
          <a:lstStyle/>
          <a:p>
            <a:pPr marL="533400" indent="-533400">
              <a:buFont typeface="ZapfDingbats"/>
              <a:buNone/>
            </a:pPr>
            <a:r>
              <a:rPr lang="en-US" altLang="ko-KR" sz="2400" dirty="0" smtClean="0">
                <a:ea typeface="굴림" pitchFamily="34" charset="-127"/>
              </a:rPr>
              <a:t>a VC consists of:</a:t>
            </a:r>
          </a:p>
          <a:p>
            <a:pPr marL="914400" lvl="1" indent="-457200">
              <a:buFont typeface="ZapfDingbats"/>
              <a:buAutoNum type="arabicPeriod"/>
            </a:pPr>
            <a:r>
              <a:rPr lang="en-US" altLang="ko-KR" sz="2000" dirty="0" smtClean="0">
                <a:solidFill>
                  <a:srgbClr val="FF0000"/>
                </a:solidFill>
                <a:ea typeface="굴림" pitchFamily="34" charset="-127"/>
              </a:rPr>
              <a:t>path </a:t>
            </a:r>
            <a:r>
              <a:rPr lang="en-US" altLang="ko-KR" sz="2000" dirty="0" smtClean="0">
                <a:ea typeface="굴림" pitchFamily="34" charset="-127"/>
              </a:rPr>
              <a:t>from source to destination</a:t>
            </a:r>
          </a:p>
          <a:p>
            <a:pPr marL="914400" lvl="1" indent="-457200">
              <a:buFont typeface="ZapfDingbats"/>
              <a:buAutoNum type="arabicPeriod"/>
            </a:pPr>
            <a:r>
              <a:rPr lang="en-US" altLang="ko-KR" sz="2000" dirty="0" smtClean="0">
                <a:solidFill>
                  <a:srgbClr val="FF0000"/>
                </a:solidFill>
                <a:ea typeface="굴림" pitchFamily="34" charset="-127"/>
              </a:rPr>
              <a:t>VC numbers, </a:t>
            </a:r>
            <a:r>
              <a:rPr lang="en-US" altLang="ko-KR" sz="2000" dirty="0" smtClean="0">
                <a:ea typeface="굴림" pitchFamily="34" charset="-127"/>
              </a:rPr>
              <a:t>one number for each link along path</a:t>
            </a:r>
          </a:p>
          <a:p>
            <a:pPr marL="914400" lvl="1" indent="-457200">
              <a:buFont typeface="ZapfDingbats"/>
              <a:buAutoNum type="arabicPeriod"/>
            </a:pPr>
            <a:r>
              <a:rPr lang="en-US" altLang="ko-KR" sz="2000" dirty="0" smtClean="0">
                <a:solidFill>
                  <a:srgbClr val="FF0000"/>
                </a:solidFill>
                <a:ea typeface="굴림" pitchFamily="34" charset="-127"/>
              </a:rPr>
              <a:t>entries in forwarding tables </a:t>
            </a:r>
            <a:r>
              <a:rPr lang="en-US" altLang="ko-KR" sz="2000" dirty="0" smtClean="0">
                <a:ea typeface="굴림" pitchFamily="34" charset="-127"/>
              </a:rPr>
              <a:t>in routers along path</a:t>
            </a:r>
          </a:p>
          <a:p>
            <a:pPr marL="533400" indent="-533400"/>
            <a:r>
              <a:rPr lang="en-US" altLang="ko-KR" sz="2400" dirty="0" smtClean="0">
                <a:ea typeface="굴림" pitchFamily="34" charset="-127"/>
              </a:rPr>
              <a:t>packet belonging to VC carries VC number (rather than </a:t>
            </a:r>
            <a:r>
              <a:rPr lang="en-US" altLang="ko-KR" sz="2400" dirty="0" err="1" smtClean="0">
                <a:ea typeface="굴림" pitchFamily="34" charset="-127"/>
              </a:rPr>
              <a:t>dest</a:t>
            </a:r>
            <a:r>
              <a:rPr lang="en-US" altLang="ko-KR" sz="2400" dirty="0" smtClean="0">
                <a:ea typeface="굴림" pitchFamily="34" charset="-127"/>
              </a:rPr>
              <a:t>. address)</a:t>
            </a:r>
          </a:p>
          <a:p>
            <a:pPr marL="533400" indent="-533400"/>
            <a:r>
              <a:rPr lang="en-US" altLang="ko-KR" sz="2400" dirty="0" smtClean="0">
                <a:solidFill>
                  <a:srgbClr val="0000FF"/>
                </a:solidFill>
                <a:ea typeface="굴림" pitchFamily="34" charset="-127"/>
              </a:rPr>
              <a:t>VC number can be changed </a:t>
            </a:r>
            <a:r>
              <a:rPr lang="en-US" altLang="ko-KR" sz="2400" dirty="0" smtClean="0">
                <a:ea typeface="굴림" pitchFamily="34" charset="-127"/>
              </a:rPr>
              <a:t>on each link.</a:t>
            </a:r>
          </a:p>
          <a:p>
            <a:pPr marL="914400" lvl="1" indent="-457200"/>
            <a:r>
              <a:rPr lang="en-US" altLang="ko-KR" dirty="0" smtClean="0">
                <a:ea typeface="굴림" pitchFamily="34" charset="-127"/>
              </a:rPr>
              <a:t>New VC number comes from forwarding table</a:t>
            </a:r>
          </a:p>
        </p:txBody>
      </p:sp>
      <p:sp>
        <p:nvSpPr>
          <p:cNvPr id="6" name="矩形 5"/>
          <p:cNvSpPr/>
          <p:nvPr/>
        </p:nvSpPr>
        <p:spPr>
          <a:xfrm>
            <a:off x="790223" y="5048063"/>
            <a:ext cx="5746043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+mn-lt"/>
              </a:rPr>
              <a:t>Why doesn't a packet just keep the same VC number on each of the links along its route?</a:t>
            </a:r>
            <a:endParaRPr lang="zh-CN" altLang="en-US" sz="2000" dirty="0">
              <a:latin typeface="+mn-lt"/>
            </a:endParaRPr>
          </a:p>
        </p:txBody>
      </p:sp>
      <p:pic>
        <p:nvPicPr>
          <p:cNvPr id="290817" name="Picture 1" descr="C:\Documents and Settings\zhoul\Local Settings\Temporary Internet Files\Content.IE5\FFU7V8WK\MC90028217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250" y="4560183"/>
            <a:ext cx="818388" cy="9436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Summary of Main IPv6 Benefits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4434840"/>
          </a:xfrm>
        </p:spPr>
        <p:txBody>
          <a:bodyPr/>
          <a:lstStyle/>
          <a:p>
            <a:r>
              <a:rPr lang="en-GB" altLang="zh-CN" sz="2400" dirty="0" smtClean="0"/>
              <a:t>Larger Addresses (</a:t>
            </a:r>
            <a:r>
              <a:rPr lang="en-US" altLang="zh-CN" sz="2000" dirty="0" smtClean="0"/>
              <a:t>IPv6 has over 10</a:t>
            </a:r>
            <a:r>
              <a:rPr lang="en-US" altLang="zh-CN" sz="2000" baseline="30000" dirty="0" smtClean="0"/>
              <a:t>24</a:t>
            </a:r>
            <a:r>
              <a:rPr lang="en-US" altLang="zh-CN" sz="2000" dirty="0" smtClean="0"/>
              <a:t> addresses per square meter of the Earth’s surface!)</a:t>
            </a:r>
            <a:endParaRPr lang="en-GB" altLang="zh-CN" sz="2000" dirty="0" smtClean="0"/>
          </a:p>
          <a:p>
            <a:r>
              <a:rPr lang="en-GB" altLang="zh-CN" sz="2400" dirty="0" smtClean="0"/>
              <a:t>Extended Address Hierarchy (</a:t>
            </a:r>
            <a:r>
              <a:rPr lang="en-US" altLang="zh-CN" sz="2000" dirty="0" smtClean="0">
                <a:ea typeface="宋体" pitchFamily="2" charset="-122"/>
              </a:rPr>
              <a:t>Room for many levels of structured hierarchy and routing aggregation)</a:t>
            </a:r>
            <a:endParaRPr lang="en-GB" altLang="zh-CN" sz="2000" dirty="0" smtClean="0"/>
          </a:p>
          <a:p>
            <a:r>
              <a:rPr lang="en-GB" altLang="zh-CN" sz="2400" dirty="0" smtClean="0"/>
              <a:t>Flexible Header Format </a:t>
            </a:r>
          </a:p>
          <a:p>
            <a:pPr lvl="1"/>
            <a:r>
              <a:rPr lang="en-GB" altLang="zh-CN" sz="2000" dirty="0" smtClean="0"/>
              <a:t>IPv6 uses an entirely new and </a:t>
            </a:r>
            <a:r>
              <a:rPr lang="en-GB" altLang="zh-CN" sz="2000" dirty="0" smtClean="0">
                <a:solidFill>
                  <a:srgbClr val="0070C0"/>
                </a:solidFill>
              </a:rPr>
              <a:t>incompatible datagram format</a:t>
            </a:r>
            <a:r>
              <a:rPr lang="en-GB" altLang="zh-CN" sz="2000" dirty="0" smtClean="0"/>
              <a:t> that includes a set of optional headers</a:t>
            </a:r>
          </a:p>
          <a:p>
            <a:r>
              <a:rPr lang="en-GB" altLang="zh-CN" sz="2400" dirty="0" smtClean="0"/>
              <a:t>Improved Options</a:t>
            </a:r>
          </a:p>
          <a:p>
            <a:r>
              <a:rPr lang="en-GB" altLang="zh-CN" sz="2400" dirty="0" smtClean="0"/>
              <a:t>Provision For Protocol Extension</a:t>
            </a:r>
          </a:p>
          <a:p>
            <a:r>
              <a:rPr lang="en-GB" altLang="zh-CN" sz="2400" dirty="0" smtClean="0"/>
              <a:t>Support For </a:t>
            </a:r>
            <a:r>
              <a:rPr lang="en-GB" altLang="zh-CN" sz="2400" dirty="0" err="1" smtClean="0"/>
              <a:t>Autoconfiguration</a:t>
            </a:r>
            <a:r>
              <a:rPr lang="en-GB" altLang="zh-CN" sz="2400" dirty="0" smtClean="0"/>
              <a:t> and Renumbering</a:t>
            </a:r>
          </a:p>
          <a:p>
            <a:r>
              <a:rPr lang="en-GB" altLang="zh-CN" sz="2400" dirty="0" smtClean="0"/>
              <a:t>Support for Resource Allocation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+mn-lt"/>
              </a:rPr>
              <a:t>2-</a:t>
            </a:r>
            <a:fld id="{6C1F76B0-C056-41A2-B7A5-C4FED8C001A5}" type="slidenum">
              <a:rPr lang="en-US" altLang="ko-KR" smtClean="0">
                <a:latin typeface="+mn-lt"/>
              </a:rPr>
              <a:pPr>
                <a:defRPr/>
              </a:pPr>
              <a:t>80</a:t>
            </a:fld>
            <a:endParaRPr lang="en-US" altLang="ko-KR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IP Technology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990600"/>
          </a:xfrm>
        </p:spPr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Incidental Benefits of New Deployment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dirty="0" smtClean="0">
                <a:ea typeface="宋体" pitchFamily="2" charset="-122"/>
              </a:rPr>
              <a:t>Chance to eliminate some complexity in IP header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zh-CN" dirty="0" smtClean="0">
                <a:ea typeface="宋体" pitchFamily="2" charset="-122"/>
              </a:rPr>
              <a:t>improve per-hop processing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dirty="0" smtClean="0">
                <a:ea typeface="宋体" pitchFamily="2" charset="-122"/>
              </a:rPr>
              <a:t>Chance to upgrade functionality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zh-CN" dirty="0" smtClean="0">
                <a:ea typeface="宋体" pitchFamily="2" charset="-122"/>
              </a:rPr>
              <a:t>multicast, </a:t>
            </a:r>
            <a:r>
              <a:rPr lang="en-US" altLang="zh-CN" dirty="0" err="1" smtClean="0">
                <a:ea typeface="宋体" pitchFamily="2" charset="-122"/>
              </a:rPr>
              <a:t>QoS</a:t>
            </a:r>
            <a:r>
              <a:rPr lang="en-US" altLang="zh-CN" dirty="0" smtClean="0">
                <a:ea typeface="宋体" pitchFamily="2" charset="-122"/>
              </a:rPr>
              <a:t>, mobility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dirty="0" smtClean="0">
                <a:ea typeface="宋体" pitchFamily="2" charset="-122"/>
              </a:rPr>
              <a:t>Chance to include new features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zh-CN" dirty="0" smtClean="0">
                <a:ea typeface="宋体" pitchFamily="2" charset="-122"/>
              </a:rPr>
              <a:t>binding updates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09504" y="6400800"/>
            <a:ext cx="721772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CC30157A-0E44-4C74-B31E-EF4C83433E20}" type="slidenum">
              <a:rPr lang="en-US" altLang="ko-KR" smtClean="0">
                <a:latin typeface="+mn-lt"/>
                <a:ea typeface="굴림" pitchFamily="34" charset="-127"/>
              </a:rPr>
              <a:pPr/>
              <a:t>81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IP Technology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IPv6 Advanced Features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374236" cy="35290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600" dirty="0" smtClean="0">
                <a:solidFill>
                  <a:srgbClr val="FF0000"/>
                </a:solidFill>
                <a:ea typeface="宋体" pitchFamily="2" charset="-122"/>
              </a:rPr>
              <a:t>Stateless/</a:t>
            </a:r>
            <a:r>
              <a:rPr lang="en-US" altLang="zh-CN" sz="2600" dirty="0" err="1" smtClean="0">
                <a:solidFill>
                  <a:srgbClr val="FF0000"/>
                </a:solidFill>
                <a:ea typeface="宋体" pitchFamily="2" charset="-122"/>
              </a:rPr>
              <a:t>Serverless</a:t>
            </a:r>
            <a:r>
              <a:rPr lang="en-US" altLang="zh-CN" sz="2600" dirty="0" smtClean="0">
                <a:solidFill>
                  <a:srgbClr val="FF0000"/>
                </a:solidFill>
                <a:ea typeface="宋体" pitchFamily="2" charset="-122"/>
              </a:rPr>
              <a:t> Address Auto-configuration </a:t>
            </a:r>
          </a:p>
          <a:p>
            <a:pPr>
              <a:spcBef>
                <a:spcPts val="1200"/>
              </a:spcBef>
            </a:pPr>
            <a:r>
              <a:rPr lang="en-US" altLang="zh-CN" sz="2600" dirty="0" smtClean="0">
                <a:ea typeface="宋体" pitchFamily="2" charset="-122"/>
              </a:rPr>
              <a:t>Mobility - More efficient and robust mechanisms</a:t>
            </a:r>
          </a:p>
          <a:p>
            <a:pPr>
              <a:spcBef>
                <a:spcPts val="1200"/>
              </a:spcBef>
            </a:pPr>
            <a:r>
              <a:rPr lang="en-US" altLang="zh-CN" sz="2600" dirty="0" smtClean="0">
                <a:solidFill>
                  <a:srgbClr val="FF0000"/>
                </a:solidFill>
                <a:ea typeface="宋体" pitchFamily="2" charset="-122"/>
              </a:rPr>
              <a:t>Security</a:t>
            </a:r>
            <a:r>
              <a:rPr lang="en-US" altLang="zh-CN" sz="2600" dirty="0" smtClean="0">
                <a:ea typeface="宋体" pitchFamily="2" charset="-122"/>
              </a:rPr>
              <a:t> - </a:t>
            </a:r>
            <a:r>
              <a:rPr lang="en-US" altLang="zh-CN" sz="2600" dirty="0" smtClean="0">
                <a:solidFill>
                  <a:srgbClr val="0070C0"/>
                </a:solidFill>
                <a:ea typeface="宋体" pitchFamily="2" charset="-122"/>
              </a:rPr>
              <a:t>Built-in</a:t>
            </a:r>
            <a:r>
              <a:rPr lang="en-US" altLang="zh-CN" sz="2600" dirty="0" smtClean="0">
                <a:ea typeface="宋体" pitchFamily="2" charset="-122"/>
              </a:rPr>
              <a:t>, strong IP-layer encryption and authentication</a:t>
            </a:r>
          </a:p>
          <a:p>
            <a:pPr>
              <a:spcBef>
                <a:spcPts val="1200"/>
              </a:spcBef>
            </a:pPr>
            <a:r>
              <a:rPr lang="en-US" altLang="zh-CN" sz="2600" dirty="0" smtClean="0">
                <a:ea typeface="宋体" pitchFamily="2" charset="-122"/>
              </a:rPr>
              <a:t>Quality of Service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09504" y="6400800"/>
            <a:ext cx="721772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CC30157A-0E44-4C74-B31E-EF4C83433E20}" type="slidenum">
              <a:rPr lang="en-US" altLang="ko-KR" smtClean="0">
                <a:latin typeface="+mn-lt"/>
                <a:ea typeface="굴림" pitchFamily="34" charset="-127"/>
              </a:rPr>
              <a:pPr/>
              <a:t>82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874713" y="433388"/>
            <a:ext cx="7304087" cy="727075"/>
          </a:xfrm>
        </p:spPr>
        <p:txBody>
          <a:bodyPr lIns="90487" tIns="44450" rIns="90487" bIns="44450"/>
          <a:lstStyle/>
          <a:p>
            <a:r>
              <a:rPr lang="en-US" altLang="zh-CN" dirty="0" smtClean="0">
                <a:latin typeface="+mn-lt"/>
                <a:ea typeface="宋体" pitchFamily="2" charset="-122"/>
              </a:rPr>
              <a:t>IPv6 Extension Headers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9174" y="1697736"/>
            <a:ext cx="7904162" cy="4267200"/>
            <a:chOff x="349" y="1104"/>
            <a:chExt cx="4979" cy="2688"/>
          </a:xfrm>
        </p:grpSpPr>
        <p:sp>
          <p:nvSpPr>
            <p:cNvPr id="98310" name="Rectangle 4"/>
            <p:cNvSpPr>
              <a:spLocks noChangeArrowheads="1"/>
            </p:cNvSpPr>
            <p:nvPr/>
          </p:nvSpPr>
          <p:spPr bwMode="auto">
            <a:xfrm>
              <a:off x="352" y="1104"/>
              <a:ext cx="1040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 sz="1600">
                <a:latin typeface="+mn-lt"/>
              </a:endParaRPr>
            </a:p>
          </p:txBody>
        </p:sp>
        <p:sp>
          <p:nvSpPr>
            <p:cNvPr id="98311" name="Rectangle 5"/>
            <p:cNvSpPr>
              <a:spLocks noChangeArrowheads="1"/>
            </p:cNvSpPr>
            <p:nvPr/>
          </p:nvSpPr>
          <p:spPr bwMode="auto">
            <a:xfrm>
              <a:off x="349" y="1374"/>
              <a:ext cx="1015" cy="3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latinLnBrk="1"/>
              <a:r>
                <a:rPr lang="en-US" altLang="zh-CN" sz="1600" b="1" i="1">
                  <a:latin typeface="+mn-lt"/>
                </a:rPr>
                <a:t>next header =</a:t>
              </a:r>
            </a:p>
            <a:p>
              <a:pPr latinLnBrk="1"/>
              <a:r>
                <a:rPr lang="en-US" altLang="zh-CN" sz="1600" b="1" i="1">
                  <a:latin typeface="+mn-lt"/>
                </a:rPr>
                <a:t>TCP</a:t>
              </a:r>
            </a:p>
          </p:txBody>
        </p:sp>
        <p:sp>
          <p:nvSpPr>
            <p:cNvPr id="98312" name="Rectangle 6"/>
            <p:cNvSpPr>
              <a:spLocks noChangeArrowheads="1"/>
            </p:cNvSpPr>
            <p:nvPr/>
          </p:nvSpPr>
          <p:spPr bwMode="auto">
            <a:xfrm>
              <a:off x="1521" y="1152"/>
              <a:ext cx="131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latinLnBrk="1"/>
              <a:r>
                <a:rPr lang="en-US" altLang="zh-CN" sz="1600" b="1">
                  <a:latin typeface="+mn-lt"/>
                </a:rPr>
                <a:t>TCP header + data</a:t>
              </a:r>
            </a:p>
          </p:txBody>
        </p:sp>
        <p:sp>
          <p:nvSpPr>
            <p:cNvPr id="98313" name="Rectangle 7"/>
            <p:cNvSpPr>
              <a:spLocks noChangeArrowheads="1"/>
            </p:cNvSpPr>
            <p:nvPr/>
          </p:nvSpPr>
          <p:spPr bwMode="auto">
            <a:xfrm>
              <a:off x="419" y="2146"/>
              <a:ext cx="88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latinLnBrk="1"/>
              <a:r>
                <a:rPr lang="en-US" altLang="zh-CN" sz="1600" b="1">
                  <a:latin typeface="+mn-lt"/>
                </a:rPr>
                <a:t>IPv6 header</a:t>
              </a:r>
            </a:p>
          </p:txBody>
        </p:sp>
        <p:sp>
          <p:nvSpPr>
            <p:cNvPr id="98314" name="Rectangle 8"/>
            <p:cNvSpPr>
              <a:spLocks noChangeArrowheads="1"/>
            </p:cNvSpPr>
            <p:nvPr/>
          </p:nvSpPr>
          <p:spPr bwMode="auto">
            <a:xfrm>
              <a:off x="357" y="2386"/>
              <a:ext cx="1015" cy="3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latinLnBrk="1"/>
              <a:r>
                <a:rPr lang="en-US" altLang="zh-CN" sz="1600" b="1" i="1">
                  <a:latin typeface="+mn-lt"/>
                </a:rPr>
                <a:t>next header =</a:t>
              </a:r>
            </a:p>
            <a:p>
              <a:pPr latinLnBrk="1"/>
              <a:r>
                <a:rPr lang="en-US" altLang="zh-CN" sz="1600" b="1" i="1">
                  <a:latin typeface="+mn-lt"/>
                </a:rPr>
                <a:t>Routing</a:t>
              </a:r>
            </a:p>
          </p:txBody>
        </p:sp>
        <p:sp>
          <p:nvSpPr>
            <p:cNvPr id="98315" name="Rectangle 9"/>
            <p:cNvSpPr>
              <a:spLocks noChangeArrowheads="1"/>
            </p:cNvSpPr>
            <p:nvPr/>
          </p:nvSpPr>
          <p:spPr bwMode="auto">
            <a:xfrm>
              <a:off x="2721" y="2146"/>
              <a:ext cx="131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latinLnBrk="1"/>
              <a:r>
                <a:rPr lang="en-US" altLang="zh-CN" sz="1600" b="1">
                  <a:latin typeface="+mn-lt"/>
                </a:rPr>
                <a:t>TCP header + data</a:t>
              </a:r>
            </a:p>
          </p:txBody>
        </p:sp>
        <p:sp>
          <p:nvSpPr>
            <p:cNvPr id="98316" name="Rectangle 10"/>
            <p:cNvSpPr>
              <a:spLocks noChangeArrowheads="1"/>
            </p:cNvSpPr>
            <p:nvPr/>
          </p:nvSpPr>
          <p:spPr bwMode="auto">
            <a:xfrm>
              <a:off x="1479" y="2146"/>
              <a:ext cx="105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latinLnBrk="1"/>
              <a:r>
                <a:rPr lang="en-US" altLang="zh-CN" sz="1600" b="1">
                  <a:latin typeface="+mn-lt"/>
                </a:rPr>
                <a:t>Routing header</a:t>
              </a:r>
            </a:p>
          </p:txBody>
        </p:sp>
        <p:sp>
          <p:nvSpPr>
            <p:cNvPr id="98317" name="Rectangle 11"/>
            <p:cNvSpPr>
              <a:spLocks noChangeArrowheads="1"/>
            </p:cNvSpPr>
            <p:nvPr/>
          </p:nvSpPr>
          <p:spPr bwMode="auto">
            <a:xfrm>
              <a:off x="1541" y="2386"/>
              <a:ext cx="1015" cy="3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latinLnBrk="1"/>
              <a:r>
                <a:rPr lang="en-US" altLang="zh-CN" sz="1600" b="1" i="1">
                  <a:latin typeface="+mn-lt"/>
                </a:rPr>
                <a:t>next header =</a:t>
              </a:r>
            </a:p>
            <a:p>
              <a:pPr latinLnBrk="1"/>
              <a:r>
                <a:rPr lang="en-US" altLang="zh-CN" sz="1600" b="1" i="1">
                  <a:latin typeface="+mn-lt"/>
                </a:rPr>
                <a:t>TCP</a:t>
              </a:r>
            </a:p>
          </p:txBody>
        </p:sp>
        <p:sp>
          <p:nvSpPr>
            <p:cNvPr id="98318" name="Rectangle 12"/>
            <p:cNvSpPr>
              <a:spLocks noChangeArrowheads="1"/>
            </p:cNvSpPr>
            <p:nvPr/>
          </p:nvSpPr>
          <p:spPr bwMode="auto">
            <a:xfrm>
              <a:off x="427" y="3154"/>
              <a:ext cx="88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latinLnBrk="1"/>
              <a:r>
                <a:rPr lang="en-US" altLang="zh-CN" sz="1600" b="1">
                  <a:latin typeface="+mn-lt"/>
                </a:rPr>
                <a:t>IPv6 header</a:t>
              </a:r>
            </a:p>
          </p:txBody>
        </p:sp>
        <p:sp>
          <p:nvSpPr>
            <p:cNvPr id="98319" name="Rectangle 13"/>
            <p:cNvSpPr>
              <a:spLocks noChangeArrowheads="1"/>
            </p:cNvSpPr>
            <p:nvPr/>
          </p:nvSpPr>
          <p:spPr bwMode="auto">
            <a:xfrm>
              <a:off x="365" y="3394"/>
              <a:ext cx="1015" cy="3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latinLnBrk="1"/>
              <a:r>
                <a:rPr lang="en-US" altLang="zh-CN" sz="1600" b="1" i="1">
                  <a:latin typeface="+mn-lt"/>
                </a:rPr>
                <a:t>next header =</a:t>
              </a:r>
            </a:p>
            <a:p>
              <a:pPr latinLnBrk="1"/>
              <a:r>
                <a:rPr lang="en-US" altLang="zh-CN" sz="1600" b="1" i="1">
                  <a:latin typeface="+mn-lt"/>
                </a:rPr>
                <a:t>Routing</a:t>
              </a:r>
            </a:p>
          </p:txBody>
        </p:sp>
        <p:sp>
          <p:nvSpPr>
            <p:cNvPr id="98320" name="Rectangle 14"/>
            <p:cNvSpPr>
              <a:spLocks noChangeArrowheads="1"/>
            </p:cNvSpPr>
            <p:nvPr/>
          </p:nvSpPr>
          <p:spPr bwMode="auto">
            <a:xfrm>
              <a:off x="4018" y="3154"/>
              <a:ext cx="1169" cy="3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latinLnBrk="1"/>
              <a:r>
                <a:rPr lang="en-US" altLang="zh-CN" sz="1600" b="1">
                  <a:latin typeface="+mn-lt"/>
                </a:rPr>
                <a:t>fragment of TCP</a:t>
              </a:r>
            </a:p>
            <a:p>
              <a:pPr latinLnBrk="1"/>
              <a:r>
                <a:rPr lang="en-US" altLang="zh-CN" sz="1600" b="1">
                  <a:latin typeface="+mn-lt"/>
                </a:rPr>
                <a:t>header + data</a:t>
              </a:r>
            </a:p>
          </p:txBody>
        </p:sp>
        <p:sp>
          <p:nvSpPr>
            <p:cNvPr id="98321" name="Rectangle 15"/>
            <p:cNvSpPr>
              <a:spLocks noChangeArrowheads="1"/>
            </p:cNvSpPr>
            <p:nvPr/>
          </p:nvSpPr>
          <p:spPr bwMode="auto">
            <a:xfrm>
              <a:off x="1479" y="3154"/>
              <a:ext cx="105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latinLnBrk="1"/>
              <a:r>
                <a:rPr lang="en-US" altLang="zh-CN" sz="1600" b="1">
                  <a:latin typeface="+mn-lt"/>
                </a:rPr>
                <a:t>Routing header</a:t>
              </a:r>
            </a:p>
          </p:txBody>
        </p:sp>
        <p:sp>
          <p:nvSpPr>
            <p:cNvPr id="98322" name="Rectangle 16"/>
            <p:cNvSpPr>
              <a:spLocks noChangeArrowheads="1"/>
            </p:cNvSpPr>
            <p:nvPr/>
          </p:nvSpPr>
          <p:spPr bwMode="auto">
            <a:xfrm>
              <a:off x="1541" y="3394"/>
              <a:ext cx="1015" cy="3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latinLnBrk="1"/>
              <a:r>
                <a:rPr lang="en-US" altLang="zh-CN" sz="1600" b="1" i="1">
                  <a:latin typeface="+mn-lt"/>
                </a:rPr>
                <a:t>next header =</a:t>
              </a:r>
            </a:p>
            <a:p>
              <a:pPr latinLnBrk="1"/>
              <a:r>
                <a:rPr lang="en-US" altLang="zh-CN" sz="1600" b="1" i="1">
                  <a:latin typeface="+mn-lt"/>
                </a:rPr>
                <a:t>Fragment</a:t>
              </a:r>
            </a:p>
          </p:txBody>
        </p:sp>
        <p:sp>
          <p:nvSpPr>
            <p:cNvPr id="98323" name="Rectangle 17"/>
            <p:cNvSpPr>
              <a:spLocks noChangeArrowheads="1"/>
            </p:cNvSpPr>
            <p:nvPr/>
          </p:nvSpPr>
          <p:spPr bwMode="auto">
            <a:xfrm>
              <a:off x="2686" y="3154"/>
              <a:ext cx="11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latinLnBrk="1"/>
              <a:r>
                <a:rPr lang="en-US" altLang="zh-CN" sz="1600" b="1">
                  <a:latin typeface="+mn-lt"/>
                </a:rPr>
                <a:t>Fragment header</a:t>
              </a:r>
            </a:p>
          </p:txBody>
        </p:sp>
        <p:sp>
          <p:nvSpPr>
            <p:cNvPr id="98324" name="Rectangle 18"/>
            <p:cNvSpPr>
              <a:spLocks noChangeArrowheads="1"/>
            </p:cNvSpPr>
            <p:nvPr/>
          </p:nvSpPr>
          <p:spPr bwMode="auto">
            <a:xfrm>
              <a:off x="2804" y="3394"/>
              <a:ext cx="1015" cy="3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latinLnBrk="1"/>
              <a:r>
                <a:rPr lang="en-US" altLang="zh-CN" sz="1600" b="1" i="1">
                  <a:latin typeface="+mn-lt"/>
                </a:rPr>
                <a:t>next header =</a:t>
              </a:r>
            </a:p>
            <a:p>
              <a:pPr latinLnBrk="1"/>
              <a:r>
                <a:rPr lang="en-US" altLang="zh-CN" sz="1600" b="1" i="1">
                  <a:latin typeface="+mn-lt"/>
                </a:rPr>
                <a:t>TCP</a:t>
              </a:r>
            </a:p>
          </p:txBody>
        </p:sp>
        <p:sp>
          <p:nvSpPr>
            <p:cNvPr id="98325" name="Line 19"/>
            <p:cNvSpPr>
              <a:spLocks noChangeShapeType="1"/>
            </p:cNvSpPr>
            <p:nvPr/>
          </p:nvSpPr>
          <p:spPr bwMode="auto">
            <a:xfrm>
              <a:off x="1488" y="1104"/>
              <a:ext cx="32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8326" name="Line 20"/>
            <p:cNvSpPr>
              <a:spLocks noChangeShapeType="1"/>
            </p:cNvSpPr>
            <p:nvPr/>
          </p:nvSpPr>
          <p:spPr bwMode="auto">
            <a:xfrm>
              <a:off x="1488" y="1104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8327" name="Rectangle 21"/>
            <p:cNvSpPr>
              <a:spLocks noChangeArrowheads="1"/>
            </p:cNvSpPr>
            <p:nvPr/>
          </p:nvSpPr>
          <p:spPr bwMode="auto">
            <a:xfrm>
              <a:off x="352" y="3120"/>
              <a:ext cx="1040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 sz="1600">
                <a:latin typeface="+mn-lt"/>
              </a:endParaRPr>
            </a:p>
          </p:txBody>
        </p:sp>
        <p:sp>
          <p:nvSpPr>
            <p:cNvPr id="98328" name="Rectangle 22"/>
            <p:cNvSpPr>
              <a:spLocks noChangeArrowheads="1"/>
            </p:cNvSpPr>
            <p:nvPr/>
          </p:nvSpPr>
          <p:spPr bwMode="auto">
            <a:xfrm>
              <a:off x="398" y="1152"/>
              <a:ext cx="88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latinLnBrk="1"/>
              <a:r>
                <a:rPr lang="en-US" altLang="zh-CN" sz="1600" b="1" dirty="0">
                  <a:latin typeface="+mn-lt"/>
                </a:rPr>
                <a:t>IPv6 header</a:t>
              </a:r>
            </a:p>
          </p:txBody>
        </p:sp>
        <p:sp>
          <p:nvSpPr>
            <p:cNvPr id="98329" name="Rectangle 23"/>
            <p:cNvSpPr>
              <a:spLocks noChangeArrowheads="1"/>
            </p:cNvSpPr>
            <p:nvPr/>
          </p:nvSpPr>
          <p:spPr bwMode="auto">
            <a:xfrm>
              <a:off x="1488" y="2112"/>
              <a:ext cx="1152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 sz="1600">
                <a:latin typeface="+mn-lt"/>
              </a:endParaRPr>
            </a:p>
          </p:txBody>
        </p:sp>
        <p:sp>
          <p:nvSpPr>
            <p:cNvPr id="98330" name="Rectangle 24"/>
            <p:cNvSpPr>
              <a:spLocks noChangeArrowheads="1"/>
            </p:cNvSpPr>
            <p:nvPr/>
          </p:nvSpPr>
          <p:spPr bwMode="auto">
            <a:xfrm>
              <a:off x="352" y="2112"/>
              <a:ext cx="1040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 sz="1600">
                <a:latin typeface="+mn-lt"/>
              </a:endParaRPr>
            </a:p>
          </p:txBody>
        </p:sp>
        <p:sp>
          <p:nvSpPr>
            <p:cNvPr id="98331" name="Rectangle 25"/>
            <p:cNvSpPr>
              <a:spLocks noChangeArrowheads="1"/>
            </p:cNvSpPr>
            <p:nvPr/>
          </p:nvSpPr>
          <p:spPr bwMode="auto">
            <a:xfrm>
              <a:off x="1488" y="3120"/>
              <a:ext cx="1152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 sz="1600">
                <a:latin typeface="+mn-lt"/>
              </a:endParaRPr>
            </a:p>
          </p:txBody>
        </p:sp>
        <p:sp>
          <p:nvSpPr>
            <p:cNvPr id="98332" name="Rectangle 26"/>
            <p:cNvSpPr>
              <a:spLocks noChangeArrowheads="1"/>
            </p:cNvSpPr>
            <p:nvPr/>
          </p:nvSpPr>
          <p:spPr bwMode="auto">
            <a:xfrm>
              <a:off x="2736" y="3120"/>
              <a:ext cx="1200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 sz="1600">
                <a:latin typeface="+mn-lt"/>
              </a:endParaRPr>
            </a:p>
          </p:txBody>
        </p:sp>
        <p:sp>
          <p:nvSpPr>
            <p:cNvPr id="98333" name="Line 27"/>
            <p:cNvSpPr>
              <a:spLocks noChangeShapeType="1"/>
            </p:cNvSpPr>
            <p:nvPr/>
          </p:nvSpPr>
          <p:spPr bwMode="auto">
            <a:xfrm>
              <a:off x="5328" y="2112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8334" name="Line 28"/>
            <p:cNvSpPr>
              <a:spLocks noChangeShapeType="1"/>
            </p:cNvSpPr>
            <p:nvPr/>
          </p:nvSpPr>
          <p:spPr bwMode="auto">
            <a:xfrm>
              <a:off x="5184" y="211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8335" name="Line 29"/>
            <p:cNvSpPr>
              <a:spLocks noChangeShapeType="1"/>
            </p:cNvSpPr>
            <p:nvPr/>
          </p:nvSpPr>
          <p:spPr bwMode="auto">
            <a:xfrm>
              <a:off x="4704" y="211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8336" name="Line 30"/>
            <p:cNvSpPr>
              <a:spLocks noChangeShapeType="1"/>
            </p:cNvSpPr>
            <p:nvPr/>
          </p:nvSpPr>
          <p:spPr bwMode="auto">
            <a:xfrm>
              <a:off x="5184" y="27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8337" name="Line 31"/>
            <p:cNvSpPr>
              <a:spLocks noChangeShapeType="1"/>
            </p:cNvSpPr>
            <p:nvPr/>
          </p:nvSpPr>
          <p:spPr bwMode="auto">
            <a:xfrm>
              <a:off x="4704" y="278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8338" name="Line 32"/>
            <p:cNvSpPr>
              <a:spLocks noChangeShapeType="1"/>
            </p:cNvSpPr>
            <p:nvPr/>
          </p:nvSpPr>
          <p:spPr bwMode="auto">
            <a:xfrm>
              <a:off x="2736" y="2112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8339" name="Line 33"/>
            <p:cNvSpPr>
              <a:spLocks noChangeShapeType="1"/>
            </p:cNvSpPr>
            <p:nvPr/>
          </p:nvSpPr>
          <p:spPr bwMode="auto">
            <a:xfrm>
              <a:off x="2736" y="2112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8340" name="Line 34"/>
            <p:cNvSpPr>
              <a:spLocks noChangeShapeType="1"/>
            </p:cNvSpPr>
            <p:nvPr/>
          </p:nvSpPr>
          <p:spPr bwMode="auto">
            <a:xfrm>
              <a:off x="4032" y="312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8341" name="Line 35"/>
            <p:cNvSpPr>
              <a:spLocks noChangeShapeType="1"/>
            </p:cNvSpPr>
            <p:nvPr/>
          </p:nvSpPr>
          <p:spPr bwMode="auto">
            <a:xfrm>
              <a:off x="4032" y="312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8342" name="Line 36"/>
            <p:cNvSpPr>
              <a:spLocks noChangeShapeType="1"/>
            </p:cNvSpPr>
            <p:nvPr/>
          </p:nvSpPr>
          <p:spPr bwMode="auto">
            <a:xfrm>
              <a:off x="4032" y="3792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8343" name="Line 37"/>
            <p:cNvSpPr>
              <a:spLocks noChangeShapeType="1"/>
            </p:cNvSpPr>
            <p:nvPr/>
          </p:nvSpPr>
          <p:spPr bwMode="auto">
            <a:xfrm>
              <a:off x="5328" y="312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8344" name="Line 38"/>
            <p:cNvSpPr>
              <a:spLocks noChangeShapeType="1"/>
            </p:cNvSpPr>
            <p:nvPr/>
          </p:nvSpPr>
          <p:spPr bwMode="auto">
            <a:xfrm>
              <a:off x="5184" y="312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8345" name="Line 39"/>
            <p:cNvSpPr>
              <a:spLocks noChangeShapeType="1"/>
            </p:cNvSpPr>
            <p:nvPr/>
          </p:nvSpPr>
          <p:spPr bwMode="auto">
            <a:xfrm>
              <a:off x="4704" y="312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8346" name="Line 40"/>
            <p:cNvSpPr>
              <a:spLocks noChangeShapeType="1"/>
            </p:cNvSpPr>
            <p:nvPr/>
          </p:nvSpPr>
          <p:spPr bwMode="auto">
            <a:xfrm>
              <a:off x="5184" y="379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8347" name="Line 41"/>
            <p:cNvSpPr>
              <a:spLocks noChangeShapeType="1"/>
            </p:cNvSpPr>
            <p:nvPr/>
          </p:nvSpPr>
          <p:spPr bwMode="auto">
            <a:xfrm>
              <a:off x="4704" y="379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8348" name="Line 42"/>
            <p:cNvSpPr>
              <a:spLocks noChangeShapeType="1"/>
            </p:cNvSpPr>
            <p:nvPr/>
          </p:nvSpPr>
          <p:spPr bwMode="auto">
            <a:xfrm>
              <a:off x="2736" y="2784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8349" name="Line 43"/>
            <p:cNvSpPr>
              <a:spLocks noChangeShapeType="1"/>
            </p:cNvSpPr>
            <p:nvPr/>
          </p:nvSpPr>
          <p:spPr bwMode="auto">
            <a:xfrm>
              <a:off x="1488" y="1776"/>
              <a:ext cx="32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8350" name="Line 44"/>
            <p:cNvSpPr>
              <a:spLocks noChangeShapeType="1"/>
            </p:cNvSpPr>
            <p:nvPr/>
          </p:nvSpPr>
          <p:spPr bwMode="auto">
            <a:xfrm>
              <a:off x="5328" y="1104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8351" name="Line 45"/>
            <p:cNvSpPr>
              <a:spLocks noChangeShapeType="1"/>
            </p:cNvSpPr>
            <p:nvPr/>
          </p:nvSpPr>
          <p:spPr bwMode="auto">
            <a:xfrm>
              <a:off x="5184" y="11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8352" name="Line 46"/>
            <p:cNvSpPr>
              <a:spLocks noChangeShapeType="1"/>
            </p:cNvSpPr>
            <p:nvPr/>
          </p:nvSpPr>
          <p:spPr bwMode="auto">
            <a:xfrm>
              <a:off x="4704" y="110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8353" name="Line 47"/>
            <p:cNvSpPr>
              <a:spLocks noChangeShapeType="1"/>
            </p:cNvSpPr>
            <p:nvPr/>
          </p:nvSpPr>
          <p:spPr bwMode="auto">
            <a:xfrm>
              <a:off x="5184" y="177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8354" name="Line 48"/>
            <p:cNvSpPr>
              <a:spLocks noChangeShapeType="1"/>
            </p:cNvSpPr>
            <p:nvPr/>
          </p:nvSpPr>
          <p:spPr bwMode="auto">
            <a:xfrm>
              <a:off x="4704" y="177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</p:grpSp>
      <p:sp>
        <p:nvSpPr>
          <p:cNvPr id="98309" name="Text Box 49"/>
          <p:cNvSpPr txBox="1">
            <a:spLocks noChangeArrowheads="1"/>
          </p:cNvSpPr>
          <p:nvPr/>
        </p:nvSpPr>
        <p:spPr bwMode="auto">
          <a:xfrm>
            <a:off x="700786" y="2869311"/>
            <a:ext cx="7561263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latinLnBrk="1">
              <a:spcBef>
                <a:spcPct val="500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+mn-lt"/>
              </a:rPr>
              <a:t>The next header refers the </a:t>
            </a:r>
            <a:r>
              <a:rPr lang="en-US" altLang="zh-CN" sz="1600" b="1" u="sng" dirty="0">
                <a:solidFill>
                  <a:srgbClr val="FF0000"/>
                </a:solidFill>
                <a:latin typeface="+mn-lt"/>
              </a:rPr>
              <a:t>protocol type </a:t>
            </a:r>
            <a:r>
              <a:rPr lang="en-US" altLang="zh-CN" sz="1600" b="1" dirty="0">
                <a:solidFill>
                  <a:srgbClr val="FF0000"/>
                </a:solidFill>
                <a:latin typeface="+mn-lt"/>
              </a:rPr>
              <a:t>if no optional head</a:t>
            </a:r>
            <a:r>
              <a:rPr lang="en-US" altLang="zh-CN" sz="1600" b="1" dirty="0">
                <a:latin typeface="+mn-lt"/>
              </a:rPr>
              <a:t> </a:t>
            </a: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00786" y="4460367"/>
            <a:ext cx="7561263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latinLnBrk="1">
              <a:spcBef>
                <a:spcPct val="50000"/>
              </a:spcBef>
            </a:pPr>
            <a:r>
              <a:rPr lang="en-US" altLang="zh-CN" sz="1600" b="1" dirty="0">
                <a:solidFill>
                  <a:srgbClr val="002060"/>
                </a:solidFill>
                <a:latin typeface="+mn-lt"/>
              </a:rPr>
              <a:t>The next header </a:t>
            </a:r>
            <a:r>
              <a:rPr lang="en-US" altLang="zh-CN" sz="1600" b="1" dirty="0" smtClean="0">
                <a:solidFill>
                  <a:srgbClr val="002060"/>
                </a:solidFill>
                <a:latin typeface="+mn-lt"/>
              </a:rPr>
              <a:t>specifies the type of the following header</a:t>
            </a:r>
            <a:endParaRPr lang="en-US" altLang="zh-CN" sz="16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0870" y="1195754"/>
            <a:ext cx="8631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2060"/>
                </a:solidFill>
                <a:latin typeface="+mn-lt"/>
              </a:rPr>
              <a:t>The first field of all extension header is a 8-bit “next header” field</a:t>
            </a:r>
            <a:endParaRPr lang="zh-CN" altLang="en-US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2-</a:t>
            </a:r>
            <a:fld id="{6C1F76B0-C056-41A2-B7A5-C4FED8C001A5}" type="slidenum">
              <a:rPr lang="en-US" altLang="ko-KR" smtClean="0"/>
              <a:pPr>
                <a:defRPr/>
              </a:pPr>
              <a:t>83</a:t>
            </a:fld>
            <a:endParaRPr lang="en-US" altLang="ko-KR" dirty="0"/>
          </a:p>
        </p:txBody>
      </p:sp>
      <p:sp>
        <p:nvSpPr>
          <p:cNvPr id="54" name="页脚占位符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IP Technology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7813"/>
            <a:ext cx="7772400" cy="9906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Extension Headers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406769"/>
            <a:ext cx="8469923" cy="4841631"/>
          </a:xfrm>
        </p:spPr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Generally </a:t>
            </a:r>
            <a:r>
              <a:rPr lang="en-US" altLang="zh-CN" sz="2400" u="sng" dirty="0" smtClean="0">
                <a:solidFill>
                  <a:srgbClr val="0070C0"/>
                </a:solidFill>
                <a:ea typeface="宋体" pitchFamily="2" charset="-122"/>
              </a:rPr>
              <a:t>processed 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only </a:t>
            </a:r>
            <a:r>
              <a:rPr lang="en-US" altLang="zh-CN" sz="2400" u="sng" dirty="0" smtClean="0">
                <a:solidFill>
                  <a:srgbClr val="0070C0"/>
                </a:solidFill>
                <a:ea typeface="宋体" pitchFamily="2" charset="-122"/>
              </a:rPr>
              <a:t>by the final destination</a:t>
            </a:r>
            <a:r>
              <a:rPr lang="en-US" altLang="zh-CN" sz="2400" dirty="0" smtClean="0">
                <a:ea typeface="宋体" pitchFamily="2" charset="-122"/>
              </a:rPr>
              <a:t>, and neglected by the intermediate routers =&gt; 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much lower </a:t>
            </a:r>
            <a:r>
              <a:rPr lang="en-US" altLang="zh-CN" sz="2400" dirty="0" smtClean="0">
                <a:ea typeface="宋体" pitchFamily="2" charset="-122"/>
              </a:rPr>
              <a:t>overhead than IPv4 options processing</a:t>
            </a:r>
          </a:p>
          <a:p>
            <a:pPr lvl="1"/>
            <a:r>
              <a:rPr lang="en-US" altLang="zh-CN" sz="1600" dirty="0" smtClean="0">
                <a:solidFill>
                  <a:srgbClr val="FF0000"/>
                </a:solidFill>
                <a:ea typeface="宋体" pitchFamily="2" charset="-122"/>
              </a:rPr>
              <a:t>exception: </a:t>
            </a:r>
            <a:r>
              <a:rPr lang="en-US" altLang="zh-CN" sz="1600" dirty="0" smtClean="0">
                <a:ea typeface="宋体" pitchFamily="2" charset="-122"/>
              </a:rPr>
              <a:t>Hop-by-Hop Options header</a:t>
            </a:r>
          </a:p>
          <a:p>
            <a:r>
              <a:rPr lang="en-US" altLang="zh-CN" sz="2400" dirty="0" smtClean="0">
                <a:ea typeface="宋体" pitchFamily="2" charset="-122"/>
              </a:rPr>
              <a:t>Eliminated IPv4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’</a:t>
            </a:r>
            <a:r>
              <a:rPr lang="en-US" altLang="zh-CN" sz="2400" dirty="0" smtClean="0">
                <a:ea typeface="宋体" pitchFamily="2" charset="-122"/>
              </a:rPr>
              <a:t>s 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40-byte limit on options</a:t>
            </a:r>
          </a:p>
          <a:p>
            <a:pPr lvl="1"/>
            <a:r>
              <a:rPr lang="en-US" altLang="zh-CN" sz="1600" dirty="0" smtClean="0">
                <a:ea typeface="宋体" pitchFamily="2" charset="-122"/>
              </a:rPr>
              <a:t>in IPv6, </a:t>
            </a:r>
            <a:r>
              <a:rPr lang="en-US" altLang="zh-CN" sz="1600" u="sng" dirty="0" smtClean="0">
                <a:ea typeface="宋体" pitchFamily="2" charset="-122"/>
              </a:rPr>
              <a:t>limit is total packet size, or Path MTU in some cases</a:t>
            </a:r>
          </a:p>
          <a:p>
            <a:r>
              <a:rPr lang="en-US" altLang="zh-CN" sz="2400" dirty="0" smtClean="0">
                <a:ea typeface="宋体" pitchFamily="2" charset="-122"/>
              </a:rPr>
              <a:t>Currently defined extension headers</a:t>
            </a:r>
          </a:p>
          <a:p>
            <a:pPr marL="914400" lvl="1" indent="-457200">
              <a:buAutoNum type="arabicPeriod"/>
            </a:pPr>
            <a:r>
              <a:rPr lang="en-US" altLang="zh-CN" sz="1600" dirty="0" smtClean="0">
                <a:ea typeface="宋体" pitchFamily="2" charset="-122"/>
              </a:rPr>
              <a:t>Hop-by-Hop Options </a:t>
            </a:r>
          </a:p>
          <a:p>
            <a:pPr marL="914400" lvl="1" indent="-457200">
              <a:buAutoNum type="arabicPeriod"/>
            </a:pPr>
            <a:r>
              <a:rPr lang="en-US" altLang="zh-CN" sz="1600" dirty="0" smtClean="0">
                <a:ea typeface="宋体" pitchFamily="2" charset="-122"/>
              </a:rPr>
              <a:t>Routing</a:t>
            </a:r>
          </a:p>
          <a:p>
            <a:pPr marL="914400" lvl="1" indent="-457200">
              <a:buAutoNum type="arabicPeriod"/>
            </a:pPr>
            <a:r>
              <a:rPr lang="en-US" altLang="zh-CN" sz="1600" dirty="0" smtClean="0">
                <a:ea typeface="宋体" pitchFamily="2" charset="-122"/>
              </a:rPr>
              <a:t>Fragment</a:t>
            </a:r>
          </a:p>
          <a:p>
            <a:pPr marL="914400" lvl="1" indent="-457200">
              <a:buAutoNum type="arabicPeriod"/>
            </a:pPr>
            <a:r>
              <a:rPr lang="en-US" altLang="zh-CN" sz="1600" dirty="0" smtClean="0">
                <a:ea typeface="宋体" pitchFamily="2" charset="-122"/>
              </a:rPr>
              <a:t>Authentication </a:t>
            </a:r>
          </a:p>
          <a:p>
            <a:pPr marL="914400" lvl="1" indent="-457200">
              <a:buAutoNum type="arabicPeriod"/>
            </a:pPr>
            <a:r>
              <a:rPr lang="en-US" altLang="zh-CN" sz="1600" dirty="0" smtClean="0">
                <a:ea typeface="宋体" pitchFamily="2" charset="-122"/>
              </a:rPr>
              <a:t>Encryption</a:t>
            </a:r>
          </a:p>
          <a:p>
            <a:pPr marL="914400" lvl="1" indent="-457200">
              <a:buAutoNum type="arabicPeriod"/>
            </a:pPr>
            <a:r>
              <a:rPr lang="en-US" altLang="zh-CN" sz="1600" dirty="0" smtClean="0">
                <a:ea typeface="宋体" pitchFamily="2" charset="-122"/>
              </a:rPr>
              <a:t>Destination Options</a:t>
            </a:r>
          </a:p>
        </p:txBody>
      </p:sp>
      <p:sp>
        <p:nvSpPr>
          <p:cNvPr id="5" name="左大括号 4"/>
          <p:cNvSpPr/>
          <p:nvPr/>
        </p:nvSpPr>
        <p:spPr bwMode="auto">
          <a:xfrm flipH="1">
            <a:off x="3356155" y="4411231"/>
            <a:ext cx="411975" cy="1306281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8278" y="4772966"/>
            <a:ext cx="1366576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latin typeface="+mn-lt"/>
              </a:rPr>
              <a:t>end-to-end headers</a:t>
            </a:r>
            <a:endParaRPr lang="zh-CN" altLang="en-US" sz="18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8278" y="3999243"/>
            <a:ext cx="145701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latin typeface="+mn-lt"/>
              </a:rPr>
              <a:t>Hop-by-hop header</a:t>
            </a:r>
            <a:endParaRPr lang="zh-CN" altLang="en-US" sz="1800" dirty="0">
              <a:latin typeface="+mn-lt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rot="10800000">
            <a:off x="3506876" y="4240405"/>
            <a:ext cx="211015" cy="602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77320" y="4039437"/>
            <a:ext cx="3024552" cy="1754326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+mn-lt"/>
              </a:rPr>
              <a:t>To speed processing, IPv6 requires that extension headers used by </a:t>
            </a:r>
            <a:r>
              <a:rPr lang="en-US" altLang="zh-CN" sz="1800" u="sng" dirty="0" smtClean="0">
                <a:latin typeface="+mn-lt"/>
              </a:rPr>
              <a:t>intermediate routers</a:t>
            </a:r>
            <a:r>
              <a:rPr lang="en-US" altLang="zh-CN" sz="1800" dirty="0" smtClean="0">
                <a:latin typeface="+mn-lt"/>
              </a:rPr>
              <a:t> be placed </a:t>
            </a:r>
            <a:r>
              <a:rPr lang="en-US" altLang="zh-CN" sz="1800" u="sng" dirty="0" smtClean="0">
                <a:latin typeface="+mn-lt"/>
              </a:rPr>
              <a:t>before</a:t>
            </a:r>
            <a:r>
              <a:rPr lang="en-US" altLang="zh-CN" sz="1800" dirty="0" smtClean="0">
                <a:latin typeface="+mn-lt"/>
              </a:rPr>
              <a:t> those used by the final destination</a:t>
            </a:r>
            <a:endParaRPr lang="zh-CN" altLang="en-US" sz="1800" dirty="0">
              <a:latin typeface="+mn-lt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09504" y="6400800"/>
            <a:ext cx="721772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CC30157A-0E44-4C74-B31E-EF4C83433E20}" type="slidenum">
              <a:rPr lang="en-US" altLang="ko-KR" smtClean="0">
                <a:latin typeface="+mn-lt"/>
                <a:ea typeface="굴림" pitchFamily="34" charset="-127"/>
              </a:rPr>
              <a:pPr/>
              <a:t>84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43900" cy="1143000"/>
          </a:xfrm>
        </p:spPr>
        <p:txBody>
          <a:bodyPr/>
          <a:lstStyle/>
          <a:p>
            <a:r>
              <a:rPr lang="en-US" altLang="zh-CN" sz="3600" dirty="0" smtClean="0"/>
              <a:t>IPv6 Fragmentation and Reassembly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Fragmentation of IPv6 </a:t>
            </a:r>
            <a:r>
              <a:rPr lang="en-US" altLang="zh-CN" sz="2400" dirty="0" err="1" smtClean="0"/>
              <a:t>datagrams</a:t>
            </a:r>
            <a:r>
              <a:rPr lang="en-US" altLang="zh-CN" sz="2400" dirty="0" smtClean="0"/>
              <a:t> is allowed and specified by an extension header.</a:t>
            </a:r>
          </a:p>
          <a:p>
            <a:pPr>
              <a:spcBef>
                <a:spcPts val="1200"/>
              </a:spcBef>
            </a:pPr>
            <a:r>
              <a:rPr lang="en-US" altLang="zh-CN" sz="2400" u="sng" dirty="0" smtClean="0">
                <a:solidFill>
                  <a:srgbClr val="0070C0"/>
                </a:solidFill>
              </a:rPr>
              <a:t>In IPv6, fragmentation is end-to-end</a:t>
            </a:r>
            <a:r>
              <a:rPr lang="en-US" altLang="zh-CN" sz="2400" dirty="0" smtClean="0"/>
              <a:t>, i.e., no fragmentation occurs in intermediate routers.</a:t>
            </a:r>
          </a:p>
          <a:p>
            <a:pPr>
              <a:spcBef>
                <a:spcPts val="1200"/>
              </a:spcBef>
            </a:pPr>
            <a:r>
              <a:rPr lang="en-US" altLang="zh-CN" sz="2400" dirty="0" smtClean="0"/>
              <a:t>The source/sender can either use the </a:t>
            </a:r>
            <a:r>
              <a:rPr lang="en-US" altLang="zh-CN" sz="2400" dirty="0" smtClean="0">
                <a:solidFill>
                  <a:srgbClr val="0070C0"/>
                </a:solidFill>
              </a:rPr>
              <a:t>guaranteed minimum MTU of 1280 octets</a:t>
            </a:r>
            <a:r>
              <a:rPr lang="en-US" altLang="zh-CN" sz="2400" dirty="0" smtClean="0"/>
              <a:t> or perform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Path MTU Discovery</a:t>
            </a:r>
            <a:r>
              <a:rPr lang="en-US" altLang="zh-CN" sz="2400" dirty="0" smtClean="0"/>
              <a:t> to identify the minimum MTU along the path to the destination.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2-</a:t>
            </a:r>
            <a:fld id="{6C1F76B0-C056-41A2-B7A5-C4FED8C001A5}" type="slidenum">
              <a:rPr lang="en-US" altLang="ko-KR" smtClean="0"/>
              <a:pPr>
                <a:defRPr/>
              </a:pPr>
              <a:t>85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IP Technology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Minimum MTU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49" y="1676400"/>
            <a:ext cx="8629231" cy="4724400"/>
          </a:xfrm>
        </p:spPr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Definitions:</a:t>
            </a:r>
          </a:p>
          <a:p>
            <a:pPr lvl="1"/>
            <a:r>
              <a:rPr lang="en-US" altLang="zh-CN" sz="2100" dirty="0" smtClean="0">
                <a:ea typeface="宋体" pitchFamily="2" charset="-122"/>
              </a:rPr>
              <a:t>link MTU	a link</a:t>
            </a:r>
            <a:r>
              <a:rPr lang="en-US" altLang="zh-CN" sz="2100" dirty="0" smtClean="0">
                <a:latin typeface="Arial" pitchFamily="34" charset="0"/>
                <a:ea typeface="宋体" pitchFamily="2" charset="-122"/>
              </a:rPr>
              <a:t>’</a:t>
            </a:r>
            <a:r>
              <a:rPr lang="en-US" altLang="zh-CN" sz="2100" dirty="0" smtClean="0">
                <a:ea typeface="宋体" pitchFamily="2" charset="-122"/>
              </a:rPr>
              <a:t>s </a:t>
            </a:r>
            <a:r>
              <a:rPr lang="en-US" altLang="zh-CN" sz="2100" dirty="0" smtClean="0">
                <a:solidFill>
                  <a:srgbClr val="0070C0"/>
                </a:solidFill>
                <a:ea typeface="宋体" pitchFamily="2" charset="-122"/>
              </a:rPr>
              <a:t>maximum</a:t>
            </a:r>
            <a:r>
              <a:rPr lang="en-US" altLang="zh-CN" sz="2100" dirty="0" smtClean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100" dirty="0" smtClean="0">
                <a:ea typeface="宋体" pitchFamily="2" charset="-122"/>
              </a:rPr>
              <a:t>transmission unit,</a:t>
            </a:r>
            <a:br>
              <a:rPr lang="en-US" altLang="zh-CN" sz="2100" dirty="0" smtClean="0">
                <a:ea typeface="宋体" pitchFamily="2" charset="-122"/>
              </a:rPr>
            </a:br>
            <a:r>
              <a:rPr lang="en-US" altLang="zh-CN" sz="2100" dirty="0" smtClean="0">
                <a:ea typeface="宋体" pitchFamily="2" charset="-122"/>
              </a:rPr>
              <a:t>			i.e., the </a:t>
            </a:r>
            <a:r>
              <a:rPr lang="en-US" altLang="zh-CN" sz="2100" dirty="0" smtClean="0">
                <a:solidFill>
                  <a:srgbClr val="0070C0"/>
                </a:solidFill>
                <a:ea typeface="宋体" pitchFamily="2" charset="-122"/>
              </a:rPr>
              <a:t>max</a:t>
            </a:r>
            <a:r>
              <a:rPr lang="en-US" altLang="zh-CN" sz="2100" dirty="0" smtClean="0">
                <a:ea typeface="宋体" pitchFamily="2" charset="-122"/>
              </a:rPr>
              <a:t> </a:t>
            </a:r>
            <a:r>
              <a:rPr lang="en-US" altLang="zh-CN" sz="2100" dirty="0" smtClean="0">
                <a:solidFill>
                  <a:srgbClr val="FF0000"/>
                </a:solidFill>
                <a:ea typeface="宋体" pitchFamily="2" charset="-122"/>
              </a:rPr>
              <a:t>IP packet size</a:t>
            </a:r>
            <a:r>
              <a:rPr lang="en-US" altLang="zh-CN" sz="2100" dirty="0" smtClean="0">
                <a:ea typeface="宋体" pitchFamily="2" charset="-122"/>
              </a:rPr>
              <a:t> that can</a:t>
            </a:r>
            <a:br>
              <a:rPr lang="en-US" altLang="zh-CN" sz="2100" dirty="0" smtClean="0">
                <a:ea typeface="宋体" pitchFamily="2" charset="-122"/>
              </a:rPr>
            </a:br>
            <a:r>
              <a:rPr lang="en-US" altLang="zh-CN" sz="2100" dirty="0" smtClean="0">
                <a:ea typeface="宋体" pitchFamily="2" charset="-122"/>
              </a:rPr>
              <a:t>			be transmitted over the link</a:t>
            </a:r>
          </a:p>
          <a:p>
            <a:pPr lvl="1"/>
            <a:r>
              <a:rPr lang="en-US" altLang="zh-CN" sz="2100" dirty="0" smtClean="0">
                <a:ea typeface="宋体" pitchFamily="2" charset="-122"/>
              </a:rPr>
              <a:t>path MTU	the</a:t>
            </a:r>
            <a:r>
              <a:rPr lang="en-US" altLang="zh-CN" sz="2100" dirty="0" smtClean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100" dirty="0" smtClean="0">
                <a:solidFill>
                  <a:srgbClr val="0070C0"/>
                </a:solidFill>
                <a:ea typeface="宋体" pitchFamily="2" charset="-122"/>
              </a:rPr>
              <a:t>minimum </a:t>
            </a:r>
            <a:r>
              <a:rPr lang="en-US" altLang="zh-CN" sz="2100" dirty="0" smtClean="0">
                <a:ea typeface="宋体" pitchFamily="2" charset="-122"/>
              </a:rPr>
              <a:t>MTU of all the links in a</a:t>
            </a:r>
            <a:br>
              <a:rPr lang="en-US" altLang="zh-CN" sz="2100" dirty="0" smtClean="0">
                <a:ea typeface="宋体" pitchFamily="2" charset="-122"/>
              </a:rPr>
            </a:br>
            <a:r>
              <a:rPr lang="en-US" altLang="zh-CN" sz="2100" dirty="0" smtClean="0">
                <a:ea typeface="宋体" pitchFamily="2" charset="-122"/>
              </a:rPr>
              <a:t>			path between a source and a destination</a:t>
            </a:r>
          </a:p>
          <a:p>
            <a:pPr lvl="1"/>
            <a:endParaRPr lang="en-US" altLang="zh-CN" sz="2100" dirty="0" smtClean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Minimum link MTU for IPv6 is 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1280 octets</a:t>
            </a:r>
            <a:r>
              <a:rPr lang="en-US" altLang="zh-CN" sz="2400" dirty="0" smtClean="0">
                <a:ea typeface="宋体" pitchFamily="2" charset="-122"/>
              </a:rPr>
              <a:t/>
            </a:r>
            <a:br>
              <a:rPr lang="en-US" altLang="zh-CN" sz="2400" dirty="0" smtClean="0">
                <a:ea typeface="宋体" pitchFamily="2" charset="-122"/>
              </a:rPr>
            </a:br>
            <a:r>
              <a:rPr lang="en-US" altLang="zh-CN" sz="2400" dirty="0" smtClean="0">
                <a:ea typeface="宋体" pitchFamily="2" charset="-122"/>
              </a:rPr>
              <a:t>(versus 68 octets for IPv4)</a:t>
            </a:r>
          </a:p>
          <a:p>
            <a:r>
              <a:rPr lang="en-US" altLang="zh-CN" sz="2400" dirty="0" smtClean="0">
                <a:ea typeface="宋体" pitchFamily="2" charset="-122"/>
              </a:rPr>
              <a:t>On links with MTU &lt; 1280, 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link-specific fragmentation and reassembly </a:t>
            </a:r>
            <a:r>
              <a:rPr lang="en-US" altLang="zh-CN" sz="2400" dirty="0" smtClean="0">
                <a:ea typeface="宋体" pitchFamily="2" charset="-122"/>
              </a:rPr>
              <a:t>must be used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09504" y="6400800"/>
            <a:ext cx="721772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CC30157A-0E44-4C74-B31E-EF4C83433E20}" type="slidenum">
              <a:rPr lang="en-US" altLang="ko-KR" smtClean="0">
                <a:latin typeface="+mn-lt"/>
                <a:ea typeface="굴림" pitchFamily="34" charset="-127"/>
              </a:rPr>
              <a:pPr/>
              <a:t>86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2-</a:t>
            </a:r>
            <a:fld id="{6C1F76B0-C056-41A2-B7A5-C4FED8C001A5}" type="slidenum">
              <a:rPr lang="en-US" altLang="ko-KR" smtClean="0"/>
              <a:pPr>
                <a:defRPr/>
              </a:pPr>
              <a:t>87</a:t>
            </a:fld>
            <a:endParaRPr lang="en-US" altLang="ko-KR" dirty="0"/>
          </a:p>
        </p:txBody>
      </p:sp>
      <p:pic>
        <p:nvPicPr>
          <p:cNvPr id="1280002" name="Picture 2" descr="Image result for guaranteed minimum MTU of 1280 octets"/>
          <p:cNvPicPr>
            <a:picLocks noChangeAspect="1" noChangeArrowheads="1"/>
          </p:cNvPicPr>
          <p:nvPr/>
        </p:nvPicPr>
        <p:blipFill>
          <a:blip r:embed="rId2" cstate="print"/>
          <a:srcRect b="9449"/>
          <a:stretch>
            <a:fillRect/>
          </a:stretch>
        </p:blipFill>
        <p:spPr bwMode="auto">
          <a:xfrm>
            <a:off x="0" y="0"/>
            <a:ext cx="9144000" cy="62099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IP Technology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Path MTU Discovery (1)</a:t>
            </a:r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altLang="zh-CN" sz="2400" dirty="0" smtClean="0">
                <a:ea typeface="宋体" pitchFamily="2" charset="-122"/>
              </a:rPr>
              <a:t>Implementations are 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expected</a:t>
            </a:r>
            <a:r>
              <a:rPr lang="en-US" altLang="zh-CN" sz="2400" dirty="0" smtClean="0">
                <a:ea typeface="宋体" pitchFamily="2" charset="-122"/>
              </a:rPr>
              <a:t> to perform path MTU discovery to send packets bigger than 1280 octets:</a:t>
            </a:r>
          </a:p>
          <a:p>
            <a:pPr lvl="1">
              <a:lnSpc>
                <a:spcPct val="85000"/>
              </a:lnSpc>
            </a:pPr>
            <a:r>
              <a:rPr lang="en-US" altLang="zh-CN" sz="2000" dirty="0" smtClean="0">
                <a:ea typeface="宋体" pitchFamily="2" charset="-122"/>
              </a:rPr>
              <a:t>for each </a:t>
            </a:r>
            <a:r>
              <a:rPr lang="en-US" altLang="zh-CN" sz="2000" dirty="0" err="1" smtClean="0">
                <a:ea typeface="宋体" pitchFamily="2" charset="-122"/>
              </a:rPr>
              <a:t>dest</a:t>
            </a:r>
            <a:r>
              <a:rPr lang="en-US" altLang="zh-CN" sz="2000" dirty="0" smtClean="0">
                <a:ea typeface="宋体" pitchFamily="2" charset="-122"/>
              </a:rPr>
              <a:t>., start by assuming MTU of first-hop link</a:t>
            </a:r>
          </a:p>
          <a:p>
            <a:pPr lvl="1">
              <a:lnSpc>
                <a:spcPct val="85000"/>
              </a:lnSpc>
            </a:pPr>
            <a:r>
              <a:rPr lang="en-US" altLang="zh-CN" sz="2000" dirty="0" smtClean="0">
                <a:ea typeface="宋体" pitchFamily="2" charset="-122"/>
              </a:rPr>
              <a:t>if a packet reaches a link in which it cannot fit, will invoke</a:t>
            </a:r>
            <a:r>
              <a:rPr lang="en-US" altLang="zh-CN" sz="2000" dirty="0" smtClean="0">
                <a:solidFill>
                  <a:srgbClr val="0070C0"/>
                </a:solidFill>
                <a:ea typeface="宋体" pitchFamily="2" charset="-122"/>
              </a:rPr>
              <a:t> ICMP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“packet too big” </a:t>
            </a:r>
            <a:r>
              <a:rPr lang="en-US" altLang="zh-CN" sz="2000" dirty="0" smtClean="0">
                <a:ea typeface="宋体" pitchFamily="2" charset="-122"/>
              </a:rPr>
              <a:t>message to source, reporting the link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’</a:t>
            </a:r>
            <a:r>
              <a:rPr lang="en-US" altLang="zh-CN" sz="2000" dirty="0" smtClean="0">
                <a:ea typeface="宋体" pitchFamily="2" charset="-122"/>
              </a:rPr>
              <a:t>s MTU; MTU is cached by source for specific destination</a:t>
            </a:r>
          </a:p>
          <a:p>
            <a:pPr lvl="1">
              <a:lnSpc>
                <a:spcPct val="85000"/>
              </a:lnSpc>
            </a:pPr>
            <a:r>
              <a:rPr lang="en-US" altLang="zh-CN" sz="2000" dirty="0" smtClean="0">
                <a:ea typeface="宋体" pitchFamily="2" charset="-122"/>
              </a:rPr>
              <a:t>occasionally discard cached MTU to detect possible increase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Minimal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implementation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u="sng" dirty="0" smtClean="0">
                <a:ea typeface="宋体" pitchFamily="2" charset="-122"/>
              </a:rPr>
              <a:t>can omit path MTU discovery</a:t>
            </a:r>
            <a:r>
              <a:rPr lang="en-US" altLang="zh-CN" sz="2400" dirty="0" smtClean="0">
                <a:ea typeface="宋体" pitchFamily="2" charset="-122"/>
              </a:rPr>
              <a:t> as long as all packets kept ≤ 1280 octets</a:t>
            </a:r>
          </a:p>
          <a:p>
            <a:pPr lvl="1">
              <a:lnSpc>
                <a:spcPct val="85000"/>
              </a:lnSpc>
            </a:pPr>
            <a:r>
              <a:rPr lang="en-US" altLang="zh-CN" sz="2000" dirty="0" smtClean="0">
                <a:ea typeface="宋体" pitchFamily="2" charset="-122"/>
              </a:rPr>
              <a:t>e.g., in a boot ROM implementation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09504" y="6400800"/>
            <a:ext cx="721772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CC30157A-0E44-4C74-B31E-EF4C83433E20}" type="slidenum">
              <a:rPr lang="en-US" altLang="ko-KR" smtClean="0">
                <a:latin typeface="+mn-lt"/>
                <a:ea typeface="굴림" pitchFamily="34" charset="-127"/>
              </a:rPr>
              <a:pPr/>
              <a:t>88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2-</a:t>
            </a:r>
            <a:fld id="{6C1F76B0-C056-41A2-B7A5-C4FED8C001A5}" type="slidenum">
              <a:rPr lang="en-US" altLang="ko-KR" smtClean="0"/>
              <a:pPr>
                <a:defRPr/>
              </a:pPr>
              <a:t>89</a:t>
            </a:fld>
            <a:endParaRPr lang="en-US" altLang="ko-KR" dirty="0"/>
          </a:p>
        </p:txBody>
      </p:sp>
      <p:pic>
        <p:nvPicPr>
          <p:cNvPr id="1282050" name="Picture 2" descr="Image result for guaranteed minimum MTU of 1280 octets"/>
          <p:cNvPicPr>
            <a:picLocks noChangeAspect="1" noChangeArrowheads="1"/>
          </p:cNvPicPr>
          <p:nvPr/>
        </p:nvPicPr>
        <p:blipFill>
          <a:blip r:embed="rId2" cstate="print"/>
          <a:srcRect t="24153" b="8736"/>
          <a:stretch>
            <a:fillRect/>
          </a:stretch>
        </p:blipFill>
        <p:spPr bwMode="auto">
          <a:xfrm>
            <a:off x="0" y="1028701"/>
            <a:ext cx="6248400" cy="3144974"/>
          </a:xfrm>
          <a:prstGeom prst="rect">
            <a:avLst/>
          </a:prstGeom>
          <a:noFill/>
        </p:spPr>
      </p:pic>
      <p:sp>
        <p:nvSpPr>
          <p:cNvPr id="8" name="椭圆 7"/>
          <p:cNvSpPr/>
          <p:nvPr/>
        </p:nvSpPr>
        <p:spPr bwMode="auto">
          <a:xfrm>
            <a:off x="2447925" y="3124199"/>
            <a:ext cx="504825" cy="219075"/>
          </a:xfrm>
          <a:prstGeom prst="ellipse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Path MTU Discovery (2)</a:t>
            </a:r>
          </a:p>
        </p:txBody>
      </p:sp>
      <p:sp>
        <p:nvSpPr>
          <p:cNvPr id="10" name="椭圆 9"/>
          <p:cNvSpPr/>
          <p:nvPr/>
        </p:nvSpPr>
        <p:spPr bwMode="auto">
          <a:xfrm>
            <a:off x="1009650" y="2438399"/>
            <a:ext cx="504825" cy="219075"/>
          </a:xfrm>
          <a:prstGeom prst="ellipse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282052" name="Picture 4" descr="Image result for guaranteed minimum MTU of 1280 octe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4" y="3961977"/>
            <a:ext cx="6226175" cy="29055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IP Technology</a:t>
            </a:r>
          </a:p>
        </p:txBody>
      </p:sp>
      <p:sp>
        <p:nvSpPr>
          <p:cNvPr id="2053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+mn-lt"/>
                <a:ea typeface="굴림" pitchFamily="34" charset="-127"/>
              </a:rPr>
              <a:t>2-</a:t>
            </a:r>
            <a:fld id="{C29E5BEB-7B5A-4AAC-BAE7-2E83DA9BA5B2}" type="slidenum">
              <a:rPr lang="en-US" altLang="ko-KR" smtClean="0">
                <a:latin typeface="+mn-lt"/>
                <a:ea typeface="굴림" pitchFamily="34" charset="-127"/>
              </a:rPr>
              <a:pPr/>
              <a:t>9</a:t>
            </a:fld>
            <a:endParaRPr lang="en-US" altLang="ko-KR" smtClean="0">
              <a:latin typeface="+mn-lt"/>
              <a:ea typeface="굴림" pitchFamily="34" charset="-127"/>
            </a:endParaRP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title"/>
          </p:nvPr>
        </p:nvSpPr>
        <p:spPr>
          <a:xfrm>
            <a:off x="481013" y="0"/>
            <a:ext cx="7772400" cy="1143000"/>
          </a:xfrm>
        </p:spPr>
        <p:txBody>
          <a:bodyPr/>
          <a:lstStyle/>
          <a:p>
            <a:r>
              <a:rPr lang="en-US" altLang="ko-KR" smtClean="0">
                <a:latin typeface="+mn-lt"/>
                <a:ea typeface="굴림" pitchFamily="34" charset="-127"/>
              </a:rPr>
              <a:t>Forwarding table</a:t>
            </a:r>
          </a:p>
        </p:txBody>
      </p:sp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4470400" y="623888"/>
            <a:ext cx="4457700" cy="2425699"/>
            <a:chOff x="235" y="1147"/>
            <a:chExt cx="2808" cy="1528"/>
          </a:xfrm>
        </p:grpSpPr>
        <p:sp>
          <p:nvSpPr>
            <p:cNvPr id="2066" name="Freeform 7"/>
            <p:cNvSpPr>
              <a:spLocks/>
            </p:cNvSpPr>
            <p:nvPr/>
          </p:nvSpPr>
          <p:spPr bwMode="auto">
            <a:xfrm>
              <a:off x="879" y="1529"/>
              <a:ext cx="1794" cy="933"/>
            </a:xfrm>
            <a:custGeom>
              <a:avLst/>
              <a:gdLst>
                <a:gd name="T0" fmla="*/ 6 w 1794"/>
                <a:gd name="T1" fmla="*/ 483 h 933"/>
                <a:gd name="T2" fmla="*/ 108 w 1794"/>
                <a:gd name="T3" fmla="*/ 125 h 933"/>
                <a:gd name="T4" fmla="*/ 559 w 1794"/>
                <a:gd name="T5" fmla="*/ 100 h 933"/>
                <a:gd name="T6" fmla="*/ 1128 w 1794"/>
                <a:gd name="T7" fmla="*/ 29 h 933"/>
                <a:gd name="T8" fmla="*/ 1716 w 1794"/>
                <a:gd name="T9" fmla="*/ 275 h 933"/>
                <a:gd name="T10" fmla="*/ 1596 w 1794"/>
                <a:gd name="T11" fmla="*/ 827 h 933"/>
                <a:gd name="T12" fmla="*/ 1380 w 1794"/>
                <a:gd name="T13" fmla="*/ 911 h 933"/>
                <a:gd name="T14" fmla="*/ 840 w 1794"/>
                <a:gd name="T15" fmla="*/ 929 h 933"/>
                <a:gd name="T16" fmla="*/ 414 w 1794"/>
                <a:gd name="T17" fmla="*/ 911 h 933"/>
                <a:gd name="T18" fmla="*/ 143 w 1794"/>
                <a:gd name="T19" fmla="*/ 832 h 933"/>
                <a:gd name="T20" fmla="*/ 6 w 1794"/>
                <a:gd name="T21" fmla="*/ 483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+mn-lt"/>
              </a:endParaRP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141" y="1750"/>
              <a:ext cx="316" cy="147"/>
              <a:chOff x="3600" y="219"/>
              <a:chExt cx="360" cy="175"/>
            </a:xfrm>
          </p:grpSpPr>
          <p:sp>
            <p:nvSpPr>
              <p:cNvPr id="2131" name="Oval 1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1800">
                  <a:latin typeface="+mn-lt"/>
                </a:endParaRPr>
              </a:p>
            </p:txBody>
          </p:sp>
          <p:sp>
            <p:nvSpPr>
              <p:cNvPr id="2132" name="Line 1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2133" name="Line 1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2134" name="Rectangle 1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1800">
                  <a:latin typeface="+mn-lt"/>
                </a:endParaRPr>
              </a:p>
            </p:txBody>
          </p:sp>
          <p:sp>
            <p:nvSpPr>
              <p:cNvPr id="2135" name="Oval 1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1800">
                  <a:latin typeface="+mn-lt"/>
                </a:endParaRPr>
              </a:p>
            </p:txBody>
          </p:sp>
          <p:grpSp>
            <p:nvGrpSpPr>
              <p:cNvPr id="4" name="Group 1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4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800">
                    <a:latin typeface="+mn-lt"/>
                  </a:endParaRPr>
                </a:p>
              </p:txBody>
            </p:sp>
            <p:sp>
              <p:nvSpPr>
                <p:cNvPr id="2142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800">
                    <a:latin typeface="+mn-lt"/>
                  </a:endParaRPr>
                </a:p>
              </p:txBody>
            </p:sp>
            <p:sp>
              <p:nvSpPr>
                <p:cNvPr id="2143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800">
                    <a:latin typeface="+mn-lt"/>
                  </a:endParaRPr>
                </a:p>
              </p:txBody>
            </p:sp>
          </p:grpSp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3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800">
                    <a:latin typeface="+mn-lt"/>
                  </a:endParaRPr>
                </a:p>
              </p:txBody>
            </p:sp>
            <p:sp>
              <p:nvSpPr>
                <p:cNvPr id="2139" name="Line 2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800">
                    <a:latin typeface="+mn-lt"/>
                  </a:endParaRPr>
                </a:p>
              </p:txBody>
            </p:sp>
            <p:sp>
              <p:nvSpPr>
                <p:cNvPr id="2140" name="Line 2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800">
                    <a:latin typeface="+mn-lt"/>
                  </a:endParaRPr>
                </a:p>
              </p:txBody>
            </p:sp>
          </p:grpSp>
        </p:grp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1128" y="2135"/>
              <a:ext cx="316" cy="147"/>
              <a:chOff x="3600" y="219"/>
              <a:chExt cx="360" cy="175"/>
            </a:xfrm>
          </p:grpSpPr>
          <p:sp>
            <p:nvSpPr>
              <p:cNvPr id="2118" name="Oval 2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1800">
                  <a:latin typeface="+mn-lt"/>
                </a:endParaRPr>
              </a:p>
            </p:txBody>
          </p:sp>
          <p:sp>
            <p:nvSpPr>
              <p:cNvPr id="2119" name="Line 2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2120" name="Line 2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2121" name="Rectangle 2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1800">
                  <a:latin typeface="+mn-lt"/>
                </a:endParaRPr>
              </a:p>
            </p:txBody>
          </p:sp>
          <p:sp>
            <p:nvSpPr>
              <p:cNvPr id="2122" name="Oval 2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1800">
                  <a:latin typeface="+mn-lt"/>
                </a:endParaRPr>
              </a:p>
            </p:txBody>
          </p:sp>
          <p:grpSp>
            <p:nvGrpSpPr>
              <p:cNvPr id="7" name="Group 2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28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800">
                    <a:latin typeface="+mn-lt"/>
                  </a:endParaRPr>
                </a:p>
              </p:txBody>
            </p:sp>
            <p:sp>
              <p:nvSpPr>
                <p:cNvPr id="2129" name="Line 3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800">
                    <a:latin typeface="+mn-lt"/>
                  </a:endParaRPr>
                </a:p>
              </p:txBody>
            </p:sp>
            <p:sp>
              <p:nvSpPr>
                <p:cNvPr id="2130" name="Line 3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800">
                    <a:latin typeface="+mn-lt"/>
                  </a:endParaRPr>
                </a:p>
              </p:txBody>
            </p:sp>
          </p:grpSp>
          <p:grpSp>
            <p:nvGrpSpPr>
              <p:cNvPr id="8" name="Group 3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25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800">
                    <a:latin typeface="+mn-lt"/>
                  </a:endParaRPr>
                </a:p>
              </p:txBody>
            </p:sp>
            <p:sp>
              <p:nvSpPr>
                <p:cNvPr id="2126" name="Line 3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800">
                    <a:latin typeface="+mn-lt"/>
                  </a:endParaRPr>
                </a:p>
              </p:txBody>
            </p:sp>
            <p:sp>
              <p:nvSpPr>
                <p:cNvPr id="2127" name="Line 3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800">
                    <a:latin typeface="+mn-lt"/>
                  </a:endParaRPr>
                </a:p>
              </p:txBody>
            </p:sp>
          </p:grpSp>
        </p:grpSp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1966" y="1761"/>
              <a:ext cx="316" cy="147"/>
              <a:chOff x="3600" y="219"/>
              <a:chExt cx="360" cy="175"/>
            </a:xfrm>
          </p:grpSpPr>
          <p:sp>
            <p:nvSpPr>
              <p:cNvPr id="2105" name="Oval 3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1800">
                  <a:latin typeface="+mn-lt"/>
                </a:endParaRPr>
              </a:p>
            </p:txBody>
          </p:sp>
          <p:sp>
            <p:nvSpPr>
              <p:cNvPr id="2106" name="Line 3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2107" name="Line 4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2108" name="Rectangle 4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1800">
                  <a:latin typeface="+mn-lt"/>
                </a:endParaRPr>
              </a:p>
            </p:txBody>
          </p:sp>
          <p:sp>
            <p:nvSpPr>
              <p:cNvPr id="2109" name="Oval 4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1800">
                  <a:latin typeface="+mn-lt"/>
                </a:endParaRPr>
              </a:p>
            </p:txBody>
          </p:sp>
          <p:grpSp>
            <p:nvGrpSpPr>
              <p:cNvPr id="10" name="Group 4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15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800">
                    <a:latin typeface="+mn-lt"/>
                  </a:endParaRPr>
                </a:p>
              </p:txBody>
            </p:sp>
            <p:sp>
              <p:nvSpPr>
                <p:cNvPr id="2116" name="Line 4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800">
                    <a:latin typeface="+mn-lt"/>
                  </a:endParaRPr>
                </a:p>
              </p:txBody>
            </p:sp>
            <p:sp>
              <p:nvSpPr>
                <p:cNvPr id="2117" name="Line 4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800">
                    <a:latin typeface="+mn-lt"/>
                  </a:endParaRPr>
                </a:p>
              </p:txBody>
            </p:sp>
          </p:grpSp>
          <p:grpSp>
            <p:nvGrpSpPr>
              <p:cNvPr id="11" name="Group 4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12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800">
                    <a:latin typeface="+mn-lt"/>
                  </a:endParaRPr>
                </a:p>
              </p:txBody>
            </p:sp>
            <p:sp>
              <p:nvSpPr>
                <p:cNvPr id="2113" name="Line 4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800">
                    <a:latin typeface="+mn-lt"/>
                  </a:endParaRPr>
                </a:p>
              </p:txBody>
            </p:sp>
            <p:sp>
              <p:nvSpPr>
                <p:cNvPr id="2114" name="Line 5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800">
                    <a:latin typeface="+mn-lt"/>
                  </a:endParaRPr>
                </a:p>
              </p:txBody>
            </p:sp>
          </p:grpSp>
        </p:grpSp>
        <p:grpSp>
          <p:nvGrpSpPr>
            <p:cNvPr id="12" name="Group 65"/>
            <p:cNvGrpSpPr>
              <a:grpSpLocks/>
            </p:cNvGrpSpPr>
            <p:nvPr/>
          </p:nvGrpSpPr>
          <p:grpSpPr bwMode="auto">
            <a:xfrm>
              <a:off x="1920" y="2115"/>
              <a:ext cx="316" cy="147"/>
              <a:chOff x="3600" y="219"/>
              <a:chExt cx="360" cy="175"/>
            </a:xfrm>
          </p:grpSpPr>
          <p:sp>
            <p:nvSpPr>
              <p:cNvPr id="2092" name="Oval 6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1800">
                  <a:latin typeface="+mn-lt"/>
                </a:endParaRPr>
              </a:p>
            </p:txBody>
          </p:sp>
          <p:sp>
            <p:nvSpPr>
              <p:cNvPr id="2093" name="Line 6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2094" name="Line 6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2095" name="Rectangle 6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ko-KR" altLang="ko-KR" sz="1800">
                  <a:latin typeface="+mn-lt"/>
                </a:endParaRPr>
              </a:p>
            </p:txBody>
          </p:sp>
          <p:sp>
            <p:nvSpPr>
              <p:cNvPr id="2096" name="Oval 7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ko-KR" altLang="en-US" sz="1800">
                  <a:latin typeface="+mn-lt"/>
                </a:endParaRPr>
              </a:p>
            </p:txBody>
          </p:sp>
          <p:grpSp>
            <p:nvGrpSpPr>
              <p:cNvPr id="13" name="Group 7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02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800">
                    <a:latin typeface="+mn-lt"/>
                  </a:endParaRPr>
                </a:p>
              </p:txBody>
            </p:sp>
            <p:sp>
              <p:nvSpPr>
                <p:cNvPr id="2103" name="Line 7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800">
                    <a:latin typeface="+mn-lt"/>
                  </a:endParaRPr>
                </a:p>
              </p:txBody>
            </p:sp>
            <p:sp>
              <p:nvSpPr>
                <p:cNvPr id="2104" name="Line 7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800">
                    <a:latin typeface="+mn-lt"/>
                  </a:endParaRPr>
                </a:p>
              </p:txBody>
            </p:sp>
          </p:grpSp>
          <p:grpSp>
            <p:nvGrpSpPr>
              <p:cNvPr id="14" name="Group 7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099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800">
                    <a:latin typeface="+mn-lt"/>
                  </a:endParaRPr>
                </a:p>
              </p:txBody>
            </p:sp>
            <p:sp>
              <p:nvSpPr>
                <p:cNvPr id="2100" name="Line 7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800">
                    <a:latin typeface="+mn-lt"/>
                  </a:endParaRPr>
                </a:p>
              </p:txBody>
            </p:sp>
            <p:sp>
              <p:nvSpPr>
                <p:cNvPr id="2101" name="Line 7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800">
                    <a:latin typeface="+mn-lt"/>
                  </a:endParaRPr>
                </a:p>
              </p:txBody>
            </p:sp>
          </p:grpSp>
        </p:grpSp>
        <p:sp>
          <p:nvSpPr>
            <p:cNvPr id="2071" name="Line 115"/>
            <p:cNvSpPr>
              <a:spLocks noChangeShapeType="1"/>
            </p:cNvSpPr>
            <p:nvPr/>
          </p:nvSpPr>
          <p:spPr bwMode="auto">
            <a:xfrm>
              <a:off x="1282" y="1906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2072" name="Line 117"/>
            <p:cNvSpPr>
              <a:spLocks noChangeShapeType="1"/>
            </p:cNvSpPr>
            <p:nvPr/>
          </p:nvSpPr>
          <p:spPr bwMode="auto">
            <a:xfrm>
              <a:off x="1468" y="1825"/>
              <a:ext cx="5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2073" name="Line 118"/>
            <p:cNvSpPr>
              <a:spLocks noChangeShapeType="1"/>
            </p:cNvSpPr>
            <p:nvPr/>
          </p:nvSpPr>
          <p:spPr bwMode="auto">
            <a:xfrm>
              <a:off x="1428" y="2223"/>
              <a:ext cx="5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2074" name="Line 119"/>
            <p:cNvSpPr>
              <a:spLocks noChangeShapeType="1"/>
            </p:cNvSpPr>
            <p:nvPr/>
          </p:nvSpPr>
          <p:spPr bwMode="auto">
            <a:xfrm>
              <a:off x="2109" y="1898"/>
              <a:ext cx="0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2075" name="Line 120"/>
            <p:cNvSpPr>
              <a:spLocks noChangeShapeType="1"/>
            </p:cNvSpPr>
            <p:nvPr/>
          </p:nvSpPr>
          <p:spPr bwMode="auto">
            <a:xfrm>
              <a:off x="779" y="1833"/>
              <a:ext cx="3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2076" name="Line 121"/>
            <p:cNvSpPr>
              <a:spLocks noChangeShapeType="1"/>
            </p:cNvSpPr>
            <p:nvPr/>
          </p:nvSpPr>
          <p:spPr bwMode="auto">
            <a:xfrm>
              <a:off x="2272" y="1833"/>
              <a:ext cx="4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2077" name="Line 122"/>
            <p:cNvSpPr>
              <a:spLocks noChangeShapeType="1"/>
            </p:cNvSpPr>
            <p:nvPr/>
          </p:nvSpPr>
          <p:spPr bwMode="auto">
            <a:xfrm>
              <a:off x="2239" y="2223"/>
              <a:ext cx="236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2078" name="Line 123"/>
            <p:cNvSpPr>
              <a:spLocks noChangeShapeType="1"/>
            </p:cNvSpPr>
            <p:nvPr/>
          </p:nvSpPr>
          <p:spPr bwMode="auto">
            <a:xfrm>
              <a:off x="998" y="2231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+mn-lt"/>
              </a:endParaRPr>
            </a:p>
          </p:txBody>
        </p:sp>
        <p:graphicFrame>
          <p:nvGraphicFramePr>
            <p:cNvPr id="2050" name="Object 124"/>
            <p:cNvGraphicFramePr>
              <a:graphicFrameLocks noChangeAspect="1"/>
            </p:cNvGraphicFramePr>
            <p:nvPr/>
          </p:nvGraphicFramePr>
          <p:xfrm>
            <a:off x="487" y="1694"/>
            <a:ext cx="333" cy="264"/>
          </p:xfrm>
          <a:graphic>
            <a:graphicData uri="http://schemas.openxmlformats.org/presentationml/2006/ole">
              <p:oleObj spid="_x0000_s274434" name="Clip" r:id="rId4" imgW="1305000" imgH="1085760" progId="">
                <p:embed/>
              </p:oleObj>
            </a:graphicData>
          </a:graphic>
        </p:graphicFrame>
        <p:graphicFrame>
          <p:nvGraphicFramePr>
            <p:cNvPr id="2051" name="Object 125"/>
            <p:cNvGraphicFramePr>
              <a:graphicFrameLocks noChangeAspect="1"/>
            </p:cNvGraphicFramePr>
            <p:nvPr/>
          </p:nvGraphicFramePr>
          <p:xfrm>
            <a:off x="2710" y="1694"/>
            <a:ext cx="333" cy="264"/>
          </p:xfrm>
          <a:graphic>
            <a:graphicData uri="http://schemas.openxmlformats.org/presentationml/2006/ole">
              <p:oleObj spid="_x0000_s274435" name="Clip" r:id="rId5" imgW="1305000" imgH="1085760" progId="">
                <p:embed/>
              </p:oleObj>
            </a:graphicData>
          </a:graphic>
        </p:graphicFrame>
        <p:sp>
          <p:nvSpPr>
            <p:cNvPr id="2079" name="Line 126"/>
            <p:cNvSpPr>
              <a:spLocks noChangeShapeType="1"/>
            </p:cNvSpPr>
            <p:nvPr/>
          </p:nvSpPr>
          <p:spPr bwMode="auto">
            <a:xfrm>
              <a:off x="836" y="1777"/>
              <a:ext cx="259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2080" name="Line 127"/>
            <p:cNvSpPr>
              <a:spLocks noChangeShapeType="1"/>
            </p:cNvSpPr>
            <p:nvPr/>
          </p:nvSpPr>
          <p:spPr bwMode="auto">
            <a:xfrm>
              <a:off x="2288" y="1784"/>
              <a:ext cx="421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2081" name="Line 128"/>
            <p:cNvSpPr>
              <a:spLocks noChangeShapeType="1"/>
            </p:cNvSpPr>
            <p:nvPr/>
          </p:nvSpPr>
          <p:spPr bwMode="auto">
            <a:xfrm>
              <a:off x="1508" y="1776"/>
              <a:ext cx="429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2082" name="Text Box 129"/>
            <p:cNvSpPr txBox="1">
              <a:spLocks noChangeArrowheads="1"/>
            </p:cNvSpPr>
            <p:nvPr/>
          </p:nvSpPr>
          <p:spPr bwMode="auto">
            <a:xfrm>
              <a:off x="890" y="1609"/>
              <a:ext cx="27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1800">
                  <a:solidFill>
                    <a:srgbClr val="FF0000"/>
                  </a:solidFill>
                  <a:latin typeface="+mn-lt"/>
                </a:rPr>
                <a:t>12</a:t>
              </a:r>
            </a:p>
          </p:txBody>
        </p:sp>
        <p:sp>
          <p:nvSpPr>
            <p:cNvPr id="2083" name="Text Box 130"/>
            <p:cNvSpPr txBox="1">
              <a:spLocks noChangeArrowheads="1"/>
            </p:cNvSpPr>
            <p:nvPr/>
          </p:nvSpPr>
          <p:spPr bwMode="auto">
            <a:xfrm>
              <a:off x="1621" y="1561"/>
              <a:ext cx="2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1800">
                  <a:solidFill>
                    <a:srgbClr val="FF0000"/>
                  </a:solidFill>
                  <a:latin typeface="+mn-lt"/>
                </a:rPr>
                <a:t>22</a:t>
              </a:r>
            </a:p>
          </p:txBody>
        </p:sp>
        <p:sp>
          <p:nvSpPr>
            <p:cNvPr id="2084" name="Text Box 131"/>
            <p:cNvSpPr txBox="1">
              <a:spLocks noChangeArrowheads="1"/>
            </p:cNvSpPr>
            <p:nvPr/>
          </p:nvSpPr>
          <p:spPr bwMode="auto">
            <a:xfrm>
              <a:off x="2351" y="1585"/>
              <a:ext cx="2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1800">
                  <a:solidFill>
                    <a:srgbClr val="FF0000"/>
                  </a:solidFill>
                  <a:latin typeface="+mn-lt"/>
                </a:rPr>
                <a:t>32</a:t>
              </a:r>
            </a:p>
          </p:txBody>
        </p:sp>
        <p:sp>
          <p:nvSpPr>
            <p:cNvPr id="2085" name="Text Box 132"/>
            <p:cNvSpPr txBox="1">
              <a:spLocks noChangeArrowheads="1"/>
            </p:cNvSpPr>
            <p:nvPr/>
          </p:nvSpPr>
          <p:spPr bwMode="auto">
            <a:xfrm>
              <a:off x="996" y="1805"/>
              <a:ext cx="1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1800">
                  <a:latin typeface="+mn-lt"/>
                </a:rPr>
                <a:t>1</a:t>
              </a:r>
            </a:p>
          </p:txBody>
        </p:sp>
        <p:sp>
          <p:nvSpPr>
            <p:cNvPr id="2086" name="Text Box 133"/>
            <p:cNvSpPr txBox="1">
              <a:spLocks noChangeArrowheads="1"/>
            </p:cNvSpPr>
            <p:nvPr/>
          </p:nvSpPr>
          <p:spPr bwMode="auto">
            <a:xfrm>
              <a:off x="1240" y="1877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1800">
                  <a:latin typeface="+mn-lt"/>
                </a:rPr>
                <a:t>2</a:t>
              </a:r>
            </a:p>
          </p:txBody>
        </p:sp>
        <p:sp>
          <p:nvSpPr>
            <p:cNvPr id="2087" name="Text Box 134"/>
            <p:cNvSpPr txBox="1">
              <a:spLocks noChangeArrowheads="1"/>
            </p:cNvSpPr>
            <p:nvPr/>
          </p:nvSpPr>
          <p:spPr bwMode="auto">
            <a:xfrm>
              <a:off x="1435" y="1780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1800">
                  <a:latin typeface="+mn-lt"/>
                </a:rPr>
                <a:t>3</a:t>
              </a:r>
            </a:p>
          </p:txBody>
        </p:sp>
        <p:sp>
          <p:nvSpPr>
            <p:cNvPr id="2088" name="Text Box 135"/>
            <p:cNvSpPr txBox="1">
              <a:spLocks noChangeArrowheads="1"/>
            </p:cNvSpPr>
            <p:nvPr/>
          </p:nvSpPr>
          <p:spPr bwMode="auto">
            <a:xfrm>
              <a:off x="478" y="1147"/>
              <a:ext cx="84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1800">
                  <a:solidFill>
                    <a:srgbClr val="FF0000"/>
                  </a:solidFill>
                  <a:latin typeface="+mn-lt"/>
                </a:rPr>
                <a:t>VC number</a:t>
              </a:r>
            </a:p>
          </p:txBody>
        </p:sp>
        <p:sp>
          <p:nvSpPr>
            <p:cNvPr id="2089" name="Line 137"/>
            <p:cNvSpPr>
              <a:spLocks noChangeShapeType="1"/>
            </p:cNvSpPr>
            <p:nvPr/>
          </p:nvSpPr>
          <p:spPr bwMode="auto">
            <a:xfrm>
              <a:off x="794" y="1356"/>
              <a:ext cx="147" cy="259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2090" name="Text Box 138"/>
            <p:cNvSpPr txBox="1">
              <a:spLocks noChangeArrowheads="1"/>
            </p:cNvSpPr>
            <p:nvPr/>
          </p:nvSpPr>
          <p:spPr bwMode="auto">
            <a:xfrm>
              <a:off x="235" y="2268"/>
              <a:ext cx="75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1800">
                  <a:latin typeface="+mn-lt"/>
                </a:rPr>
                <a:t>interface</a:t>
              </a:r>
            </a:p>
            <a:p>
              <a:pPr eaLnBrk="0" hangingPunct="0"/>
              <a:r>
                <a:rPr kumimoji="0" lang="en-US" altLang="ko-KR" sz="1800">
                  <a:latin typeface="+mn-lt"/>
                </a:rPr>
                <a:t>number</a:t>
              </a:r>
            </a:p>
          </p:txBody>
        </p:sp>
        <p:sp>
          <p:nvSpPr>
            <p:cNvPr id="2091" name="Line 139"/>
            <p:cNvSpPr>
              <a:spLocks noChangeShapeType="1"/>
            </p:cNvSpPr>
            <p:nvPr/>
          </p:nvSpPr>
          <p:spPr bwMode="auto">
            <a:xfrm flipV="1">
              <a:off x="738" y="1996"/>
              <a:ext cx="292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+mn-lt"/>
              </a:endParaRPr>
            </a:p>
          </p:txBody>
        </p:sp>
      </p:grpSp>
      <p:grpSp>
        <p:nvGrpSpPr>
          <p:cNvPr id="15" name="Group 150"/>
          <p:cNvGrpSpPr>
            <a:grpSpLocks/>
          </p:cNvGrpSpPr>
          <p:nvPr/>
        </p:nvGrpSpPr>
        <p:grpSpPr bwMode="auto">
          <a:xfrm>
            <a:off x="336550" y="3855161"/>
            <a:ext cx="8524875" cy="2233613"/>
            <a:chOff x="269" y="2422"/>
            <a:chExt cx="5370" cy="1407"/>
          </a:xfrm>
        </p:grpSpPr>
        <p:sp>
          <p:nvSpPr>
            <p:cNvPr id="2059" name="Line 142"/>
            <p:cNvSpPr>
              <a:spLocks noChangeShapeType="1"/>
            </p:cNvSpPr>
            <p:nvPr/>
          </p:nvSpPr>
          <p:spPr bwMode="auto">
            <a:xfrm>
              <a:off x="269" y="2653"/>
              <a:ext cx="5297" cy="1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2060" name="Text Box 143"/>
            <p:cNvSpPr txBox="1">
              <a:spLocks noChangeArrowheads="1"/>
            </p:cNvSpPr>
            <p:nvPr/>
          </p:nvSpPr>
          <p:spPr bwMode="auto">
            <a:xfrm>
              <a:off x="374" y="2422"/>
              <a:ext cx="52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ko-KR" sz="1800">
                  <a:latin typeface="+mn-lt"/>
                </a:rPr>
                <a:t>Incoming interface    Incoming VC #     Outgoing interface    Outgoing VC #</a:t>
              </a:r>
            </a:p>
          </p:txBody>
        </p:sp>
        <p:sp>
          <p:nvSpPr>
            <p:cNvPr id="2061" name="Line 145"/>
            <p:cNvSpPr>
              <a:spLocks noChangeShapeType="1"/>
            </p:cNvSpPr>
            <p:nvPr/>
          </p:nvSpPr>
          <p:spPr bwMode="auto">
            <a:xfrm>
              <a:off x="1785" y="2450"/>
              <a:ext cx="0" cy="133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2062" name="Line 146"/>
            <p:cNvSpPr>
              <a:spLocks noChangeShapeType="1"/>
            </p:cNvSpPr>
            <p:nvPr/>
          </p:nvSpPr>
          <p:spPr bwMode="auto">
            <a:xfrm>
              <a:off x="2985" y="2474"/>
              <a:ext cx="0" cy="133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2063" name="Line 147"/>
            <p:cNvSpPr>
              <a:spLocks noChangeShapeType="1"/>
            </p:cNvSpPr>
            <p:nvPr/>
          </p:nvSpPr>
          <p:spPr bwMode="auto">
            <a:xfrm>
              <a:off x="4438" y="2450"/>
              <a:ext cx="0" cy="137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+mn-lt"/>
              </a:endParaRPr>
            </a:p>
          </p:txBody>
        </p:sp>
        <p:sp>
          <p:nvSpPr>
            <p:cNvPr id="2064" name="Text Box 148"/>
            <p:cNvSpPr txBox="1">
              <a:spLocks noChangeArrowheads="1"/>
            </p:cNvSpPr>
            <p:nvPr/>
          </p:nvSpPr>
          <p:spPr bwMode="auto">
            <a:xfrm>
              <a:off x="891" y="2755"/>
              <a:ext cx="4294" cy="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 eaLnBrk="0" hangingPunct="0"/>
              <a:r>
                <a:rPr kumimoji="0" lang="en-US" altLang="ko-KR" sz="1800">
                  <a:latin typeface="+mn-lt"/>
                </a:rPr>
                <a:t>1                           12                               3                          22</a:t>
              </a:r>
            </a:p>
            <a:p>
              <a:pPr marL="457200" indent="-457200" eaLnBrk="0" hangingPunct="0"/>
              <a:r>
                <a:rPr kumimoji="0" lang="en-US" altLang="ko-KR" sz="1800">
                  <a:latin typeface="+mn-lt"/>
                </a:rPr>
                <a:t>2                          63                               1                           18 </a:t>
              </a:r>
            </a:p>
            <a:p>
              <a:pPr marL="457200" indent="-457200" eaLnBrk="0" hangingPunct="0"/>
              <a:r>
                <a:rPr kumimoji="0" lang="en-US" altLang="ko-KR" sz="1800">
                  <a:latin typeface="+mn-lt"/>
                </a:rPr>
                <a:t>3                           7                                2                           17</a:t>
              </a:r>
            </a:p>
            <a:p>
              <a:pPr marL="457200" indent="-457200" eaLnBrk="0" hangingPunct="0"/>
              <a:r>
                <a:rPr kumimoji="0" lang="en-US" altLang="ko-KR" sz="1800">
                  <a:latin typeface="+mn-lt"/>
                </a:rPr>
                <a:t>1                          97                               3                           87</a:t>
              </a:r>
            </a:p>
            <a:p>
              <a:pPr marL="457200" indent="-457200" eaLnBrk="0" hangingPunct="0"/>
              <a:r>
                <a:rPr kumimoji="0" lang="en-US" altLang="ko-KR" sz="1800">
                  <a:latin typeface="+mn-lt"/>
                </a:rPr>
                <a:t>…                          …                                …                            …</a:t>
              </a:r>
            </a:p>
          </p:txBody>
        </p:sp>
        <p:sp>
          <p:nvSpPr>
            <p:cNvPr id="2065" name="Text Box 149"/>
            <p:cNvSpPr txBox="1">
              <a:spLocks noChangeArrowheads="1"/>
            </p:cNvSpPr>
            <p:nvPr/>
          </p:nvSpPr>
          <p:spPr bwMode="auto">
            <a:xfrm>
              <a:off x="876" y="3014"/>
              <a:ext cx="1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kumimoji="0" lang="ko-KR" altLang="ko-KR" sz="1800">
                <a:latin typeface="+mn-lt"/>
              </a:endParaRPr>
            </a:p>
          </p:txBody>
        </p:sp>
      </p:grpSp>
      <p:sp>
        <p:nvSpPr>
          <p:cNvPr id="2057" name="Text Box 151"/>
          <p:cNvSpPr txBox="1">
            <a:spLocks noChangeArrowheads="1"/>
          </p:cNvSpPr>
          <p:nvPr/>
        </p:nvSpPr>
        <p:spPr bwMode="auto">
          <a:xfrm>
            <a:off x="357188" y="3276071"/>
            <a:ext cx="22621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800" u="sng" dirty="0">
                <a:solidFill>
                  <a:srgbClr val="FF0000"/>
                </a:solidFill>
                <a:latin typeface="+mn-lt"/>
              </a:rPr>
              <a:t>Forwarding table in</a:t>
            </a:r>
          </a:p>
          <a:p>
            <a:pPr eaLnBrk="0" hangingPunct="0"/>
            <a:r>
              <a:rPr kumimoji="0" lang="en-US" altLang="ko-KR" sz="1800" u="sng" dirty="0">
                <a:solidFill>
                  <a:srgbClr val="FF0000"/>
                </a:solidFill>
                <a:latin typeface="+mn-lt"/>
              </a:rPr>
              <a:t>northwest router:</a:t>
            </a:r>
          </a:p>
        </p:txBody>
      </p:sp>
      <p:sp>
        <p:nvSpPr>
          <p:cNvPr id="2058" name="Text Box 152"/>
          <p:cNvSpPr txBox="1">
            <a:spLocks noChangeArrowheads="1"/>
          </p:cNvSpPr>
          <p:nvPr/>
        </p:nvSpPr>
        <p:spPr bwMode="auto">
          <a:xfrm>
            <a:off x="1119188" y="6173968"/>
            <a:ext cx="5218095" cy="36933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ko-KR" sz="1800">
                <a:solidFill>
                  <a:srgbClr val="FF0000"/>
                </a:solidFill>
                <a:latin typeface="+mn-lt"/>
              </a:rPr>
              <a:t>Routers maintain connection state information!</a:t>
            </a:r>
          </a:p>
        </p:txBody>
      </p:sp>
      <p:sp>
        <p:nvSpPr>
          <p:cNvPr id="96" name="矩形 95"/>
          <p:cNvSpPr/>
          <p:nvPr/>
        </p:nvSpPr>
        <p:spPr>
          <a:xfrm>
            <a:off x="287866" y="1017728"/>
            <a:ext cx="46340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Whenever a new </a:t>
            </a:r>
            <a:r>
              <a:rPr lang="en-US" altLang="zh-CN" sz="2000" u="sng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VC is established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across a router, </a:t>
            </a:r>
            <a:r>
              <a:rPr lang="en-US" altLang="zh-CN" sz="2000" u="sng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an entry is added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to the  forwarding table. </a:t>
            </a:r>
          </a:p>
          <a:p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Whenever a VC </a:t>
            </a:r>
            <a:r>
              <a:rPr lang="en-US" altLang="zh-CN" sz="2000" u="sng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terminates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, the appropriate entries are </a:t>
            </a:r>
            <a:r>
              <a:rPr lang="en-US" altLang="zh-CN" sz="2000" u="sng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removed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. 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页脚占位符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IP Technology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100362" name="Rectangle 9"/>
          <p:cNvSpPr>
            <a:spLocks noChangeArrowheads="1"/>
          </p:cNvSpPr>
          <p:nvPr/>
        </p:nvSpPr>
        <p:spPr bwMode="auto">
          <a:xfrm>
            <a:off x="7379208" y="2209800"/>
            <a:ext cx="850392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en-US" altLang="zh-CN" sz="2000" b="1" dirty="0">
                <a:latin typeface="+mn-lt"/>
              </a:rPr>
              <a:t>0 0 M</a:t>
            </a: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r>
              <a:rPr lang="en-US" altLang="zh-CN" dirty="0" smtClean="0">
                <a:ea typeface="宋体" pitchFamily="2" charset="-122"/>
              </a:rPr>
              <a:t>Fragment Extension Header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54567"/>
            <a:ext cx="7772400" cy="2526602"/>
          </a:xfrm>
        </p:spPr>
        <p:txBody>
          <a:bodyPr lIns="90487" tIns="44450" rIns="90487" bIns="44450"/>
          <a:lstStyle/>
          <a:p>
            <a:pPr>
              <a:lnSpc>
                <a:spcPct val="85000"/>
              </a:lnSpc>
            </a:pPr>
            <a:r>
              <a:rPr lang="en-US" altLang="zh-CN" sz="2400" dirty="0" smtClean="0">
                <a:ea typeface="宋体" pitchFamily="2" charset="-122"/>
              </a:rPr>
              <a:t>IPv6 </a:t>
            </a:r>
            <a:r>
              <a:rPr lang="en-US" altLang="zh-CN" sz="2400" dirty="0" err="1" smtClean="0">
                <a:ea typeface="宋体" pitchFamily="2" charset="-122"/>
              </a:rPr>
              <a:t>frag</a:t>
            </a:r>
            <a:r>
              <a:rPr lang="en-US" altLang="zh-CN" sz="2400" dirty="0" smtClean="0">
                <a:ea typeface="宋体" pitchFamily="2" charset="-122"/>
              </a:rPr>
              <a:t>. is an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 end-to-end </a:t>
            </a:r>
            <a:r>
              <a:rPr lang="en-US" altLang="zh-CN" sz="2400" dirty="0" smtClean="0">
                <a:ea typeface="宋体" pitchFamily="2" charset="-122"/>
              </a:rPr>
              <a:t>function; routers do not fragment packets en-route if too big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—</a:t>
            </a:r>
            <a:r>
              <a:rPr lang="en-US" altLang="zh-CN" sz="2400" dirty="0" smtClean="0">
                <a:ea typeface="宋体" pitchFamily="2" charset="-122"/>
              </a:rPr>
              <a:t>they send ICMP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“</a:t>
            </a:r>
            <a:r>
              <a:rPr lang="en-US" altLang="zh-CN" sz="2400" dirty="0" smtClean="0">
                <a:ea typeface="宋体" pitchFamily="2" charset="-122"/>
              </a:rPr>
              <a:t>packet too big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”</a:t>
            </a:r>
            <a:r>
              <a:rPr lang="en-US" altLang="zh-CN" sz="2400" dirty="0" smtClean="0">
                <a:ea typeface="宋体" pitchFamily="2" charset="-122"/>
              </a:rPr>
              <a:t> instead</a:t>
            </a:r>
          </a:p>
          <a:p>
            <a:pPr>
              <a:lnSpc>
                <a:spcPct val="85000"/>
              </a:lnSpc>
            </a:pPr>
            <a:r>
              <a:rPr lang="en-US" altLang="zh-CN" sz="2400" dirty="0" smtClean="0">
                <a:ea typeface="宋体" pitchFamily="2" charset="-122"/>
              </a:rPr>
              <a:t>Each fragment must be </a:t>
            </a:r>
            <a:r>
              <a:rPr lang="en-US" altLang="zh-CN" sz="2400" u="sng" dirty="0" smtClean="0">
                <a:ea typeface="宋体" pitchFamily="2" charset="-122"/>
              </a:rPr>
              <a:t>a multiple of 8 octets</a:t>
            </a:r>
          </a:p>
          <a:p>
            <a:pPr>
              <a:lnSpc>
                <a:spcPct val="85000"/>
              </a:lnSpc>
            </a:pPr>
            <a:r>
              <a:rPr lang="en-US" altLang="zh-CN" sz="2400" dirty="0" smtClean="0">
                <a:ea typeface="宋体" pitchFamily="2" charset="-122"/>
              </a:rPr>
              <a:t>IPv6</a:t>
            </a:r>
            <a:r>
              <a:rPr lang="zh-CN" altLang="en-US" sz="2400" dirty="0" smtClean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expands</a:t>
            </a:r>
            <a:r>
              <a:rPr lang="zh-CN" altLang="en-US" sz="2400" dirty="0" smtClean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the</a:t>
            </a:r>
            <a:r>
              <a:rPr lang="zh-CN" altLang="en-US" sz="2400" dirty="0" smtClean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IPv4</a:t>
            </a:r>
            <a:r>
              <a:rPr lang="zh-CN" altLang="en-US" sz="2400" dirty="0" smtClean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“Identifier”</a:t>
            </a:r>
            <a:r>
              <a:rPr lang="zh-CN" altLang="en-US" sz="2400" dirty="0" smtClean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field</a:t>
            </a:r>
            <a:r>
              <a:rPr lang="zh-CN" altLang="en-US" sz="2400" dirty="0" smtClean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to</a:t>
            </a:r>
            <a:r>
              <a:rPr lang="zh-CN" altLang="en-US" sz="2400" dirty="0" smtClean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32</a:t>
            </a:r>
            <a:r>
              <a:rPr lang="zh-CN" altLang="en-US" sz="2400" dirty="0" smtClean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bits</a:t>
            </a:r>
            <a:r>
              <a:rPr lang="zh-CN" altLang="en-US" sz="2400" dirty="0" smtClean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to</a:t>
            </a:r>
            <a:r>
              <a:rPr lang="zh-CN" altLang="en-US" sz="2400" dirty="0" smtClean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accommodate</a:t>
            </a:r>
            <a:r>
              <a:rPr lang="zh-CN" altLang="en-US" sz="2400" dirty="0" smtClean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higher-speed</a:t>
            </a:r>
            <a:r>
              <a:rPr lang="zh-CN" altLang="en-US" sz="2400" dirty="0" smtClean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networks.</a:t>
            </a:r>
            <a:r>
              <a:rPr lang="zh-CN" altLang="en-US" sz="2400" dirty="0" smtClean="0">
                <a:ea typeface="宋体" pitchFamily="2" charset="-122"/>
              </a:rPr>
              <a:t> </a:t>
            </a:r>
            <a:endParaRPr lang="en-US" altLang="zh-CN" sz="2400" dirty="0" smtClean="0">
              <a:ea typeface="宋体" pitchFamily="2" charset="-122"/>
            </a:endParaRPr>
          </a:p>
        </p:txBody>
      </p:sp>
      <p:sp>
        <p:nvSpPr>
          <p:cNvPr id="100358" name="Rectangle 5"/>
          <p:cNvSpPr>
            <a:spLocks noChangeArrowheads="1"/>
          </p:cNvSpPr>
          <p:nvPr/>
        </p:nvSpPr>
        <p:spPr bwMode="auto">
          <a:xfrm>
            <a:off x="914400" y="2209800"/>
            <a:ext cx="1828800" cy="292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en-US" altLang="zh-CN" sz="2000" b="1">
                <a:latin typeface="+mn-lt"/>
              </a:rPr>
              <a:t>Next Header</a:t>
            </a:r>
          </a:p>
        </p:txBody>
      </p:sp>
      <p:sp>
        <p:nvSpPr>
          <p:cNvPr id="100359" name="Rectangle 6"/>
          <p:cNvSpPr>
            <a:spLocks noChangeArrowheads="1"/>
          </p:cNvSpPr>
          <p:nvPr/>
        </p:nvSpPr>
        <p:spPr bwMode="auto">
          <a:xfrm>
            <a:off x="914400" y="2501900"/>
            <a:ext cx="7315200" cy="317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en-US" altLang="zh-CN" sz="2000" b="1" dirty="0">
                <a:latin typeface="+mn-lt"/>
              </a:rPr>
              <a:t>Original Packet Identifier</a:t>
            </a:r>
          </a:p>
        </p:txBody>
      </p:sp>
      <p:sp>
        <p:nvSpPr>
          <p:cNvPr id="100360" name="Rectangle 7"/>
          <p:cNvSpPr>
            <a:spLocks noChangeArrowheads="1"/>
          </p:cNvSpPr>
          <p:nvPr/>
        </p:nvSpPr>
        <p:spPr bwMode="auto">
          <a:xfrm>
            <a:off x="2743200" y="2209800"/>
            <a:ext cx="17526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en-US" altLang="zh-CN" sz="2000" b="1">
                <a:latin typeface="+mn-lt"/>
              </a:rPr>
              <a:t>Reserved</a:t>
            </a:r>
          </a:p>
        </p:txBody>
      </p:sp>
      <p:sp>
        <p:nvSpPr>
          <p:cNvPr id="100361" name="Rectangle 8"/>
          <p:cNvSpPr>
            <a:spLocks noChangeArrowheads="1"/>
          </p:cNvSpPr>
          <p:nvPr/>
        </p:nvSpPr>
        <p:spPr bwMode="auto">
          <a:xfrm>
            <a:off x="4495800" y="2209800"/>
            <a:ext cx="288544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en-US" altLang="zh-CN" sz="2000" b="1">
                <a:latin typeface="+mn-lt"/>
              </a:rPr>
              <a:t>Fragment Offset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2461846" y="1467059"/>
            <a:ext cx="5596934" cy="693339"/>
            <a:chOff x="2461846" y="1467059"/>
            <a:chExt cx="5596934" cy="693339"/>
          </a:xfrm>
        </p:grpSpPr>
        <p:sp>
          <p:nvSpPr>
            <p:cNvPr id="10" name="TextBox 9"/>
            <p:cNvSpPr txBox="1"/>
            <p:nvPr/>
          </p:nvSpPr>
          <p:spPr>
            <a:xfrm>
              <a:off x="2461846" y="1467059"/>
              <a:ext cx="4722725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accent2"/>
                  </a:solidFill>
                  <a:latin typeface="+mn-lt"/>
                </a:rPr>
                <a:t>Single bit M marks the last fragment</a:t>
              </a:r>
              <a:endParaRPr lang="zh-CN" altLang="en-US" sz="2000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>
              <a:off x="7154428" y="1738367"/>
              <a:ext cx="904352" cy="42203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572755" y="2853732"/>
            <a:ext cx="4139922" cy="1029433"/>
            <a:chOff x="572755" y="2853732"/>
            <a:chExt cx="4139922" cy="1029433"/>
          </a:xfrm>
        </p:grpSpPr>
        <p:sp>
          <p:nvSpPr>
            <p:cNvPr id="13" name="TextBox 12"/>
            <p:cNvSpPr txBox="1"/>
            <p:nvPr/>
          </p:nvSpPr>
          <p:spPr>
            <a:xfrm>
              <a:off x="572755" y="3175279"/>
              <a:ext cx="4139922" cy="70788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accent2"/>
                  </a:solidFill>
                  <a:latin typeface="+mn-lt"/>
                </a:rPr>
                <a:t>Carries a unique ID that receiver uses to group fragments</a:t>
              </a:r>
              <a:endParaRPr lang="zh-CN" altLang="en-US" sz="2000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 bwMode="auto">
            <a:xfrm rot="16200000" flipV="1">
              <a:off x="2903974" y="3004458"/>
              <a:ext cx="311499" cy="1004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6390752" y="2451797"/>
            <a:ext cx="2622620" cy="1371077"/>
            <a:chOff x="6390752" y="2451797"/>
            <a:chExt cx="2622620" cy="1371077"/>
          </a:xfrm>
        </p:grpSpPr>
        <p:cxnSp>
          <p:nvCxnSpPr>
            <p:cNvPr id="19" name="直接箭头连接符 18"/>
            <p:cNvCxnSpPr/>
            <p:nvPr/>
          </p:nvCxnSpPr>
          <p:spPr bwMode="auto">
            <a:xfrm rot="16200000" flipH="1">
              <a:off x="7239838" y="2768320"/>
              <a:ext cx="673239" cy="4019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 bwMode="auto">
            <a:xfrm rot="5400000">
              <a:off x="7435781" y="2753248"/>
              <a:ext cx="582805" cy="10048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390752" y="3114988"/>
              <a:ext cx="2622620" cy="70788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accent2"/>
                  </a:solidFill>
                </a:rPr>
                <a:t>Reserved and ignored by receiver</a:t>
              </a:r>
              <a:endParaRPr lang="zh-CN" altLang="en-US" sz="20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03868" y="1909187"/>
            <a:ext cx="401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lt"/>
              </a:rPr>
              <a:t>0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42715" y="1909187"/>
            <a:ext cx="401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lt"/>
              </a:rPr>
              <a:t>8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01177" y="1909187"/>
            <a:ext cx="401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lt"/>
              </a:rPr>
              <a:t>16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85055" y="1909187"/>
            <a:ext cx="472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lt"/>
              </a:rPr>
              <a:t>29</a:t>
            </a:r>
            <a:endParaRPr lang="zh-CN" altLang="en-US" sz="1600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48730" y="1909187"/>
            <a:ext cx="472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lt"/>
              </a:rPr>
              <a:t>31</a:t>
            </a:r>
            <a:endParaRPr lang="zh-CN" altLang="en-US" sz="1600" dirty="0">
              <a:latin typeface="+mn-lt"/>
            </a:endParaRPr>
          </a:p>
        </p:txBody>
      </p:sp>
      <p:sp>
        <p:nvSpPr>
          <p:cNvPr id="3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09504" y="6400800"/>
            <a:ext cx="721772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CC30157A-0E44-4C74-B31E-EF4C83433E20}" type="slidenum">
              <a:rPr lang="en-US" altLang="ko-KR" smtClean="0">
                <a:latin typeface="+mn-lt"/>
                <a:ea typeface="굴림" pitchFamily="34" charset="-127"/>
              </a:rPr>
              <a:pPr/>
              <a:t>90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50" y="228600"/>
            <a:ext cx="8610600" cy="1143000"/>
          </a:xfrm>
        </p:spPr>
        <p:txBody>
          <a:bodyPr/>
          <a:lstStyle/>
          <a:p>
            <a:r>
              <a:rPr lang="en-US" altLang="zh-CN" sz="3200" dirty="0" smtClean="0"/>
              <a:t>Consequence of End-to-End Fragmentation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400" dirty="0" smtClean="0"/>
              <a:t>End-to-end fragmentation </a:t>
            </a:r>
            <a:r>
              <a:rPr lang="en-US" altLang="zh-CN" sz="2400" u="sng" dirty="0" smtClean="0"/>
              <a:t>alters the fundamental IPv4 assumption </a:t>
            </a:r>
            <a:r>
              <a:rPr lang="en-US" altLang="zh-CN" sz="2400" dirty="0" smtClean="0"/>
              <a:t>that routes change dynamically.</a:t>
            </a:r>
          </a:p>
          <a:p>
            <a:pPr>
              <a:spcBef>
                <a:spcPts val="1200"/>
              </a:spcBef>
            </a:pPr>
            <a:r>
              <a:rPr lang="en-US" altLang="zh-CN" sz="2400" u="sng" dirty="0" smtClean="0">
                <a:solidFill>
                  <a:srgbClr val="0070C0"/>
                </a:solidFill>
              </a:rPr>
              <a:t>In IPv6, routes cannot be changed as easily as those in IPv4 </a:t>
            </a:r>
            <a:r>
              <a:rPr lang="en-US" altLang="zh-CN" sz="2400" dirty="0" smtClean="0"/>
              <a:t>because a change in a route can also change the path MTU.</a:t>
            </a:r>
          </a:p>
          <a:p>
            <a:pPr>
              <a:spcBef>
                <a:spcPts val="1200"/>
              </a:spcBef>
            </a:pPr>
            <a:r>
              <a:rPr lang="en-US" altLang="zh-CN" sz="2400" dirty="0" smtClean="0"/>
              <a:t>When a router discovers that fragmentation is needed, it sends ICMP error message back to the source. The source performs another path MTU discovery and fragments </a:t>
            </a:r>
            <a:r>
              <a:rPr lang="en-US" altLang="zh-CN" sz="2400" dirty="0" err="1" smtClean="0"/>
              <a:t>datagrams</a:t>
            </a:r>
            <a:r>
              <a:rPr lang="en-US" altLang="zh-CN" sz="2400" dirty="0" smtClean="0"/>
              <a:t> again.</a:t>
            </a:r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2-</a:t>
            </a:r>
            <a:fld id="{6C1F76B0-C056-41A2-B7A5-C4FED8C001A5}" type="slidenum">
              <a:rPr lang="en-US" altLang="ko-KR" smtClean="0"/>
              <a:pPr>
                <a:defRPr/>
              </a:pPr>
              <a:t>91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r>
              <a:rPr lang="en-US" altLang="zh-CN" dirty="0" smtClean="0">
                <a:ea typeface="宋体" pitchFamily="2" charset="-122"/>
              </a:rPr>
              <a:t>Routing Extension Header</a:t>
            </a:r>
          </a:p>
        </p:txBody>
      </p:sp>
      <p:sp>
        <p:nvSpPr>
          <p:cNvPr id="102404" name="AutoShape 4"/>
          <p:cNvSpPr>
            <a:spLocks noChangeAspect="1" noChangeArrowheads="1" noTextEdit="1"/>
          </p:cNvSpPr>
          <p:nvPr/>
        </p:nvSpPr>
        <p:spPr bwMode="auto">
          <a:xfrm>
            <a:off x="1273476" y="2264636"/>
            <a:ext cx="73279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102405" name="Rectangle 6"/>
          <p:cNvSpPr>
            <a:spLocks noChangeArrowheads="1"/>
          </p:cNvSpPr>
          <p:nvPr/>
        </p:nvSpPr>
        <p:spPr bwMode="auto">
          <a:xfrm>
            <a:off x="1286176" y="4328386"/>
            <a:ext cx="7302500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/>
            <a:endParaRPr lang="zh-CN" altLang="en-US" sz="2000">
              <a:latin typeface="+mn-lt"/>
            </a:endParaRPr>
          </a:p>
        </p:txBody>
      </p:sp>
      <p:sp>
        <p:nvSpPr>
          <p:cNvPr id="102406" name="Rectangle 7"/>
          <p:cNvSpPr>
            <a:spLocks noChangeArrowheads="1"/>
          </p:cNvSpPr>
          <p:nvPr/>
        </p:nvSpPr>
        <p:spPr bwMode="auto">
          <a:xfrm>
            <a:off x="1286176" y="4328386"/>
            <a:ext cx="7302500" cy="13668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lang="zh-CN" altLang="en-US" sz="2000">
              <a:latin typeface="+mn-lt"/>
            </a:endParaRPr>
          </a:p>
        </p:txBody>
      </p:sp>
      <p:sp>
        <p:nvSpPr>
          <p:cNvPr id="102407" name="Line 8"/>
          <p:cNvSpPr>
            <a:spLocks noChangeShapeType="1"/>
          </p:cNvSpPr>
          <p:nvPr/>
        </p:nvSpPr>
        <p:spPr bwMode="auto">
          <a:xfrm>
            <a:off x="1286176" y="4669699"/>
            <a:ext cx="2286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102408" name="Line 9"/>
          <p:cNvSpPr>
            <a:spLocks noChangeShapeType="1"/>
          </p:cNvSpPr>
          <p:nvPr/>
        </p:nvSpPr>
        <p:spPr bwMode="auto">
          <a:xfrm>
            <a:off x="1286176" y="5012599"/>
            <a:ext cx="2286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102409" name="Line 10"/>
          <p:cNvSpPr>
            <a:spLocks noChangeShapeType="1"/>
          </p:cNvSpPr>
          <p:nvPr/>
        </p:nvSpPr>
        <p:spPr bwMode="auto">
          <a:xfrm>
            <a:off x="1286176" y="5353911"/>
            <a:ext cx="228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102410" name="Line 11"/>
          <p:cNvSpPr>
            <a:spLocks noChangeShapeType="1"/>
          </p:cNvSpPr>
          <p:nvPr/>
        </p:nvSpPr>
        <p:spPr bwMode="auto">
          <a:xfrm>
            <a:off x="8360076" y="4669699"/>
            <a:ext cx="2286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102411" name="Line 12"/>
          <p:cNvSpPr>
            <a:spLocks noChangeShapeType="1"/>
          </p:cNvSpPr>
          <p:nvPr/>
        </p:nvSpPr>
        <p:spPr bwMode="auto">
          <a:xfrm>
            <a:off x="8360076" y="5012599"/>
            <a:ext cx="2286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102412" name="Line 13"/>
          <p:cNvSpPr>
            <a:spLocks noChangeShapeType="1"/>
          </p:cNvSpPr>
          <p:nvPr/>
        </p:nvSpPr>
        <p:spPr bwMode="auto">
          <a:xfrm>
            <a:off x="8360076" y="5353911"/>
            <a:ext cx="228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102413" name="Rectangle 14"/>
          <p:cNvSpPr>
            <a:spLocks noChangeArrowheads="1"/>
          </p:cNvSpPr>
          <p:nvPr/>
        </p:nvSpPr>
        <p:spPr bwMode="auto">
          <a:xfrm>
            <a:off x="4442126" y="4910999"/>
            <a:ext cx="13112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1"/>
            <a:r>
              <a:rPr lang="en-US" altLang="zh-CN" sz="2000">
                <a:latin typeface="+mn-lt"/>
              </a:rPr>
              <a:t>Address[1]</a:t>
            </a:r>
          </a:p>
        </p:txBody>
      </p:sp>
      <p:sp>
        <p:nvSpPr>
          <p:cNvPr id="102414" name="Rectangle 15"/>
          <p:cNvSpPr>
            <a:spLocks noChangeArrowheads="1"/>
          </p:cNvSpPr>
          <p:nvPr/>
        </p:nvSpPr>
        <p:spPr bwMode="auto">
          <a:xfrm>
            <a:off x="1286176" y="2618649"/>
            <a:ext cx="73025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/>
            <a:endParaRPr lang="zh-CN" altLang="en-US" sz="2000">
              <a:latin typeface="+mn-lt"/>
            </a:endParaRPr>
          </a:p>
        </p:txBody>
      </p:sp>
      <p:sp>
        <p:nvSpPr>
          <p:cNvPr id="102415" name="Rectangle 16"/>
          <p:cNvSpPr>
            <a:spLocks noChangeArrowheads="1"/>
          </p:cNvSpPr>
          <p:nvPr/>
        </p:nvSpPr>
        <p:spPr bwMode="auto">
          <a:xfrm>
            <a:off x="1286176" y="2618649"/>
            <a:ext cx="7302500" cy="342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lang="zh-CN" altLang="en-US" sz="2000">
              <a:latin typeface="+mn-lt"/>
            </a:endParaRPr>
          </a:p>
        </p:txBody>
      </p:sp>
      <p:sp>
        <p:nvSpPr>
          <p:cNvPr id="102416" name="Rectangle 17"/>
          <p:cNvSpPr>
            <a:spLocks noChangeArrowheads="1"/>
          </p:cNvSpPr>
          <p:nvPr/>
        </p:nvSpPr>
        <p:spPr bwMode="auto">
          <a:xfrm>
            <a:off x="1286176" y="2961549"/>
            <a:ext cx="7302500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/>
            <a:endParaRPr lang="zh-CN" altLang="en-US" sz="2000">
              <a:latin typeface="+mn-lt"/>
            </a:endParaRPr>
          </a:p>
        </p:txBody>
      </p:sp>
      <p:sp>
        <p:nvSpPr>
          <p:cNvPr id="102417" name="Rectangle 18"/>
          <p:cNvSpPr>
            <a:spLocks noChangeArrowheads="1"/>
          </p:cNvSpPr>
          <p:nvPr/>
        </p:nvSpPr>
        <p:spPr bwMode="auto">
          <a:xfrm>
            <a:off x="1286176" y="2961549"/>
            <a:ext cx="7302500" cy="13668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lang="zh-CN" altLang="en-US" sz="2000">
              <a:latin typeface="+mn-lt"/>
            </a:endParaRPr>
          </a:p>
        </p:txBody>
      </p:sp>
      <p:sp>
        <p:nvSpPr>
          <p:cNvPr id="102418" name="Line 19"/>
          <p:cNvSpPr>
            <a:spLocks noChangeShapeType="1"/>
          </p:cNvSpPr>
          <p:nvPr/>
        </p:nvSpPr>
        <p:spPr bwMode="auto">
          <a:xfrm>
            <a:off x="1286176" y="3302861"/>
            <a:ext cx="228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102419" name="Line 20"/>
          <p:cNvSpPr>
            <a:spLocks noChangeShapeType="1"/>
          </p:cNvSpPr>
          <p:nvPr/>
        </p:nvSpPr>
        <p:spPr bwMode="auto">
          <a:xfrm>
            <a:off x="1286176" y="3644174"/>
            <a:ext cx="2286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102420" name="Line 21"/>
          <p:cNvSpPr>
            <a:spLocks noChangeShapeType="1"/>
          </p:cNvSpPr>
          <p:nvPr/>
        </p:nvSpPr>
        <p:spPr bwMode="auto">
          <a:xfrm>
            <a:off x="1286176" y="3987074"/>
            <a:ext cx="2286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102421" name="Line 22"/>
          <p:cNvSpPr>
            <a:spLocks noChangeShapeType="1"/>
          </p:cNvSpPr>
          <p:nvPr/>
        </p:nvSpPr>
        <p:spPr bwMode="auto">
          <a:xfrm>
            <a:off x="8360076" y="3302861"/>
            <a:ext cx="228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102422" name="Line 23"/>
          <p:cNvSpPr>
            <a:spLocks noChangeShapeType="1"/>
          </p:cNvSpPr>
          <p:nvPr/>
        </p:nvSpPr>
        <p:spPr bwMode="auto">
          <a:xfrm>
            <a:off x="8360076" y="3644174"/>
            <a:ext cx="2286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102423" name="Line 24"/>
          <p:cNvSpPr>
            <a:spLocks noChangeShapeType="1"/>
          </p:cNvSpPr>
          <p:nvPr/>
        </p:nvSpPr>
        <p:spPr bwMode="auto">
          <a:xfrm>
            <a:off x="8360076" y="3987074"/>
            <a:ext cx="2286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102424" name="Rectangle 25"/>
          <p:cNvSpPr>
            <a:spLocks noChangeArrowheads="1"/>
          </p:cNvSpPr>
          <p:nvPr/>
        </p:nvSpPr>
        <p:spPr bwMode="auto">
          <a:xfrm>
            <a:off x="4505626" y="2682149"/>
            <a:ext cx="11092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1"/>
            <a:r>
              <a:rPr lang="en-US" altLang="zh-CN" sz="2000">
                <a:latin typeface="+mn-lt"/>
              </a:rPr>
              <a:t>Reserved</a:t>
            </a:r>
          </a:p>
        </p:txBody>
      </p:sp>
      <p:sp>
        <p:nvSpPr>
          <p:cNvPr id="102425" name="Rectangle 26"/>
          <p:cNvSpPr>
            <a:spLocks noChangeArrowheads="1"/>
          </p:cNvSpPr>
          <p:nvPr/>
        </p:nvSpPr>
        <p:spPr bwMode="auto">
          <a:xfrm>
            <a:off x="4454826" y="3542574"/>
            <a:ext cx="13529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1"/>
            <a:r>
              <a:rPr lang="en-US" altLang="zh-CN" sz="2000">
                <a:latin typeface="+mn-lt"/>
              </a:rPr>
              <a:t>Address[0]</a:t>
            </a:r>
          </a:p>
        </p:txBody>
      </p:sp>
      <p:sp>
        <p:nvSpPr>
          <p:cNvPr id="102426" name="Rectangle 27"/>
          <p:cNvSpPr>
            <a:spLocks noChangeArrowheads="1"/>
          </p:cNvSpPr>
          <p:nvPr/>
        </p:nvSpPr>
        <p:spPr bwMode="auto">
          <a:xfrm>
            <a:off x="1286176" y="2277336"/>
            <a:ext cx="182562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/>
            <a:endParaRPr lang="zh-CN" altLang="en-US" sz="2000">
              <a:latin typeface="+mn-lt"/>
            </a:endParaRPr>
          </a:p>
        </p:txBody>
      </p:sp>
      <p:sp>
        <p:nvSpPr>
          <p:cNvPr id="102427" name="Rectangle 28"/>
          <p:cNvSpPr>
            <a:spLocks noChangeArrowheads="1"/>
          </p:cNvSpPr>
          <p:nvPr/>
        </p:nvSpPr>
        <p:spPr bwMode="auto">
          <a:xfrm>
            <a:off x="1286176" y="2277336"/>
            <a:ext cx="1825625" cy="3413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lang="zh-CN" altLang="en-US" sz="2000">
              <a:latin typeface="+mn-lt"/>
            </a:endParaRPr>
          </a:p>
        </p:txBody>
      </p:sp>
      <p:sp>
        <p:nvSpPr>
          <p:cNvPr id="102428" name="Rectangle 29"/>
          <p:cNvSpPr>
            <a:spLocks noChangeArrowheads="1"/>
          </p:cNvSpPr>
          <p:nvPr/>
        </p:nvSpPr>
        <p:spPr bwMode="auto">
          <a:xfrm>
            <a:off x="1433925" y="2289009"/>
            <a:ext cx="15789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1"/>
            <a:r>
              <a:rPr lang="en-US" altLang="zh-CN" sz="2000" dirty="0">
                <a:latin typeface="+mn-lt"/>
              </a:rPr>
              <a:t>Next Header</a:t>
            </a:r>
          </a:p>
        </p:txBody>
      </p:sp>
      <p:sp>
        <p:nvSpPr>
          <p:cNvPr id="102429" name="Rectangle 30"/>
          <p:cNvSpPr>
            <a:spLocks noChangeArrowheads="1"/>
          </p:cNvSpPr>
          <p:nvPr/>
        </p:nvSpPr>
        <p:spPr bwMode="auto">
          <a:xfrm>
            <a:off x="3111801" y="2277336"/>
            <a:ext cx="182562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/>
            <a:endParaRPr lang="zh-CN" altLang="en-US" sz="2000">
              <a:latin typeface="+mn-lt"/>
            </a:endParaRPr>
          </a:p>
        </p:txBody>
      </p:sp>
      <p:sp>
        <p:nvSpPr>
          <p:cNvPr id="102430" name="Rectangle 31"/>
          <p:cNvSpPr>
            <a:spLocks noChangeArrowheads="1"/>
          </p:cNvSpPr>
          <p:nvPr/>
        </p:nvSpPr>
        <p:spPr bwMode="auto">
          <a:xfrm>
            <a:off x="3111801" y="2277336"/>
            <a:ext cx="1825625" cy="3413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lang="zh-CN" altLang="en-US" sz="2000">
              <a:latin typeface="+mn-lt"/>
            </a:endParaRPr>
          </a:p>
        </p:txBody>
      </p:sp>
      <p:sp>
        <p:nvSpPr>
          <p:cNvPr id="102431" name="Rectangle 32"/>
          <p:cNvSpPr>
            <a:spLocks noChangeArrowheads="1"/>
          </p:cNvSpPr>
          <p:nvPr/>
        </p:nvSpPr>
        <p:spPr bwMode="auto">
          <a:xfrm>
            <a:off x="3297650" y="2301709"/>
            <a:ext cx="14731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1"/>
            <a:r>
              <a:rPr lang="en-US" altLang="zh-CN" sz="2000">
                <a:latin typeface="+mn-lt"/>
              </a:rPr>
              <a:t>Hdr Ext Len</a:t>
            </a:r>
          </a:p>
        </p:txBody>
      </p:sp>
      <p:sp>
        <p:nvSpPr>
          <p:cNvPr id="102432" name="Rectangle 33"/>
          <p:cNvSpPr>
            <a:spLocks noChangeArrowheads="1"/>
          </p:cNvSpPr>
          <p:nvPr/>
        </p:nvSpPr>
        <p:spPr bwMode="auto">
          <a:xfrm>
            <a:off x="4937426" y="2277336"/>
            <a:ext cx="182562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/>
            <a:endParaRPr lang="zh-CN" altLang="en-US" sz="2000">
              <a:latin typeface="+mn-lt"/>
            </a:endParaRPr>
          </a:p>
        </p:txBody>
      </p:sp>
      <p:sp>
        <p:nvSpPr>
          <p:cNvPr id="102433" name="Rectangle 34"/>
          <p:cNvSpPr>
            <a:spLocks noChangeArrowheads="1"/>
          </p:cNvSpPr>
          <p:nvPr/>
        </p:nvSpPr>
        <p:spPr bwMode="auto">
          <a:xfrm>
            <a:off x="4937426" y="2277336"/>
            <a:ext cx="1825625" cy="3413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lang="zh-CN" altLang="en-US" sz="2000">
              <a:latin typeface="+mn-lt"/>
            </a:endParaRPr>
          </a:p>
        </p:txBody>
      </p:sp>
      <p:sp>
        <p:nvSpPr>
          <p:cNvPr id="102434" name="Rectangle 35"/>
          <p:cNvSpPr>
            <a:spLocks noChangeArrowheads="1"/>
          </p:cNvSpPr>
          <p:nvPr/>
        </p:nvSpPr>
        <p:spPr bwMode="auto">
          <a:xfrm>
            <a:off x="5072475" y="2301709"/>
            <a:ext cx="15565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1"/>
            <a:r>
              <a:rPr lang="en-US" altLang="zh-CN" sz="2000">
                <a:latin typeface="+mn-lt"/>
              </a:rPr>
              <a:t>Routing Type</a:t>
            </a:r>
          </a:p>
        </p:txBody>
      </p:sp>
      <p:sp>
        <p:nvSpPr>
          <p:cNvPr id="102435" name="Rectangle 36"/>
          <p:cNvSpPr>
            <a:spLocks noChangeArrowheads="1"/>
          </p:cNvSpPr>
          <p:nvPr/>
        </p:nvSpPr>
        <p:spPr bwMode="auto">
          <a:xfrm>
            <a:off x="6763051" y="2277336"/>
            <a:ext cx="182562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/>
            <a:endParaRPr lang="zh-CN" altLang="en-US" sz="2000">
              <a:latin typeface="+mn-lt"/>
            </a:endParaRPr>
          </a:p>
        </p:txBody>
      </p:sp>
      <p:sp>
        <p:nvSpPr>
          <p:cNvPr id="102436" name="Rectangle 37"/>
          <p:cNvSpPr>
            <a:spLocks noChangeArrowheads="1"/>
          </p:cNvSpPr>
          <p:nvPr/>
        </p:nvSpPr>
        <p:spPr bwMode="auto">
          <a:xfrm>
            <a:off x="6763051" y="2277336"/>
            <a:ext cx="1825625" cy="3413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endParaRPr lang="zh-CN" altLang="en-US" sz="2000">
              <a:latin typeface="+mn-lt"/>
            </a:endParaRPr>
          </a:p>
        </p:txBody>
      </p:sp>
      <p:sp>
        <p:nvSpPr>
          <p:cNvPr id="102437" name="Rectangle 38"/>
          <p:cNvSpPr>
            <a:spLocks noChangeArrowheads="1"/>
          </p:cNvSpPr>
          <p:nvPr/>
        </p:nvSpPr>
        <p:spPr bwMode="auto">
          <a:xfrm>
            <a:off x="6821900" y="2301709"/>
            <a:ext cx="178414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1"/>
            <a:r>
              <a:rPr lang="en-US" altLang="zh-CN" sz="2000">
                <a:latin typeface="+mn-lt"/>
              </a:rPr>
              <a:t>Segments Left</a:t>
            </a:r>
          </a:p>
        </p:txBody>
      </p:sp>
      <p:sp>
        <p:nvSpPr>
          <p:cNvPr id="102438" name="Line 39"/>
          <p:cNvSpPr>
            <a:spLocks noChangeShapeType="1"/>
          </p:cNvSpPr>
          <p:nvPr/>
        </p:nvSpPr>
        <p:spPr bwMode="auto">
          <a:xfrm>
            <a:off x="1286176" y="6038124"/>
            <a:ext cx="2286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102439" name="Line 40"/>
          <p:cNvSpPr>
            <a:spLocks noChangeShapeType="1"/>
          </p:cNvSpPr>
          <p:nvPr/>
        </p:nvSpPr>
        <p:spPr bwMode="auto">
          <a:xfrm>
            <a:off x="8360076" y="6038124"/>
            <a:ext cx="2286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102440" name="Line 41"/>
          <p:cNvSpPr>
            <a:spLocks noChangeShapeType="1"/>
          </p:cNvSpPr>
          <p:nvPr/>
        </p:nvSpPr>
        <p:spPr bwMode="auto">
          <a:xfrm>
            <a:off x="1286176" y="5695224"/>
            <a:ext cx="1588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102441" name="Line 42"/>
          <p:cNvSpPr>
            <a:spLocks noChangeShapeType="1"/>
          </p:cNvSpPr>
          <p:nvPr/>
        </p:nvSpPr>
        <p:spPr bwMode="auto">
          <a:xfrm>
            <a:off x="8588676" y="5695224"/>
            <a:ext cx="1588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102442" name="Rectangle 43"/>
          <p:cNvSpPr>
            <a:spLocks noChangeArrowheads="1"/>
          </p:cNvSpPr>
          <p:nvPr/>
        </p:nvSpPr>
        <p:spPr bwMode="auto">
          <a:xfrm>
            <a:off x="4942189" y="5720624"/>
            <a:ext cx="1763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1"/>
            <a:r>
              <a:rPr lang="en-US" altLang="zh-CN" sz="2000">
                <a:latin typeface="+mn-lt"/>
              </a:rPr>
              <a:t>• </a:t>
            </a:r>
          </a:p>
        </p:txBody>
      </p:sp>
      <p:sp>
        <p:nvSpPr>
          <p:cNvPr id="102443" name="Rectangle 44"/>
          <p:cNvSpPr>
            <a:spLocks noChangeArrowheads="1"/>
          </p:cNvSpPr>
          <p:nvPr/>
        </p:nvSpPr>
        <p:spPr bwMode="auto">
          <a:xfrm>
            <a:off x="4942189" y="5949224"/>
            <a:ext cx="1763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1"/>
            <a:r>
              <a:rPr lang="en-US" altLang="zh-CN" sz="2000">
                <a:latin typeface="+mn-lt"/>
              </a:rPr>
              <a:t>• </a:t>
            </a:r>
          </a:p>
        </p:txBody>
      </p:sp>
      <p:sp>
        <p:nvSpPr>
          <p:cNvPr id="102444" name="Rectangle 45"/>
          <p:cNvSpPr>
            <a:spLocks noChangeArrowheads="1"/>
          </p:cNvSpPr>
          <p:nvPr/>
        </p:nvSpPr>
        <p:spPr bwMode="auto">
          <a:xfrm>
            <a:off x="4948539" y="6176236"/>
            <a:ext cx="993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1"/>
            <a:r>
              <a:rPr lang="en-US" altLang="zh-CN" sz="2000">
                <a:latin typeface="+mn-lt"/>
              </a:rPr>
              <a:t>•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75644" y="1989571"/>
            <a:ext cx="401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lt"/>
              </a:rPr>
              <a:t>0</a:t>
            </a:r>
            <a:endParaRPr lang="zh-CN" altLang="en-US" sz="1600" dirty="0"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4491" y="1989571"/>
            <a:ext cx="401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lt"/>
              </a:rPr>
              <a:t>8</a:t>
            </a:r>
            <a:endParaRPr lang="zh-CN" altLang="en-US" sz="1600" dirty="0"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72953" y="1989571"/>
            <a:ext cx="401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lt"/>
              </a:rPr>
              <a:t>16</a:t>
            </a:r>
            <a:endParaRPr lang="zh-CN" altLang="en-US" sz="1600" dirty="0">
              <a:latin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20506" y="1989571"/>
            <a:ext cx="472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lt"/>
              </a:rPr>
              <a:t>31</a:t>
            </a:r>
            <a:endParaRPr lang="zh-CN" altLang="en-US" sz="1600" dirty="0">
              <a:latin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62042" y="1989571"/>
            <a:ext cx="572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lt"/>
              </a:rPr>
              <a:t>24</a:t>
            </a:r>
            <a:endParaRPr lang="zh-CN" altLang="en-US" sz="1600" dirty="0">
              <a:latin typeface="+mn-lt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4983979" y="1195738"/>
            <a:ext cx="1728316" cy="1081598"/>
            <a:chOff x="4602155" y="1195738"/>
            <a:chExt cx="1728316" cy="1081598"/>
          </a:xfrm>
        </p:grpSpPr>
        <p:sp>
          <p:nvSpPr>
            <p:cNvPr id="51" name="TextBox 50"/>
            <p:cNvSpPr txBox="1"/>
            <p:nvPr/>
          </p:nvSpPr>
          <p:spPr>
            <a:xfrm>
              <a:off x="4602155" y="1195738"/>
              <a:ext cx="1728316" cy="73866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accent2"/>
                  </a:solidFill>
                  <a:latin typeface="+mn-lt"/>
                </a:rPr>
                <a:t>Only type 0 (loose source route) is defined</a:t>
              </a:r>
              <a:endParaRPr lang="zh-CN" altLang="en-US" sz="1400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52" name="直接箭头连接符 51"/>
            <p:cNvCxnSpPr>
              <a:stCxn id="51" idx="2"/>
              <a:endCxn id="102433" idx="0"/>
            </p:cNvCxnSpPr>
            <p:nvPr/>
          </p:nvCxnSpPr>
          <p:spPr bwMode="auto">
            <a:xfrm rot="16200000" flipH="1">
              <a:off x="5300921" y="2099794"/>
              <a:ext cx="342934" cy="1215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7154433" y="1055065"/>
            <a:ext cx="1125415" cy="1246644"/>
            <a:chOff x="6782657" y="1055065"/>
            <a:chExt cx="1125415" cy="1246644"/>
          </a:xfrm>
        </p:grpSpPr>
        <p:sp>
          <p:nvSpPr>
            <p:cNvPr id="58" name="TextBox 57"/>
            <p:cNvSpPr txBox="1"/>
            <p:nvPr/>
          </p:nvSpPr>
          <p:spPr>
            <a:xfrm>
              <a:off x="6782657" y="1055065"/>
              <a:ext cx="1125415" cy="95410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accent2"/>
                  </a:solidFill>
                  <a:latin typeface="+mn-lt"/>
                </a:rPr>
                <a:t>The total number of addresses in the list</a:t>
              </a:r>
              <a:endParaRPr lang="zh-CN" altLang="en-US" sz="1400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62" name="直接箭头连接符 61"/>
            <p:cNvCxnSpPr>
              <a:stCxn id="58" idx="2"/>
              <a:endCxn id="102437" idx="0"/>
            </p:cNvCxnSpPr>
            <p:nvPr/>
          </p:nvCxnSpPr>
          <p:spPr bwMode="auto">
            <a:xfrm rot="5400000">
              <a:off x="7197513" y="2153856"/>
              <a:ext cx="292537" cy="316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3396347" y="1205786"/>
            <a:ext cx="1256041" cy="1071550"/>
            <a:chOff x="3024571" y="1205786"/>
            <a:chExt cx="1256041" cy="1071550"/>
          </a:xfrm>
        </p:grpSpPr>
        <p:sp>
          <p:nvSpPr>
            <p:cNvPr id="70" name="TextBox 69"/>
            <p:cNvSpPr txBox="1"/>
            <p:nvPr/>
          </p:nvSpPr>
          <p:spPr>
            <a:xfrm>
              <a:off x="3024571" y="1205786"/>
              <a:ext cx="1256041" cy="73866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accent2"/>
                  </a:solidFill>
                  <a:latin typeface="+mn-lt"/>
                </a:rPr>
                <a:t>Size of the routing header</a:t>
              </a:r>
              <a:endParaRPr lang="zh-CN" altLang="en-US" sz="1400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71" name="直接箭头连接符 70"/>
            <p:cNvCxnSpPr>
              <a:stCxn id="70" idx="2"/>
              <a:endCxn id="102430" idx="0"/>
            </p:cNvCxnSpPr>
            <p:nvPr/>
          </p:nvCxnSpPr>
          <p:spPr bwMode="auto">
            <a:xfrm rot="16200000" flipH="1">
              <a:off x="3491296" y="2105746"/>
              <a:ext cx="332886" cy="1029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390302" y="2994409"/>
            <a:ext cx="835581" cy="3496826"/>
            <a:chOff x="18526" y="2994409"/>
            <a:chExt cx="835581" cy="3496826"/>
          </a:xfrm>
        </p:grpSpPr>
        <p:sp>
          <p:nvSpPr>
            <p:cNvPr id="72" name="左大括号 71"/>
            <p:cNvSpPr/>
            <p:nvPr/>
          </p:nvSpPr>
          <p:spPr bwMode="auto">
            <a:xfrm>
              <a:off x="582801" y="2994409"/>
              <a:ext cx="271306" cy="3496826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 rot="16200000">
              <a:off x="-974642" y="4290646"/>
              <a:ext cx="26326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chemeClr val="accent2"/>
                  </a:solidFill>
                  <a:latin typeface="+mn-lt"/>
                </a:rPr>
                <a:t>A list of addresses of routers in the path</a:t>
              </a:r>
              <a:endParaRPr lang="zh-CN" altLang="en-US" sz="1800" dirty="0"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7" name="页脚占位符 8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8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09504" y="6400800"/>
            <a:ext cx="721772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CC30157A-0E44-4C74-B31E-EF4C83433E20}" type="slidenum">
              <a:rPr lang="en-US" altLang="ko-KR" smtClean="0">
                <a:latin typeface="+mn-lt"/>
                <a:ea typeface="굴림" pitchFamily="34" charset="-127"/>
              </a:rPr>
              <a:pPr/>
              <a:t>92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页脚占位符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IP Technology</a:t>
            </a:r>
            <a:endParaRPr lang="en-US" altLang="ko-KR" dirty="0">
              <a:latin typeface="Times New Roman" pitchFamily="18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5800" y="1751013"/>
            <a:ext cx="7848600" cy="4421188"/>
            <a:chOff x="432" y="959"/>
            <a:chExt cx="4944" cy="2785"/>
          </a:xfrm>
        </p:grpSpPr>
        <p:sp>
          <p:nvSpPr>
            <p:cNvPr id="103430" name="Line 3"/>
            <p:cNvSpPr>
              <a:spLocks noChangeShapeType="1"/>
            </p:cNvSpPr>
            <p:nvPr/>
          </p:nvSpPr>
          <p:spPr bwMode="auto">
            <a:xfrm>
              <a:off x="2400" y="1248"/>
              <a:ext cx="13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3431" name="Line 4"/>
            <p:cNvSpPr>
              <a:spLocks noChangeShapeType="1"/>
            </p:cNvSpPr>
            <p:nvPr/>
          </p:nvSpPr>
          <p:spPr bwMode="auto">
            <a:xfrm>
              <a:off x="528" y="1296"/>
              <a:ext cx="91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3432" name="Line 5"/>
            <p:cNvSpPr>
              <a:spLocks noChangeShapeType="1"/>
            </p:cNvSpPr>
            <p:nvPr/>
          </p:nvSpPr>
          <p:spPr bwMode="auto">
            <a:xfrm flipV="1">
              <a:off x="1440" y="1248"/>
              <a:ext cx="96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3433" name="Line 6"/>
            <p:cNvSpPr>
              <a:spLocks noChangeShapeType="1"/>
            </p:cNvSpPr>
            <p:nvPr/>
          </p:nvSpPr>
          <p:spPr bwMode="auto">
            <a:xfrm>
              <a:off x="3744" y="1392"/>
              <a:ext cx="864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3434" name="Line 7"/>
            <p:cNvSpPr>
              <a:spLocks noChangeShapeType="1"/>
            </p:cNvSpPr>
            <p:nvPr/>
          </p:nvSpPr>
          <p:spPr bwMode="auto">
            <a:xfrm flipH="1">
              <a:off x="4176" y="2256"/>
              <a:ext cx="43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3435" name="Line 8"/>
            <p:cNvSpPr>
              <a:spLocks noChangeShapeType="1"/>
            </p:cNvSpPr>
            <p:nvPr/>
          </p:nvSpPr>
          <p:spPr bwMode="auto">
            <a:xfrm>
              <a:off x="4176" y="3024"/>
              <a:ext cx="91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3436" name="Line 9"/>
            <p:cNvSpPr>
              <a:spLocks noChangeShapeType="1"/>
            </p:cNvSpPr>
            <p:nvPr/>
          </p:nvSpPr>
          <p:spPr bwMode="auto">
            <a:xfrm>
              <a:off x="1440" y="1728"/>
              <a:ext cx="91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3437" name="Line 10"/>
            <p:cNvSpPr>
              <a:spLocks noChangeShapeType="1"/>
            </p:cNvSpPr>
            <p:nvPr/>
          </p:nvSpPr>
          <p:spPr bwMode="auto">
            <a:xfrm>
              <a:off x="2352" y="2160"/>
              <a:ext cx="91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3438" name="Line 11"/>
            <p:cNvSpPr>
              <a:spLocks noChangeShapeType="1"/>
            </p:cNvSpPr>
            <p:nvPr/>
          </p:nvSpPr>
          <p:spPr bwMode="auto">
            <a:xfrm>
              <a:off x="3264" y="2592"/>
              <a:ext cx="91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3439" name="Line 12"/>
            <p:cNvSpPr>
              <a:spLocks noChangeShapeType="1"/>
            </p:cNvSpPr>
            <p:nvPr/>
          </p:nvSpPr>
          <p:spPr bwMode="auto">
            <a:xfrm>
              <a:off x="1440" y="1728"/>
              <a:ext cx="192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3440" name="Line 13"/>
            <p:cNvSpPr>
              <a:spLocks noChangeShapeType="1"/>
            </p:cNvSpPr>
            <p:nvPr/>
          </p:nvSpPr>
          <p:spPr bwMode="auto">
            <a:xfrm flipH="1">
              <a:off x="1632" y="2160"/>
              <a:ext cx="72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3441" name="Line 14"/>
            <p:cNvSpPr>
              <a:spLocks noChangeShapeType="1"/>
            </p:cNvSpPr>
            <p:nvPr/>
          </p:nvSpPr>
          <p:spPr bwMode="auto">
            <a:xfrm flipH="1" flipV="1">
              <a:off x="1632" y="3072"/>
              <a:ext cx="1344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3442" name="Line 15"/>
            <p:cNvSpPr>
              <a:spLocks noChangeShapeType="1"/>
            </p:cNvSpPr>
            <p:nvPr/>
          </p:nvSpPr>
          <p:spPr bwMode="auto">
            <a:xfrm flipV="1">
              <a:off x="2976" y="2592"/>
              <a:ext cx="288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3443" name="Line 16"/>
            <p:cNvSpPr>
              <a:spLocks noChangeShapeType="1"/>
            </p:cNvSpPr>
            <p:nvPr/>
          </p:nvSpPr>
          <p:spPr bwMode="auto">
            <a:xfrm flipV="1">
              <a:off x="2976" y="3024"/>
              <a:ext cx="120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3444" name="Line 17"/>
            <p:cNvSpPr>
              <a:spLocks noChangeShapeType="1"/>
            </p:cNvSpPr>
            <p:nvPr/>
          </p:nvSpPr>
          <p:spPr bwMode="auto">
            <a:xfrm flipV="1">
              <a:off x="2352" y="1392"/>
              <a:ext cx="139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3445" name="Line 18"/>
            <p:cNvSpPr>
              <a:spLocks noChangeShapeType="1"/>
            </p:cNvSpPr>
            <p:nvPr/>
          </p:nvSpPr>
          <p:spPr bwMode="auto">
            <a:xfrm flipV="1">
              <a:off x="3264" y="1392"/>
              <a:ext cx="48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3446" name="Line 19"/>
            <p:cNvSpPr>
              <a:spLocks noChangeShapeType="1"/>
            </p:cNvSpPr>
            <p:nvPr/>
          </p:nvSpPr>
          <p:spPr bwMode="auto">
            <a:xfrm flipV="1">
              <a:off x="3264" y="2256"/>
              <a:ext cx="134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3447" name="Oval 20"/>
            <p:cNvSpPr>
              <a:spLocks noChangeArrowheads="1"/>
            </p:cNvSpPr>
            <p:nvPr/>
          </p:nvSpPr>
          <p:spPr bwMode="auto">
            <a:xfrm>
              <a:off x="432" y="1200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>
                <a:latin typeface="+mn-lt"/>
              </a:endParaRPr>
            </a:p>
          </p:txBody>
        </p:sp>
        <p:sp>
          <p:nvSpPr>
            <p:cNvPr id="103448" name="Oval 21"/>
            <p:cNvSpPr>
              <a:spLocks noChangeArrowheads="1"/>
            </p:cNvSpPr>
            <p:nvPr/>
          </p:nvSpPr>
          <p:spPr bwMode="auto">
            <a:xfrm>
              <a:off x="1344" y="1632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>
                <a:latin typeface="+mn-lt"/>
              </a:endParaRPr>
            </a:p>
          </p:txBody>
        </p:sp>
        <p:sp>
          <p:nvSpPr>
            <p:cNvPr id="103449" name="Oval 22"/>
            <p:cNvSpPr>
              <a:spLocks noChangeArrowheads="1"/>
            </p:cNvSpPr>
            <p:nvPr/>
          </p:nvSpPr>
          <p:spPr bwMode="auto">
            <a:xfrm>
              <a:off x="2256" y="2064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>
                <a:latin typeface="+mn-lt"/>
              </a:endParaRPr>
            </a:p>
          </p:txBody>
        </p:sp>
        <p:sp>
          <p:nvSpPr>
            <p:cNvPr id="103450" name="Oval 23"/>
            <p:cNvSpPr>
              <a:spLocks noChangeArrowheads="1"/>
            </p:cNvSpPr>
            <p:nvPr/>
          </p:nvSpPr>
          <p:spPr bwMode="auto">
            <a:xfrm>
              <a:off x="3168" y="2496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>
                <a:latin typeface="+mn-lt"/>
              </a:endParaRPr>
            </a:p>
          </p:txBody>
        </p:sp>
        <p:sp>
          <p:nvSpPr>
            <p:cNvPr id="103451" name="Oval 24"/>
            <p:cNvSpPr>
              <a:spLocks noChangeArrowheads="1"/>
            </p:cNvSpPr>
            <p:nvPr/>
          </p:nvSpPr>
          <p:spPr bwMode="auto">
            <a:xfrm>
              <a:off x="4080" y="2928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>
                <a:latin typeface="+mn-lt"/>
              </a:endParaRPr>
            </a:p>
          </p:txBody>
        </p:sp>
        <p:sp>
          <p:nvSpPr>
            <p:cNvPr id="103452" name="Oval 25"/>
            <p:cNvSpPr>
              <a:spLocks noChangeArrowheads="1"/>
            </p:cNvSpPr>
            <p:nvPr/>
          </p:nvSpPr>
          <p:spPr bwMode="auto">
            <a:xfrm>
              <a:off x="4992" y="3360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>
                <a:latin typeface="+mn-lt"/>
              </a:endParaRPr>
            </a:p>
          </p:txBody>
        </p:sp>
        <p:sp>
          <p:nvSpPr>
            <p:cNvPr id="103453" name="Oval 26"/>
            <p:cNvSpPr>
              <a:spLocks noChangeArrowheads="1"/>
            </p:cNvSpPr>
            <p:nvPr/>
          </p:nvSpPr>
          <p:spPr bwMode="auto">
            <a:xfrm>
              <a:off x="2304" y="1152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>
                <a:latin typeface="+mn-lt"/>
              </a:endParaRPr>
            </a:p>
          </p:txBody>
        </p:sp>
        <p:sp>
          <p:nvSpPr>
            <p:cNvPr id="103454" name="Oval 27"/>
            <p:cNvSpPr>
              <a:spLocks noChangeArrowheads="1"/>
            </p:cNvSpPr>
            <p:nvPr/>
          </p:nvSpPr>
          <p:spPr bwMode="auto">
            <a:xfrm>
              <a:off x="3648" y="1296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>
                <a:latin typeface="+mn-lt"/>
              </a:endParaRPr>
            </a:p>
          </p:txBody>
        </p:sp>
        <p:sp>
          <p:nvSpPr>
            <p:cNvPr id="103455" name="Oval 28"/>
            <p:cNvSpPr>
              <a:spLocks noChangeArrowheads="1"/>
            </p:cNvSpPr>
            <p:nvPr/>
          </p:nvSpPr>
          <p:spPr bwMode="auto">
            <a:xfrm>
              <a:off x="4512" y="2160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>
                <a:latin typeface="+mn-lt"/>
              </a:endParaRPr>
            </a:p>
          </p:txBody>
        </p:sp>
        <p:sp>
          <p:nvSpPr>
            <p:cNvPr id="103456" name="Oval 29"/>
            <p:cNvSpPr>
              <a:spLocks noChangeArrowheads="1"/>
            </p:cNvSpPr>
            <p:nvPr/>
          </p:nvSpPr>
          <p:spPr bwMode="auto">
            <a:xfrm>
              <a:off x="1536" y="2976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>
                <a:latin typeface="+mn-lt"/>
              </a:endParaRPr>
            </a:p>
          </p:txBody>
        </p:sp>
        <p:sp>
          <p:nvSpPr>
            <p:cNvPr id="103457" name="Oval 30"/>
            <p:cNvSpPr>
              <a:spLocks noChangeArrowheads="1"/>
            </p:cNvSpPr>
            <p:nvPr/>
          </p:nvSpPr>
          <p:spPr bwMode="auto">
            <a:xfrm>
              <a:off x="2880" y="3552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>
                <a:latin typeface="+mn-lt"/>
              </a:endParaRPr>
            </a:p>
          </p:txBody>
        </p:sp>
        <p:sp>
          <p:nvSpPr>
            <p:cNvPr id="103458" name="Text Box 31"/>
            <p:cNvSpPr txBox="1">
              <a:spLocks noChangeArrowheads="1"/>
            </p:cNvSpPr>
            <p:nvPr/>
          </p:nvSpPr>
          <p:spPr bwMode="auto">
            <a:xfrm>
              <a:off x="572" y="959"/>
              <a:ext cx="251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latinLnBrk="1"/>
              <a:r>
                <a:rPr lang="en-US" altLang="zh-CN" sz="2400" b="1">
                  <a:latin typeface="+mn-lt"/>
                </a:rPr>
                <a:t>S</a:t>
              </a:r>
              <a:endParaRPr lang="en-US" altLang="zh-CN" sz="1600" b="1">
                <a:latin typeface="+mn-lt"/>
              </a:endParaRPr>
            </a:p>
          </p:txBody>
        </p:sp>
        <p:sp>
          <p:nvSpPr>
            <p:cNvPr id="103459" name="Text Box 32"/>
            <p:cNvSpPr txBox="1">
              <a:spLocks noChangeArrowheads="1"/>
            </p:cNvSpPr>
            <p:nvPr/>
          </p:nvSpPr>
          <p:spPr bwMode="auto">
            <a:xfrm>
              <a:off x="3777" y="1055"/>
              <a:ext cx="258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latinLnBrk="1"/>
              <a:r>
                <a:rPr lang="en-US" altLang="zh-CN" sz="2400" b="1">
                  <a:latin typeface="+mn-lt"/>
                </a:rPr>
                <a:t>A</a:t>
              </a:r>
              <a:endParaRPr lang="en-US" altLang="zh-CN" sz="1600" b="1">
                <a:latin typeface="+mn-lt"/>
              </a:endParaRPr>
            </a:p>
          </p:txBody>
        </p:sp>
        <p:sp>
          <p:nvSpPr>
            <p:cNvPr id="103460" name="Text Box 33"/>
            <p:cNvSpPr txBox="1">
              <a:spLocks noChangeArrowheads="1"/>
            </p:cNvSpPr>
            <p:nvPr/>
          </p:nvSpPr>
          <p:spPr bwMode="auto">
            <a:xfrm>
              <a:off x="4651" y="1919"/>
              <a:ext cx="239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latinLnBrk="1"/>
              <a:r>
                <a:rPr lang="en-US" altLang="zh-CN" sz="2400" b="1">
                  <a:latin typeface="+mn-lt"/>
                </a:rPr>
                <a:t>B</a:t>
              </a:r>
              <a:endParaRPr lang="en-US" altLang="zh-CN" sz="1600" b="1">
                <a:latin typeface="+mn-lt"/>
              </a:endParaRPr>
            </a:p>
          </p:txBody>
        </p:sp>
        <p:sp>
          <p:nvSpPr>
            <p:cNvPr id="103461" name="Text Box 34"/>
            <p:cNvSpPr txBox="1">
              <a:spLocks noChangeArrowheads="1"/>
            </p:cNvSpPr>
            <p:nvPr/>
          </p:nvSpPr>
          <p:spPr bwMode="auto">
            <a:xfrm>
              <a:off x="5121" y="3120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latinLnBrk="1"/>
              <a:r>
                <a:rPr lang="en-US" altLang="zh-CN" sz="2400" b="1">
                  <a:latin typeface="+mn-lt"/>
                </a:rPr>
                <a:t>D</a:t>
              </a:r>
              <a:endParaRPr lang="en-US" altLang="zh-CN" sz="1600" b="1">
                <a:latin typeface="+mn-lt"/>
              </a:endParaRPr>
            </a:p>
          </p:txBody>
        </p:sp>
      </p:grpSp>
      <p:sp>
        <p:nvSpPr>
          <p:cNvPr id="103428" name="Rectangle 35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43900" cy="1143000"/>
          </a:xfrm>
        </p:spPr>
        <p:txBody>
          <a:bodyPr/>
          <a:lstStyle/>
          <a:p>
            <a:r>
              <a:rPr lang="en-US" altLang="zh-CN" sz="3600" dirty="0" smtClean="0">
                <a:ea typeface="宋体" pitchFamily="2" charset="-122"/>
              </a:rPr>
              <a:t>Example of Using the Routing Header</a:t>
            </a:r>
          </a:p>
        </p:txBody>
      </p:sp>
      <p:sp>
        <p:nvSpPr>
          <p:cNvPr id="103429" name="Text Box 36"/>
          <p:cNvSpPr txBox="1">
            <a:spLocks noChangeArrowheads="1"/>
          </p:cNvSpPr>
          <p:nvPr/>
        </p:nvSpPr>
        <p:spPr bwMode="auto">
          <a:xfrm>
            <a:off x="306222" y="4652963"/>
            <a:ext cx="2266147" cy="10130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latinLnBrk="1">
              <a:spcBef>
                <a:spcPct val="50000"/>
              </a:spcBef>
            </a:pPr>
            <a:r>
              <a:rPr lang="en-US" altLang="zh-CN" sz="2000" dirty="0">
                <a:latin typeface="+mn-lt"/>
              </a:rPr>
              <a:t>S wants to send packet to D </a:t>
            </a:r>
            <a:r>
              <a:rPr lang="en-US" altLang="zh-CN" sz="2000" dirty="0" smtClean="0">
                <a:latin typeface="+mn-lt"/>
              </a:rPr>
              <a:t>       though </a:t>
            </a:r>
            <a:r>
              <a:rPr lang="en-US" altLang="zh-CN" sz="2000" dirty="0">
                <a:latin typeface="+mn-lt"/>
              </a:rPr>
              <a:t>A and B</a:t>
            </a:r>
          </a:p>
        </p:txBody>
      </p:sp>
      <p:sp>
        <p:nvSpPr>
          <p:cNvPr id="3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09504" y="6400800"/>
            <a:ext cx="721772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CC30157A-0E44-4C74-B31E-EF4C83433E20}" type="slidenum">
              <a:rPr lang="en-US" altLang="ko-KR" smtClean="0">
                <a:latin typeface="+mn-lt"/>
                <a:ea typeface="굴림" pitchFamily="34" charset="-127"/>
              </a:rPr>
              <a:pPr/>
              <a:t>93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页脚占位符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IP Technology</a:t>
            </a:r>
            <a:endParaRPr lang="en-US" altLang="ko-KR" dirty="0">
              <a:latin typeface="Times New Roman" pitchFamily="18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5800" y="1751013"/>
            <a:ext cx="7848600" cy="4421188"/>
            <a:chOff x="432" y="1103"/>
            <a:chExt cx="4944" cy="278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2" y="1103"/>
              <a:ext cx="4944" cy="2785"/>
              <a:chOff x="432" y="959"/>
              <a:chExt cx="4944" cy="2785"/>
            </a:xfrm>
          </p:grpSpPr>
          <p:sp>
            <p:nvSpPr>
              <p:cNvPr id="104458" name="Line 4"/>
              <p:cNvSpPr>
                <a:spLocks noChangeShapeType="1"/>
              </p:cNvSpPr>
              <p:nvPr/>
            </p:nvSpPr>
            <p:spPr bwMode="auto">
              <a:xfrm>
                <a:off x="2400" y="1248"/>
                <a:ext cx="13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4459" name="Line 5"/>
              <p:cNvSpPr>
                <a:spLocks noChangeShapeType="1"/>
              </p:cNvSpPr>
              <p:nvPr/>
            </p:nvSpPr>
            <p:spPr bwMode="auto">
              <a:xfrm>
                <a:off x="528" y="1296"/>
                <a:ext cx="91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4460" name="Line 6"/>
              <p:cNvSpPr>
                <a:spLocks noChangeShapeType="1"/>
              </p:cNvSpPr>
              <p:nvPr/>
            </p:nvSpPr>
            <p:spPr bwMode="auto">
              <a:xfrm flipV="1">
                <a:off x="1440" y="1248"/>
                <a:ext cx="96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4461" name="Line 7"/>
              <p:cNvSpPr>
                <a:spLocks noChangeShapeType="1"/>
              </p:cNvSpPr>
              <p:nvPr/>
            </p:nvSpPr>
            <p:spPr bwMode="auto">
              <a:xfrm>
                <a:off x="3744" y="1392"/>
                <a:ext cx="864" cy="8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4462" name="Line 8"/>
              <p:cNvSpPr>
                <a:spLocks noChangeShapeType="1"/>
              </p:cNvSpPr>
              <p:nvPr/>
            </p:nvSpPr>
            <p:spPr bwMode="auto">
              <a:xfrm flipH="1">
                <a:off x="4176" y="2256"/>
                <a:ext cx="432" cy="7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4463" name="Line 9"/>
              <p:cNvSpPr>
                <a:spLocks noChangeShapeType="1"/>
              </p:cNvSpPr>
              <p:nvPr/>
            </p:nvSpPr>
            <p:spPr bwMode="auto">
              <a:xfrm>
                <a:off x="4176" y="3024"/>
                <a:ext cx="91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4464" name="Line 10"/>
              <p:cNvSpPr>
                <a:spLocks noChangeShapeType="1"/>
              </p:cNvSpPr>
              <p:nvPr/>
            </p:nvSpPr>
            <p:spPr bwMode="auto">
              <a:xfrm>
                <a:off x="1440" y="1728"/>
                <a:ext cx="91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4465" name="Line 11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91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4466" name="Line 12"/>
              <p:cNvSpPr>
                <a:spLocks noChangeShapeType="1"/>
              </p:cNvSpPr>
              <p:nvPr/>
            </p:nvSpPr>
            <p:spPr bwMode="auto">
              <a:xfrm>
                <a:off x="3264" y="2592"/>
                <a:ext cx="91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4467" name="Line 13"/>
              <p:cNvSpPr>
                <a:spLocks noChangeShapeType="1"/>
              </p:cNvSpPr>
              <p:nvPr/>
            </p:nvSpPr>
            <p:spPr bwMode="auto">
              <a:xfrm>
                <a:off x="1440" y="1728"/>
                <a:ext cx="192" cy="1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4468" name="Line 14"/>
              <p:cNvSpPr>
                <a:spLocks noChangeShapeType="1"/>
              </p:cNvSpPr>
              <p:nvPr/>
            </p:nvSpPr>
            <p:spPr bwMode="auto">
              <a:xfrm flipH="1">
                <a:off x="1632" y="2160"/>
                <a:ext cx="720" cy="9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4469" name="Line 15"/>
              <p:cNvSpPr>
                <a:spLocks noChangeShapeType="1"/>
              </p:cNvSpPr>
              <p:nvPr/>
            </p:nvSpPr>
            <p:spPr bwMode="auto">
              <a:xfrm flipH="1" flipV="1">
                <a:off x="1632" y="3072"/>
                <a:ext cx="1344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4470" name="Line 16"/>
              <p:cNvSpPr>
                <a:spLocks noChangeShapeType="1"/>
              </p:cNvSpPr>
              <p:nvPr/>
            </p:nvSpPr>
            <p:spPr bwMode="auto">
              <a:xfrm flipV="1">
                <a:off x="2976" y="2592"/>
                <a:ext cx="288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4471" name="Line 17"/>
              <p:cNvSpPr>
                <a:spLocks noChangeShapeType="1"/>
              </p:cNvSpPr>
              <p:nvPr/>
            </p:nvSpPr>
            <p:spPr bwMode="auto">
              <a:xfrm flipV="1">
                <a:off x="2976" y="3024"/>
                <a:ext cx="120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4472" name="Line 18"/>
              <p:cNvSpPr>
                <a:spLocks noChangeShapeType="1"/>
              </p:cNvSpPr>
              <p:nvPr/>
            </p:nvSpPr>
            <p:spPr bwMode="auto">
              <a:xfrm flipV="1">
                <a:off x="2352" y="1392"/>
                <a:ext cx="1392" cy="7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4473" name="Line 19"/>
              <p:cNvSpPr>
                <a:spLocks noChangeShapeType="1"/>
              </p:cNvSpPr>
              <p:nvPr/>
            </p:nvSpPr>
            <p:spPr bwMode="auto">
              <a:xfrm flipV="1">
                <a:off x="3264" y="1392"/>
                <a:ext cx="480" cy="1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4474" name="Line 20"/>
              <p:cNvSpPr>
                <a:spLocks noChangeShapeType="1"/>
              </p:cNvSpPr>
              <p:nvPr/>
            </p:nvSpPr>
            <p:spPr bwMode="auto">
              <a:xfrm flipV="1">
                <a:off x="3264" y="2256"/>
                <a:ext cx="1344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4475" name="Oval 21"/>
              <p:cNvSpPr>
                <a:spLocks noChangeArrowheads="1"/>
              </p:cNvSpPr>
              <p:nvPr/>
            </p:nvSpPr>
            <p:spPr bwMode="auto">
              <a:xfrm>
                <a:off x="432" y="120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04476" name="Oval 22"/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04477" name="Oval 23"/>
              <p:cNvSpPr>
                <a:spLocks noChangeArrowheads="1"/>
              </p:cNvSpPr>
              <p:nvPr/>
            </p:nvSpPr>
            <p:spPr bwMode="auto">
              <a:xfrm>
                <a:off x="2256" y="206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04478" name="Oval 24"/>
              <p:cNvSpPr>
                <a:spLocks noChangeArrowheads="1"/>
              </p:cNvSpPr>
              <p:nvPr/>
            </p:nvSpPr>
            <p:spPr bwMode="auto">
              <a:xfrm>
                <a:off x="3168" y="249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04479" name="Oval 25"/>
              <p:cNvSpPr>
                <a:spLocks noChangeArrowheads="1"/>
              </p:cNvSpPr>
              <p:nvPr/>
            </p:nvSpPr>
            <p:spPr bwMode="auto">
              <a:xfrm>
                <a:off x="4080" y="292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04480" name="Oval 26"/>
              <p:cNvSpPr>
                <a:spLocks noChangeArrowheads="1"/>
              </p:cNvSpPr>
              <p:nvPr/>
            </p:nvSpPr>
            <p:spPr bwMode="auto">
              <a:xfrm>
                <a:off x="4992" y="336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04481" name="Oval 27"/>
              <p:cNvSpPr>
                <a:spLocks noChangeArrowheads="1"/>
              </p:cNvSpPr>
              <p:nvPr/>
            </p:nvSpPr>
            <p:spPr bwMode="auto">
              <a:xfrm>
                <a:off x="2304" y="1152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04482" name="Oval 28"/>
              <p:cNvSpPr>
                <a:spLocks noChangeArrowheads="1"/>
              </p:cNvSpPr>
              <p:nvPr/>
            </p:nvSpPr>
            <p:spPr bwMode="auto">
              <a:xfrm>
                <a:off x="3648" y="129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04483" name="Oval 29"/>
              <p:cNvSpPr>
                <a:spLocks noChangeArrowheads="1"/>
              </p:cNvSpPr>
              <p:nvPr/>
            </p:nvSpPr>
            <p:spPr bwMode="auto">
              <a:xfrm>
                <a:off x="4512" y="216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04484" name="Oval 30"/>
              <p:cNvSpPr>
                <a:spLocks noChangeArrowheads="1"/>
              </p:cNvSpPr>
              <p:nvPr/>
            </p:nvSpPr>
            <p:spPr bwMode="auto">
              <a:xfrm>
                <a:off x="1536" y="297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04485" name="Oval 31"/>
              <p:cNvSpPr>
                <a:spLocks noChangeArrowheads="1"/>
              </p:cNvSpPr>
              <p:nvPr/>
            </p:nvSpPr>
            <p:spPr bwMode="auto">
              <a:xfrm>
                <a:off x="2880" y="3552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04486" name="Text Box 32"/>
              <p:cNvSpPr txBox="1">
                <a:spLocks noChangeArrowheads="1"/>
              </p:cNvSpPr>
              <p:nvPr/>
            </p:nvSpPr>
            <p:spPr bwMode="auto">
              <a:xfrm>
                <a:off x="572" y="959"/>
                <a:ext cx="25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latinLnBrk="1"/>
                <a:r>
                  <a:rPr lang="en-US" altLang="zh-CN" sz="2400" b="1">
                    <a:latin typeface="+mn-lt"/>
                  </a:rPr>
                  <a:t>S</a:t>
                </a:r>
                <a:endParaRPr lang="en-US" altLang="zh-CN" sz="1600" b="1">
                  <a:latin typeface="+mn-lt"/>
                </a:endParaRPr>
              </a:p>
            </p:txBody>
          </p:sp>
          <p:sp>
            <p:nvSpPr>
              <p:cNvPr id="104487" name="Text Box 33"/>
              <p:cNvSpPr txBox="1">
                <a:spLocks noChangeArrowheads="1"/>
              </p:cNvSpPr>
              <p:nvPr/>
            </p:nvSpPr>
            <p:spPr bwMode="auto">
              <a:xfrm>
                <a:off x="3777" y="1055"/>
                <a:ext cx="258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latinLnBrk="1"/>
                <a:r>
                  <a:rPr lang="en-US" altLang="zh-CN" sz="2400" b="1">
                    <a:latin typeface="+mn-lt"/>
                  </a:rPr>
                  <a:t>A</a:t>
                </a:r>
                <a:endParaRPr lang="en-US" altLang="zh-CN" sz="1600" b="1">
                  <a:latin typeface="+mn-lt"/>
                </a:endParaRPr>
              </a:p>
            </p:txBody>
          </p:sp>
          <p:sp>
            <p:nvSpPr>
              <p:cNvPr id="104488" name="Text Box 34"/>
              <p:cNvSpPr txBox="1">
                <a:spLocks noChangeArrowheads="1"/>
              </p:cNvSpPr>
              <p:nvPr/>
            </p:nvSpPr>
            <p:spPr bwMode="auto">
              <a:xfrm>
                <a:off x="4651" y="1919"/>
                <a:ext cx="239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latinLnBrk="1"/>
                <a:r>
                  <a:rPr lang="en-US" altLang="zh-CN" sz="2400" b="1">
                    <a:latin typeface="+mn-lt"/>
                  </a:rPr>
                  <a:t>B</a:t>
                </a:r>
                <a:endParaRPr lang="en-US" altLang="zh-CN" sz="1600" b="1">
                  <a:latin typeface="+mn-lt"/>
                </a:endParaRPr>
              </a:p>
            </p:txBody>
          </p:sp>
          <p:sp>
            <p:nvSpPr>
              <p:cNvPr id="104489" name="Text Box 35"/>
              <p:cNvSpPr txBox="1">
                <a:spLocks noChangeArrowheads="1"/>
              </p:cNvSpPr>
              <p:nvPr/>
            </p:nvSpPr>
            <p:spPr bwMode="auto">
              <a:xfrm>
                <a:off x="5121" y="3120"/>
                <a:ext cx="255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latinLnBrk="1"/>
                <a:r>
                  <a:rPr lang="en-US" altLang="zh-CN" sz="2400" b="1">
                    <a:latin typeface="+mn-lt"/>
                  </a:rPr>
                  <a:t>D</a:t>
                </a:r>
                <a:endParaRPr lang="en-US" altLang="zh-CN" sz="1600" b="1">
                  <a:latin typeface="+mn-lt"/>
                </a:endParaRPr>
              </a:p>
            </p:txBody>
          </p:sp>
        </p:grpSp>
        <p:sp>
          <p:nvSpPr>
            <p:cNvPr id="104455" name="Line 36"/>
            <p:cNvSpPr>
              <a:spLocks noChangeShapeType="1"/>
            </p:cNvSpPr>
            <p:nvPr/>
          </p:nvSpPr>
          <p:spPr bwMode="auto">
            <a:xfrm>
              <a:off x="528" y="1440"/>
              <a:ext cx="912" cy="432"/>
            </a:xfrm>
            <a:prstGeom prst="line">
              <a:avLst/>
            </a:prstGeom>
            <a:noFill/>
            <a:ln w="8890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4456" name="Line 37"/>
            <p:cNvSpPr>
              <a:spLocks noChangeShapeType="1"/>
            </p:cNvSpPr>
            <p:nvPr/>
          </p:nvSpPr>
          <p:spPr bwMode="auto">
            <a:xfrm>
              <a:off x="2400" y="1392"/>
              <a:ext cx="1296" cy="144"/>
            </a:xfrm>
            <a:prstGeom prst="line">
              <a:avLst/>
            </a:prstGeom>
            <a:noFill/>
            <a:ln w="88900">
              <a:solidFill>
                <a:srgbClr val="33CC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4457" name="Line 38"/>
            <p:cNvSpPr>
              <a:spLocks noChangeShapeType="1"/>
            </p:cNvSpPr>
            <p:nvPr/>
          </p:nvSpPr>
          <p:spPr bwMode="auto">
            <a:xfrm flipH="1">
              <a:off x="1440" y="1392"/>
              <a:ext cx="960" cy="480"/>
            </a:xfrm>
            <a:prstGeom prst="line">
              <a:avLst/>
            </a:prstGeom>
            <a:noFill/>
            <a:ln w="8890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</p:grpSp>
      <p:sp>
        <p:nvSpPr>
          <p:cNvPr id="104452" name="Rectangle 39"/>
          <p:cNvSpPr>
            <a:spLocks noGrp="1" noChangeArrowheads="1"/>
          </p:cNvSpPr>
          <p:nvPr>
            <p:ph type="title"/>
          </p:nvPr>
        </p:nvSpPr>
        <p:spPr>
          <a:xfrm>
            <a:off x="533399" y="228600"/>
            <a:ext cx="8239125" cy="1143000"/>
          </a:xfrm>
        </p:spPr>
        <p:txBody>
          <a:bodyPr/>
          <a:lstStyle/>
          <a:p>
            <a:r>
              <a:rPr lang="en-US" altLang="zh-CN" sz="3600" dirty="0" smtClean="0">
                <a:latin typeface="+mn-lt"/>
                <a:ea typeface="宋体" pitchFamily="2" charset="-122"/>
              </a:rPr>
              <a:t>Example of Using the Routing Header</a:t>
            </a:r>
          </a:p>
        </p:txBody>
      </p:sp>
      <p:sp>
        <p:nvSpPr>
          <p:cNvPr id="104453" name="Text Box 40"/>
          <p:cNvSpPr txBox="1">
            <a:spLocks noChangeArrowheads="1"/>
          </p:cNvSpPr>
          <p:nvPr/>
        </p:nvSpPr>
        <p:spPr bwMode="auto">
          <a:xfrm>
            <a:off x="231104" y="4441948"/>
            <a:ext cx="2520950" cy="162865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latinLnBrk="1">
              <a:spcBef>
                <a:spcPct val="50000"/>
              </a:spcBef>
            </a:pPr>
            <a:r>
              <a:rPr lang="en-US" altLang="zh-CN" sz="2000" dirty="0" err="1">
                <a:latin typeface="+mn-lt"/>
              </a:rPr>
              <a:t>Src</a:t>
            </a:r>
            <a:r>
              <a:rPr lang="en-US" altLang="zh-CN" sz="2000" dirty="0">
                <a:latin typeface="+mn-lt"/>
              </a:rPr>
              <a:t> Address: </a:t>
            </a:r>
            <a:r>
              <a:rPr lang="en-US" altLang="zh-CN" sz="2000" dirty="0" smtClean="0">
                <a:latin typeface="+mn-lt"/>
              </a:rPr>
              <a:t>S </a:t>
            </a:r>
          </a:p>
          <a:p>
            <a:pPr latinLnBrk="1">
              <a:spcBef>
                <a:spcPct val="50000"/>
              </a:spcBef>
            </a:pPr>
            <a:r>
              <a:rPr lang="en-US" altLang="zh-CN" sz="2000" dirty="0" err="1" smtClean="0">
                <a:latin typeface="+mn-lt"/>
              </a:rPr>
              <a:t>Dest</a:t>
            </a:r>
            <a:r>
              <a:rPr lang="en-US" altLang="zh-CN" sz="2000" dirty="0" smtClean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Address: A </a:t>
            </a:r>
            <a:endParaRPr lang="en-US" altLang="zh-CN" sz="2000" dirty="0" smtClean="0">
              <a:latin typeface="+mn-lt"/>
            </a:endParaRPr>
          </a:p>
          <a:p>
            <a:pPr latinLnBrk="1">
              <a:spcBef>
                <a:spcPct val="50000"/>
              </a:spcBef>
            </a:pPr>
            <a:r>
              <a:rPr lang="en-US" altLang="zh-CN" sz="2000" dirty="0" smtClean="0">
                <a:latin typeface="+mn-lt"/>
              </a:rPr>
              <a:t>Routing </a:t>
            </a:r>
            <a:r>
              <a:rPr lang="en-US" altLang="zh-CN" sz="2000" dirty="0">
                <a:latin typeface="+mn-lt"/>
              </a:rPr>
              <a:t>Header </a:t>
            </a:r>
            <a:r>
              <a:rPr lang="en-US" altLang="zh-CN" sz="2000" dirty="0" smtClean="0">
                <a:latin typeface="+mn-lt"/>
              </a:rPr>
              <a:t>    Address</a:t>
            </a:r>
            <a:r>
              <a:rPr lang="en-US" altLang="zh-CN" sz="2000" dirty="0">
                <a:latin typeface="+mn-lt"/>
              </a:rPr>
              <a:t>: B and D</a:t>
            </a:r>
          </a:p>
        </p:txBody>
      </p:sp>
      <p:sp>
        <p:nvSpPr>
          <p:cNvPr id="4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09504" y="6400800"/>
            <a:ext cx="721772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CC30157A-0E44-4C74-B31E-EF4C83433E20}" type="slidenum">
              <a:rPr lang="en-US" altLang="ko-KR" smtClean="0">
                <a:latin typeface="+mn-lt"/>
                <a:ea typeface="굴림" pitchFamily="34" charset="-127"/>
              </a:rPr>
              <a:pPr/>
              <a:t>94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页脚占位符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IP Technology</a:t>
            </a:r>
            <a:endParaRPr lang="en-US" altLang="ko-KR" dirty="0">
              <a:latin typeface="Times New Roman" pitchFamily="18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5800" y="1751013"/>
            <a:ext cx="7848600" cy="4421188"/>
            <a:chOff x="432" y="1103"/>
            <a:chExt cx="4944" cy="278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2" y="1103"/>
              <a:ext cx="4944" cy="2785"/>
              <a:chOff x="432" y="959"/>
              <a:chExt cx="4944" cy="2785"/>
            </a:xfrm>
          </p:grpSpPr>
          <p:sp>
            <p:nvSpPr>
              <p:cNvPr id="105483" name="Line 4"/>
              <p:cNvSpPr>
                <a:spLocks noChangeShapeType="1"/>
              </p:cNvSpPr>
              <p:nvPr/>
            </p:nvSpPr>
            <p:spPr bwMode="auto">
              <a:xfrm>
                <a:off x="2400" y="1248"/>
                <a:ext cx="13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5484" name="Line 5"/>
              <p:cNvSpPr>
                <a:spLocks noChangeShapeType="1"/>
              </p:cNvSpPr>
              <p:nvPr/>
            </p:nvSpPr>
            <p:spPr bwMode="auto">
              <a:xfrm>
                <a:off x="528" y="1296"/>
                <a:ext cx="91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5485" name="Line 6"/>
              <p:cNvSpPr>
                <a:spLocks noChangeShapeType="1"/>
              </p:cNvSpPr>
              <p:nvPr/>
            </p:nvSpPr>
            <p:spPr bwMode="auto">
              <a:xfrm flipV="1">
                <a:off x="1440" y="1248"/>
                <a:ext cx="96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5486" name="Line 7"/>
              <p:cNvSpPr>
                <a:spLocks noChangeShapeType="1"/>
              </p:cNvSpPr>
              <p:nvPr/>
            </p:nvSpPr>
            <p:spPr bwMode="auto">
              <a:xfrm>
                <a:off x="3744" y="1392"/>
                <a:ext cx="864" cy="8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5487" name="Line 8"/>
              <p:cNvSpPr>
                <a:spLocks noChangeShapeType="1"/>
              </p:cNvSpPr>
              <p:nvPr/>
            </p:nvSpPr>
            <p:spPr bwMode="auto">
              <a:xfrm flipH="1">
                <a:off x="4176" y="2256"/>
                <a:ext cx="432" cy="7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5488" name="Line 9"/>
              <p:cNvSpPr>
                <a:spLocks noChangeShapeType="1"/>
              </p:cNvSpPr>
              <p:nvPr/>
            </p:nvSpPr>
            <p:spPr bwMode="auto">
              <a:xfrm>
                <a:off x="4176" y="3024"/>
                <a:ext cx="91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5489" name="Line 10"/>
              <p:cNvSpPr>
                <a:spLocks noChangeShapeType="1"/>
              </p:cNvSpPr>
              <p:nvPr/>
            </p:nvSpPr>
            <p:spPr bwMode="auto">
              <a:xfrm>
                <a:off x="1440" y="1728"/>
                <a:ext cx="91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5490" name="Line 11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91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5491" name="Line 12"/>
              <p:cNvSpPr>
                <a:spLocks noChangeShapeType="1"/>
              </p:cNvSpPr>
              <p:nvPr/>
            </p:nvSpPr>
            <p:spPr bwMode="auto">
              <a:xfrm>
                <a:off x="3264" y="2592"/>
                <a:ext cx="91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5492" name="Line 13"/>
              <p:cNvSpPr>
                <a:spLocks noChangeShapeType="1"/>
              </p:cNvSpPr>
              <p:nvPr/>
            </p:nvSpPr>
            <p:spPr bwMode="auto">
              <a:xfrm>
                <a:off x="1440" y="1728"/>
                <a:ext cx="192" cy="1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5493" name="Line 14"/>
              <p:cNvSpPr>
                <a:spLocks noChangeShapeType="1"/>
              </p:cNvSpPr>
              <p:nvPr/>
            </p:nvSpPr>
            <p:spPr bwMode="auto">
              <a:xfrm flipH="1">
                <a:off x="1632" y="2160"/>
                <a:ext cx="720" cy="9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5494" name="Line 15"/>
              <p:cNvSpPr>
                <a:spLocks noChangeShapeType="1"/>
              </p:cNvSpPr>
              <p:nvPr/>
            </p:nvSpPr>
            <p:spPr bwMode="auto">
              <a:xfrm flipH="1" flipV="1">
                <a:off x="1632" y="3072"/>
                <a:ext cx="1344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5495" name="Line 16"/>
              <p:cNvSpPr>
                <a:spLocks noChangeShapeType="1"/>
              </p:cNvSpPr>
              <p:nvPr/>
            </p:nvSpPr>
            <p:spPr bwMode="auto">
              <a:xfrm flipV="1">
                <a:off x="2976" y="2592"/>
                <a:ext cx="288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5496" name="Line 17"/>
              <p:cNvSpPr>
                <a:spLocks noChangeShapeType="1"/>
              </p:cNvSpPr>
              <p:nvPr/>
            </p:nvSpPr>
            <p:spPr bwMode="auto">
              <a:xfrm flipV="1">
                <a:off x="2976" y="3024"/>
                <a:ext cx="120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5497" name="Line 18"/>
              <p:cNvSpPr>
                <a:spLocks noChangeShapeType="1"/>
              </p:cNvSpPr>
              <p:nvPr/>
            </p:nvSpPr>
            <p:spPr bwMode="auto">
              <a:xfrm flipV="1">
                <a:off x="2352" y="1392"/>
                <a:ext cx="1392" cy="7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5498" name="Line 19"/>
              <p:cNvSpPr>
                <a:spLocks noChangeShapeType="1"/>
              </p:cNvSpPr>
              <p:nvPr/>
            </p:nvSpPr>
            <p:spPr bwMode="auto">
              <a:xfrm flipV="1">
                <a:off x="3264" y="1392"/>
                <a:ext cx="480" cy="1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5499" name="Line 20"/>
              <p:cNvSpPr>
                <a:spLocks noChangeShapeType="1"/>
              </p:cNvSpPr>
              <p:nvPr/>
            </p:nvSpPr>
            <p:spPr bwMode="auto">
              <a:xfrm flipV="1">
                <a:off x="3264" y="2256"/>
                <a:ext cx="1344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5500" name="Oval 21"/>
              <p:cNvSpPr>
                <a:spLocks noChangeArrowheads="1"/>
              </p:cNvSpPr>
              <p:nvPr/>
            </p:nvSpPr>
            <p:spPr bwMode="auto">
              <a:xfrm>
                <a:off x="432" y="120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05501" name="Oval 22"/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05502" name="Oval 23"/>
              <p:cNvSpPr>
                <a:spLocks noChangeArrowheads="1"/>
              </p:cNvSpPr>
              <p:nvPr/>
            </p:nvSpPr>
            <p:spPr bwMode="auto">
              <a:xfrm>
                <a:off x="2256" y="206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05503" name="Oval 24"/>
              <p:cNvSpPr>
                <a:spLocks noChangeArrowheads="1"/>
              </p:cNvSpPr>
              <p:nvPr/>
            </p:nvSpPr>
            <p:spPr bwMode="auto">
              <a:xfrm>
                <a:off x="3168" y="249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05504" name="Oval 25"/>
              <p:cNvSpPr>
                <a:spLocks noChangeArrowheads="1"/>
              </p:cNvSpPr>
              <p:nvPr/>
            </p:nvSpPr>
            <p:spPr bwMode="auto">
              <a:xfrm>
                <a:off x="4080" y="292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05505" name="Oval 26"/>
              <p:cNvSpPr>
                <a:spLocks noChangeArrowheads="1"/>
              </p:cNvSpPr>
              <p:nvPr/>
            </p:nvSpPr>
            <p:spPr bwMode="auto">
              <a:xfrm>
                <a:off x="4992" y="336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05506" name="Oval 27"/>
              <p:cNvSpPr>
                <a:spLocks noChangeArrowheads="1"/>
              </p:cNvSpPr>
              <p:nvPr/>
            </p:nvSpPr>
            <p:spPr bwMode="auto">
              <a:xfrm>
                <a:off x="2304" y="1152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05507" name="Oval 28"/>
              <p:cNvSpPr>
                <a:spLocks noChangeArrowheads="1"/>
              </p:cNvSpPr>
              <p:nvPr/>
            </p:nvSpPr>
            <p:spPr bwMode="auto">
              <a:xfrm>
                <a:off x="3648" y="129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05508" name="Oval 29"/>
              <p:cNvSpPr>
                <a:spLocks noChangeArrowheads="1"/>
              </p:cNvSpPr>
              <p:nvPr/>
            </p:nvSpPr>
            <p:spPr bwMode="auto">
              <a:xfrm>
                <a:off x="4512" y="216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05509" name="Oval 30"/>
              <p:cNvSpPr>
                <a:spLocks noChangeArrowheads="1"/>
              </p:cNvSpPr>
              <p:nvPr/>
            </p:nvSpPr>
            <p:spPr bwMode="auto">
              <a:xfrm>
                <a:off x="1536" y="297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05510" name="Oval 31"/>
              <p:cNvSpPr>
                <a:spLocks noChangeArrowheads="1"/>
              </p:cNvSpPr>
              <p:nvPr/>
            </p:nvSpPr>
            <p:spPr bwMode="auto">
              <a:xfrm>
                <a:off x="2880" y="3552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05511" name="Text Box 32"/>
              <p:cNvSpPr txBox="1">
                <a:spLocks noChangeArrowheads="1"/>
              </p:cNvSpPr>
              <p:nvPr/>
            </p:nvSpPr>
            <p:spPr bwMode="auto">
              <a:xfrm>
                <a:off x="572" y="959"/>
                <a:ext cx="25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latinLnBrk="1"/>
                <a:r>
                  <a:rPr lang="en-US" altLang="zh-CN" sz="2400" b="1">
                    <a:latin typeface="+mn-lt"/>
                  </a:rPr>
                  <a:t>S</a:t>
                </a:r>
                <a:endParaRPr lang="en-US" altLang="zh-CN" sz="1600" b="1">
                  <a:latin typeface="+mn-lt"/>
                </a:endParaRPr>
              </a:p>
            </p:txBody>
          </p:sp>
          <p:sp>
            <p:nvSpPr>
              <p:cNvPr id="105512" name="Text Box 33"/>
              <p:cNvSpPr txBox="1">
                <a:spLocks noChangeArrowheads="1"/>
              </p:cNvSpPr>
              <p:nvPr/>
            </p:nvSpPr>
            <p:spPr bwMode="auto">
              <a:xfrm>
                <a:off x="3777" y="1055"/>
                <a:ext cx="258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latinLnBrk="1"/>
                <a:r>
                  <a:rPr lang="en-US" altLang="zh-CN" sz="2400" b="1">
                    <a:latin typeface="+mn-lt"/>
                  </a:rPr>
                  <a:t>A</a:t>
                </a:r>
                <a:endParaRPr lang="en-US" altLang="zh-CN" sz="1600" b="1">
                  <a:latin typeface="+mn-lt"/>
                </a:endParaRPr>
              </a:p>
            </p:txBody>
          </p:sp>
          <p:sp>
            <p:nvSpPr>
              <p:cNvPr id="105513" name="Text Box 34"/>
              <p:cNvSpPr txBox="1">
                <a:spLocks noChangeArrowheads="1"/>
              </p:cNvSpPr>
              <p:nvPr/>
            </p:nvSpPr>
            <p:spPr bwMode="auto">
              <a:xfrm>
                <a:off x="4651" y="1919"/>
                <a:ext cx="239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latinLnBrk="1"/>
                <a:r>
                  <a:rPr lang="en-US" altLang="zh-CN" sz="2400" b="1">
                    <a:latin typeface="+mn-lt"/>
                  </a:rPr>
                  <a:t>B</a:t>
                </a:r>
                <a:endParaRPr lang="en-US" altLang="zh-CN" sz="1600" b="1">
                  <a:latin typeface="+mn-lt"/>
                </a:endParaRPr>
              </a:p>
            </p:txBody>
          </p:sp>
          <p:sp>
            <p:nvSpPr>
              <p:cNvPr id="105514" name="Text Box 35"/>
              <p:cNvSpPr txBox="1">
                <a:spLocks noChangeArrowheads="1"/>
              </p:cNvSpPr>
              <p:nvPr/>
            </p:nvSpPr>
            <p:spPr bwMode="auto">
              <a:xfrm>
                <a:off x="5121" y="3120"/>
                <a:ext cx="255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latinLnBrk="1"/>
                <a:r>
                  <a:rPr lang="en-US" altLang="zh-CN" sz="2400" b="1">
                    <a:latin typeface="+mn-lt"/>
                  </a:rPr>
                  <a:t>D</a:t>
                </a:r>
                <a:endParaRPr lang="en-US" altLang="zh-CN" sz="1600" b="1">
                  <a:latin typeface="+mn-lt"/>
                </a:endParaRPr>
              </a:p>
            </p:txBody>
          </p:sp>
        </p:grpSp>
        <p:sp>
          <p:nvSpPr>
            <p:cNvPr id="105479" name="Line 36"/>
            <p:cNvSpPr>
              <a:spLocks noChangeShapeType="1"/>
            </p:cNvSpPr>
            <p:nvPr/>
          </p:nvSpPr>
          <p:spPr bwMode="auto">
            <a:xfrm>
              <a:off x="528" y="1440"/>
              <a:ext cx="912" cy="432"/>
            </a:xfrm>
            <a:prstGeom prst="line">
              <a:avLst/>
            </a:prstGeom>
            <a:noFill/>
            <a:ln w="8890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5480" name="Line 37"/>
            <p:cNvSpPr>
              <a:spLocks noChangeShapeType="1"/>
            </p:cNvSpPr>
            <p:nvPr/>
          </p:nvSpPr>
          <p:spPr bwMode="auto">
            <a:xfrm>
              <a:off x="2400" y="1392"/>
              <a:ext cx="1296" cy="144"/>
            </a:xfrm>
            <a:prstGeom prst="line">
              <a:avLst/>
            </a:prstGeom>
            <a:noFill/>
            <a:ln w="88900">
              <a:solidFill>
                <a:srgbClr val="33CC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5481" name="Line 38"/>
            <p:cNvSpPr>
              <a:spLocks noChangeShapeType="1"/>
            </p:cNvSpPr>
            <p:nvPr/>
          </p:nvSpPr>
          <p:spPr bwMode="auto">
            <a:xfrm flipH="1">
              <a:off x="1440" y="1392"/>
              <a:ext cx="960" cy="480"/>
            </a:xfrm>
            <a:prstGeom prst="line">
              <a:avLst/>
            </a:prstGeom>
            <a:noFill/>
            <a:ln w="8890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5482" name="Line 39"/>
            <p:cNvSpPr>
              <a:spLocks noChangeShapeType="1"/>
            </p:cNvSpPr>
            <p:nvPr/>
          </p:nvSpPr>
          <p:spPr bwMode="auto">
            <a:xfrm>
              <a:off x="3744" y="1536"/>
              <a:ext cx="816" cy="816"/>
            </a:xfrm>
            <a:prstGeom prst="line">
              <a:avLst/>
            </a:prstGeom>
            <a:noFill/>
            <a:ln w="88900">
              <a:solidFill>
                <a:schemeClr val="accent1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</p:grpSp>
      <p:sp>
        <p:nvSpPr>
          <p:cNvPr id="105476" name="Rectangle 40"/>
          <p:cNvSpPr>
            <a:spLocks noGrp="1" noChangeArrowheads="1"/>
          </p:cNvSpPr>
          <p:nvPr>
            <p:ph type="title"/>
          </p:nvPr>
        </p:nvSpPr>
        <p:spPr>
          <a:xfrm>
            <a:off x="533399" y="228600"/>
            <a:ext cx="8448675" cy="1143000"/>
          </a:xfrm>
        </p:spPr>
        <p:txBody>
          <a:bodyPr/>
          <a:lstStyle/>
          <a:p>
            <a:r>
              <a:rPr lang="en-US" altLang="zh-CN" sz="3600" dirty="0" smtClean="0">
                <a:latin typeface="+mn-lt"/>
                <a:ea typeface="宋体" pitchFamily="2" charset="-122"/>
              </a:rPr>
              <a:t>Example of Using the Routing Header</a:t>
            </a:r>
          </a:p>
        </p:txBody>
      </p:sp>
      <p:sp>
        <p:nvSpPr>
          <p:cNvPr id="105477" name="Text Box 41"/>
          <p:cNvSpPr txBox="1">
            <a:spLocks noChangeArrowheads="1"/>
          </p:cNvSpPr>
          <p:nvPr/>
        </p:nvSpPr>
        <p:spPr bwMode="auto">
          <a:xfrm>
            <a:off x="205740" y="4552483"/>
            <a:ext cx="3461902" cy="132087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latinLnBrk="1">
              <a:spcBef>
                <a:spcPct val="50000"/>
              </a:spcBef>
            </a:pPr>
            <a:r>
              <a:rPr lang="en-US" altLang="zh-CN" sz="2000" dirty="0" err="1">
                <a:latin typeface="+mn-lt"/>
              </a:rPr>
              <a:t>Src</a:t>
            </a:r>
            <a:r>
              <a:rPr lang="en-US" altLang="zh-CN" sz="2000" dirty="0">
                <a:latin typeface="+mn-lt"/>
              </a:rPr>
              <a:t> Address: S </a:t>
            </a:r>
            <a:endParaRPr lang="en-US" altLang="zh-CN" sz="2000" dirty="0" smtClean="0">
              <a:latin typeface="+mn-lt"/>
            </a:endParaRPr>
          </a:p>
          <a:p>
            <a:pPr latinLnBrk="1">
              <a:spcBef>
                <a:spcPct val="50000"/>
              </a:spcBef>
            </a:pPr>
            <a:r>
              <a:rPr lang="en-US" altLang="zh-CN" sz="2000" dirty="0" err="1" smtClean="0">
                <a:latin typeface="+mn-lt"/>
              </a:rPr>
              <a:t>Dest</a:t>
            </a:r>
            <a:r>
              <a:rPr lang="en-US" altLang="zh-CN" sz="2000" dirty="0" smtClean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Address: B </a:t>
            </a:r>
            <a:endParaRPr lang="en-US" altLang="zh-CN" sz="2000" dirty="0" smtClean="0">
              <a:latin typeface="+mn-lt"/>
            </a:endParaRPr>
          </a:p>
          <a:p>
            <a:pPr latinLnBrk="1">
              <a:spcBef>
                <a:spcPct val="50000"/>
              </a:spcBef>
            </a:pPr>
            <a:r>
              <a:rPr lang="en-US" altLang="zh-CN" sz="2000" dirty="0" smtClean="0">
                <a:latin typeface="+mn-lt"/>
              </a:rPr>
              <a:t>Routing </a:t>
            </a:r>
            <a:r>
              <a:rPr lang="en-US" altLang="zh-CN" sz="2000" dirty="0">
                <a:latin typeface="+mn-lt"/>
              </a:rPr>
              <a:t>Header Address: D</a:t>
            </a:r>
          </a:p>
        </p:txBody>
      </p:sp>
      <p:sp>
        <p:nvSpPr>
          <p:cNvPr id="4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09504" y="6400800"/>
            <a:ext cx="721772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CC30157A-0E44-4C74-B31E-EF4C83433E20}" type="slidenum">
              <a:rPr lang="en-US" altLang="ko-KR" smtClean="0">
                <a:latin typeface="+mn-lt"/>
                <a:ea typeface="굴림" pitchFamily="34" charset="-127"/>
              </a:rPr>
              <a:pPr/>
              <a:t>95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页脚占位符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IP Technology</a:t>
            </a:r>
            <a:endParaRPr lang="en-US" altLang="ko-KR" dirty="0">
              <a:latin typeface="Times New Roman" pitchFamily="18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5800" y="1751013"/>
            <a:ext cx="7848600" cy="4421188"/>
            <a:chOff x="432" y="1103"/>
            <a:chExt cx="4944" cy="278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2" y="1103"/>
              <a:ext cx="4944" cy="2785"/>
              <a:chOff x="432" y="959"/>
              <a:chExt cx="4944" cy="2785"/>
            </a:xfrm>
          </p:grpSpPr>
          <p:sp>
            <p:nvSpPr>
              <p:cNvPr id="106509" name="Line 4"/>
              <p:cNvSpPr>
                <a:spLocks noChangeShapeType="1"/>
              </p:cNvSpPr>
              <p:nvPr/>
            </p:nvSpPr>
            <p:spPr bwMode="auto">
              <a:xfrm>
                <a:off x="2400" y="1248"/>
                <a:ext cx="13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6510" name="Line 5"/>
              <p:cNvSpPr>
                <a:spLocks noChangeShapeType="1"/>
              </p:cNvSpPr>
              <p:nvPr/>
            </p:nvSpPr>
            <p:spPr bwMode="auto">
              <a:xfrm>
                <a:off x="528" y="1296"/>
                <a:ext cx="91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6511" name="Line 6"/>
              <p:cNvSpPr>
                <a:spLocks noChangeShapeType="1"/>
              </p:cNvSpPr>
              <p:nvPr/>
            </p:nvSpPr>
            <p:spPr bwMode="auto">
              <a:xfrm flipV="1">
                <a:off x="1440" y="1248"/>
                <a:ext cx="96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6512" name="Line 7"/>
              <p:cNvSpPr>
                <a:spLocks noChangeShapeType="1"/>
              </p:cNvSpPr>
              <p:nvPr/>
            </p:nvSpPr>
            <p:spPr bwMode="auto">
              <a:xfrm>
                <a:off x="3744" y="1392"/>
                <a:ext cx="864" cy="8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6513" name="Line 8"/>
              <p:cNvSpPr>
                <a:spLocks noChangeShapeType="1"/>
              </p:cNvSpPr>
              <p:nvPr/>
            </p:nvSpPr>
            <p:spPr bwMode="auto">
              <a:xfrm flipH="1">
                <a:off x="4176" y="2256"/>
                <a:ext cx="432" cy="7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6514" name="Line 9"/>
              <p:cNvSpPr>
                <a:spLocks noChangeShapeType="1"/>
              </p:cNvSpPr>
              <p:nvPr/>
            </p:nvSpPr>
            <p:spPr bwMode="auto">
              <a:xfrm>
                <a:off x="4176" y="3024"/>
                <a:ext cx="91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6515" name="Line 10"/>
              <p:cNvSpPr>
                <a:spLocks noChangeShapeType="1"/>
              </p:cNvSpPr>
              <p:nvPr/>
            </p:nvSpPr>
            <p:spPr bwMode="auto">
              <a:xfrm>
                <a:off x="1440" y="1728"/>
                <a:ext cx="91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6516" name="Line 11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91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6517" name="Line 12"/>
              <p:cNvSpPr>
                <a:spLocks noChangeShapeType="1"/>
              </p:cNvSpPr>
              <p:nvPr/>
            </p:nvSpPr>
            <p:spPr bwMode="auto">
              <a:xfrm>
                <a:off x="3264" y="2592"/>
                <a:ext cx="91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6518" name="Line 13"/>
              <p:cNvSpPr>
                <a:spLocks noChangeShapeType="1"/>
              </p:cNvSpPr>
              <p:nvPr/>
            </p:nvSpPr>
            <p:spPr bwMode="auto">
              <a:xfrm>
                <a:off x="1440" y="1728"/>
                <a:ext cx="192" cy="1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6519" name="Line 14"/>
              <p:cNvSpPr>
                <a:spLocks noChangeShapeType="1"/>
              </p:cNvSpPr>
              <p:nvPr/>
            </p:nvSpPr>
            <p:spPr bwMode="auto">
              <a:xfrm flipH="1">
                <a:off x="1632" y="2160"/>
                <a:ext cx="720" cy="9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6520" name="Line 15"/>
              <p:cNvSpPr>
                <a:spLocks noChangeShapeType="1"/>
              </p:cNvSpPr>
              <p:nvPr/>
            </p:nvSpPr>
            <p:spPr bwMode="auto">
              <a:xfrm flipH="1" flipV="1">
                <a:off x="1632" y="3072"/>
                <a:ext cx="1344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6521" name="Line 16"/>
              <p:cNvSpPr>
                <a:spLocks noChangeShapeType="1"/>
              </p:cNvSpPr>
              <p:nvPr/>
            </p:nvSpPr>
            <p:spPr bwMode="auto">
              <a:xfrm flipV="1">
                <a:off x="2976" y="2592"/>
                <a:ext cx="288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6522" name="Line 17"/>
              <p:cNvSpPr>
                <a:spLocks noChangeShapeType="1"/>
              </p:cNvSpPr>
              <p:nvPr/>
            </p:nvSpPr>
            <p:spPr bwMode="auto">
              <a:xfrm flipV="1">
                <a:off x="2976" y="3024"/>
                <a:ext cx="120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6523" name="Line 18"/>
              <p:cNvSpPr>
                <a:spLocks noChangeShapeType="1"/>
              </p:cNvSpPr>
              <p:nvPr/>
            </p:nvSpPr>
            <p:spPr bwMode="auto">
              <a:xfrm flipV="1">
                <a:off x="2352" y="1392"/>
                <a:ext cx="1392" cy="7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6524" name="Line 19"/>
              <p:cNvSpPr>
                <a:spLocks noChangeShapeType="1"/>
              </p:cNvSpPr>
              <p:nvPr/>
            </p:nvSpPr>
            <p:spPr bwMode="auto">
              <a:xfrm flipV="1">
                <a:off x="3264" y="1392"/>
                <a:ext cx="480" cy="1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6525" name="Line 20"/>
              <p:cNvSpPr>
                <a:spLocks noChangeShapeType="1"/>
              </p:cNvSpPr>
              <p:nvPr/>
            </p:nvSpPr>
            <p:spPr bwMode="auto">
              <a:xfrm flipV="1">
                <a:off x="3264" y="2256"/>
                <a:ext cx="1344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06526" name="Oval 21"/>
              <p:cNvSpPr>
                <a:spLocks noChangeArrowheads="1"/>
              </p:cNvSpPr>
              <p:nvPr/>
            </p:nvSpPr>
            <p:spPr bwMode="auto">
              <a:xfrm>
                <a:off x="432" y="120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06527" name="Oval 22"/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06528" name="Oval 23"/>
              <p:cNvSpPr>
                <a:spLocks noChangeArrowheads="1"/>
              </p:cNvSpPr>
              <p:nvPr/>
            </p:nvSpPr>
            <p:spPr bwMode="auto">
              <a:xfrm>
                <a:off x="2256" y="206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06529" name="Oval 24"/>
              <p:cNvSpPr>
                <a:spLocks noChangeArrowheads="1"/>
              </p:cNvSpPr>
              <p:nvPr/>
            </p:nvSpPr>
            <p:spPr bwMode="auto">
              <a:xfrm>
                <a:off x="3168" y="249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06530" name="Oval 25"/>
              <p:cNvSpPr>
                <a:spLocks noChangeArrowheads="1"/>
              </p:cNvSpPr>
              <p:nvPr/>
            </p:nvSpPr>
            <p:spPr bwMode="auto">
              <a:xfrm>
                <a:off x="4080" y="292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06531" name="Oval 26"/>
              <p:cNvSpPr>
                <a:spLocks noChangeArrowheads="1"/>
              </p:cNvSpPr>
              <p:nvPr/>
            </p:nvSpPr>
            <p:spPr bwMode="auto">
              <a:xfrm>
                <a:off x="4992" y="336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06532" name="Oval 27"/>
              <p:cNvSpPr>
                <a:spLocks noChangeArrowheads="1"/>
              </p:cNvSpPr>
              <p:nvPr/>
            </p:nvSpPr>
            <p:spPr bwMode="auto">
              <a:xfrm>
                <a:off x="2304" y="1152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06533" name="Oval 28"/>
              <p:cNvSpPr>
                <a:spLocks noChangeArrowheads="1"/>
              </p:cNvSpPr>
              <p:nvPr/>
            </p:nvSpPr>
            <p:spPr bwMode="auto">
              <a:xfrm>
                <a:off x="3648" y="129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06534" name="Oval 29"/>
              <p:cNvSpPr>
                <a:spLocks noChangeArrowheads="1"/>
              </p:cNvSpPr>
              <p:nvPr/>
            </p:nvSpPr>
            <p:spPr bwMode="auto">
              <a:xfrm>
                <a:off x="4512" y="216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06535" name="Oval 30"/>
              <p:cNvSpPr>
                <a:spLocks noChangeArrowheads="1"/>
              </p:cNvSpPr>
              <p:nvPr/>
            </p:nvSpPr>
            <p:spPr bwMode="auto">
              <a:xfrm>
                <a:off x="1536" y="297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06536" name="Oval 31"/>
              <p:cNvSpPr>
                <a:spLocks noChangeArrowheads="1"/>
              </p:cNvSpPr>
              <p:nvPr/>
            </p:nvSpPr>
            <p:spPr bwMode="auto">
              <a:xfrm>
                <a:off x="2880" y="3552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/>
                <a:endParaRPr lang="zh-CN" altLang="en-US">
                  <a:latin typeface="+mn-lt"/>
                </a:endParaRPr>
              </a:p>
            </p:txBody>
          </p:sp>
          <p:sp>
            <p:nvSpPr>
              <p:cNvPr id="106537" name="Text Box 32"/>
              <p:cNvSpPr txBox="1">
                <a:spLocks noChangeArrowheads="1"/>
              </p:cNvSpPr>
              <p:nvPr/>
            </p:nvSpPr>
            <p:spPr bwMode="auto">
              <a:xfrm>
                <a:off x="572" y="959"/>
                <a:ext cx="25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latinLnBrk="1"/>
                <a:r>
                  <a:rPr lang="en-US" altLang="zh-CN" sz="2400" b="1">
                    <a:latin typeface="+mn-lt"/>
                  </a:rPr>
                  <a:t>S</a:t>
                </a:r>
                <a:endParaRPr lang="en-US" altLang="zh-CN" sz="1600" b="1">
                  <a:latin typeface="+mn-lt"/>
                </a:endParaRPr>
              </a:p>
            </p:txBody>
          </p:sp>
          <p:sp>
            <p:nvSpPr>
              <p:cNvPr id="106538" name="Text Box 33"/>
              <p:cNvSpPr txBox="1">
                <a:spLocks noChangeArrowheads="1"/>
              </p:cNvSpPr>
              <p:nvPr/>
            </p:nvSpPr>
            <p:spPr bwMode="auto">
              <a:xfrm>
                <a:off x="3777" y="1055"/>
                <a:ext cx="258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latinLnBrk="1"/>
                <a:r>
                  <a:rPr lang="en-US" altLang="zh-CN" sz="2400" b="1">
                    <a:latin typeface="+mn-lt"/>
                  </a:rPr>
                  <a:t>A</a:t>
                </a:r>
                <a:endParaRPr lang="en-US" altLang="zh-CN" sz="1600" b="1">
                  <a:latin typeface="+mn-lt"/>
                </a:endParaRPr>
              </a:p>
            </p:txBody>
          </p:sp>
          <p:sp>
            <p:nvSpPr>
              <p:cNvPr id="106539" name="Text Box 34"/>
              <p:cNvSpPr txBox="1">
                <a:spLocks noChangeArrowheads="1"/>
              </p:cNvSpPr>
              <p:nvPr/>
            </p:nvSpPr>
            <p:spPr bwMode="auto">
              <a:xfrm>
                <a:off x="4651" y="1919"/>
                <a:ext cx="239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latinLnBrk="1"/>
                <a:r>
                  <a:rPr lang="en-US" altLang="zh-CN" sz="2400" b="1">
                    <a:latin typeface="+mn-lt"/>
                  </a:rPr>
                  <a:t>B</a:t>
                </a:r>
                <a:endParaRPr lang="en-US" altLang="zh-CN" sz="1600" b="1">
                  <a:latin typeface="+mn-lt"/>
                </a:endParaRPr>
              </a:p>
            </p:txBody>
          </p:sp>
          <p:sp>
            <p:nvSpPr>
              <p:cNvPr id="106540" name="Text Box 35"/>
              <p:cNvSpPr txBox="1">
                <a:spLocks noChangeArrowheads="1"/>
              </p:cNvSpPr>
              <p:nvPr/>
            </p:nvSpPr>
            <p:spPr bwMode="auto">
              <a:xfrm>
                <a:off x="5121" y="3120"/>
                <a:ext cx="255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latinLnBrk="1"/>
                <a:r>
                  <a:rPr lang="en-US" altLang="zh-CN" sz="2400" b="1">
                    <a:latin typeface="+mn-lt"/>
                  </a:rPr>
                  <a:t>D</a:t>
                </a:r>
                <a:endParaRPr lang="en-US" altLang="zh-CN" sz="1600" b="1">
                  <a:latin typeface="+mn-lt"/>
                </a:endParaRPr>
              </a:p>
            </p:txBody>
          </p:sp>
        </p:grpSp>
        <p:sp>
          <p:nvSpPr>
            <p:cNvPr id="106503" name="Line 36"/>
            <p:cNvSpPr>
              <a:spLocks noChangeShapeType="1"/>
            </p:cNvSpPr>
            <p:nvPr/>
          </p:nvSpPr>
          <p:spPr bwMode="auto">
            <a:xfrm>
              <a:off x="528" y="1440"/>
              <a:ext cx="912" cy="432"/>
            </a:xfrm>
            <a:prstGeom prst="line">
              <a:avLst/>
            </a:prstGeom>
            <a:noFill/>
            <a:ln w="8890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6504" name="Line 37"/>
            <p:cNvSpPr>
              <a:spLocks noChangeShapeType="1"/>
            </p:cNvSpPr>
            <p:nvPr/>
          </p:nvSpPr>
          <p:spPr bwMode="auto">
            <a:xfrm>
              <a:off x="2400" y="1392"/>
              <a:ext cx="1296" cy="144"/>
            </a:xfrm>
            <a:prstGeom prst="line">
              <a:avLst/>
            </a:prstGeom>
            <a:noFill/>
            <a:ln w="88900">
              <a:solidFill>
                <a:srgbClr val="33CC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6505" name="Line 38"/>
            <p:cNvSpPr>
              <a:spLocks noChangeShapeType="1"/>
            </p:cNvSpPr>
            <p:nvPr/>
          </p:nvSpPr>
          <p:spPr bwMode="auto">
            <a:xfrm flipH="1">
              <a:off x="1440" y="1392"/>
              <a:ext cx="960" cy="480"/>
            </a:xfrm>
            <a:prstGeom prst="line">
              <a:avLst/>
            </a:prstGeom>
            <a:noFill/>
            <a:ln w="8890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6506" name="Line 39"/>
            <p:cNvSpPr>
              <a:spLocks noChangeShapeType="1"/>
            </p:cNvSpPr>
            <p:nvPr/>
          </p:nvSpPr>
          <p:spPr bwMode="auto">
            <a:xfrm flipH="1">
              <a:off x="4176" y="2400"/>
              <a:ext cx="432" cy="768"/>
            </a:xfrm>
            <a:prstGeom prst="line">
              <a:avLst/>
            </a:prstGeom>
            <a:noFill/>
            <a:ln w="889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6507" name="Line 40"/>
            <p:cNvSpPr>
              <a:spLocks noChangeShapeType="1"/>
            </p:cNvSpPr>
            <p:nvPr/>
          </p:nvSpPr>
          <p:spPr bwMode="auto">
            <a:xfrm>
              <a:off x="3744" y="1536"/>
              <a:ext cx="816" cy="816"/>
            </a:xfrm>
            <a:prstGeom prst="line">
              <a:avLst/>
            </a:prstGeom>
            <a:noFill/>
            <a:ln w="88900">
              <a:solidFill>
                <a:schemeClr val="accent1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6508" name="Line 41"/>
            <p:cNvSpPr>
              <a:spLocks noChangeShapeType="1"/>
            </p:cNvSpPr>
            <p:nvPr/>
          </p:nvSpPr>
          <p:spPr bwMode="auto">
            <a:xfrm>
              <a:off x="4176" y="3168"/>
              <a:ext cx="864" cy="432"/>
            </a:xfrm>
            <a:prstGeom prst="line">
              <a:avLst/>
            </a:prstGeom>
            <a:noFill/>
            <a:ln w="889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</p:grpSp>
      <p:sp>
        <p:nvSpPr>
          <p:cNvPr id="106500" name="Rectangle 4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62950" cy="1143000"/>
          </a:xfrm>
        </p:spPr>
        <p:txBody>
          <a:bodyPr/>
          <a:lstStyle/>
          <a:p>
            <a:r>
              <a:rPr lang="en-US" altLang="zh-CN" sz="3600" dirty="0" smtClean="0">
                <a:latin typeface="+mn-lt"/>
                <a:ea typeface="宋体" pitchFamily="2" charset="-122"/>
              </a:rPr>
              <a:t>Example of Using the Routing Header</a:t>
            </a:r>
          </a:p>
        </p:txBody>
      </p:sp>
      <p:sp>
        <p:nvSpPr>
          <p:cNvPr id="106501" name="Text Box 43"/>
          <p:cNvSpPr txBox="1">
            <a:spLocks noChangeArrowheads="1"/>
          </p:cNvSpPr>
          <p:nvPr/>
        </p:nvSpPr>
        <p:spPr bwMode="auto">
          <a:xfrm>
            <a:off x="34925" y="4652963"/>
            <a:ext cx="2520950" cy="8592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latinLnBrk="1">
              <a:spcBef>
                <a:spcPct val="50000"/>
              </a:spcBef>
            </a:pPr>
            <a:r>
              <a:rPr lang="en-US" altLang="zh-CN" sz="2000" dirty="0" err="1">
                <a:latin typeface="+mn-lt"/>
              </a:rPr>
              <a:t>Src</a:t>
            </a:r>
            <a:r>
              <a:rPr lang="en-US" altLang="zh-CN" sz="2000" dirty="0">
                <a:latin typeface="+mn-lt"/>
              </a:rPr>
              <a:t> Address: S </a:t>
            </a:r>
            <a:endParaRPr lang="en-US" altLang="zh-CN" sz="2000" dirty="0" smtClean="0">
              <a:latin typeface="+mn-lt"/>
            </a:endParaRPr>
          </a:p>
          <a:p>
            <a:pPr latinLnBrk="1">
              <a:spcBef>
                <a:spcPct val="50000"/>
              </a:spcBef>
            </a:pPr>
            <a:r>
              <a:rPr lang="en-US" altLang="zh-CN" sz="2000" dirty="0" err="1" smtClean="0">
                <a:latin typeface="+mn-lt"/>
              </a:rPr>
              <a:t>Dest</a:t>
            </a:r>
            <a:r>
              <a:rPr lang="en-US" altLang="zh-CN" sz="2000" dirty="0" smtClean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Address: D</a:t>
            </a: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09504" y="6400800"/>
            <a:ext cx="721772" cy="457200"/>
          </a:xfrm>
          <a:noFill/>
        </p:spPr>
        <p:txBody>
          <a:bodyPr/>
          <a:lstStyle/>
          <a:p>
            <a:r>
              <a:rPr lang="en-US" altLang="ko-KR" dirty="0" smtClean="0">
                <a:latin typeface="+mn-lt"/>
                <a:ea typeface="굴림" pitchFamily="34" charset="-127"/>
              </a:rPr>
              <a:t>2-</a:t>
            </a:r>
            <a:fld id="{CC30157A-0E44-4C74-B31E-EF4C83433E20}" type="slidenum">
              <a:rPr lang="en-US" altLang="ko-KR" smtClean="0">
                <a:latin typeface="+mn-lt"/>
                <a:ea typeface="굴림" pitchFamily="34" charset="-127"/>
              </a:rPr>
              <a:pPr/>
              <a:t>96</a:t>
            </a:fld>
            <a:endParaRPr lang="en-US" altLang="ko-KR" dirty="0" smtClean="0"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600" dirty="0" smtClean="0">
                <a:ea typeface="宋体" pitchFamily="2" charset="-122"/>
              </a:rPr>
              <a:t>IPv6 Colon Hexadecimal Notation</a:t>
            </a: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altLang="zh-CN" sz="2400" u="sng" dirty="0" smtClean="0">
                <a:solidFill>
                  <a:srgbClr val="FF3300"/>
                </a:solidFill>
                <a:ea typeface="宋体" pitchFamily="2" charset="-122"/>
              </a:rPr>
              <a:t>Q:</a:t>
            </a:r>
            <a:r>
              <a:rPr lang="en-US" altLang="zh-CN" sz="2400" dirty="0" smtClean="0">
                <a:ea typeface="宋体" pitchFamily="2" charset="-122"/>
              </a:rPr>
              <a:t> How can humans read, enter and manipulate the long IPv6 addresses?</a:t>
            </a:r>
          </a:p>
          <a:p>
            <a:pPr lvl="1">
              <a:lnSpc>
                <a:spcPct val="85000"/>
              </a:lnSpc>
            </a:pPr>
            <a:r>
              <a:rPr lang="en-US" altLang="zh-CN" sz="2000" dirty="0" smtClean="0">
                <a:ea typeface="宋体" pitchFamily="2" charset="-122"/>
              </a:rPr>
              <a:t>Binary notation is obviously untenable</a:t>
            </a:r>
          </a:p>
          <a:p>
            <a:pPr lvl="1">
              <a:lnSpc>
                <a:spcPct val="85000"/>
              </a:lnSpc>
            </a:pPr>
            <a:r>
              <a:rPr lang="en-US" altLang="zh-CN" sz="2000" dirty="0" smtClean="0">
                <a:ea typeface="宋体" pitchFamily="2" charset="-122"/>
              </a:rPr>
              <a:t>An example using dotted decimal notation to express a 128-bit number</a:t>
            </a:r>
          </a:p>
          <a:p>
            <a:pPr lvl="1">
              <a:lnSpc>
                <a:spcPct val="85000"/>
              </a:lnSpc>
              <a:buNone/>
            </a:pPr>
            <a:endParaRPr lang="en-US" altLang="zh-CN" sz="1000" dirty="0" smtClean="0">
              <a:latin typeface="宋体" pitchFamily="2" charset="-122"/>
              <a:ea typeface="宋体" pitchFamily="2" charset="-122"/>
              <a:cs typeface="Arial Unicode MS" pitchFamily="34" charset="-122"/>
            </a:endParaRPr>
          </a:p>
          <a:p>
            <a:pPr lvl="1">
              <a:lnSpc>
                <a:spcPct val="85000"/>
              </a:lnSpc>
              <a:buNone/>
            </a:pPr>
            <a:r>
              <a:rPr lang="en-US" altLang="zh-CN" sz="2000" dirty="0" smtClean="0">
                <a:solidFill>
                  <a:schemeClr val="accent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104.230.140.100.255.255.255.255.0.0.17.128.150.10.255.255</a:t>
            </a:r>
            <a:endParaRPr lang="zh-CN" altLang="en-US" sz="2000" dirty="0" smtClean="0">
              <a:solidFill>
                <a:schemeClr val="accent2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85000"/>
              </a:lnSpc>
            </a:pPr>
            <a:endParaRPr lang="en-US" altLang="zh-CN" sz="1000" dirty="0" smtClean="0">
              <a:ea typeface="宋体" pitchFamily="2" charset="-122"/>
            </a:endParaRPr>
          </a:p>
          <a:p>
            <a:pPr lvl="1">
              <a:lnSpc>
                <a:spcPct val="85000"/>
              </a:lnSpc>
            </a:pPr>
            <a:r>
              <a:rPr lang="en-US" altLang="zh-CN" sz="2000" dirty="0" smtClean="0">
                <a:ea typeface="宋体" pitchFamily="2" charset="-122"/>
              </a:rPr>
              <a:t>To help make addresses more compact and easier to enter, colon hexadecimal notation (abbreviated colon hex) is proposed.</a:t>
            </a:r>
          </a:p>
          <a:p>
            <a:pPr lvl="1">
              <a:lnSpc>
                <a:spcPct val="85000"/>
              </a:lnSpc>
            </a:pPr>
            <a:endParaRPr lang="en-US" altLang="zh-CN" sz="1000" dirty="0" smtClean="0">
              <a:ea typeface="宋体" pitchFamily="2" charset="-122"/>
            </a:endParaRPr>
          </a:p>
          <a:p>
            <a:pPr lvl="1">
              <a:lnSpc>
                <a:spcPct val="85000"/>
              </a:lnSpc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68E6:8C64:FFFF:FFFF:0:1180:96A:FFFF</a:t>
            </a:r>
          </a:p>
          <a:p>
            <a:pPr lvl="1">
              <a:lnSpc>
                <a:spcPct val="85000"/>
              </a:lnSpc>
              <a:buNone/>
            </a:pPr>
            <a:endParaRPr lang="en-US" altLang="zh-CN" sz="1000" dirty="0" smtClean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85000"/>
              </a:lnSpc>
              <a:buNone/>
            </a:pPr>
            <a:endParaRPr lang="en-US" altLang="zh-CN" sz="2000" dirty="0" smtClean="0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85000"/>
              </a:lnSpc>
              <a:buNone/>
            </a:pPr>
            <a:endParaRPr lang="en-US" altLang="zh-CN" sz="2000" dirty="0" smtClean="0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85000"/>
              </a:lnSpc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Colon hex notation requires fewer digits and fewer separator characters than dotted decimal</a:t>
            </a:r>
          </a:p>
          <a:p>
            <a:pPr>
              <a:lnSpc>
                <a:spcPct val="85000"/>
              </a:lnSpc>
              <a:buNone/>
            </a:pPr>
            <a:endParaRPr lang="en-US" altLang="zh-CN" sz="2400" dirty="0" smtClean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4304" y="1135463"/>
            <a:ext cx="7174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104.230.140.100.255.255.255.255.0.0.17.128.150.10.255.255</a:t>
            </a:r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014129" y="4360983"/>
            <a:ext cx="914400" cy="502422"/>
            <a:chOff x="5014129" y="4360983"/>
            <a:chExt cx="914400" cy="502422"/>
          </a:xfrm>
        </p:grpSpPr>
        <p:sp>
          <p:nvSpPr>
            <p:cNvPr id="6" name="左大括号 5"/>
            <p:cNvSpPr/>
            <p:nvPr/>
          </p:nvSpPr>
          <p:spPr bwMode="auto">
            <a:xfrm rot="5400000">
              <a:off x="5345722" y="4481568"/>
              <a:ext cx="185889" cy="577786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14129" y="4360983"/>
              <a:ext cx="914400" cy="33855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+mn-lt"/>
                </a:rPr>
                <a:t>16 bits</a:t>
              </a:r>
              <a:endParaRPr lang="zh-CN" altLang="en-US" sz="1600" dirty="0">
                <a:latin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496072" y="2883875"/>
            <a:ext cx="753625" cy="512471"/>
            <a:chOff x="5014129" y="4360983"/>
            <a:chExt cx="753625" cy="512471"/>
          </a:xfrm>
        </p:grpSpPr>
        <p:sp>
          <p:nvSpPr>
            <p:cNvPr id="10" name="左大括号 9"/>
            <p:cNvSpPr/>
            <p:nvPr/>
          </p:nvSpPr>
          <p:spPr bwMode="auto">
            <a:xfrm rot="5400000">
              <a:off x="5265336" y="4561955"/>
              <a:ext cx="195937" cy="427061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14129" y="4360983"/>
              <a:ext cx="753625" cy="33855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+mn-lt"/>
                </a:rPr>
                <a:t>8 bits</a:t>
              </a:r>
              <a:endParaRPr lang="zh-CN" altLang="en-US" sz="1600" dirty="0">
                <a:latin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180493" y="5104563"/>
            <a:ext cx="1678074" cy="584775"/>
            <a:chOff x="2180493" y="5104563"/>
            <a:chExt cx="1678074" cy="584775"/>
          </a:xfrm>
        </p:grpSpPr>
        <p:sp>
          <p:nvSpPr>
            <p:cNvPr id="12" name="TextBox 11"/>
            <p:cNvSpPr txBox="1"/>
            <p:nvPr/>
          </p:nvSpPr>
          <p:spPr>
            <a:xfrm>
              <a:off x="2180493" y="5104563"/>
              <a:ext cx="1467059" cy="5847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+mn-lt"/>
                </a:rPr>
                <a:t>Omit the first 3 zeros</a:t>
              </a:r>
              <a:endParaRPr lang="zh-CN" altLang="en-US" sz="1600" dirty="0">
                <a:latin typeface="+mn-lt"/>
              </a:endParaRPr>
            </a:p>
          </p:txBody>
        </p:sp>
        <p:cxnSp>
          <p:nvCxnSpPr>
            <p:cNvPr id="14" name="直接箭头连接符 13"/>
            <p:cNvCxnSpPr>
              <a:stCxn id="12" idx="3"/>
            </p:cNvCxnSpPr>
            <p:nvPr/>
          </p:nvCxnSpPr>
          <p:spPr bwMode="auto">
            <a:xfrm flipV="1">
              <a:off x="3647552" y="5104565"/>
              <a:ext cx="211015" cy="29238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702637" y="5094521"/>
            <a:ext cx="1336421" cy="594817"/>
            <a:chOff x="2019727" y="5094521"/>
            <a:chExt cx="1336421" cy="594817"/>
          </a:xfrm>
        </p:grpSpPr>
        <p:sp>
          <p:nvSpPr>
            <p:cNvPr id="18" name="TextBox 17"/>
            <p:cNvSpPr txBox="1"/>
            <p:nvPr/>
          </p:nvSpPr>
          <p:spPr>
            <a:xfrm>
              <a:off x="2180493" y="5104563"/>
              <a:ext cx="1175655" cy="5847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+mn-lt"/>
                </a:rPr>
                <a:t>Omit the first zero</a:t>
              </a:r>
              <a:endParaRPr lang="zh-CN" altLang="en-US" sz="1600" dirty="0">
                <a:latin typeface="+mn-lt"/>
              </a:endParaRPr>
            </a:p>
          </p:txBody>
        </p:sp>
        <p:cxnSp>
          <p:nvCxnSpPr>
            <p:cNvPr id="19" name="直接箭头连接符 18"/>
            <p:cNvCxnSpPr>
              <a:stCxn id="18" idx="1"/>
            </p:cNvCxnSpPr>
            <p:nvPr/>
          </p:nvCxnSpPr>
          <p:spPr bwMode="auto">
            <a:xfrm rot="10800000">
              <a:off x="2019727" y="5094521"/>
              <a:ext cx="160767" cy="30243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2-</a:t>
            </a:r>
            <a:fld id="{6C1F76B0-C056-41A2-B7A5-C4FED8C001A5}" type="slidenum">
              <a:rPr lang="en-US" altLang="ko-KR" smtClean="0"/>
              <a:pPr>
                <a:defRPr/>
              </a:pPr>
              <a:t>97</a:t>
            </a:fld>
            <a:endParaRPr lang="en-US" altLang="ko-KR"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399" y="228600"/>
            <a:ext cx="8315325" cy="1143000"/>
          </a:xfrm>
        </p:spPr>
        <p:txBody>
          <a:bodyPr/>
          <a:lstStyle/>
          <a:p>
            <a:r>
              <a:rPr lang="en-US" altLang="zh-CN" sz="3200" dirty="0" smtClean="0"/>
              <a:t>Useful Techniques of Colon Hex Notation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1354" y="1600200"/>
            <a:ext cx="8862645" cy="4648200"/>
          </a:xfrm>
        </p:spPr>
        <p:txBody>
          <a:bodyPr/>
          <a:lstStyle/>
          <a:p>
            <a:r>
              <a:rPr lang="en-US" altLang="zh-CN" dirty="0" smtClean="0"/>
              <a:t>Zero compression (applied only once in any address)</a:t>
            </a:r>
          </a:p>
          <a:p>
            <a:pPr lvl="1"/>
            <a:r>
              <a:rPr lang="en-US" altLang="zh-CN" dirty="0" smtClean="0">
                <a:solidFill>
                  <a:schemeClr val="accent2"/>
                </a:solidFill>
              </a:rPr>
              <a:t>FF05:0:0:0:0:0:0:B3 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 FF05::B3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>
                <a:sym typeface="Wingdings" pitchFamily="2" charset="2"/>
              </a:rPr>
              <a:t>Incorporation of dotted decimal suffixes (intended to be used during the transition from IPv4 to IPv6, IPv4-compatible)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en-US" altLang="zh-CN" dirty="0" smtClean="0">
                <a:solidFill>
                  <a:schemeClr val="accent2"/>
                </a:solidFill>
              </a:rPr>
              <a:t>0:0:0:0:0:0:128.10.2.1 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 ::128.10.2.1 (similar to IPv4)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>
                <a:sym typeface="Wingdings" pitchFamily="2" charset="2"/>
              </a:rPr>
              <a:t>CIDR-like notation (specify network prefix)</a:t>
            </a:r>
          </a:p>
          <a:p>
            <a:pPr lvl="1"/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12AB::CD30:0:0:0:0/60 = 12AB:0:0:CD30::/60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2-</a:t>
            </a:r>
            <a:fld id="{6C1F76B0-C056-41A2-B7A5-C4FED8C001A5}" type="slidenum">
              <a:rPr lang="en-US" altLang="ko-KR" smtClean="0"/>
              <a:pPr>
                <a:defRPr/>
              </a:pPr>
              <a:t>98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968720" y="3848519"/>
            <a:ext cx="2873829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Cancelled in 2006</a:t>
            </a:r>
            <a:endParaRPr lang="zh-CN" altLang="en-US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3960760" y="3645877"/>
            <a:ext cx="5002213" cy="1968500"/>
            <a:chOff x="2485" y="1976"/>
            <a:chExt cx="3151" cy="1240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2485" y="1976"/>
              <a:ext cx="3151" cy="124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>
                <a:latin typeface="+mn-lt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3339" y="2120"/>
              <a:ext cx="2297" cy="95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>
                <a:latin typeface="+mn-lt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4405" y="2216"/>
              <a:ext cx="1231" cy="71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>
                <a:latin typeface="+mn-lt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556" y="2482"/>
              <a:ext cx="10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latinLnBrk="1"/>
              <a:r>
                <a:rPr lang="en-GB" altLang="zh-CN" sz="2400" b="1" dirty="0">
                  <a:solidFill>
                    <a:schemeClr val="bg1"/>
                  </a:solidFill>
                  <a:latin typeface="+mn-lt"/>
                </a:rPr>
                <a:t>Link-Local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391" y="2490"/>
              <a:ext cx="109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latinLnBrk="1"/>
              <a:r>
                <a:rPr lang="en-GB" altLang="zh-CN" sz="2400" b="1" dirty="0">
                  <a:solidFill>
                    <a:schemeClr val="bg1"/>
                  </a:solidFill>
                  <a:latin typeface="+mn-lt"/>
                </a:rPr>
                <a:t>Site-Local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644" y="2490"/>
              <a:ext cx="68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latinLnBrk="1"/>
              <a:r>
                <a:rPr lang="en-GB" altLang="zh-CN" sz="2400" b="1">
                  <a:solidFill>
                    <a:schemeClr val="bg1"/>
                  </a:solidFill>
                  <a:latin typeface="+mn-lt"/>
                </a:rPr>
                <a:t>Global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ea typeface="宋体" pitchFamily="2" charset="-122"/>
              </a:rPr>
              <a:t>IPv6 - Addressing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2425" y="1400175"/>
            <a:ext cx="8401049" cy="4648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altLang="zh-CN" dirty="0" smtClean="0"/>
              <a:t>Like IPv4, IPv6 associates </a:t>
            </a:r>
            <a:r>
              <a:rPr lang="en-US" altLang="zh-CN" dirty="0" smtClean="0">
                <a:solidFill>
                  <a:srgbClr val="0070C0"/>
                </a:solidFill>
              </a:rPr>
              <a:t>an address with a specific network connection</a:t>
            </a:r>
            <a:r>
              <a:rPr lang="en-US" altLang="zh-CN" dirty="0" smtClean="0"/>
              <a:t> (i.e., a physical network is assigned a prefix). 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altLang="zh-CN" u="sng" dirty="0" smtClean="0"/>
              <a:t>IPv6 also permits multiple, simultaneous addresses assigned to a given interface</a:t>
            </a:r>
            <a:r>
              <a:rPr lang="en-US" altLang="zh-CN" dirty="0" smtClean="0"/>
              <a:t>.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altLang="zh-CN" dirty="0" smtClean="0"/>
              <a:t>Addresses have scope, </a:t>
            </a:r>
          </a:p>
          <a:p>
            <a:pPr lvl="1">
              <a:lnSpc>
                <a:spcPct val="85000"/>
              </a:lnSpc>
              <a:spcBef>
                <a:spcPts val="1200"/>
              </a:spcBef>
            </a:pPr>
            <a:r>
              <a:rPr lang="en-US" altLang="zh-CN" dirty="0" smtClean="0"/>
              <a:t>Link local </a:t>
            </a:r>
          </a:p>
          <a:p>
            <a:pPr lvl="1">
              <a:lnSpc>
                <a:spcPct val="85000"/>
              </a:lnSpc>
              <a:spcBef>
                <a:spcPts val="1200"/>
              </a:spcBef>
            </a:pPr>
            <a:r>
              <a:rPr lang="en-US" altLang="zh-CN" dirty="0" smtClean="0"/>
              <a:t>Site local</a:t>
            </a:r>
          </a:p>
          <a:p>
            <a:pPr lvl="1">
              <a:lnSpc>
                <a:spcPct val="85000"/>
              </a:lnSpc>
              <a:spcBef>
                <a:spcPts val="1200"/>
              </a:spcBef>
            </a:pPr>
            <a:r>
              <a:rPr lang="en-US" altLang="zh-CN" dirty="0" smtClean="0"/>
              <a:t>Global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altLang="zh-CN" dirty="0" smtClean="0"/>
              <a:t>Addresses have lifetime</a:t>
            </a:r>
          </a:p>
          <a:p>
            <a:pPr lvl="1">
              <a:lnSpc>
                <a:spcPct val="85000"/>
              </a:lnSpc>
              <a:spcBef>
                <a:spcPts val="1200"/>
              </a:spcBef>
            </a:pPr>
            <a:r>
              <a:rPr lang="en-US" altLang="zh-CN" dirty="0" smtClean="0"/>
              <a:t>Valid and preferred lifetime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IP Technology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2-</a:t>
            </a:r>
            <a:fld id="{6C1F76B0-C056-41A2-B7A5-C4FED8C001A5}" type="slidenum">
              <a:rPr lang="en-US" altLang="ko-KR" smtClean="0"/>
              <a:pPr>
                <a:defRPr/>
              </a:pPr>
              <a:t>99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27078</TotalTime>
  <Words>8012</Words>
  <Application>Microsoft Office PowerPoint</Application>
  <PresentationFormat>全屏显示(4:3)</PresentationFormat>
  <Paragraphs>2281</Paragraphs>
  <Slides>124</Slides>
  <Notes>79</Notes>
  <HiddenSlides>2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124</vt:i4>
      </vt:variant>
    </vt:vector>
  </HeadingPairs>
  <TitlesOfParts>
    <vt:vector size="128" baseType="lpstr">
      <vt:lpstr>Default Design</vt:lpstr>
      <vt:lpstr>Clip</vt:lpstr>
      <vt:lpstr>ClipArt</vt:lpstr>
      <vt:lpstr>VISIO</vt:lpstr>
      <vt:lpstr>Unit 2: IP Technology</vt:lpstr>
      <vt:lpstr>Unit 2: IP Technology</vt:lpstr>
      <vt:lpstr>Network layer</vt:lpstr>
      <vt:lpstr>Two Key Network-Layer Functions</vt:lpstr>
      <vt:lpstr>Unit 2: IP Technology</vt:lpstr>
      <vt:lpstr>Network layer connection and connection-less service</vt:lpstr>
      <vt:lpstr>Virtual circuits (VC)</vt:lpstr>
      <vt:lpstr>VC implementation</vt:lpstr>
      <vt:lpstr>Forwarding table</vt:lpstr>
      <vt:lpstr>Virtual circuits: signaling protocols</vt:lpstr>
      <vt:lpstr>Datagram networks</vt:lpstr>
      <vt:lpstr>Datagram or VC network: why?</vt:lpstr>
      <vt:lpstr>Unit 2: IP Technology</vt:lpstr>
      <vt:lpstr>Internet Protocol (IP)</vt:lpstr>
      <vt:lpstr>IP Address and Physical Address</vt:lpstr>
      <vt:lpstr>MAC Addresses</vt:lpstr>
      <vt:lpstr>LAN Address (more)</vt:lpstr>
      <vt:lpstr>ARP: Address Resolution Protocol (1)</vt:lpstr>
      <vt:lpstr>ARP: Address Resolution Protocol (2)</vt:lpstr>
      <vt:lpstr>ARP protocol: Same LAN (network)</vt:lpstr>
      <vt:lpstr>幻灯片 21</vt:lpstr>
      <vt:lpstr>Unit 2: IP Technology</vt:lpstr>
      <vt:lpstr>IP datagram format</vt:lpstr>
      <vt:lpstr>IP Fragmentation &amp; Reassembly</vt:lpstr>
      <vt:lpstr>IP Fragmentation and Reassembly</vt:lpstr>
      <vt:lpstr>Unit 2: IP Technology</vt:lpstr>
      <vt:lpstr>IP Addressing: introduction</vt:lpstr>
      <vt:lpstr>Calculation</vt:lpstr>
      <vt:lpstr>Addresses Specify Network Connections</vt:lpstr>
      <vt:lpstr>Classful IP Addresses</vt:lpstr>
      <vt:lpstr>Special forms of IP address</vt:lpstr>
      <vt:lpstr>幻灯片 32</vt:lpstr>
      <vt:lpstr>Default Routes</vt:lpstr>
      <vt:lpstr>Advantages and Disadvantages of the Original Classful IP Addressing scheme</vt:lpstr>
      <vt:lpstr>Subnet Addressing / Subnetting</vt:lpstr>
      <vt:lpstr>Subnets</vt:lpstr>
      <vt:lpstr>Subnets</vt:lpstr>
      <vt:lpstr>Example 1: Given IP: 141.14.72.24, subnet mask: 255.255.192.0, What is the network address?</vt:lpstr>
      <vt:lpstr>Example 2: The same IP address, but subnet mask is changed to 255.255.240.0. What is the network address now?</vt:lpstr>
      <vt:lpstr>Example 3: The routing table in R1 is given. Host H1 sends packets to host H2. Discuss the process of H1 consulting the routing table of R1. </vt:lpstr>
      <vt:lpstr>Anonymous Point-to-Point Networks</vt:lpstr>
      <vt:lpstr>Classless Addressing and Supernetting</vt:lpstr>
      <vt:lpstr>Often used CIDR Address blocks</vt:lpstr>
      <vt:lpstr>Hierarchical addressing: route aggregation</vt:lpstr>
      <vt:lpstr>Hierarchical addressing: more specific routes</vt:lpstr>
      <vt:lpstr>One Example</vt:lpstr>
      <vt:lpstr>A CIDR example </vt:lpstr>
      <vt:lpstr>Longest Match and Mixture of Route Types</vt:lpstr>
      <vt:lpstr>IP addresses: how to get one?</vt:lpstr>
      <vt:lpstr>IP addressing: the last word...</vt:lpstr>
      <vt:lpstr>NAT: Network Address Translation</vt:lpstr>
      <vt:lpstr>Private Addresses /Non-routable Addresses</vt:lpstr>
      <vt:lpstr>NAT: Network Address Translation</vt:lpstr>
      <vt:lpstr>NAT: Network Address Translation</vt:lpstr>
      <vt:lpstr>NAT: Network Address Translation</vt:lpstr>
      <vt:lpstr>Features of NAT</vt:lpstr>
      <vt:lpstr>NAT traversal problem</vt:lpstr>
      <vt:lpstr>NAT traversal problem</vt:lpstr>
      <vt:lpstr>NAT traversal problem</vt:lpstr>
      <vt:lpstr>Unit 2: IP Technology</vt:lpstr>
      <vt:lpstr>ICMP: Internet Control Message Protocol</vt:lpstr>
      <vt:lpstr>幻灯片 62</vt:lpstr>
      <vt:lpstr>幻灯片 63</vt:lpstr>
      <vt:lpstr>Unit 2: IP Technology</vt:lpstr>
      <vt:lpstr>IPv6</vt:lpstr>
      <vt:lpstr>What Ever Happened to IPv5?</vt:lpstr>
      <vt:lpstr>… a longer term solution       IP next generation (IPng)</vt:lpstr>
      <vt:lpstr>Design Philosophy</vt:lpstr>
      <vt:lpstr>Technologies &amp; efforts to slow the consumption rate</vt:lpstr>
      <vt:lpstr>Would increased use of NATs be adequate?</vt:lpstr>
      <vt:lpstr>Return to an End-to-End Architecture</vt:lpstr>
      <vt:lpstr>Why is a larger address space needed?</vt:lpstr>
      <vt:lpstr>Internet users in the world</vt:lpstr>
      <vt:lpstr>General Form of An IPv6 Datagram</vt:lpstr>
      <vt:lpstr>Unit 2: IP Technology</vt:lpstr>
      <vt:lpstr>IPv6 Header – Comparison with IPv4 </vt:lpstr>
      <vt:lpstr>幻灯片 77</vt:lpstr>
      <vt:lpstr>Summary of Header Changes between IPv4 &amp; IPv6</vt:lpstr>
      <vt:lpstr>Summary of Header Changes between IPv4 &amp; IPv6</vt:lpstr>
      <vt:lpstr>Summary of Main IPv6 Benefits</vt:lpstr>
      <vt:lpstr>Incidental Benefits of New Deployment</vt:lpstr>
      <vt:lpstr>IPv6 Advanced Features</vt:lpstr>
      <vt:lpstr>IPv6 Extension Headers</vt:lpstr>
      <vt:lpstr>Extension Headers</vt:lpstr>
      <vt:lpstr>IPv6 Fragmentation and Reassembly</vt:lpstr>
      <vt:lpstr>Minimum MTU</vt:lpstr>
      <vt:lpstr>幻灯片 87</vt:lpstr>
      <vt:lpstr>Path MTU Discovery (1)</vt:lpstr>
      <vt:lpstr>Path MTU Discovery (2)</vt:lpstr>
      <vt:lpstr>Fragment Extension Header</vt:lpstr>
      <vt:lpstr>Consequence of End-to-End Fragmentation</vt:lpstr>
      <vt:lpstr>Routing Extension Header</vt:lpstr>
      <vt:lpstr>Example of Using the Routing Header</vt:lpstr>
      <vt:lpstr>Example of Using the Routing Header</vt:lpstr>
      <vt:lpstr>Example of Using the Routing Header</vt:lpstr>
      <vt:lpstr>Example of Using the Routing Header</vt:lpstr>
      <vt:lpstr>IPv6 Colon Hexadecimal Notation</vt:lpstr>
      <vt:lpstr>Useful Techniques of Colon Hex Notation</vt:lpstr>
      <vt:lpstr>IPv6 - Addressing Model</vt:lpstr>
      <vt:lpstr>Three Basic IPv6 Address Types</vt:lpstr>
      <vt:lpstr>Non-global unicast address</vt:lpstr>
      <vt:lpstr>Proposed IPv6 Address Space Assignment</vt:lpstr>
      <vt:lpstr>IPv4 Compatible Addresses</vt:lpstr>
      <vt:lpstr>Global Unicast Addresses</vt:lpstr>
      <vt:lpstr>Link-Local &amp; Site-Local Unicast Addresses</vt:lpstr>
      <vt:lpstr>Interface IDs</vt:lpstr>
      <vt:lpstr>EUI-64 to IPv6 Address </vt:lpstr>
      <vt:lpstr>Ethernet Address to IPv6 Address</vt:lpstr>
      <vt:lpstr>Unit 2: IP Technology</vt:lpstr>
      <vt:lpstr>Transition From IPv4 To IPv6</vt:lpstr>
      <vt:lpstr>Transition / Co-Existence Techniques</vt:lpstr>
      <vt:lpstr>Tunneling</vt:lpstr>
      <vt:lpstr>Tunneling</vt:lpstr>
      <vt:lpstr>Serverless Autoconfiguration</vt:lpstr>
      <vt:lpstr>Translation</vt:lpstr>
      <vt:lpstr>Unit 2: IP Technology</vt:lpstr>
      <vt:lpstr>So what can I do? </vt:lpstr>
      <vt:lpstr>For More Information</vt:lpstr>
      <vt:lpstr>For More Information</vt:lpstr>
      <vt:lpstr>Homework 1: </vt:lpstr>
      <vt:lpstr>Homework 2: </vt:lpstr>
      <vt:lpstr>Homework 3: IPv6 Timeline  (Development and Implementation of IPv6 network), up to 5 slides</vt:lpstr>
      <vt:lpstr>Homework 1:  About VC implementation</vt:lpstr>
      <vt:lpstr>Homework 5: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周玲</cp:lastModifiedBy>
  <cp:revision>765</cp:revision>
  <dcterms:created xsi:type="dcterms:W3CDTF">1999-10-08T19:08:27Z</dcterms:created>
  <dcterms:modified xsi:type="dcterms:W3CDTF">2017-09-28T11:58:37Z</dcterms:modified>
</cp:coreProperties>
</file>