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16" r:id="rId2"/>
    <p:sldMasterId id="2147483828" r:id="rId3"/>
    <p:sldMasterId id="2147483840" r:id="rId4"/>
  </p:sldMasterIdLst>
  <p:notesMasterIdLst>
    <p:notesMasterId r:id="rId112"/>
  </p:notesMasterIdLst>
  <p:handoutMasterIdLst>
    <p:handoutMasterId r:id="rId113"/>
  </p:handoutMasterIdLst>
  <p:sldIdLst>
    <p:sldId id="796" r:id="rId5"/>
    <p:sldId id="797" r:id="rId6"/>
    <p:sldId id="798" r:id="rId7"/>
    <p:sldId id="870" r:id="rId8"/>
    <p:sldId id="1040" r:id="rId9"/>
    <p:sldId id="1041" r:id="rId10"/>
    <p:sldId id="799" r:id="rId11"/>
    <p:sldId id="800" r:id="rId12"/>
    <p:sldId id="801" r:id="rId13"/>
    <p:sldId id="802" r:id="rId14"/>
    <p:sldId id="803" r:id="rId15"/>
    <p:sldId id="804" r:id="rId16"/>
    <p:sldId id="806" r:id="rId17"/>
    <p:sldId id="867" r:id="rId18"/>
    <p:sldId id="868" r:id="rId19"/>
    <p:sldId id="1029" r:id="rId20"/>
    <p:sldId id="809" r:id="rId21"/>
    <p:sldId id="873" r:id="rId22"/>
    <p:sldId id="810" r:id="rId23"/>
    <p:sldId id="811" r:id="rId24"/>
    <p:sldId id="812" r:id="rId25"/>
    <p:sldId id="813" r:id="rId26"/>
    <p:sldId id="814" r:id="rId27"/>
    <p:sldId id="815" r:id="rId28"/>
    <p:sldId id="816" r:id="rId29"/>
    <p:sldId id="818" r:id="rId30"/>
    <p:sldId id="819" r:id="rId31"/>
    <p:sldId id="1044" r:id="rId32"/>
    <p:sldId id="874" r:id="rId33"/>
    <p:sldId id="1045" r:id="rId34"/>
    <p:sldId id="876" r:id="rId35"/>
    <p:sldId id="872" r:id="rId36"/>
    <p:sldId id="1046" r:id="rId37"/>
    <p:sldId id="1030" r:id="rId38"/>
    <p:sldId id="962" r:id="rId39"/>
    <p:sldId id="960" r:id="rId40"/>
    <p:sldId id="1022" r:id="rId41"/>
    <p:sldId id="1023" r:id="rId42"/>
    <p:sldId id="1025" r:id="rId43"/>
    <p:sldId id="1031" r:id="rId44"/>
    <p:sldId id="1047" r:id="rId45"/>
    <p:sldId id="994" r:id="rId46"/>
    <p:sldId id="1066" r:id="rId47"/>
    <p:sldId id="835" r:id="rId48"/>
    <p:sldId id="836" r:id="rId49"/>
    <p:sldId id="837" r:id="rId50"/>
    <p:sldId id="842" r:id="rId51"/>
    <p:sldId id="848" r:id="rId52"/>
    <p:sldId id="1032" r:id="rId53"/>
    <p:sldId id="864" r:id="rId54"/>
    <p:sldId id="865" r:id="rId55"/>
    <p:sldId id="866" r:id="rId56"/>
    <p:sldId id="1033" r:id="rId57"/>
    <p:sldId id="1015" r:id="rId58"/>
    <p:sldId id="1018" r:id="rId59"/>
    <p:sldId id="1017" r:id="rId60"/>
    <p:sldId id="1026" r:id="rId61"/>
    <p:sldId id="1027" r:id="rId62"/>
    <p:sldId id="1028" r:id="rId63"/>
    <p:sldId id="1003" r:id="rId64"/>
    <p:sldId id="1034" r:id="rId65"/>
    <p:sldId id="1035" r:id="rId66"/>
    <p:sldId id="1036" r:id="rId67"/>
    <p:sldId id="1037" r:id="rId68"/>
    <p:sldId id="1006" r:id="rId69"/>
    <p:sldId id="966" r:id="rId70"/>
    <p:sldId id="995" r:id="rId71"/>
    <p:sldId id="996" r:id="rId72"/>
    <p:sldId id="997" r:id="rId73"/>
    <p:sldId id="967" r:id="rId74"/>
    <p:sldId id="1007" r:id="rId75"/>
    <p:sldId id="971" r:id="rId76"/>
    <p:sldId id="970" r:id="rId77"/>
    <p:sldId id="972" r:id="rId78"/>
    <p:sldId id="1009" r:id="rId79"/>
    <p:sldId id="1010" r:id="rId80"/>
    <p:sldId id="1011" r:id="rId81"/>
    <p:sldId id="1012" r:id="rId82"/>
    <p:sldId id="973" r:id="rId83"/>
    <p:sldId id="989" r:id="rId84"/>
    <p:sldId id="1050" r:id="rId85"/>
    <p:sldId id="998" r:id="rId86"/>
    <p:sldId id="1013" r:id="rId87"/>
    <p:sldId id="999" r:id="rId88"/>
    <p:sldId id="1000" r:id="rId89"/>
    <p:sldId id="1001" r:id="rId90"/>
    <p:sldId id="991" r:id="rId91"/>
    <p:sldId id="1065" r:id="rId92"/>
    <p:sldId id="1051" r:id="rId93"/>
    <p:sldId id="1052" r:id="rId94"/>
    <p:sldId id="1053" r:id="rId95"/>
    <p:sldId id="1054" r:id="rId96"/>
    <p:sldId id="1055" r:id="rId97"/>
    <p:sldId id="1056" r:id="rId98"/>
    <p:sldId id="1057" r:id="rId99"/>
    <p:sldId id="1058" r:id="rId100"/>
    <p:sldId id="1063" r:id="rId101"/>
    <p:sldId id="1064" r:id="rId102"/>
    <p:sldId id="1042" r:id="rId103"/>
    <p:sldId id="1038" r:id="rId104"/>
    <p:sldId id="1068" r:id="rId105"/>
    <p:sldId id="1059" r:id="rId106"/>
    <p:sldId id="1060" r:id="rId107"/>
    <p:sldId id="1061" r:id="rId108"/>
    <p:sldId id="1062" r:id="rId109"/>
    <p:sldId id="1048" r:id="rId110"/>
    <p:sldId id="1049" r:id="rId111"/>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00CCFF"/>
    <a:srgbClr val="FF6600"/>
    <a:srgbClr val="FF3300"/>
    <a:srgbClr val="FFCCFF"/>
    <a:srgbClr val="00CC66"/>
    <a:srgbClr val="0066FF"/>
    <a:srgbClr val="DDDDDD"/>
    <a:srgbClr val="99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3" autoAdjust="0"/>
    <p:restoredTop sz="88132" autoAdjust="0"/>
  </p:normalViewPr>
  <p:slideViewPr>
    <p:cSldViewPr snapToGrid="0">
      <p:cViewPr>
        <p:scale>
          <a:sx n="100" d="100"/>
          <a:sy n="100" d="100"/>
        </p:scale>
        <p:origin x="-192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96"/>
    </p:cViewPr>
  </p:sorterViewPr>
  <p:notesViewPr>
    <p:cSldViewPr snapToGrid="0">
      <p:cViewPr varScale="1">
        <p:scale>
          <a:sx n="65" d="100"/>
          <a:sy n="65" d="100"/>
        </p:scale>
        <p:origin x="-3158" y="-7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defTabSz="873125">
              <a:defRPr sz="1100"/>
            </a:lvl1pPr>
          </a:lstStyle>
          <a:p>
            <a:pPr>
              <a:defRPr/>
            </a:pPr>
            <a:endParaRPr lang="ko-KR" altLang="ko-KR"/>
          </a:p>
        </p:txBody>
      </p:sp>
      <p:sp>
        <p:nvSpPr>
          <p:cNvPr id="131075"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defTabSz="873125">
              <a:defRPr sz="1100"/>
            </a:lvl1pPr>
          </a:lstStyle>
          <a:p>
            <a:pPr>
              <a:defRPr/>
            </a:pPr>
            <a:endParaRPr lang="ko-KR" altLang="ko-KR"/>
          </a:p>
        </p:txBody>
      </p:sp>
      <p:sp>
        <p:nvSpPr>
          <p:cNvPr id="131076"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defTabSz="873125">
              <a:defRPr sz="1100"/>
            </a:lvl1pPr>
          </a:lstStyle>
          <a:p>
            <a:pPr>
              <a:defRPr/>
            </a:pPr>
            <a:endParaRPr lang="ko-KR" altLang="ko-KR"/>
          </a:p>
        </p:txBody>
      </p:sp>
      <p:sp>
        <p:nvSpPr>
          <p:cNvPr id="131077"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defTabSz="873125">
              <a:defRPr sz="1100">
                <a:ea typeface="굴림" charset="-127"/>
              </a:defRPr>
            </a:lvl1pPr>
          </a:lstStyle>
          <a:p>
            <a:pPr>
              <a:defRPr/>
            </a:pPr>
            <a:fld id="{724FD1BD-C5C4-4825-A226-B420C60AAE12}" type="slidenum">
              <a:rPr lang="en-US" altLang="ko-KR"/>
              <a:pPr>
                <a:defRPr/>
              </a:pPr>
              <a:t>‹#›</a:t>
            </a:fld>
            <a:endParaRPr lang="en-US" altLang="ko-KR"/>
          </a:p>
        </p:txBody>
      </p:sp>
    </p:spTree>
    <p:extLst>
      <p:ext uri="{BB962C8B-B14F-4D97-AF65-F5344CB8AC3E}">
        <p14:creationId xmlns="" xmlns:p14="http://schemas.microsoft.com/office/powerpoint/2010/main" val="424082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ko-KR" altLang="ko-KR"/>
          </a:p>
        </p:txBody>
      </p:sp>
      <p:sp>
        <p:nvSpPr>
          <p:cNvPr id="3075" name="Rectangle 3"/>
          <p:cNvSpPr>
            <a:spLocks noGrp="1" noChangeArrowheads="1"/>
          </p:cNvSpPr>
          <p:nvPr>
            <p:ph type="dt" idx="1"/>
          </p:nvPr>
        </p:nvSpPr>
        <p:spPr bwMode="auto">
          <a:xfrm>
            <a:off x="388620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ko-KR" altLang="ko-KR"/>
          </a:p>
        </p:txBody>
      </p:sp>
      <p:sp>
        <p:nvSpPr>
          <p:cNvPr id="107524" name="Rectangle 4"/>
          <p:cNvSpPr>
            <a:spLocks noGrp="1" noRot="1" noChangeAspect="1" noChangeArrowheads="1" noTextEdit="1"/>
          </p:cNvSpPr>
          <p:nvPr>
            <p:ph type="sldImg" idx="2"/>
          </p:nvPr>
        </p:nvSpPr>
        <p:spPr bwMode="auto">
          <a:xfrm>
            <a:off x="1106488" y="698500"/>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416425"/>
            <a:ext cx="5029200" cy="41814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2850"/>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ko-KR" altLang="ko-KR"/>
          </a:p>
        </p:txBody>
      </p:sp>
      <p:sp>
        <p:nvSpPr>
          <p:cNvPr id="3079" name="Rectangle 7"/>
          <p:cNvSpPr>
            <a:spLocks noGrp="1" noChangeArrowheads="1"/>
          </p:cNvSpPr>
          <p:nvPr>
            <p:ph type="sldNum" sz="quarter" idx="5"/>
          </p:nvPr>
        </p:nvSpPr>
        <p:spPr bwMode="auto">
          <a:xfrm>
            <a:off x="3886200" y="8832850"/>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ea typeface="굴림" charset="-127"/>
              </a:defRPr>
            </a:lvl1pPr>
          </a:lstStyle>
          <a:p>
            <a:pPr>
              <a:defRPr/>
            </a:pPr>
            <a:fld id="{9FE7723F-2CC2-4254-87E4-167313FA795E}" type="slidenum">
              <a:rPr lang="en-US" altLang="ko-KR"/>
              <a:pPr>
                <a:defRPr/>
              </a:pPr>
              <a:t>‹#›</a:t>
            </a:fld>
            <a:endParaRPr lang="en-US" altLang="ko-KR"/>
          </a:p>
        </p:txBody>
      </p:sp>
    </p:spTree>
    <p:extLst>
      <p:ext uri="{BB962C8B-B14F-4D97-AF65-F5344CB8AC3E}">
        <p14:creationId xmlns="" xmlns:p14="http://schemas.microsoft.com/office/powerpoint/2010/main" val="1837905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Pulse-code_modulated"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en.wikipedia.org/wiki/Ethernet_over_SDH"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n.wikipedia.org/wiki/SONET/SDH" TargetMode="External"/><Relationship Id="rId7" Type="http://schemas.openxmlformats.org/officeDocument/2006/relationships/hyperlink" Target="https://en.wikipedia.org/wiki/Internet_Protocol"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en.wikipedia.org/wiki/All_IP" TargetMode="External"/><Relationship Id="rId5" Type="http://schemas.openxmlformats.org/officeDocument/2006/relationships/hyperlink" Target="https://en.wikipedia.org/wiki/Integrated_Services_Digital_Network" TargetMode="External"/><Relationship Id="rId4" Type="http://schemas.openxmlformats.org/officeDocument/2006/relationships/hyperlink" Target="https://en.wikipedia.org/wiki/Public_switched_telephone_network"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8" Type="http://schemas.openxmlformats.org/officeDocument/2006/relationships/hyperlink" Target="https://en.wikipedia.org/wiki/Circuit_mode" TargetMode="External"/><Relationship Id="rId13" Type="http://schemas.openxmlformats.org/officeDocument/2006/relationships/hyperlink" Target="https://en.wikipedia.org/wiki/Ethernet" TargetMode="External"/><Relationship Id="rId3" Type="http://schemas.openxmlformats.org/officeDocument/2006/relationships/hyperlink" Target="https://en.wikipedia.org/wiki/Digital_data" TargetMode="External"/><Relationship Id="rId7" Type="http://schemas.openxmlformats.org/officeDocument/2006/relationships/hyperlink" Target="https://en.wikipedia.org/wiki/Light-emitting_diode" TargetMode="External"/><Relationship Id="rId12" Type="http://schemas.openxmlformats.org/officeDocument/2006/relationships/hyperlink" Target="https://en.wikipedia.org/wiki/Asynchronous_Transfer_Mode"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en.wikipedia.org/wiki/Coherence_(physics)" TargetMode="External"/><Relationship Id="rId11" Type="http://schemas.openxmlformats.org/officeDocument/2006/relationships/hyperlink" Target="https://en.wikipedia.org/wiki/Pulse-code_modulation" TargetMode="External"/><Relationship Id="rId5" Type="http://schemas.openxmlformats.org/officeDocument/2006/relationships/hyperlink" Target="https://en.wikipedia.org/wiki/Laser" TargetMode="External"/><Relationship Id="rId10" Type="http://schemas.openxmlformats.org/officeDocument/2006/relationships/hyperlink" Target="https://en.wikipedia.org/wiki/Digital_Signal_3" TargetMode="External"/><Relationship Id="rId4" Type="http://schemas.openxmlformats.org/officeDocument/2006/relationships/hyperlink" Target="https://en.wikipedia.org/wiki/Optical_fiber" TargetMode="External"/><Relationship Id="rId9" Type="http://schemas.openxmlformats.org/officeDocument/2006/relationships/hyperlink" Target="https://en.wikipedia.org/wiki/Digital_Signal_1" TargetMode="Externa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s://en.wikipedia.org/wiki/Telcordia" TargetMode="External"/><Relationship Id="rId3" Type="http://schemas.openxmlformats.org/officeDocument/2006/relationships/hyperlink" Target="https://en.wikipedia.org/wiki/United_States" TargetMode="External"/><Relationship Id="rId7" Type="http://schemas.openxmlformats.org/officeDocument/2006/relationships/hyperlink" Target="https://en.wikipedia.org/wiki/Synchronous_optical_networking"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s://en.wikipedia.org/wiki/International_Telecommunication_Union" TargetMode="External"/><Relationship Id="rId5" Type="http://schemas.openxmlformats.org/officeDocument/2006/relationships/hyperlink" Target="https://en.wikipedia.org/wiki/European_Telecommunications_Standards_Institute" TargetMode="External"/><Relationship Id="rId4" Type="http://schemas.openxmlformats.org/officeDocument/2006/relationships/hyperlink" Target="https://en.wikipedia.org/wiki/Canada" TargetMode="External"/><Relationship Id="rId9" Type="http://schemas.openxmlformats.org/officeDocument/2006/relationships/hyperlink" Target="https://en.wikipedia.org/wiki/American_National_Standards_Institute"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www.iciba.com/aptly" TargetMode="External"/><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1</a:t>
            </a:fld>
            <a:endParaRPr lang="en-US" altLang="ko-K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12</a:t>
            </a:fld>
            <a:endParaRPr lang="en-US"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13</a:t>
            </a:fld>
            <a:endParaRPr lang="en-US"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EE79-1442-4E09-AFCB-61EA0CB55782}" type="slidenum">
              <a:rPr lang="en-US" altLang="zh-CN"/>
              <a:pPr/>
              <a:t>14</a:t>
            </a:fld>
            <a:endParaRPr lang="en-US" altLang="zh-CN"/>
          </a:p>
        </p:txBody>
      </p:sp>
      <p:sp>
        <p:nvSpPr>
          <p:cNvPr id="281602" name="Rectangle 2"/>
          <p:cNvSpPr>
            <a:spLocks noGrp="1" noRot="1" noChangeAspect="1" noChangeArrowheads="1" noTextEdit="1"/>
          </p:cNvSpPr>
          <p:nvPr>
            <p:ph type="sldImg"/>
          </p:nvPr>
        </p:nvSpPr>
        <p:spPr>
          <a:xfrm>
            <a:off x="1106488" y="698500"/>
            <a:ext cx="4645025" cy="3484563"/>
          </a:xfrm>
          <a:ln/>
        </p:spPr>
      </p:sp>
      <p:sp>
        <p:nvSpPr>
          <p:cNvPr id="281603" name="Rectangle 3"/>
          <p:cNvSpPr>
            <a:spLocks noGrp="1" noChangeArrowheads="1"/>
          </p:cNvSpPr>
          <p:nvPr>
            <p:ph type="body" idx="1"/>
          </p:nvPr>
        </p:nvSpPr>
        <p:spPr/>
        <p:txBody>
          <a:bodyPr/>
          <a:lstStyle/>
          <a:p>
            <a:endParaRPr lang="en-US" altLang="zh-CN" b="0" dirty="0" smtClean="0"/>
          </a:p>
          <a:p>
            <a:endParaRPr lang="zh-CN" altLang="zh-CN"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D8506-E0EF-4635-9A1B-0828EECBBDE8}" type="slidenum">
              <a:rPr lang="en-US" altLang="zh-CN"/>
              <a:pPr/>
              <a:t>15</a:t>
            </a:fld>
            <a:endParaRPr lang="en-US" altLang="zh-CN"/>
          </a:p>
        </p:txBody>
      </p:sp>
      <p:sp>
        <p:nvSpPr>
          <p:cNvPr id="182274" name="Rectangle 2"/>
          <p:cNvSpPr>
            <a:spLocks noGrp="1" noRot="1" noChangeAspect="1" noChangeArrowheads="1" noTextEdit="1"/>
          </p:cNvSpPr>
          <p:nvPr>
            <p:ph type="sldImg"/>
          </p:nvPr>
        </p:nvSpPr>
        <p:spPr>
          <a:xfrm>
            <a:off x="1106488" y="698500"/>
            <a:ext cx="4645025" cy="3484563"/>
          </a:xfrm>
          <a:ln/>
        </p:spPr>
      </p:sp>
      <p:sp>
        <p:nvSpPr>
          <p:cNvPr id="18227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16</a:t>
            </a:fld>
            <a:endParaRPr lang="en-US" altLang="ko-K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70E81-D58D-45A0-8C7E-495C2B588E8B}" type="slidenum">
              <a:rPr lang="en-US" altLang="zh-CN"/>
              <a:pPr/>
              <a:t>17</a:t>
            </a:fld>
            <a:endParaRPr lang="en-US" altLang="zh-CN"/>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18</a:t>
            </a:fld>
            <a:endParaRPr lang="en-US" altLang="ko-K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896DA4-9FCB-49EC-AE93-D9D382D5133E}" type="slidenum">
              <a:rPr lang="en-US" altLang="zh-CN"/>
              <a:pPr/>
              <a:t>19</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r>
              <a:rPr lang="en-US" altLang="zh-CN" sz="1200" b="0" i="0" kern="1200" dirty="0" smtClean="0">
                <a:solidFill>
                  <a:schemeClr val="tx1"/>
                </a:solidFill>
                <a:latin typeface="Times New Roman" pitchFamily="18" charset="0"/>
                <a:ea typeface="+mn-ea"/>
                <a:cs typeface="+mn-cs"/>
              </a:rPr>
              <a:t>Carrier Sense Multiple Access with Collision Detection (CSMA/CD) is the LAN access method used in Ethernet.</a:t>
            </a:r>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823F1-3267-4517-8D37-7D981967DDB8}" type="slidenum">
              <a:rPr lang="en-US" altLang="zh-CN"/>
              <a:pPr/>
              <a:t>20</a:t>
            </a:fld>
            <a:endParaRPr lang="en-US" altLang="zh-CN" dirty="0"/>
          </a:p>
        </p:txBody>
      </p:sp>
      <p:sp>
        <p:nvSpPr>
          <p:cNvPr id="679938" name="Rectangle 2"/>
          <p:cNvSpPr>
            <a:spLocks noGrp="1" noRot="1" noChangeAspect="1" noChangeArrowheads="1" noTextEdit="1"/>
          </p:cNvSpPr>
          <p:nvPr>
            <p:ph type="sldImg"/>
          </p:nvPr>
        </p:nvSpPr>
        <p:spPr>
          <a:ln/>
        </p:spPr>
      </p:sp>
      <p:sp>
        <p:nvSpPr>
          <p:cNvPr id="679939" name="Rectangle 3"/>
          <p:cNvSpPr>
            <a:spLocks noGrp="1" noChangeArrowheads="1"/>
          </p:cNvSpPr>
          <p:nvPr>
            <p:ph type="body" idx="1"/>
          </p:nvPr>
        </p:nvSpPr>
        <p:spPr/>
        <p:txBody>
          <a:bodyPr/>
          <a:lstStyle/>
          <a:p>
            <a:r>
              <a:rPr lang="en-US" altLang="zh-CN" sz="1200" b="0" i="0" kern="1200" dirty="0" smtClean="0">
                <a:solidFill>
                  <a:schemeClr val="tx1"/>
                </a:solidFill>
                <a:latin typeface="Times New Roman" pitchFamily="18" charset="0"/>
                <a:ea typeface="+mn-ea"/>
                <a:cs typeface="+mn-cs"/>
              </a:rPr>
              <a:t>Carrier Sense Multiple Access with Collision Detection (CSMA/CD) is the LAN access method used in Ethernet.</a:t>
            </a:r>
          </a:p>
          <a:p>
            <a:endParaRPr lang="en-US" altLang="zh-CN" sz="1200" b="0" i="0" kern="1200" dirty="0" smtClean="0">
              <a:solidFill>
                <a:schemeClr val="tx1"/>
              </a:solidFill>
              <a:latin typeface="Times New Roman" pitchFamily="18" charset="0"/>
              <a:ea typeface="+mn-ea"/>
              <a:cs typeface="+mn-cs"/>
            </a:endParaRPr>
          </a:p>
          <a:p>
            <a:r>
              <a:rPr lang="en-US" altLang="zh-CN" sz="1200" b="0" i="0" kern="1200" dirty="0" smtClean="0">
                <a:solidFill>
                  <a:schemeClr val="tx1"/>
                </a:solidFill>
                <a:latin typeface="Times New Roman" pitchFamily="18" charset="0"/>
                <a:ea typeface="+mn-ea"/>
                <a:cs typeface="+mn-cs"/>
              </a:rPr>
              <a:t>CSMA/CA (Carrier Sense Multiple Access/Collision Avoidance) is a protocol for carrier transmission in 802.11 networks.</a:t>
            </a:r>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4A6DD4-75DC-4F0B-8F7D-8AE2C63D644F}" type="slidenum">
              <a:rPr lang="en-US" altLang="zh-CN"/>
              <a:pPr/>
              <a:t>21</a:t>
            </a:fld>
            <a:endParaRPr lang="en-US" altLang="zh-CN" dirty="0"/>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pPr marL="228600" indent="-228600">
              <a:buNone/>
            </a:pPr>
            <a:endParaRPr lang="en-US" altLang="zh-CN" dirty="0" smtClean="0"/>
          </a:p>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2</a:t>
            </a:fld>
            <a:endParaRPr lang="en-US"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441E2-7DA5-416D-B8A1-3DBB32B0977C}" type="slidenum">
              <a:rPr lang="en-US" altLang="zh-CN"/>
              <a:pPr/>
              <a:t>22</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BCB74-EF7D-4C86-8111-415BE15703F1}" type="slidenum">
              <a:rPr lang="en-US" altLang="zh-CN"/>
              <a:pPr/>
              <a:t>23</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n-US" altLang="zh-CN" dirty="0" smtClean="0"/>
          </a:p>
          <a:p>
            <a:pPr marL="228600" indent="-228600">
              <a:buNone/>
            </a:pPr>
            <a:endParaRPr lang="en-US" altLang="zh-C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A9A78-5090-4517-8297-BF873EB67A3C}" type="slidenum">
              <a:rPr lang="en-US" altLang="zh-CN"/>
              <a:pPr/>
              <a:t>24</a:t>
            </a:fld>
            <a:endParaRPr lang="en-US" altLang="zh-CN"/>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08E2A-6B13-4B53-AED1-A7DAF8A1F25D}" type="slidenum">
              <a:rPr lang="en-US" altLang="zh-CN"/>
              <a:pPr/>
              <a:t>25</a:t>
            </a:fld>
            <a:endParaRPr lang="en-US" altLang="zh-CN"/>
          </a:p>
        </p:txBody>
      </p:sp>
      <p:sp>
        <p:nvSpPr>
          <p:cNvPr id="681986" name="Rectangle 2"/>
          <p:cNvSpPr>
            <a:spLocks noGrp="1" noRot="1" noChangeAspect="1" noChangeArrowheads="1" noTextEdit="1"/>
          </p:cNvSpPr>
          <p:nvPr>
            <p:ph type="sldImg"/>
          </p:nvPr>
        </p:nvSpPr>
        <p:spPr>
          <a:ln/>
        </p:spPr>
      </p:sp>
      <p:sp>
        <p:nvSpPr>
          <p:cNvPr id="681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5791D-8297-495B-B5B2-E42876BE3DF9}" type="slidenum">
              <a:rPr lang="en-US" altLang="zh-CN"/>
              <a:pPr/>
              <a:t>26</a:t>
            </a:fld>
            <a:endParaRPr lang="en-US" altLang="zh-CN"/>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5965C-9622-453A-9BA8-032C4EFE2631}" type="slidenum">
              <a:rPr lang="en-US" altLang="zh-CN"/>
              <a:pPr/>
              <a:t>27</a:t>
            </a:fld>
            <a:endParaRPr lang="en-US" altLang="zh-CN"/>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r>
              <a:rPr lang="en-US" altLang="zh-CN" dirty="0" smtClean="0"/>
              <a:t>Routers are store-and-forward packet switches that forward packets using network-layer addresses. Although a switch is also a store-and-forward packet switch, it is fundamentally different from a router in that it forwards</a:t>
            </a:r>
          </a:p>
          <a:p>
            <a:r>
              <a:rPr lang="en-US" altLang="zh-CN" dirty="0" smtClean="0"/>
              <a:t>packets using MAC addresses. Whereas a router is a layer-3 packet switch, a switch is a layer-2 packet switch.</a:t>
            </a:r>
          </a:p>
          <a:p>
            <a:endParaRPr lang="en-GB" altLang="zh-CN" dirty="0" smtClean="0"/>
          </a:p>
          <a:p>
            <a:r>
              <a:rPr lang="en-US" altLang="zh-CN" dirty="0" smtClean="0"/>
              <a:t>First consider the pros and cons of switches. As mentioned above, switches are</a:t>
            </a:r>
          </a:p>
          <a:p>
            <a:r>
              <a:rPr lang="en-US" altLang="zh-CN" dirty="0" smtClean="0"/>
              <a:t>plug-and-play, a property that is cherished by all the overworked network </a:t>
            </a:r>
          </a:p>
          <a:p>
            <a:r>
              <a:rPr lang="en-US" altLang="zh-CN" dirty="0" smtClean="0"/>
              <a:t>administrators of the world. Switches can also have relatively high filtering and forwarding</a:t>
            </a:r>
          </a:p>
          <a:p>
            <a:r>
              <a:rPr lang="en-US" altLang="zh-CN" dirty="0" smtClean="0"/>
              <a:t>rates—as shown in Figure 5.29, switches have to process frames only up through layer</a:t>
            </a:r>
          </a:p>
          <a:p>
            <a:r>
              <a:rPr lang="en-US" altLang="zh-CN" dirty="0" smtClean="0"/>
              <a:t>2, whereas routers have to process </a:t>
            </a:r>
            <a:r>
              <a:rPr lang="en-US" altLang="zh-CN" dirty="0" err="1" smtClean="0"/>
              <a:t>datagrams</a:t>
            </a:r>
            <a:r>
              <a:rPr lang="en-US" altLang="zh-CN" dirty="0" smtClean="0"/>
              <a:t> up through layer 3. On the other hand,</a:t>
            </a:r>
          </a:p>
          <a:p>
            <a:r>
              <a:rPr lang="en-US" altLang="zh-CN" dirty="0" smtClean="0"/>
              <a:t>to prevent the cycling of broadcast frames, the active topology of a switched network</a:t>
            </a:r>
          </a:p>
          <a:p>
            <a:r>
              <a:rPr lang="en-US" altLang="zh-CN" dirty="0" smtClean="0"/>
              <a:t>is restricted to a spanning tree. Also, </a:t>
            </a:r>
            <a:r>
              <a:rPr lang="en-US" altLang="zh-CN" b="1" dirty="0" smtClean="0">
                <a:solidFill>
                  <a:srgbClr val="FF0000"/>
                </a:solidFill>
              </a:rPr>
              <a:t>a large switched network would require large</a:t>
            </a:r>
          </a:p>
          <a:p>
            <a:r>
              <a:rPr lang="en-US" altLang="zh-CN" b="1" dirty="0" smtClean="0">
                <a:solidFill>
                  <a:srgbClr val="FF0000"/>
                </a:solidFill>
              </a:rPr>
              <a:t>ARP tables in the nodes and would generate substantial ARP traffic and processing.</a:t>
            </a:r>
          </a:p>
          <a:p>
            <a:r>
              <a:rPr lang="en-US" altLang="zh-CN" dirty="0" smtClean="0"/>
              <a:t>Furthermore, switches do not offer any protection against broadcast storms—if one</a:t>
            </a:r>
            <a:endParaRPr lang="en-US" altLang="zh-CN" dirty="0" smtClean="0">
              <a:solidFill>
                <a:srgbClr val="FF0000"/>
              </a:solidFill>
            </a:endParaRPr>
          </a:p>
          <a:p>
            <a:r>
              <a:rPr lang="en-US" altLang="zh-CN" dirty="0" smtClean="0"/>
              <a:t>host goes haywire and transmits an endless stream of Ethernet broadcast frames, the</a:t>
            </a:r>
          </a:p>
          <a:p>
            <a:r>
              <a:rPr lang="en-US" altLang="zh-CN" dirty="0" smtClean="0"/>
              <a:t>switches will forward all of these frames, causing the entire network to collapse.</a:t>
            </a:r>
            <a:endParaRPr lang="en-GB" altLang="zh-CN" dirty="0" smtClean="0"/>
          </a:p>
          <a:p>
            <a:endParaRPr lang="en-GB" altLang="zh-CN" dirty="0" smtClean="0"/>
          </a:p>
          <a:p>
            <a:r>
              <a:rPr lang="en-US" altLang="zh-CN" dirty="0" smtClean="0">
                <a:solidFill>
                  <a:srgbClr val="FF0000"/>
                </a:solidFill>
              </a:rPr>
              <a:t>Because routers do not have the spanning tree restriction</a:t>
            </a:r>
            <a:r>
              <a:rPr lang="en-US" altLang="zh-CN" dirty="0" smtClean="0"/>
              <a:t>, routers have allowed the Internet to</a:t>
            </a:r>
          </a:p>
          <a:p>
            <a:r>
              <a:rPr lang="en-US" altLang="zh-CN" dirty="0" smtClean="0"/>
              <a:t>be built with a rich topology that includes. </a:t>
            </a:r>
          </a:p>
          <a:p>
            <a:r>
              <a:rPr lang="en-US" altLang="zh-CN" dirty="0" smtClean="0"/>
              <a:t>Another feature of routers is that they provide firewall protection against layer-2 broadcast storms. </a:t>
            </a:r>
          </a:p>
          <a:p>
            <a:r>
              <a:rPr lang="en-US" altLang="zh-CN" dirty="0" smtClean="0"/>
              <a:t>Routers often have a larger per-packet processing time than switches, because they have to process</a:t>
            </a:r>
          </a:p>
          <a:p>
            <a:r>
              <a:rPr lang="en-US" altLang="zh-CN" dirty="0" smtClean="0"/>
              <a:t>up through the layer-3 fields. </a:t>
            </a:r>
          </a:p>
          <a:p>
            <a:endParaRPr lang="en-GB" altLang="zh-CN" dirty="0" smtClean="0"/>
          </a:p>
          <a:p>
            <a:r>
              <a:rPr lang="en-US" altLang="zh-CN" dirty="0" smtClean="0"/>
              <a:t>Switches are the same thing as Bridges, but usually have multiple ports with the same "flavor" connection </a:t>
            </a:r>
            <a:endParaRPr lang="en-GB" altLang="zh-CN" dirty="0" smtClean="0"/>
          </a:p>
          <a:p>
            <a:endParaRPr lang="en-GB" altLang="zh-CN"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29</a:t>
            </a:fld>
            <a:endParaRPr lang="en-US"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DB765-7A26-41F6-81BE-182E8AACE89D}" type="slidenum">
              <a:rPr lang="en-US" altLang="zh-CN"/>
              <a:pPr/>
              <a:t>31</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Given that both switches and routers have their pros and cons, when should an institutional network (for example, a university campus network or a corporate campus network) use switches, and when should it use routers?</a:t>
            </a:r>
          </a:p>
          <a:p>
            <a:r>
              <a:rPr lang="en-US" altLang="zh-CN" dirty="0" smtClean="0"/>
              <a:t>Typically, small networks consisting of a few hundred hosts have a few LAN </a:t>
            </a:r>
          </a:p>
          <a:p>
            <a:r>
              <a:rPr lang="en-US" altLang="zh-CN" dirty="0" smtClean="0"/>
              <a:t>segments. Switches suffice for these small networks, as they localize traffic and increase</a:t>
            </a:r>
          </a:p>
          <a:p>
            <a:r>
              <a:rPr lang="en-US" altLang="zh-CN" dirty="0" smtClean="0"/>
              <a:t>aggregate throughput without requiring any configuration of IP addresses.</a:t>
            </a:r>
          </a:p>
          <a:p>
            <a:r>
              <a:rPr lang="en-US" altLang="zh-CN" dirty="0" smtClean="0"/>
              <a:t>But larger networks consisting of thousands of hosts typically include routers within the network</a:t>
            </a:r>
          </a:p>
          <a:p>
            <a:r>
              <a:rPr lang="en-US" altLang="zh-CN" dirty="0" smtClean="0"/>
              <a:t>(in addition to switches). The routers provide a more robust isolation of traffic, control</a:t>
            </a:r>
          </a:p>
          <a:p>
            <a:r>
              <a:rPr lang="en-US" altLang="zh-CN" dirty="0" smtClean="0"/>
              <a:t>broadcast storms, and use more "intelligent" routes among the hosts in the network.</a:t>
            </a:r>
          </a:p>
          <a:p>
            <a:endParaRPr lang="en-US" altLang="zh-CN" dirty="0" smtClean="0"/>
          </a:p>
          <a:p>
            <a:endParaRPr lang="en-US" altLang="zh-CN" sz="1200" u="none" strike="noStrike"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u="none" strike="noStrike" kern="1200" dirty="0" smtClean="0">
                <a:solidFill>
                  <a:schemeClr val="tx1"/>
                </a:solidFill>
                <a:latin typeface="Times New Roman" pitchFamily="18" charset="0"/>
                <a:ea typeface="+mn-ea"/>
                <a:cs typeface="+mn-cs"/>
              </a:rPr>
              <a:t/>
            </a:r>
            <a:br>
              <a:rPr lang="en-US" altLang="zh-CN" sz="1200" u="none" strike="noStrike" kern="1200" dirty="0" smtClean="0">
                <a:solidFill>
                  <a:schemeClr val="tx1"/>
                </a:solidFill>
                <a:latin typeface="Times New Roman" pitchFamily="18" charset="0"/>
                <a:ea typeface="+mn-ea"/>
                <a:cs typeface="+mn-cs"/>
              </a:rPr>
            </a:br>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32</a:t>
            </a:fld>
            <a:endParaRPr lang="en-US" altLang="ko-K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34</a:t>
            </a:fld>
            <a:endParaRPr lang="en-US" altLang="ko-K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en-GB" altLang="zh-CN" dirty="0" smtClean="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3</a:t>
            </a:fld>
            <a:endParaRPr lang="en-US" altLang="ko-K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B2C99-749D-452F-9FE8-C95019C212A0}" type="slidenum">
              <a:rPr lang="en-US" altLang="zh-CN"/>
              <a:pPr/>
              <a:t>35</a:t>
            </a:fld>
            <a:endParaRPr lang="en-US" altLang="zh-CN"/>
          </a:p>
        </p:txBody>
      </p:sp>
      <p:sp>
        <p:nvSpPr>
          <p:cNvPr id="309250" name="Rectangle 2"/>
          <p:cNvSpPr>
            <a:spLocks noGrp="1" noRot="1" noChangeAspect="1" noChangeArrowheads="1" noTextEdit="1"/>
          </p:cNvSpPr>
          <p:nvPr>
            <p:ph type="sldImg"/>
          </p:nvPr>
        </p:nvSpPr>
        <p:spPr>
          <a:xfrm>
            <a:off x="1106488" y="698500"/>
            <a:ext cx="4645025" cy="3484563"/>
          </a:xfrm>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07EA7-E9BE-4CA4-B376-66D507EE7ACD}" type="slidenum">
              <a:rPr lang="en-US" altLang="zh-CN"/>
              <a:pPr/>
              <a:t>36</a:t>
            </a:fld>
            <a:endParaRPr lang="en-US" altLang="zh-CN"/>
          </a:p>
        </p:txBody>
      </p:sp>
      <p:sp>
        <p:nvSpPr>
          <p:cNvPr id="71682" name="Rectangle 2"/>
          <p:cNvSpPr>
            <a:spLocks noGrp="1" noRot="1" noChangeAspect="1" noChangeArrowheads="1"/>
          </p:cNvSpPr>
          <p:nvPr>
            <p:ph type="sldImg"/>
          </p:nvPr>
        </p:nvSpPr>
        <p:spPr bwMode="auto">
          <a:xfrm>
            <a:off x="1106488" y="698500"/>
            <a:ext cx="4645025" cy="3484563"/>
          </a:xfrm>
          <a:prstGeom prst="rect">
            <a:avLst/>
          </a:prstGeom>
          <a:solidFill>
            <a:srgbClr val="FFFFFF"/>
          </a:solidFill>
          <a:ln>
            <a:solidFill>
              <a:srgbClr val="000000"/>
            </a:solidFill>
            <a:miter lim="800000"/>
            <a:headEnd/>
            <a:tailEnd/>
          </a:ln>
        </p:spPr>
      </p:sp>
      <p:sp>
        <p:nvSpPr>
          <p:cNvPr id="71683" name="Rectangle 3"/>
          <p:cNvSpPr>
            <a:spLocks noGrp="1" noChangeArrowheads="1"/>
          </p:cNvSpPr>
          <p:nvPr>
            <p:ph type="body" idx="1"/>
          </p:nvPr>
        </p:nvSpPr>
        <p:spPr bwMode="auto">
          <a:xfrm>
            <a:off x="913991" y="4415321"/>
            <a:ext cx="5030018" cy="4183164"/>
          </a:xfrm>
          <a:prstGeom prst="rect">
            <a:avLst/>
          </a:prstGeom>
          <a:solidFill>
            <a:srgbClr val="FFFFFF"/>
          </a:solidFill>
          <a:ln>
            <a:solidFill>
              <a:srgbClr val="000000"/>
            </a:solidFill>
            <a:miter lim="800000"/>
            <a:headEnd/>
            <a:tailEnd/>
          </a:ln>
        </p:spPr>
        <p:txBody>
          <a:bodyPr lIns="92303" tIns="46151" rIns="92303" bIns="46151"/>
          <a:lstStyle/>
          <a:p>
            <a:r>
              <a:rPr lang="en-US" altLang="zh-CN" sz="1200" b="0" i="0" kern="1200" dirty="0" smtClean="0">
                <a:solidFill>
                  <a:schemeClr val="tx1"/>
                </a:solidFill>
                <a:latin typeface="Times New Roman" pitchFamily="18" charset="0"/>
                <a:ea typeface="+mn-ea"/>
                <a:cs typeface="+mn-cs"/>
              </a:rPr>
              <a:t>SONET/SDH development was originally driven by the need to transport multiple PDH signals—like DS1, E1, DS3, and E3—along with other groups of multiplexed 64 </a:t>
            </a:r>
            <a:r>
              <a:rPr lang="en-US" altLang="zh-CN" sz="1200" b="0" i="0" kern="1200" dirty="0" err="1" smtClean="0">
                <a:solidFill>
                  <a:schemeClr val="tx1"/>
                </a:solidFill>
                <a:latin typeface="Times New Roman" pitchFamily="18" charset="0"/>
                <a:ea typeface="+mn-ea"/>
                <a:cs typeface="+mn-cs"/>
              </a:rPr>
              <a:t>kbit</a:t>
            </a:r>
            <a:r>
              <a:rPr lang="en-US" altLang="zh-CN" sz="1200" b="0" i="0" kern="1200" dirty="0" smtClean="0">
                <a:solidFill>
                  <a:schemeClr val="tx1"/>
                </a:solidFill>
                <a:latin typeface="Times New Roman" pitchFamily="18" charset="0"/>
                <a:ea typeface="+mn-ea"/>
                <a:cs typeface="+mn-cs"/>
              </a:rPr>
              <a:t>/s </a:t>
            </a:r>
            <a:r>
              <a:rPr lang="en-US" altLang="zh-CN" sz="1200" b="0" i="0" u="none" strike="noStrike" kern="1200" dirty="0" smtClean="0">
                <a:solidFill>
                  <a:schemeClr val="tx1"/>
                </a:solidFill>
                <a:latin typeface="Times New Roman" pitchFamily="18" charset="0"/>
                <a:ea typeface="+mn-ea"/>
                <a:cs typeface="+mn-cs"/>
                <a:hlinkClick r:id="rId3" tooltip="Pulse-code modulated"/>
              </a:rPr>
              <a:t>pulse-code modulated</a:t>
            </a:r>
            <a:r>
              <a:rPr lang="en-US" altLang="zh-CN" sz="1200" b="0" i="0" kern="1200" dirty="0" smtClean="0">
                <a:solidFill>
                  <a:schemeClr val="tx1"/>
                </a:solidFill>
                <a:latin typeface="Times New Roman" pitchFamily="18" charset="0"/>
                <a:ea typeface="+mn-ea"/>
                <a:cs typeface="+mn-cs"/>
              </a:rPr>
              <a:t> voice traffic. The ability to transport ATM traffic was another early application. In order to support large ATM bandwidths, concatenation was developed, whereby smaller multiplexing containers (e.g., STS-1) are inversely multiplexed to build up a larger container (e.g., STS-3c) to support large data-oriented pipes.</a:t>
            </a:r>
          </a:p>
          <a:p>
            <a:endParaRPr lang="en-US" altLang="zh-CN" sz="1200" b="0" i="0" kern="1200" dirty="0" smtClean="0">
              <a:solidFill>
                <a:schemeClr val="tx1"/>
              </a:solidFill>
              <a:latin typeface="Times New Roman" pitchFamily="18" charset="0"/>
              <a:ea typeface="+mn-ea"/>
              <a:cs typeface="+mn-cs"/>
            </a:endParaRPr>
          </a:p>
          <a:p>
            <a:r>
              <a:rPr lang="en-US" altLang="zh-CN" sz="1200" b="0" i="0" kern="1200" dirty="0" smtClean="0">
                <a:solidFill>
                  <a:schemeClr val="tx1"/>
                </a:solidFill>
                <a:latin typeface="Times New Roman" pitchFamily="18" charset="0"/>
                <a:ea typeface="+mn-ea"/>
                <a:cs typeface="+mn-cs"/>
              </a:rPr>
              <a:t>The set of next-generation SONET/SDH protocols that enable Ethernet transport is referred to as </a:t>
            </a:r>
            <a:r>
              <a:rPr lang="en-US" altLang="zh-CN" sz="1200" b="0" i="0" u="none" strike="noStrike" kern="1200" dirty="0" smtClean="0">
                <a:solidFill>
                  <a:schemeClr val="tx1"/>
                </a:solidFill>
                <a:latin typeface="Times New Roman" pitchFamily="18" charset="0"/>
                <a:ea typeface="+mn-ea"/>
                <a:cs typeface="+mn-cs"/>
                <a:hlinkClick r:id="rId4" tooltip="Ethernet over SDH"/>
              </a:rPr>
              <a:t>Ethernet over SONET/SDH</a:t>
            </a:r>
            <a:r>
              <a:rPr lang="en-US" altLang="zh-CN" sz="1200" b="0" i="0" kern="1200" dirty="0" smtClean="0">
                <a:solidFill>
                  <a:schemeClr val="tx1"/>
                </a:solidFill>
                <a:latin typeface="Times New Roman" pitchFamily="18" charset="0"/>
                <a:ea typeface="+mn-ea"/>
                <a:cs typeface="+mn-cs"/>
              </a:rPr>
              <a:t> (</a:t>
            </a:r>
            <a:r>
              <a:rPr lang="en-US" altLang="zh-CN" sz="1200" b="0" i="0" kern="1200" dirty="0" err="1" smtClean="0">
                <a:solidFill>
                  <a:schemeClr val="tx1"/>
                </a:solidFill>
                <a:latin typeface="Times New Roman" pitchFamily="18" charset="0"/>
                <a:ea typeface="+mn-ea"/>
                <a:cs typeface="+mn-cs"/>
              </a:rPr>
              <a:t>EoS</a:t>
            </a:r>
            <a:r>
              <a:rPr lang="en-US" altLang="zh-CN" sz="1200" b="0" i="0" kern="1200" smtClean="0">
                <a:solidFill>
                  <a:schemeClr val="tx1"/>
                </a:solidFill>
                <a:latin typeface="Times New Roman" pitchFamily="18" charset="0"/>
                <a:ea typeface="+mn-ea"/>
                <a:cs typeface="+mn-cs"/>
              </a:rPr>
              <a:t>).</a:t>
            </a:r>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40</a:t>
            </a:fld>
            <a:endParaRPr lang="en-US" altLang="ko-K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Times New Roman" pitchFamily="18" charset="0"/>
                <a:ea typeface="+mn-ea"/>
                <a:cs typeface="+mn-cs"/>
              </a:rPr>
              <a:t>ATM is a core protocol used over the </a:t>
            </a:r>
            <a:r>
              <a:rPr lang="en-US" altLang="zh-CN" sz="1200" b="0" i="0" u="none" strike="noStrike" kern="1200" dirty="0" smtClean="0">
                <a:solidFill>
                  <a:schemeClr val="tx1"/>
                </a:solidFill>
                <a:latin typeface="Times New Roman" pitchFamily="18" charset="0"/>
                <a:ea typeface="+mn-ea"/>
                <a:cs typeface="+mn-cs"/>
                <a:hlinkClick r:id="rId3" tooltip="SONET/SDH"/>
              </a:rPr>
              <a:t>SONET/SDH</a:t>
            </a:r>
            <a:r>
              <a:rPr lang="en-US" altLang="zh-CN" sz="1200" b="0" i="0" kern="1200" dirty="0" smtClean="0">
                <a:solidFill>
                  <a:schemeClr val="tx1"/>
                </a:solidFill>
                <a:latin typeface="Times New Roman" pitchFamily="18" charset="0"/>
                <a:ea typeface="+mn-ea"/>
                <a:cs typeface="+mn-cs"/>
              </a:rPr>
              <a:t> backbone of the </a:t>
            </a:r>
            <a:r>
              <a:rPr lang="en-US" altLang="zh-CN" sz="1200" b="0" i="0" u="none" strike="noStrike" kern="1200" dirty="0" smtClean="0">
                <a:solidFill>
                  <a:schemeClr val="tx1"/>
                </a:solidFill>
                <a:latin typeface="Times New Roman" pitchFamily="18" charset="0"/>
                <a:ea typeface="+mn-ea"/>
                <a:cs typeface="+mn-cs"/>
                <a:hlinkClick r:id="rId4" tooltip="Public switched telephone network"/>
              </a:rPr>
              <a:t>public switched telephone network</a:t>
            </a:r>
            <a:r>
              <a:rPr lang="en-US" altLang="zh-CN" sz="1200" b="0" i="0" kern="1200" dirty="0" smtClean="0">
                <a:solidFill>
                  <a:schemeClr val="tx1"/>
                </a:solidFill>
                <a:latin typeface="Times New Roman" pitchFamily="18" charset="0"/>
                <a:ea typeface="+mn-ea"/>
                <a:cs typeface="+mn-cs"/>
              </a:rPr>
              <a:t> (PSTN) and </a:t>
            </a:r>
            <a:r>
              <a:rPr lang="en-US" altLang="zh-CN" sz="1200" b="0" i="0" u="none" strike="noStrike" kern="1200" dirty="0" smtClean="0">
                <a:solidFill>
                  <a:schemeClr val="tx1"/>
                </a:solidFill>
                <a:latin typeface="Times New Roman" pitchFamily="18" charset="0"/>
                <a:ea typeface="+mn-ea"/>
                <a:cs typeface="+mn-cs"/>
                <a:hlinkClick r:id="rId5" tooltip="Integrated Services Digital Network"/>
              </a:rPr>
              <a:t>Integrated Services Digital Network</a:t>
            </a:r>
            <a:r>
              <a:rPr lang="en-US" altLang="zh-CN" sz="1200" b="0" i="0" kern="1200" dirty="0" smtClean="0">
                <a:solidFill>
                  <a:schemeClr val="tx1"/>
                </a:solidFill>
                <a:latin typeface="Times New Roman" pitchFamily="18" charset="0"/>
                <a:ea typeface="+mn-ea"/>
                <a:cs typeface="+mn-cs"/>
              </a:rPr>
              <a:t> (ISDN), but its use is declining in </a:t>
            </a:r>
            <a:r>
              <a:rPr lang="en-US" altLang="zh-CN" sz="1200" b="0" i="0" kern="1200" dirty="0" err="1" smtClean="0">
                <a:solidFill>
                  <a:schemeClr val="tx1"/>
                </a:solidFill>
                <a:latin typeface="Times New Roman" pitchFamily="18" charset="0"/>
                <a:ea typeface="+mn-ea"/>
                <a:cs typeface="+mn-cs"/>
              </a:rPr>
              <a:t>favour</a:t>
            </a:r>
            <a:r>
              <a:rPr lang="en-US" altLang="zh-CN" sz="1200" b="0" i="0" kern="1200" dirty="0" smtClean="0">
                <a:solidFill>
                  <a:schemeClr val="tx1"/>
                </a:solidFill>
                <a:latin typeface="Times New Roman" pitchFamily="18" charset="0"/>
                <a:ea typeface="+mn-ea"/>
                <a:cs typeface="+mn-cs"/>
              </a:rPr>
              <a:t> of </a:t>
            </a:r>
            <a:r>
              <a:rPr lang="en-US" altLang="zh-CN" sz="1200" b="0" i="0" u="none" strike="noStrike" kern="1200" dirty="0" smtClean="0">
                <a:solidFill>
                  <a:schemeClr val="tx1"/>
                </a:solidFill>
                <a:latin typeface="Times New Roman" pitchFamily="18" charset="0"/>
                <a:ea typeface="+mn-ea"/>
                <a:cs typeface="+mn-cs"/>
                <a:hlinkClick r:id="rId6" tooltip="All IP"/>
              </a:rPr>
              <a:t>all IP</a:t>
            </a:r>
            <a:r>
              <a:rPr lang="en-US" altLang="zh-CN" sz="1200" b="0" i="0" kern="1200" dirty="0" smtClean="0">
                <a:solidFill>
                  <a:schemeClr val="tx1"/>
                </a:solidFill>
                <a:latin typeface="Times New Roman" pitchFamily="18" charset="0"/>
                <a:ea typeface="+mn-ea"/>
                <a:cs typeface="+mn-cs"/>
              </a:rPr>
              <a:t>.</a:t>
            </a:r>
          </a:p>
          <a:p>
            <a:r>
              <a:rPr lang="en-US" altLang="zh-CN" sz="1200" b="0" i="0" kern="1200" dirty="0" smtClean="0">
                <a:solidFill>
                  <a:schemeClr val="tx1"/>
                </a:solidFill>
                <a:latin typeface="Times New Roman" pitchFamily="18" charset="0"/>
                <a:ea typeface="+mn-ea"/>
                <a:cs typeface="+mn-cs"/>
              </a:rPr>
              <a:t>ATM eventually became dominated by </a:t>
            </a:r>
            <a:r>
              <a:rPr lang="en-US" altLang="zh-CN" sz="1200" b="0" i="0" u="none" strike="noStrike" kern="1200" dirty="0" smtClean="0">
                <a:solidFill>
                  <a:schemeClr val="tx1"/>
                </a:solidFill>
                <a:latin typeface="Times New Roman" pitchFamily="18" charset="0"/>
                <a:ea typeface="+mn-ea"/>
                <a:cs typeface="+mn-cs"/>
                <a:hlinkClick r:id="rId7" tooltip="Internet Protocol"/>
              </a:rPr>
              <a:t>Internet Protocol</a:t>
            </a:r>
            <a:r>
              <a:rPr lang="en-US" altLang="zh-CN" sz="1200" b="0" i="0" kern="1200" dirty="0" smtClean="0">
                <a:solidFill>
                  <a:schemeClr val="tx1"/>
                </a:solidFill>
                <a:latin typeface="Times New Roman" pitchFamily="18" charset="0"/>
                <a:ea typeface="+mn-ea"/>
                <a:cs typeface="+mn-cs"/>
              </a:rPr>
              <a:t> (IP) only technology (and Wireless or Mobile ATM never got any foothold).</a:t>
            </a:r>
          </a:p>
          <a:p>
            <a:endParaRPr lang="en-US" altLang="zh-CN" dirty="0" smtClean="0"/>
          </a:p>
          <a:p>
            <a:r>
              <a:rPr lang="en-US" altLang="zh-CN" sz="1200" b="0" i="0" kern="1200" dirty="0" smtClean="0">
                <a:solidFill>
                  <a:schemeClr val="tx1"/>
                </a:solidFill>
                <a:latin typeface="Times New Roman" pitchFamily="18" charset="0"/>
                <a:ea typeface="+mn-ea"/>
                <a:cs typeface="+mn-cs"/>
              </a:rPr>
              <a:t>But while ATM seems to be the perfect answer for WANs, many large companies are more likely to use a hybrid approach, such as Gigabit Ethernet over ATM, on LANs.</a:t>
            </a:r>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42</a:t>
            </a:fld>
            <a:endParaRPr lang="en-US" altLang="ko-K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369AF-0A9F-44AF-BC9D-DF4EB5FFC70A}" type="slidenum">
              <a:rPr lang="en-US" altLang="zh-CN"/>
              <a:pPr/>
              <a:t>44</a:t>
            </a:fld>
            <a:endParaRPr lang="en-US" altLang="zh-CN"/>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45DFC-32F5-4DFD-A3CF-C53C44A450A7}" type="slidenum">
              <a:rPr lang="en-US" altLang="zh-CN"/>
              <a:pPr/>
              <a:t>45</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626BE-B593-4D47-A1A7-44EDCCAF9ED8}" type="slidenum">
              <a:rPr lang="en-US" altLang="zh-CN"/>
              <a:pPr/>
              <a:t>46</a:t>
            </a:fld>
            <a:endParaRPr lang="en-US" altLang="zh-CN"/>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E7B7C-CC87-4027-B046-49A3A92DC5B3}" type="slidenum">
              <a:rPr lang="en-US" altLang="zh-CN"/>
              <a:pPr/>
              <a:t>47</a:t>
            </a:fld>
            <a:endParaRPr lang="en-US" altLang="zh-CN"/>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768EF-1962-4B2E-90F6-AB542EF7095B}" type="slidenum">
              <a:rPr lang="en-US" altLang="zh-CN"/>
              <a:pPr/>
              <a:t>48</a:t>
            </a:fld>
            <a:endParaRPr lang="en-US" altLang="zh-CN"/>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49</a:t>
            </a:fld>
            <a:endParaRPr lang="en-US" altLang="ko-K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ACBA8-53A5-49F4-8FBD-E99CBC54AED0}" type="slidenum">
              <a:rPr lang="en-US" altLang="zh-CN"/>
              <a:pPr/>
              <a:t>4</a:t>
            </a:fld>
            <a:endParaRPr lang="en-US" altLang="zh-CN"/>
          </a:p>
        </p:txBody>
      </p:sp>
      <p:sp>
        <p:nvSpPr>
          <p:cNvPr id="277506" name="Rectangle 2"/>
          <p:cNvSpPr>
            <a:spLocks noGrp="1" noRot="1" noChangeAspect="1" noChangeArrowheads="1" noTextEdit="1"/>
          </p:cNvSpPr>
          <p:nvPr>
            <p:ph type="sldImg"/>
          </p:nvPr>
        </p:nvSpPr>
        <p:spPr>
          <a:xfrm>
            <a:off x="1106488" y="698500"/>
            <a:ext cx="4645025" cy="3484563"/>
          </a:xfrm>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FA03B32-D058-4F05-96EE-EC37EE40D6C8}" type="slidenum">
              <a:rPr lang="en-US" altLang="zh-CN"/>
              <a:pPr/>
              <a:t>50</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altLang="zh-CN" sz="1200" b="1" i="0" kern="1200" dirty="0" smtClean="0">
                <a:solidFill>
                  <a:schemeClr val="tx1"/>
                </a:solidFill>
                <a:latin typeface="Times New Roman" pitchFamily="18" charset="0"/>
                <a:ea typeface="+mn-ea"/>
                <a:cs typeface="+mn-cs"/>
              </a:rPr>
              <a:t>Synchronous Optical Networking</a:t>
            </a:r>
            <a:r>
              <a:rPr lang="en-US" altLang="zh-CN" sz="1200" b="0" i="0" kern="1200" dirty="0" smtClean="0">
                <a:solidFill>
                  <a:schemeClr val="tx1"/>
                </a:solidFill>
                <a:latin typeface="Times New Roman" pitchFamily="18" charset="0"/>
                <a:ea typeface="+mn-ea"/>
                <a:cs typeface="+mn-cs"/>
              </a:rPr>
              <a:t> (</a:t>
            </a:r>
            <a:r>
              <a:rPr lang="en-US" altLang="zh-CN" sz="1200" b="1" i="0" kern="1200" dirty="0" smtClean="0">
                <a:solidFill>
                  <a:schemeClr val="tx1"/>
                </a:solidFill>
                <a:latin typeface="Times New Roman" pitchFamily="18" charset="0"/>
                <a:ea typeface="+mn-ea"/>
                <a:cs typeface="+mn-cs"/>
              </a:rPr>
              <a:t>SONET</a:t>
            </a:r>
            <a:r>
              <a:rPr lang="en-US" altLang="zh-CN" sz="1200" b="0" i="0" kern="1200" dirty="0" smtClean="0">
                <a:solidFill>
                  <a:schemeClr val="tx1"/>
                </a:solidFill>
                <a:latin typeface="Times New Roman" pitchFamily="18" charset="0"/>
                <a:ea typeface="+mn-ea"/>
                <a:cs typeface="+mn-cs"/>
              </a:rPr>
              <a:t>) and </a:t>
            </a:r>
            <a:r>
              <a:rPr lang="en-US" altLang="zh-CN" sz="1200" b="1" i="0" kern="1200" dirty="0" smtClean="0">
                <a:solidFill>
                  <a:schemeClr val="tx1"/>
                </a:solidFill>
                <a:latin typeface="Times New Roman" pitchFamily="18" charset="0"/>
                <a:ea typeface="+mn-ea"/>
                <a:cs typeface="+mn-cs"/>
              </a:rPr>
              <a:t>Synchronous Digital Hierarchy</a:t>
            </a:r>
            <a:r>
              <a:rPr lang="en-US" altLang="zh-CN" sz="1200" b="0" i="0" kern="1200" dirty="0" smtClean="0">
                <a:solidFill>
                  <a:schemeClr val="tx1"/>
                </a:solidFill>
                <a:latin typeface="Times New Roman" pitchFamily="18" charset="0"/>
                <a:ea typeface="+mn-ea"/>
                <a:cs typeface="+mn-cs"/>
              </a:rPr>
              <a:t> (</a:t>
            </a:r>
            <a:r>
              <a:rPr lang="en-US" altLang="zh-CN" sz="1200" b="1" i="0" kern="1200" dirty="0" smtClean="0">
                <a:solidFill>
                  <a:schemeClr val="tx1"/>
                </a:solidFill>
                <a:latin typeface="Times New Roman" pitchFamily="18" charset="0"/>
                <a:ea typeface="+mn-ea"/>
                <a:cs typeface="+mn-cs"/>
              </a:rPr>
              <a:t>SDH</a:t>
            </a:r>
            <a:r>
              <a:rPr lang="en-US" altLang="zh-CN" sz="1200" b="0" i="0" kern="1200" dirty="0" smtClean="0">
                <a:solidFill>
                  <a:schemeClr val="tx1"/>
                </a:solidFill>
                <a:latin typeface="Times New Roman" pitchFamily="18" charset="0"/>
                <a:ea typeface="+mn-ea"/>
                <a:cs typeface="+mn-cs"/>
              </a:rPr>
              <a:t>) are standardized protocols that transfer multiple </a:t>
            </a:r>
            <a:r>
              <a:rPr lang="en-US" altLang="zh-CN" sz="1200" b="0" i="0" u="none" strike="noStrike" kern="1200" dirty="0" smtClean="0">
                <a:solidFill>
                  <a:schemeClr val="tx1"/>
                </a:solidFill>
                <a:latin typeface="Times New Roman" pitchFamily="18" charset="0"/>
                <a:ea typeface="+mn-ea"/>
                <a:cs typeface="+mn-cs"/>
                <a:hlinkClick r:id="rId3" tooltip="Digital data"/>
              </a:rPr>
              <a:t>digital</a:t>
            </a:r>
            <a:r>
              <a:rPr lang="en-US" altLang="zh-CN" sz="1200" b="0" i="0" kern="1200" dirty="0" smtClean="0">
                <a:solidFill>
                  <a:schemeClr val="tx1"/>
                </a:solidFill>
                <a:latin typeface="Times New Roman" pitchFamily="18" charset="0"/>
                <a:ea typeface="+mn-ea"/>
                <a:cs typeface="+mn-cs"/>
              </a:rPr>
              <a:t> bit streams synchronously over </a:t>
            </a:r>
            <a:r>
              <a:rPr lang="en-US" altLang="zh-CN" sz="1200" b="0" i="0" u="none" strike="noStrike" kern="1200" dirty="0" smtClean="0">
                <a:solidFill>
                  <a:schemeClr val="tx1"/>
                </a:solidFill>
                <a:latin typeface="Times New Roman" pitchFamily="18" charset="0"/>
                <a:ea typeface="+mn-ea"/>
                <a:cs typeface="+mn-cs"/>
                <a:hlinkClick r:id="rId4" tooltip="Optical fiber"/>
              </a:rPr>
              <a:t>optical fiber</a:t>
            </a:r>
            <a:r>
              <a:rPr lang="en-US" altLang="zh-CN" sz="1200" b="0" i="0" kern="1200" dirty="0" smtClean="0">
                <a:solidFill>
                  <a:schemeClr val="tx1"/>
                </a:solidFill>
                <a:latin typeface="Times New Roman" pitchFamily="18" charset="0"/>
                <a:ea typeface="+mn-ea"/>
                <a:cs typeface="+mn-cs"/>
              </a:rPr>
              <a:t> using </a:t>
            </a:r>
            <a:r>
              <a:rPr lang="en-US" altLang="zh-CN" sz="1200" b="0" i="0" u="none" strike="noStrike" kern="1200" dirty="0" smtClean="0">
                <a:solidFill>
                  <a:schemeClr val="tx1"/>
                </a:solidFill>
                <a:latin typeface="Times New Roman" pitchFamily="18" charset="0"/>
                <a:ea typeface="+mn-ea"/>
                <a:cs typeface="+mn-cs"/>
                <a:hlinkClick r:id="rId5" tooltip="Laser"/>
              </a:rPr>
              <a:t>lasers</a:t>
            </a:r>
            <a:r>
              <a:rPr lang="en-US" altLang="zh-CN" sz="1200" b="0" i="0" kern="1200" dirty="0" smtClean="0">
                <a:solidFill>
                  <a:schemeClr val="tx1"/>
                </a:solidFill>
                <a:latin typeface="Times New Roman" pitchFamily="18" charset="0"/>
                <a:ea typeface="+mn-ea"/>
                <a:cs typeface="+mn-cs"/>
              </a:rPr>
              <a:t> or highly </a:t>
            </a:r>
            <a:r>
              <a:rPr lang="en-US" altLang="zh-CN" sz="1200" b="0" i="0" u="none" strike="noStrike" kern="1200" dirty="0" smtClean="0">
                <a:solidFill>
                  <a:schemeClr val="tx1"/>
                </a:solidFill>
                <a:latin typeface="Times New Roman" pitchFamily="18" charset="0"/>
                <a:ea typeface="+mn-ea"/>
                <a:cs typeface="+mn-cs"/>
                <a:hlinkClick r:id="rId6" tooltip="Coherence (physics)"/>
              </a:rPr>
              <a:t>coherent</a:t>
            </a:r>
            <a:r>
              <a:rPr lang="en-US" altLang="zh-CN" sz="1200" b="0" i="0" kern="1200" dirty="0" smtClean="0">
                <a:solidFill>
                  <a:schemeClr val="tx1"/>
                </a:solidFill>
                <a:latin typeface="Times New Roman" pitchFamily="18" charset="0"/>
                <a:ea typeface="+mn-ea"/>
                <a:cs typeface="+mn-cs"/>
              </a:rPr>
              <a:t> light </a:t>
            </a:r>
            <a:r>
              <a:rPr lang="en-US" altLang="zh-CN" sz="1200" b="0" i="0" kern="1200" dirty="0" err="1" smtClean="0">
                <a:solidFill>
                  <a:schemeClr val="tx1"/>
                </a:solidFill>
                <a:latin typeface="Times New Roman" pitchFamily="18" charset="0"/>
                <a:ea typeface="+mn-ea"/>
                <a:cs typeface="+mn-cs"/>
              </a:rPr>
              <a:t>from</a:t>
            </a:r>
            <a:r>
              <a:rPr lang="en-US" altLang="zh-CN" sz="1200" b="0" i="0" u="sng" kern="1200" dirty="0" err="1" smtClean="0">
                <a:solidFill>
                  <a:schemeClr val="tx1"/>
                </a:solidFill>
                <a:latin typeface="Times New Roman" pitchFamily="18" charset="0"/>
                <a:ea typeface="+mn-ea"/>
                <a:cs typeface="+mn-cs"/>
                <a:hlinkClick r:id="rId7" tooltip="Light-emitting diode"/>
              </a:rPr>
              <a:t>light</a:t>
            </a:r>
            <a:r>
              <a:rPr lang="en-US" altLang="zh-CN" sz="1200" b="0" i="0" u="sng" kern="1200" dirty="0" smtClean="0">
                <a:solidFill>
                  <a:schemeClr val="tx1"/>
                </a:solidFill>
                <a:latin typeface="Times New Roman" pitchFamily="18" charset="0"/>
                <a:ea typeface="+mn-ea"/>
                <a:cs typeface="+mn-cs"/>
                <a:hlinkClick r:id="rId7" tooltip="Light-emitting diode"/>
              </a:rPr>
              <a:t>-emitting diodes</a:t>
            </a:r>
            <a:r>
              <a:rPr lang="en-US" altLang="zh-CN" sz="1200" b="0" i="0" kern="1200" dirty="0" smtClean="0">
                <a:solidFill>
                  <a:schemeClr val="tx1"/>
                </a:solidFill>
                <a:latin typeface="Times New Roman" pitchFamily="18" charset="0"/>
                <a:ea typeface="+mn-ea"/>
                <a:cs typeface="+mn-cs"/>
              </a:rPr>
              <a:t> (LEDs).</a:t>
            </a:r>
          </a:p>
          <a:p>
            <a:pPr eaLnBrk="1" hangingPunct="1"/>
            <a:endParaRPr lang="en-US" altLang="zh-CN" sz="1200" b="0" i="0" kern="1200" dirty="0" smtClean="0">
              <a:solidFill>
                <a:schemeClr val="tx1"/>
              </a:solidFill>
              <a:latin typeface="Times New Roman" pitchFamily="18" charset="0"/>
              <a:ea typeface="+mn-ea"/>
              <a:cs typeface="+mn-cs"/>
            </a:endParaRPr>
          </a:p>
          <a:p>
            <a:pPr eaLnBrk="1" hangingPunct="1"/>
            <a:r>
              <a:rPr lang="en-US" altLang="zh-CN" sz="1200" b="0" i="0" kern="1200" dirty="0" smtClean="0">
                <a:solidFill>
                  <a:schemeClr val="tx1"/>
                </a:solidFill>
                <a:latin typeface="Times New Roman" pitchFamily="18" charset="0"/>
                <a:ea typeface="+mn-ea"/>
                <a:cs typeface="+mn-cs"/>
              </a:rPr>
              <a:t>SONET and SDH, which are essentially the same, were originally designed to transport </a:t>
            </a:r>
            <a:r>
              <a:rPr lang="en-US" altLang="zh-CN" sz="1200" b="0" i="0" u="none" strike="noStrike" kern="1200" dirty="0" smtClean="0">
                <a:solidFill>
                  <a:schemeClr val="tx1"/>
                </a:solidFill>
                <a:latin typeface="Times New Roman" pitchFamily="18" charset="0"/>
                <a:ea typeface="+mn-ea"/>
                <a:cs typeface="+mn-cs"/>
                <a:hlinkClick r:id="rId8" tooltip="Circuit mode"/>
              </a:rPr>
              <a:t>circuit mode</a:t>
            </a:r>
            <a:r>
              <a:rPr lang="en-US" altLang="zh-CN" sz="1200" b="0" i="0" kern="1200" dirty="0" smtClean="0">
                <a:solidFill>
                  <a:schemeClr val="tx1"/>
                </a:solidFill>
                <a:latin typeface="Times New Roman" pitchFamily="18" charset="0"/>
                <a:ea typeface="+mn-ea"/>
                <a:cs typeface="+mn-cs"/>
              </a:rPr>
              <a:t> communications (e.g., </a:t>
            </a:r>
            <a:r>
              <a:rPr lang="en-US" altLang="zh-CN" sz="1200" b="0" i="0" u="none" strike="noStrike" kern="1200" dirty="0" smtClean="0">
                <a:solidFill>
                  <a:schemeClr val="tx1"/>
                </a:solidFill>
                <a:latin typeface="Times New Roman" pitchFamily="18" charset="0"/>
                <a:ea typeface="+mn-ea"/>
                <a:cs typeface="+mn-cs"/>
                <a:hlinkClick r:id="rId9" tooltip="Digital Signal 1"/>
              </a:rPr>
              <a:t>DS1</a:t>
            </a:r>
            <a:r>
              <a:rPr lang="en-US" altLang="zh-CN" sz="1200" b="0" i="0" kern="1200" dirty="0" smtClean="0">
                <a:solidFill>
                  <a:schemeClr val="tx1"/>
                </a:solidFill>
                <a:latin typeface="Times New Roman" pitchFamily="18" charset="0"/>
                <a:ea typeface="+mn-ea"/>
                <a:cs typeface="+mn-cs"/>
              </a:rPr>
              <a:t>, </a:t>
            </a:r>
            <a:r>
              <a:rPr lang="en-US" altLang="zh-CN" sz="1200" b="0" i="0" u="none" strike="noStrike" kern="1200" dirty="0" smtClean="0">
                <a:solidFill>
                  <a:schemeClr val="tx1"/>
                </a:solidFill>
                <a:latin typeface="Times New Roman" pitchFamily="18" charset="0"/>
                <a:ea typeface="+mn-ea"/>
                <a:cs typeface="+mn-cs"/>
                <a:hlinkClick r:id="rId10" tooltip="Digital Signal 3"/>
              </a:rPr>
              <a:t>DS3</a:t>
            </a:r>
            <a:r>
              <a:rPr lang="en-US" altLang="zh-CN" sz="1200" b="0" i="0" kern="1200" dirty="0" smtClean="0">
                <a:solidFill>
                  <a:schemeClr val="tx1"/>
                </a:solidFill>
                <a:latin typeface="Times New Roman" pitchFamily="18" charset="0"/>
                <a:ea typeface="+mn-ea"/>
                <a:cs typeface="+mn-cs"/>
              </a:rPr>
              <a:t>) from a variety of different sources, but they were primarily designed to support real-time, uncompressed, circuit-switched voice encoded in </a:t>
            </a:r>
            <a:r>
              <a:rPr lang="en-US" altLang="zh-CN" sz="1200" b="0" i="0" u="none" strike="noStrike" kern="1200" dirty="0" smtClean="0">
                <a:solidFill>
                  <a:schemeClr val="tx1"/>
                </a:solidFill>
                <a:latin typeface="Times New Roman" pitchFamily="18" charset="0"/>
                <a:ea typeface="+mn-ea"/>
                <a:cs typeface="+mn-cs"/>
                <a:hlinkClick r:id="rId11" tooltip="Pulse-code modulation"/>
              </a:rPr>
              <a:t>PCM</a:t>
            </a:r>
            <a:r>
              <a:rPr lang="en-US" altLang="zh-CN" sz="1200" b="0" i="0" kern="1200" dirty="0" smtClean="0">
                <a:solidFill>
                  <a:schemeClr val="tx1"/>
                </a:solidFill>
                <a:latin typeface="Times New Roman" pitchFamily="18" charset="0"/>
                <a:ea typeface="+mn-ea"/>
                <a:cs typeface="+mn-cs"/>
              </a:rPr>
              <a:t> format.</a:t>
            </a:r>
          </a:p>
          <a:p>
            <a:pPr eaLnBrk="1" hangingPunct="1"/>
            <a:endParaRPr lang="en-US" altLang="zh-CN" sz="1200" b="0" i="0" kern="1200" dirty="0" smtClean="0">
              <a:solidFill>
                <a:schemeClr val="tx1"/>
              </a:solidFill>
              <a:latin typeface="Times New Roman" pitchFamily="18" charset="0"/>
              <a:ea typeface="+mn-ea"/>
              <a:cs typeface="+mn-cs"/>
            </a:endParaRPr>
          </a:p>
          <a:p>
            <a:pPr eaLnBrk="1" hangingPunct="1"/>
            <a:r>
              <a:rPr lang="en-US" altLang="zh-CN" sz="1200" b="0" i="0" kern="1200" dirty="0" smtClean="0">
                <a:solidFill>
                  <a:schemeClr val="tx1"/>
                </a:solidFill>
                <a:latin typeface="Times New Roman" pitchFamily="18" charset="0"/>
                <a:ea typeface="+mn-ea"/>
                <a:cs typeface="+mn-cs"/>
              </a:rPr>
              <a:t>Due to SONET/SDH's essential protocol neutrality and transport-oriented features, SONET/SDH was the obvious choice for transporting the fixed length </a:t>
            </a:r>
            <a:r>
              <a:rPr lang="en-US" altLang="zh-CN" sz="1200" b="0" i="0" u="none" strike="noStrike" kern="1200" dirty="0" smtClean="0">
                <a:solidFill>
                  <a:schemeClr val="tx1"/>
                </a:solidFill>
                <a:latin typeface="Times New Roman" pitchFamily="18" charset="0"/>
                <a:ea typeface="+mn-ea"/>
                <a:cs typeface="+mn-cs"/>
                <a:hlinkClick r:id="rId12" tooltip="Asynchronous Transfer Mode"/>
              </a:rPr>
              <a:t>Asynchronous Transfer Mode</a:t>
            </a:r>
            <a:r>
              <a:rPr lang="en-US" altLang="zh-CN" sz="1200" b="0" i="0" kern="1200" dirty="0" smtClean="0">
                <a:solidFill>
                  <a:schemeClr val="tx1"/>
                </a:solidFill>
                <a:latin typeface="Times New Roman" pitchFamily="18" charset="0"/>
                <a:ea typeface="+mn-ea"/>
                <a:cs typeface="+mn-cs"/>
              </a:rPr>
              <a:t> (ATM) frames also known as cells. It quickly evolved mapping structures and concatenated payload containers to transport ATM connections. In other words, for ATM (and eventually other protocols such as </a:t>
            </a:r>
            <a:r>
              <a:rPr lang="en-US" altLang="zh-CN" sz="1200" b="0" i="0" u="none" strike="noStrike" kern="1200" dirty="0" smtClean="0">
                <a:solidFill>
                  <a:schemeClr val="tx1"/>
                </a:solidFill>
                <a:latin typeface="Times New Roman" pitchFamily="18" charset="0"/>
                <a:ea typeface="+mn-ea"/>
                <a:cs typeface="+mn-cs"/>
                <a:hlinkClick r:id="rId13" tooltip="Ethernet"/>
              </a:rPr>
              <a:t>Ethernet</a:t>
            </a:r>
            <a:r>
              <a:rPr lang="en-US" altLang="zh-CN" sz="1200" b="0" i="0" kern="1200" dirty="0" smtClean="0">
                <a:solidFill>
                  <a:schemeClr val="tx1"/>
                </a:solidFill>
                <a:latin typeface="Times New Roman" pitchFamily="18" charset="0"/>
                <a:ea typeface="+mn-ea"/>
                <a:cs typeface="+mn-cs"/>
              </a:rPr>
              <a:t>), the internal complex structure previously used to transport circuit-oriented connections was removed and replaced with a large and concatenated frame (such as STS-3c) into which ATM cells, IP packets, or Ethernet frames are placed.</a:t>
            </a:r>
            <a:endParaRPr lang="en-US" altLang="zh-CN" dirty="0"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20D6779-0E28-4301-B98C-5C38A1DA322C}" type="slidenum">
              <a:rPr lang="en-US" altLang="zh-CN"/>
              <a:pPr/>
              <a:t>51</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lnSpc>
                <a:spcPct val="90000"/>
              </a:lnSpc>
            </a:pPr>
            <a:r>
              <a:rPr lang="en-US" altLang="zh-CN" sz="1200" b="0" i="0" kern="1200" dirty="0" smtClean="0">
                <a:solidFill>
                  <a:schemeClr val="tx1"/>
                </a:solidFill>
                <a:latin typeface="Times New Roman" pitchFamily="18" charset="0"/>
                <a:ea typeface="+mn-ea"/>
                <a:cs typeface="+mn-cs"/>
              </a:rPr>
              <a:t>Both SDH and SONET are widely used today: SONET in the </a:t>
            </a:r>
            <a:r>
              <a:rPr lang="en-US" altLang="zh-CN" sz="1200" b="0" i="0" u="none" strike="noStrike" kern="1200" dirty="0" smtClean="0">
                <a:solidFill>
                  <a:schemeClr val="tx1"/>
                </a:solidFill>
                <a:latin typeface="Times New Roman" pitchFamily="18" charset="0"/>
                <a:ea typeface="+mn-ea"/>
                <a:cs typeface="+mn-cs"/>
                <a:hlinkClick r:id="rId3" tooltip="United States"/>
              </a:rPr>
              <a:t>United States</a:t>
            </a:r>
            <a:r>
              <a:rPr lang="en-US" altLang="zh-CN" sz="1200" b="0" i="0" kern="1200" dirty="0" smtClean="0">
                <a:solidFill>
                  <a:schemeClr val="tx1"/>
                </a:solidFill>
                <a:latin typeface="Times New Roman" pitchFamily="18" charset="0"/>
                <a:ea typeface="+mn-ea"/>
                <a:cs typeface="+mn-cs"/>
              </a:rPr>
              <a:t> and </a:t>
            </a:r>
            <a:r>
              <a:rPr lang="en-US" altLang="zh-CN" sz="1200" b="0" i="0" u="none" strike="noStrike" kern="1200" dirty="0" smtClean="0">
                <a:solidFill>
                  <a:schemeClr val="tx1"/>
                </a:solidFill>
                <a:latin typeface="Times New Roman" pitchFamily="18" charset="0"/>
                <a:ea typeface="+mn-ea"/>
                <a:cs typeface="+mn-cs"/>
                <a:hlinkClick r:id="rId4" tooltip="Canada"/>
              </a:rPr>
              <a:t>Canada</a:t>
            </a:r>
            <a:r>
              <a:rPr lang="en-US" altLang="zh-CN" sz="1200" b="0" i="0" kern="1200" dirty="0" smtClean="0">
                <a:solidFill>
                  <a:schemeClr val="tx1"/>
                </a:solidFill>
                <a:latin typeface="Times New Roman" pitchFamily="18" charset="0"/>
                <a:ea typeface="+mn-ea"/>
                <a:cs typeface="+mn-cs"/>
              </a:rPr>
              <a:t>, and SDH in the rest of the world. Although the SONET standards were developed before SDH, it is considered a variation of SDH because of SDH's greater worldwide market penetration. SONET is subdivided into four </a:t>
            </a:r>
            <a:r>
              <a:rPr lang="en-US" altLang="zh-CN" sz="1200" b="0" i="0" kern="1200" dirty="0" err="1" smtClean="0">
                <a:solidFill>
                  <a:schemeClr val="tx1"/>
                </a:solidFill>
                <a:latin typeface="Times New Roman" pitchFamily="18" charset="0"/>
                <a:ea typeface="+mn-ea"/>
                <a:cs typeface="+mn-cs"/>
              </a:rPr>
              <a:t>sublayer</a:t>
            </a:r>
            <a:r>
              <a:rPr lang="en-US" altLang="zh-CN" sz="1200" b="0" i="0" kern="1200" dirty="0" smtClean="0">
                <a:solidFill>
                  <a:schemeClr val="tx1"/>
                </a:solidFill>
                <a:latin typeface="Times New Roman" pitchFamily="18" charset="0"/>
                <a:ea typeface="+mn-ea"/>
                <a:cs typeface="+mn-cs"/>
              </a:rPr>
              <a:t> with some factor such as the path, line, section and physical layer.</a:t>
            </a:r>
          </a:p>
          <a:p>
            <a:pPr eaLnBrk="1" hangingPunct="1">
              <a:lnSpc>
                <a:spcPct val="90000"/>
              </a:lnSpc>
            </a:pPr>
            <a:endParaRPr lang="en-US" altLang="zh-CN" sz="1200" b="0" i="0" kern="1200" dirty="0" smtClean="0">
              <a:solidFill>
                <a:schemeClr val="tx1"/>
              </a:solidFill>
              <a:latin typeface="Times New Roman" pitchFamily="18" charset="0"/>
              <a:ea typeface="+mn-ea"/>
              <a:cs typeface="+mn-cs"/>
            </a:endParaRPr>
          </a:p>
          <a:p>
            <a:pPr eaLnBrk="1" hangingPunct="1">
              <a:lnSpc>
                <a:spcPct val="90000"/>
              </a:lnSpc>
            </a:pPr>
            <a:r>
              <a:rPr lang="en-US" altLang="zh-CN" sz="1200" b="0" i="0" kern="1200" dirty="0" smtClean="0">
                <a:solidFill>
                  <a:schemeClr val="tx1"/>
                </a:solidFill>
                <a:latin typeface="Times New Roman" pitchFamily="18" charset="0"/>
                <a:ea typeface="+mn-ea"/>
                <a:cs typeface="+mn-cs"/>
              </a:rPr>
              <a:t>The SDH standard was originally defined by the </a:t>
            </a:r>
            <a:r>
              <a:rPr lang="en-US" altLang="zh-CN" sz="1200" b="0" i="0" u="none" strike="noStrike" kern="1200" dirty="0" smtClean="0">
                <a:solidFill>
                  <a:schemeClr val="tx1"/>
                </a:solidFill>
                <a:latin typeface="Times New Roman" pitchFamily="18" charset="0"/>
                <a:ea typeface="+mn-ea"/>
                <a:cs typeface="+mn-cs"/>
                <a:hlinkClick r:id="rId5" tooltip="European Telecommunications Standards Institute"/>
              </a:rPr>
              <a:t>European Telecommunications Standards Institute</a:t>
            </a:r>
            <a:r>
              <a:rPr lang="en-US" altLang="zh-CN" sz="1200" b="0" i="0" kern="1200" dirty="0" smtClean="0">
                <a:solidFill>
                  <a:schemeClr val="tx1"/>
                </a:solidFill>
                <a:latin typeface="Times New Roman" pitchFamily="18" charset="0"/>
                <a:ea typeface="+mn-ea"/>
                <a:cs typeface="+mn-cs"/>
              </a:rPr>
              <a:t> (ETSI), and is formalized as </a:t>
            </a:r>
            <a:r>
              <a:rPr lang="en-US" altLang="zh-CN" sz="1200" b="0" i="0" u="none" strike="noStrike" kern="1200" dirty="0" smtClean="0">
                <a:solidFill>
                  <a:schemeClr val="tx1"/>
                </a:solidFill>
                <a:latin typeface="Times New Roman" pitchFamily="18" charset="0"/>
                <a:ea typeface="+mn-ea"/>
                <a:cs typeface="+mn-cs"/>
                <a:hlinkClick r:id="rId6" tooltip="International Telecommunication Union"/>
              </a:rPr>
              <a:t>International Telecommunication Union</a:t>
            </a:r>
            <a:r>
              <a:rPr lang="en-US" altLang="zh-CN" sz="1200" b="0" i="0" kern="1200" dirty="0" smtClean="0">
                <a:solidFill>
                  <a:schemeClr val="tx1"/>
                </a:solidFill>
                <a:latin typeface="Times New Roman" pitchFamily="18" charset="0"/>
                <a:ea typeface="+mn-ea"/>
                <a:cs typeface="+mn-cs"/>
              </a:rPr>
              <a:t> (ITU) standards G.707,</a:t>
            </a:r>
            <a:r>
              <a:rPr lang="en-US" altLang="zh-CN" sz="1200" b="0" i="0" u="none" strike="noStrike" kern="1200" baseline="30000" dirty="0" smtClean="0">
                <a:solidFill>
                  <a:schemeClr val="tx1"/>
                </a:solidFill>
                <a:latin typeface="Times New Roman" pitchFamily="18" charset="0"/>
                <a:ea typeface="+mn-ea"/>
                <a:cs typeface="+mn-cs"/>
                <a:hlinkClick r:id="rId7"/>
              </a:rPr>
              <a:t>[4]</a:t>
            </a:r>
            <a:r>
              <a:rPr lang="en-US" altLang="zh-CN" sz="1200" b="0" i="0" kern="1200" dirty="0" smtClean="0">
                <a:solidFill>
                  <a:schemeClr val="tx1"/>
                </a:solidFill>
                <a:latin typeface="Times New Roman" pitchFamily="18" charset="0"/>
                <a:ea typeface="+mn-ea"/>
                <a:cs typeface="+mn-cs"/>
              </a:rPr>
              <a:t> G.783,</a:t>
            </a:r>
            <a:r>
              <a:rPr lang="en-US" altLang="zh-CN" sz="1200" b="0" i="0" u="none" strike="noStrike" kern="1200" baseline="30000" dirty="0" smtClean="0">
                <a:solidFill>
                  <a:schemeClr val="tx1"/>
                </a:solidFill>
                <a:latin typeface="Times New Roman" pitchFamily="18" charset="0"/>
                <a:ea typeface="+mn-ea"/>
                <a:cs typeface="+mn-cs"/>
                <a:hlinkClick r:id="rId7"/>
              </a:rPr>
              <a:t>[5]</a:t>
            </a:r>
            <a:r>
              <a:rPr lang="en-US" altLang="zh-CN" sz="1200" b="0" i="0" kern="1200" dirty="0" smtClean="0">
                <a:solidFill>
                  <a:schemeClr val="tx1"/>
                </a:solidFill>
                <a:latin typeface="Times New Roman" pitchFamily="18" charset="0"/>
                <a:ea typeface="+mn-ea"/>
                <a:cs typeface="+mn-cs"/>
              </a:rPr>
              <a:t>G.784,</a:t>
            </a:r>
            <a:r>
              <a:rPr lang="en-US" altLang="zh-CN" sz="1200" b="0" i="0" u="none" strike="noStrike" kern="1200" baseline="30000" dirty="0" smtClean="0">
                <a:solidFill>
                  <a:schemeClr val="tx1"/>
                </a:solidFill>
                <a:latin typeface="Times New Roman" pitchFamily="18" charset="0"/>
                <a:ea typeface="+mn-ea"/>
                <a:cs typeface="+mn-cs"/>
                <a:hlinkClick r:id="rId7"/>
              </a:rPr>
              <a:t>[6]</a:t>
            </a:r>
            <a:r>
              <a:rPr lang="en-US" altLang="zh-CN" sz="1200" b="0" i="0" kern="1200" dirty="0" smtClean="0">
                <a:solidFill>
                  <a:schemeClr val="tx1"/>
                </a:solidFill>
                <a:latin typeface="Times New Roman" pitchFamily="18" charset="0"/>
                <a:ea typeface="+mn-ea"/>
                <a:cs typeface="+mn-cs"/>
              </a:rPr>
              <a:t> and G.803.</a:t>
            </a:r>
            <a:r>
              <a:rPr lang="en-US" altLang="zh-CN" sz="1200" b="0" i="0" u="none" strike="noStrike" kern="1200" baseline="30000" dirty="0" smtClean="0">
                <a:solidFill>
                  <a:schemeClr val="tx1"/>
                </a:solidFill>
                <a:latin typeface="Times New Roman" pitchFamily="18" charset="0"/>
                <a:ea typeface="+mn-ea"/>
                <a:cs typeface="+mn-cs"/>
                <a:hlinkClick r:id="rId7"/>
              </a:rPr>
              <a:t>[7][8]</a:t>
            </a:r>
            <a:r>
              <a:rPr lang="en-US" altLang="zh-CN" sz="1200" b="0" i="0" kern="1200" dirty="0" smtClean="0">
                <a:solidFill>
                  <a:schemeClr val="tx1"/>
                </a:solidFill>
                <a:latin typeface="Times New Roman" pitchFamily="18" charset="0"/>
                <a:ea typeface="+mn-ea"/>
                <a:cs typeface="+mn-cs"/>
              </a:rPr>
              <a:t> The SONET standard was defined by </a:t>
            </a:r>
            <a:r>
              <a:rPr lang="en-US" altLang="zh-CN" sz="1200" b="0" i="0" u="none" strike="noStrike" kern="1200" dirty="0" err="1" smtClean="0">
                <a:solidFill>
                  <a:schemeClr val="tx1"/>
                </a:solidFill>
                <a:latin typeface="Times New Roman" pitchFamily="18" charset="0"/>
                <a:ea typeface="+mn-ea"/>
                <a:cs typeface="+mn-cs"/>
                <a:hlinkClick r:id="rId8" tooltip="Telcordia"/>
              </a:rPr>
              <a:t>Telcordia</a:t>
            </a:r>
            <a:r>
              <a:rPr lang="en-US" altLang="zh-CN" sz="1200" b="0" i="0" u="none" strike="noStrike" kern="1200" baseline="30000" dirty="0" smtClean="0">
                <a:solidFill>
                  <a:schemeClr val="tx1"/>
                </a:solidFill>
                <a:latin typeface="Times New Roman" pitchFamily="18" charset="0"/>
                <a:ea typeface="+mn-ea"/>
                <a:cs typeface="+mn-cs"/>
                <a:hlinkClick r:id="rId7"/>
              </a:rPr>
              <a:t>[1]</a:t>
            </a:r>
            <a:r>
              <a:rPr lang="en-US" altLang="zh-CN" sz="1200" b="0" i="0" kern="1200" dirty="0" smtClean="0">
                <a:solidFill>
                  <a:schemeClr val="tx1"/>
                </a:solidFill>
                <a:latin typeface="Times New Roman" pitchFamily="18" charset="0"/>
                <a:ea typeface="+mn-ea"/>
                <a:cs typeface="+mn-cs"/>
              </a:rPr>
              <a:t> and </a:t>
            </a:r>
            <a:r>
              <a:rPr lang="en-US" altLang="zh-CN" sz="1200" b="0" i="0" u="none" strike="noStrike" kern="1200" dirty="0" smtClean="0">
                <a:solidFill>
                  <a:schemeClr val="tx1"/>
                </a:solidFill>
                <a:latin typeface="Times New Roman" pitchFamily="18" charset="0"/>
                <a:ea typeface="+mn-ea"/>
                <a:cs typeface="+mn-cs"/>
                <a:hlinkClick r:id="rId9" tooltip="American National Standards Institute"/>
              </a:rPr>
              <a:t>American National Standards Institute</a:t>
            </a:r>
            <a:r>
              <a:rPr lang="en-US" altLang="zh-CN" sz="1200" b="0" i="0" kern="1200" dirty="0" smtClean="0">
                <a:solidFill>
                  <a:schemeClr val="tx1"/>
                </a:solidFill>
                <a:latin typeface="Times New Roman" pitchFamily="18" charset="0"/>
                <a:ea typeface="+mn-ea"/>
                <a:cs typeface="+mn-cs"/>
              </a:rPr>
              <a:t> (ANSI) standard T1.105.</a:t>
            </a:r>
            <a:r>
              <a:rPr lang="en-US" altLang="zh-CN" sz="1200" b="0" i="0" u="none" strike="noStrike" kern="1200" baseline="30000" dirty="0" smtClean="0">
                <a:solidFill>
                  <a:schemeClr val="tx1"/>
                </a:solidFill>
                <a:latin typeface="Times New Roman" pitchFamily="18" charset="0"/>
                <a:ea typeface="+mn-ea"/>
                <a:cs typeface="+mn-cs"/>
                <a:hlinkClick r:id="rId7"/>
              </a:rPr>
              <a:t>[8][9]</a:t>
            </a:r>
            <a:endParaRPr lang="en-US" altLang="zh-CN" sz="1000"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413B4F7-5FF0-4FD2-ADED-44C204BCA67F}" type="slidenum">
              <a:rPr lang="en-US" altLang="zh-CN"/>
              <a:pPr/>
              <a:t>52</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ltLang="zh-CN" dirty="0"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53</a:t>
            </a:fld>
            <a:endParaRPr lang="en-US" altLang="ko-K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1E0AFE-E6DE-4734-A198-638C73B3FE6F}" type="slidenum">
              <a:rPr lang="en-US" altLang="zh-CN"/>
              <a:pPr/>
              <a:t>54</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lnSpc>
                <a:spcPct val="80000"/>
              </a:lnSpc>
            </a:pPr>
            <a:endParaRPr lang="en-US" altLang="zh-CN" sz="800" dirty="0"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9ADD201-9659-4359-9697-FB8C95684015}" type="slidenum">
              <a:rPr lang="en-US" altLang="zh-CN"/>
              <a:pPr/>
              <a:t>55</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ltLang="zh-CN" dirty="0"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de-CH" altLang="zh-CN" dirty="0"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62BBF7FD-A3EC-40DA-84C2-7E6717E35259}" type="slidenum">
              <a:rPr lang="en-US" altLang="zh-CN"/>
              <a:pPr/>
              <a:t>56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GFP</a:t>
            </a:r>
            <a:r>
              <a:rPr lang="zh-CN" altLang="en-US" dirty="0" smtClean="0"/>
              <a:t>（通用成帧规程）技术</a:t>
            </a:r>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57</a:t>
            </a:fld>
            <a:endParaRPr lang="en-US" altLang="ko-K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936FA7-7F8B-40C0-A983-CF05C61F17AE}" type="slidenum">
              <a:rPr lang="en-US" altLang="zh-CN"/>
              <a:pPr/>
              <a:t>60</a:t>
            </a:fld>
            <a:endParaRPr lang="en-US" altLang="zh-CN"/>
          </a:p>
        </p:txBody>
      </p:sp>
      <p:sp>
        <p:nvSpPr>
          <p:cNvPr id="319490" name="Rectangle 2"/>
          <p:cNvSpPr>
            <a:spLocks noGrp="1" noRot="1" noChangeAspect="1" noChangeArrowheads="1" noTextEdit="1"/>
          </p:cNvSpPr>
          <p:nvPr>
            <p:ph type="sldImg"/>
          </p:nvPr>
        </p:nvSpPr>
        <p:spPr>
          <a:xfrm>
            <a:off x="1106488" y="698500"/>
            <a:ext cx="4645025" cy="3484563"/>
          </a:xfrm>
          <a:ln/>
        </p:spPr>
      </p:sp>
      <p:sp>
        <p:nvSpPr>
          <p:cNvPr id="319491" name="Rectangle 3"/>
          <p:cNvSpPr>
            <a:spLocks noGrp="1" noChangeArrowheads="1"/>
          </p:cNvSpPr>
          <p:nvPr>
            <p:ph type="body" idx="1"/>
          </p:nvPr>
        </p:nvSpPr>
        <p:spPr/>
        <p:txBody>
          <a:bodyPr/>
          <a:lstStyle/>
          <a:p>
            <a:r>
              <a:rPr lang="en-US" altLang="zh-CN" dirty="0"/>
              <a:t>T-router</a:t>
            </a:r>
            <a:r>
              <a:rPr lang="zh-CN" altLang="en-US" dirty="0"/>
              <a:t>是</a:t>
            </a:r>
            <a:r>
              <a:rPr lang="en-US" altLang="zh-CN" dirty="0"/>
              <a:t>Overlay</a:t>
            </a:r>
            <a:r>
              <a:rPr lang="zh-CN" altLang="en-US" dirty="0"/>
              <a:t>模型，而</a:t>
            </a:r>
            <a:r>
              <a:rPr lang="en-US" altLang="zh-CN" dirty="0"/>
              <a:t>GMPLS</a:t>
            </a:r>
            <a:r>
              <a:rPr lang="zh-CN" altLang="en-US" dirty="0"/>
              <a:t>和</a:t>
            </a:r>
            <a:r>
              <a:rPr lang="en-US" altLang="zh-CN" dirty="0"/>
              <a:t>OPS</a:t>
            </a:r>
            <a:r>
              <a:rPr lang="zh-CN" altLang="en-US" dirty="0"/>
              <a:t>是</a:t>
            </a:r>
            <a:r>
              <a:rPr lang="en-US" altLang="zh-CN" dirty="0"/>
              <a:t>Peer</a:t>
            </a:r>
            <a:r>
              <a:rPr lang="zh-CN" altLang="en-US" dirty="0"/>
              <a:t>模型</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61</a:t>
            </a:fld>
            <a:endParaRPr lang="en-US" altLang="ko-K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endParaRPr lang="en-GB"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7</a:t>
            </a:fld>
            <a:endParaRPr lang="en-US" altLang="ko-K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63</a:t>
            </a:fld>
            <a:endParaRPr lang="en-US" altLang="ko-K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64</a:t>
            </a:fld>
            <a:endParaRPr lang="en-US" altLang="ko-K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65</a:t>
            </a:fld>
            <a:endParaRPr lang="en-US" altLang="ko-K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66</a:t>
            </a:fld>
            <a:endParaRPr lang="en-US" altLang="ko-K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67</a:t>
            </a:fld>
            <a:endParaRPr lang="en-US" altLang="ko-K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68</a:t>
            </a:fld>
            <a:endParaRPr lang="en-US" altLang="ko-K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AE08B-1B5D-4B85-9423-CB78C6581E5C}" type="slidenum">
              <a:rPr lang="en-US" altLang="zh-CN"/>
              <a:pPr/>
              <a:t>69</a:t>
            </a:fld>
            <a:endParaRPr lang="en-US" altLang="zh-CN"/>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70</a:t>
            </a:fld>
            <a:endParaRPr lang="en-US" altLang="ko-K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71</a:t>
            </a:fld>
            <a:endParaRPr lang="en-US" altLang="ko-K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72</a:t>
            </a:fld>
            <a:endParaRPr lang="en-US"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endParaRPr lang="zh-CN" altLang="en-US" b="1"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8</a:t>
            </a:fld>
            <a:endParaRPr lang="en-US" altLang="ko-K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D340C70-80E4-43FE-8D52-6FEF0A85D15D}" type="slidenum">
              <a:rPr lang="en-US" altLang="zh-CN"/>
              <a:pPr/>
              <a:t>73</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228600" indent="-228600" eaLnBrk="1" hangingPunct="1">
              <a:buClr>
                <a:srgbClr val="008AAE"/>
              </a:buClr>
            </a:pPr>
            <a:endParaRPr lang="zh-CN" altLang="en-US" dirty="0"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Penultimate [</a:t>
            </a:r>
            <a:r>
              <a:rPr lang="en-US" altLang="zh-CN" dirty="0" err="1" smtClean="0"/>
              <a:t>pi’nultimit</a:t>
            </a:r>
            <a:r>
              <a:rPr lang="en-US" altLang="zh-CN" dirty="0" smtClean="0"/>
              <a:t>] adj. </a:t>
            </a:r>
          </a:p>
          <a:p>
            <a:r>
              <a:rPr lang="en-US" altLang="zh-CN" dirty="0" smtClean="0"/>
              <a:t>Next to last.</a:t>
            </a:r>
          </a:p>
          <a:p>
            <a:r>
              <a:rPr lang="zh-CN" altLang="en-US" dirty="0" smtClean="0"/>
              <a:t>倒数第二的：最后一个的前一个</a:t>
            </a:r>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75</a:t>
            </a:fld>
            <a:endParaRPr lang="en-US" altLang="ko-K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82</a:t>
            </a:fld>
            <a:endParaRPr lang="en-US" altLang="ko-K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Times New Roman" pitchFamily="18" charset="0"/>
                <a:ea typeface="+mn-ea"/>
                <a:cs typeface="+mn-cs"/>
              </a:rPr>
              <a:t>interior gateway protocol (IGP)</a:t>
            </a:r>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84</a:t>
            </a:fld>
            <a:endParaRPr lang="en-US" altLang="ko-K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85</a:t>
            </a:fld>
            <a:endParaRPr lang="en-US" altLang="ko-K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baseline="0" dirty="0" smtClean="0">
              <a:solidFill>
                <a:schemeClr val="tx1"/>
              </a:solidFill>
              <a:latin typeface="Times New Roman" pitchFamily="18" charset="0"/>
              <a:ea typeface="+mn-ea"/>
              <a:cs typeface="+mn-cs"/>
            </a:endParaRPr>
          </a:p>
          <a:p>
            <a:r>
              <a:rPr lang="en-US" altLang="zh-CN" sz="1200" kern="1200" baseline="0" dirty="0" smtClean="0">
                <a:solidFill>
                  <a:schemeClr val="tx1"/>
                </a:solidFill>
                <a:latin typeface="Times New Roman" pitchFamily="18" charset="0"/>
                <a:ea typeface="+mn-ea"/>
                <a:cs typeface="+mn-cs"/>
              </a:rPr>
              <a:t>One of the most important benefits of MPLS is that it permits ISPs to deliver new services that</a:t>
            </a:r>
          </a:p>
          <a:p>
            <a:r>
              <a:rPr lang="en-US" altLang="zh-CN" sz="1200" kern="1200" baseline="0" dirty="0" smtClean="0">
                <a:solidFill>
                  <a:schemeClr val="tx1"/>
                </a:solidFill>
                <a:latin typeface="Times New Roman" pitchFamily="18" charset="0"/>
                <a:ea typeface="+mn-ea"/>
                <a:cs typeface="+mn-cs"/>
              </a:rPr>
              <a:t>cannot be readily supported by conventional IP routing techniques</a:t>
            </a:r>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87</a:t>
            </a:fld>
            <a:endParaRPr lang="en-US" altLang="ko-K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88</a:t>
            </a:fld>
            <a:endParaRPr lang="en-US" altLang="ko-K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Cooling systems </a:t>
            </a:r>
          </a:p>
          <a:p>
            <a:r>
              <a:rPr lang="en-US" altLang="zh-CN" dirty="0" smtClean="0"/>
              <a:t>A central</a:t>
            </a:r>
            <a:r>
              <a:rPr lang="en-US" altLang="zh-CN" baseline="0" dirty="0" smtClean="0"/>
              <a:t> cooling plant</a:t>
            </a:r>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89</a:t>
            </a:fld>
            <a:endParaRPr lang="en-US" altLang="ko-K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altLang="zh-CN" sz="1200" b="1" i="0" kern="1200" dirty="0" smtClean="0">
                <a:solidFill>
                  <a:schemeClr val="tx1"/>
                </a:solidFill>
                <a:latin typeface="Times New Roman" pitchFamily="18" charset="0"/>
                <a:ea typeface="+mn-ea"/>
                <a:cs typeface="+mn-cs"/>
              </a:rPr>
              <a:t>Aptly</a:t>
            </a:r>
          </a:p>
          <a:p>
            <a:pPr latinLnBrk="1"/>
            <a:r>
              <a:rPr lang="zh-CN" altLang="en-US" sz="1200" b="0" i="0" kern="1200" dirty="0" smtClean="0">
                <a:solidFill>
                  <a:schemeClr val="tx1"/>
                </a:solidFill>
                <a:latin typeface="Times New Roman" pitchFamily="18" charset="0"/>
                <a:ea typeface="+mn-ea"/>
                <a:cs typeface="+mn-cs"/>
              </a:rPr>
              <a:t>英 </a:t>
            </a:r>
            <a:r>
              <a:rPr lang="en-US" altLang="zh-CN" sz="1200" b="1" i="0" kern="1200" dirty="0" smtClean="0">
                <a:solidFill>
                  <a:schemeClr val="tx1"/>
                </a:solidFill>
                <a:latin typeface="Times New Roman" pitchFamily="18" charset="0"/>
                <a:ea typeface="+mn-ea"/>
                <a:cs typeface="+mn-cs"/>
              </a:rPr>
              <a:t>['</a:t>
            </a:r>
            <a:r>
              <a:rPr lang="en-US" altLang="zh-CN" sz="1200" b="1" i="0" kern="1200" dirty="0" err="1" smtClean="0">
                <a:solidFill>
                  <a:schemeClr val="tx1"/>
                </a:solidFill>
                <a:latin typeface="Times New Roman" pitchFamily="18" charset="0"/>
                <a:ea typeface="+mn-ea"/>
                <a:cs typeface="+mn-cs"/>
              </a:rPr>
              <a:t>æptlɪ</a:t>
            </a:r>
            <a:r>
              <a:rPr lang="en-US" altLang="zh-CN" sz="1200" b="1" i="0" kern="1200" dirty="0" smtClean="0">
                <a:solidFill>
                  <a:schemeClr val="tx1"/>
                </a:solidFill>
                <a:latin typeface="Times New Roman" pitchFamily="18" charset="0"/>
                <a:ea typeface="+mn-ea"/>
                <a:cs typeface="+mn-cs"/>
              </a:rPr>
              <a:t>]</a:t>
            </a:r>
            <a:r>
              <a:rPr lang="zh-CN" altLang="en-US" sz="1200" b="0" i="0" kern="1200" dirty="0" smtClean="0">
                <a:solidFill>
                  <a:schemeClr val="tx1"/>
                </a:solidFill>
                <a:latin typeface="Times New Roman" pitchFamily="18" charset="0"/>
                <a:ea typeface="+mn-ea"/>
                <a:cs typeface="+mn-cs"/>
              </a:rPr>
              <a:t>美 </a:t>
            </a:r>
            <a:r>
              <a:rPr lang="en-US" altLang="zh-CN" sz="1200" b="1" i="0" kern="1200" dirty="0" smtClean="0">
                <a:solidFill>
                  <a:schemeClr val="tx1"/>
                </a:solidFill>
                <a:latin typeface="Times New Roman" pitchFamily="18" charset="0"/>
                <a:ea typeface="+mn-ea"/>
                <a:cs typeface="+mn-cs"/>
              </a:rPr>
              <a:t>[</a:t>
            </a:r>
            <a:r>
              <a:rPr lang="zh-CN" altLang="en-US" sz="1200" b="1" i="0" kern="1200" dirty="0" smtClean="0">
                <a:solidFill>
                  <a:schemeClr val="tx1"/>
                </a:solidFill>
                <a:latin typeface="Times New Roman" pitchFamily="18" charset="0"/>
                <a:ea typeface="+mn-ea"/>
                <a:cs typeface="+mn-cs"/>
              </a:rPr>
              <a:t>ˈ</a:t>
            </a:r>
            <a:r>
              <a:rPr lang="en-US" altLang="zh-CN" sz="1200" b="1" i="0" kern="1200" dirty="0" err="1" smtClean="0">
                <a:solidFill>
                  <a:schemeClr val="tx1"/>
                </a:solidFill>
                <a:latin typeface="Times New Roman" pitchFamily="18" charset="0"/>
                <a:ea typeface="+mn-ea"/>
                <a:cs typeface="+mn-cs"/>
              </a:rPr>
              <a:t>æptlɪ</a:t>
            </a:r>
            <a:r>
              <a:rPr lang="en-US" altLang="zh-CN" sz="1200" b="1" i="0" kern="1200" dirty="0" smtClean="0">
                <a:solidFill>
                  <a:schemeClr val="tx1"/>
                </a:solidFill>
                <a:latin typeface="Times New Roman" pitchFamily="18" charset="0"/>
                <a:ea typeface="+mn-ea"/>
                <a:cs typeface="+mn-cs"/>
              </a:rPr>
              <a:t>]</a:t>
            </a:r>
            <a:endParaRPr lang="zh-CN" altLang="en-US" sz="1200" b="0" i="0" kern="1200" dirty="0" smtClean="0">
              <a:solidFill>
                <a:schemeClr val="tx1"/>
              </a:solidFill>
              <a:latin typeface="Times New Roman" pitchFamily="18" charset="0"/>
              <a:ea typeface="+mn-ea"/>
              <a:cs typeface="+mn-cs"/>
            </a:endParaRPr>
          </a:p>
          <a:p>
            <a:r>
              <a:rPr lang="en-US" altLang="zh-CN" sz="1200" b="1" i="0" kern="1200" dirty="0" smtClean="0">
                <a:solidFill>
                  <a:schemeClr val="tx1"/>
                </a:solidFill>
                <a:latin typeface="Times New Roman" pitchFamily="18" charset="0"/>
                <a:ea typeface="+mn-ea"/>
                <a:cs typeface="+mn-cs"/>
              </a:rPr>
              <a:t>adv.</a:t>
            </a:r>
            <a:r>
              <a:rPr lang="zh-CN" altLang="en-US" sz="1200" b="0" i="0" kern="1200" dirty="0" smtClean="0">
                <a:solidFill>
                  <a:schemeClr val="tx1"/>
                </a:solidFill>
                <a:latin typeface="Times New Roman" pitchFamily="18" charset="0"/>
                <a:ea typeface="+mn-ea"/>
                <a:cs typeface="+mn-cs"/>
              </a:rPr>
              <a:t>适当地，适切地，巧妙地</a:t>
            </a:r>
          </a:p>
          <a:p>
            <a:r>
              <a:rPr lang="zh-CN" altLang="en-US" sz="1200" b="0" i="0" u="none" strike="noStrike" kern="1200" dirty="0" smtClean="0">
                <a:solidFill>
                  <a:schemeClr val="tx1"/>
                </a:solidFill>
                <a:latin typeface="Times New Roman" pitchFamily="18" charset="0"/>
                <a:ea typeface="+mn-ea"/>
                <a:cs typeface="+mn-cs"/>
                <a:hlinkClick r:id="rId3" tooltip="网络释义"/>
              </a:rPr>
              <a:t>网 络</a:t>
            </a:r>
            <a:r>
              <a:rPr lang="zh-CN" altLang="en-US" sz="1200" b="0" i="0" kern="1200" dirty="0" smtClean="0">
                <a:solidFill>
                  <a:schemeClr val="tx1"/>
                </a:solidFill>
                <a:latin typeface="Times New Roman" pitchFamily="18" charset="0"/>
                <a:ea typeface="+mn-ea"/>
                <a:cs typeface="+mn-cs"/>
              </a:rPr>
              <a:t>适当地；</a:t>
            </a:r>
          </a:p>
          <a:p>
            <a:r>
              <a:rPr lang="zh-CN" altLang="en-US" sz="1200" b="0" i="0" kern="1200" dirty="0" smtClean="0">
                <a:solidFill>
                  <a:schemeClr val="tx1"/>
                </a:solidFill>
                <a:latin typeface="Times New Roman" pitchFamily="18" charset="0"/>
                <a:ea typeface="+mn-ea"/>
                <a:cs typeface="+mn-cs"/>
              </a:rPr>
              <a:t>适宜地；</a:t>
            </a:r>
          </a:p>
          <a:p>
            <a:r>
              <a:rPr lang="zh-CN" altLang="en-US" sz="1200" b="0" i="0" kern="1200" dirty="0" smtClean="0">
                <a:solidFill>
                  <a:schemeClr val="tx1"/>
                </a:solidFill>
                <a:latin typeface="Times New Roman" pitchFamily="18" charset="0"/>
                <a:ea typeface="+mn-ea"/>
                <a:cs typeface="+mn-cs"/>
              </a:rPr>
              <a:t>恰当地，贴切地；</a:t>
            </a:r>
          </a:p>
          <a:p>
            <a:r>
              <a:rPr lang="zh-CN" altLang="en-US" sz="1200" b="0" i="0" kern="1200" dirty="0" smtClean="0">
                <a:solidFill>
                  <a:schemeClr val="tx1"/>
                </a:solidFill>
                <a:latin typeface="Times New Roman" pitchFamily="18" charset="0"/>
                <a:ea typeface="+mn-ea"/>
                <a:cs typeface="+mn-cs"/>
              </a:rPr>
              <a:t>恰当的</a:t>
            </a:r>
          </a:p>
          <a:p>
            <a:r>
              <a:rPr lang="zh-CN" altLang="en-US" sz="1200" b="0" i="0" u="none" strike="noStrike" kern="1200" dirty="0" smtClean="0">
                <a:solidFill>
                  <a:schemeClr val="tx1"/>
                </a:solidFill>
                <a:latin typeface="Times New Roman" pitchFamily="18" charset="0"/>
                <a:ea typeface="+mn-ea"/>
                <a:cs typeface="+mn-cs"/>
              </a:rPr>
              <a:t>报  错</a:t>
            </a:r>
            <a:endParaRPr lang="zh-CN" altLang="en-US" sz="1200" b="0" i="0" kern="1200" dirty="0" smtClean="0">
              <a:solidFill>
                <a:schemeClr val="tx1"/>
              </a:solidFill>
              <a:latin typeface="Times New Roman" pitchFamily="18" charset="0"/>
              <a:ea typeface="+mn-ea"/>
              <a:cs typeface="+mn-cs"/>
            </a:endParaRPr>
          </a:p>
          <a:p>
            <a:r>
              <a:rPr lang="zh-CN" altLang="en-US" sz="1200" b="0" i="0" kern="1200" dirty="0" smtClean="0">
                <a:solidFill>
                  <a:schemeClr val="tx1"/>
                </a:solidFill>
                <a:latin typeface="Times New Roman" pitchFamily="18" charset="0"/>
                <a:ea typeface="+mn-ea"/>
                <a:cs typeface="+mn-cs"/>
              </a:rPr>
              <a:t/>
            </a:r>
            <a:br>
              <a:rPr lang="zh-CN" altLang="en-US" sz="1200" b="0" i="0" kern="1200" dirty="0" smtClean="0">
                <a:solidFill>
                  <a:schemeClr val="tx1"/>
                </a:solidFill>
                <a:latin typeface="Times New Roman" pitchFamily="18" charset="0"/>
                <a:ea typeface="+mn-ea"/>
                <a:cs typeface="+mn-cs"/>
              </a:rPr>
            </a:br>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91</a:t>
            </a:fld>
            <a:endParaRPr lang="en-US"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9</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10</a:t>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FE7723F-2CC2-4254-87E4-167313FA795E}" type="slidenum">
              <a:rPr lang="en-US" altLang="ko-KR" smtClean="0"/>
              <a:pPr>
                <a:defRPr/>
              </a:pPr>
              <a:t>11</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ko-KR" altLang="ko-KR"/>
          </a:p>
        </p:txBody>
      </p:sp>
      <p:sp>
        <p:nvSpPr>
          <p:cNvPr id="5" name="Footer Placeholder 4"/>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ko-KR" dirty="0" smtClean="0"/>
              <a:t>3-</a:t>
            </a:r>
            <a:fld id="{419CC23F-DA65-42C4-86ED-C6EFDF70EB51}"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ko-KR" altLang="ko-KR"/>
          </a:p>
        </p:txBody>
      </p:sp>
      <p:sp>
        <p:nvSpPr>
          <p:cNvPr id="5" name="Footer Placeholder 4"/>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ko-KR" dirty="0" smtClean="0"/>
              <a:t>3-</a:t>
            </a:r>
            <a:fld id="{6526BD8B-755C-4B1B-9974-55BBB25B8A90}"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ko-KR" altLang="ko-KR"/>
          </a:p>
        </p:txBody>
      </p:sp>
      <p:sp>
        <p:nvSpPr>
          <p:cNvPr id="5" name="Footer Placeholder 4"/>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ko-KR" dirty="0" smtClean="0"/>
              <a:t>3-</a:t>
            </a:r>
            <a:fld id="{798459A4-DA31-44DF-B00A-47D5898B7EAC}"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5" y="765175"/>
            <a:ext cx="8637588" cy="9350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1773238"/>
            <a:ext cx="8637588" cy="4754562"/>
          </a:xfr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ko-KR" altLang="ko-KR"/>
          </a:p>
        </p:txBody>
      </p:sp>
      <p:sp>
        <p:nvSpPr>
          <p:cNvPr id="5" name="Footer Placeholder 4"/>
          <p:cNvSpPr>
            <a:spLocks noGrp="1"/>
          </p:cNvSpPr>
          <p:nvPr>
            <p:ph type="ftr" sz="quarter" idx="11"/>
          </p:nvPr>
        </p:nvSpPr>
        <p:spPr/>
        <p:txBody>
          <a:bodyPr/>
          <a:lstStyle>
            <a:lvl1pPr>
              <a:defRPr>
                <a:ea typeface="굴림" charset="-127"/>
              </a:defRPr>
            </a:lvl1pPr>
          </a:lstStyle>
          <a:p>
            <a:pPr>
              <a:defRPr/>
            </a:pPr>
            <a:r>
              <a:rPr lang="en-US" altLang="ko-KR" dirty="0" smtClean="0"/>
              <a:t>Network Switching</a:t>
            </a:r>
            <a:endParaRPr lang="en-US" altLang="ko-KR" dirty="0">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ko-KR" dirty="0" smtClean="0"/>
              <a:t>3-</a:t>
            </a:r>
            <a:fld id="{6C1F76B0-C056-41A2-B7A5-C4FED8C001A5}"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20E6F9-501F-423B-A08E-92561507CEDF}"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B53CB1-4FD5-4FF5-AE0B-99D56FEA44F6}"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ko-KR" altLang="ko-KR"/>
          </a:p>
        </p:txBody>
      </p:sp>
      <p:sp>
        <p:nvSpPr>
          <p:cNvPr id="5" name="Footer Placeholder 4"/>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ko-KR" dirty="0" smtClean="0"/>
              <a:t>3-</a:t>
            </a:r>
            <a:fld id="{CEF05AA5-BB2B-4928-8309-CB9444C0B0BC}"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62849-A97E-469D-B61B-35C4C46D6321}"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3A61A-E946-414D-B81F-152CE011E914}"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ko-KR" altLang="ko-KR"/>
          </a:p>
        </p:txBody>
      </p:sp>
      <p:sp>
        <p:nvSpPr>
          <p:cNvPr id="6" name="Footer Placeholder 5"/>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ko-KR" dirty="0" smtClean="0"/>
              <a:t>3-</a:t>
            </a:r>
            <a:fld id="{C83B635E-340E-4B92-B568-B105B3E255B2}"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87D2B1-CE72-4F04-92FB-D7FD67B54DDC}" type="datetimeFigureOut">
              <a:rPr lang="zh-CN" altLang="en-US" smtClean="0"/>
              <a:pPr/>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422FD-0D6B-4BB6-B68C-B3DC02660FA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ko-KR" altLang="ko-KR"/>
          </a:p>
        </p:txBody>
      </p:sp>
      <p:sp>
        <p:nvSpPr>
          <p:cNvPr id="8" name="Footer Placeholder 7"/>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pPr>
              <a:defRPr/>
            </a:pPr>
            <a:r>
              <a:rPr lang="en-US" altLang="ko-KR" dirty="0" smtClean="0"/>
              <a:t>3-</a:t>
            </a:r>
            <a:fld id="{6E1D6F0D-258E-435B-A582-E6A9471CB7A1}"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ko-KR" altLang="ko-KR"/>
          </a:p>
        </p:txBody>
      </p:sp>
      <p:sp>
        <p:nvSpPr>
          <p:cNvPr id="4" name="Footer Placeholder 3"/>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a:defRPr/>
            </a:pPr>
            <a:r>
              <a:rPr lang="en-US" altLang="ko-KR" dirty="0" smtClean="0"/>
              <a:t>3-</a:t>
            </a:r>
            <a:fld id="{8D86E30F-9715-46E4-A069-7ABB4D7C8E3B}"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ko-KR" altLang="ko-KR"/>
          </a:p>
        </p:txBody>
      </p:sp>
      <p:sp>
        <p:nvSpPr>
          <p:cNvPr id="3" name="Footer Placeholder 2"/>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a:defRPr/>
            </a:pPr>
            <a:r>
              <a:rPr lang="en-US" altLang="ko-KR" dirty="0" smtClean="0"/>
              <a:t>3-</a:t>
            </a:r>
            <a:fld id="{6961AF3F-357B-4795-BA10-F3CC5EC85656}"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ko-KR" altLang="ko-KR"/>
          </a:p>
        </p:txBody>
      </p:sp>
      <p:sp>
        <p:nvSpPr>
          <p:cNvPr id="6" name="Footer Placeholder 5"/>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ko-KR" dirty="0" smtClean="0"/>
              <a:t>3-</a:t>
            </a:r>
            <a:fld id="{42760B56-997D-47EE-B1E6-C3ACA9B5B6AC}"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ko-KR" altLang="ko-KR"/>
          </a:p>
        </p:txBody>
      </p:sp>
      <p:sp>
        <p:nvSpPr>
          <p:cNvPr id="6" name="Footer Placeholder 5"/>
          <p:cNvSpPr>
            <a:spLocks noGrp="1"/>
          </p:cNvSpPr>
          <p:nvPr>
            <p:ph type="ftr" sz="quarter" idx="11"/>
          </p:nvPr>
        </p:nvSpPr>
        <p:spPr/>
        <p:txBody>
          <a:bodyPr/>
          <a:lstStyle>
            <a:lvl1pPr>
              <a:defRPr>
                <a:ea typeface="굴림" charset="-127"/>
              </a:defRPr>
            </a:lvl1pPr>
          </a:lstStyle>
          <a:p>
            <a:pPr>
              <a:defRPr/>
            </a:pPr>
            <a:r>
              <a:rPr lang="en-US" altLang="ko-KR" smtClean="0"/>
              <a:t>Network Switching</a:t>
            </a:r>
            <a:endParaRPr lang="en-US" altLang="ko-KR">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ko-KR" dirty="0" smtClean="0"/>
              <a:t>3-</a:t>
            </a:r>
            <a:fld id="{C25CB210-7F3E-43E9-9912-4C7881B3C7CF}" type="slidenum">
              <a:rPr lang="en-US" altLang="ko-KR" smtClean="0"/>
              <a:pPr>
                <a:defRPr/>
              </a:pPr>
              <a:t>‹#›</a:t>
            </a:fld>
            <a:endParaRPr lang="en-US" altLang="ko-KR"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33795"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ko-KR" altLang="ko-K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dirty="0" smtClean="0"/>
              <a:t>Network Switching</a:t>
            </a:r>
            <a:endParaRPr lang="en-US" dirty="0"/>
          </a:p>
        </p:txBody>
      </p:sp>
      <p:sp>
        <p:nvSpPr>
          <p:cNvPr id="1030" name="Rectangle 6"/>
          <p:cNvSpPr>
            <a:spLocks noGrp="1" noChangeArrowheads="1"/>
          </p:cNvSpPr>
          <p:nvPr>
            <p:ph type="sldNum" sz="quarter" idx="4"/>
          </p:nvPr>
        </p:nvSpPr>
        <p:spPr bwMode="auto">
          <a:xfrm>
            <a:off x="8209504" y="6400800"/>
            <a:ext cx="72177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굴림" charset="-127"/>
              </a:defRPr>
            </a:lvl1pPr>
          </a:lstStyle>
          <a:p>
            <a:pPr>
              <a:defRPr/>
            </a:pPr>
            <a:r>
              <a:rPr lang="en-US" altLang="ko-KR" dirty="0" smtClean="0"/>
              <a:t>3-</a:t>
            </a:r>
            <a:fld id="{70DDC071-A24C-4109-82D5-7D54D9EACA0A}" type="slidenum">
              <a:rPr lang="en-US" altLang="ko-KR" smtClean="0"/>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52" r:id="rId12"/>
  </p:sldLayoutIdLst>
  <p:timing>
    <p:tnLst>
      <p:par>
        <p:cTn id="1" dur="indefinite" restart="never" nodeType="tmRoot"/>
      </p:par>
    </p:tnLst>
  </p:timing>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0E6F9-501F-423B-A08E-92561507CEDF}" type="datetimeFigureOut">
              <a:rPr lang="zh-CN" altLang="en-US" smtClean="0"/>
              <a:pPr/>
              <a:t>2017/10/12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53CB1-4FD5-4FF5-AE0B-99D56FEA44F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62849-A97E-469D-B61B-35C4C46D6321}" type="datetimeFigureOut">
              <a:rPr lang="zh-CN" altLang="en-US" smtClean="0"/>
              <a:pPr/>
              <a:t>2017/10/12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3A61A-E946-414D-B81F-152CE011E9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7D2B1-CE72-4F04-92FB-D7FD67B54DDC}" type="datetimeFigureOut">
              <a:rPr lang="zh-CN" altLang="en-US" smtClean="0"/>
              <a:pPr/>
              <a:t>2017/10/12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422FD-0D6B-4BB6-B68C-B3DC02660FA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8.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9.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0.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2.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 Id="rId9"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3.xml"/><Relationship Id="rId7" Type="http://schemas.openxmlformats.org/officeDocument/2006/relationships/oleObject" Target="../embeddings/oleObject32.bin"/><Relationship Id="rId12"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oleObject" Target="../embeddings/oleObject36.bin"/><Relationship Id="rId5" Type="http://schemas.openxmlformats.org/officeDocument/2006/relationships/oleObject" Target="../embeddings/oleObject30.bin"/><Relationship Id="rId10" Type="http://schemas.openxmlformats.org/officeDocument/2006/relationships/oleObject" Target="../embeddings/oleObject35.bin"/><Relationship Id="rId4" Type="http://schemas.openxmlformats.org/officeDocument/2006/relationships/oleObject" Target="../embeddings/oleObject29.bin"/><Relationship Id="rId9"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24.xml"/><Relationship Id="rId7" Type="http://schemas.openxmlformats.org/officeDocument/2006/relationships/oleObject" Target="../embeddings/oleObject41.bin"/><Relationship Id="rId12"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40.bin"/><Relationship Id="rId11" Type="http://schemas.openxmlformats.org/officeDocument/2006/relationships/oleObject" Target="../embeddings/oleObject45.bin"/><Relationship Id="rId5" Type="http://schemas.openxmlformats.org/officeDocument/2006/relationships/oleObject" Target="../embeddings/oleObject39.bin"/><Relationship Id="rId10" Type="http://schemas.openxmlformats.org/officeDocument/2006/relationships/oleObject" Target="../embeddings/oleObject44.bin"/><Relationship Id="rId4" Type="http://schemas.openxmlformats.org/officeDocument/2006/relationships/oleObject" Target="../embeddings/oleObject38.bin"/><Relationship Id="rId9"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36.xml"/><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38.xml"/><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40.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hyperlink" Target="ACN_mp4/Unit%203_Inside%20a%20Google%20data%20center.mp4" TargetMode="External"/><Relationship Id="rId7" Type="http://schemas.openxmlformats.org/officeDocument/2006/relationships/image" Target="../media/image50.jpe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5"/>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4819" name="슬라이드 번호 개체 틀 6"/>
          <p:cNvSpPr>
            <a:spLocks noGrp="1"/>
          </p:cNvSpPr>
          <p:nvPr>
            <p:ph type="sldNum" sz="quarter" idx="12"/>
          </p:nvPr>
        </p:nvSpPr>
        <p:spPr>
          <a:noFill/>
        </p:spPr>
        <p:txBody>
          <a:bodyPr/>
          <a:lstStyle/>
          <a:p>
            <a:r>
              <a:rPr lang="en-US" altLang="ko-KR" dirty="0" smtClean="0"/>
              <a:t>3-</a:t>
            </a:r>
            <a:fld id="{9D5EBEF6-22FA-4CAC-8A11-8C0FF0C88E7B}" type="slidenum">
              <a:rPr lang="en-US" altLang="ko-KR" smtClean="0"/>
              <a:pPr/>
              <a:t>1</a:t>
            </a:fld>
            <a:endParaRPr lang="en-US" altLang="ko-KR" dirty="0"/>
          </a:p>
        </p:txBody>
      </p:sp>
      <p:sp>
        <p:nvSpPr>
          <p:cNvPr id="34820" name="Rectangle 2"/>
          <p:cNvSpPr>
            <a:spLocks noGrp="1" noChangeArrowheads="1"/>
          </p:cNvSpPr>
          <p:nvPr>
            <p:ph type="title"/>
          </p:nvPr>
        </p:nvSpPr>
        <p:spPr/>
        <p:txBody>
          <a:bodyPr/>
          <a:lstStyle/>
          <a:p>
            <a:r>
              <a:rPr lang="en-US" altLang="ko-KR" dirty="0" smtClean="0">
                <a:ea typeface="Gulim" pitchFamily="34" charset="-127"/>
              </a:rPr>
              <a:t>Unit 3: Network Switching</a:t>
            </a:r>
          </a:p>
        </p:txBody>
      </p:sp>
      <p:sp>
        <p:nvSpPr>
          <p:cNvPr id="34821" name="Rectangle 3"/>
          <p:cNvSpPr>
            <a:spLocks noGrp="1" noChangeArrowheads="1"/>
          </p:cNvSpPr>
          <p:nvPr>
            <p:ph type="body" sz="half" idx="1"/>
          </p:nvPr>
        </p:nvSpPr>
        <p:spPr/>
        <p:txBody>
          <a:bodyPr/>
          <a:lstStyle/>
          <a:p>
            <a:r>
              <a:rPr lang="en-US" altLang="ko-KR" sz="2400" dirty="0" smtClean="0">
                <a:solidFill>
                  <a:srgbClr val="FF0000"/>
                </a:solidFill>
                <a:ea typeface="Gulim" pitchFamily="34" charset="-127"/>
              </a:rPr>
              <a:t>3.1 What’s inside a router (basic concepts of switching)</a:t>
            </a:r>
          </a:p>
          <a:p>
            <a:r>
              <a:rPr lang="en-US" altLang="ko-KR" sz="2400" dirty="0" smtClean="0">
                <a:ea typeface="Gulim" pitchFamily="34" charset="-127"/>
              </a:rPr>
              <a:t>3.2 </a:t>
            </a:r>
            <a:r>
              <a:rPr lang="en-US" altLang="zh-CN" sz="2400" dirty="0" smtClean="0">
                <a:ea typeface="宋体" pitchFamily="2" charset="-122"/>
              </a:rPr>
              <a:t>Other interconnection devices</a:t>
            </a:r>
            <a:endParaRPr lang="en-US" altLang="ko-KR" sz="2400" dirty="0" smtClean="0">
              <a:ea typeface="Gulim" pitchFamily="34" charset="-127"/>
            </a:endParaRPr>
          </a:p>
          <a:p>
            <a:pPr lvl="1"/>
            <a:r>
              <a:rPr lang="en-US" altLang="ko-KR" sz="2000" dirty="0" smtClean="0">
                <a:ea typeface="Gulim" pitchFamily="34" charset="-127"/>
              </a:rPr>
              <a:t>Physical-layer hubs</a:t>
            </a:r>
          </a:p>
          <a:p>
            <a:pPr lvl="1"/>
            <a:r>
              <a:rPr lang="en-US" altLang="ko-KR" sz="2000" dirty="0" smtClean="0">
                <a:ea typeface="Gulim" pitchFamily="34" charset="-127"/>
              </a:rPr>
              <a:t>Link-layer switches</a:t>
            </a:r>
          </a:p>
          <a:p>
            <a:pPr lvl="1"/>
            <a:r>
              <a:rPr lang="en-GB" altLang="ko-KR" sz="2000" dirty="0" smtClean="0">
                <a:ea typeface="Gulim" pitchFamily="34" charset="-127"/>
              </a:rPr>
              <a:t>Link-layer bridges</a:t>
            </a:r>
            <a:endParaRPr lang="en-US" altLang="ko-KR" sz="2000" dirty="0" smtClean="0">
              <a:ea typeface="Gulim" pitchFamily="34" charset="-127"/>
            </a:endParaRPr>
          </a:p>
          <a:p>
            <a:pPr lvl="1"/>
            <a:r>
              <a:rPr lang="en-GB" altLang="ko-KR" sz="2000" dirty="0" smtClean="0">
                <a:ea typeface="Gulim" pitchFamily="34" charset="-127"/>
              </a:rPr>
              <a:t>Performance Comparison</a:t>
            </a:r>
            <a:endParaRPr lang="en-US" altLang="ko-KR" sz="2000" dirty="0" smtClean="0">
              <a:ea typeface="Gulim" pitchFamily="34" charset="-127"/>
            </a:endParaRPr>
          </a:p>
        </p:txBody>
      </p:sp>
      <p:sp>
        <p:nvSpPr>
          <p:cNvPr id="7" name="Rectangle 4"/>
          <p:cNvSpPr txBox="1">
            <a:spLocks noChangeArrowheads="1"/>
          </p:cNvSpPr>
          <p:nvPr/>
        </p:nvSpPr>
        <p:spPr bwMode="auto">
          <a:xfrm>
            <a:off x="4495799" y="1600200"/>
            <a:ext cx="4381501"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rPr>
              <a:t>3.3 Trend of simplifying architecture</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ATM</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IP over SDH</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WDM</a:t>
            </a: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effectLst/>
                <a:uLnTx/>
                <a:uFillTx/>
                <a:latin typeface="+mn-lt"/>
                <a:ea typeface="Gulim" pitchFamily="34" charset="-127"/>
                <a:cs typeface="+mn-cs"/>
              </a:rPr>
              <a:t>3.4 Switching technology</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Switching concepts</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Multilayer switching</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MPLS</a:t>
            </a:r>
          </a:p>
          <a:p>
            <a:pPr marL="342900" indent="-342900">
              <a:spcBef>
                <a:spcPct val="20000"/>
              </a:spcBef>
              <a:buClr>
                <a:schemeClr val="accent2"/>
              </a:buClr>
              <a:buSzPct val="85000"/>
              <a:buFont typeface="Wingdings" pitchFamily="2" charset="2"/>
              <a:buChar char="q"/>
              <a:defRPr/>
            </a:pPr>
            <a:r>
              <a:rPr lang="en-GB" altLang="ko-KR" kern="0" dirty="0" smtClean="0">
                <a:latin typeface="+mn-lt"/>
                <a:ea typeface="Gulim" pitchFamily="34" charset="-127"/>
              </a:rPr>
              <a:t>3.5 Data </a:t>
            </a:r>
            <a:r>
              <a:rPr lang="en-GB" altLang="ko-KR" kern="0" dirty="0" err="1" smtClean="0">
                <a:latin typeface="+mn-lt"/>
                <a:ea typeface="Gulim" pitchFamily="34" charset="-127"/>
              </a:rPr>
              <a:t>center</a:t>
            </a:r>
            <a:r>
              <a:rPr lang="en-GB" altLang="ko-KR" kern="0" dirty="0" smtClean="0">
                <a:latin typeface="+mn-lt"/>
                <a:ea typeface="Gulim" pitchFamily="34" charset="-127"/>
              </a:rPr>
              <a:t> networking</a:t>
            </a:r>
            <a:endParaRPr lang="en-US" altLang="ko-KR" kern="0" dirty="0" smtClean="0">
              <a:latin typeface="+mn-lt"/>
              <a:ea typeface="Gulim" pitchFamily="34" charset="-127"/>
            </a:endParaRP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endPar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바닥글 개체 틀 4"/>
          <p:cNvSpPr>
            <a:spLocks noGrp="1"/>
          </p:cNvSpPr>
          <p:nvPr>
            <p:ph type="ftr" sz="quarter" idx="11"/>
          </p:nvPr>
        </p:nvSpPr>
        <p:spPr>
          <a:noFill/>
        </p:spPr>
        <p:txBody>
          <a:bodyPr/>
          <a:lstStyle/>
          <a:p>
            <a:r>
              <a:rPr lang="en-US" altLang="ko-KR" smtClean="0"/>
              <a:t>Network Switching</a:t>
            </a:r>
            <a:endParaRPr lang="en-US" altLang="ko-KR">
              <a:latin typeface="Times New Roman" pitchFamily="18" charset="0"/>
            </a:endParaRPr>
          </a:p>
        </p:txBody>
      </p:sp>
      <p:sp>
        <p:nvSpPr>
          <p:cNvPr id="40963" name="슬라이드 번호 개체 틀 5"/>
          <p:cNvSpPr>
            <a:spLocks noGrp="1"/>
          </p:cNvSpPr>
          <p:nvPr>
            <p:ph type="sldNum" sz="quarter" idx="12"/>
          </p:nvPr>
        </p:nvSpPr>
        <p:spPr>
          <a:noFill/>
        </p:spPr>
        <p:txBody>
          <a:bodyPr/>
          <a:lstStyle/>
          <a:p>
            <a:r>
              <a:rPr lang="en-US" altLang="ko-KR" dirty="0" smtClean="0"/>
              <a:t>3-</a:t>
            </a:r>
            <a:fld id="{CB2301C8-64C3-4598-A1F1-98D39F0C1BD4}" type="slidenum">
              <a:rPr lang="en-US" altLang="ko-KR" smtClean="0"/>
              <a:pPr/>
              <a:t>10</a:t>
            </a:fld>
            <a:endParaRPr lang="en-US" altLang="ko-KR" dirty="0"/>
          </a:p>
        </p:txBody>
      </p:sp>
      <p:sp>
        <p:nvSpPr>
          <p:cNvPr id="40964" name="Rectangle 2"/>
          <p:cNvSpPr>
            <a:spLocks noGrp="1" noChangeArrowheads="1"/>
          </p:cNvSpPr>
          <p:nvPr>
            <p:ph type="title"/>
          </p:nvPr>
        </p:nvSpPr>
        <p:spPr>
          <a:xfrm>
            <a:off x="411760" y="508000"/>
            <a:ext cx="8621712" cy="1143000"/>
          </a:xfrm>
        </p:spPr>
        <p:txBody>
          <a:bodyPr/>
          <a:lstStyle/>
          <a:p>
            <a:r>
              <a:rPr lang="en-US" altLang="ko-KR" sz="3200" dirty="0" smtClean="0">
                <a:ea typeface="Gulim" pitchFamily="34" charset="-127"/>
              </a:rPr>
              <a:t>Switching Via An Interconnection Network</a:t>
            </a:r>
          </a:p>
        </p:txBody>
      </p:sp>
      <p:sp>
        <p:nvSpPr>
          <p:cNvPr id="40965" name="Rectangle 3"/>
          <p:cNvSpPr>
            <a:spLocks noGrp="1" noChangeArrowheads="1"/>
          </p:cNvSpPr>
          <p:nvPr>
            <p:ph type="body" idx="1"/>
          </p:nvPr>
        </p:nvSpPr>
        <p:spPr>
          <a:xfrm>
            <a:off x="587375" y="2106613"/>
            <a:ext cx="7772400" cy="4042978"/>
          </a:xfrm>
        </p:spPr>
        <p:txBody>
          <a:bodyPr/>
          <a:lstStyle/>
          <a:p>
            <a:r>
              <a:rPr lang="en-US" altLang="ko-KR" sz="2400" dirty="0" smtClean="0">
                <a:ea typeface="Gulim" pitchFamily="34" charset="-127"/>
              </a:rPr>
              <a:t>Overcome bus bandwidth limitations</a:t>
            </a:r>
          </a:p>
          <a:p>
            <a:r>
              <a:rPr lang="en-US" altLang="zh-CN" sz="2400" dirty="0" smtClean="0"/>
              <a:t>A crossbar switch is an interconnection network consisting of </a:t>
            </a:r>
            <a:r>
              <a:rPr lang="en-US" altLang="zh-CN" sz="2400" i="1" dirty="0" smtClean="0">
                <a:solidFill>
                  <a:srgbClr val="0000FF"/>
                </a:solidFill>
              </a:rPr>
              <a:t>2n</a:t>
            </a:r>
            <a:r>
              <a:rPr lang="en-US" altLang="zh-CN" sz="2400" dirty="0" smtClean="0"/>
              <a:t> buses that connect </a:t>
            </a:r>
            <a:r>
              <a:rPr lang="en-US" altLang="zh-CN" sz="2400" i="1" dirty="0" smtClean="0">
                <a:solidFill>
                  <a:srgbClr val="0000FF"/>
                </a:solidFill>
              </a:rPr>
              <a:t>n</a:t>
            </a:r>
            <a:r>
              <a:rPr lang="en-US" altLang="zh-CN" sz="2400" dirty="0" smtClean="0"/>
              <a:t> input ports to </a:t>
            </a:r>
            <a:r>
              <a:rPr lang="en-US" altLang="zh-CN" sz="2400" i="1" dirty="0" smtClean="0">
                <a:solidFill>
                  <a:srgbClr val="0000FF"/>
                </a:solidFill>
              </a:rPr>
              <a:t>n</a:t>
            </a:r>
            <a:r>
              <a:rPr lang="en-US" altLang="zh-CN" sz="2400" dirty="0" smtClean="0"/>
              <a:t> output ports.</a:t>
            </a:r>
          </a:p>
          <a:p>
            <a:r>
              <a:rPr lang="en-US" altLang="ko-KR" sz="2400" u="sng" dirty="0" smtClean="0">
                <a:ea typeface="Gulim" pitchFamily="34" charset="-127"/>
              </a:rPr>
              <a:t>Advanced design: </a:t>
            </a:r>
            <a:r>
              <a:rPr lang="en-US" altLang="ko-KR" sz="2400" dirty="0" smtClean="0">
                <a:ea typeface="Gulim" pitchFamily="34" charset="-127"/>
              </a:rPr>
              <a:t>fragmenting datagram into </a:t>
            </a:r>
            <a:r>
              <a:rPr lang="en-US" altLang="ko-KR" sz="2400" u="sng" dirty="0" smtClean="0">
                <a:ea typeface="Gulim" pitchFamily="34" charset="-127"/>
              </a:rPr>
              <a:t>fixed length cells</a:t>
            </a:r>
            <a:r>
              <a:rPr lang="en-US" altLang="ko-KR" sz="2400" dirty="0" smtClean="0">
                <a:ea typeface="Gulim" pitchFamily="34" charset="-127"/>
              </a:rPr>
              <a:t>, </a:t>
            </a:r>
            <a:r>
              <a:rPr lang="en-US" altLang="ko-KR" sz="2400" u="sng" dirty="0" smtClean="0">
                <a:ea typeface="Gulim" pitchFamily="34" charset="-127"/>
              </a:rPr>
              <a:t>switch cells </a:t>
            </a:r>
            <a:r>
              <a:rPr lang="en-US" altLang="ko-KR" sz="2400" dirty="0" smtClean="0">
                <a:ea typeface="Gulim" pitchFamily="34" charset="-127"/>
              </a:rPr>
              <a:t>through the fabric. </a:t>
            </a:r>
          </a:p>
          <a:p>
            <a:r>
              <a:rPr lang="en-US" altLang="ko-KR" sz="2400" dirty="0" smtClean="0">
                <a:ea typeface="Gulim" pitchFamily="34" charset="-127"/>
              </a:rPr>
              <a:t>Cisco 12000: switches </a:t>
            </a:r>
            <a:r>
              <a:rPr lang="en-US" altLang="ko-KR" sz="2400" dirty="0" smtClean="0">
                <a:solidFill>
                  <a:srgbClr val="0000FF"/>
                </a:solidFill>
                <a:ea typeface="Gulim" pitchFamily="34" charset="-127"/>
              </a:rPr>
              <a:t>60</a:t>
            </a:r>
            <a:r>
              <a:rPr lang="en-US" altLang="ko-KR" sz="2400" dirty="0" smtClean="0">
                <a:ea typeface="Gulim" pitchFamily="34" charset="-127"/>
              </a:rPr>
              <a:t> </a:t>
            </a:r>
            <a:r>
              <a:rPr lang="en-US" altLang="ko-KR" sz="2400" dirty="0" err="1" smtClean="0">
                <a:ea typeface="Gulim" pitchFamily="34" charset="-127"/>
              </a:rPr>
              <a:t>Gbps</a:t>
            </a:r>
            <a:r>
              <a:rPr lang="en-US" altLang="ko-KR" sz="2400" dirty="0" smtClean="0">
                <a:ea typeface="Gulim" pitchFamily="34" charset="-127"/>
              </a:rPr>
              <a:t> through the interconnection network</a:t>
            </a:r>
          </a:p>
          <a:p>
            <a:r>
              <a:rPr lang="en-GB" altLang="ko-KR" sz="2400" dirty="0" smtClean="0">
                <a:solidFill>
                  <a:srgbClr val="FF0000"/>
                </a:solidFill>
                <a:ea typeface="Gulim" pitchFamily="34" charset="-127"/>
              </a:rPr>
              <a:t>The fastest switching type</a:t>
            </a:r>
            <a:endParaRPr lang="en-US" altLang="ko-KR" sz="1800" dirty="0" smtClean="0">
              <a:solidFill>
                <a:srgbClr val="FF0000"/>
              </a:solidFill>
              <a:ea typeface="Gulim" pitchFamily="34" charset="-127"/>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Homework </a:t>
            </a:r>
            <a:r>
              <a:rPr lang="en-GB" altLang="zh-CN" dirty="0" smtClean="0"/>
              <a:t>2</a:t>
            </a:r>
            <a:endParaRPr lang="zh-CN" altLang="en-US" dirty="0"/>
          </a:p>
        </p:txBody>
      </p:sp>
      <p:sp>
        <p:nvSpPr>
          <p:cNvPr id="3" name="内容占位符 2"/>
          <p:cNvSpPr>
            <a:spLocks noGrp="1"/>
          </p:cNvSpPr>
          <p:nvPr>
            <p:ph idx="1"/>
          </p:nvPr>
        </p:nvSpPr>
        <p:spPr/>
        <p:txBody>
          <a:bodyPr/>
          <a:lstStyle/>
          <a:p>
            <a:r>
              <a:rPr lang="en-US" altLang="zh-CN" sz="2400" dirty="0" smtClean="0"/>
              <a:t>Describe the status quo of MPLS applications.</a:t>
            </a: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100</a:t>
            </a:fld>
            <a:endParaRPr lang="en-US" altLang="ko-K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 </a:t>
            </a:r>
            <a:r>
              <a:rPr lang="en-US" altLang="zh-CN" dirty="0" smtClean="0"/>
              <a:t>3</a:t>
            </a:r>
            <a:endParaRPr lang="zh-CN" altLang="en-US" dirty="0"/>
          </a:p>
        </p:txBody>
      </p:sp>
      <p:sp>
        <p:nvSpPr>
          <p:cNvPr id="3" name="内容占位符 2"/>
          <p:cNvSpPr>
            <a:spLocks noGrp="1"/>
          </p:cNvSpPr>
          <p:nvPr>
            <p:ph idx="1"/>
          </p:nvPr>
        </p:nvSpPr>
        <p:spPr/>
        <p:txBody>
          <a:bodyPr/>
          <a:lstStyle/>
          <a:p>
            <a:r>
              <a:rPr lang="en-US" altLang="zh-CN" dirty="0" smtClean="0"/>
              <a:t>Find present routers for access networks, regional networks and WAN.</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101</a:t>
            </a:fld>
            <a:endParaRPr lang="en-US" altLang="ko-K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4</a:t>
            </a:r>
            <a:r>
              <a:rPr lang="en-US" altLang="zh-CN" baseline="30000" dirty="0" smtClean="0"/>
              <a:t>th</a:t>
            </a:r>
            <a:r>
              <a:rPr lang="en-US" altLang="zh-CN" dirty="0" smtClean="0"/>
              <a:t> homework (1)</a:t>
            </a:r>
            <a:endParaRPr lang="zh-CN" altLang="en-US" dirty="0"/>
          </a:p>
        </p:txBody>
      </p:sp>
      <p:sp>
        <p:nvSpPr>
          <p:cNvPr id="3" name="内容占位符 2"/>
          <p:cNvSpPr>
            <a:spLocks noGrp="1"/>
          </p:cNvSpPr>
          <p:nvPr>
            <p:ph idx="1"/>
          </p:nvPr>
        </p:nvSpPr>
        <p:spPr/>
        <p:txBody>
          <a:bodyPr/>
          <a:lstStyle/>
          <a:p>
            <a:r>
              <a:rPr lang="en-US" altLang="zh-CN" dirty="0" smtClean="0"/>
              <a:t>Describe the working process of a </a:t>
            </a:r>
            <a:r>
              <a:rPr lang="en-US" altLang="zh-CN" i="1" dirty="0" smtClean="0"/>
              <a:t>load balancer</a:t>
            </a:r>
            <a:r>
              <a:rPr lang="en-US" altLang="zh-CN" dirty="0" smtClean="0"/>
              <a:t> in a data center (you can refer to the textbook)</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102</a:t>
            </a:fld>
            <a:endParaRPr lang="en-US" altLang="ko-KR"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4</a:t>
            </a:r>
            <a:r>
              <a:rPr lang="en-US" altLang="zh-CN" baseline="30000" dirty="0" smtClean="0"/>
              <a:t>th</a:t>
            </a:r>
            <a:r>
              <a:rPr lang="en-US" altLang="zh-CN" dirty="0" smtClean="0"/>
              <a:t> homework (2)</a:t>
            </a:r>
            <a:endParaRPr lang="zh-CN" altLang="en-US" dirty="0"/>
          </a:p>
        </p:txBody>
      </p:sp>
      <p:sp>
        <p:nvSpPr>
          <p:cNvPr id="3" name="内容占位符 2"/>
          <p:cNvSpPr>
            <a:spLocks noGrp="1"/>
          </p:cNvSpPr>
          <p:nvPr>
            <p:ph idx="1"/>
          </p:nvPr>
        </p:nvSpPr>
        <p:spPr/>
        <p:txBody>
          <a:bodyPr/>
          <a:lstStyle/>
          <a:p>
            <a:r>
              <a:rPr lang="en-US" altLang="zh-CN" dirty="0" smtClean="0"/>
              <a:t>Describe the </a:t>
            </a:r>
            <a:r>
              <a:rPr lang="en-US" altLang="zh-CN" i="1" dirty="0" smtClean="0">
                <a:solidFill>
                  <a:srgbClr val="0070C0"/>
                </a:solidFill>
              </a:rPr>
              <a:t>limited host-to-host capacity </a:t>
            </a:r>
            <a:r>
              <a:rPr lang="en-US" altLang="zh-CN" dirty="0" smtClean="0"/>
              <a:t>problem occurred in the Hierarchical Architecture of data centers (you can refer to the textbook) and possible solutions.</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103</a:t>
            </a:fld>
            <a:endParaRPr lang="en-US" altLang="ko-KR"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4</a:t>
            </a:r>
            <a:r>
              <a:rPr lang="en-US" altLang="zh-CN" baseline="30000" dirty="0" smtClean="0"/>
              <a:t>th</a:t>
            </a:r>
            <a:r>
              <a:rPr lang="en-US" altLang="zh-CN" dirty="0" smtClean="0"/>
              <a:t> homework (3)</a:t>
            </a:r>
            <a:endParaRPr lang="zh-CN" altLang="en-US" dirty="0"/>
          </a:p>
        </p:txBody>
      </p:sp>
      <p:sp>
        <p:nvSpPr>
          <p:cNvPr id="3" name="内容占位符 2"/>
          <p:cNvSpPr>
            <a:spLocks noGrp="1"/>
          </p:cNvSpPr>
          <p:nvPr>
            <p:ph idx="1"/>
          </p:nvPr>
        </p:nvSpPr>
        <p:spPr/>
        <p:txBody>
          <a:bodyPr/>
          <a:lstStyle/>
          <a:p>
            <a:r>
              <a:rPr lang="en-US" altLang="zh-CN" dirty="0" smtClean="0"/>
              <a:t>Search the relevant literature and our textbook, try to describe the trends in data center networking.</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104</a:t>
            </a:fld>
            <a:endParaRPr lang="en-US" altLang="ko-KR"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4</a:t>
            </a:r>
            <a:r>
              <a:rPr lang="en-US" altLang="zh-CN" baseline="30000" dirty="0" smtClean="0"/>
              <a:t>th</a:t>
            </a:r>
            <a:r>
              <a:rPr lang="en-US" altLang="zh-CN" dirty="0" smtClean="0"/>
              <a:t> homework (4)</a:t>
            </a:r>
            <a:endParaRPr lang="zh-CN" altLang="en-US" dirty="0"/>
          </a:p>
        </p:txBody>
      </p:sp>
      <p:sp>
        <p:nvSpPr>
          <p:cNvPr id="3" name="内容占位符 2"/>
          <p:cNvSpPr>
            <a:spLocks noGrp="1"/>
          </p:cNvSpPr>
          <p:nvPr>
            <p:ph idx="1"/>
          </p:nvPr>
        </p:nvSpPr>
        <p:spPr/>
        <p:txBody>
          <a:bodyPr/>
          <a:lstStyle/>
          <a:p>
            <a:r>
              <a:rPr lang="en-US" altLang="zh-CN" dirty="0" smtClean="0"/>
              <a:t>Brief </a:t>
            </a:r>
            <a:r>
              <a:rPr lang="en-US" altLang="zh-CN" smtClean="0"/>
              <a:t>introduction about VPN</a:t>
            </a:r>
            <a:endParaRPr lang="zh-CN" altLang="en-US"/>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105</a:t>
            </a:fld>
            <a:endParaRPr lang="en-US" altLang="ko-KR"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dirty="0" smtClean="0"/>
              <a:t>Please describe the procedure </a:t>
            </a:r>
            <a:r>
              <a:rPr lang="en-US" altLang="zh-CN" dirty="0" smtClean="0"/>
              <a:t>of MPLS operation shown </a:t>
            </a:r>
            <a:r>
              <a:rPr lang="en-US" altLang="zh-CN" dirty="0" smtClean="0"/>
              <a:t>in slide 73</a:t>
            </a:r>
          </a:p>
          <a:p>
            <a:pPr lvl="1"/>
            <a:r>
              <a:rPr lang="en-US" altLang="zh-CN" dirty="0" smtClean="0"/>
              <a:t>It is possible to check with the textbook</a:t>
            </a:r>
          </a:p>
          <a:p>
            <a:pPr lvl="1"/>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106</a:t>
            </a:fld>
            <a:endParaRPr lang="en-US" altLang="ko-KR" dirty="0"/>
          </a:p>
        </p:txBody>
      </p:sp>
    </p:spTree>
    <p:extLst>
      <p:ext uri="{BB962C8B-B14F-4D97-AF65-F5344CB8AC3E}">
        <p14:creationId xmlns="" xmlns:p14="http://schemas.microsoft.com/office/powerpoint/2010/main" val="779640124"/>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 </a:t>
            </a:r>
            <a:r>
              <a:rPr lang="en-US" altLang="zh-CN" dirty="0" smtClean="0"/>
              <a:t>3</a:t>
            </a:r>
            <a:endParaRPr lang="zh-CN" altLang="en-US" dirty="0"/>
          </a:p>
        </p:txBody>
      </p:sp>
      <p:sp>
        <p:nvSpPr>
          <p:cNvPr id="3" name="内容占位符 2"/>
          <p:cNvSpPr>
            <a:spLocks noGrp="1"/>
          </p:cNvSpPr>
          <p:nvPr>
            <p:ph idx="1"/>
          </p:nvPr>
        </p:nvSpPr>
        <p:spPr/>
        <p:txBody>
          <a:bodyPr/>
          <a:lstStyle/>
          <a:p>
            <a:r>
              <a:rPr lang="en-US" altLang="zh-CN" dirty="0" smtClean="0"/>
              <a:t>Brief description about current </a:t>
            </a:r>
            <a:r>
              <a:rPr lang="en-US" altLang="zh-CN" u="sng" dirty="0" smtClean="0"/>
              <a:t>Internet Architecture</a:t>
            </a:r>
            <a:endParaRPr lang="zh-CN" altLang="en-US" u="sng"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107</a:t>
            </a:fld>
            <a:endParaRPr lang="en-US" altLang="ko-KR"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바닥글 개체 틀 4"/>
          <p:cNvSpPr>
            <a:spLocks noGrp="1"/>
          </p:cNvSpPr>
          <p:nvPr>
            <p:ph type="ftr" sz="quarter" idx="11"/>
          </p:nvPr>
        </p:nvSpPr>
        <p:spPr>
          <a:noFill/>
        </p:spPr>
        <p:txBody>
          <a:bodyPr/>
          <a:lstStyle/>
          <a:p>
            <a:r>
              <a:rPr lang="en-US" altLang="ko-KR" smtClean="0"/>
              <a:t>Network Switching</a:t>
            </a:r>
            <a:endParaRPr lang="en-US" altLang="ko-KR">
              <a:latin typeface="Times New Roman" pitchFamily="18" charset="0"/>
            </a:endParaRPr>
          </a:p>
        </p:txBody>
      </p:sp>
      <p:sp>
        <p:nvSpPr>
          <p:cNvPr id="41987" name="슬라이드 번호 개체 틀 5"/>
          <p:cNvSpPr>
            <a:spLocks noGrp="1"/>
          </p:cNvSpPr>
          <p:nvPr>
            <p:ph type="sldNum" sz="quarter" idx="12"/>
          </p:nvPr>
        </p:nvSpPr>
        <p:spPr>
          <a:noFill/>
        </p:spPr>
        <p:txBody>
          <a:bodyPr/>
          <a:lstStyle/>
          <a:p>
            <a:r>
              <a:rPr lang="en-US" altLang="ko-KR" dirty="0" smtClean="0"/>
              <a:t>3-</a:t>
            </a:r>
            <a:fld id="{EB6B5598-347B-499C-A6A7-A34459E2084C}" type="slidenum">
              <a:rPr lang="en-US" altLang="ko-KR" smtClean="0"/>
              <a:pPr/>
              <a:t>11</a:t>
            </a:fld>
            <a:endParaRPr lang="en-US" altLang="ko-KR" dirty="0"/>
          </a:p>
        </p:txBody>
      </p:sp>
      <p:sp>
        <p:nvSpPr>
          <p:cNvPr id="41988" name="Rectangle 2"/>
          <p:cNvSpPr>
            <a:spLocks noGrp="1" noChangeArrowheads="1"/>
          </p:cNvSpPr>
          <p:nvPr>
            <p:ph type="title"/>
          </p:nvPr>
        </p:nvSpPr>
        <p:spPr>
          <a:xfrm>
            <a:off x="503238" y="400050"/>
            <a:ext cx="7772400" cy="685800"/>
          </a:xfrm>
        </p:spPr>
        <p:txBody>
          <a:bodyPr/>
          <a:lstStyle/>
          <a:p>
            <a:r>
              <a:rPr lang="en-US" altLang="ko-KR" sz="3600" smtClean="0">
                <a:ea typeface="Gulim" pitchFamily="34" charset="-127"/>
              </a:rPr>
              <a:t>Output Ports</a:t>
            </a:r>
          </a:p>
        </p:txBody>
      </p:sp>
      <p:sp>
        <p:nvSpPr>
          <p:cNvPr id="41989" name="Rectangle 3"/>
          <p:cNvSpPr>
            <a:spLocks noGrp="1" noChangeArrowheads="1"/>
          </p:cNvSpPr>
          <p:nvPr>
            <p:ph type="body" idx="1"/>
          </p:nvPr>
        </p:nvSpPr>
        <p:spPr>
          <a:xfrm>
            <a:off x="561975" y="3526971"/>
            <a:ext cx="7772400" cy="3145134"/>
          </a:xfrm>
        </p:spPr>
        <p:txBody>
          <a:bodyPr/>
          <a:lstStyle/>
          <a:p>
            <a:r>
              <a:rPr lang="en-US" altLang="zh-CN" sz="2400" dirty="0" smtClean="0"/>
              <a:t>When a link is bidirectional, an output port to the link will typically be paired with the input port</a:t>
            </a:r>
            <a:endParaRPr lang="en-US" altLang="ko-KR" sz="2400" i="1" dirty="0" smtClean="0">
              <a:solidFill>
                <a:srgbClr val="FF0000"/>
              </a:solidFill>
              <a:ea typeface="Gulim" pitchFamily="34" charset="-127"/>
            </a:endParaRPr>
          </a:p>
          <a:p>
            <a:pPr lvl="1"/>
            <a:r>
              <a:rPr lang="en-US" altLang="ko-KR" sz="2000" i="1" dirty="0" smtClean="0">
                <a:solidFill>
                  <a:srgbClr val="FF0000"/>
                </a:solidFill>
                <a:ea typeface="Gulim" pitchFamily="34" charset="-127"/>
              </a:rPr>
              <a:t>Buffering</a:t>
            </a:r>
            <a:r>
              <a:rPr lang="en-US" altLang="ko-KR" sz="2000" dirty="0" smtClean="0">
                <a:ea typeface="Gulim" pitchFamily="34" charset="-127"/>
              </a:rPr>
              <a:t> required when </a:t>
            </a:r>
            <a:r>
              <a:rPr lang="en-US" altLang="ko-KR" sz="2000" dirty="0" err="1" smtClean="0">
                <a:ea typeface="Gulim" pitchFamily="34" charset="-127"/>
              </a:rPr>
              <a:t>datagrams</a:t>
            </a:r>
            <a:r>
              <a:rPr lang="en-US" altLang="ko-KR" sz="2000" dirty="0" smtClean="0">
                <a:ea typeface="Gulim" pitchFamily="34" charset="-127"/>
              </a:rPr>
              <a:t> arrive from fabric faster than the transmission rate</a:t>
            </a:r>
          </a:p>
          <a:p>
            <a:pPr lvl="1"/>
            <a:r>
              <a:rPr lang="en-US" altLang="ko-KR" sz="2000" i="1" dirty="0" smtClean="0">
                <a:solidFill>
                  <a:srgbClr val="FF0000"/>
                </a:solidFill>
                <a:ea typeface="Gulim" pitchFamily="34" charset="-127"/>
              </a:rPr>
              <a:t>Scheduling discipline</a:t>
            </a:r>
            <a:r>
              <a:rPr lang="en-US" altLang="ko-KR" sz="2000" dirty="0" smtClean="0">
                <a:ea typeface="Gulim" pitchFamily="34" charset="-127"/>
              </a:rPr>
              <a:t> chooses among queued </a:t>
            </a:r>
            <a:r>
              <a:rPr lang="en-US" altLang="ko-KR" sz="2000" dirty="0" err="1" smtClean="0">
                <a:ea typeface="Gulim" pitchFamily="34" charset="-127"/>
              </a:rPr>
              <a:t>datagrams</a:t>
            </a:r>
            <a:r>
              <a:rPr lang="en-US" altLang="ko-KR" sz="2000" dirty="0" smtClean="0">
                <a:ea typeface="Gulim" pitchFamily="34" charset="-127"/>
              </a:rPr>
              <a:t> for transmission</a:t>
            </a:r>
          </a:p>
          <a:p>
            <a:pPr lvl="1"/>
            <a:r>
              <a:rPr lang="en-US" altLang="zh-CN" sz="2000" dirty="0" smtClean="0"/>
              <a:t>The output port thus performs the </a:t>
            </a:r>
            <a:r>
              <a:rPr lang="en-US" altLang="zh-CN" sz="2000" dirty="0" smtClean="0">
                <a:solidFill>
                  <a:srgbClr val="0070C0"/>
                </a:solidFill>
              </a:rPr>
              <a:t>reverse</a:t>
            </a:r>
            <a:r>
              <a:rPr lang="en-US" altLang="zh-CN" sz="2000" dirty="0" smtClean="0"/>
              <a:t> data </a:t>
            </a:r>
            <a:r>
              <a:rPr lang="en-US" altLang="zh-CN" sz="2000" dirty="0" smtClean="0"/>
              <a:t>link- and </a:t>
            </a:r>
            <a:r>
              <a:rPr lang="en-US" altLang="zh-CN" sz="2000" dirty="0" smtClean="0"/>
              <a:t>physical-layer </a:t>
            </a:r>
            <a:r>
              <a:rPr lang="en-US" altLang="zh-CN" sz="2000" dirty="0" smtClean="0">
                <a:solidFill>
                  <a:srgbClr val="0070C0"/>
                </a:solidFill>
              </a:rPr>
              <a:t>functionality of the input port</a:t>
            </a:r>
          </a:p>
          <a:p>
            <a:endParaRPr lang="en-US" altLang="ko-KR" sz="1800" dirty="0" smtClean="0">
              <a:ea typeface="Gulim" pitchFamily="34" charset="-127"/>
            </a:endParaRPr>
          </a:p>
        </p:txBody>
      </p:sp>
      <p:pic>
        <p:nvPicPr>
          <p:cNvPr id="41990" name="Picture 4" descr="464 Output Port"/>
          <p:cNvPicPr>
            <a:picLocks noChangeAspect="1" noChangeArrowheads="1"/>
          </p:cNvPicPr>
          <p:nvPr/>
        </p:nvPicPr>
        <p:blipFill>
          <a:blip r:embed="rId3" cstate="print"/>
          <a:srcRect/>
          <a:stretch>
            <a:fillRect/>
          </a:stretch>
        </p:blipFill>
        <p:spPr bwMode="auto">
          <a:xfrm>
            <a:off x="1436688" y="1036934"/>
            <a:ext cx="5943600" cy="247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바닥글 개체 틀 4"/>
          <p:cNvSpPr>
            <a:spLocks noGrp="1"/>
          </p:cNvSpPr>
          <p:nvPr>
            <p:ph type="ftr" sz="quarter" idx="11"/>
          </p:nvPr>
        </p:nvSpPr>
        <p:spPr>
          <a:noFill/>
        </p:spPr>
        <p:txBody>
          <a:bodyPr/>
          <a:lstStyle/>
          <a:p>
            <a:r>
              <a:rPr lang="en-US" altLang="ko-KR" smtClean="0"/>
              <a:t>Network Switching</a:t>
            </a:r>
            <a:endParaRPr lang="en-US" altLang="ko-KR">
              <a:latin typeface="Times New Roman" pitchFamily="18" charset="0"/>
            </a:endParaRPr>
          </a:p>
        </p:txBody>
      </p:sp>
      <p:sp>
        <p:nvSpPr>
          <p:cNvPr id="43011" name="슬라이드 번호 개체 틀 5"/>
          <p:cNvSpPr>
            <a:spLocks noGrp="1"/>
          </p:cNvSpPr>
          <p:nvPr>
            <p:ph type="sldNum" sz="quarter" idx="12"/>
          </p:nvPr>
        </p:nvSpPr>
        <p:spPr>
          <a:noFill/>
        </p:spPr>
        <p:txBody>
          <a:bodyPr/>
          <a:lstStyle/>
          <a:p>
            <a:r>
              <a:rPr lang="en-US" altLang="ko-KR" dirty="0" smtClean="0"/>
              <a:t>3-</a:t>
            </a:r>
            <a:fld id="{B2CE96FD-5984-439F-BBF7-EF42A0D96ECD}" type="slidenum">
              <a:rPr lang="en-US" altLang="ko-KR" smtClean="0"/>
              <a:pPr/>
              <a:t>12</a:t>
            </a:fld>
            <a:endParaRPr lang="en-US" altLang="ko-KR" dirty="0"/>
          </a:p>
        </p:txBody>
      </p:sp>
      <p:sp>
        <p:nvSpPr>
          <p:cNvPr id="43012" name="Rectangle 2"/>
          <p:cNvSpPr>
            <a:spLocks noGrp="1" noChangeArrowheads="1"/>
          </p:cNvSpPr>
          <p:nvPr>
            <p:ph type="title"/>
          </p:nvPr>
        </p:nvSpPr>
        <p:spPr/>
        <p:txBody>
          <a:bodyPr/>
          <a:lstStyle/>
          <a:p>
            <a:r>
              <a:rPr lang="en-US" altLang="ko-KR" sz="3600" smtClean="0">
                <a:ea typeface="Gulim" pitchFamily="34" charset="-127"/>
              </a:rPr>
              <a:t>Output port queueing</a:t>
            </a:r>
            <a:endParaRPr lang="en-US" altLang="ko-KR" smtClean="0">
              <a:ea typeface="Gulim" pitchFamily="34" charset="-127"/>
            </a:endParaRPr>
          </a:p>
        </p:txBody>
      </p:sp>
      <p:sp>
        <p:nvSpPr>
          <p:cNvPr id="43013" name="Rectangle 3"/>
          <p:cNvSpPr>
            <a:spLocks noGrp="1" noChangeArrowheads="1"/>
          </p:cNvSpPr>
          <p:nvPr>
            <p:ph type="body" idx="1"/>
          </p:nvPr>
        </p:nvSpPr>
        <p:spPr>
          <a:xfrm>
            <a:off x="568324" y="4461468"/>
            <a:ext cx="8234031" cy="1919235"/>
          </a:xfrm>
        </p:spPr>
        <p:txBody>
          <a:bodyPr/>
          <a:lstStyle/>
          <a:p>
            <a:r>
              <a:rPr lang="en-US" altLang="ko-KR" sz="2000" dirty="0" smtClean="0">
                <a:ea typeface="Gulim" pitchFamily="34" charset="-127"/>
              </a:rPr>
              <a:t>buffering when arrival rate via switch exceeds output line speed</a:t>
            </a:r>
          </a:p>
          <a:p>
            <a:r>
              <a:rPr lang="en-US" altLang="ko-KR" sz="2000" i="1" dirty="0" smtClean="0">
                <a:solidFill>
                  <a:srgbClr val="FF0000"/>
                </a:solidFill>
                <a:ea typeface="Gulim" pitchFamily="34" charset="-127"/>
              </a:rPr>
              <a:t>queuing (delay) and loss due to output port buffer overflow!</a:t>
            </a:r>
          </a:p>
          <a:p>
            <a:r>
              <a:rPr lang="en-US" altLang="ko-KR" sz="2000" dirty="0" smtClean="0">
                <a:solidFill>
                  <a:srgbClr val="0000FF"/>
                </a:solidFill>
                <a:ea typeface="Gulim" pitchFamily="34" charset="-127"/>
              </a:rPr>
              <a:t>Consequence: </a:t>
            </a:r>
            <a:r>
              <a:rPr lang="en-US" altLang="ko-KR" sz="2000" dirty="0" smtClean="0">
                <a:ea typeface="Gulim" pitchFamily="34" charset="-127"/>
              </a:rPr>
              <a:t>a packet scheduler at the output port must choose one packet, e.g., selection can be based on first-come-first-served (FCFS) scheduling.</a:t>
            </a:r>
          </a:p>
        </p:txBody>
      </p:sp>
      <p:pic>
        <p:nvPicPr>
          <p:cNvPr id="7" name="Picture 6" descr="SWTCH3"/>
          <p:cNvPicPr>
            <a:picLocks noChangeAspect="1" noChangeArrowheads="1"/>
          </p:cNvPicPr>
          <p:nvPr/>
        </p:nvPicPr>
        <p:blipFill>
          <a:blip r:embed="rId3" cstate="print"/>
          <a:srcRect/>
          <a:stretch>
            <a:fillRect/>
          </a:stretch>
        </p:blipFill>
        <p:spPr>
          <a:xfrm>
            <a:off x="1187992" y="1547081"/>
            <a:ext cx="6299632" cy="2813904"/>
          </a:xfrm>
          <a:prstGeom prst="rect">
            <a:avLst/>
          </a:prstGeo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바닥글 개체 틀 4"/>
          <p:cNvSpPr>
            <a:spLocks noGrp="1"/>
          </p:cNvSpPr>
          <p:nvPr>
            <p:ph type="ftr" sz="quarter" idx="11"/>
          </p:nvPr>
        </p:nvSpPr>
        <p:spPr>
          <a:noFill/>
        </p:spPr>
        <p:txBody>
          <a:bodyPr/>
          <a:lstStyle/>
          <a:p>
            <a:r>
              <a:rPr lang="en-US" altLang="ko-KR" smtClean="0"/>
              <a:t>Network Switching</a:t>
            </a:r>
            <a:endParaRPr lang="en-US" altLang="ko-KR">
              <a:latin typeface="Times New Roman" pitchFamily="18" charset="0"/>
            </a:endParaRPr>
          </a:p>
        </p:txBody>
      </p:sp>
      <p:sp>
        <p:nvSpPr>
          <p:cNvPr id="45059" name="슬라이드 번호 개체 틀 5"/>
          <p:cNvSpPr>
            <a:spLocks noGrp="1"/>
          </p:cNvSpPr>
          <p:nvPr>
            <p:ph type="sldNum" sz="quarter" idx="12"/>
          </p:nvPr>
        </p:nvSpPr>
        <p:spPr>
          <a:noFill/>
        </p:spPr>
        <p:txBody>
          <a:bodyPr/>
          <a:lstStyle/>
          <a:p>
            <a:r>
              <a:rPr lang="en-US" altLang="ko-KR" dirty="0" smtClean="0"/>
              <a:t>3-</a:t>
            </a:r>
            <a:fld id="{EDA45FC7-0087-4C03-92D4-58EE5A4D6260}" type="slidenum">
              <a:rPr lang="en-US" altLang="ko-KR" smtClean="0"/>
              <a:pPr/>
              <a:t>13</a:t>
            </a:fld>
            <a:endParaRPr lang="en-US" altLang="ko-KR" dirty="0"/>
          </a:p>
        </p:txBody>
      </p:sp>
      <p:sp>
        <p:nvSpPr>
          <p:cNvPr id="45060" name="Rectangle 2"/>
          <p:cNvSpPr>
            <a:spLocks noGrp="1" noChangeArrowheads="1"/>
          </p:cNvSpPr>
          <p:nvPr>
            <p:ph type="title"/>
          </p:nvPr>
        </p:nvSpPr>
        <p:spPr>
          <a:xfrm>
            <a:off x="685800" y="369888"/>
            <a:ext cx="7772400" cy="457200"/>
          </a:xfrm>
        </p:spPr>
        <p:txBody>
          <a:bodyPr/>
          <a:lstStyle/>
          <a:p>
            <a:r>
              <a:rPr lang="en-US" altLang="ko-KR" sz="3200" smtClean="0">
                <a:ea typeface="Gulim" pitchFamily="34" charset="-127"/>
              </a:rPr>
              <a:t>Input Port Queuing</a:t>
            </a:r>
            <a:endParaRPr lang="en-US" altLang="ko-KR" smtClean="0">
              <a:ea typeface="Gulim" pitchFamily="34" charset="-127"/>
            </a:endParaRPr>
          </a:p>
        </p:txBody>
      </p:sp>
      <p:sp>
        <p:nvSpPr>
          <p:cNvPr id="45061" name="Rectangle 3"/>
          <p:cNvSpPr>
            <a:spLocks noGrp="1" noChangeArrowheads="1"/>
          </p:cNvSpPr>
          <p:nvPr>
            <p:ph type="body" idx="1"/>
          </p:nvPr>
        </p:nvSpPr>
        <p:spPr>
          <a:xfrm>
            <a:off x="731838" y="1127125"/>
            <a:ext cx="8101012" cy="3017838"/>
          </a:xfrm>
        </p:spPr>
        <p:txBody>
          <a:bodyPr/>
          <a:lstStyle/>
          <a:p>
            <a:r>
              <a:rPr lang="en-US" altLang="ko-KR" sz="2400" dirty="0" smtClean="0">
                <a:ea typeface="Gulim" pitchFamily="34" charset="-127"/>
              </a:rPr>
              <a:t>Fabric slower than input ports combined -&gt; queuing may occur at input queues </a:t>
            </a:r>
          </a:p>
          <a:p>
            <a:r>
              <a:rPr lang="en-US" altLang="ko-KR" sz="2400" dirty="0" smtClean="0">
                <a:solidFill>
                  <a:srgbClr val="FF0000"/>
                </a:solidFill>
                <a:ea typeface="Gulim" pitchFamily="34" charset="-127"/>
              </a:rPr>
              <a:t>Head-of-the-Line (HOL) blocking:</a:t>
            </a:r>
            <a:r>
              <a:rPr lang="en-US" altLang="ko-KR" sz="2400" dirty="0" smtClean="0">
                <a:ea typeface="Gulim" pitchFamily="34" charset="-127"/>
              </a:rPr>
              <a:t> queued datagram at front of queue prevents others in queue from moving forward</a:t>
            </a:r>
          </a:p>
          <a:p>
            <a:r>
              <a:rPr lang="en-US" altLang="ko-KR" sz="2400" i="1" dirty="0" smtClean="0">
                <a:solidFill>
                  <a:srgbClr val="FF0000"/>
                </a:solidFill>
                <a:ea typeface="Gulim" pitchFamily="34" charset="-127"/>
              </a:rPr>
              <a:t>queuing delay and loss due to input buffer overflow!</a:t>
            </a:r>
          </a:p>
        </p:txBody>
      </p:sp>
      <p:pic>
        <p:nvPicPr>
          <p:cNvPr id="45062" name="Picture 4" descr="466 HOL Blocking"/>
          <p:cNvPicPr>
            <a:picLocks noChangeAspect="1" noChangeArrowheads="1"/>
          </p:cNvPicPr>
          <p:nvPr/>
        </p:nvPicPr>
        <p:blipFill>
          <a:blip r:embed="rId3" cstate="print"/>
          <a:srcRect/>
          <a:stretch>
            <a:fillRect/>
          </a:stretch>
        </p:blipFill>
        <p:spPr bwMode="auto">
          <a:xfrm>
            <a:off x="1106488" y="3762375"/>
            <a:ext cx="6900862"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descr="7010"/>
          <p:cNvPicPr>
            <a:picLocks noChangeAspect="1" noChangeArrowheads="1"/>
          </p:cNvPicPr>
          <p:nvPr/>
        </p:nvPicPr>
        <p:blipFill>
          <a:blip r:embed="rId3" cstate="print"/>
          <a:srcRect/>
          <a:stretch>
            <a:fillRect/>
          </a:stretch>
        </p:blipFill>
        <p:spPr bwMode="auto">
          <a:xfrm>
            <a:off x="0" y="3810000"/>
            <a:ext cx="4838700" cy="3048000"/>
          </a:xfrm>
          <a:prstGeom prst="rect">
            <a:avLst/>
          </a:prstGeom>
          <a:noFill/>
        </p:spPr>
      </p:pic>
      <p:pic>
        <p:nvPicPr>
          <p:cNvPr id="38916" name="Picture 4" descr="7507"/>
          <p:cNvPicPr>
            <a:picLocks noChangeAspect="1" noChangeArrowheads="1"/>
          </p:cNvPicPr>
          <p:nvPr/>
        </p:nvPicPr>
        <p:blipFill>
          <a:blip r:embed="rId4" cstate="print"/>
          <a:srcRect/>
          <a:stretch>
            <a:fillRect/>
          </a:stretch>
        </p:blipFill>
        <p:spPr bwMode="auto">
          <a:xfrm>
            <a:off x="250825" y="0"/>
            <a:ext cx="3914775" cy="3733800"/>
          </a:xfrm>
          <a:prstGeom prst="rect">
            <a:avLst/>
          </a:prstGeom>
          <a:noFill/>
        </p:spPr>
      </p:pic>
      <p:pic>
        <p:nvPicPr>
          <p:cNvPr id="38917" name="Picture 5" descr="12008"/>
          <p:cNvPicPr>
            <a:picLocks noChangeAspect="1" noChangeArrowheads="1"/>
          </p:cNvPicPr>
          <p:nvPr/>
        </p:nvPicPr>
        <p:blipFill>
          <a:blip r:embed="rId5" cstate="print"/>
          <a:srcRect/>
          <a:stretch>
            <a:fillRect/>
          </a:stretch>
        </p:blipFill>
        <p:spPr bwMode="auto">
          <a:xfrm>
            <a:off x="4953000" y="1295400"/>
            <a:ext cx="3824288" cy="4724400"/>
          </a:xfrm>
          <a:prstGeom prst="rect">
            <a:avLst/>
          </a:prstGeom>
          <a:noFill/>
        </p:spPr>
      </p:pic>
      <p:sp>
        <p:nvSpPr>
          <p:cNvPr id="38919" name="Text Box 7"/>
          <p:cNvSpPr txBox="1">
            <a:spLocks noChangeArrowheads="1"/>
          </p:cNvSpPr>
          <p:nvPr/>
        </p:nvSpPr>
        <p:spPr bwMode="auto">
          <a:xfrm>
            <a:off x="4953000" y="6248400"/>
            <a:ext cx="2895600" cy="457200"/>
          </a:xfrm>
          <a:prstGeom prst="rect">
            <a:avLst/>
          </a:prstGeom>
          <a:noFill/>
          <a:ln w="9525">
            <a:noFill/>
            <a:miter lim="800000"/>
            <a:headEnd/>
            <a:tailEnd/>
          </a:ln>
          <a:effectLst/>
        </p:spPr>
        <p:txBody>
          <a:bodyPr>
            <a:spAutoFit/>
          </a:bodyPr>
          <a:lstStyle/>
          <a:p>
            <a:pPr>
              <a:spcBef>
                <a:spcPct val="50000"/>
              </a:spcBef>
            </a:pPr>
            <a:r>
              <a:rPr lang="en-US" altLang="zh-CN" b="1">
                <a:solidFill>
                  <a:srgbClr val="FF3300"/>
                </a:solidFill>
              </a:rPr>
              <a:t>Cisco 7010 - 1995</a:t>
            </a:r>
          </a:p>
        </p:txBody>
      </p:sp>
      <p:sp>
        <p:nvSpPr>
          <p:cNvPr id="38920" name="Text Box 8"/>
          <p:cNvSpPr txBox="1">
            <a:spLocks noChangeArrowheads="1"/>
          </p:cNvSpPr>
          <p:nvPr/>
        </p:nvSpPr>
        <p:spPr bwMode="auto">
          <a:xfrm>
            <a:off x="5943600" y="838200"/>
            <a:ext cx="2971800" cy="457200"/>
          </a:xfrm>
          <a:prstGeom prst="rect">
            <a:avLst/>
          </a:prstGeom>
          <a:noFill/>
          <a:ln w="9525">
            <a:noFill/>
            <a:miter lim="800000"/>
            <a:headEnd/>
            <a:tailEnd/>
          </a:ln>
          <a:effectLst/>
        </p:spPr>
        <p:txBody>
          <a:bodyPr>
            <a:spAutoFit/>
          </a:bodyPr>
          <a:lstStyle/>
          <a:p>
            <a:pPr>
              <a:spcBef>
                <a:spcPct val="50000"/>
              </a:spcBef>
            </a:pPr>
            <a:r>
              <a:rPr lang="en-US" altLang="zh-CN" b="1">
                <a:solidFill>
                  <a:srgbClr val="FF3300"/>
                </a:solidFill>
              </a:rPr>
              <a:t>Cisco 12008 - 2000</a:t>
            </a:r>
          </a:p>
        </p:txBody>
      </p:sp>
      <p:sp>
        <p:nvSpPr>
          <p:cNvPr id="38921" name="Text Box 9"/>
          <p:cNvSpPr txBox="1">
            <a:spLocks noChangeArrowheads="1"/>
          </p:cNvSpPr>
          <p:nvPr/>
        </p:nvSpPr>
        <p:spPr bwMode="auto">
          <a:xfrm>
            <a:off x="4343400" y="228600"/>
            <a:ext cx="3276600" cy="457200"/>
          </a:xfrm>
          <a:prstGeom prst="rect">
            <a:avLst/>
          </a:prstGeom>
          <a:noFill/>
          <a:ln w="9525">
            <a:noFill/>
            <a:miter lim="800000"/>
            <a:headEnd/>
            <a:tailEnd/>
          </a:ln>
          <a:effectLst/>
        </p:spPr>
        <p:txBody>
          <a:bodyPr>
            <a:spAutoFit/>
          </a:bodyPr>
          <a:lstStyle/>
          <a:p>
            <a:pPr>
              <a:spcBef>
                <a:spcPct val="50000"/>
              </a:spcBef>
            </a:pPr>
            <a:r>
              <a:rPr lang="en-US" altLang="zh-CN" b="1">
                <a:solidFill>
                  <a:srgbClr val="FF3300"/>
                </a:solidFill>
              </a:rPr>
              <a:t>Cisco 7507 - 1998</a:t>
            </a:r>
          </a:p>
        </p:txBody>
      </p:sp>
      <p:sp>
        <p:nvSpPr>
          <p:cNvPr id="9" name="바닥글 개체 틀 3"/>
          <p:cNvSpPr>
            <a:spLocks noGrp="1"/>
          </p:cNvSpPr>
          <p:nvPr>
            <p:ph type="ftr" sz="quarter" idx="11"/>
          </p:nvPr>
        </p:nvSpPr>
        <p:spPr>
          <a:xfrm>
            <a:off x="5410200" y="6400800"/>
            <a:ext cx="2895600" cy="457200"/>
          </a:xfrm>
          <a:noFill/>
        </p:spPr>
        <p:txBody>
          <a:bodyPr/>
          <a:lstStyle/>
          <a:p>
            <a:r>
              <a:rPr lang="en-US" altLang="ko-KR" dirty="0" smtClean="0"/>
              <a:t>Network Switching</a:t>
            </a:r>
            <a:endParaRPr lang="en-US" altLang="ko-KR" dirty="0">
              <a:latin typeface="Times New Roman" pitchFamily="18" charset="0"/>
            </a:endParaRPr>
          </a:p>
        </p:txBody>
      </p:sp>
      <p:sp>
        <p:nvSpPr>
          <p:cNvPr id="10" name="슬라이드 번호 개체 틀 4"/>
          <p:cNvSpPr>
            <a:spLocks noGrp="1"/>
          </p:cNvSpPr>
          <p:nvPr>
            <p:ph type="sldNum" sz="quarter" idx="12"/>
          </p:nvPr>
        </p:nvSpPr>
        <p:spPr>
          <a:xfrm>
            <a:off x="8209504" y="6400800"/>
            <a:ext cx="721772" cy="457200"/>
          </a:xfrm>
          <a:noFill/>
        </p:spPr>
        <p:txBody>
          <a:bodyPr/>
          <a:lstStyle/>
          <a:p>
            <a:r>
              <a:rPr lang="en-US" altLang="ko-KR" dirty="0" smtClean="0"/>
              <a:t>3-</a:t>
            </a:r>
            <a:fld id="{3A473AD4-B358-4D31-A70F-034E825D9535}" type="slidenum">
              <a:rPr lang="en-US" altLang="ko-KR" smtClean="0"/>
              <a:pPr/>
              <a:t>14</a:t>
            </a:fld>
            <a:endParaRPr lang="en-US" altLang="ko-KR"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09600" y="228600"/>
            <a:ext cx="7772400" cy="1143000"/>
          </a:xfrm>
          <a:prstGeom prst="rect">
            <a:avLst/>
          </a:prstGeom>
          <a:noFill/>
          <a:ln w="9525">
            <a:noFill/>
            <a:miter lim="800000"/>
            <a:headEnd/>
            <a:tailEnd/>
          </a:ln>
          <a:effectLst/>
        </p:spPr>
        <p:txBody>
          <a:bodyPr anchor="ctr"/>
          <a:lstStyle/>
          <a:p>
            <a:r>
              <a:rPr lang="en-US" altLang="zh-CN" sz="2800" u="sng" dirty="0">
                <a:solidFill>
                  <a:schemeClr val="accent2"/>
                </a:solidFill>
                <a:latin typeface="+mn-lt"/>
              </a:rPr>
              <a:t>What a High Performance Router Looks Like</a:t>
            </a:r>
          </a:p>
        </p:txBody>
      </p:sp>
      <p:sp>
        <p:nvSpPr>
          <p:cNvPr id="8198" name="Text Box 6"/>
          <p:cNvSpPr txBox="1">
            <a:spLocks noChangeArrowheads="1"/>
          </p:cNvSpPr>
          <p:nvPr/>
        </p:nvSpPr>
        <p:spPr bwMode="auto">
          <a:xfrm>
            <a:off x="2484438" y="5734050"/>
            <a:ext cx="2281394" cy="461665"/>
          </a:xfrm>
          <a:prstGeom prst="rect">
            <a:avLst/>
          </a:prstGeom>
          <a:noFill/>
          <a:ln w="9525">
            <a:noFill/>
            <a:miter lim="800000"/>
            <a:headEnd/>
            <a:tailEnd/>
          </a:ln>
          <a:effectLst/>
        </p:spPr>
        <p:txBody>
          <a:bodyPr wrap="none">
            <a:spAutoFit/>
          </a:bodyPr>
          <a:lstStyle/>
          <a:p>
            <a:r>
              <a:rPr kumimoji="0" lang="es-ES">
                <a:latin typeface="+mn-lt"/>
              </a:rPr>
              <a:t>Juniper </a:t>
            </a:r>
            <a:r>
              <a:rPr kumimoji="0" lang="es-ES" altLang="zh-CN">
                <a:latin typeface="+mn-lt"/>
              </a:rPr>
              <a:t>T</a:t>
            </a:r>
            <a:r>
              <a:rPr kumimoji="0" lang="es-ES">
                <a:latin typeface="+mn-lt"/>
              </a:rPr>
              <a:t>16</a:t>
            </a:r>
            <a:r>
              <a:rPr kumimoji="0" lang="es-ES" altLang="zh-CN">
                <a:latin typeface="+mn-lt"/>
              </a:rPr>
              <a:t>0</a:t>
            </a:r>
            <a:r>
              <a:rPr kumimoji="0" lang="es-ES">
                <a:latin typeface="+mn-lt"/>
              </a:rPr>
              <a:t>0</a:t>
            </a:r>
            <a:endParaRPr kumimoji="0" lang="en-US" altLang="zh-CN">
              <a:latin typeface="+mn-lt"/>
            </a:endParaRPr>
          </a:p>
        </p:txBody>
      </p:sp>
      <p:sp>
        <p:nvSpPr>
          <p:cNvPr id="8206" name="Rectangle 14"/>
          <p:cNvSpPr>
            <a:spLocks noChangeArrowheads="1"/>
          </p:cNvSpPr>
          <p:nvPr/>
        </p:nvSpPr>
        <p:spPr bwMode="auto">
          <a:xfrm>
            <a:off x="1042988" y="3644900"/>
            <a:ext cx="1203325" cy="457200"/>
          </a:xfrm>
          <a:prstGeom prst="rect">
            <a:avLst/>
          </a:prstGeom>
          <a:noFill/>
          <a:ln w="9525">
            <a:noFill/>
            <a:miter lim="800000"/>
            <a:headEnd/>
            <a:tailEnd/>
          </a:ln>
          <a:effectLst/>
        </p:spPr>
        <p:txBody>
          <a:bodyPr anchor="ctr"/>
          <a:lstStyle/>
          <a:p>
            <a:pPr algn="ctr"/>
            <a:r>
              <a:rPr lang="en-US" altLang="zh-CN" sz="2000">
                <a:solidFill>
                  <a:schemeClr val="accent2"/>
                </a:solidFill>
                <a:latin typeface="+mn-lt"/>
              </a:rPr>
              <a:t>95.12cm</a:t>
            </a:r>
          </a:p>
        </p:txBody>
      </p:sp>
      <p:sp>
        <p:nvSpPr>
          <p:cNvPr id="8207" name="Line 15"/>
          <p:cNvSpPr>
            <a:spLocks noChangeShapeType="1"/>
          </p:cNvSpPr>
          <p:nvPr/>
        </p:nvSpPr>
        <p:spPr bwMode="auto">
          <a:xfrm>
            <a:off x="2339975" y="2205038"/>
            <a:ext cx="0" cy="3311525"/>
          </a:xfrm>
          <a:prstGeom prst="line">
            <a:avLst/>
          </a:prstGeom>
          <a:noFill/>
          <a:ln w="9525">
            <a:solidFill>
              <a:schemeClr val="tx1"/>
            </a:solidFill>
            <a:round/>
            <a:headEnd type="triangle" w="med" len="med"/>
            <a:tailEnd type="triangle" w="med" len="med"/>
          </a:ln>
          <a:effectLst/>
        </p:spPr>
        <p:txBody>
          <a:bodyPr wrap="none" anchor="ctr"/>
          <a:lstStyle/>
          <a:p>
            <a:endParaRPr lang="zh-CN" altLang="en-US">
              <a:latin typeface="+mn-lt"/>
            </a:endParaRPr>
          </a:p>
        </p:txBody>
      </p:sp>
      <p:sp>
        <p:nvSpPr>
          <p:cNvPr id="8209" name="Rectangle 17"/>
          <p:cNvSpPr>
            <a:spLocks noChangeArrowheads="1"/>
          </p:cNvSpPr>
          <p:nvPr/>
        </p:nvSpPr>
        <p:spPr bwMode="auto">
          <a:xfrm>
            <a:off x="5003800" y="5084763"/>
            <a:ext cx="1368425" cy="457200"/>
          </a:xfrm>
          <a:prstGeom prst="rect">
            <a:avLst/>
          </a:prstGeom>
          <a:noFill/>
          <a:ln w="9525">
            <a:noFill/>
            <a:miter lim="800000"/>
            <a:headEnd/>
            <a:tailEnd/>
          </a:ln>
          <a:effectLst/>
        </p:spPr>
        <p:txBody>
          <a:bodyPr anchor="ctr"/>
          <a:lstStyle/>
          <a:p>
            <a:pPr algn="ctr"/>
            <a:r>
              <a:rPr lang="en-US" altLang="zh-CN" sz="2000">
                <a:solidFill>
                  <a:schemeClr val="accent2"/>
                </a:solidFill>
                <a:latin typeface="+mn-lt"/>
              </a:rPr>
              <a:t>78.74cm</a:t>
            </a:r>
          </a:p>
        </p:txBody>
      </p:sp>
      <p:sp>
        <p:nvSpPr>
          <p:cNvPr id="8210" name="Line 18"/>
          <p:cNvSpPr>
            <a:spLocks noChangeShapeType="1"/>
          </p:cNvSpPr>
          <p:nvPr/>
        </p:nvSpPr>
        <p:spPr bwMode="auto">
          <a:xfrm>
            <a:off x="2771775" y="1989138"/>
            <a:ext cx="1728788"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latin typeface="+mn-lt"/>
            </a:endParaRPr>
          </a:p>
        </p:txBody>
      </p:sp>
      <p:sp>
        <p:nvSpPr>
          <p:cNvPr id="8211" name="Rectangle 19"/>
          <p:cNvSpPr>
            <a:spLocks noChangeArrowheads="1"/>
          </p:cNvSpPr>
          <p:nvPr/>
        </p:nvSpPr>
        <p:spPr bwMode="auto">
          <a:xfrm>
            <a:off x="3059113" y="1484313"/>
            <a:ext cx="1223962" cy="457200"/>
          </a:xfrm>
          <a:prstGeom prst="rect">
            <a:avLst/>
          </a:prstGeom>
          <a:noFill/>
          <a:ln w="9525">
            <a:noFill/>
            <a:miter lim="800000"/>
            <a:headEnd/>
            <a:tailEnd/>
          </a:ln>
          <a:effectLst/>
        </p:spPr>
        <p:txBody>
          <a:bodyPr anchor="ctr"/>
          <a:lstStyle/>
          <a:p>
            <a:pPr algn="ctr"/>
            <a:r>
              <a:rPr lang="en-US" altLang="zh-CN" sz="2000">
                <a:solidFill>
                  <a:schemeClr val="accent2"/>
                </a:solidFill>
                <a:latin typeface="+mn-lt"/>
              </a:rPr>
              <a:t>44.27cm</a:t>
            </a:r>
          </a:p>
        </p:txBody>
      </p:sp>
      <p:sp>
        <p:nvSpPr>
          <p:cNvPr id="8212" name="Rectangle 20"/>
          <p:cNvSpPr>
            <a:spLocks noChangeArrowheads="1"/>
          </p:cNvSpPr>
          <p:nvPr/>
        </p:nvSpPr>
        <p:spPr bwMode="auto">
          <a:xfrm>
            <a:off x="5867400" y="2708275"/>
            <a:ext cx="2693796" cy="1081088"/>
          </a:xfrm>
          <a:prstGeom prst="rect">
            <a:avLst/>
          </a:prstGeom>
          <a:noFill/>
          <a:ln w="9525">
            <a:noFill/>
            <a:miter lim="800000"/>
            <a:headEnd/>
            <a:tailEnd/>
          </a:ln>
          <a:effectLst/>
        </p:spPr>
        <p:txBody>
          <a:bodyPr anchor="ctr"/>
          <a:lstStyle/>
          <a:p>
            <a:r>
              <a:rPr lang="en-US" altLang="zh-CN" sz="2000" dirty="0">
                <a:latin typeface="+mn-lt"/>
              </a:rPr>
              <a:t>Capacity:</a:t>
            </a:r>
            <a:r>
              <a:rPr lang="en-US" altLang="zh-CN" sz="2000" dirty="0">
                <a:solidFill>
                  <a:schemeClr val="accent2"/>
                </a:solidFill>
                <a:latin typeface="+mn-lt"/>
              </a:rPr>
              <a:t> 1.6Tb/s</a:t>
            </a:r>
            <a:br>
              <a:rPr lang="en-US" altLang="zh-CN" sz="2000" dirty="0">
                <a:solidFill>
                  <a:schemeClr val="accent2"/>
                </a:solidFill>
                <a:latin typeface="+mn-lt"/>
              </a:rPr>
            </a:br>
            <a:r>
              <a:rPr lang="en-US" altLang="zh-CN" sz="2000" dirty="0">
                <a:latin typeface="+mn-lt"/>
              </a:rPr>
              <a:t>Power:</a:t>
            </a:r>
            <a:r>
              <a:rPr lang="en-US" altLang="zh-CN" sz="2000" dirty="0">
                <a:solidFill>
                  <a:schemeClr val="accent2"/>
                </a:solidFill>
                <a:latin typeface="+mn-lt"/>
              </a:rPr>
              <a:t> 7008W</a:t>
            </a:r>
            <a:br>
              <a:rPr lang="en-US" altLang="zh-CN" sz="2000" dirty="0">
                <a:solidFill>
                  <a:schemeClr val="accent2"/>
                </a:solidFill>
                <a:latin typeface="+mn-lt"/>
              </a:rPr>
            </a:br>
            <a:r>
              <a:rPr lang="en-US" altLang="zh-CN" sz="2000" dirty="0" smtClean="0">
                <a:latin typeface="+mn-lt"/>
              </a:rPr>
              <a:t>TRIO</a:t>
            </a:r>
            <a:r>
              <a:rPr lang="zh-CN" altLang="en-US" sz="2000" dirty="0" smtClean="0">
                <a:latin typeface="+mn-lt"/>
              </a:rPr>
              <a:t> </a:t>
            </a:r>
            <a:r>
              <a:rPr lang="en-GB" altLang="zh-CN" sz="2000" dirty="0" smtClean="0">
                <a:latin typeface="+mn-lt"/>
              </a:rPr>
              <a:t>chip</a:t>
            </a:r>
            <a:r>
              <a:rPr lang="zh-CN" altLang="en-US" sz="2000" dirty="0" smtClean="0">
                <a:latin typeface="+mn-lt"/>
              </a:rPr>
              <a:t>：</a:t>
            </a:r>
            <a:r>
              <a:rPr lang="en-US" altLang="zh-CN" sz="2000" dirty="0">
                <a:solidFill>
                  <a:schemeClr val="accent2"/>
                </a:solidFill>
                <a:latin typeface="+mn-lt"/>
              </a:rPr>
              <a:t>65nm</a:t>
            </a:r>
            <a:endParaRPr lang="en-US" altLang="zh-CN" sz="2000" dirty="0">
              <a:latin typeface="+mn-lt"/>
            </a:endParaRPr>
          </a:p>
        </p:txBody>
      </p:sp>
      <p:sp>
        <p:nvSpPr>
          <p:cNvPr id="8213" name="Text Box 21"/>
          <p:cNvSpPr txBox="1">
            <a:spLocks noChangeArrowheads="1"/>
          </p:cNvSpPr>
          <p:nvPr/>
        </p:nvSpPr>
        <p:spPr bwMode="auto">
          <a:xfrm>
            <a:off x="2843213" y="6308725"/>
            <a:ext cx="1752600" cy="396875"/>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mn-lt"/>
              </a:rPr>
              <a:t>274.88kg</a:t>
            </a:r>
          </a:p>
        </p:txBody>
      </p:sp>
      <p:pic>
        <p:nvPicPr>
          <p:cNvPr id="8221" name="Picture 29" descr="T1600 left view"/>
          <p:cNvPicPr>
            <a:picLocks noChangeAspect="1" noChangeArrowheads="1"/>
          </p:cNvPicPr>
          <p:nvPr/>
        </p:nvPicPr>
        <p:blipFill>
          <a:blip r:embed="rId3" cstate="print"/>
          <a:srcRect/>
          <a:stretch>
            <a:fillRect/>
          </a:stretch>
        </p:blipFill>
        <p:spPr bwMode="auto">
          <a:xfrm>
            <a:off x="2627313" y="2060575"/>
            <a:ext cx="2181225" cy="3673475"/>
          </a:xfrm>
          <a:prstGeom prst="rect">
            <a:avLst/>
          </a:prstGeom>
          <a:noFill/>
        </p:spPr>
      </p:pic>
      <p:sp>
        <p:nvSpPr>
          <p:cNvPr id="8208" name="Line 16"/>
          <p:cNvSpPr>
            <a:spLocks noChangeShapeType="1"/>
          </p:cNvSpPr>
          <p:nvPr/>
        </p:nvSpPr>
        <p:spPr bwMode="auto">
          <a:xfrm flipV="1">
            <a:off x="4643438" y="5013325"/>
            <a:ext cx="215900" cy="649288"/>
          </a:xfrm>
          <a:prstGeom prst="line">
            <a:avLst/>
          </a:prstGeom>
          <a:noFill/>
          <a:ln w="9525">
            <a:solidFill>
              <a:schemeClr val="tx1"/>
            </a:solidFill>
            <a:round/>
            <a:headEnd type="triangle" w="med" len="med"/>
            <a:tailEnd type="triangle" w="med" len="med"/>
          </a:ln>
          <a:effectLst/>
        </p:spPr>
        <p:txBody>
          <a:bodyPr wrap="none" anchor="ctr"/>
          <a:lstStyle/>
          <a:p>
            <a:endParaRPr lang="zh-CN" altLang="en-US">
              <a:latin typeface="+mn-lt"/>
            </a:endParaRPr>
          </a:p>
        </p:txBody>
      </p:sp>
      <p:sp>
        <p:nvSpPr>
          <p:cNvPr id="14" name="바닥글 개체 틀 3"/>
          <p:cNvSpPr>
            <a:spLocks noGrp="1"/>
          </p:cNvSpPr>
          <p:nvPr>
            <p:ph type="ftr" sz="quarter" idx="11"/>
          </p:nvPr>
        </p:nvSpPr>
        <p:spPr>
          <a:xfrm>
            <a:off x="5410200" y="6400800"/>
            <a:ext cx="2895600" cy="457200"/>
          </a:xfrm>
          <a:noFill/>
        </p:spPr>
        <p:txBody>
          <a:bodyPr/>
          <a:lstStyle/>
          <a:p>
            <a:r>
              <a:rPr lang="en-US" altLang="ko-KR" dirty="0" smtClean="0"/>
              <a:t>Network Switching</a:t>
            </a:r>
            <a:endParaRPr lang="en-US" altLang="ko-KR" dirty="0"/>
          </a:p>
        </p:txBody>
      </p:sp>
      <p:sp>
        <p:nvSpPr>
          <p:cNvPr id="15" name="슬라이드 번호 개체 틀 4"/>
          <p:cNvSpPr>
            <a:spLocks noGrp="1"/>
          </p:cNvSpPr>
          <p:nvPr>
            <p:ph type="sldNum" sz="quarter" idx="12"/>
          </p:nvPr>
        </p:nvSpPr>
        <p:spPr>
          <a:xfrm>
            <a:off x="8209504" y="6400800"/>
            <a:ext cx="721772" cy="457200"/>
          </a:xfrm>
          <a:noFill/>
        </p:spPr>
        <p:txBody>
          <a:bodyPr/>
          <a:lstStyle/>
          <a:p>
            <a:r>
              <a:rPr lang="en-US" altLang="ko-KR" dirty="0" smtClean="0"/>
              <a:t>3-</a:t>
            </a:r>
            <a:fld id="{3A473AD4-B358-4D31-A70F-034E825D9535}" type="slidenum">
              <a:rPr lang="en-US" altLang="ko-KR" smtClean="0"/>
              <a:pPr/>
              <a:t>15</a:t>
            </a:fld>
            <a:endParaRPr lang="en-US" altLang="ko-KR"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5"/>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4819" name="슬라이드 번호 개체 틀 6"/>
          <p:cNvSpPr>
            <a:spLocks noGrp="1"/>
          </p:cNvSpPr>
          <p:nvPr>
            <p:ph type="sldNum" sz="quarter" idx="12"/>
          </p:nvPr>
        </p:nvSpPr>
        <p:spPr>
          <a:noFill/>
        </p:spPr>
        <p:txBody>
          <a:bodyPr/>
          <a:lstStyle/>
          <a:p>
            <a:r>
              <a:rPr lang="en-US" altLang="ko-KR" dirty="0" smtClean="0"/>
              <a:t>3-</a:t>
            </a:r>
            <a:fld id="{9D5EBEF6-22FA-4CAC-8A11-8C0FF0C88E7B}" type="slidenum">
              <a:rPr lang="en-US" altLang="ko-KR" smtClean="0"/>
              <a:pPr/>
              <a:t>16</a:t>
            </a:fld>
            <a:endParaRPr lang="en-US" altLang="ko-KR" dirty="0"/>
          </a:p>
        </p:txBody>
      </p:sp>
      <p:sp>
        <p:nvSpPr>
          <p:cNvPr id="34820" name="Rectangle 2"/>
          <p:cNvSpPr>
            <a:spLocks noGrp="1" noChangeArrowheads="1"/>
          </p:cNvSpPr>
          <p:nvPr>
            <p:ph type="title"/>
          </p:nvPr>
        </p:nvSpPr>
        <p:spPr/>
        <p:txBody>
          <a:bodyPr/>
          <a:lstStyle/>
          <a:p>
            <a:r>
              <a:rPr lang="en-US" altLang="ko-KR" dirty="0" smtClean="0">
                <a:ea typeface="Gulim" pitchFamily="34" charset="-127"/>
              </a:rPr>
              <a:t>Unit 3: Network Switching</a:t>
            </a:r>
          </a:p>
        </p:txBody>
      </p:sp>
      <p:sp>
        <p:nvSpPr>
          <p:cNvPr id="34821" name="Rectangle 3"/>
          <p:cNvSpPr>
            <a:spLocks noGrp="1" noChangeArrowheads="1"/>
          </p:cNvSpPr>
          <p:nvPr>
            <p:ph type="body" sz="half" idx="1"/>
          </p:nvPr>
        </p:nvSpPr>
        <p:spPr/>
        <p:txBody>
          <a:bodyPr/>
          <a:lstStyle/>
          <a:p>
            <a:r>
              <a:rPr lang="en-US" altLang="ko-KR" sz="2400" dirty="0" smtClean="0">
                <a:ea typeface="Gulim" pitchFamily="34" charset="-127"/>
              </a:rPr>
              <a:t>3.1 What’s inside a router (basic concepts of switching)</a:t>
            </a:r>
          </a:p>
          <a:p>
            <a:r>
              <a:rPr lang="en-US" altLang="ko-KR" sz="2400" dirty="0" smtClean="0">
                <a:solidFill>
                  <a:srgbClr val="FF0000"/>
                </a:solidFill>
                <a:ea typeface="Gulim" pitchFamily="34" charset="-127"/>
              </a:rPr>
              <a:t>3.2 </a:t>
            </a:r>
            <a:r>
              <a:rPr lang="en-US" altLang="zh-CN" sz="2400" dirty="0" smtClean="0">
                <a:solidFill>
                  <a:srgbClr val="FF0000"/>
                </a:solidFill>
                <a:ea typeface="宋体" pitchFamily="2" charset="-122"/>
              </a:rPr>
              <a:t>Other interconnection devices</a:t>
            </a:r>
            <a:endParaRPr lang="en-US" altLang="ko-KR" sz="2400" dirty="0" smtClean="0">
              <a:solidFill>
                <a:srgbClr val="FF0000"/>
              </a:solidFill>
              <a:ea typeface="Gulim" pitchFamily="34" charset="-127"/>
            </a:endParaRPr>
          </a:p>
          <a:p>
            <a:pPr lvl="1"/>
            <a:r>
              <a:rPr lang="en-US" altLang="ko-KR" sz="2000" dirty="0" smtClean="0">
                <a:ea typeface="Gulim" pitchFamily="34" charset="-127"/>
              </a:rPr>
              <a:t>Physical-layer hubs</a:t>
            </a:r>
          </a:p>
          <a:p>
            <a:pPr lvl="1"/>
            <a:r>
              <a:rPr lang="en-US" altLang="ko-KR" sz="2000" dirty="0" smtClean="0">
                <a:ea typeface="Gulim" pitchFamily="34" charset="-127"/>
              </a:rPr>
              <a:t>Link-layer switches</a:t>
            </a:r>
          </a:p>
          <a:p>
            <a:pPr lvl="1"/>
            <a:r>
              <a:rPr lang="en-GB" altLang="ko-KR" sz="2000" dirty="0" smtClean="0">
                <a:ea typeface="Gulim" pitchFamily="34" charset="-127"/>
              </a:rPr>
              <a:t>Link-layer bridges</a:t>
            </a:r>
            <a:endParaRPr lang="en-US" altLang="ko-KR" sz="2000" dirty="0" smtClean="0">
              <a:ea typeface="Gulim" pitchFamily="34" charset="-127"/>
            </a:endParaRPr>
          </a:p>
          <a:p>
            <a:pPr lvl="1"/>
            <a:r>
              <a:rPr lang="en-GB" altLang="ko-KR" sz="2000" dirty="0" smtClean="0">
                <a:ea typeface="Gulim" pitchFamily="34" charset="-127"/>
              </a:rPr>
              <a:t>Performance Comparison</a:t>
            </a:r>
            <a:endParaRPr lang="en-US" altLang="ko-KR" sz="2000" dirty="0" smtClean="0">
              <a:ea typeface="Gulim" pitchFamily="34" charset="-127"/>
            </a:endParaRPr>
          </a:p>
        </p:txBody>
      </p:sp>
      <p:sp>
        <p:nvSpPr>
          <p:cNvPr id="7" name="Rectangle 4"/>
          <p:cNvSpPr txBox="1">
            <a:spLocks noChangeArrowheads="1"/>
          </p:cNvSpPr>
          <p:nvPr/>
        </p:nvSpPr>
        <p:spPr bwMode="auto">
          <a:xfrm>
            <a:off x="4495799" y="1600200"/>
            <a:ext cx="4035251"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rPr>
              <a:t>3.3 Trend of simplifying architecture</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ATM</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IP over SDH</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WDM</a:t>
            </a: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effectLst/>
                <a:uLnTx/>
                <a:uFillTx/>
                <a:latin typeface="+mn-lt"/>
                <a:ea typeface="Gulim" pitchFamily="34" charset="-127"/>
                <a:cs typeface="+mn-cs"/>
              </a:rPr>
              <a:t>3.4 Switching technology</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Switching concepts</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Multilayer switching</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MPLS</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342900" indent="-342900">
              <a:spcBef>
                <a:spcPct val="20000"/>
              </a:spcBef>
              <a:buClr>
                <a:schemeClr val="accent2"/>
              </a:buClr>
              <a:buSzPct val="85000"/>
              <a:buFont typeface="Wingdings" pitchFamily="2" charset="2"/>
              <a:buChar char="q"/>
              <a:defRPr/>
            </a:pPr>
            <a:r>
              <a:rPr lang="en-GB" altLang="ko-KR" kern="0" dirty="0" smtClean="0">
                <a:latin typeface="+mn-lt"/>
                <a:ea typeface="Gulim" pitchFamily="34" charset="-127"/>
              </a:rPr>
              <a:t>3.5 Data-</a:t>
            </a:r>
            <a:r>
              <a:rPr lang="en-GB" altLang="ko-KR" kern="0" dirty="0" err="1" smtClean="0">
                <a:latin typeface="+mn-lt"/>
                <a:ea typeface="Gulim" pitchFamily="34" charset="-127"/>
              </a:rPr>
              <a:t>center</a:t>
            </a:r>
            <a:r>
              <a:rPr lang="en-GB" altLang="ko-KR" kern="0" dirty="0" smtClean="0">
                <a:latin typeface="+mn-lt"/>
                <a:ea typeface="Gulim" pitchFamily="34" charset="-127"/>
              </a:rPr>
              <a:t> networking</a:t>
            </a:r>
            <a:endParaRPr lang="en-US" altLang="ko-KR" kern="0" dirty="0" smtClean="0">
              <a:latin typeface="+mn-lt"/>
              <a:ea typeface="Gulim" pitchFamily="34" charset="-127"/>
            </a:endParaRP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endPar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4"/>
          <p:cNvSpPr>
            <a:spLocks noGrp="1"/>
          </p:cNvSpPr>
          <p:nvPr>
            <p:ph type="ftr" sz="quarter" idx="11"/>
          </p:nvPr>
        </p:nvSpPr>
        <p:spPr/>
        <p:txBody>
          <a:bodyPr/>
          <a:lstStyle/>
          <a:p>
            <a:r>
              <a:rPr lang="en-US" altLang="zh-CN" smtClean="0"/>
              <a:t>Network Switching</a:t>
            </a:r>
            <a:endParaRPr lang="en-US" altLang="zh-CN"/>
          </a:p>
        </p:txBody>
      </p:sp>
      <p:sp>
        <p:nvSpPr>
          <p:cNvPr id="23" name="灯片编号占位符 5"/>
          <p:cNvSpPr>
            <a:spLocks noGrp="1"/>
          </p:cNvSpPr>
          <p:nvPr>
            <p:ph type="sldNum" sz="quarter" idx="12"/>
          </p:nvPr>
        </p:nvSpPr>
        <p:spPr/>
        <p:txBody>
          <a:bodyPr/>
          <a:lstStyle/>
          <a:p>
            <a:r>
              <a:rPr lang="en-US" altLang="zh-CN" dirty="0" smtClean="0"/>
              <a:t>3-</a:t>
            </a:r>
            <a:fld id="{63C73198-7DFD-4FED-9C0D-56B4F2DB6F69}" type="slidenum">
              <a:rPr lang="en-US" altLang="zh-CN" smtClean="0"/>
              <a:pPr/>
              <a:t>17</a:t>
            </a:fld>
            <a:endParaRPr lang="en-US" altLang="zh-CN" dirty="0"/>
          </a:p>
        </p:txBody>
      </p:sp>
      <p:sp>
        <p:nvSpPr>
          <p:cNvPr id="676866" name="Rectangle 2"/>
          <p:cNvSpPr>
            <a:spLocks noGrp="1" noChangeArrowheads="1"/>
          </p:cNvSpPr>
          <p:nvPr>
            <p:ph type="title"/>
          </p:nvPr>
        </p:nvSpPr>
        <p:spPr>
          <a:xfrm>
            <a:off x="522288" y="0"/>
            <a:ext cx="7772400" cy="1143000"/>
          </a:xfrm>
        </p:spPr>
        <p:txBody>
          <a:bodyPr/>
          <a:lstStyle/>
          <a:p>
            <a:r>
              <a:rPr lang="en-US" altLang="zh-CN">
                <a:ea typeface="宋体" pitchFamily="2" charset="-122"/>
              </a:rPr>
              <a:t>Hubs</a:t>
            </a:r>
          </a:p>
        </p:txBody>
      </p:sp>
      <p:sp>
        <p:nvSpPr>
          <p:cNvPr id="676867" name="Rectangle 3"/>
          <p:cNvSpPr>
            <a:spLocks noGrp="1" noChangeArrowheads="1"/>
          </p:cNvSpPr>
          <p:nvPr>
            <p:ph type="body" idx="1"/>
          </p:nvPr>
        </p:nvSpPr>
        <p:spPr>
          <a:xfrm>
            <a:off x="1" y="977900"/>
            <a:ext cx="9144000" cy="2319338"/>
          </a:xfrm>
        </p:spPr>
        <p:txBody>
          <a:bodyPr/>
          <a:lstStyle/>
          <a:p>
            <a:pPr>
              <a:buFont typeface="ZapfDingbats" pitchFamily="82" charset="2"/>
              <a:buNone/>
            </a:pPr>
            <a:r>
              <a:rPr lang="en-US" altLang="zh-CN" sz="2400" dirty="0">
                <a:ea typeface="宋体" pitchFamily="2" charset="-122"/>
              </a:rPr>
              <a:t>… </a:t>
            </a:r>
            <a:r>
              <a:rPr lang="en-US" altLang="zh-CN" sz="2400" dirty="0">
                <a:solidFill>
                  <a:srgbClr val="FF0000"/>
                </a:solidFill>
                <a:ea typeface="宋体" pitchFamily="2" charset="-122"/>
              </a:rPr>
              <a:t>physical-layer</a:t>
            </a:r>
            <a:r>
              <a:rPr lang="en-US" altLang="zh-CN" sz="2400" dirty="0">
                <a:ea typeface="宋体" pitchFamily="2" charset="-122"/>
              </a:rPr>
              <a:t> (“dumb”) repeaters:</a:t>
            </a:r>
          </a:p>
          <a:p>
            <a:pPr lvl="1"/>
            <a:r>
              <a:rPr lang="en-US" altLang="zh-CN" dirty="0">
                <a:ea typeface="宋体" pitchFamily="2" charset="-122"/>
              </a:rPr>
              <a:t>bits coming in one link go out </a:t>
            </a:r>
            <a:r>
              <a:rPr lang="en-US" altLang="zh-CN" i="1" dirty="0">
                <a:solidFill>
                  <a:srgbClr val="FF0000"/>
                </a:solidFill>
                <a:ea typeface="宋体" pitchFamily="2" charset="-122"/>
              </a:rPr>
              <a:t>all</a:t>
            </a:r>
            <a:r>
              <a:rPr lang="en-US" altLang="zh-CN" dirty="0">
                <a:ea typeface="宋体" pitchFamily="2" charset="-122"/>
              </a:rPr>
              <a:t> </a:t>
            </a:r>
            <a:r>
              <a:rPr lang="en-US" altLang="zh-CN" i="1" dirty="0">
                <a:solidFill>
                  <a:srgbClr val="FF0000"/>
                </a:solidFill>
                <a:ea typeface="宋体" pitchFamily="2" charset="-122"/>
              </a:rPr>
              <a:t>other</a:t>
            </a:r>
            <a:r>
              <a:rPr lang="en-US" altLang="zh-CN" dirty="0">
                <a:ea typeface="宋体" pitchFamily="2" charset="-122"/>
              </a:rPr>
              <a:t> links at </a:t>
            </a:r>
            <a:r>
              <a:rPr lang="en-US" altLang="zh-CN" dirty="0" smtClean="0">
                <a:ea typeface="宋体" pitchFamily="2" charset="-122"/>
              </a:rPr>
              <a:t>same rate</a:t>
            </a:r>
            <a:endParaRPr lang="en-US" altLang="zh-CN" dirty="0">
              <a:ea typeface="宋体" pitchFamily="2" charset="-122"/>
            </a:endParaRPr>
          </a:p>
          <a:p>
            <a:pPr lvl="1"/>
            <a:r>
              <a:rPr lang="en-US" altLang="zh-CN" dirty="0">
                <a:ea typeface="宋体" pitchFamily="2" charset="-122"/>
              </a:rPr>
              <a:t>all nodes connected to hub </a:t>
            </a:r>
            <a:r>
              <a:rPr lang="en-US" altLang="zh-CN" dirty="0">
                <a:solidFill>
                  <a:srgbClr val="0000FF"/>
                </a:solidFill>
                <a:ea typeface="宋体" pitchFamily="2" charset="-122"/>
              </a:rPr>
              <a:t>can collide</a:t>
            </a:r>
            <a:r>
              <a:rPr lang="en-US" altLang="zh-CN" dirty="0">
                <a:ea typeface="宋体" pitchFamily="2" charset="-122"/>
              </a:rPr>
              <a:t> with one another</a:t>
            </a:r>
          </a:p>
          <a:p>
            <a:pPr lvl="1"/>
            <a:r>
              <a:rPr lang="en-US" altLang="zh-CN" dirty="0">
                <a:solidFill>
                  <a:srgbClr val="0000FF"/>
                </a:solidFill>
                <a:ea typeface="宋体" pitchFamily="2" charset="-122"/>
              </a:rPr>
              <a:t>no</a:t>
            </a:r>
            <a:r>
              <a:rPr lang="en-US" altLang="zh-CN" dirty="0">
                <a:ea typeface="宋体" pitchFamily="2" charset="-122"/>
              </a:rPr>
              <a:t> frame </a:t>
            </a:r>
            <a:r>
              <a:rPr lang="en-US" altLang="zh-CN" dirty="0" smtClean="0">
                <a:ea typeface="宋体" pitchFamily="2" charset="-122"/>
              </a:rPr>
              <a:t>buffering, </a:t>
            </a:r>
            <a:r>
              <a:rPr lang="en-US" altLang="zh-CN" dirty="0" smtClean="0">
                <a:solidFill>
                  <a:srgbClr val="0000FF"/>
                </a:solidFill>
                <a:ea typeface="宋体" pitchFamily="2" charset="-122"/>
              </a:rPr>
              <a:t>no</a:t>
            </a:r>
            <a:r>
              <a:rPr lang="en-US" altLang="zh-CN" dirty="0" smtClean="0">
                <a:ea typeface="宋体" pitchFamily="2" charset="-122"/>
              </a:rPr>
              <a:t> filtering or redirection</a:t>
            </a:r>
            <a:endParaRPr lang="en-US" altLang="zh-CN" dirty="0">
              <a:ea typeface="宋体" pitchFamily="2" charset="-122"/>
            </a:endParaRPr>
          </a:p>
          <a:p>
            <a:pPr lvl="1"/>
            <a:r>
              <a:rPr lang="en-US" altLang="zh-CN" dirty="0">
                <a:solidFill>
                  <a:srgbClr val="0000FF"/>
                </a:solidFill>
                <a:ea typeface="宋体" pitchFamily="2" charset="-122"/>
              </a:rPr>
              <a:t>no</a:t>
            </a:r>
            <a:r>
              <a:rPr lang="en-US" altLang="zh-CN" dirty="0">
                <a:ea typeface="宋体" pitchFamily="2" charset="-122"/>
              </a:rPr>
              <a:t> CSMA/CD at hub: host NICs detect collisions</a:t>
            </a:r>
          </a:p>
        </p:txBody>
      </p:sp>
      <p:grpSp>
        <p:nvGrpSpPr>
          <p:cNvPr id="2" name="Group 4"/>
          <p:cNvGrpSpPr>
            <a:grpSpLocks/>
          </p:cNvGrpSpPr>
          <p:nvPr/>
        </p:nvGrpSpPr>
        <p:grpSpPr bwMode="auto">
          <a:xfrm>
            <a:off x="5509969" y="3362030"/>
            <a:ext cx="3432175" cy="2708275"/>
            <a:chOff x="1234" y="2136"/>
            <a:chExt cx="2578" cy="1982"/>
          </a:xfrm>
        </p:grpSpPr>
        <p:sp>
          <p:nvSpPr>
            <p:cNvPr id="676869" name="Rectangle 5"/>
            <p:cNvSpPr>
              <a:spLocks noChangeArrowheads="1"/>
            </p:cNvSpPr>
            <p:nvPr/>
          </p:nvSpPr>
          <p:spPr bwMode="auto">
            <a:xfrm>
              <a:off x="2304" y="3074"/>
              <a:ext cx="267" cy="65"/>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p>
          </p:txBody>
        </p:sp>
        <p:graphicFrame>
          <p:nvGraphicFramePr>
            <p:cNvPr id="676870" name="Object 6"/>
            <p:cNvGraphicFramePr>
              <a:graphicFrameLocks noChangeAspect="1"/>
            </p:cNvGraphicFramePr>
            <p:nvPr/>
          </p:nvGraphicFramePr>
          <p:xfrm>
            <a:off x="2299" y="2136"/>
            <a:ext cx="385" cy="328"/>
          </p:xfrm>
          <a:graphic>
            <a:graphicData uri="http://schemas.openxmlformats.org/presentationml/2006/ole">
              <p:oleObj spid="_x0000_s2118" name="Clip" r:id="rId4" imgW="1305000" imgH="1085760" progId="">
                <p:embed/>
              </p:oleObj>
            </a:graphicData>
          </a:graphic>
        </p:graphicFrame>
        <p:graphicFrame>
          <p:nvGraphicFramePr>
            <p:cNvPr id="676871" name="Object 7"/>
            <p:cNvGraphicFramePr>
              <a:graphicFrameLocks noChangeAspect="1"/>
            </p:cNvGraphicFramePr>
            <p:nvPr/>
          </p:nvGraphicFramePr>
          <p:xfrm>
            <a:off x="2322" y="3790"/>
            <a:ext cx="385" cy="328"/>
          </p:xfrm>
          <a:graphic>
            <a:graphicData uri="http://schemas.openxmlformats.org/presentationml/2006/ole">
              <p:oleObj spid="_x0000_s2119" name="Clip" r:id="rId5" imgW="1305000" imgH="1085760" progId="">
                <p:embed/>
              </p:oleObj>
            </a:graphicData>
          </a:graphic>
        </p:graphicFrame>
        <p:graphicFrame>
          <p:nvGraphicFramePr>
            <p:cNvPr id="676872" name="Object 8"/>
            <p:cNvGraphicFramePr>
              <a:graphicFrameLocks noChangeAspect="1"/>
            </p:cNvGraphicFramePr>
            <p:nvPr/>
          </p:nvGraphicFramePr>
          <p:xfrm>
            <a:off x="3361" y="2889"/>
            <a:ext cx="385" cy="328"/>
          </p:xfrm>
          <a:graphic>
            <a:graphicData uri="http://schemas.openxmlformats.org/presentationml/2006/ole">
              <p:oleObj spid="_x0000_s2120" name="Clip" r:id="rId6" imgW="1305000" imgH="1085760" progId="">
                <p:embed/>
              </p:oleObj>
            </a:graphicData>
          </a:graphic>
        </p:graphicFrame>
        <p:graphicFrame>
          <p:nvGraphicFramePr>
            <p:cNvPr id="676873" name="Object 9"/>
            <p:cNvGraphicFramePr>
              <a:graphicFrameLocks noChangeAspect="1"/>
            </p:cNvGraphicFramePr>
            <p:nvPr/>
          </p:nvGraphicFramePr>
          <p:xfrm>
            <a:off x="1234" y="2897"/>
            <a:ext cx="385" cy="328"/>
          </p:xfrm>
          <a:graphic>
            <a:graphicData uri="http://schemas.openxmlformats.org/presentationml/2006/ole">
              <p:oleObj spid="_x0000_s2121" name="Clip" r:id="rId7" imgW="1305000" imgH="1085760" progId="">
                <p:embed/>
              </p:oleObj>
            </a:graphicData>
          </a:graphic>
        </p:graphicFrame>
        <p:sp>
          <p:nvSpPr>
            <p:cNvPr id="676874" name="Rectangle 10"/>
            <p:cNvSpPr>
              <a:spLocks noChangeArrowheads="1"/>
            </p:cNvSpPr>
            <p:nvPr/>
          </p:nvSpPr>
          <p:spPr bwMode="auto">
            <a:xfrm>
              <a:off x="1596" y="3002"/>
              <a:ext cx="116" cy="96"/>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76875" name="Rectangle 11"/>
            <p:cNvSpPr>
              <a:spLocks noChangeArrowheads="1"/>
            </p:cNvSpPr>
            <p:nvPr/>
          </p:nvSpPr>
          <p:spPr bwMode="auto">
            <a:xfrm>
              <a:off x="3291" y="3002"/>
              <a:ext cx="116" cy="96"/>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76876" name="Rectangle 12"/>
            <p:cNvSpPr>
              <a:spLocks noChangeArrowheads="1"/>
            </p:cNvSpPr>
            <p:nvPr/>
          </p:nvSpPr>
          <p:spPr bwMode="auto">
            <a:xfrm>
              <a:off x="2480" y="2458"/>
              <a:ext cx="91" cy="15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76877" name="Rectangle 13"/>
            <p:cNvSpPr>
              <a:spLocks noChangeArrowheads="1"/>
            </p:cNvSpPr>
            <p:nvPr/>
          </p:nvSpPr>
          <p:spPr bwMode="auto">
            <a:xfrm>
              <a:off x="2486" y="3649"/>
              <a:ext cx="91" cy="15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76878" name="Line 14"/>
            <p:cNvSpPr>
              <a:spLocks noChangeShapeType="1"/>
            </p:cNvSpPr>
            <p:nvPr/>
          </p:nvSpPr>
          <p:spPr bwMode="auto">
            <a:xfrm>
              <a:off x="1712" y="3042"/>
              <a:ext cx="633" cy="0"/>
            </a:xfrm>
            <a:prstGeom prst="line">
              <a:avLst/>
            </a:prstGeom>
            <a:noFill/>
            <a:ln w="9525">
              <a:solidFill>
                <a:schemeClr val="tx1"/>
              </a:solidFill>
              <a:round/>
              <a:headEnd/>
              <a:tailEnd/>
            </a:ln>
            <a:effectLst/>
          </p:spPr>
          <p:txBody>
            <a:bodyPr wrap="none"/>
            <a:lstStyle/>
            <a:p>
              <a:endParaRPr lang="zh-CN" altLang="en-US"/>
            </a:p>
          </p:txBody>
        </p:sp>
        <p:sp>
          <p:nvSpPr>
            <p:cNvPr id="676879" name="Line 15"/>
            <p:cNvSpPr>
              <a:spLocks noChangeShapeType="1"/>
            </p:cNvSpPr>
            <p:nvPr/>
          </p:nvSpPr>
          <p:spPr bwMode="auto">
            <a:xfrm>
              <a:off x="2515" y="2612"/>
              <a:ext cx="0" cy="357"/>
            </a:xfrm>
            <a:prstGeom prst="line">
              <a:avLst/>
            </a:prstGeom>
            <a:noFill/>
            <a:ln w="9525">
              <a:solidFill>
                <a:schemeClr val="tx1"/>
              </a:solidFill>
              <a:round/>
              <a:headEnd/>
              <a:tailEnd/>
            </a:ln>
            <a:effectLst/>
          </p:spPr>
          <p:txBody>
            <a:bodyPr wrap="none"/>
            <a:lstStyle/>
            <a:p>
              <a:endParaRPr lang="zh-CN" altLang="en-US"/>
            </a:p>
          </p:txBody>
        </p:sp>
        <p:sp>
          <p:nvSpPr>
            <p:cNvPr id="676880" name="Line 16"/>
            <p:cNvSpPr>
              <a:spLocks noChangeShapeType="1"/>
            </p:cNvSpPr>
            <p:nvPr/>
          </p:nvSpPr>
          <p:spPr bwMode="auto">
            <a:xfrm flipH="1">
              <a:off x="2637" y="3042"/>
              <a:ext cx="641" cy="0"/>
            </a:xfrm>
            <a:prstGeom prst="line">
              <a:avLst/>
            </a:prstGeom>
            <a:noFill/>
            <a:ln w="9525">
              <a:solidFill>
                <a:schemeClr val="tx1"/>
              </a:solidFill>
              <a:round/>
              <a:headEnd/>
              <a:tailEnd/>
            </a:ln>
            <a:effectLst/>
          </p:spPr>
          <p:txBody>
            <a:bodyPr wrap="none"/>
            <a:lstStyle/>
            <a:p>
              <a:endParaRPr lang="zh-CN" altLang="en-US"/>
            </a:p>
          </p:txBody>
        </p:sp>
        <p:sp>
          <p:nvSpPr>
            <p:cNvPr id="676881" name="Line 17"/>
            <p:cNvSpPr>
              <a:spLocks noChangeShapeType="1"/>
            </p:cNvSpPr>
            <p:nvPr/>
          </p:nvSpPr>
          <p:spPr bwMode="auto">
            <a:xfrm flipV="1">
              <a:off x="2515" y="3131"/>
              <a:ext cx="8" cy="503"/>
            </a:xfrm>
            <a:prstGeom prst="line">
              <a:avLst/>
            </a:prstGeom>
            <a:noFill/>
            <a:ln w="9525">
              <a:solidFill>
                <a:schemeClr val="tx1"/>
              </a:solidFill>
              <a:round/>
              <a:headEnd/>
              <a:tailEnd/>
            </a:ln>
            <a:effectLst/>
          </p:spPr>
          <p:txBody>
            <a:bodyPr wrap="none"/>
            <a:lstStyle/>
            <a:p>
              <a:endParaRPr lang="zh-CN" altLang="en-US"/>
            </a:p>
          </p:txBody>
        </p:sp>
        <p:sp>
          <p:nvSpPr>
            <p:cNvPr id="676882" name="Text Box 18"/>
            <p:cNvSpPr txBox="1">
              <a:spLocks noChangeArrowheads="1"/>
            </p:cNvSpPr>
            <p:nvPr/>
          </p:nvSpPr>
          <p:spPr bwMode="auto">
            <a:xfrm>
              <a:off x="2814" y="2665"/>
              <a:ext cx="998" cy="246"/>
            </a:xfrm>
            <a:prstGeom prst="rect">
              <a:avLst/>
            </a:prstGeom>
            <a:noFill/>
            <a:ln w="9525">
              <a:noFill/>
              <a:miter lim="800000"/>
              <a:headEnd/>
              <a:tailEnd/>
            </a:ln>
            <a:effectLst/>
          </p:spPr>
          <p:txBody>
            <a:bodyPr wrap="none">
              <a:spAutoFit/>
            </a:bodyPr>
            <a:lstStyle/>
            <a:p>
              <a:r>
                <a:rPr lang="en-US" altLang="zh-CN" sz="1600" i="0">
                  <a:ea typeface="宋体" pitchFamily="2" charset="-122"/>
                </a:rPr>
                <a:t>twisted pair</a:t>
              </a:r>
            </a:p>
          </p:txBody>
        </p:sp>
        <p:sp>
          <p:nvSpPr>
            <p:cNvPr id="676883" name="Line 19"/>
            <p:cNvSpPr>
              <a:spLocks noChangeShapeType="1"/>
            </p:cNvSpPr>
            <p:nvPr/>
          </p:nvSpPr>
          <p:spPr bwMode="auto">
            <a:xfrm flipH="1">
              <a:off x="2969" y="2839"/>
              <a:ext cx="187" cy="19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676884" name="Text Box 20"/>
            <p:cNvSpPr txBox="1">
              <a:spLocks noChangeArrowheads="1"/>
            </p:cNvSpPr>
            <p:nvPr/>
          </p:nvSpPr>
          <p:spPr bwMode="auto">
            <a:xfrm>
              <a:off x="1817" y="3297"/>
              <a:ext cx="397" cy="246"/>
            </a:xfrm>
            <a:prstGeom prst="rect">
              <a:avLst/>
            </a:prstGeom>
            <a:noFill/>
            <a:ln w="9525">
              <a:noFill/>
              <a:miter lim="800000"/>
              <a:headEnd/>
              <a:tailEnd/>
            </a:ln>
            <a:effectLst/>
          </p:spPr>
          <p:txBody>
            <a:bodyPr wrap="none">
              <a:spAutoFit/>
            </a:bodyPr>
            <a:lstStyle/>
            <a:p>
              <a:r>
                <a:rPr lang="en-US" altLang="zh-CN" sz="1600" i="0">
                  <a:ea typeface="宋体" pitchFamily="2" charset="-122"/>
                </a:rPr>
                <a:t>hub</a:t>
              </a:r>
            </a:p>
          </p:txBody>
        </p:sp>
        <p:sp>
          <p:nvSpPr>
            <p:cNvPr id="676885" name="Line 21"/>
            <p:cNvSpPr>
              <a:spLocks noChangeShapeType="1"/>
            </p:cNvSpPr>
            <p:nvPr/>
          </p:nvSpPr>
          <p:spPr bwMode="auto">
            <a:xfrm flipV="1">
              <a:off x="2053" y="3148"/>
              <a:ext cx="267" cy="170"/>
            </a:xfrm>
            <a:prstGeom prst="line">
              <a:avLst/>
            </a:prstGeom>
            <a:noFill/>
            <a:ln w="9525">
              <a:solidFill>
                <a:schemeClr val="tx1"/>
              </a:solidFill>
              <a:round/>
              <a:headEnd/>
              <a:tailEnd type="triangle" w="med" len="med"/>
            </a:ln>
            <a:effectLst/>
          </p:spPr>
          <p:txBody>
            <a:bodyPr wrap="none"/>
            <a:lstStyle/>
            <a:p>
              <a:endParaRPr lang="zh-CN" altLang="en-US"/>
            </a:p>
          </p:txBody>
        </p:sp>
      </p:grpSp>
      <p:sp>
        <p:nvSpPr>
          <p:cNvPr id="24" name="TextBox 23"/>
          <p:cNvSpPr txBox="1"/>
          <p:nvPr/>
        </p:nvSpPr>
        <p:spPr>
          <a:xfrm>
            <a:off x="341643" y="3908809"/>
            <a:ext cx="5637125" cy="2246769"/>
          </a:xfrm>
          <a:prstGeom prst="rect">
            <a:avLst/>
          </a:prstGeom>
          <a:noFill/>
        </p:spPr>
        <p:txBody>
          <a:bodyPr wrap="square" rtlCol="0">
            <a:spAutoFit/>
          </a:bodyPr>
          <a:lstStyle/>
          <a:p>
            <a:r>
              <a:rPr lang="en-GB" altLang="zh-CN" sz="2000" dirty="0" smtClean="0">
                <a:solidFill>
                  <a:srgbClr val="0000FF"/>
                </a:solidFill>
                <a:latin typeface="+mn-lt"/>
              </a:rPr>
              <a:t>Carrier Sense Multiple Access / Collision Detection (CSMA/CD)</a:t>
            </a:r>
          </a:p>
          <a:p>
            <a:r>
              <a:rPr lang="en-GB" altLang="zh-CN" sz="2000" dirty="0" smtClean="0">
                <a:solidFill>
                  <a:srgbClr val="0000FF"/>
                </a:solidFill>
                <a:latin typeface="+mn-lt"/>
              </a:rPr>
              <a:t>Two rules:</a:t>
            </a:r>
          </a:p>
          <a:p>
            <a:r>
              <a:rPr lang="en-GB" altLang="zh-CN" sz="2000" dirty="0" smtClean="0">
                <a:solidFill>
                  <a:srgbClr val="0000FF"/>
                </a:solidFill>
                <a:latin typeface="+mn-lt"/>
              </a:rPr>
              <a:t>1. Listen before speaking (Carrier Sense)</a:t>
            </a:r>
          </a:p>
          <a:p>
            <a:r>
              <a:rPr lang="en-GB" altLang="zh-CN" sz="2000" dirty="0" smtClean="0">
                <a:solidFill>
                  <a:srgbClr val="0000FF"/>
                </a:solidFill>
                <a:latin typeface="+mn-lt"/>
              </a:rPr>
              <a:t>2. If someone else begins talking at the same time, stop talking. (Collision Detection) </a:t>
            </a:r>
          </a:p>
          <a:p>
            <a:endParaRPr lang="zh-CN" altLang="en-US" sz="2000" dirty="0">
              <a:solidFill>
                <a:srgbClr val="0000FF"/>
              </a:solidFill>
              <a:latin typeface="+mn-lt"/>
            </a:endParaRPr>
          </a:p>
        </p:txBody>
      </p:sp>
      <p:sp>
        <p:nvSpPr>
          <p:cNvPr id="25" name="TextBox 24"/>
          <p:cNvSpPr txBox="1"/>
          <p:nvPr/>
        </p:nvSpPr>
        <p:spPr>
          <a:xfrm>
            <a:off x="7596555" y="3185328"/>
            <a:ext cx="1386672" cy="707886"/>
          </a:xfrm>
          <a:prstGeom prst="rect">
            <a:avLst/>
          </a:prstGeom>
          <a:noFill/>
        </p:spPr>
        <p:txBody>
          <a:bodyPr wrap="square" rtlCol="0">
            <a:spAutoFit/>
          </a:bodyPr>
          <a:lstStyle/>
          <a:p>
            <a:r>
              <a:rPr lang="en-GB" altLang="zh-CN" sz="2000" dirty="0" smtClean="0">
                <a:solidFill>
                  <a:schemeClr val="accent2"/>
                </a:solidFill>
                <a:latin typeface="+mn-lt"/>
              </a:rPr>
              <a:t>Star topology</a:t>
            </a:r>
            <a:endParaRPr lang="zh-CN" altLang="en-US" sz="2000" dirty="0">
              <a:solidFill>
                <a:schemeClr val="accent2"/>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782053"/>
          </a:xfrm>
        </p:spPr>
        <p:txBody>
          <a:bodyPr/>
          <a:lstStyle/>
          <a:p>
            <a:r>
              <a:rPr lang="en-GB" altLang="zh-CN" dirty="0" smtClean="0"/>
              <a:t>Hubs (more)</a:t>
            </a:r>
            <a:endParaRPr lang="zh-CN" altLang="en-US" dirty="0"/>
          </a:p>
        </p:txBody>
      </p:sp>
      <p:sp>
        <p:nvSpPr>
          <p:cNvPr id="3" name="内容占位符 2"/>
          <p:cNvSpPr>
            <a:spLocks noGrp="1"/>
          </p:cNvSpPr>
          <p:nvPr>
            <p:ph idx="1"/>
          </p:nvPr>
        </p:nvSpPr>
        <p:spPr>
          <a:xfrm>
            <a:off x="533400" y="1022685"/>
            <a:ext cx="7772400" cy="5225716"/>
          </a:xfrm>
        </p:spPr>
        <p:txBody>
          <a:bodyPr/>
          <a:lstStyle/>
          <a:p>
            <a:r>
              <a:rPr lang="en-US" altLang="zh-CN" sz="2400" dirty="0" smtClean="0"/>
              <a:t>Hubs can be arranged in a hierarchy (or multi-tier design), with </a:t>
            </a:r>
            <a:r>
              <a:rPr lang="en-US" altLang="zh-CN" sz="2400" u="sng" dirty="0" smtClean="0"/>
              <a:t>backbone hub</a:t>
            </a:r>
            <a:r>
              <a:rPr lang="en-US" altLang="zh-CN" sz="2400" dirty="0" smtClean="0"/>
              <a:t> at its top</a:t>
            </a:r>
          </a:p>
          <a:p>
            <a:r>
              <a:rPr lang="en-GB" altLang="zh-CN" sz="2400" dirty="0" smtClean="0"/>
              <a:t>Simple, </a:t>
            </a:r>
            <a:r>
              <a:rPr lang="en-GB" altLang="zh-CN" sz="2400" u="sng" dirty="0" smtClean="0"/>
              <a:t>inexpensive device</a:t>
            </a:r>
          </a:p>
          <a:p>
            <a:r>
              <a:rPr lang="en-GB" altLang="zh-CN" sz="2400" dirty="0" smtClean="0"/>
              <a:t>Extends maximum distance between node pairs (100m per Hub)</a:t>
            </a:r>
          </a:p>
          <a:p>
            <a:r>
              <a:rPr lang="en-US" altLang="zh-CN" sz="2400" dirty="0" smtClean="0"/>
              <a:t>Hubs are typically used on </a:t>
            </a:r>
            <a:r>
              <a:rPr lang="en-US" altLang="zh-CN" sz="2400" u="sng" dirty="0" smtClean="0"/>
              <a:t>small networks </a:t>
            </a:r>
            <a:r>
              <a:rPr lang="en-US" altLang="zh-CN" sz="2400" dirty="0" smtClean="0"/>
              <a:t>where the amount of </a:t>
            </a:r>
            <a:r>
              <a:rPr lang="en-US" altLang="zh-CN" sz="2400" u="sng" dirty="0" smtClean="0"/>
              <a:t>data</a:t>
            </a:r>
            <a:r>
              <a:rPr lang="en-US" altLang="zh-CN" sz="2400" dirty="0" smtClean="0"/>
              <a:t> going across the network is </a:t>
            </a:r>
            <a:r>
              <a:rPr lang="en-US" altLang="zh-CN" sz="2400" u="sng" dirty="0" smtClean="0"/>
              <a:t>never very high</a:t>
            </a:r>
            <a:r>
              <a:rPr lang="en-US" altLang="zh-CN" sz="2400" dirty="0" smtClean="0"/>
              <a:t>.</a:t>
            </a:r>
            <a:endParaRPr lang="zh-CN" altLang="en-US" sz="2400" dirty="0" smtClean="0"/>
          </a:p>
          <a:p>
            <a:endParaRPr lang="en-GB" altLang="zh-CN" sz="2400" dirty="0" smtClean="0"/>
          </a:p>
          <a:p>
            <a:endParaRPr lang="en-US" altLang="zh-CN" sz="2400"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18</a:t>
            </a:fld>
            <a:endParaRPr lang="en-US" altLang="ko-KR" dirty="0"/>
          </a:p>
        </p:txBody>
      </p:sp>
      <p:pic>
        <p:nvPicPr>
          <p:cNvPr id="6" name="Picture 4" descr="561 hubTier"/>
          <p:cNvPicPr>
            <a:picLocks noChangeAspect="1" noChangeArrowheads="1"/>
          </p:cNvPicPr>
          <p:nvPr/>
        </p:nvPicPr>
        <p:blipFill>
          <a:blip r:embed="rId3" cstate="print"/>
          <a:srcRect/>
          <a:stretch>
            <a:fillRect/>
          </a:stretch>
        </p:blipFill>
        <p:spPr bwMode="auto">
          <a:xfrm>
            <a:off x="0" y="4249144"/>
            <a:ext cx="6402388" cy="2495550"/>
          </a:xfrm>
          <a:prstGeom prst="rect">
            <a:avLst/>
          </a:prstGeom>
          <a:noFill/>
        </p:spPr>
      </p:pic>
      <p:sp>
        <p:nvSpPr>
          <p:cNvPr id="7" name="TextBox 6"/>
          <p:cNvSpPr txBox="1"/>
          <p:nvPr/>
        </p:nvSpPr>
        <p:spPr>
          <a:xfrm>
            <a:off x="6280220" y="4160018"/>
            <a:ext cx="2863780" cy="1569660"/>
          </a:xfrm>
          <a:prstGeom prst="rect">
            <a:avLst/>
          </a:prstGeom>
          <a:noFill/>
        </p:spPr>
        <p:txBody>
          <a:bodyPr wrap="square" rtlCol="0">
            <a:spAutoFit/>
          </a:bodyPr>
          <a:lstStyle/>
          <a:p>
            <a:pPr marL="0" lvl="1"/>
            <a:r>
              <a:rPr lang="en-US" altLang="zh-CN" dirty="0" smtClean="0">
                <a:solidFill>
                  <a:schemeClr val="accent2"/>
                </a:solidFill>
                <a:latin typeface="+mn-lt"/>
              </a:rPr>
              <a:t>portions of the LAN continue to operate if one hub malfunctions</a:t>
            </a:r>
            <a:endParaRPr lang="zh-CN" altLang="en-US" dirty="0">
              <a:solidFill>
                <a:schemeClr val="accent2"/>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Network Switching</a:t>
            </a:r>
            <a:endParaRPr lang="en-US" altLang="zh-CN"/>
          </a:p>
        </p:txBody>
      </p:sp>
      <p:sp>
        <p:nvSpPr>
          <p:cNvPr id="5" name="灯片编号占位符 5"/>
          <p:cNvSpPr>
            <a:spLocks noGrp="1"/>
          </p:cNvSpPr>
          <p:nvPr>
            <p:ph type="sldNum" sz="quarter" idx="12"/>
          </p:nvPr>
        </p:nvSpPr>
        <p:spPr/>
        <p:txBody>
          <a:bodyPr/>
          <a:lstStyle/>
          <a:p>
            <a:r>
              <a:rPr lang="en-US" altLang="zh-CN" dirty="0" smtClean="0"/>
              <a:t>3-</a:t>
            </a:r>
            <a:fld id="{54499CE4-45A7-4711-A11A-A5A28C267D1F}" type="slidenum">
              <a:rPr lang="en-US" altLang="zh-CN" smtClean="0"/>
              <a:pPr/>
              <a:t>19</a:t>
            </a:fld>
            <a:endParaRPr lang="en-US" altLang="zh-CN" dirty="0"/>
          </a:p>
        </p:txBody>
      </p:sp>
      <p:sp>
        <p:nvSpPr>
          <p:cNvPr id="417794" name="Rectangle 2"/>
          <p:cNvSpPr>
            <a:spLocks noGrp="1" noChangeArrowheads="1"/>
          </p:cNvSpPr>
          <p:nvPr>
            <p:ph type="title"/>
          </p:nvPr>
        </p:nvSpPr>
        <p:spPr>
          <a:xfrm>
            <a:off x="546100" y="0"/>
            <a:ext cx="7772400" cy="1143000"/>
          </a:xfrm>
        </p:spPr>
        <p:txBody>
          <a:bodyPr/>
          <a:lstStyle/>
          <a:p>
            <a:r>
              <a:rPr lang="en-US" altLang="zh-CN">
                <a:ea typeface="宋体" pitchFamily="2" charset="-122"/>
              </a:rPr>
              <a:t>Switch</a:t>
            </a:r>
          </a:p>
        </p:txBody>
      </p:sp>
      <p:sp>
        <p:nvSpPr>
          <p:cNvPr id="417795" name="Rectangle 3"/>
          <p:cNvSpPr>
            <a:spLocks noGrp="1" noChangeArrowheads="1"/>
          </p:cNvSpPr>
          <p:nvPr>
            <p:ph type="body" idx="1"/>
          </p:nvPr>
        </p:nvSpPr>
        <p:spPr>
          <a:xfrm>
            <a:off x="925513" y="1231900"/>
            <a:ext cx="8001000" cy="5118658"/>
          </a:xfrm>
        </p:spPr>
        <p:txBody>
          <a:bodyPr/>
          <a:lstStyle/>
          <a:p>
            <a:r>
              <a:rPr lang="en-US" altLang="zh-CN" dirty="0">
                <a:solidFill>
                  <a:srgbClr val="FF0000"/>
                </a:solidFill>
                <a:ea typeface="宋体" pitchFamily="2" charset="-122"/>
              </a:rPr>
              <a:t>link-layer device: smarter than hubs, take </a:t>
            </a:r>
            <a:r>
              <a:rPr lang="en-US" altLang="zh-CN" i="1" u="sng" dirty="0">
                <a:solidFill>
                  <a:srgbClr val="FF0000"/>
                </a:solidFill>
                <a:ea typeface="宋体" pitchFamily="2" charset="-122"/>
              </a:rPr>
              <a:t>active</a:t>
            </a:r>
            <a:r>
              <a:rPr lang="en-US" altLang="zh-CN" dirty="0">
                <a:solidFill>
                  <a:srgbClr val="FF0000"/>
                </a:solidFill>
                <a:ea typeface="宋体" pitchFamily="2" charset="-122"/>
              </a:rPr>
              <a:t> role</a:t>
            </a:r>
          </a:p>
          <a:p>
            <a:pPr lvl="1"/>
            <a:r>
              <a:rPr lang="en-US" altLang="zh-CN" dirty="0">
                <a:solidFill>
                  <a:srgbClr val="0000FF"/>
                </a:solidFill>
                <a:ea typeface="宋体" pitchFamily="2" charset="-122"/>
              </a:rPr>
              <a:t>store, forward </a:t>
            </a:r>
            <a:r>
              <a:rPr lang="en-US" altLang="zh-CN" dirty="0">
                <a:ea typeface="宋体" pitchFamily="2" charset="-122"/>
              </a:rPr>
              <a:t>Ethernet frames</a:t>
            </a:r>
          </a:p>
          <a:p>
            <a:pPr lvl="1"/>
            <a:r>
              <a:rPr lang="en-US" altLang="zh-CN" dirty="0">
                <a:ea typeface="宋体" pitchFamily="2" charset="-122"/>
              </a:rPr>
              <a:t>examine incoming frame’s MAC address, </a:t>
            </a:r>
            <a:r>
              <a:rPr lang="en-US" altLang="zh-CN" dirty="0">
                <a:solidFill>
                  <a:srgbClr val="FF0000"/>
                </a:solidFill>
                <a:ea typeface="宋体" pitchFamily="2" charset="-122"/>
              </a:rPr>
              <a:t>selectively</a:t>
            </a:r>
            <a:r>
              <a:rPr lang="en-US" altLang="zh-CN" dirty="0">
                <a:ea typeface="宋体" pitchFamily="2" charset="-122"/>
              </a:rPr>
              <a:t> forward </a:t>
            </a:r>
            <a:r>
              <a:rPr lang="en-US" altLang="zh-CN" dirty="0" smtClean="0">
                <a:ea typeface="宋体" pitchFamily="2" charset="-122"/>
              </a:rPr>
              <a:t>frame </a:t>
            </a:r>
            <a:r>
              <a:rPr lang="en-US" altLang="zh-CN" dirty="0">
                <a:ea typeface="宋体" pitchFamily="2" charset="-122"/>
              </a:rPr>
              <a:t>to one-or-more outgoing links when frame is to be forwarded on segment, uses CSMA/CD to access segment</a:t>
            </a:r>
            <a:endParaRPr lang="en-US" altLang="zh-CN" sz="2000" dirty="0">
              <a:ea typeface="宋体" pitchFamily="2" charset="-122"/>
            </a:endParaRPr>
          </a:p>
          <a:p>
            <a:r>
              <a:rPr lang="en-US" altLang="zh-CN" i="1" dirty="0">
                <a:solidFill>
                  <a:srgbClr val="FF0000"/>
                </a:solidFill>
                <a:ea typeface="宋体" pitchFamily="2" charset="-122"/>
              </a:rPr>
              <a:t>transparent</a:t>
            </a:r>
          </a:p>
          <a:p>
            <a:pPr lvl="1"/>
            <a:r>
              <a:rPr lang="en-US" altLang="zh-CN" dirty="0">
                <a:ea typeface="宋体" pitchFamily="2" charset="-122"/>
              </a:rPr>
              <a:t>hosts are unaware of presence of switches</a:t>
            </a:r>
            <a:endParaRPr lang="en-US" altLang="zh-CN" sz="2000" dirty="0">
              <a:ea typeface="宋体" pitchFamily="2" charset="-122"/>
            </a:endParaRPr>
          </a:p>
          <a:p>
            <a:r>
              <a:rPr lang="en-US" altLang="zh-CN" i="1" dirty="0">
                <a:solidFill>
                  <a:srgbClr val="FF0000"/>
                </a:solidFill>
                <a:ea typeface="宋体" pitchFamily="2" charset="-122"/>
              </a:rPr>
              <a:t>plug-and-play, self-learning</a:t>
            </a:r>
          </a:p>
          <a:p>
            <a:pPr lvl="1"/>
            <a:r>
              <a:rPr lang="en-US" altLang="zh-CN" dirty="0">
                <a:ea typeface="宋体" pitchFamily="2" charset="-122"/>
              </a:rPr>
              <a:t>switches do not need to be configured</a:t>
            </a:r>
            <a:endParaRPr lang="en-US" altLang="zh-CN" sz="2000" dirty="0">
              <a:ea typeface="宋体" pitchFamily="2" charset="-122"/>
            </a:endParaRPr>
          </a:p>
          <a:p>
            <a:endParaRPr lang="en-US" altLang="zh-CN" sz="2400" dirty="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바닥글 개체 틀 4"/>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5843" name="슬라이드 번호 개체 틀 5"/>
          <p:cNvSpPr>
            <a:spLocks noGrp="1"/>
          </p:cNvSpPr>
          <p:nvPr>
            <p:ph type="sldNum" sz="quarter" idx="12"/>
          </p:nvPr>
        </p:nvSpPr>
        <p:spPr>
          <a:noFill/>
        </p:spPr>
        <p:txBody>
          <a:bodyPr/>
          <a:lstStyle/>
          <a:p>
            <a:r>
              <a:rPr lang="en-US" altLang="ko-KR" dirty="0" smtClean="0"/>
              <a:t>3-</a:t>
            </a:r>
            <a:fld id="{1F01343D-D1E6-40CB-B60F-87B75084C306}" type="slidenum">
              <a:rPr lang="en-US" altLang="ko-KR" smtClean="0"/>
              <a:pPr/>
              <a:t>2</a:t>
            </a:fld>
            <a:endParaRPr lang="en-US" altLang="ko-KR" dirty="0"/>
          </a:p>
        </p:txBody>
      </p:sp>
      <p:sp>
        <p:nvSpPr>
          <p:cNvPr id="35844" name="Rectangle 2"/>
          <p:cNvSpPr>
            <a:spLocks noGrp="1" noChangeArrowheads="1"/>
          </p:cNvSpPr>
          <p:nvPr>
            <p:ph type="title"/>
          </p:nvPr>
        </p:nvSpPr>
        <p:spPr>
          <a:xfrm>
            <a:off x="685800" y="304800"/>
            <a:ext cx="7772400" cy="609600"/>
          </a:xfrm>
        </p:spPr>
        <p:txBody>
          <a:bodyPr/>
          <a:lstStyle/>
          <a:p>
            <a:r>
              <a:rPr lang="en-US" altLang="ko-KR" sz="3600" dirty="0" smtClean="0">
                <a:ea typeface="Gulim" pitchFamily="34" charset="-127"/>
              </a:rPr>
              <a:t>Router Architecture Overview</a:t>
            </a:r>
            <a:endParaRPr lang="en-US" altLang="ko-KR" dirty="0" smtClean="0">
              <a:ea typeface="Gulim" pitchFamily="34" charset="-127"/>
            </a:endParaRPr>
          </a:p>
        </p:txBody>
      </p:sp>
      <p:sp>
        <p:nvSpPr>
          <p:cNvPr id="35845" name="Rectangle 3"/>
          <p:cNvSpPr>
            <a:spLocks noGrp="1" noChangeArrowheads="1"/>
          </p:cNvSpPr>
          <p:nvPr>
            <p:ph type="body" idx="1"/>
          </p:nvPr>
        </p:nvSpPr>
        <p:spPr>
          <a:xfrm>
            <a:off x="609600" y="903517"/>
            <a:ext cx="8126413" cy="1256882"/>
          </a:xfrm>
        </p:spPr>
        <p:txBody>
          <a:bodyPr/>
          <a:lstStyle/>
          <a:p>
            <a:pPr>
              <a:buFont typeface="ZapfDingbats" pitchFamily="82" charset="2"/>
              <a:buNone/>
            </a:pPr>
            <a:r>
              <a:rPr lang="en-US" altLang="ko-KR" sz="2000" dirty="0" smtClean="0">
                <a:ea typeface="Gulim" pitchFamily="34" charset="-127"/>
              </a:rPr>
              <a:t>Two key router functions: </a:t>
            </a:r>
          </a:p>
          <a:p>
            <a:r>
              <a:rPr lang="en-US" altLang="ko-KR" sz="2000" dirty="0" smtClean="0">
                <a:ea typeface="Gulim" pitchFamily="34" charset="-127"/>
              </a:rPr>
              <a:t>run </a:t>
            </a:r>
            <a:r>
              <a:rPr lang="en-US" altLang="ko-KR" sz="2000" i="1" dirty="0" smtClean="0">
                <a:solidFill>
                  <a:srgbClr val="0000FF"/>
                </a:solidFill>
                <a:ea typeface="Gulim" pitchFamily="34" charset="-127"/>
              </a:rPr>
              <a:t>routing</a:t>
            </a:r>
            <a:r>
              <a:rPr lang="en-US" altLang="ko-KR" sz="2000" dirty="0" smtClean="0">
                <a:ea typeface="Gulim" pitchFamily="34" charset="-127"/>
              </a:rPr>
              <a:t> algorithms/protocol (RIP, OSPF, BGP)</a:t>
            </a:r>
          </a:p>
          <a:p>
            <a:r>
              <a:rPr lang="en-US" altLang="ko-KR" sz="2000" i="1" dirty="0" smtClean="0">
                <a:solidFill>
                  <a:srgbClr val="0000FF"/>
                </a:solidFill>
                <a:ea typeface="Gulim" pitchFamily="34" charset="-127"/>
              </a:rPr>
              <a:t>forwarding</a:t>
            </a:r>
            <a:r>
              <a:rPr lang="en-US" altLang="ko-KR" sz="2000" i="1" dirty="0" smtClean="0">
                <a:ea typeface="Gulim" pitchFamily="34" charset="-127"/>
              </a:rPr>
              <a:t> </a:t>
            </a:r>
            <a:r>
              <a:rPr lang="en-US" altLang="ko-KR" sz="2000" dirty="0" err="1" smtClean="0">
                <a:ea typeface="Gulim" pitchFamily="34" charset="-127"/>
              </a:rPr>
              <a:t>datagrams</a:t>
            </a:r>
            <a:r>
              <a:rPr lang="en-US" altLang="ko-KR" sz="2000" dirty="0" smtClean="0">
                <a:ea typeface="Gulim" pitchFamily="34" charset="-127"/>
              </a:rPr>
              <a:t> from incoming to outgoing link</a:t>
            </a:r>
          </a:p>
        </p:txBody>
      </p:sp>
      <p:pic>
        <p:nvPicPr>
          <p:cNvPr id="35846" name="Picture 4" descr="461 swtch components"/>
          <p:cNvPicPr>
            <a:picLocks noChangeAspect="1" noChangeArrowheads="1"/>
          </p:cNvPicPr>
          <p:nvPr/>
        </p:nvPicPr>
        <p:blipFill>
          <a:blip r:embed="rId3" cstate="print"/>
          <a:srcRect/>
          <a:stretch>
            <a:fillRect/>
          </a:stretch>
        </p:blipFill>
        <p:spPr bwMode="auto">
          <a:xfrm>
            <a:off x="1485900" y="2056331"/>
            <a:ext cx="6399213" cy="3525837"/>
          </a:xfrm>
          <a:prstGeom prst="rect">
            <a:avLst/>
          </a:prstGeom>
          <a:noFill/>
          <a:ln w="9525">
            <a:noFill/>
            <a:miter lim="800000"/>
            <a:headEnd/>
            <a:tailEnd/>
          </a:ln>
        </p:spPr>
      </p:pic>
      <p:sp>
        <p:nvSpPr>
          <p:cNvPr id="7" name="TextBox 6"/>
          <p:cNvSpPr txBox="1"/>
          <p:nvPr/>
        </p:nvSpPr>
        <p:spPr>
          <a:xfrm>
            <a:off x="351691" y="4742852"/>
            <a:ext cx="2823587"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altLang="zh-CN" sz="1800" b="1" i="1" dirty="0" smtClean="0">
                <a:latin typeface="+mn-lt"/>
              </a:rPr>
              <a:t>Switching fabric </a:t>
            </a:r>
            <a:r>
              <a:rPr lang="en-GB" altLang="zh-CN" sz="1800" dirty="0" smtClean="0">
                <a:latin typeface="+mn-lt"/>
              </a:rPr>
              <a:t>is a network inside a router, connecting input ports to output ports</a:t>
            </a:r>
            <a:endParaRPr lang="zh-CN" altLang="en-US" sz="1800" dirty="0">
              <a:latin typeface="+mn-lt"/>
            </a:endParaRPr>
          </a:p>
        </p:txBody>
      </p:sp>
      <p:sp>
        <p:nvSpPr>
          <p:cNvPr id="8" name="TextBox 7"/>
          <p:cNvSpPr txBox="1"/>
          <p:nvPr/>
        </p:nvSpPr>
        <p:spPr>
          <a:xfrm>
            <a:off x="5627074" y="4742852"/>
            <a:ext cx="3516925"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altLang="zh-CN" sz="1800" b="1" i="1" dirty="0" smtClean="0">
                <a:latin typeface="+mn-lt"/>
              </a:rPr>
              <a:t>Routing processor </a:t>
            </a:r>
            <a:r>
              <a:rPr lang="en-GB" altLang="zh-CN" sz="1800" dirty="0" smtClean="0">
                <a:latin typeface="+mn-lt"/>
              </a:rPr>
              <a:t>executes </a:t>
            </a:r>
            <a:r>
              <a:rPr lang="en-GB" altLang="zh-CN" sz="1800" dirty="0" smtClean="0">
                <a:solidFill>
                  <a:srgbClr val="0000FF"/>
                </a:solidFill>
                <a:latin typeface="+mn-lt"/>
              </a:rPr>
              <a:t>routing protocols</a:t>
            </a:r>
            <a:r>
              <a:rPr lang="en-GB" altLang="zh-CN" sz="1800" dirty="0" smtClean="0">
                <a:latin typeface="+mn-lt"/>
              </a:rPr>
              <a:t>, maintains </a:t>
            </a:r>
            <a:r>
              <a:rPr lang="en-GB" altLang="zh-CN" sz="1800" dirty="0" smtClean="0">
                <a:solidFill>
                  <a:srgbClr val="0000FF"/>
                </a:solidFill>
                <a:latin typeface="+mn-lt"/>
              </a:rPr>
              <a:t>routing tables</a:t>
            </a:r>
            <a:r>
              <a:rPr lang="en-GB" altLang="zh-CN" sz="1800" dirty="0" smtClean="0">
                <a:latin typeface="+mn-lt"/>
              </a:rPr>
              <a:t>, and</a:t>
            </a:r>
            <a:r>
              <a:rPr lang="en-GB" altLang="zh-CN" sz="1800" b="1" i="1" dirty="0" smtClean="0">
                <a:latin typeface="+mn-lt"/>
              </a:rPr>
              <a:t> </a:t>
            </a:r>
            <a:r>
              <a:rPr lang="en-GB" altLang="zh-CN" sz="1800" dirty="0" smtClean="0">
                <a:latin typeface="+mn-lt"/>
              </a:rPr>
              <a:t>performs network management functions</a:t>
            </a:r>
            <a:endParaRPr lang="zh-CN" alt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4"/>
          <p:cNvSpPr>
            <a:spLocks noGrp="1"/>
          </p:cNvSpPr>
          <p:nvPr>
            <p:ph type="ftr" sz="quarter" idx="11"/>
          </p:nvPr>
        </p:nvSpPr>
        <p:spPr/>
        <p:txBody>
          <a:bodyPr/>
          <a:lstStyle/>
          <a:p>
            <a:r>
              <a:rPr lang="en-US" altLang="zh-CN" dirty="0" smtClean="0"/>
              <a:t>Network Switching</a:t>
            </a:r>
            <a:endParaRPr lang="en-US" altLang="zh-CN" dirty="0"/>
          </a:p>
        </p:txBody>
      </p:sp>
      <p:sp>
        <p:nvSpPr>
          <p:cNvPr id="34" name="灯片编号占位符 5"/>
          <p:cNvSpPr>
            <a:spLocks noGrp="1"/>
          </p:cNvSpPr>
          <p:nvPr>
            <p:ph type="sldNum" sz="quarter" idx="12"/>
          </p:nvPr>
        </p:nvSpPr>
        <p:spPr/>
        <p:txBody>
          <a:bodyPr/>
          <a:lstStyle/>
          <a:p>
            <a:r>
              <a:rPr lang="en-US" altLang="zh-CN" dirty="0" smtClean="0"/>
              <a:t>3-</a:t>
            </a:r>
            <a:fld id="{B94A7E29-6F35-43DC-A624-5100E0FF0703}" type="slidenum">
              <a:rPr lang="en-US" altLang="zh-CN" smtClean="0"/>
              <a:pPr/>
              <a:t>20</a:t>
            </a:fld>
            <a:endParaRPr lang="en-US" altLang="zh-CN" dirty="0"/>
          </a:p>
        </p:txBody>
      </p:sp>
      <p:sp>
        <p:nvSpPr>
          <p:cNvPr id="678914" name="Rectangle 2"/>
          <p:cNvSpPr>
            <a:spLocks noGrp="1" noChangeArrowheads="1"/>
          </p:cNvSpPr>
          <p:nvPr>
            <p:ph type="title"/>
          </p:nvPr>
        </p:nvSpPr>
        <p:spPr>
          <a:xfrm>
            <a:off x="533400" y="309563"/>
            <a:ext cx="7772400" cy="1143000"/>
          </a:xfrm>
        </p:spPr>
        <p:txBody>
          <a:bodyPr/>
          <a:lstStyle/>
          <a:p>
            <a:r>
              <a:rPr lang="en-US" altLang="zh-CN" sz="3200" dirty="0">
                <a:latin typeface="+mn-lt"/>
                <a:ea typeface="宋体" pitchFamily="2" charset="-122"/>
              </a:rPr>
              <a:t>Switch:  allows </a:t>
            </a:r>
            <a:r>
              <a:rPr lang="en-US" altLang="zh-CN" sz="3200" i="1" dirty="0">
                <a:latin typeface="+mn-lt"/>
                <a:ea typeface="宋体" pitchFamily="2" charset="-122"/>
              </a:rPr>
              <a:t>multiple</a:t>
            </a:r>
            <a:r>
              <a:rPr lang="en-US" altLang="zh-CN" sz="3200" dirty="0">
                <a:latin typeface="+mn-lt"/>
                <a:ea typeface="宋体" pitchFamily="2" charset="-122"/>
              </a:rPr>
              <a:t> simultaneous transmissions</a:t>
            </a:r>
          </a:p>
        </p:txBody>
      </p:sp>
      <p:sp>
        <p:nvSpPr>
          <p:cNvPr id="678915" name="Rectangle 3"/>
          <p:cNvSpPr>
            <a:spLocks noGrp="1" noChangeArrowheads="1"/>
          </p:cNvSpPr>
          <p:nvPr>
            <p:ph type="body" idx="1"/>
          </p:nvPr>
        </p:nvSpPr>
        <p:spPr>
          <a:xfrm>
            <a:off x="484188" y="1800225"/>
            <a:ext cx="4503737" cy="4576763"/>
          </a:xfrm>
        </p:spPr>
        <p:txBody>
          <a:bodyPr/>
          <a:lstStyle/>
          <a:p>
            <a:pPr>
              <a:lnSpc>
                <a:spcPct val="90000"/>
              </a:lnSpc>
            </a:pPr>
            <a:r>
              <a:rPr lang="en-US" altLang="zh-CN" sz="2400" dirty="0">
                <a:ea typeface="宋体" pitchFamily="2" charset="-122"/>
              </a:rPr>
              <a:t>hosts have dedicated, direct connection to switch</a:t>
            </a:r>
          </a:p>
          <a:p>
            <a:pPr>
              <a:lnSpc>
                <a:spcPct val="90000"/>
              </a:lnSpc>
            </a:pPr>
            <a:r>
              <a:rPr lang="en-US" altLang="zh-CN" sz="2400" dirty="0">
                <a:ea typeface="宋体" pitchFamily="2" charset="-122"/>
              </a:rPr>
              <a:t>switches buffer packets</a:t>
            </a:r>
          </a:p>
          <a:p>
            <a:pPr>
              <a:lnSpc>
                <a:spcPct val="90000"/>
              </a:lnSpc>
            </a:pPr>
            <a:r>
              <a:rPr lang="en-US" altLang="zh-CN" sz="2400" dirty="0">
                <a:ea typeface="宋体" pitchFamily="2" charset="-122"/>
              </a:rPr>
              <a:t>Ethernet protocol used on </a:t>
            </a:r>
            <a:r>
              <a:rPr lang="en-US" altLang="zh-CN" sz="2400" i="1" dirty="0">
                <a:ea typeface="宋体" pitchFamily="2" charset="-122"/>
              </a:rPr>
              <a:t>each</a:t>
            </a:r>
            <a:r>
              <a:rPr lang="en-US" altLang="zh-CN" sz="2400" dirty="0">
                <a:ea typeface="宋体" pitchFamily="2" charset="-122"/>
              </a:rPr>
              <a:t> incoming link, but </a:t>
            </a:r>
            <a:r>
              <a:rPr lang="en-US" altLang="zh-CN" sz="2400" dirty="0">
                <a:solidFill>
                  <a:srgbClr val="FF0000"/>
                </a:solidFill>
                <a:ea typeface="宋体" pitchFamily="2" charset="-122"/>
              </a:rPr>
              <a:t>no collisions; full duplex</a:t>
            </a:r>
          </a:p>
          <a:p>
            <a:pPr lvl="1">
              <a:lnSpc>
                <a:spcPct val="90000"/>
              </a:lnSpc>
            </a:pPr>
            <a:r>
              <a:rPr lang="en-US" altLang="zh-CN" sz="2000" dirty="0">
                <a:ea typeface="宋体" pitchFamily="2" charset="-122"/>
              </a:rPr>
              <a:t>each link is its own collision domain</a:t>
            </a:r>
          </a:p>
          <a:p>
            <a:pPr>
              <a:lnSpc>
                <a:spcPct val="90000"/>
              </a:lnSpc>
            </a:pPr>
            <a:r>
              <a:rPr lang="en-US" altLang="zh-CN" sz="2400" i="1" dirty="0">
                <a:solidFill>
                  <a:srgbClr val="FF0000"/>
                </a:solidFill>
                <a:ea typeface="宋体" pitchFamily="2" charset="-122"/>
              </a:rPr>
              <a:t>switching:</a:t>
            </a:r>
            <a:r>
              <a:rPr lang="en-US" altLang="zh-CN" sz="2400" dirty="0">
                <a:solidFill>
                  <a:schemeClr val="accent2"/>
                </a:solidFill>
                <a:ea typeface="宋体" pitchFamily="2" charset="-122"/>
              </a:rPr>
              <a:t> </a:t>
            </a:r>
            <a:r>
              <a:rPr lang="en-US" altLang="zh-CN" sz="2400" dirty="0">
                <a:ea typeface="宋体" pitchFamily="2" charset="-122"/>
              </a:rPr>
              <a:t>A-to-A’ and B-to-B’ simultaneously, without collisions </a:t>
            </a:r>
          </a:p>
          <a:p>
            <a:pPr lvl="1">
              <a:lnSpc>
                <a:spcPct val="90000"/>
              </a:lnSpc>
            </a:pPr>
            <a:r>
              <a:rPr lang="en-US" altLang="zh-CN" sz="2000" dirty="0">
                <a:ea typeface="宋体" pitchFamily="2" charset="-122"/>
              </a:rPr>
              <a:t>not possible with dumb hub</a:t>
            </a:r>
          </a:p>
          <a:p>
            <a:pPr>
              <a:lnSpc>
                <a:spcPct val="90000"/>
              </a:lnSpc>
              <a:buFont typeface="ZapfDingbats" pitchFamily="82" charset="2"/>
              <a:buNone/>
            </a:pPr>
            <a:endParaRPr lang="en-US" altLang="zh-CN" sz="2400" dirty="0">
              <a:ea typeface="宋体" pitchFamily="2" charset="-122"/>
            </a:endParaRPr>
          </a:p>
        </p:txBody>
      </p:sp>
      <p:graphicFrame>
        <p:nvGraphicFramePr>
          <p:cNvPr id="678923" name="Object 11"/>
          <p:cNvGraphicFramePr>
            <a:graphicFrameLocks noChangeAspect="1"/>
          </p:cNvGraphicFramePr>
          <p:nvPr/>
        </p:nvGraphicFramePr>
        <p:xfrm>
          <a:off x="5029200" y="2185988"/>
          <a:ext cx="611188" cy="520700"/>
        </p:xfrm>
        <a:graphic>
          <a:graphicData uri="http://schemas.openxmlformats.org/presentationml/2006/ole">
            <p:oleObj spid="_x0000_s3176" name="Clip" r:id="rId4" imgW="1305000" imgH="1085760" progId="">
              <p:embed/>
            </p:oleObj>
          </a:graphicData>
        </a:graphic>
      </p:graphicFrame>
      <p:graphicFrame>
        <p:nvGraphicFramePr>
          <p:cNvPr id="678924" name="Object 12"/>
          <p:cNvGraphicFramePr>
            <a:graphicFrameLocks noChangeAspect="1"/>
          </p:cNvGraphicFramePr>
          <p:nvPr/>
        </p:nvGraphicFramePr>
        <p:xfrm>
          <a:off x="7686675" y="3311525"/>
          <a:ext cx="611188" cy="520700"/>
        </p:xfrm>
        <a:graphic>
          <a:graphicData uri="http://schemas.openxmlformats.org/presentationml/2006/ole">
            <p:oleObj spid="_x0000_s3177" name="Clip" r:id="rId5" imgW="1305000" imgH="1085760" progId="">
              <p:embed/>
            </p:oleObj>
          </a:graphicData>
        </a:graphic>
      </p:graphicFrame>
      <p:sp>
        <p:nvSpPr>
          <p:cNvPr id="678925" name="Line 13"/>
          <p:cNvSpPr>
            <a:spLocks noChangeShapeType="1"/>
          </p:cNvSpPr>
          <p:nvPr/>
        </p:nvSpPr>
        <p:spPr bwMode="auto">
          <a:xfrm>
            <a:off x="5575300" y="2582863"/>
            <a:ext cx="754063" cy="433387"/>
          </a:xfrm>
          <a:prstGeom prst="line">
            <a:avLst/>
          </a:prstGeom>
          <a:noFill/>
          <a:ln w="28575">
            <a:solidFill>
              <a:schemeClr val="tx1"/>
            </a:solidFill>
            <a:round/>
            <a:headEnd/>
            <a:tailEnd/>
          </a:ln>
          <a:effectLst/>
        </p:spPr>
        <p:txBody>
          <a:bodyPr/>
          <a:lstStyle/>
          <a:p>
            <a:endParaRPr lang="zh-CN" altLang="en-US">
              <a:latin typeface="+mn-lt"/>
            </a:endParaRPr>
          </a:p>
        </p:txBody>
      </p:sp>
      <p:sp>
        <p:nvSpPr>
          <p:cNvPr id="678926" name="Line 14"/>
          <p:cNvSpPr>
            <a:spLocks noChangeShapeType="1"/>
          </p:cNvSpPr>
          <p:nvPr/>
        </p:nvSpPr>
        <p:spPr bwMode="auto">
          <a:xfrm flipV="1">
            <a:off x="5637213" y="3200400"/>
            <a:ext cx="679450" cy="655638"/>
          </a:xfrm>
          <a:prstGeom prst="line">
            <a:avLst/>
          </a:prstGeom>
          <a:noFill/>
          <a:ln w="31750">
            <a:solidFill>
              <a:schemeClr val="tx1"/>
            </a:solidFill>
            <a:round/>
            <a:headEnd/>
            <a:tailEnd/>
          </a:ln>
          <a:effectLst/>
        </p:spPr>
        <p:txBody>
          <a:bodyPr/>
          <a:lstStyle/>
          <a:p>
            <a:endParaRPr lang="zh-CN" altLang="en-US">
              <a:latin typeface="+mn-lt"/>
            </a:endParaRPr>
          </a:p>
        </p:txBody>
      </p:sp>
      <p:sp>
        <p:nvSpPr>
          <p:cNvPr id="678927" name="Line 15"/>
          <p:cNvSpPr>
            <a:spLocks noChangeShapeType="1"/>
          </p:cNvSpPr>
          <p:nvPr/>
        </p:nvSpPr>
        <p:spPr bwMode="auto">
          <a:xfrm flipV="1">
            <a:off x="6761163" y="2533650"/>
            <a:ext cx="593725" cy="407988"/>
          </a:xfrm>
          <a:prstGeom prst="line">
            <a:avLst/>
          </a:prstGeom>
          <a:noFill/>
          <a:ln w="28575">
            <a:solidFill>
              <a:schemeClr val="tx1"/>
            </a:solidFill>
            <a:round/>
            <a:headEnd/>
            <a:tailEnd/>
          </a:ln>
          <a:effectLst/>
        </p:spPr>
        <p:txBody>
          <a:bodyPr/>
          <a:lstStyle/>
          <a:p>
            <a:endParaRPr lang="zh-CN" altLang="en-US">
              <a:latin typeface="+mn-lt"/>
            </a:endParaRPr>
          </a:p>
        </p:txBody>
      </p:sp>
      <p:sp>
        <p:nvSpPr>
          <p:cNvPr id="678928" name="Line 16"/>
          <p:cNvSpPr>
            <a:spLocks noChangeShapeType="1"/>
          </p:cNvSpPr>
          <p:nvPr/>
        </p:nvSpPr>
        <p:spPr bwMode="auto">
          <a:xfrm>
            <a:off x="6835775" y="3016250"/>
            <a:ext cx="939800" cy="395288"/>
          </a:xfrm>
          <a:prstGeom prst="line">
            <a:avLst/>
          </a:prstGeom>
          <a:noFill/>
          <a:ln w="28575">
            <a:solidFill>
              <a:schemeClr val="tx1"/>
            </a:solidFill>
            <a:round/>
            <a:headEnd/>
            <a:tailEnd/>
          </a:ln>
          <a:effectLst/>
        </p:spPr>
        <p:txBody>
          <a:bodyPr/>
          <a:lstStyle/>
          <a:p>
            <a:endParaRPr lang="zh-CN" altLang="en-US">
              <a:latin typeface="+mn-lt"/>
            </a:endParaRPr>
          </a:p>
        </p:txBody>
      </p:sp>
      <p:graphicFrame>
        <p:nvGraphicFramePr>
          <p:cNvPr id="678929" name="Object 17"/>
          <p:cNvGraphicFramePr>
            <a:graphicFrameLocks noChangeAspect="1"/>
          </p:cNvGraphicFramePr>
          <p:nvPr/>
        </p:nvGraphicFramePr>
        <p:xfrm>
          <a:off x="5365750" y="3836988"/>
          <a:ext cx="611188" cy="520700"/>
        </p:xfrm>
        <a:graphic>
          <a:graphicData uri="http://schemas.openxmlformats.org/presentationml/2006/ole">
            <p:oleObj spid="_x0000_s3178" name="Clip" r:id="rId6" imgW="1305000" imgH="1085760" progId="">
              <p:embed/>
            </p:oleObj>
          </a:graphicData>
        </a:graphic>
      </p:graphicFrame>
      <p:graphicFrame>
        <p:nvGraphicFramePr>
          <p:cNvPr id="678930" name="Object 18"/>
          <p:cNvGraphicFramePr>
            <a:graphicFrameLocks noChangeAspect="1"/>
          </p:cNvGraphicFramePr>
          <p:nvPr/>
        </p:nvGraphicFramePr>
        <p:xfrm>
          <a:off x="7297738" y="2201863"/>
          <a:ext cx="611187" cy="520700"/>
        </p:xfrm>
        <a:graphic>
          <a:graphicData uri="http://schemas.openxmlformats.org/presentationml/2006/ole">
            <p:oleObj spid="_x0000_s3179" name="Clip" r:id="rId7" imgW="1305000" imgH="1085760" progId="">
              <p:embed/>
            </p:oleObj>
          </a:graphicData>
        </a:graphic>
      </p:graphicFrame>
      <p:graphicFrame>
        <p:nvGraphicFramePr>
          <p:cNvPr id="678931" name="Object 19"/>
          <p:cNvGraphicFramePr>
            <a:graphicFrameLocks noChangeAspect="1"/>
          </p:cNvGraphicFramePr>
          <p:nvPr/>
        </p:nvGraphicFramePr>
        <p:xfrm>
          <a:off x="6203950" y="1622425"/>
          <a:ext cx="611188" cy="520700"/>
        </p:xfrm>
        <a:graphic>
          <a:graphicData uri="http://schemas.openxmlformats.org/presentationml/2006/ole">
            <p:oleObj spid="_x0000_s3180" name="Clip" r:id="rId8" imgW="1305000" imgH="1085760" progId="">
              <p:embed/>
            </p:oleObj>
          </a:graphicData>
        </a:graphic>
      </p:graphicFrame>
      <p:sp>
        <p:nvSpPr>
          <p:cNvPr id="678932" name="Line 20"/>
          <p:cNvSpPr>
            <a:spLocks noChangeShapeType="1"/>
          </p:cNvSpPr>
          <p:nvPr/>
        </p:nvSpPr>
        <p:spPr bwMode="auto">
          <a:xfrm flipH="1" flipV="1">
            <a:off x="6529388" y="2132013"/>
            <a:ext cx="11112" cy="781050"/>
          </a:xfrm>
          <a:prstGeom prst="line">
            <a:avLst/>
          </a:prstGeom>
          <a:noFill/>
          <a:ln w="28575">
            <a:solidFill>
              <a:schemeClr val="tx1"/>
            </a:solidFill>
            <a:round/>
            <a:headEnd/>
            <a:tailEnd/>
          </a:ln>
          <a:effectLst/>
        </p:spPr>
        <p:txBody>
          <a:bodyPr/>
          <a:lstStyle/>
          <a:p>
            <a:endParaRPr lang="zh-CN" altLang="en-US">
              <a:latin typeface="+mn-lt"/>
            </a:endParaRPr>
          </a:p>
        </p:txBody>
      </p:sp>
      <p:graphicFrame>
        <p:nvGraphicFramePr>
          <p:cNvPr id="678933" name="Object 21"/>
          <p:cNvGraphicFramePr>
            <a:graphicFrameLocks noChangeAspect="1"/>
          </p:cNvGraphicFramePr>
          <p:nvPr/>
        </p:nvGraphicFramePr>
        <p:xfrm>
          <a:off x="6523038" y="3951288"/>
          <a:ext cx="611187" cy="520700"/>
        </p:xfrm>
        <a:graphic>
          <a:graphicData uri="http://schemas.openxmlformats.org/presentationml/2006/ole">
            <p:oleObj spid="_x0000_s3181" name="Clip" r:id="rId9" imgW="1305000" imgH="1085760" progId="">
              <p:embed/>
            </p:oleObj>
          </a:graphicData>
        </a:graphic>
      </p:graphicFrame>
      <p:sp>
        <p:nvSpPr>
          <p:cNvPr id="678934" name="Line 22"/>
          <p:cNvSpPr>
            <a:spLocks noChangeShapeType="1"/>
          </p:cNvSpPr>
          <p:nvPr/>
        </p:nvSpPr>
        <p:spPr bwMode="auto">
          <a:xfrm flipH="1" flipV="1">
            <a:off x="6538913" y="3159125"/>
            <a:ext cx="204787" cy="808038"/>
          </a:xfrm>
          <a:prstGeom prst="line">
            <a:avLst/>
          </a:prstGeom>
          <a:noFill/>
          <a:ln w="28575">
            <a:solidFill>
              <a:schemeClr val="tx1"/>
            </a:solidFill>
            <a:round/>
            <a:headEnd/>
            <a:tailEnd/>
          </a:ln>
          <a:effectLst/>
        </p:spPr>
        <p:txBody>
          <a:bodyPr/>
          <a:lstStyle/>
          <a:p>
            <a:endParaRPr lang="zh-CN" altLang="en-US">
              <a:latin typeface="+mn-lt"/>
            </a:endParaRPr>
          </a:p>
        </p:txBody>
      </p:sp>
      <p:sp>
        <p:nvSpPr>
          <p:cNvPr id="678935" name="Text Box 23"/>
          <p:cNvSpPr txBox="1">
            <a:spLocks noChangeArrowheads="1"/>
          </p:cNvSpPr>
          <p:nvPr/>
        </p:nvSpPr>
        <p:spPr bwMode="auto">
          <a:xfrm>
            <a:off x="6411913" y="1243013"/>
            <a:ext cx="409086"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A</a:t>
            </a:r>
          </a:p>
        </p:txBody>
      </p:sp>
      <p:sp>
        <p:nvSpPr>
          <p:cNvPr id="678936" name="Text Box 24"/>
          <p:cNvSpPr txBox="1">
            <a:spLocks noChangeArrowheads="1"/>
          </p:cNvSpPr>
          <p:nvPr/>
        </p:nvSpPr>
        <p:spPr bwMode="auto">
          <a:xfrm>
            <a:off x="6605588" y="4502150"/>
            <a:ext cx="465192"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A’</a:t>
            </a:r>
          </a:p>
        </p:txBody>
      </p:sp>
      <p:sp>
        <p:nvSpPr>
          <p:cNvPr id="678937" name="Text Box 25"/>
          <p:cNvSpPr txBox="1">
            <a:spLocks noChangeArrowheads="1"/>
          </p:cNvSpPr>
          <p:nvPr/>
        </p:nvSpPr>
        <p:spPr bwMode="auto">
          <a:xfrm>
            <a:off x="7827963" y="1912938"/>
            <a:ext cx="378630"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B</a:t>
            </a:r>
          </a:p>
        </p:txBody>
      </p:sp>
      <p:sp>
        <p:nvSpPr>
          <p:cNvPr id="678938" name="Text Box 26"/>
          <p:cNvSpPr txBox="1">
            <a:spLocks noChangeArrowheads="1"/>
          </p:cNvSpPr>
          <p:nvPr/>
        </p:nvSpPr>
        <p:spPr bwMode="auto">
          <a:xfrm>
            <a:off x="5497513" y="4398963"/>
            <a:ext cx="434734"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B’</a:t>
            </a:r>
          </a:p>
        </p:txBody>
      </p:sp>
      <p:sp>
        <p:nvSpPr>
          <p:cNvPr id="678939" name="Text Box 27"/>
          <p:cNvSpPr txBox="1">
            <a:spLocks noChangeArrowheads="1"/>
          </p:cNvSpPr>
          <p:nvPr/>
        </p:nvSpPr>
        <p:spPr bwMode="auto">
          <a:xfrm>
            <a:off x="7918450" y="3779838"/>
            <a:ext cx="370614"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C</a:t>
            </a:r>
          </a:p>
        </p:txBody>
      </p:sp>
      <p:sp>
        <p:nvSpPr>
          <p:cNvPr id="678940" name="Text Box 28"/>
          <p:cNvSpPr txBox="1">
            <a:spLocks noChangeArrowheads="1"/>
          </p:cNvSpPr>
          <p:nvPr/>
        </p:nvSpPr>
        <p:spPr bwMode="auto">
          <a:xfrm>
            <a:off x="5006975" y="1860550"/>
            <a:ext cx="426720"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C’</a:t>
            </a:r>
          </a:p>
        </p:txBody>
      </p:sp>
      <p:grpSp>
        <p:nvGrpSpPr>
          <p:cNvPr id="2" name="Group 33"/>
          <p:cNvGrpSpPr>
            <a:grpSpLocks/>
          </p:cNvGrpSpPr>
          <p:nvPr/>
        </p:nvGrpSpPr>
        <p:grpSpPr bwMode="auto">
          <a:xfrm>
            <a:off x="6145213" y="2936875"/>
            <a:ext cx="720725" cy="279400"/>
            <a:chOff x="3913" y="3140"/>
            <a:chExt cx="454" cy="176"/>
          </a:xfrm>
        </p:grpSpPr>
        <p:sp>
          <p:nvSpPr>
            <p:cNvPr id="678941" name="Rectangle 29"/>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678942" name="Freeform 30"/>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678943" name="Freeform 31"/>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sp>
        <p:nvSpPr>
          <p:cNvPr id="678946" name="Text Box 34"/>
          <p:cNvSpPr txBox="1">
            <a:spLocks noChangeArrowheads="1"/>
          </p:cNvSpPr>
          <p:nvPr/>
        </p:nvSpPr>
        <p:spPr bwMode="auto">
          <a:xfrm>
            <a:off x="5222813" y="5062538"/>
            <a:ext cx="3919663" cy="830997"/>
          </a:xfrm>
          <a:prstGeom prst="rect">
            <a:avLst/>
          </a:prstGeom>
          <a:noFill/>
          <a:ln w="9525">
            <a:noFill/>
            <a:miter lim="800000"/>
            <a:headEnd/>
            <a:tailEnd/>
          </a:ln>
          <a:effectLst/>
        </p:spPr>
        <p:txBody>
          <a:bodyPr wrap="none">
            <a:spAutoFit/>
          </a:bodyPr>
          <a:lstStyle/>
          <a:p>
            <a:pPr algn="ctr"/>
            <a:r>
              <a:rPr lang="en-US" altLang="zh-CN" dirty="0">
                <a:latin typeface="+mn-lt"/>
                <a:ea typeface="宋体" pitchFamily="2" charset="-122"/>
              </a:rPr>
              <a:t>switch with six interfaces</a:t>
            </a:r>
          </a:p>
          <a:p>
            <a:pPr algn="ctr"/>
            <a:r>
              <a:rPr lang="en-US" altLang="zh-CN" dirty="0">
                <a:latin typeface="+mn-lt"/>
                <a:ea typeface="宋体" pitchFamily="2" charset="-122"/>
              </a:rPr>
              <a:t>(</a:t>
            </a:r>
            <a:r>
              <a:rPr lang="en-US" altLang="zh-CN" dirty="0">
                <a:solidFill>
                  <a:srgbClr val="FF0000"/>
                </a:solidFill>
                <a:latin typeface="+mn-lt"/>
                <a:ea typeface="宋体" pitchFamily="2" charset="-122"/>
              </a:rPr>
              <a:t>1,2,3,4,5,6</a:t>
            </a:r>
            <a:r>
              <a:rPr lang="en-US" altLang="zh-CN" dirty="0">
                <a:latin typeface="+mn-lt"/>
                <a:ea typeface="宋体" pitchFamily="2" charset="-122"/>
              </a:rPr>
              <a:t>)</a:t>
            </a:r>
            <a:r>
              <a:rPr lang="en-US" altLang="zh-CN" i="0" dirty="0">
                <a:latin typeface="+mn-lt"/>
                <a:ea typeface="宋体" pitchFamily="2" charset="-122"/>
              </a:rPr>
              <a:t>  </a:t>
            </a:r>
          </a:p>
        </p:txBody>
      </p:sp>
      <p:sp>
        <p:nvSpPr>
          <p:cNvPr id="678947" name="Text Box 35"/>
          <p:cNvSpPr txBox="1">
            <a:spLocks noChangeArrowheads="1"/>
          </p:cNvSpPr>
          <p:nvPr/>
        </p:nvSpPr>
        <p:spPr bwMode="auto">
          <a:xfrm>
            <a:off x="6286500" y="2606675"/>
            <a:ext cx="322524"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1</a:t>
            </a:r>
          </a:p>
        </p:txBody>
      </p:sp>
      <p:sp>
        <p:nvSpPr>
          <p:cNvPr id="678948" name="Text Box 36"/>
          <p:cNvSpPr txBox="1">
            <a:spLocks noChangeArrowheads="1"/>
          </p:cNvSpPr>
          <p:nvPr/>
        </p:nvSpPr>
        <p:spPr bwMode="auto">
          <a:xfrm>
            <a:off x="6619875" y="26320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2</a:t>
            </a:r>
          </a:p>
        </p:txBody>
      </p:sp>
      <p:sp>
        <p:nvSpPr>
          <p:cNvPr id="678949" name="Text Box 37"/>
          <p:cNvSpPr txBox="1">
            <a:spLocks noChangeArrowheads="1"/>
          </p:cNvSpPr>
          <p:nvPr/>
        </p:nvSpPr>
        <p:spPr bwMode="auto">
          <a:xfrm>
            <a:off x="6897688" y="27844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3</a:t>
            </a:r>
          </a:p>
        </p:txBody>
      </p:sp>
      <p:sp>
        <p:nvSpPr>
          <p:cNvPr id="678950" name="Text Box 38"/>
          <p:cNvSpPr txBox="1">
            <a:spLocks noChangeArrowheads="1"/>
          </p:cNvSpPr>
          <p:nvPr/>
        </p:nvSpPr>
        <p:spPr bwMode="auto">
          <a:xfrm>
            <a:off x="6581775" y="31654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4</a:t>
            </a:r>
          </a:p>
        </p:txBody>
      </p:sp>
      <p:sp>
        <p:nvSpPr>
          <p:cNvPr id="678951" name="Text Box 39"/>
          <p:cNvSpPr txBox="1">
            <a:spLocks noChangeArrowheads="1"/>
          </p:cNvSpPr>
          <p:nvPr/>
        </p:nvSpPr>
        <p:spPr bwMode="auto">
          <a:xfrm>
            <a:off x="6151563" y="3227388"/>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5</a:t>
            </a:r>
          </a:p>
        </p:txBody>
      </p:sp>
      <p:sp>
        <p:nvSpPr>
          <p:cNvPr id="678952" name="Text Box 40"/>
          <p:cNvSpPr txBox="1">
            <a:spLocks noChangeArrowheads="1"/>
          </p:cNvSpPr>
          <p:nvPr/>
        </p:nvSpPr>
        <p:spPr bwMode="auto">
          <a:xfrm>
            <a:off x="5892800" y="2830513"/>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4"/>
          <p:cNvSpPr>
            <a:spLocks noGrp="1"/>
          </p:cNvSpPr>
          <p:nvPr>
            <p:ph type="ftr" sz="quarter" idx="11"/>
          </p:nvPr>
        </p:nvSpPr>
        <p:spPr/>
        <p:txBody>
          <a:bodyPr/>
          <a:lstStyle/>
          <a:p>
            <a:r>
              <a:rPr lang="en-US" altLang="zh-CN" dirty="0" smtClean="0"/>
              <a:t>Network Switching</a:t>
            </a:r>
            <a:endParaRPr lang="en-US" altLang="zh-CN" dirty="0"/>
          </a:p>
        </p:txBody>
      </p:sp>
      <p:sp>
        <p:nvSpPr>
          <p:cNvPr id="34" name="灯片编号占位符 5"/>
          <p:cNvSpPr>
            <a:spLocks noGrp="1"/>
          </p:cNvSpPr>
          <p:nvPr>
            <p:ph type="sldNum" sz="quarter" idx="12"/>
          </p:nvPr>
        </p:nvSpPr>
        <p:spPr/>
        <p:txBody>
          <a:bodyPr/>
          <a:lstStyle/>
          <a:p>
            <a:r>
              <a:rPr lang="en-US" altLang="zh-CN" dirty="0" smtClean="0"/>
              <a:t>3-</a:t>
            </a:r>
            <a:fld id="{FD6BF8BE-C0FF-468F-9DBC-323CA4686A60}" type="slidenum">
              <a:rPr lang="en-US" altLang="zh-CN" smtClean="0"/>
              <a:pPr/>
              <a:t>21</a:t>
            </a:fld>
            <a:endParaRPr lang="en-US" altLang="zh-CN" dirty="0"/>
          </a:p>
        </p:txBody>
      </p:sp>
      <p:sp>
        <p:nvSpPr>
          <p:cNvPr id="683010" name="Rectangle 2"/>
          <p:cNvSpPr>
            <a:spLocks noGrp="1" noChangeArrowheads="1"/>
          </p:cNvSpPr>
          <p:nvPr>
            <p:ph type="title"/>
          </p:nvPr>
        </p:nvSpPr>
        <p:spPr>
          <a:xfrm>
            <a:off x="533400" y="309563"/>
            <a:ext cx="7772400" cy="1143000"/>
          </a:xfrm>
        </p:spPr>
        <p:txBody>
          <a:bodyPr/>
          <a:lstStyle/>
          <a:p>
            <a:r>
              <a:rPr lang="en-US" altLang="zh-CN" sz="3200" dirty="0">
                <a:latin typeface="+mn-lt"/>
                <a:ea typeface="宋体" pitchFamily="2" charset="-122"/>
              </a:rPr>
              <a:t>Switch Table</a:t>
            </a:r>
          </a:p>
        </p:txBody>
      </p:sp>
      <p:sp>
        <p:nvSpPr>
          <p:cNvPr id="683011" name="Rectangle 3"/>
          <p:cNvSpPr>
            <a:spLocks noGrp="1" noChangeArrowheads="1"/>
          </p:cNvSpPr>
          <p:nvPr>
            <p:ph type="body" idx="1"/>
          </p:nvPr>
        </p:nvSpPr>
        <p:spPr>
          <a:xfrm>
            <a:off x="255588" y="1549400"/>
            <a:ext cx="4835525" cy="4805363"/>
          </a:xfrm>
        </p:spPr>
        <p:txBody>
          <a:bodyPr/>
          <a:lstStyle/>
          <a:p>
            <a:r>
              <a:rPr lang="en-US" altLang="zh-CN" sz="2400" i="1" u="sng" dirty="0">
                <a:solidFill>
                  <a:srgbClr val="FF0000"/>
                </a:solidFill>
                <a:ea typeface="宋体" pitchFamily="2" charset="-122"/>
              </a:rPr>
              <a:t>Q:</a:t>
            </a:r>
            <a:r>
              <a:rPr lang="en-US" altLang="zh-CN" sz="2400" dirty="0">
                <a:ea typeface="宋体" pitchFamily="2" charset="-122"/>
              </a:rPr>
              <a:t> how does switch know that A’ reachable via interface 4, B’ reachable via interface 5?</a:t>
            </a:r>
          </a:p>
          <a:p>
            <a:r>
              <a:rPr lang="en-US" altLang="zh-CN" sz="2400" i="1" u="sng" dirty="0">
                <a:solidFill>
                  <a:srgbClr val="FF0000"/>
                </a:solidFill>
                <a:ea typeface="宋体" pitchFamily="2" charset="-122"/>
              </a:rPr>
              <a:t>A:</a:t>
            </a:r>
            <a:r>
              <a:rPr lang="en-US" altLang="zh-CN" sz="2400" dirty="0">
                <a:ea typeface="宋体" pitchFamily="2" charset="-122"/>
              </a:rPr>
              <a:t>  each switch has a </a:t>
            </a:r>
            <a:r>
              <a:rPr lang="en-US" altLang="zh-CN" sz="2400" dirty="0">
                <a:solidFill>
                  <a:srgbClr val="FF0000"/>
                </a:solidFill>
                <a:ea typeface="宋体" pitchFamily="2" charset="-122"/>
              </a:rPr>
              <a:t>switch table, </a:t>
            </a:r>
            <a:r>
              <a:rPr lang="en-US" altLang="zh-CN" sz="2400" dirty="0">
                <a:ea typeface="宋体" pitchFamily="2" charset="-122"/>
              </a:rPr>
              <a:t>each entry:</a:t>
            </a:r>
          </a:p>
          <a:p>
            <a:pPr lvl="1"/>
            <a:r>
              <a:rPr lang="en-US" altLang="zh-CN" sz="2000" dirty="0">
                <a:solidFill>
                  <a:srgbClr val="0070C0"/>
                </a:solidFill>
                <a:ea typeface="宋体" pitchFamily="2" charset="-122"/>
              </a:rPr>
              <a:t>(MAC address of host, interface to reach host, time stamp)</a:t>
            </a:r>
          </a:p>
          <a:p>
            <a:r>
              <a:rPr lang="en-US" altLang="zh-CN" sz="2400" i="1" u="sng" dirty="0" smtClean="0">
                <a:solidFill>
                  <a:srgbClr val="FF0000"/>
                </a:solidFill>
                <a:ea typeface="宋体" pitchFamily="2" charset="-122"/>
              </a:rPr>
              <a:t>Q</a:t>
            </a:r>
            <a:r>
              <a:rPr lang="en-US" altLang="zh-CN" sz="2400" i="1" u="sng" dirty="0">
                <a:solidFill>
                  <a:srgbClr val="FF0000"/>
                </a:solidFill>
                <a:ea typeface="宋体" pitchFamily="2" charset="-122"/>
              </a:rPr>
              <a:t>:</a:t>
            </a:r>
            <a:r>
              <a:rPr lang="en-US" altLang="zh-CN" sz="2400" dirty="0">
                <a:ea typeface="宋体" pitchFamily="2" charset="-122"/>
              </a:rPr>
              <a:t> how are entries created, maintained in switch table? </a:t>
            </a:r>
          </a:p>
          <a:p>
            <a:pPr lvl="1"/>
            <a:r>
              <a:rPr lang="en-US" altLang="zh-CN" sz="2000" dirty="0">
                <a:ea typeface="宋体" pitchFamily="2" charset="-122"/>
              </a:rPr>
              <a:t>something like a routing </a:t>
            </a:r>
            <a:r>
              <a:rPr lang="en-US" altLang="zh-CN" sz="2000" dirty="0" smtClean="0">
                <a:ea typeface="宋体" pitchFamily="2" charset="-122"/>
              </a:rPr>
              <a:t>protocol!</a:t>
            </a:r>
            <a:endParaRPr lang="en-US" altLang="zh-CN" sz="2000" dirty="0">
              <a:ea typeface="宋体" pitchFamily="2" charset="-122"/>
            </a:endParaRPr>
          </a:p>
        </p:txBody>
      </p:sp>
      <p:graphicFrame>
        <p:nvGraphicFramePr>
          <p:cNvPr id="683012" name="Object 4"/>
          <p:cNvGraphicFramePr>
            <a:graphicFrameLocks noChangeAspect="1"/>
          </p:cNvGraphicFramePr>
          <p:nvPr/>
        </p:nvGraphicFramePr>
        <p:xfrm>
          <a:off x="5029200" y="2185988"/>
          <a:ext cx="611188" cy="520700"/>
        </p:xfrm>
        <a:graphic>
          <a:graphicData uri="http://schemas.openxmlformats.org/presentationml/2006/ole">
            <p:oleObj spid="_x0000_s4200" name="Clip" r:id="rId4" imgW="1305000" imgH="1085760" progId="">
              <p:embed/>
            </p:oleObj>
          </a:graphicData>
        </a:graphic>
      </p:graphicFrame>
      <p:graphicFrame>
        <p:nvGraphicFramePr>
          <p:cNvPr id="683013" name="Object 5"/>
          <p:cNvGraphicFramePr>
            <a:graphicFrameLocks noChangeAspect="1"/>
          </p:cNvGraphicFramePr>
          <p:nvPr/>
        </p:nvGraphicFramePr>
        <p:xfrm>
          <a:off x="7686675" y="3311525"/>
          <a:ext cx="611188" cy="520700"/>
        </p:xfrm>
        <a:graphic>
          <a:graphicData uri="http://schemas.openxmlformats.org/presentationml/2006/ole">
            <p:oleObj spid="_x0000_s4201" name="Clip" r:id="rId5" imgW="1305000" imgH="1085760" progId="">
              <p:embed/>
            </p:oleObj>
          </a:graphicData>
        </a:graphic>
      </p:graphicFrame>
      <p:sp>
        <p:nvSpPr>
          <p:cNvPr id="683014" name="Line 6"/>
          <p:cNvSpPr>
            <a:spLocks noChangeShapeType="1"/>
          </p:cNvSpPr>
          <p:nvPr/>
        </p:nvSpPr>
        <p:spPr bwMode="auto">
          <a:xfrm>
            <a:off x="5575300" y="2582863"/>
            <a:ext cx="754063" cy="433387"/>
          </a:xfrm>
          <a:prstGeom prst="line">
            <a:avLst/>
          </a:prstGeom>
          <a:noFill/>
          <a:ln w="28575">
            <a:solidFill>
              <a:schemeClr val="tx1"/>
            </a:solidFill>
            <a:round/>
            <a:headEnd/>
            <a:tailEnd/>
          </a:ln>
          <a:effectLst/>
        </p:spPr>
        <p:txBody>
          <a:bodyPr/>
          <a:lstStyle/>
          <a:p>
            <a:endParaRPr lang="zh-CN" altLang="en-US">
              <a:latin typeface="+mn-lt"/>
            </a:endParaRPr>
          </a:p>
        </p:txBody>
      </p:sp>
      <p:sp>
        <p:nvSpPr>
          <p:cNvPr id="683015" name="Line 7"/>
          <p:cNvSpPr>
            <a:spLocks noChangeShapeType="1"/>
          </p:cNvSpPr>
          <p:nvPr/>
        </p:nvSpPr>
        <p:spPr bwMode="auto">
          <a:xfrm flipV="1">
            <a:off x="5637213" y="3200400"/>
            <a:ext cx="679450" cy="655638"/>
          </a:xfrm>
          <a:prstGeom prst="line">
            <a:avLst/>
          </a:prstGeom>
          <a:noFill/>
          <a:ln w="31750">
            <a:solidFill>
              <a:schemeClr val="tx1"/>
            </a:solidFill>
            <a:round/>
            <a:headEnd/>
            <a:tailEnd/>
          </a:ln>
          <a:effectLst/>
        </p:spPr>
        <p:txBody>
          <a:bodyPr/>
          <a:lstStyle/>
          <a:p>
            <a:endParaRPr lang="zh-CN" altLang="en-US">
              <a:latin typeface="+mn-lt"/>
            </a:endParaRPr>
          </a:p>
        </p:txBody>
      </p:sp>
      <p:sp>
        <p:nvSpPr>
          <p:cNvPr id="683016" name="Line 8"/>
          <p:cNvSpPr>
            <a:spLocks noChangeShapeType="1"/>
          </p:cNvSpPr>
          <p:nvPr/>
        </p:nvSpPr>
        <p:spPr bwMode="auto">
          <a:xfrm flipV="1">
            <a:off x="6761163" y="2533650"/>
            <a:ext cx="593725" cy="407988"/>
          </a:xfrm>
          <a:prstGeom prst="line">
            <a:avLst/>
          </a:prstGeom>
          <a:noFill/>
          <a:ln w="28575">
            <a:solidFill>
              <a:schemeClr val="tx1"/>
            </a:solidFill>
            <a:round/>
            <a:headEnd/>
            <a:tailEnd/>
          </a:ln>
          <a:effectLst/>
        </p:spPr>
        <p:txBody>
          <a:bodyPr/>
          <a:lstStyle/>
          <a:p>
            <a:endParaRPr lang="zh-CN" altLang="en-US">
              <a:latin typeface="+mn-lt"/>
            </a:endParaRPr>
          </a:p>
        </p:txBody>
      </p:sp>
      <p:sp>
        <p:nvSpPr>
          <p:cNvPr id="683017" name="Line 9"/>
          <p:cNvSpPr>
            <a:spLocks noChangeShapeType="1"/>
          </p:cNvSpPr>
          <p:nvPr/>
        </p:nvSpPr>
        <p:spPr bwMode="auto">
          <a:xfrm>
            <a:off x="6835775" y="3016250"/>
            <a:ext cx="939800" cy="395288"/>
          </a:xfrm>
          <a:prstGeom prst="line">
            <a:avLst/>
          </a:prstGeom>
          <a:noFill/>
          <a:ln w="28575">
            <a:solidFill>
              <a:schemeClr val="tx1"/>
            </a:solidFill>
            <a:round/>
            <a:headEnd/>
            <a:tailEnd/>
          </a:ln>
          <a:effectLst/>
        </p:spPr>
        <p:txBody>
          <a:bodyPr/>
          <a:lstStyle/>
          <a:p>
            <a:endParaRPr lang="zh-CN" altLang="en-US">
              <a:latin typeface="+mn-lt"/>
            </a:endParaRPr>
          </a:p>
        </p:txBody>
      </p:sp>
      <p:graphicFrame>
        <p:nvGraphicFramePr>
          <p:cNvPr id="683018" name="Object 10"/>
          <p:cNvGraphicFramePr>
            <a:graphicFrameLocks noChangeAspect="1"/>
          </p:cNvGraphicFramePr>
          <p:nvPr/>
        </p:nvGraphicFramePr>
        <p:xfrm>
          <a:off x="5365750" y="3836988"/>
          <a:ext cx="611188" cy="520700"/>
        </p:xfrm>
        <a:graphic>
          <a:graphicData uri="http://schemas.openxmlformats.org/presentationml/2006/ole">
            <p:oleObj spid="_x0000_s4202" name="Clip" r:id="rId6" imgW="1305000" imgH="1085760" progId="">
              <p:embed/>
            </p:oleObj>
          </a:graphicData>
        </a:graphic>
      </p:graphicFrame>
      <p:graphicFrame>
        <p:nvGraphicFramePr>
          <p:cNvPr id="683019" name="Object 11"/>
          <p:cNvGraphicFramePr>
            <a:graphicFrameLocks noChangeAspect="1"/>
          </p:cNvGraphicFramePr>
          <p:nvPr/>
        </p:nvGraphicFramePr>
        <p:xfrm>
          <a:off x="7297738" y="2201863"/>
          <a:ext cx="611187" cy="520700"/>
        </p:xfrm>
        <a:graphic>
          <a:graphicData uri="http://schemas.openxmlformats.org/presentationml/2006/ole">
            <p:oleObj spid="_x0000_s4203" name="Clip" r:id="rId7" imgW="1305000" imgH="1085760" progId="">
              <p:embed/>
            </p:oleObj>
          </a:graphicData>
        </a:graphic>
      </p:graphicFrame>
      <p:graphicFrame>
        <p:nvGraphicFramePr>
          <p:cNvPr id="683020" name="Object 12"/>
          <p:cNvGraphicFramePr>
            <a:graphicFrameLocks noChangeAspect="1"/>
          </p:cNvGraphicFramePr>
          <p:nvPr/>
        </p:nvGraphicFramePr>
        <p:xfrm>
          <a:off x="6203950" y="1622425"/>
          <a:ext cx="611188" cy="520700"/>
        </p:xfrm>
        <a:graphic>
          <a:graphicData uri="http://schemas.openxmlformats.org/presentationml/2006/ole">
            <p:oleObj spid="_x0000_s4204" name="Clip" r:id="rId8" imgW="1305000" imgH="1085760" progId="">
              <p:embed/>
            </p:oleObj>
          </a:graphicData>
        </a:graphic>
      </p:graphicFrame>
      <p:sp>
        <p:nvSpPr>
          <p:cNvPr id="683021" name="Line 13"/>
          <p:cNvSpPr>
            <a:spLocks noChangeShapeType="1"/>
          </p:cNvSpPr>
          <p:nvPr/>
        </p:nvSpPr>
        <p:spPr bwMode="auto">
          <a:xfrm flipH="1" flipV="1">
            <a:off x="6529388" y="2132013"/>
            <a:ext cx="11112" cy="781050"/>
          </a:xfrm>
          <a:prstGeom prst="line">
            <a:avLst/>
          </a:prstGeom>
          <a:noFill/>
          <a:ln w="28575">
            <a:solidFill>
              <a:schemeClr val="tx1"/>
            </a:solidFill>
            <a:round/>
            <a:headEnd/>
            <a:tailEnd/>
          </a:ln>
          <a:effectLst/>
        </p:spPr>
        <p:txBody>
          <a:bodyPr/>
          <a:lstStyle/>
          <a:p>
            <a:endParaRPr lang="zh-CN" altLang="en-US">
              <a:latin typeface="+mn-lt"/>
            </a:endParaRPr>
          </a:p>
        </p:txBody>
      </p:sp>
      <p:graphicFrame>
        <p:nvGraphicFramePr>
          <p:cNvPr id="683022" name="Object 14"/>
          <p:cNvGraphicFramePr>
            <a:graphicFrameLocks noChangeAspect="1"/>
          </p:cNvGraphicFramePr>
          <p:nvPr/>
        </p:nvGraphicFramePr>
        <p:xfrm>
          <a:off x="6523038" y="3951288"/>
          <a:ext cx="611187" cy="520700"/>
        </p:xfrm>
        <a:graphic>
          <a:graphicData uri="http://schemas.openxmlformats.org/presentationml/2006/ole">
            <p:oleObj spid="_x0000_s4205" name="Clip" r:id="rId9" imgW="1305000" imgH="1085760" progId="">
              <p:embed/>
            </p:oleObj>
          </a:graphicData>
        </a:graphic>
      </p:graphicFrame>
      <p:sp>
        <p:nvSpPr>
          <p:cNvPr id="683023" name="Line 15"/>
          <p:cNvSpPr>
            <a:spLocks noChangeShapeType="1"/>
          </p:cNvSpPr>
          <p:nvPr/>
        </p:nvSpPr>
        <p:spPr bwMode="auto">
          <a:xfrm flipH="1" flipV="1">
            <a:off x="6538913" y="3159125"/>
            <a:ext cx="204787" cy="808038"/>
          </a:xfrm>
          <a:prstGeom prst="line">
            <a:avLst/>
          </a:prstGeom>
          <a:noFill/>
          <a:ln w="28575">
            <a:solidFill>
              <a:schemeClr val="tx1"/>
            </a:solidFill>
            <a:round/>
            <a:headEnd/>
            <a:tailEnd/>
          </a:ln>
          <a:effectLst/>
        </p:spPr>
        <p:txBody>
          <a:bodyPr/>
          <a:lstStyle/>
          <a:p>
            <a:endParaRPr lang="zh-CN" altLang="en-US">
              <a:latin typeface="+mn-lt"/>
            </a:endParaRPr>
          </a:p>
        </p:txBody>
      </p:sp>
      <p:sp>
        <p:nvSpPr>
          <p:cNvPr id="683024" name="Text Box 16"/>
          <p:cNvSpPr txBox="1">
            <a:spLocks noChangeArrowheads="1"/>
          </p:cNvSpPr>
          <p:nvPr/>
        </p:nvSpPr>
        <p:spPr bwMode="auto">
          <a:xfrm>
            <a:off x="6411913" y="1243013"/>
            <a:ext cx="409086"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A</a:t>
            </a:r>
          </a:p>
        </p:txBody>
      </p:sp>
      <p:sp>
        <p:nvSpPr>
          <p:cNvPr id="683025" name="Text Box 17"/>
          <p:cNvSpPr txBox="1">
            <a:spLocks noChangeArrowheads="1"/>
          </p:cNvSpPr>
          <p:nvPr/>
        </p:nvSpPr>
        <p:spPr bwMode="auto">
          <a:xfrm>
            <a:off x="6605588" y="4502150"/>
            <a:ext cx="465192"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A’</a:t>
            </a:r>
          </a:p>
        </p:txBody>
      </p:sp>
      <p:sp>
        <p:nvSpPr>
          <p:cNvPr id="683026" name="Text Box 18"/>
          <p:cNvSpPr txBox="1">
            <a:spLocks noChangeArrowheads="1"/>
          </p:cNvSpPr>
          <p:nvPr/>
        </p:nvSpPr>
        <p:spPr bwMode="auto">
          <a:xfrm>
            <a:off x="7827963" y="1912938"/>
            <a:ext cx="378630"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B</a:t>
            </a:r>
          </a:p>
        </p:txBody>
      </p:sp>
      <p:sp>
        <p:nvSpPr>
          <p:cNvPr id="683027" name="Text Box 19"/>
          <p:cNvSpPr txBox="1">
            <a:spLocks noChangeArrowheads="1"/>
          </p:cNvSpPr>
          <p:nvPr/>
        </p:nvSpPr>
        <p:spPr bwMode="auto">
          <a:xfrm>
            <a:off x="5497513" y="4398963"/>
            <a:ext cx="434734"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B’</a:t>
            </a:r>
          </a:p>
        </p:txBody>
      </p:sp>
      <p:sp>
        <p:nvSpPr>
          <p:cNvPr id="683028" name="Text Box 20"/>
          <p:cNvSpPr txBox="1">
            <a:spLocks noChangeArrowheads="1"/>
          </p:cNvSpPr>
          <p:nvPr/>
        </p:nvSpPr>
        <p:spPr bwMode="auto">
          <a:xfrm>
            <a:off x="7918450" y="3779838"/>
            <a:ext cx="370614"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C</a:t>
            </a:r>
          </a:p>
        </p:txBody>
      </p:sp>
      <p:sp>
        <p:nvSpPr>
          <p:cNvPr id="683029" name="Text Box 21"/>
          <p:cNvSpPr txBox="1">
            <a:spLocks noChangeArrowheads="1"/>
          </p:cNvSpPr>
          <p:nvPr/>
        </p:nvSpPr>
        <p:spPr bwMode="auto">
          <a:xfrm>
            <a:off x="5006975" y="1860550"/>
            <a:ext cx="426720"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C’</a:t>
            </a:r>
          </a:p>
        </p:txBody>
      </p:sp>
      <p:grpSp>
        <p:nvGrpSpPr>
          <p:cNvPr id="2" name="Group 22"/>
          <p:cNvGrpSpPr>
            <a:grpSpLocks/>
          </p:cNvGrpSpPr>
          <p:nvPr/>
        </p:nvGrpSpPr>
        <p:grpSpPr bwMode="auto">
          <a:xfrm>
            <a:off x="6145213" y="2936875"/>
            <a:ext cx="720725" cy="279400"/>
            <a:chOff x="3913" y="3140"/>
            <a:chExt cx="454" cy="176"/>
          </a:xfrm>
        </p:grpSpPr>
        <p:sp>
          <p:nvSpPr>
            <p:cNvPr id="683031" name="Rectangle 23"/>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683032" name="Freeform 24"/>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683033" name="Freeform 25"/>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sp>
        <p:nvSpPr>
          <p:cNvPr id="683034" name="Text Box 26"/>
          <p:cNvSpPr txBox="1">
            <a:spLocks noChangeArrowheads="1"/>
          </p:cNvSpPr>
          <p:nvPr/>
        </p:nvSpPr>
        <p:spPr bwMode="auto">
          <a:xfrm>
            <a:off x="5222813" y="5062538"/>
            <a:ext cx="3919663" cy="830997"/>
          </a:xfrm>
          <a:prstGeom prst="rect">
            <a:avLst/>
          </a:prstGeom>
          <a:noFill/>
          <a:ln w="9525">
            <a:noFill/>
            <a:miter lim="800000"/>
            <a:headEnd/>
            <a:tailEnd/>
          </a:ln>
          <a:effectLst/>
        </p:spPr>
        <p:txBody>
          <a:bodyPr wrap="none">
            <a:spAutoFit/>
          </a:bodyPr>
          <a:lstStyle/>
          <a:p>
            <a:pPr algn="ctr"/>
            <a:r>
              <a:rPr lang="en-US" altLang="zh-CN" dirty="0">
                <a:latin typeface="+mn-lt"/>
                <a:ea typeface="宋体" pitchFamily="2" charset="-122"/>
              </a:rPr>
              <a:t>switch with six interfaces</a:t>
            </a:r>
          </a:p>
          <a:p>
            <a:pPr algn="ctr"/>
            <a:r>
              <a:rPr lang="en-US" altLang="zh-CN" dirty="0">
                <a:latin typeface="+mn-lt"/>
                <a:ea typeface="宋体" pitchFamily="2" charset="-122"/>
              </a:rPr>
              <a:t>(</a:t>
            </a:r>
            <a:r>
              <a:rPr lang="en-US" altLang="zh-CN" dirty="0">
                <a:solidFill>
                  <a:srgbClr val="FF0000"/>
                </a:solidFill>
                <a:latin typeface="+mn-lt"/>
                <a:ea typeface="宋体" pitchFamily="2" charset="-122"/>
              </a:rPr>
              <a:t>1,2,3,4,5,6</a:t>
            </a:r>
            <a:r>
              <a:rPr lang="en-US" altLang="zh-CN" dirty="0">
                <a:latin typeface="+mn-lt"/>
                <a:ea typeface="宋体" pitchFamily="2" charset="-122"/>
              </a:rPr>
              <a:t>)</a:t>
            </a:r>
            <a:r>
              <a:rPr lang="en-US" altLang="zh-CN" i="0" dirty="0">
                <a:latin typeface="+mn-lt"/>
                <a:ea typeface="宋体" pitchFamily="2" charset="-122"/>
              </a:rPr>
              <a:t>  </a:t>
            </a:r>
          </a:p>
        </p:txBody>
      </p:sp>
      <p:sp>
        <p:nvSpPr>
          <p:cNvPr id="683035" name="Text Box 27"/>
          <p:cNvSpPr txBox="1">
            <a:spLocks noChangeArrowheads="1"/>
          </p:cNvSpPr>
          <p:nvPr/>
        </p:nvSpPr>
        <p:spPr bwMode="auto">
          <a:xfrm>
            <a:off x="6286500" y="2606675"/>
            <a:ext cx="322524"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1</a:t>
            </a:r>
          </a:p>
        </p:txBody>
      </p:sp>
      <p:sp>
        <p:nvSpPr>
          <p:cNvPr id="683036" name="Text Box 28"/>
          <p:cNvSpPr txBox="1">
            <a:spLocks noChangeArrowheads="1"/>
          </p:cNvSpPr>
          <p:nvPr/>
        </p:nvSpPr>
        <p:spPr bwMode="auto">
          <a:xfrm>
            <a:off x="6619875" y="26320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2</a:t>
            </a:r>
          </a:p>
        </p:txBody>
      </p:sp>
      <p:sp>
        <p:nvSpPr>
          <p:cNvPr id="683037" name="Text Box 29"/>
          <p:cNvSpPr txBox="1">
            <a:spLocks noChangeArrowheads="1"/>
          </p:cNvSpPr>
          <p:nvPr/>
        </p:nvSpPr>
        <p:spPr bwMode="auto">
          <a:xfrm>
            <a:off x="6897688" y="27844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3</a:t>
            </a:r>
          </a:p>
        </p:txBody>
      </p:sp>
      <p:sp>
        <p:nvSpPr>
          <p:cNvPr id="683038" name="Text Box 30"/>
          <p:cNvSpPr txBox="1">
            <a:spLocks noChangeArrowheads="1"/>
          </p:cNvSpPr>
          <p:nvPr/>
        </p:nvSpPr>
        <p:spPr bwMode="auto">
          <a:xfrm>
            <a:off x="6581775" y="31654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4</a:t>
            </a:r>
          </a:p>
        </p:txBody>
      </p:sp>
      <p:sp>
        <p:nvSpPr>
          <p:cNvPr id="683039" name="Text Box 31"/>
          <p:cNvSpPr txBox="1">
            <a:spLocks noChangeArrowheads="1"/>
          </p:cNvSpPr>
          <p:nvPr/>
        </p:nvSpPr>
        <p:spPr bwMode="auto">
          <a:xfrm>
            <a:off x="6151563" y="3227388"/>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5</a:t>
            </a:r>
          </a:p>
        </p:txBody>
      </p:sp>
      <p:sp>
        <p:nvSpPr>
          <p:cNvPr id="683040" name="Text Box 32"/>
          <p:cNvSpPr txBox="1">
            <a:spLocks noChangeArrowheads="1"/>
          </p:cNvSpPr>
          <p:nvPr/>
        </p:nvSpPr>
        <p:spPr bwMode="auto">
          <a:xfrm>
            <a:off x="5892800" y="2830513"/>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6</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4"/>
          <p:cNvSpPr>
            <a:spLocks noGrp="1"/>
          </p:cNvSpPr>
          <p:nvPr>
            <p:ph type="ftr" sz="quarter" idx="11"/>
          </p:nvPr>
        </p:nvSpPr>
        <p:spPr/>
        <p:txBody>
          <a:bodyPr/>
          <a:lstStyle/>
          <a:p>
            <a:r>
              <a:rPr lang="en-US" altLang="zh-CN" dirty="0" smtClean="0"/>
              <a:t>Network Switching</a:t>
            </a:r>
            <a:endParaRPr lang="en-US" altLang="zh-CN" dirty="0"/>
          </a:p>
        </p:txBody>
      </p:sp>
      <p:sp>
        <p:nvSpPr>
          <p:cNvPr id="54" name="灯片编号占位符 5"/>
          <p:cNvSpPr>
            <a:spLocks noGrp="1"/>
          </p:cNvSpPr>
          <p:nvPr>
            <p:ph type="sldNum" sz="quarter" idx="12"/>
          </p:nvPr>
        </p:nvSpPr>
        <p:spPr/>
        <p:txBody>
          <a:bodyPr/>
          <a:lstStyle/>
          <a:p>
            <a:r>
              <a:rPr lang="en-US" altLang="zh-CN" dirty="0" smtClean="0"/>
              <a:t>3-</a:t>
            </a:r>
            <a:fld id="{043BF979-2410-485B-8B9F-577753CB25C3}" type="slidenum">
              <a:rPr lang="en-US" altLang="zh-CN" smtClean="0"/>
              <a:pPr/>
              <a:t>22</a:t>
            </a:fld>
            <a:endParaRPr lang="en-US" altLang="zh-CN" dirty="0"/>
          </a:p>
        </p:txBody>
      </p:sp>
      <p:sp>
        <p:nvSpPr>
          <p:cNvPr id="420866" name="Rectangle 2"/>
          <p:cNvSpPr>
            <a:spLocks noGrp="1" noChangeArrowheads="1"/>
          </p:cNvSpPr>
          <p:nvPr>
            <p:ph type="title"/>
          </p:nvPr>
        </p:nvSpPr>
        <p:spPr/>
        <p:txBody>
          <a:bodyPr/>
          <a:lstStyle/>
          <a:p>
            <a:r>
              <a:rPr lang="en-US" altLang="zh-CN" dirty="0">
                <a:ea typeface="宋体" pitchFamily="2" charset="-122"/>
              </a:rPr>
              <a:t>Switch: self-learning</a:t>
            </a:r>
          </a:p>
        </p:txBody>
      </p:sp>
      <p:sp>
        <p:nvSpPr>
          <p:cNvPr id="420867" name="Rectangle 3"/>
          <p:cNvSpPr>
            <a:spLocks noGrp="1" noChangeArrowheads="1"/>
          </p:cNvSpPr>
          <p:nvPr>
            <p:ph type="body" idx="1"/>
          </p:nvPr>
        </p:nvSpPr>
        <p:spPr>
          <a:xfrm>
            <a:off x="450850" y="1547813"/>
            <a:ext cx="4202113" cy="4114800"/>
          </a:xfrm>
        </p:spPr>
        <p:txBody>
          <a:bodyPr/>
          <a:lstStyle/>
          <a:p>
            <a:r>
              <a:rPr lang="en-US" altLang="zh-CN" sz="2400" dirty="0">
                <a:ea typeface="宋体" pitchFamily="2" charset="-122"/>
              </a:rPr>
              <a:t>switch</a:t>
            </a:r>
            <a:r>
              <a:rPr lang="en-US" altLang="zh-CN" sz="2400" dirty="0">
                <a:solidFill>
                  <a:srgbClr val="FF0000"/>
                </a:solidFill>
                <a:ea typeface="宋体" pitchFamily="2" charset="-122"/>
              </a:rPr>
              <a:t> </a:t>
            </a:r>
            <a:r>
              <a:rPr lang="en-US" altLang="zh-CN" sz="2400" i="1" dirty="0">
                <a:solidFill>
                  <a:srgbClr val="FF0000"/>
                </a:solidFill>
                <a:ea typeface="宋体" pitchFamily="2" charset="-122"/>
              </a:rPr>
              <a:t>learns</a:t>
            </a:r>
            <a:r>
              <a:rPr lang="en-US" altLang="zh-CN" sz="2400" dirty="0">
                <a:ea typeface="宋体" pitchFamily="2" charset="-122"/>
              </a:rPr>
              <a:t> which hosts can be reached through which interfaces</a:t>
            </a:r>
          </a:p>
          <a:p>
            <a:pPr lvl="1"/>
            <a:r>
              <a:rPr lang="en-US" altLang="zh-CN" sz="2000" dirty="0">
                <a:ea typeface="宋体" pitchFamily="2" charset="-122"/>
              </a:rPr>
              <a:t>when frame received, switch “learns”  location of sender: incoming LAN segment</a:t>
            </a:r>
          </a:p>
          <a:p>
            <a:pPr lvl="1"/>
            <a:r>
              <a:rPr lang="en-US" altLang="zh-CN" sz="2000" dirty="0">
                <a:ea typeface="宋体" pitchFamily="2" charset="-122"/>
              </a:rPr>
              <a:t>records sender/location pair in switch table</a:t>
            </a:r>
          </a:p>
        </p:txBody>
      </p:sp>
      <p:graphicFrame>
        <p:nvGraphicFramePr>
          <p:cNvPr id="420868" name="Object 4"/>
          <p:cNvGraphicFramePr>
            <a:graphicFrameLocks noChangeAspect="1"/>
          </p:cNvGraphicFramePr>
          <p:nvPr/>
        </p:nvGraphicFramePr>
        <p:xfrm>
          <a:off x="5029200" y="2185988"/>
          <a:ext cx="611188" cy="520700"/>
        </p:xfrm>
        <a:graphic>
          <a:graphicData uri="http://schemas.openxmlformats.org/presentationml/2006/ole">
            <p:oleObj spid="_x0000_s5224" name="Clip" r:id="rId4" imgW="1305000" imgH="1085760" progId="">
              <p:embed/>
            </p:oleObj>
          </a:graphicData>
        </a:graphic>
      </p:graphicFrame>
      <p:graphicFrame>
        <p:nvGraphicFramePr>
          <p:cNvPr id="420869" name="Object 5"/>
          <p:cNvGraphicFramePr>
            <a:graphicFrameLocks noChangeAspect="1"/>
          </p:cNvGraphicFramePr>
          <p:nvPr/>
        </p:nvGraphicFramePr>
        <p:xfrm>
          <a:off x="7686675" y="3311525"/>
          <a:ext cx="611188" cy="520700"/>
        </p:xfrm>
        <a:graphic>
          <a:graphicData uri="http://schemas.openxmlformats.org/presentationml/2006/ole">
            <p:oleObj spid="_x0000_s5225" name="Clip" r:id="rId5" imgW="1305000" imgH="1085760" progId="">
              <p:embed/>
            </p:oleObj>
          </a:graphicData>
        </a:graphic>
      </p:graphicFrame>
      <p:sp>
        <p:nvSpPr>
          <p:cNvPr id="420870" name="Line 6"/>
          <p:cNvSpPr>
            <a:spLocks noChangeShapeType="1"/>
          </p:cNvSpPr>
          <p:nvPr/>
        </p:nvSpPr>
        <p:spPr bwMode="auto">
          <a:xfrm>
            <a:off x="5575300" y="2582863"/>
            <a:ext cx="754063" cy="433387"/>
          </a:xfrm>
          <a:prstGeom prst="line">
            <a:avLst/>
          </a:prstGeom>
          <a:noFill/>
          <a:ln w="28575">
            <a:solidFill>
              <a:schemeClr val="tx1"/>
            </a:solidFill>
            <a:round/>
            <a:headEnd/>
            <a:tailEnd/>
          </a:ln>
          <a:effectLst/>
        </p:spPr>
        <p:txBody>
          <a:bodyPr/>
          <a:lstStyle/>
          <a:p>
            <a:endParaRPr lang="zh-CN" altLang="en-US">
              <a:latin typeface="+mn-lt"/>
            </a:endParaRPr>
          </a:p>
        </p:txBody>
      </p:sp>
      <p:sp>
        <p:nvSpPr>
          <p:cNvPr id="420871" name="Line 7"/>
          <p:cNvSpPr>
            <a:spLocks noChangeShapeType="1"/>
          </p:cNvSpPr>
          <p:nvPr/>
        </p:nvSpPr>
        <p:spPr bwMode="auto">
          <a:xfrm flipV="1">
            <a:off x="5637213" y="3200400"/>
            <a:ext cx="679450" cy="655638"/>
          </a:xfrm>
          <a:prstGeom prst="line">
            <a:avLst/>
          </a:prstGeom>
          <a:noFill/>
          <a:ln w="31750">
            <a:solidFill>
              <a:schemeClr val="tx1"/>
            </a:solidFill>
            <a:round/>
            <a:headEnd/>
            <a:tailEnd/>
          </a:ln>
          <a:effectLst/>
        </p:spPr>
        <p:txBody>
          <a:bodyPr/>
          <a:lstStyle/>
          <a:p>
            <a:endParaRPr lang="zh-CN" altLang="en-US">
              <a:latin typeface="+mn-lt"/>
            </a:endParaRPr>
          </a:p>
        </p:txBody>
      </p:sp>
      <p:sp>
        <p:nvSpPr>
          <p:cNvPr id="420872" name="Line 8"/>
          <p:cNvSpPr>
            <a:spLocks noChangeShapeType="1"/>
          </p:cNvSpPr>
          <p:nvPr/>
        </p:nvSpPr>
        <p:spPr bwMode="auto">
          <a:xfrm flipV="1">
            <a:off x="6761163" y="2533650"/>
            <a:ext cx="593725" cy="407988"/>
          </a:xfrm>
          <a:prstGeom prst="line">
            <a:avLst/>
          </a:prstGeom>
          <a:noFill/>
          <a:ln w="28575">
            <a:solidFill>
              <a:schemeClr val="tx1"/>
            </a:solidFill>
            <a:round/>
            <a:headEnd/>
            <a:tailEnd/>
          </a:ln>
          <a:effectLst/>
        </p:spPr>
        <p:txBody>
          <a:bodyPr/>
          <a:lstStyle/>
          <a:p>
            <a:endParaRPr lang="zh-CN" altLang="en-US">
              <a:latin typeface="+mn-lt"/>
            </a:endParaRPr>
          </a:p>
        </p:txBody>
      </p:sp>
      <p:sp>
        <p:nvSpPr>
          <p:cNvPr id="420873" name="Line 9"/>
          <p:cNvSpPr>
            <a:spLocks noChangeShapeType="1"/>
          </p:cNvSpPr>
          <p:nvPr/>
        </p:nvSpPr>
        <p:spPr bwMode="auto">
          <a:xfrm>
            <a:off x="6835775" y="3016250"/>
            <a:ext cx="939800" cy="395288"/>
          </a:xfrm>
          <a:prstGeom prst="line">
            <a:avLst/>
          </a:prstGeom>
          <a:noFill/>
          <a:ln w="28575">
            <a:solidFill>
              <a:schemeClr val="tx1"/>
            </a:solidFill>
            <a:round/>
            <a:headEnd/>
            <a:tailEnd/>
          </a:ln>
          <a:effectLst/>
        </p:spPr>
        <p:txBody>
          <a:bodyPr/>
          <a:lstStyle/>
          <a:p>
            <a:endParaRPr lang="zh-CN" altLang="en-US">
              <a:latin typeface="+mn-lt"/>
            </a:endParaRPr>
          </a:p>
        </p:txBody>
      </p:sp>
      <p:graphicFrame>
        <p:nvGraphicFramePr>
          <p:cNvPr id="420874" name="Object 10"/>
          <p:cNvGraphicFramePr>
            <a:graphicFrameLocks noChangeAspect="1"/>
          </p:cNvGraphicFramePr>
          <p:nvPr/>
        </p:nvGraphicFramePr>
        <p:xfrm>
          <a:off x="5365750" y="3836988"/>
          <a:ext cx="611188" cy="520700"/>
        </p:xfrm>
        <a:graphic>
          <a:graphicData uri="http://schemas.openxmlformats.org/presentationml/2006/ole">
            <p:oleObj spid="_x0000_s5226" name="Clip" r:id="rId6" imgW="1305000" imgH="1085760" progId="">
              <p:embed/>
            </p:oleObj>
          </a:graphicData>
        </a:graphic>
      </p:graphicFrame>
      <p:graphicFrame>
        <p:nvGraphicFramePr>
          <p:cNvPr id="420875" name="Object 11"/>
          <p:cNvGraphicFramePr>
            <a:graphicFrameLocks noChangeAspect="1"/>
          </p:cNvGraphicFramePr>
          <p:nvPr/>
        </p:nvGraphicFramePr>
        <p:xfrm>
          <a:off x="7297738" y="2201863"/>
          <a:ext cx="611187" cy="520700"/>
        </p:xfrm>
        <a:graphic>
          <a:graphicData uri="http://schemas.openxmlformats.org/presentationml/2006/ole">
            <p:oleObj spid="_x0000_s5227" name="Clip" r:id="rId7" imgW="1305000" imgH="1085760" progId="">
              <p:embed/>
            </p:oleObj>
          </a:graphicData>
        </a:graphic>
      </p:graphicFrame>
      <p:graphicFrame>
        <p:nvGraphicFramePr>
          <p:cNvPr id="420876" name="Object 12"/>
          <p:cNvGraphicFramePr>
            <a:graphicFrameLocks noChangeAspect="1"/>
          </p:cNvGraphicFramePr>
          <p:nvPr/>
        </p:nvGraphicFramePr>
        <p:xfrm>
          <a:off x="6203950" y="1622425"/>
          <a:ext cx="611188" cy="520700"/>
        </p:xfrm>
        <a:graphic>
          <a:graphicData uri="http://schemas.openxmlformats.org/presentationml/2006/ole">
            <p:oleObj spid="_x0000_s5228" name="Clip" r:id="rId8" imgW="1305000" imgH="1085760" progId="">
              <p:embed/>
            </p:oleObj>
          </a:graphicData>
        </a:graphic>
      </p:graphicFrame>
      <p:sp>
        <p:nvSpPr>
          <p:cNvPr id="420877" name="Line 13"/>
          <p:cNvSpPr>
            <a:spLocks noChangeShapeType="1"/>
          </p:cNvSpPr>
          <p:nvPr/>
        </p:nvSpPr>
        <p:spPr bwMode="auto">
          <a:xfrm flipH="1" flipV="1">
            <a:off x="6529388" y="2132013"/>
            <a:ext cx="11112" cy="781050"/>
          </a:xfrm>
          <a:prstGeom prst="line">
            <a:avLst/>
          </a:prstGeom>
          <a:noFill/>
          <a:ln w="28575">
            <a:solidFill>
              <a:schemeClr val="tx1"/>
            </a:solidFill>
            <a:round/>
            <a:headEnd/>
            <a:tailEnd/>
          </a:ln>
          <a:effectLst/>
        </p:spPr>
        <p:txBody>
          <a:bodyPr/>
          <a:lstStyle/>
          <a:p>
            <a:endParaRPr lang="zh-CN" altLang="en-US">
              <a:latin typeface="+mn-lt"/>
            </a:endParaRPr>
          </a:p>
        </p:txBody>
      </p:sp>
      <p:graphicFrame>
        <p:nvGraphicFramePr>
          <p:cNvPr id="420878" name="Object 14"/>
          <p:cNvGraphicFramePr>
            <a:graphicFrameLocks noChangeAspect="1"/>
          </p:cNvGraphicFramePr>
          <p:nvPr/>
        </p:nvGraphicFramePr>
        <p:xfrm>
          <a:off x="6523038" y="3951288"/>
          <a:ext cx="611187" cy="520700"/>
        </p:xfrm>
        <a:graphic>
          <a:graphicData uri="http://schemas.openxmlformats.org/presentationml/2006/ole">
            <p:oleObj spid="_x0000_s5229" name="Clip" r:id="rId9" imgW="1305000" imgH="1085760" progId="">
              <p:embed/>
            </p:oleObj>
          </a:graphicData>
        </a:graphic>
      </p:graphicFrame>
      <p:sp>
        <p:nvSpPr>
          <p:cNvPr id="420879" name="Line 15"/>
          <p:cNvSpPr>
            <a:spLocks noChangeShapeType="1"/>
          </p:cNvSpPr>
          <p:nvPr/>
        </p:nvSpPr>
        <p:spPr bwMode="auto">
          <a:xfrm flipH="1" flipV="1">
            <a:off x="6538913" y="3159125"/>
            <a:ext cx="204787" cy="808038"/>
          </a:xfrm>
          <a:prstGeom prst="line">
            <a:avLst/>
          </a:prstGeom>
          <a:noFill/>
          <a:ln w="28575">
            <a:solidFill>
              <a:schemeClr val="tx1"/>
            </a:solidFill>
            <a:round/>
            <a:headEnd/>
            <a:tailEnd/>
          </a:ln>
          <a:effectLst/>
        </p:spPr>
        <p:txBody>
          <a:bodyPr/>
          <a:lstStyle/>
          <a:p>
            <a:endParaRPr lang="zh-CN" altLang="en-US">
              <a:latin typeface="+mn-lt"/>
            </a:endParaRPr>
          </a:p>
        </p:txBody>
      </p:sp>
      <p:sp>
        <p:nvSpPr>
          <p:cNvPr id="420880" name="Text Box 16"/>
          <p:cNvSpPr txBox="1">
            <a:spLocks noChangeArrowheads="1"/>
          </p:cNvSpPr>
          <p:nvPr/>
        </p:nvSpPr>
        <p:spPr bwMode="auto">
          <a:xfrm>
            <a:off x="6411913" y="1243013"/>
            <a:ext cx="409086"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A</a:t>
            </a:r>
          </a:p>
        </p:txBody>
      </p:sp>
      <p:sp>
        <p:nvSpPr>
          <p:cNvPr id="420881" name="Text Box 17"/>
          <p:cNvSpPr txBox="1">
            <a:spLocks noChangeArrowheads="1"/>
          </p:cNvSpPr>
          <p:nvPr/>
        </p:nvSpPr>
        <p:spPr bwMode="auto">
          <a:xfrm>
            <a:off x="6605588" y="4502150"/>
            <a:ext cx="465192"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A’</a:t>
            </a:r>
          </a:p>
        </p:txBody>
      </p:sp>
      <p:sp>
        <p:nvSpPr>
          <p:cNvPr id="420882" name="Text Box 18"/>
          <p:cNvSpPr txBox="1">
            <a:spLocks noChangeArrowheads="1"/>
          </p:cNvSpPr>
          <p:nvPr/>
        </p:nvSpPr>
        <p:spPr bwMode="auto">
          <a:xfrm>
            <a:off x="7827963" y="1912938"/>
            <a:ext cx="378630"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B</a:t>
            </a:r>
          </a:p>
        </p:txBody>
      </p:sp>
      <p:sp>
        <p:nvSpPr>
          <p:cNvPr id="420883" name="Text Box 19"/>
          <p:cNvSpPr txBox="1">
            <a:spLocks noChangeArrowheads="1"/>
          </p:cNvSpPr>
          <p:nvPr/>
        </p:nvSpPr>
        <p:spPr bwMode="auto">
          <a:xfrm>
            <a:off x="5497513" y="4398963"/>
            <a:ext cx="434734"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B’</a:t>
            </a:r>
          </a:p>
        </p:txBody>
      </p:sp>
      <p:sp>
        <p:nvSpPr>
          <p:cNvPr id="420884" name="Text Box 20"/>
          <p:cNvSpPr txBox="1">
            <a:spLocks noChangeArrowheads="1"/>
          </p:cNvSpPr>
          <p:nvPr/>
        </p:nvSpPr>
        <p:spPr bwMode="auto">
          <a:xfrm>
            <a:off x="7918450" y="3779838"/>
            <a:ext cx="370614"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C</a:t>
            </a:r>
          </a:p>
        </p:txBody>
      </p:sp>
      <p:sp>
        <p:nvSpPr>
          <p:cNvPr id="420885" name="Text Box 21"/>
          <p:cNvSpPr txBox="1">
            <a:spLocks noChangeArrowheads="1"/>
          </p:cNvSpPr>
          <p:nvPr/>
        </p:nvSpPr>
        <p:spPr bwMode="auto">
          <a:xfrm>
            <a:off x="5006975" y="1860550"/>
            <a:ext cx="426720"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C’</a:t>
            </a:r>
          </a:p>
        </p:txBody>
      </p:sp>
      <p:grpSp>
        <p:nvGrpSpPr>
          <p:cNvPr id="2" name="Group 22"/>
          <p:cNvGrpSpPr>
            <a:grpSpLocks/>
          </p:cNvGrpSpPr>
          <p:nvPr/>
        </p:nvGrpSpPr>
        <p:grpSpPr bwMode="auto">
          <a:xfrm>
            <a:off x="6145213" y="2936875"/>
            <a:ext cx="720725" cy="279400"/>
            <a:chOff x="3913" y="3140"/>
            <a:chExt cx="454" cy="176"/>
          </a:xfrm>
        </p:grpSpPr>
        <p:sp>
          <p:nvSpPr>
            <p:cNvPr id="420887" name="Rectangle 23"/>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420888" name="Freeform 24"/>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420889" name="Freeform 25"/>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sp>
        <p:nvSpPr>
          <p:cNvPr id="420890" name="Text Box 26"/>
          <p:cNvSpPr txBox="1">
            <a:spLocks noChangeArrowheads="1"/>
          </p:cNvSpPr>
          <p:nvPr/>
        </p:nvSpPr>
        <p:spPr bwMode="auto">
          <a:xfrm>
            <a:off x="6286500" y="2606675"/>
            <a:ext cx="322524"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1</a:t>
            </a:r>
          </a:p>
        </p:txBody>
      </p:sp>
      <p:sp>
        <p:nvSpPr>
          <p:cNvPr id="420891" name="Text Box 27"/>
          <p:cNvSpPr txBox="1">
            <a:spLocks noChangeArrowheads="1"/>
          </p:cNvSpPr>
          <p:nvPr/>
        </p:nvSpPr>
        <p:spPr bwMode="auto">
          <a:xfrm>
            <a:off x="6619875" y="26320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2</a:t>
            </a:r>
          </a:p>
        </p:txBody>
      </p:sp>
      <p:sp>
        <p:nvSpPr>
          <p:cNvPr id="420892" name="Text Box 28"/>
          <p:cNvSpPr txBox="1">
            <a:spLocks noChangeArrowheads="1"/>
          </p:cNvSpPr>
          <p:nvPr/>
        </p:nvSpPr>
        <p:spPr bwMode="auto">
          <a:xfrm>
            <a:off x="6897688" y="27844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3</a:t>
            </a:r>
          </a:p>
        </p:txBody>
      </p:sp>
      <p:sp>
        <p:nvSpPr>
          <p:cNvPr id="420893" name="Text Box 29"/>
          <p:cNvSpPr txBox="1">
            <a:spLocks noChangeArrowheads="1"/>
          </p:cNvSpPr>
          <p:nvPr/>
        </p:nvSpPr>
        <p:spPr bwMode="auto">
          <a:xfrm>
            <a:off x="6581775" y="3165475"/>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4</a:t>
            </a:r>
          </a:p>
        </p:txBody>
      </p:sp>
      <p:sp>
        <p:nvSpPr>
          <p:cNvPr id="420894" name="Text Box 30"/>
          <p:cNvSpPr txBox="1">
            <a:spLocks noChangeArrowheads="1"/>
          </p:cNvSpPr>
          <p:nvPr/>
        </p:nvSpPr>
        <p:spPr bwMode="auto">
          <a:xfrm>
            <a:off x="6151563" y="3227388"/>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5</a:t>
            </a:r>
          </a:p>
        </p:txBody>
      </p:sp>
      <p:sp>
        <p:nvSpPr>
          <p:cNvPr id="420895" name="Text Box 31"/>
          <p:cNvSpPr txBox="1">
            <a:spLocks noChangeArrowheads="1"/>
          </p:cNvSpPr>
          <p:nvPr/>
        </p:nvSpPr>
        <p:spPr bwMode="auto">
          <a:xfrm>
            <a:off x="5892800" y="2830513"/>
            <a:ext cx="372218" cy="461665"/>
          </a:xfrm>
          <a:prstGeom prst="rect">
            <a:avLst/>
          </a:prstGeom>
          <a:noFill/>
          <a:ln w="9525">
            <a:noFill/>
            <a:miter lim="800000"/>
            <a:headEnd/>
            <a:tailEnd/>
          </a:ln>
          <a:effectLst/>
        </p:spPr>
        <p:txBody>
          <a:bodyPr wrap="none">
            <a:spAutoFit/>
          </a:bodyPr>
          <a:lstStyle/>
          <a:p>
            <a:r>
              <a:rPr lang="en-US" altLang="zh-CN" i="0" dirty="0">
                <a:solidFill>
                  <a:srgbClr val="FF0000"/>
                </a:solidFill>
                <a:latin typeface="+mn-lt"/>
                <a:ea typeface="宋体" pitchFamily="2" charset="-122"/>
              </a:rPr>
              <a:t>6</a:t>
            </a:r>
          </a:p>
        </p:txBody>
      </p:sp>
      <p:grpSp>
        <p:nvGrpSpPr>
          <p:cNvPr id="3" name="Group 36"/>
          <p:cNvGrpSpPr>
            <a:grpSpLocks/>
          </p:cNvGrpSpPr>
          <p:nvPr/>
        </p:nvGrpSpPr>
        <p:grpSpPr bwMode="auto">
          <a:xfrm>
            <a:off x="6778625" y="1223965"/>
            <a:ext cx="1428750" cy="461962"/>
            <a:chOff x="1750" y="3514"/>
            <a:chExt cx="900" cy="291"/>
          </a:xfrm>
        </p:grpSpPr>
        <p:sp>
          <p:nvSpPr>
            <p:cNvPr id="420896" name="Rectangle 32"/>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zh-CN" altLang="en-US">
                <a:latin typeface="+mn-lt"/>
              </a:endParaRPr>
            </a:p>
          </p:txBody>
        </p:sp>
        <p:sp>
          <p:nvSpPr>
            <p:cNvPr id="420897" name="Text Box 33"/>
            <p:cNvSpPr txBox="1">
              <a:spLocks noChangeArrowheads="1"/>
            </p:cNvSpPr>
            <p:nvPr/>
          </p:nvSpPr>
          <p:spPr bwMode="auto">
            <a:xfrm>
              <a:off x="1750" y="3514"/>
              <a:ext cx="492" cy="291"/>
            </a:xfrm>
            <a:prstGeom prst="rect">
              <a:avLst/>
            </a:prstGeom>
            <a:noFill/>
            <a:ln w="9525">
              <a:noFill/>
              <a:miter lim="800000"/>
              <a:headEnd/>
              <a:tailEnd/>
            </a:ln>
            <a:effectLst/>
          </p:spPr>
          <p:txBody>
            <a:bodyPr wrap="none">
              <a:spAutoFit/>
            </a:bodyPr>
            <a:lstStyle/>
            <a:p>
              <a:r>
                <a:rPr lang="en-US" altLang="zh-CN" i="0" dirty="0">
                  <a:solidFill>
                    <a:schemeClr val="bg1"/>
                  </a:solidFill>
                  <a:latin typeface="+mn-lt"/>
                  <a:ea typeface="宋体" pitchFamily="2" charset="-122"/>
                </a:rPr>
                <a:t>A </a:t>
              </a:r>
              <a:r>
                <a:rPr lang="en-US" altLang="zh-CN" i="0" dirty="0" err="1">
                  <a:solidFill>
                    <a:schemeClr val="bg1"/>
                  </a:solidFill>
                  <a:latin typeface="+mn-lt"/>
                  <a:ea typeface="宋体" pitchFamily="2" charset="-122"/>
                </a:rPr>
                <a:t>A</a:t>
              </a:r>
              <a:r>
                <a:rPr lang="en-US" altLang="zh-CN" i="0" dirty="0">
                  <a:solidFill>
                    <a:schemeClr val="bg1"/>
                  </a:solidFill>
                  <a:latin typeface="+mn-lt"/>
                  <a:ea typeface="宋体" pitchFamily="2" charset="-122"/>
                </a:rPr>
                <a:t>’</a:t>
              </a:r>
            </a:p>
          </p:txBody>
        </p:sp>
        <p:sp>
          <p:nvSpPr>
            <p:cNvPr id="420898" name="Line 34"/>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420899" name="Line 35"/>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zh-CN" altLang="en-US">
                <a:latin typeface="+mn-lt"/>
              </a:endParaRPr>
            </a:p>
          </p:txBody>
        </p:sp>
      </p:grpSp>
      <p:grpSp>
        <p:nvGrpSpPr>
          <p:cNvPr id="4" name="Group 41"/>
          <p:cNvGrpSpPr>
            <a:grpSpLocks/>
          </p:cNvGrpSpPr>
          <p:nvPr/>
        </p:nvGrpSpPr>
        <p:grpSpPr bwMode="auto">
          <a:xfrm>
            <a:off x="6994525" y="525463"/>
            <a:ext cx="1978025" cy="717550"/>
            <a:chOff x="4406" y="331"/>
            <a:chExt cx="1246" cy="452"/>
          </a:xfrm>
        </p:grpSpPr>
        <p:sp>
          <p:nvSpPr>
            <p:cNvPr id="420901" name="Line 37"/>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p:spPr>
          <p:txBody>
            <a:bodyPr wrap="none"/>
            <a:lstStyle/>
            <a:p>
              <a:endParaRPr lang="zh-CN" altLang="en-US">
                <a:latin typeface="+mn-lt"/>
              </a:endParaRPr>
            </a:p>
          </p:txBody>
        </p:sp>
        <p:sp>
          <p:nvSpPr>
            <p:cNvPr id="420902" name="Line 38"/>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p:spPr>
          <p:txBody>
            <a:bodyPr wrap="none"/>
            <a:lstStyle/>
            <a:p>
              <a:endParaRPr lang="zh-CN" altLang="en-US">
                <a:latin typeface="+mn-lt"/>
              </a:endParaRPr>
            </a:p>
          </p:txBody>
        </p:sp>
        <p:sp>
          <p:nvSpPr>
            <p:cNvPr id="420903" name="Text Box 39"/>
            <p:cNvSpPr txBox="1">
              <a:spLocks noChangeArrowheads="1"/>
            </p:cNvSpPr>
            <p:nvPr/>
          </p:nvSpPr>
          <p:spPr bwMode="auto">
            <a:xfrm>
              <a:off x="4643" y="331"/>
              <a:ext cx="1009"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Source: A</a:t>
              </a:r>
            </a:p>
          </p:txBody>
        </p:sp>
        <p:sp>
          <p:nvSpPr>
            <p:cNvPr id="420904" name="Text Box 40"/>
            <p:cNvSpPr txBox="1">
              <a:spLocks noChangeArrowheads="1"/>
            </p:cNvSpPr>
            <p:nvPr/>
          </p:nvSpPr>
          <p:spPr bwMode="auto">
            <a:xfrm>
              <a:off x="4660" y="492"/>
              <a:ext cx="839"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Dest: A’</a:t>
              </a:r>
            </a:p>
          </p:txBody>
        </p:sp>
      </p:grpSp>
      <p:grpSp>
        <p:nvGrpSpPr>
          <p:cNvPr id="5" name="Group 47"/>
          <p:cNvGrpSpPr>
            <a:grpSpLocks/>
          </p:cNvGrpSpPr>
          <p:nvPr/>
        </p:nvGrpSpPr>
        <p:grpSpPr bwMode="auto">
          <a:xfrm>
            <a:off x="3336925" y="4937125"/>
            <a:ext cx="3063875" cy="1444625"/>
            <a:chOff x="3441" y="3154"/>
            <a:chExt cx="1930" cy="910"/>
          </a:xfrm>
        </p:grpSpPr>
        <p:sp>
          <p:nvSpPr>
            <p:cNvPr id="420907" name="Rectangle 43"/>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p:spPr>
          <p:txBody>
            <a:bodyPr wrap="none" anchor="ctr"/>
            <a:lstStyle/>
            <a:p>
              <a:endParaRPr lang="zh-CN" altLang="en-US" sz="1800">
                <a:latin typeface="+mn-lt"/>
              </a:endParaRPr>
            </a:p>
          </p:txBody>
        </p:sp>
        <p:sp>
          <p:nvSpPr>
            <p:cNvPr id="420906" name="Text Box 42"/>
            <p:cNvSpPr txBox="1">
              <a:spLocks noChangeArrowheads="1"/>
            </p:cNvSpPr>
            <p:nvPr/>
          </p:nvSpPr>
          <p:spPr bwMode="auto">
            <a:xfrm>
              <a:off x="3441" y="3175"/>
              <a:ext cx="1930" cy="233"/>
            </a:xfrm>
            <a:prstGeom prst="rect">
              <a:avLst/>
            </a:prstGeom>
            <a:noFill/>
            <a:ln w="9525">
              <a:noFill/>
              <a:miter lim="800000"/>
              <a:headEnd/>
              <a:tailEnd/>
            </a:ln>
            <a:effectLst/>
          </p:spPr>
          <p:txBody>
            <a:bodyPr wrap="none">
              <a:spAutoFit/>
            </a:bodyPr>
            <a:lstStyle/>
            <a:p>
              <a:r>
                <a:rPr lang="en-US" altLang="zh-CN" sz="1800" i="0">
                  <a:latin typeface="+mn-lt"/>
                  <a:ea typeface="宋体" pitchFamily="2" charset="-122"/>
                </a:rPr>
                <a:t>MAC addr  interface   TTL</a:t>
              </a:r>
            </a:p>
          </p:txBody>
        </p:sp>
        <p:sp>
          <p:nvSpPr>
            <p:cNvPr id="420908" name="Line 44"/>
            <p:cNvSpPr>
              <a:spLocks noChangeShapeType="1"/>
            </p:cNvSpPr>
            <p:nvPr/>
          </p:nvSpPr>
          <p:spPr bwMode="auto">
            <a:xfrm>
              <a:off x="4226" y="3154"/>
              <a:ext cx="0" cy="907"/>
            </a:xfrm>
            <a:prstGeom prst="line">
              <a:avLst/>
            </a:prstGeom>
            <a:noFill/>
            <a:ln w="9525">
              <a:solidFill>
                <a:schemeClr val="tx1"/>
              </a:solidFill>
              <a:round/>
              <a:headEnd/>
              <a:tailEnd/>
            </a:ln>
            <a:effectLst/>
          </p:spPr>
          <p:txBody>
            <a:bodyPr wrap="none"/>
            <a:lstStyle/>
            <a:p>
              <a:endParaRPr lang="zh-CN" altLang="en-US" sz="1800">
                <a:latin typeface="+mn-lt"/>
              </a:endParaRPr>
            </a:p>
          </p:txBody>
        </p:sp>
        <p:sp>
          <p:nvSpPr>
            <p:cNvPr id="420909" name="Line 45"/>
            <p:cNvSpPr>
              <a:spLocks noChangeShapeType="1"/>
            </p:cNvSpPr>
            <p:nvPr/>
          </p:nvSpPr>
          <p:spPr bwMode="auto">
            <a:xfrm>
              <a:off x="4963" y="3157"/>
              <a:ext cx="0" cy="907"/>
            </a:xfrm>
            <a:prstGeom prst="line">
              <a:avLst/>
            </a:prstGeom>
            <a:noFill/>
            <a:ln w="9525">
              <a:solidFill>
                <a:schemeClr val="tx1"/>
              </a:solidFill>
              <a:round/>
              <a:headEnd/>
              <a:tailEnd/>
            </a:ln>
            <a:effectLst/>
          </p:spPr>
          <p:txBody>
            <a:bodyPr wrap="none"/>
            <a:lstStyle/>
            <a:p>
              <a:endParaRPr lang="zh-CN" altLang="en-US" sz="1800">
                <a:latin typeface="+mn-lt"/>
              </a:endParaRPr>
            </a:p>
          </p:txBody>
        </p:sp>
        <p:sp>
          <p:nvSpPr>
            <p:cNvPr id="420910" name="Line 46"/>
            <p:cNvSpPr>
              <a:spLocks noChangeShapeType="1"/>
            </p:cNvSpPr>
            <p:nvPr/>
          </p:nvSpPr>
          <p:spPr bwMode="auto">
            <a:xfrm>
              <a:off x="3452" y="3397"/>
              <a:ext cx="1886" cy="0"/>
            </a:xfrm>
            <a:prstGeom prst="line">
              <a:avLst/>
            </a:prstGeom>
            <a:noFill/>
            <a:ln w="9525">
              <a:solidFill>
                <a:schemeClr val="tx1"/>
              </a:solidFill>
              <a:round/>
              <a:headEnd/>
              <a:tailEnd/>
            </a:ln>
            <a:effectLst/>
          </p:spPr>
          <p:txBody>
            <a:bodyPr wrap="none"/>
            <a:lstStyle/>
            <a:p>
              <a:endParaRPr lang="zh-CN" altLang="en-US" sz="1800">
                <a:latin typeface="+mn-lt"/>
              </a:endParaRPr>
            </a:p>
          </p:txBody>
        </p:sp>
      </p:grpSp>
      <p:sp>
        <p:nvSpPr>
          <p:cNvPr id="420912" name="Text Box 48"/>
          <p:cNvSpPr txBox="1">
            <a:spLocks noChangeArrowheads="1"/>
          </p:cNvSpPr>
          <p:nvPr/>
        </p:nvSpPr>
        <p:spPr bwMode="auto">
          <a:xfrm>
            <a:off x="6392403" y="5326063"/>
            <a:ext cx="1867819" cy="646331"/>
          </a:xfrm>
          <a:prstGeom prst="rect">
            <a:avLst/>
          </a:prstGeom>
          <a:noFill/>
          <a:ln w="9525">
            <a:noFill/>
            <a:miter lim="800000"/>
            <a:headEnd/>
            <a:tailEnd/>
          </a:ln>
          <a:effectLst/>
        </p:spPr>
        <p:txBody>
          <a:bodyPr wrap="none">
            <a:spAutoFit/>
          </a:bodyPr>
          <a:lstStyle/>
          <a:p>
            <a:pPr algn="ctr"/>
            <a:r>
              <a:rPr lang="en-US" altLang="zh-CN" sz="1800">
                <a:latin typeface="+mn-lt"/>
                <a:ea typeface="宋体" pitchFamily="2" charset="-122"/>
              </a:rPr>
              <a:t>Switch table </a:t>
            </a:r>
          </a:p>
          <a:p>
            <a:pPr algn="ctr"/>
            <a:r>
              <a:rPr lang="en-US" altLang="zh-CN" sz="1800">
                <a:latin typeface="+mn-lt"/>
                <a:ea typeface="宋体" pitchFamily="2" charset="-122"/>
              </a:rPr>
              <a:t>(initially empty)</a:t>
            </a:r>
          </a:p>
        </p:txBody>
      </p:sp>
      <p:grpSp>
        <p:nvGrpSpPr>
          <p:cNvPr id="6" name="Group 53"/>
          <p:cNvGrpSpPr>
            <a:grpSpLocks/>
          </p:cNvGrpSpPr>
          <p:nvPr/>
        </p:nvGrpSpPr>
        <p:grpSpPr bwMode="auto">
          <a:xfrm>
            <a:off x="3771900" y="5370513"/>
            <a:ext cx="2497138" cy="377825"/>
            <a:chOff x="2376" y="3383"/>
            <a:chExt cx="1573" cy="238"/>
          </a:xfrm>
        </p:grpSpPr>
        <p:sp>
          <p:nvSpPr>
            <p:cNvPr id="420913" name="Text Box 49"/>
            <p:cNvSpPr txBox="1">
              <a:spLocks noChangeArrowheads="1"/>
            </p:cNvSpPr>
            <p:nvPr/>
          </p:nvSpPr>
          <p:spPr bwMode="auto">
            <a:xfrm>
              <a:off x="2376" y="3388"/>
              <a:ext cx="222" cy="233"/>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A</a:t>
              </a:r>
            </a:p>
          </p:txBody>
        </p:sp>
        <p:sp>
          <p:nvSpPr>
            <p:cNvPr id="420914" name="Text Box 50"/>
            <p:cNvSpPr txBox="1">
              <a:spLocks noChangeArrowheads="1"/>
            </p:cNvSpPr>
            <p:nvPr/>
          </p:nvSpPr>
          <p:spPr bwMode="auto">
            <a:xfrm>
              <a:off x="3133" y="3387"/>
              <a:ext cx="182" cy="233"/>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1</a:t>
              </a:r>
            </a:p>
          </p:txBody>
        </p:sp>
        <p:sp>
          <p:nvSpPr>
            <p:cNvPr id="420915" name="Text Box 51"/>
            <p:cNvSpPr txBox="1">
              <a:spLocks noChangeArrowheads="1"/>
            </p:cNvSpPr>
            <p:nvPr/>
          </p:nvSpPr>
          <p:spPr bwMode="auto">
            <a:xfrm>
              <a:off x="3655" y="3383"/>
              <a:ext cx="294" cy="233"/>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60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20912"/>
                                        </p:tgtEl>
                                        <p:attrNameLst>
                                          <p:attrName>style.visibility</p:attrName>
                                        </p:attrNameLst>
                                      </p:cBhvr>
                                      <p:to>
                                        <p:strVal val="visible"/>
                                      </p:to>
                                    </p:set>
                                    <p:animEffect transition="in" filter="dissolve">
                                      <p:cBhvr>
                                        <p:cTn id="18" dur="500"/>
                                        <p:tgtEl>
                                          <p:spTgt spid="4209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4.44444E-6 -2.59259E-6 L -0.10694 0.11482 L -0.10694 0.24329 " pathEditMode="relative" rAng="0" ptsTypes="AAA">
                                      <p:cBhvr>
                                        <p:cTn id="24" dur="2000" fill="hold"/>
                                        <p:tgtEl>
                                          <p:spTgt spid="3"/>
                                        </p:tgtEl>
                                        <p:attrNameLst>
                                          <p:attrName>ppt_x</p:attrName>
                                          <p:attrName>ppt_y</p:attrName>
                                        </p:attrNameLst>
                                      </p:cBhvr>
                                      <p:rCtr x="-5300" y="12200"/>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Network Switching</a:t>
            </a:r>
            <a:endParaRPr lang="en-US" altLang="zh-CN"/>
          </a:p>
        </p:txBody>
      </p:sp>
      <p:sp>
        <p:nvSpPr>
          <p:cNvPr id="7" name="灯片编号占位符 5"/>
          <p:cNvSpPr>
            <a:spLocks noGrp="1"/>
          </p:cNvSpPr>
          <p:nvPr>
            <p:ph type="sldNum" sz="quarter" idx="12"/>
          </p:nvPr>
        </p:nvSpPr>
        <p:spPr/>
        <p:txBody>
          <a:bodyPr/>
          <a:lstStyle/>
          <a:p>
            <a:r>
              <a:rPr lang="en-US" altLang="zh-CN" dirty="0" smtClean="0"/>
              <a:t>3-</a:t>
            </a:r>
            <a:fld id="{190287EB-0C93-4A59-95FD-C24A3C7FB1AB}" type="slidenum">
              <a:rPr lang="en-US" altLang="zh-CN" smtClean="0"/>
              <a:pPr/>
              <a:t>23</a:t>
            </a:fld>
            <a:endParaRPr lang="en-US" altLang="zh-CN" dirty="0"/>
          </a:p>
        </p:txBody>
      </p:sp>
      <p:sp>
        <p:nvSpPr>
          <p:cNvPr id="421890" name="Rectangle 2"/>
          <p:cNvSpPr>
            <a:spLocks noGrp="1" noChangeArrowheads="1"/>
          </p:cNvSpPr>
          <p:nvPr>
            <p:ph type="title"/>
          </p:nvPr>
        </p:nvSpPr>
        <p:spPr>
          <a:xfrm>
            <a:off x="509588" y="0"/>
            <a:ext cx="7772400" cy="1143000"/>
          </a:xfrm>
        </p:spPr>
        <p:txBody>
          <a:bodyPr/>
          <a:lstStyle/>
          <a:p>
            <a:r>
              <a:rPr lang="en-US" altLang="zh-CN" sz="3600">
                <a:ea typeface="宋体" pitchFamily="2" charset="-122"/>
              </a:rPr>
              <a:t>Switch: frame filtering/forwarding</a:t>
            </a:r>
          </a:p>
        </p:txBody>
      </p:sp>
      <p:sp>
        <p:nvSpPr>
          <p:cNvPr id="421891" name="Rectangle 3"/>
          <p:cNvSpPr>
            <a:spLocks noGrp="1" noChangeArrowheads="1"/>
          </p:cNvSpPr>
          <p:nvPr>
            <p:ph type="body" idx="1"/>
          </p:nvPr>
        </p:nvSpPr>
        <p:spPr>
          <a:xfrm>
            <a:off x="630238" y="1150938"/>
            <a:ext cx="8201025" cy="4636913"/>
          </a:xfrm>
        </p:spPr>
        <p:txBody>
          <a:bodyPr/>
          <a:lstStyle/>
          <a:p>
            <a:pPr>
              <a:buFont typeface="ZapfDingbats" pitchFamily="82" charset="2"/>
              <a:buNone/>
            </a:pPr>
            <a:r>
              <a:rPr lang="en-US" altLang="zh-CN" sz="2400" u="sng" dirty="0">
                <a:solidFill>
                  <a:srgbClr val="FF0000"/>
                </a:solidFill>
                <a:ea typeface="宋体" pitchFamily="2" charset="-122"/>
              </a:rPr>
              <a:t>When </a:t>
            </a:r>
            <a:r>
              <a:rPr lang="en-US" altLang="zh-CN" sz="2400" u="sng" dirty="0" smtClean="0">
                <a:solidFill>
                  <a:srgbClr val="FF0000"/>
                </a:solidFill>
                <a:ea typeface="宋体" pitchFamily="2" charset="-122"/>
              </a:rPr>
              <a:t>frame </a:t>
            </a:r>
            <a:r>
              <a:rPr lang="en-US" altLang="zh-CN" sz="2400" u="sng" dirty="0">
                <a:solidFill>
                  <a:srgbClr val="FF0000"/>
                </a:solidFill>
                <a:ea typeface="宋体" pitchFamily="2" charset="-122"/>
              </a:rPr>
              <a:t>received:</a:t>
            </a:r>
            <a:br>
              <a:rPr lang="en-US" altLang="zh-CN" sz="2400" u="sng" dirty="0">
                <a:solidFill>
                  <a:srgbClr val="FF0000"/>
                </a:solidFill>
                <a:ea typeface="宋体" pitchFamily="2" charset="-122"/>
              </a:rPr>
            </a:br>
            <a:endParaRPr lang="en-US" altLang="zh-CN" sz="2400" u="sng" dirty="0">
              <a:solidFill>
                <a:srgbClr val="FF0000"/>
              </a:solidFill>
              <a:ea typeface="宋体" pitchFamily="2" charset="-122"/>
            </a:endParaRPr>
          </a:p>
          <a:p>
            <a:pPr>
              <a:buFont typeface="ZapfDingbats" pitchFamily="82" charset="2"/>
              <a:buNone/>
            </a:pPr>
            <a:r>
              <a:rPr lang="en-US" altLang="zh-CN" sz="2400" dirty="0">
                <a:ea typeface="宋体" pitchFamily="2" charset="-122"/>
              </a:rPr>
              <a:t>1. record link associated with sending host</a:t>
            </a:r>
          </a:p>
          <a:p>
            <a:pPr>
              <a:buFont typeface="ZapfDingbats" pitchFamily="82" charset="2"/>
              <a:buNone/>
            </a:pPr>
            <a:r>
              <a:rPr lang="en-US" altLang="zh-CN" sz="2400" dirty="0">
                <a:ea typeface="宋体" pitchFamily="2" charset="-122"/>
              </a:rPr>
              <a:t>2. index switch table using MAC </a:t>
            </a:r>
            <a:r>
              <a:rPr lang="en-US" altLang="zh-CN" sz="2400" dirty="0" err="1">
                <a:ea typeface="宋体" pitchFamily="2" charset="-122"/>
              </a:rPr>
              <a:t>dest</a:t>
            </a:r>
            <a:r>
              <a:rPr lang="en-US" altLang="zh-CN" sz="2400" dirty="0">
                <a:ea typeface="宋体" pitchFamily="2" charset="-122"/>
              </a:rPr>
              <a:t> address</a:t>
            </a:r>
            <a:endParaRPr lang="en-US" altLang="zh-CN" sz="2400" b="1" dirty="0">
              <a:solidFill>
                <a:schemeClr val="accent2"/>
              </a:solidFill>
              <a:ea typeface="宋体" pitchFamily="2" charset="-122"/>
            </a:endParaRPr>
          </a:p>
          <a:p>
            <a:pPr>
              <a:buFont typeface="ZapfDingbats" pitchFamily="82" charset="2"/>
              <a:buNone/>
            </a:pPr>
            <a:r>
              <a:rPr lang="en-US" altLang="zh-CN" sz="2400" b="1" dirty="0">
                <a:solidFill>
                  <a:schemeClr val="accent2"/>
                </a:solidFill>
                <a:ea typeface="宋体" pitchFamily="2" charset="-122"/>
              </a:rPr>
              <a:t>3. if </a:t>
            </a:r>
            <a:r>
              <a:rPr lang="en-US" altLang="zh-CN" sz="2400" dirty="0">
                <a:ea typeface="宋体" pitchFamily="2" charset="-122"/>
              </a:rPr>
              <a:t>entry found for destination</a:t>
            </a:r>
            <a:br>
              <a:rPr lang="en-US" altLang="zh-CN" sz="2400" dirty="0">
                <a:ea typeface="宋体" pitchFamily="2" charset="-122"/>
              </a:rPr>
            </a:br>
            <a:r>
              <a:rPr lang="en-US" altLang="zh-CN" sz="2400" dirty="0">
                <a:ea typeface="宋体" pitchFamily="2" charset="-122"/>
              </a:rPr>
              <a:t>  </a:t>
            </a:r>
            <a:r>
              <a:rPr lang="en-US" altLang="zh-CN" sz="2400" b="1" dirty="0">
                <a:solidFill>
                  <a:schemeClr val="accent2"/>
                </a:solidFill>
                <a:ea typeface="宋体" pitchFamily="2" charset="-122"/>
              </a:rPr>
              <a:t>then {</a:t>
            </a:r>
          </a:p>
          <a:p>
            <a:pPr>
              <a:buFont typeface="ZapfDingbats" pitchFamily="82" charset="2"/>
              <a:buNone/>
            </a:pPr>
            <a:r>
              <a:rPr lang="en-US" altLang="zh-CN" sz="2400" b="1" dirty="0">
                <a:solidFill>
                  <a:schemeClr val="accent2"/>
                </a:solidFill>
                <a:ea typeface="宋体" pitchFamily="2" charset="-122"/>
              </a:rPr>
              <a:t>     if </a:t>
            </a:r>
            <a:r>
              <a:rPr lang="en-US" altLang="zh-CN" sz="2400" dirty="0" err="1">
                <a:ea typeface="宋体" pitchFamily="2" charset="-122"/>
              </a:rPr>
              <a:t>dest</a:t>
            </a:r>
            <a:r>
              <a:rPr lang="en-US" altLang="zh-CN" sz="2400" dirty="0">
                <a:ea typeface="宋体" pitchFamily="2" charset="-122"/>
              </a:rPr>
              <a:t> on segment from which frame arrived</a:t>
            </a:r>
            <a:br>
              <a:rPr lang="en-US" altLang="zh-CN" sz="2400" dirty="0">
                <a:ea typeface="宋体" pitchFamily="2" charset="-122"/>
              </a:rPr>
            </a:br>
            <a:r>
              <a:rPr lang="en-US" altLang="zh-CN" sz="2400" dirty="0">
                <a:ea typeface="宋体" pitchFamily="2" charset="-122"/>
              </a:rPr>
              <a:t>       </a:t>
            </a:r>
            <a:r>
              <a:rPr lang="en-US" altLang="zh-CN" sz="2400" b="1" dirty="0">
                <a:solidFill>
                  <a:schemeClr val="accent2"/>
                </a:solidFill>
                <a:ea typeface="宋体" pitchFamily="2" charset="-122"/>
              </a:rPr>
              <a:t>then</a:t>
            </a:r>
            <a:r>
              <a:rPr lang="en-US" altLang="zh-CN" sz="2400" dirty="0">
                <a:ea typeface="宋体" pitchFamily="2" charset="-122"/>
              </a:rPr>
              <a:t> drop the frame</a:t>
            </a:r>
          </a:p>
          <a:p>
            <a:pPr>
              <a:buFont typeface="ZapfDingbats" pitchFamily="82" charset="2"/>
              <a:buNone/>
            </a:pPr>
            <a:r>
              <a:rPr lang="en-US" altLang="zh-CN" sz="2400" dirty="0">
                <a:ea typeface="宋体" pitchFamily="2" charset="-122"/>
              </a:rPr>
              <a:t>           </a:t>
            </a:r>
            <a:r>
              <a:rPr lang="en-US" altLang="zh-CN" sz="2400" b="1" dirty="0">
                <a:solidFill>
                  <a:schemeClr val="accent2"/>
                </a:solidFill>
                <a:ea typeface="宋体" pitchFamily="2" charset="-122"/>
              </a:rPr>
              <a:t>else</a:t>
            </a:r>
            <a:r>
              <a:rPr lang="en-US" altLang="zh-CN" sz="2400" dirty="0">
                <a:ea typeface="宋体" pitchFamily="2" charset="-122"/>
              </a:rPr>
              <a:t> forward the frame on interface indicated</a:t>
            </a:r>
          </a:p>
          <a:p>
            <a:pPr>
              <a:buFont typeface="ZapfDingbats" pitchFamily="82" charset="2"/>
              <a:buNone/>
            </a:pPr>
            <a:r>
              <a:rPr lang="en-US" altLang="zh-CN" sz="2400" dirty="0">
                <a:ea typeface="宋体" pitchFamily="2" charset="-122"/>
              </a:rPr>
              <a:t>     </a:t>
            </a:r>
            <a:r>
              <a:rPr lang="en-US" altLang="zh-CN" sz="2400" b="1" dirty="0">
                <a:solidFill>
                  <a:schemeClr val="accent2"/>
                </a:solidFill>
                <a:ea typeface="宋体" pitchFamily="2" charset="-122"/>
              </a:rPr>
              <a:t>  }   </a:t>
            </a:r>
            <a:endParaRPr lang="en-US" altLang="zh-CN" sz="2400" dirty="0">
              <a:ea typeface="宋体" pitchFamily="2" charset="-122"/>
            </a:endParaRPr>
          </a:p>
          <a:p>
            <a:pPr>
              <a:buFont typeface="ZapfDingbats" pitchFamily="82" charset="2"/>
              <a:buNone/>
            </a:pPr>
            <a:r>
              <a:rPr lang="en-US" altLang="zh-CN" sz="2400" dirty="0">
                <a:ea typeface="宋体" pitchFamily="2" charset="-122"/>
              </a:rPr>
              <a:t>      </a:t>
            </a:r>
            <a:r>
              <a:rPr lang="en-US" altLang="zh-CN" sz="2400" b="1" dirty="0">
                <a:solidFill>
                  <a:schemeClr val="accent2"/>
                </a:solidFill>
                <a:ea typeface="宋体" pitchFamily="2" charset="-122"/>
              </a:rPr>
              <a:t>else</a:t>
            </a:r>
            <a:r>
              <a:rPr lang="en-US" altLang="zh-CN" sz="2400" dirty="0">
                <a:ea typeface="宋体" pitchFamily="2" charset="-122"/>
              </a:rPr>
              <a:t> flood</a:t>
            </a:r>
            <a:endParaRPr lang="en-US" altLang="zh-CN" dirty="0">
              <a:ea typeface="宋体" pitchFamily="2" charset="-122"/>
            </a:endParaRPr>
          </a:p>
          <a:p>
            <a:pPr lvl="3">
              <a:buFontTx/>
              <a:buNone/>
            </a:pPr>
            <a:r>
              <a:rPr lang="en-US" altLang="zh-CN" dirty="0">
                <a:ea typeface="宋体" pitchFamily="2" charset="-122"/>
              </a:rPr>
              <a:t>  </a:t>
            </a:r>
          </a:p>
        </p:txBody>
      </p:sp>
      <p:grpSp>
        <p:nvGrpSpPr>
          <p:cNvPr id="11" name="组合 10"/>
          <p:cNvGrpSpPr/>
          <p:nvPr/>
        </p:nvGrpSpPr>
        <p:grpSpPr>
          <a:xfrm>
            <a:off x="2514600" y="5453063"/>
            <a:ext cx="4609681" cy="835025"/>
            <a:chOff x="2514600" y="5453063"/>
            <a:chExt cx="4609681" cy="835025"/>
          </a:xfrm>
        </p:grpSpPr>
        <p:sp>
          <p:nvSpPr>
            <p:cNvPr id="421892" name="Text Box 4"/>
            <p:cNvSpPr txBox="1">
              <a:spLocks noChangeArrowheads="1"/>
            </p:cNvSpPr>
            <p:nvPr/>
          </p:nvSpPr>
          <p:spPr bwMode="auto">
            <a:xfrm>
              <a:off x="3094038" y="5453063"/>
              <a:ext cx="4030243" cy="835025"/>
            </a:xfrm>
            <a:prstGeom prst="rect">
              <a:avLst/>
            </a:prstGeom>
            <a:noFill/>
            <a:ln w="12700">
              <a:solidFill>
                <a:srgbClr val="FF0000"/>
              </a:solidFill>
              <a:miter lim="800000"/>
              <a:headEnd/>
              <a:tailEnd/>
            </a:ln>
            <a:effectLst/>
          </p:spPr>
          <p:txBody>
            <a:bodyPr wrap="square">
              <a:spAutoFit/>
            </a:bodyPr>
            <a:lstStyle/>
            <a:p>
              <a:r>
                <a:rPr lang="en-US" altLang="zh-CN" sz="2400">
                  <a:solidFill>
                    <a:schemeClr val="accent2"/>
                  </a:solidFill>
                  <a:ea typeface="宋体" pitchFamily="2" charset="-122"/>
                </a:rPr>
                <a:t>forward on all but the interface </a:t>
              </a:r>
            </a:p>
            <a:p>
              <a:r>
                <a:rPr lang="en-US" altLang="zh-CN" sz="2400">
                  <a:solidFill>
                    <a:schemeClr val="accent2"/>
                  </a:solidFill>
                  <a:ea typeface="宋体" pitchFamily="2" charset="-122"/>
                </a:rPr>
                <a:t>on which the frame arrived</a:t>
              </a:r>
              <a:endParaRPr lang="en-US" altLang="zh-CN" sz="2000">
                <a:solidFill>
                  <a:schemeClr val="accent2"/>
                </a:solidFill>
                <a:latin typeface="Times New Roman" pitchFamily="18" charset="0"/>
                <a:ea typeface="宋体" pitchFamily="2" charset="-122"/>
              </a:endParaRPr>
            </a:p>
          </p:txBody>
        </p:sp>
        <p:sp>
          <p:nvSpPr>
            <p:cNvPr id="421893" name="Line 5"/>
            <p:cNvSpPr>
              <a:spLocks noChangeShapeType="1"/>
            </p:cNvSpPr>
            <p:nvPr/>
          </p:nvSpPr>
          <p:spPr bwMode="auto">
            <a:xfrm flipH="1" flipV="1">
              <a:off x="2514600" y="5641975"/>
              <a:ext cx="525463" cy="317500"/>
            </a:xfrm>
            <a:prstGeom prst="line">
              <a:avLst/>
            </a:prstGeom>
            <a:noFill/>
            <a:ln w="9525">
              <a:solidFill>
                <a:srgbClr val="FF0000"/>
              </a:solidFill>
              <a:round/>
              <a:headEnd/>
              <a:tailEnd type="triangle" w="med" len="med"/>
            </a:ln>
            <a:effectLst/>
          </p:spPr>
          <p:txBody>
            <a:bodyPr wrap="none" anchor="ctr"/>
            <a:lstStyle/>
            <a:p>
              <a:endParaRPr lang="zh-CN" altLang="en-US"/>
            </a:p>
          </p:txBody>
        </p:sp>
      </p:grpSp>
      <p:grpSp>
        <p:nvGrpSpPr>
          <p:cNvPr id="10" name="组合 9"/>
          <p:cNvGrpSpPr/>
          <p:nvPr/>
        </p:nvGrpSpPr>
        <p:grpSpPr>
          <a:xfrm>
            <a:off x="4614704" y="4026197"/>
            <a:ext cx="3074075" cy="461665"/>
            <a:chOff x="4614704" y="4026197"/>
            <a:chExt cx="3074075" cy="461665"/>
          </a:xfrm>
        </p:grpSpPr>
        <p:sp>
          <p:nvSpPr>
            <p:cNvPr id="8" name="Text Box 4"/>
            <p:cNvSpPr txBox="1">
              <a:spLocks noChangeArrowheads="1"/>
            </p:cNvSpPr>
            <p:nvPr/>
          </p:nvSpPr>
          <p:spPr bwMode="auto">
            <a:xfrm>
              <a:off x="5344868" y="4026197"/>
              <a:ext cx="2343911" cy="461665"/>
            </a:xfrm>
            <a:prstGeom prst="rect">
              <a:avLst/>
            </a:prstGeom>
            <a:noFill/>
            <a:ln w="12700">
              <a:solidFill>
                <a:srgbClr val="FF0000"/>
              </a:solidFill>
              <a:miter lim="800000"/>
              <a:headEnd/>
              <a:tailEnd/>
            </a:ln>
            <a:effectLst/>
          </p:spPr>
          <p:txBody>
            <a:bodyPr wrap="none">
              <a:spAutoFit/>
            </a:bodyPr>
            <a:lstStyle/>
            <a:p>
              <a:r>
                <a:rPr lang="en-US" altLang="zh-CN" sz="2400" dirty="0" smtClean="0">
                  <a:solidFill>
                    <a:schemeClr val="accent2"/>
                  </a:solidFill>
                  <a:ea typeface="宋体" pitchFamily="2" charset="-122"/>
                </a:rPr>
                <a:t>Filtering function</a:t>
              </a:r>
              <a:endParaRPr lang="en-US" altLang="zh-CN" sz="2000" dirty="0">
                <a:solidFill>
                  <a:schemeClr val="accent2"/>
                </a:solidFill>
                <a:latin typeface="Times New Roman" pitchFamily="18" charset="0"/>
                <a:ea typeface="宋体" pitchFamily="2" charset="-122"/>
              </a:endParaRPr>
            </a:p>
          </p:txBody>
        </p:sp>
        <p:sp>
          <p:nvSpPr>
            <p:cNvPr id="9" name="Line 5"/>
            <p:cNvSpPr>
              <a:spLocks noChangeShapeType="1"/>
            </p:cNvSpPr>
            <p:nvPr/>
          </p:nvSpPr>
          <p:spPr bwMode="auto">
            <a:xfrm flipH="1" flipV="1">
              <a:off x="4614704" y="4205060"/>
              <a:ext cx="690825" cy="55441"/>
            </a:xfrm>
            <a:prstGeom prst="line">
              <a:avLst/>
            </a:prstGeom>
            <a:noFill/>
            <a:ln w="9525">
              <a:solidFill>
                <a:srgbClr val="FF0000"/>
              </a:solidFill>
              <a:round/>
              <a:headEnd/>
              <a:tailEnd type="triangle"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页脚占位符 4"/>
          <p:cNvSpPr>
            <a:spLocks noGrp="1"/>
          </p:cNvSpPr>
          <p:nvPr>
            <p:ph type="ftr" sz="quarter" idx="11"/>
          </p:nvPr>
        </p:nvSpPr>
        <p:spPr/>
        <p:txBody>
          <a:bodyPr/>
          <a:lstStyle/>
          <a:p>
            <a:r>
              <a:rPr lang="en-US" altLang="zh-CN" smtClean="0"/>
              <a:t>Network Switching</a:t>
            </a:r>
            <a:endParaRPr lang="en-US" altLang="zh-CN"/>
          </a:p>
        </p:txBody>
      </p:sp>
      <p:sp>
        <p:nvSpPr>
          <p:cNvPr id="91" name="灯片编号占位符 5"/>
          <p:cNvSpPr>
            <a:spLocks noGrp="1"/>
          </p:cNvSpPr>
          <p:nvPr>
            <p:ph type="sldNum" sz="quarter" idx="12"/>
          </p:nvPr>
        </p:nvSpPr>
        <p:spPr/>
        <p:txBody>
          <a:bodyPr/>
          <a:lstStyle/>
          <a:p>
            <a:r>
              <a:rPr lang="en-US" altLang="zh-CN" dirty="0" smtClean="0"/>
              <a:t>3-</a:t>
            </a:r>
            <a:fld id="{385E2E98-84CD-474A-87B2-0598E97CDF58}" type="slidenum">
              <a:rPr lang="en-US" altLang="zh-CN" smtClean="0"/>
              <a:pPr/>
              <a:t>24</a:t>
            </a:fld>
            <a:endParaRPr lang="en-US" altLang="zh-CN" dirty="0"/>
          </a:p>
        </p:txBody>
      </p:sp>
      <p:sp>
        <p:nvSpPr>
          <p:cNvPr id="685058" name="Rectangle 2"/>
          <p:cNvSpPr>
            <a:spLocks noGrp="1" noChangeArrowheads="1"/>
          </p:cNvSpPr>
          <p:nvPr>
            <p:ph type="title"/>
          </p:nvPr>
        </p:nvSpPr>
        <p:spPr>
          <a:xfrm>
            <a:off x="339725" y="696913"/>
            <a:ext cx="3108325" cy="1143000"/>
          </a:xfrm>
        </p:spPr>
        <p:txBody>
          <a:bodyPr/>
          <a:lstStyle/>
          <a:p>
            <a:r>
              <a:rPr lang="en-US" altLang="zh-CN" sz="3600">
                <a:ea typeface="宋体" pitchFamily="2" charset="-122"/>
              </a:rPr>
              <a:t>Self-learning, forwarding: example</a:t>
            </a:r>
          </a:p>
        </p:txBody>
      </p:sp>
      <p:graphicFrame>
        <p:nvGraphicFramePr>
          <p:cNvPr id="685060" name="Object 4"/>
          <p:cNvGraphicFramePr>
            <a:graphicFrameLocks noChangeAspect="1"/>
          </p:cNvGraphicFramePr>
          <p:nvPr/>
        </p:nvGraphicFramePr>
        <p:xfrm>
          <a:off x="5029200" y="2185988"/>
          <a:ext cx="611188" cy="520700"/>
        </p:xfrm>
        <a:graphic>
          <a:graphicData uri="http://schemas.openxmlformats.org/presentationml/2006/ole">
            <p:oleObj spid="_x0000_s6248" name="Clip" r:id="rId4" imgW="1305000" imgH="1085760" progId="">
              <p:embed/>
            </p:oleObj>
          </a:graphicData>
        </a:graphic>
      </p:graphicFrame>
      <p:graphicFrame>
        <p:nvGraphicFramePr>
          <p:cNvPr id="685061" name="Object 5"/>
          <p:cNvGraphicFramePr>
            <a:graphicFrameLocks noChangeAspect="1"/>
          </p:cNvGraphicFramePr>
          <p:nvPr/>
        </p:nvGraphicFramePr>
        <p:xfrm>
          <a:off x="7686675" y="3311525"/>
          <a:ext cx="611188" cy="520700"/>
        </p:xfrm>
        <a:graphic>
          <a:graphicData uri="http://schemas.openxmlformats.org/presentationml/2006/ole">
            <p:oleObj spid="_x0000_s6249" name="Clip" r:id="rId5" imgW="1305000" imgH="1085760" progId="">
              <p:embed/>
            </p:oleObj>
          </a:graphicData>
        </a:graphic>
      </p:graphicFrame>
      <p:sp>
        <p:nvSpPr>
          <p:cNvPr id="685062" name="Line 6"/>
          <p:cNvSpPr>
            <a:spLocks noChangeShapeType="1"/>
          </p:cNvSpPr>
          <p:nvPr/>
        </p:nvSpPr>
        <p:spPr bwMode="auto">
          <a:xfrm>
            <a:off x="5575300" y="2582863"/>
            <a:ext cx="754063" cy="433387"/>
          </a:xfrm>
          <a:prstGeom prst="line">
            <a:avLst/>
          </a:prstGeom>
          <a:noFill/>
          <a:ln w="28575">
            <a:solidFill>
              <a:schemeClr val="tx1"/>
            </a:solidFill>
            <a:round/>
            <a:headEnd/>
            <a:tailEnd/>
          </a:ln>
          <a:effectLst/>
        </p:spPr>
        <p:txBody>
          <a:bodyPr/>
          <a:lstStyle/>
          <a:p>
            <a:endParaRPr lang="zh-CN" altLang="en-US"/>
          </a:p>
        </p:txBody>
      </p:sp>
      <p:sp>
        <p:nvSpPr>
          <p:cNvPr id="685063" name="Line 7"/>
          <p:cNvSpPr>
            <a:spLocks noChangeShapeType="1"/>
          </p:cNvSpPr>
          <p:nvPr/>
        </p:nvSpPr>
        <p:spPr bwMode="auto">
          <a:xfrm flipV="1">
            <a:off x="5637213" y="3200400"/>
            <a:ext cx="679450" cy="655638"/>
          </a:xfrm>
          <a:prstGeom prst="line">
            <a:avLst/>
          </a:prstGeom>
          <a:noFill/>
          <a:ln w="31750">
            <a:solidFill>
              <a:schemeClr val="tx1"/>
            </a:solidFill>
            <a:round/>
            <a:headEnd/>
            <a:tailEnd/>
          </a:ln>
          <a:effectLst/>
        </p:spPr>
        <p:txBody>
          <a:bodyPr/>
          <a:lstStyle/>
          <a:p>
            <a:endParaRPr lang="zh-CN" altLang="en-US"/>
          </a:p>
        </p:txBody>
      </p:sp>
      <p:sp>
        <p:nvSpPr>
          <p:cNvPr id="685064" name="Line 8"/>
          <p:cNvSpPr>
            <a:spLocks noChangeShapeType="1"/>
          </p:cNvSpPr>
          <p:nvPr/>
        </p:nvSpPr>
        <p:spPr bwMode="auto">
          <a:xfrm flipV="1">
            <a:off x="6761163" y="2533650"/>
            <a:ext cx="593725" cy="407988"/>
          </a:xfrm>
          <a:prstGeom prst="line">
            <a:avLst/>
          </a:prstGeom>
          <a:noFill/>
          <a:ln w="28575">
            <a:solidFill>
              <a:schemeClr val="tx1"/>
            </a:solidFill>
            <a:round/>
            <a:headEnd/>
            <a:tailEnd/>
          </a:ln>
          <a:effectLst/>
        </p:spPr>
        <p:txBody>
          <a:bodyPr/>
          <a:lstStyle/>
          <a:p>
            <a:endParaRPr lang="zh-CN" altLang="en-US"/>
          </a:p>
        </p:txBody>
      </p:sp>
      <p:sp>
        <p:nvSpPr>
          <p:cNvPr id="685065" name="Line 9"/>
          <p:cNvSpPr>
            <a:spLocks noChangeShapeType="1"/>
          </p:cNvSpPr>
          <p:nvPr/>
        </p:nvSpPr>
        <p:spPr bwMode="auto">
          <a:xfrm>
            <a:off x="6835775" y="3016250"/>
            <a:ext cx="939800" cy="395288"/>
          </a:xfrm>
          <a:prstGeom prst="line">
            <a:avLst/>
          </a:prstGeom>
          <a:noFill/>
          <a:ln w="28575">
            <a:solidFill>
              <a:schemeClr val="tx1"/>
            </a:solidFill>
            <a:round/>
            <a:headEnd/>
            <a:tailEnd/>
          </a:ln>
          <a:effectLst/>
        </p:spPr>
        <p:txBody>
          <a:bodyPr/>
          <a:lstStyle/>
          <a:p>
            <a:endParaRPr lang="zh-CN" altLang="en-US"/>
          </a:p>
        </p:txBody>
      </p:sp>
      <p:graphicFrame>
        <p:nvGraphicFramePr>
          <p:cNvPr id="685066" name="Object 10"/>
          <p:cNvGraphicFramePr>
            <a:graphicFrameLocks noChangeAspect="1"/>
          </p:cNvGraphicFramePr>
          <p:nvPr/>
        </p:nvGraphicFramePr>
        <p:xfrm>
          <a:off x="5365750" y="3836988"/>
          <a:ext cx="611188" cy="520700"/>
        </p:xfrm>
        <a:graphic>
          <a:graphicData uri="http://schemas.openxmlformats.org/presentationml/2006/ole">
            <p:oleObj spid="_x0000_s6250" name="Clip" r:id="rId6" imgW="1305000" imgH="1085760" progId="">
              <p:embed/>
            </p:oleObj>
          </a:graphicData>
        </a:graphic>
      </p:graphicFrame>
      <p:graphicFrame>
        <p:nvGraphicFramePr>
          <p:cNvPr id="685067" name="Object 11"/>
          <p:cNvGraphicFramePr>
            <a:graphicFrameLocks noChangeAspect="1"/>
          </p:cNvGraphicFramePr>
          <p:nvPr/>
        </p:nvGraphicFramePr>
        <p:xfrm>
          <a:off x="7297738" y="2201863"/>
          <a:ext cx="611187" cy="520700"/>
        </p:xfrm>
        <a:graphic>
          <a:graphicData uri="http://schemas.openxmlformats.org/presentationml/2006/ole">
            <p:oleObj spid="_x0000_s6251" name="Clip" r:id="rId7" imgW="1305000" imgH="1085760" progId="">
              <p:embed/>
            </p:oleObj>
          </a:graphicData>
        </a:graphic>
      </p:graphicFrame>
      <p:graphicFrame>
        <p:nvGraphicFramePr>
          <p:cNvPr id="685068" name="Object 12"/>
          <p:cNvGraphicFramePr>
            <a:graphicFrameLocks noChangeAspect="1"/>
          </p:cNvGraphicFramePr>
          <p:nvPr/>
        </p:nvGraphicFramePr>
        <p:xfrm>
          <a:off x="6203950" y="1622425"/>
          <a:ext cx="611188" cy="520700"/>
        </p:xfrm>
        <a:graphic>
          <a:graphicData uri="http://schemas.openxmlformats.org/presentationml/2006/ole">
            <p:oleObj spid="_x0000_s6252" name="Clip" r:id="rId8" imgW="1305000" imgH="1085760" progId="">
              <p:embed/>
            </p:oleObj>
          </a:graphicData>
        </a:graphic>
      </p:graphicFrame>
      <p:sp>
        <p:nvSpPr>
          <p:cNvPr id="685069" name="Line 13"/>
          <p:cNvSpPr>
            <a:spLocks noChangeShapeType="1"/>
          </p:cNvSpPr>
          <p:nvPr/>
        </p:nvSpPr>
        <p:spPr bwMode="auto">
          <a:xfrm flipH="1" flipV="1">
            <a:off x="6529388" y="2132013"/>
            <a:ext cx="11112" cy="781050"/>
          </a:xfrm>
          <a:prstGeom prst="line">
            <a:avLst/>
          </a:prstGeom>
          <a:noFill/>
          <a:ln w="28575">
            <a:solidFill>
              <a:schemeClr val="tx1"/>
            </a:solidFill>
            <a:round/>
            <a:headEnd/>
            <a:tailEnd/>
          </a:ln>
          <a:effectLst/>
        </p:spPr>
        <p:txBody>
          <a:bodyPr/>
          <a:lstStyle/>
          <a:p>
            <a:endParaRPr lang="zh-CN" altLang="en-US"/>
          </a:p>
        </p:txBody>
      </p:sp>
      <p:graphicFrame>
        <p:nvGraphicFramePr>
          <p:cNvPr id="685070" name="Object 14"/>
          <p:cNvGraphicFramePr>
            <a:graphicFrameLocks noChangeAspect="1"/>
          </p:cNvGraphicFramePr>
          <p:nvPr/>
        </p:nvGraphicFramePr>
        <p:xfrm>
          <a:off x="6523038" y="3951288"/>
          <a:ext cx="611187" cy="520700"/>
        </p:xfrm>
        <a:graphic>
          <a:graphicData uri="http://schemas.openxmlformats.org/presentationml/2006/ole">
            <p:oleObj spid="_x0000_s6253" name="Clip" r:id="rId9" imgW="1305000" imgH="1085760" progId="">
              <p:embed/>
            </p:oleObj>
          </a:graphicData>
        </a:graphic>
      </p:graphicFrame>
      <p:sp>
        <p:nvSpPr>
          <p:cNvPr id="685071" name="Line 15"/>
          <p:cNvSpPr>
            <a:spLocks noChangeShapeType="1"/>
          </p:cNvSpPr>
          <p:nvPr/>
        </p:nvSpPr>
        <p:spPr bwMode="auto">
          <a:xfrm flipH="1" flipV="1">
            <a:off x="6538913" y="3159125"/>
            <a:ext cx="204787" cy="808038"/>
          </a:xfrm>
          <a:prstGeom prst="line">
            <a:avLst/>
          </a:prstGeom>
          <a:noFill/>
          <a:ln w="28575">
            <a:solidFill>
              <a:schemeClr val="tx1"/>
            </a:solidFill>
            <a:round/>
            <a:headEnd/>
            <a:tailEnd/>
          </a:ln>
          <a:effectLst/>
        </p:spPr>
        <p:txBody>
          <a:bodyPr/>
          <a:lstStyle/>
          <a:p>
            <a:endParaRPr lang="zh-CN" altLang="en-US"/>
          </a:p>
        </p:txBody>
      </p:sp>
      <p:sp>
        <p:nvSpPr>
          <p:cNvPr id="685072" name="Text Box 16"/>
          <p:cNvSpPr txBox="1">
            <a:spLocks noChangeArrowheads="1"/>
          </p:cNvSpPr>
          <p:nvPr/>
        </p:nvSpPr>
        <p:spPr bwMode="auto">
          <a:xfrm>
            <a:off x="6411913" y="1243013"/>
            <a:ext cx="350837" cy="366712"/>
          </a:xfrm>
          <a:prstGeom prst="rect">
            <a:avLst/>
          </a:prstGeom>
          <a:noFill/>
          <a:ln w="9525">
            <a:noFill/>
            <a:miter lim="800000"/>
            <a:headEnd/>
            <a:tailEnd/>
          </a:ln>
          <a:effectLst/>
        </p:spPr>
        <p:txBody>
          <a:bodyPr wrap="none">
            <a:spAutoFit/>
          </a:bodyPr>
          <a:lstStyle/>
          <a:p>
            <a:r>
              <a:rPr lang="en-US" altLang="zh-CN" i="0">
                <a:ea typeface="宋体" pitchFamily="2" charset="-122"/>
              </a:rPr>
              <a:t>A</a:t>
            </a:r>
          </a:p>
        </p:txBody>
      </p:sp>
      <p:sp>
        <p:nvSpPr>
          <p:cNvPr id="685073" name="Text Box 17"/>
          <p:cNvSpPr txBox="1">
            <a:spLocks noChangeArrowheads="1"/>
          </p:cNvSpPr>
          <p:nvPr/>
        </p:nvSpPr>
        <p:spPr bwMode="auto">
          <a:xfrm>
            <a:off x="6605588" y="4502150"/>
            <a:ext cx="392112" cy="366713"/>
          </a:xfrm>
          <a:prstGeom prst="rect">
            <a:avLst/>
          </a:prstGeom>
          <a:noFill/>
          <a:ln w="9525">
            <a:noFill/>
            <a:miter lim="800000"/>
            <a:headEnd/>
            <a:tailEnd/>
          </a:ln>
          <a:effectLst/>
        </p:spPr>
        <p:txBody>
          <a:bodyPr wrap="none">
            <a:spAutoFit/>
          </a:bodyPr>
          <a:lstStyle/>
          <a:p>
            <a:r>
              <a:rPr lang="en-US" altLang="zh-CN" i="0">
                <a:ea typeface="宋体" pitchFamily="2" charset="-122"/>
              </a:rPr>
              <a:t>A’</a:t>
            </a:r>
          </a:p>
        </p:txBody>
      </p:sp>
      <p:sp>
        <p:nvSpPr>
          <p:cNvPr id="685074" name="Text Box 18"/>
          <p:cNvSpPr txBox="1">
            <a:spLocks noChangeArrowheads="1"/>
          </p:cNvSpPr>
          <p:nvPr/>
        </p:nvSpPr>
        <p:spPr bwMode="auto">
          <a:xfrm>
            <a:off x="7827963" y="1912938"/>
            <a:ext cx="328612" cy="366712"/>
          </a:xfrm>
          <a:prstGeom prst="rect">
            <a:avLst/>
          </a:prstGeom>
          <a:noFill/>
          <a:ln w="9525">
            <a:noFill/>
            <a:miter lim="800000"/>
            <a:headEnd/>
            <a:tailEnd/>
          </a:ln>
          <a:effectLst/>
        </p:spPr>
        <p:txBody>
          <a:bodyPr wrap="none">
            <a:spAutoFit/>
          </a:bodyPr>
          <a:lstStyle/>
          <a:p>
            <a:r>
              <a:rPr lang="en-US" altLang="zh-CN" i="0">
                <a:ea typeface="宋体" pitchFamily="2" charset="-122"/>
              </a:rPr>
              <a:t>B</a:t>
            </a:r>
          </a:p>
        </p:txBody>
      </p:sp>
      <p:sp>
        <p:nvSpPr>
          <p:cNvPr id="685075" name="Text Box 19"/>
          <p:cNvSpPr txBox="1">
            <a:spLocks noChangeArrowheads="1"/>
          </p:cNvSpPr>
          <p:nvPr/>
        </p:nvSpPr>
        <p:spPr bwMode="auto">
          <a:xfrm>
            <a:off x="5497513" y="4398963"/>
            <a:ext cx="369887" cy="366712"/>
          </a:xfrm>
          <a:prstGeom prst="rect">
            <a:avLst/>
          </a:prstGeom>
          <a:noFill/>
          <a:ln w="9525">
            <a:noFill/>
            <a:miter lim="800000"/>
            <a:headEnd/>
            <a:tailEnd/>
          </a:ln>
          <a:effectLst/>
        </p:spPr>
        <p:txBody>
          <a:bodyPr wrap="none">
            <a:spAutoFit/>
          </a:bodyPr>
          <a:lstStyle/>
          <a:p>
            <a:r>
              <a:rPr lang="en-US" altLang="zh-CN" i="0">
                <a:ea typeface="宋体" pitchFamily="2" charset="-122"/>
              </a:rPr>
              <a:t>B’</a:t>
            </a:r>
          </a:p>
        </p:txBody>
      </p:sp>
      <p:sp>
        <p:nvSpPr>
          <p:cNvPr id="685076" name="Text Box 20"/>
          <p:cNvSpPr txBox="1">
            <a:spLocks noChangeArrowheads="1"/>
          </p:cNvSpPr>
          <p:nvPr/>
        </p:nvSpPr>
        <p:spPr bwMode="auto">
          <a:xfrm>
            <a:off x="7918450" y="3779838"/>
            <a:ext cx="322263" cy="366712"/>
          </a:xfrm>
          <a:prstGeom prst="rect">
            <a:avLst/>
          </a:prstGeom>
          <a:noFill/>
          <a:ln w="9525">
            <a:noFill/>
            <a:miter lim="800000"/>
            <a:headEnd/>
            <a:tailEnd/>
          </a:ln>
          <a:effectLst/>
        </p:spPr>
        <p:txBody>
          <a:bodyPr wrap="none">
            <a:spAutoFit/>
          </a:bodyPr>
          <a:lstStyle/>
          <a:p>
            <a:r>
              <a:rPr lang="en-US" altLang="zh-CN" i="0">
                <a:ea typeface="宋体" pitchFamily="2" charset="-122"/>
              </a:rPr>
              <a:t>C</a:t>
            </a:r>
          </a:p>
        </p:txBody>
      </p:sp>
      <p:sp>
        <p:nvSpPr>
          <p:cNvPr id="685077" name="Text Box 21"/>
          <p:cNvSpPr txBox="1">
            <a:spLocks noChangeArrowheads="1"/>
          </p:cNvSpPr>
          <p:nvPr/>
        </p:nvSpPr>
        <p:spPr bwMode="auto">
          <a:xfrm>
            <a:off x="5006975" y="1860550"/>
            <a:ext cx="363538" cy="366713"/>
          </a:xfrm>
          <a:prstGeom prst="rect">
            <a:avLst/>
          </a:prstGeom>
          <a:noFill/>
          <a:ln w="9525">
            <a:noFill/>
            <a:miter lim="800000"/>
            <a:headEnd/>
            <a:tailEnd/>
          </a:ln>
          <a:effectLst/>
        </p:spPr>
        <p:txBody>
          <a:bodyPr wrap="none">
            <a:spAutoFit/>
          </a:bodyPr>
          <a:lstStyle/>
          <a:p>
            <a:r>
              <a:rPr lang="en-US" altLang="zh-CN" i="0">
                <a:ea typeface="宋体" pitchFamily="2" charset="-122"/>
              </a:rPr>
              <a:t>C’</a:t>
            </a:r>
          </a:p>
        </p:txBody>
      </p:sp>
      <p:grpSp>
        <p:nvGrpSpPr>
          <p:cNvPr id="2" name="Group 22"/>
          <p:cNvGrpSpPr>
            <a:grpSpLocks/>
          </p:cNvGrpSpPr>
          <p:nvPr/>
        </p:nvGrpSpPr>
        <p:grpSpPr bwMode="auto">
          <a:xfrm>
            <a:off x="6145213" y="2936875"/>
            <a:ext cx="720725" cy="279400"/>
            <a:chOff x="3913" y="3140"/>
            <a:chExt cx="454" cy="176"/>
          </a:xfrm>
        </p:grpSpPr>
        <p:sp>
          <p:nvSpPr>
            <p:cNvPr id="685079" name="Rectangle 23"/>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685080" name="Freeform 24"/>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p>
          </p:txBody>
        </p:sp>
        <p:sp>
          <p:nvSpPr>
            <p:cNvPr id="685081" name="Freeform 25"/>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p>
          </p:txBody>
        </p:sp>
      </p:grpSp>
      <p:sp>
        <p:nvSpPr>
          <p:cNvPr id="685082" name="Text Box 26"/>
          <p:cNvSpPr txBox="1">
            <a:spLocks noChangeArrowheads="1"/>
          </p:cNvSpPr>
          <p:nvPr/>
        </p:nvSpPr>
        <p:spPr bwMode="auto">
          <a:xfrm>
            <a:off x="6286500" y="2606675"/>
            <a:ext cx="287338" cy="366713"/>
          </a:xfrm>
          <a:prstGeom prst="rect">
            <a:avLst/>
          </a:prstGeom>
          <a:noFill/>
          <a:ln w="9525">
            <a:noFill/>
            <a:miter lim="800000"/>
            <a:headEnd/>
            <a:tailEnd/>
          </a:ln>
          <a:effectLst/>
        </p:spPr>
        <p:txBody>
          <a:bodyPr wrap="none">
            <a:spAutoFit/>
          </a:bodyPr>
          <a:lstStyle/>
          <a:p>
            <a:r>
              <a:rPr lang="en-US" altLang="zh-CN" i="0">
                <a:solidFill>
                  <a:srgbClr val="FF0000"/>
                </a:solidFill>
                <a:ea typeface="宋体" pitchFamily="2" charset="-122"/>
              </a:rPr>
              <a:t>1</a:t>
            </a:r>
          </a:p>
        </p:txBody>
      </p:sp>
      <p:sp>
        <p:nvSpPr>
          <p:cNvPr id="685083" name="Text Box 27"/>
          <p:cNvSpPr txBox="1">
            <a:spLocks noChangeArrowheads="1"/>
          </p:cNvSpPr>
          <p:nvPr/>
        </p:nvSpPr>
        <p:spPr bwMode="auto">
          <a:xfrm>
            <a:off x="6619875" y="2632075"/>
            <a:ext cx="323850" cy="366713"/>
          </a:xfrm>
          <a:prstGeom prst="rect">
            <a:avLst/>
          </a:prstGeom>
          <a:noFill/>
          <a:ln w="9525">
            <a:noFill/>
            <a:miter lim="800000"/>
            <a:headEnd/>
            <a:tailEnd/>
          </a:ln>
          <a:effectLst/>
        </p:spPr>
        <p:txBody>
          <a:bodyPr wrap="none">
            <a:spAutoFit/>
          </a:bodyPr>
          <a:lstStyle/>
          <a:p>
            <a:r>
              <a:rPr lang="en-US" altLang="zh-CN" i="0">
                <a:solidFill>
                  <a:srgbClr val="FF0000"/>
                </a:solidFill>
                <a:ea typeface="宋体" pitchFamily="2" charset="-122"/>
              </a:rPr>
              <a:t>2</a:t>
            </a:r>
          </a:p>
        </p:txBody>
      </p:sp>
      <p:sp>
        <p:nvSpPr>
          <p:cNvPr id="685084" name="Text Box 28"/>
          <p:cNvSpPr txBox="1">
            <a:spLocks noChangeArrowheads="1"/>
          </p:cNvSpPr>
          <p:nvPr/>
        </p:nvSpPr>
        <p:spPr bwMode="auto">
          <a:xfrm>
            <a:off x="6897688" y="2784475"/>
            <a:ext cx="323850" cy="366713"/>
          </a:xfrm>
          <a:prstGeom prst="rect">
            <a:avLst/>
          </a:prstGeom>
          <a:noFill/>
          <a:ln w="9525">
            <a:noFill/>
            <a:miter lim="800000"/>
            <a:headEnd/>
            <a:tailEnd/>
          </a:ln>
          <a:effectLst/>
        </p:spPr>
        <p:txBody>
          <a:bodyPr wrap="none">
            <a:spAutoFit/>
          </a:bodyPr>
          <a:lstStyle/>
          <a:p>
            <a:r>
              <a:rPr lang="en-US" altLang="zh-CN" i="0">
                <a:solidFill>
                  <a:srgbClr val="FF0000"/>
                </a:solidFill>
                <a:ea typeface="宋体" pitchFamily="2" charset="-122"/>
              </a:rPr>
              <a:t>3</a:t>
            </a:r>
          </a:p>
        </p:txBody>
      </p:sp>
      <p:sp>
        <p:nvSpPr>
          <p:cNvPr id="685085" name="Text Box 29"/>
          <p:cNvSpPr txBox="1">
            <a:spLocks noChangeArrowheads="1"/>
          </p:cNvSpPr>
          <p:nvPr/>
        </p:nvSpPr>
        <p:spPr bwMode="auto">
          <a:xfrm>
            <a:off x="6581775" y="3165475"/>
            <a:ext cx="323850" cy="366713"/>
          </a:xfrm>
          <a:prstGeom prst="rect">
            <a:avLst/>
          </a:prstGeom>
          <a:noFill/>
          <a:ln w="9525">
            <a:noFill/>
            <a:miter lim="800000"/>
            <a:headEnd/>
            <a:tailEnd/>
          </a:ln>
          <a:effectLst/>
        </p:spPr>
        <p:txBody>
          <a:bodyPr wrap="none">
            <a:spAutoFit/>
          </a:bodyPr>
          <a:lstStyle/>
          <a:p>
            <a:r>
              <a:rPr lang="en-US" altLang="zh-CN" i="0">
                <a:solidFill>
                  <a:srgbClr val="FF0000"/>
                </a:solidFill>
                <a:ea typeface="宋体" pitchFamily="2" charset="-122"/>
              </a:rPr>
              <a:t>4</a:t>
            </a:r>
          </a:p>
        </p:txBody>
      </p:sp>
      <p:sp>
        <p:nvSpPr>
          <p:cNvPr id="685086" name="Text Box 30"/>
          <p:cNvSpPr txBox="1">
            <a:spLocks noChangeArrowheads="1"/>
          </p:cNvSpPr>
          <p:nvPr/>
        </p:nvSpPr>
        <p:spPr bwMode="auto">
          <a:xfrm>
            <a:off x="6151563" y="3227388"/>
            <a:ext cx="323850" cy="366712"/>
          </a:xfrm>
          <a:prstGeom prst="rect">
            <a:avLst/>
          </a:prstGeom>
          <a:noFill/>
          <a:ln w="9525">
            <a:noFill/>
            <a:miter lim="800000"/>
            <a:headEnd/>
            <a:tailEnd/>
          </a:ln>
          <a:effectLst/>
        </p:spPr>
        <p:txBody>
          <a:bodyPr wrap="none">
            <a:spAutoFit/>
          </a:bodyPr>
          <a:lstStyle/>
          <a:p>
            <a:r>
              <a:rPr lang="en-US" altLang="zh-CN" i="0">
                <a:solidFill>
                  <a:srgbClr val="FF0000"/>
                </a:solidFill>
                <a:ea typeface="宋体" pitchFamily="2" charset="-122"/>
              </a:rPr>
              <a:t>5</a:t>
            </a:r>
          </a:p>
        </p:txBody>
      </p:sp>
      <p:sp>
        <p:nvSpPr>
          <p:cNvPr id="685087" name="Text Box 31"/>
          <p:cNvSpPr txBox="1">
            <a:spLocks noChangeArrowheads="1"/>
          </p:cNvSpPr>
          <p:nvPr/>
        </p:nvSpPr>
        <p:spPr bwMode="auto">
          <a:xfrm>
            <a:off x="5892800" y="2830513"/>
            <a:ext cx="323850" cy="366712"/>
          </a:xfrm>
          <a:prstGeom prst="rect">
            <a:avLst/>
          </a:prstGeom>
          <a:noFill/>
          <a:ln w="9525">
            <a:noFill/>
            <a:miter lim="800000"/>
            <a:headEnd/>
            <a:tailEnd/>
          </a:ln>
          <a:effectLst/>
        </p:spPr>
        <p:txBody>
          <a:bodyPr wrap="none">
            <a:spAutoFit/>
          </a:bodyPr>
          <a:lstStyle/>
          <a:p>
            <a:r>
              <a:rPr lang="en-US" altLang="zh-CN" i="0">
                <a:solidFill>
                  <a:srgbClr val="FF0000"/>
                </a:solidFill>
                <a:ea typeface="宋体" pitchFamily="2" charset="-122"/>
              </a:rPr>
              <a:t>6</a:t>
            </a:r>
          </a:p>
        </p:txBody>
      </p:sp>
      <p:grpSp>
        <p:nvGrpSpPr>
          <p:cNvPr id="3" name="Group 32"/>
          <p:cNvGrpSpPr>
            <a:grpSpLocks/>
          </p:cNvGrpSpPr>
          <p:nvPr/>
        </p:nvGrpSpPr>
        <p:grpSpPr bwMode="auto">
          <a:xfrm>
            <a:off x="6778625" y="1223963"/>
            <a:ext cx="1428750" cy="366712"/>
            <a:chOff x="1750" y="3514"/>
            <a:chExt cx="900" cy="231"/>
          </a:xfrm>
        </p:grpSpPr>
        <p:sp>
          <p:nvSpPr>
            <p:cNvPr id="685089" name="Rectangle 33"/>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85090" name="Text Box 34"/>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altLang="zh-CN" i="0">
                  <a:solidFill>
                    <a:schemeClr val="bg1"/>
                  </a:solidFill>
                  <a:ea typeface="宋体" pitchFamily="2" charset="-122"/>
                </a:rPr>
                <a:t>A A’</a:t>
              </a:r>
            </a:p>
          </p:txBody>
        </p:sp>
        <p:sp>
          <p:nvSpPr>
            <p:cNvPr id="685091" name="Line 35"/>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zh-CN" altLang="en-US"/>
            </a:p>
          </p:txBody>
        </p:sp>
        <p:sp>
          <p:nvSpPr>
            <p:cNvPr id="685092" name="Line 36"/>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zh-CN" altLang="en-US"/>
            </a:p>
          </p:txBody>
        </p:sp>
      </p:grpSp>
      <p:grpSp>
        <p:nvGrpSpPr>
          <p:cNvPr id="4" name="Group 37"/>
          <p:cNvGrpSpPr>
            <a:grpSpLocks/>
          </p:cNvGrpSpPr>
          <p:nvPr/>
        </p:nvGrpSpPr>
        <p:grpSpPr bwMode="auto">
          <a:xfrm>
            <a:off x="6994525" y="525463"/>
            <a:ext cx="1498600" cy="714375"/>
            <a:chOff x="4406" y="331"/>
            <a:chExt cx="944" cy="450"/>
          </a:xfrm>
        </p:grpSpPr>
        <p:sp>
          <p:nvSpPr>
            <p:cNvPr id="685094" name="Line 38"/>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p:spPr>
          <p:txBody>
            <a:bodyPr wrap="none"/>
            <a:lstStyle/>
            <a:p>
              <a:endParaRPr lang="zh-CN" altLang="en-US"/>
            </a:p>
          </p:txBody>
        </p:sp>
        <p:sp>
          <p:nvSpPr>
            <p:cNvPr id="685095" name="Line 39"/>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p:spPr>
          <p:txBody>
            <a:bodyPr wrap="none"/>
            <a:lstStyle/>
            <a:p>
              <a:endParaRPr lang="zh-CN" altLang="en-US"/>
            </a:p>
          </p:txBody>
        </p:sp>
        <p:sp>
          <p:nvSpPr>
            <p:cNvPr id="685096" name="Text Box 40"/>
            <p:cNvSpPr txBox="1">
              <a:spLocks noChangeArrowheads="1"/>
            </p:cNvSpPr>
            <p:nvPr/>
          </p:nvSpPr>
          <p:spPr bwMode="auto">
            <a:xfrm>
              <a:off x="4643" y="331"/>
              <a:ext cx="707" cy="212"/>
            </a:xfrm>
            <a:prstGeom prst="rect">
              <a:avLst/>
            </a:prstGeom>
            <a:noFill/>
            <a:ln w="9525">
              <a:noFill/>
              <a:miter lim="800000"/>
              <a:headEnd/>
              <a:tailEnd/>
            </a:ln>
            <a:effectLst/>
          </p:spPr>
          <p:txBody>
            <a:bodyPr wrap="none">
              <a:spAutoFit/>
            </a:bodyPr>
            <a:lstStyle/>
            <a:p>
              <a:r>
                <a:rPr lang="en-US" altLang="zh-CN" sz="1600" i="0">
                  <a:ea typeface="宋体" pitchFamily="2" charset="-122"/>
                </a:rPr>
                <a:t>Source: A</a:t>
              </a:r>
            </a:p>
          </p:txBody>
        </p:sp>
        <p:sp>
          <p:nvSpPr>
            <p:cNvPr id="685097" name="Text Box 41"/>
            <p:cNvSpPr txBox="1">
              <a:spLocks noChangeArrowheads="1"/>
            </p:cNvSpPr>
            <p:nvPr/>
          </p:nvSpPr>
          <p:spPr bwMode="auto">
            <a:xfrm>
              <a:off x="4660" y="492"/>
              <a:ext cx="593" cy="212"/>
            </a:xfrm>
            <a:prstGeom prst="rect">
              <a:avLst/>
            </a:prstGeom>
            <a:noFill/>
            <a:ln w="9525">
              <a:noFill/>
              <a:miter lim="800000"/>
              <a:headEnd/>
              <a:tailEnd/>
            </a:ln>
            <a:effectLst/>
          </p:spPr>
          <p:txBody>
            <a:bodyPr wrap="none">
              <a:spAutoFit/>
            </a:bodyPr>
            <a:lstStyle/>
            <a:p>
              <a:r>
                <a:rPr lang="en-US" altLang="zh-CN" sz="1600" i="0">
                  <a:ea typeface="宋体" pitchFamily="2" charset="-122"/>
                </a:rPr>
                <a:t>Dest: A’</a:t>
              </a:r>
            </a:p>
          </p:txBody>
        </p:sp>
      </p:grpSp>
      <p:grpSp>
        <p:nvGrpSpPr>
          <p:cNvPr id="5" name="Group 42"/>
          <p:cNvGrpSpPr>
            <a:grpSpLocks/>
          </p:cNvGrpSpPr>
          <p:nvPr/>
        </p:nvGrpSpPr>
        <p:grpSpPr bwMode="auto">
          <a:xfrm>
            <a:off x="3336925" y="4937125"/>
            <a:ext cx="3063875" cy="1444625"/>
            <a:chOff x="3441" y="3154"/>
            <a:chExt cx="1930" cy="910"/>
          </a:xfrm>
        </p:grpSpPr>
        <p:sp>
          <p:nvSpPr>
            <p:cNvPr id="685099" name="Rectangle 43"/>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p:spPr>
          <p:txBody>
            <a:bodyPr wrap="none" anchor="ctr"/>
            <a:lstStyle/>
            <a:p>
              <a:endParaRPr lang="zh-CN" altLang="en-US" sz="1800">
                <a:latin typeface="+mn-lt"/>
              </a:endParaRPr>
            </a:p>
          </p:txBody>
        </p:sp>
        <p:sp>
          <p:nvSpPr>
            <p:cNvPr id="685100" name="Text Box 44"/>
            <p:cNvSpPr txBox="1">
              <a:spLocks noChangeArrowheads="1"/>
            </p:cNvSpPr>
            <p:nvPr/>
          </p:nvSpPr>
          <p:spPr bwMode="auto">
            <a:xfrm>
              <a:off x="3441" y="3175"/>
              <a:ext cx="1930" cy="233"/>
            </a:xfrm>
            <a:prstGeom prst="rect">
              <a:avLst/>
            </a:prstGeom>
            <a:noFill/>
            <a:ln w="9525">
              <a:noFill/>
              <a:miter lim="800000"/>
              <a:headEnd/>
              <a:tailEnd/>
            </a:ln>
            <a:effectLst/>
          </p:spPr>
          <p:txBody>
            <a:bodyPr wrap="none">
              <a:spAutoFit/>
            </a:bodyPr>
            <a:lstStyle/>
            <a:p>
              <a:r>
                <a:rPr lang="en-US" altLang="zh-CN" sz="1800" i="0">
                  <a:latin typeface="+mn-lt"/>
                  <a:ea typeface="宋体" pitchFamily="2" charset="-122"/>
                </a:rPr>
                <a:t>MAC addr  interface   TTL</a:t>
              </a:r>
            </a:p>
          </p:txBody>
        </p:sp>
        <p:sp>
          <p:nvSpPr>
            <p:cNvPr id="685101" name="Line 45"/>
            <p:cNvSpPr>
              <a:spLocks noChangeShapeType="1"/>
            </p:cNvSpPr>
            <p:nvPr/>
          </p:nvSpPr>
          <p:spPr bwMode="auto">
            <a:xfrm>
              <a:off x="4226" y="3154"/>
              <a:ext cx="0" cy="907"/>
            </a:xfrm>
            <a:prstGeom prst="line">
              <a:avLst/>
            </a:prstGeom>
            <a:noFill/>
            <a:ln w="9525">
              <a:solidFill>
                <a:schemeClr val="tx1"/>
              </a:solidFill>
              <a:round/>
              <a:headEnd/>
              <a:tailEnd/>
            </a:ln>
            <a:effectLst/>
          </p:spPr>
          <p:txBody>
            <a:bodyPr wrap="none"/>
            <a:lstStyle/>
            <a:p>
              <a:endParaRPr lang="zh-CN" altLang="en-US" sz="1800">
                <a:latin typeface="+mn-lt"/>
              </a:endParaRPr>
            </a:p>
          </p:txBody>
        </p:sp>
        <p:sp>
          <p:nvSpPr>
            <p:cNvPr id="685102" name="Line 46"/>
            <p:cNvSpPr>
              <a:spLocks noChangeShapeType="1"/>
            </p:cNvSpPr>
            <p:nvPr/>
          </p:nvSpPr>
          <p:spPr bwMode="auto">
            <a:xfrm>
              <a:off x="4963" y="3157"/>
              <a:ext cx="0" cy="907"/>
            </a:xfrm>
            <a:prstGeom prst="line">
              <a:avLst/>
            </a:prstGeom>
            <a:noFill/>
            <a:ln w="9525">
              <a:solidFill>
                <a:schemeClr val="tx1"/>
              </a:solidFill>
              <a:round/>
              <a:headEnd/>
              <a:tailEnd/>
            </a:ln>
            <a:effectLst/>
          </p:spPr>
          <p:txBody>
            <a:bodyPr wrap="none"/>
            <a:lstStyle/>
            <a:p>
              <a:endParaRPr lang="zh-CN" altLang="en-US" sz="1800">
                <a:latin typeface="+mn-lt"/>
              </a:endParaRPr>
            </a:p>
          </p:txBody>
        </p:sp>
        <p:sp>
          <p:nvSpPr>
            <p:cNvPr id="685103" name="Line 47"/>
            <p:cNvSpPr>
              <a:spLocks noChangeShapeType="1"/>
            </p:cNvSpPr>
            <p:nvPr/>
          </p:nvSpPr>
          <p:spPr bwMode="auto">
            <a:xfrm>
              <a:off x="3452" y="3397"/>
              <a:ext cx="1886" cy="0"/>
            </a:xfrm>
            <a:prstGeom prst="line">
              <a:avLst/>
            </a:prstGeom>
            <a:noFill/>
            <a:ln w="9525">
              <a:solidFill>
                <a:schemeClr val="tx1"/>
              </a:solidFill>
              <a:round/>
              <a:headEnd/>
              <a:tailEnd/>
            </a:ln>
            <a:effectLst/>
          </p:spPr>
          <p:txBody>
            <a:bodyPr wrap="none"/>
            <a:lstStyle/>
            <a:p>
              <a:endParaRPr lang="zh-CN" altLang="en-US" sz="1800">
                <a:latin typeface="+mn-lt"/>
              </a:endParaRPr>
            </a:p>
          </p:txBody>
        </p:sp>
      </p:grpSp>
      <p:sp>
        <p:nvSpPr>
          <p:cNvPr id="685104" name="Text Box 48"/>
          <p:cNvSpPr txBox="1">
            <a:spLocks noChangeArrowheads="1"/>
          </p:cNvSpPr>
          <p:nvPr/>
        </p:nvSpPr>
        <p:spPr bwMode="auto">
          <a:xfrm>
            <a:off x="6392403" y="5326063"/>
            <a:ext cx="1867819" cy="646331"/>
          </a:xfrm>
          <a:prstGeom prst="rect">
            <a:avLst/>
          </a:prstGeom>
          <a:noFill/>
          <a:ln w="9525">
            <a:noFill/>
            <a:miter lim="800000"/>
            <a:headEnd/>
            <a:tailEnd/>
          </a:ln>
          <a:effectLst/>
        </p:spPr>
        <p:txBody>
          <a:bodyPr wrap="none">
            <a:spAutoFit/>
          </a:bodyPr>
          <a:lstStyle/>
          <a:p>
            <a:pPr algn="ctr"/>
            <a:r>
              <a:rPr lang="en-US" altLang="zh-CN" sz="1800">
                <a:latin typeface="+mn-lt"/>
                <a:ea typeface="宋体" pitchFamily="2" charset="-122"/>
              </a:rPr>
              <a:t>Switch table </a:t>
            </a:r>
          </a:p>
          <a:p>
            <a:pPr algn="ctr"/>
            <a:r>
              <a:rPr lang="en-US" altLang="zh-CN" sz="1800">
                <a:latin typeface="+mn-lt"/>
                <a:ea typeface="宋体" pitchFamily="2" charset="-122"/>
              </a:rPr>
              <a:t>(initially empty)</a:t>
            </a:r>
          </a:p>
        </p:txBody>
      </p:sp>
      <p:grpSp>
        <p:nvGrpSpPr>
          <p:cNvPr id="6" name="Group 49"/>
          <p:cNvGrpSpPr>
            <a:grpSpLocks/>
          </p:cNvGrpSpPr>
          <p:nvPr/>
        </p:nvGrpSpPr>
        <p:grpSpPr bwMode="auto">
          <a:xfrm>
            <a:off x="3771900" y="5370520"/>
            <a:ext cx="2497138" cy="376238"/>
            <a:chOff x="2376" y="3383"/>
            <a:chExt cx="1573" cy="237"/>
          </a:xfrm>
        </p:grpSpPr>
        <p:sp>
          <p:nvSpPr>
            <p:cNvPr id="685106" name="Text Box 50"/>
            <p:cNvSpPr txBox="1">
              <a:spLocks noChangeArrowheads="1"/>
            </p:cNvSpPr>
            <p:nvPr/>
          </p:nvSpPr>
          <p:spPr bwMode="auto">
            <a:xfrm>
              <a:off x="2376" y="3388"/>
              <a:ext cx="221" cy="231"/>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A</a:t>
              </a:r>
            </a:p>
          </p:txBody>
        </p:sp>
        <p:sp>
          <p:nvSpPr>
            <p:cNvPr id="685107" name="Text Box 51"/>
            <p:cNvSpPr txBox="1">
              <a:spLocks noChangeArrowheads="1"/>
            </p:cNvSpPr>
            <p:nvPr/>
          </p:nvSpPr>
          <p:spPr bwMode="auto">
            <a:xfrm>
              <a:off x="3133" y="3387"/>
              <a:ext cx="189" cy="233"/>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1</a:t>
              </a:r>
            </a:p>
          </p:txBody>
        </p:sp>
        <p:sp>
          <p:nvSpPr>
            <p:cNvPr id="685108" name="Text Box 52"/>
            <p:cNvSpPr txBox="1">
              <a:spLocks noChangeArrowheads="1"/>
            </p:cNvSpPr>
            <p:nvPr/>
          </p:nvSpPr>
          <p:spPr bwMode="auto">
            <a:xfrm>
              <a:off x="3655" y="3383"/>
              <a:ext cx="294" cy="233"/>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60</a:t>
              </a:r>
            </a:p>
          </p:txBody>
        </p:sp>
      </p:grpSp>
      <p:grpSp>
        <p:nvGrpSpPr>
          <p:cNvPr id="7" name="Group 59"/>
          <p:cNvGrpSpPr>
            <a:grpSpLocks/>
          </p:cNvGrpSpPr>
          <p:nvPr/>
        </p:nvGrpSpPr>
        <p:grpSpPr bwMode="auto">
          <a:xfrm>
            <a:off x="5799138" y="2881313"/>
            <a:ext cx="1428750" cy="366712"/>
            <a:chOff x="1750" y="3514"/>
            <a:chExt cx="900" cy="231"/>
          </a:xfrm>
        </p:grpSpPr>
        <p:sp>
          <p:nvSpPr>
            <p:cNvPr id="685116" name="Rectangle 6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85117" name="Text Box 61"/>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altLang="zh-CN" i="0">
                  <a:solidFill>
                    <a:schemeClr val="bg1"/>
                  </a:solidFill>
                  <a:ea typeface="宋体" pitchFamily="2" charset="-122"/>
                </a:rPr>
                <a:t>A A’</a:t>
              </a:r>
            </a:p>
          </p:txBody>
        </p:sp>
        <p:sp>
          <p:nvSpPr>
            <p:cNvPr id="685118" name="Line 62"/>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zh-CN" altLang="en-US"/>
            </a:p>
          </p:txBody>
        </p:sp>
        <p:sp>
          <p:nvSpPr>
            <p:cNvPr id="685119" name="Line 63"/>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zh-CN" altLang="en-US"/>
            </a:p>
          </p:txBody>
        </p:sp>
      </p:grpSp>
      <p:grpSp>
        <p:nvGrpSpPr>
          <p:cNvPr id="8" name="Group 64"/>
          <p:cNvGrpSpPr>
            <a:grpSpLocks/>
          </p:cNvGrpSpPr>
          <p:nvPr/>
        </p:nvGrpSpPr>
        <p:grpSpPr bwMode="auto">
          <a:xfrm>
            <a:off x="5799138" y="2879725"/>
            <a:ext cx="1428750" cy="366713"/>
            <a:chOff x="1750" y="3514"/>
            <a:chExt cx="900" cy="231"/>
          </a:xfrm>
        </p:grpSpPr>
        <p:sp>
          <p:nvSpPr>
            <p:cNvPr id="685121" name="Rectangle 6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85122" name="Text Box 66"/>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altLang="zh-CN" i="0">
                  <a:solidFill>
                    <a:schemeClr val="bg1"/>
                  </a:solidFill>
                  <a:ea typeface="宋体" pitchFamily="2" charset="-122"/>
                </a:rPr>
                <a:t>A A’</a:t>
              </a:r>
            </a:p>
          </p:txBody>
        </p:sp>
        <p:sp>
          <p:nvSpPr>
            <p:cNvPr id="685123" name="Line 67"/>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zh-CN" altLang="en-US"/>
            </a:p>
          </p:txBody>
        </p:sp>
        <p:sp>
          <p:nvSpPr>
            <p:cNvPr id="685124" name="Line 68"/>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zh-CN" altLang="en-US"/>
            </a:p>
          </p:txBody>
        </p:sp>
      </p:grpSp>
      <p:grpSp>
        <p:nvGrpSpPr>
          <p:cNvPr id="9" name="Group 69"/>
          <p:cNvGrpSpPr>
            <a:grpSpLocks/>
          </p:cNvGrpSpPr>
          <p:nvPr/>
        </p:nvGrpSpPr>
        <p:grpSpPr bwMode="auto">
          <a:xfrm>
            <a:off x="5799138" y="2882900"/>
            <a:ext cx="1428750" cy="366713"/>
            <a:chOff x="1750" y="3514"/>
            <a:chExt cx="900" cy="231"/>
          </a:xfrm>
        </p:grpSpPr>
        <p:sp>
          <p:nvSpPr>
            <p:cNvPr id="685126" name="Rectangle 7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85127" name="Text Box 71"/>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altLang="zh-CN" i="0">
                  <a:solidFill>
                    <a:schemeClr val="bg1"/>
                  </a:solidFill>
                  <a:ea typeface="宋体" pitchFamily="2" charset="-122"/>
                </a:rPr>
                <a:t>A A’</a:t>
              </a:r>
            </a:p>
          </p:txBody>
        </p:sp>
        <p:sp>
          <p:nvSpPr>
            <p:cNvPr id="685128" name="Line 72"/>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zh-CN" altLang="en-US"/>
            </a:p>
          </p:txBody>
        </p:sp>
        <p:sp>
          <p:nvSpPr>
            <p:cNvPr id="685129" name="Line 73"/>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zh-CN" altLang="en-US"/>
            </a:p>
          </p:txBody>
        </p:sp>
      </p:grpSp>
      <p:grpSp>
        <p:nvGrpSpPr>
          <p:cNvPr id="10" name="Group 74"/>
          <p:cNvGrpSpPr>
            <a:grpSpLocks/>
          </p:cNvGrpSpPr>
          <p:nvPr/>
        </p:nvGrpSpPr>
        <p:grpSpPr bwMode="auto">
          <a:xfrm>
            <a:off x="5799138" y="2882900"/>
            <a:ext cx="1428750" cy="366713"/>
            <a:chOff x="1750" y="3514"/>
            <a:chExt cx="900" cy="231"/>
          </a:xfrm>
        </p:grpSpPr>
        <p:sp>
          <p:nvSpPr>
            <p:cNvPr id="685131" name="Rectangle 7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85132" name="Text Box 76"/>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altLang="zh-CN" i="0">
                  <a:solidFill>
                    <a:schemeClr val="bg1"/>
                  </a:solidFill>
                  <a:ea typeface="宋体" pitchFamily="2" charset="-122"/>
                </a:rPr>
                <a:t>A A’</a:t>
              </a:r>
            </a:p>
          </p:txBody>
        </p:sp>
        <p:sp>
          <p:nvSpPr>
            <p:cNvPr id="685133" name="Line 77"/>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zh-CN" altLang="en-US"/>
            </a:p>
          </p:txBody>
        </p:sp>
        <p:sp>
          <p:nvSpPr>
            <p:cNvPr id="685134" name="Line 78"/>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zh-CN" altLang="en-US"/>
            </a:p>
          </p:txBody>
        </p:sp>
      </p:grpSp>
      <p:grpSp>
        <p:nvGrpSpPr>
          <p:cNvPr id="11" name="Group 79"/>
          <p:cNvGrpSpPr>
            <a:grpSpLocks/>
          </p:cNvGrpSpPr>
          <p:nvPr/>
        </p:nvGrpSpPr>
        <p:grpSpPr bwMode="auto">
          <a:xfrm>
            <a:off x="5795963" y="2879725"/>
            <a:ext cx="1428750" cy="366713"/>
            <a:chOff x="1750" y="3514"/>
            <a:chExt cx="900" cy="231"/>
          </a:xfrm>
        </p:grpSpPr>
        <p:sp>
          <p:nvSpPr>
            <p:cNvPr id="685136" name="Rectangle 8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85137" name="Text Box 81"/>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altLang="zh-CN" i="0">
                  <a:solidFill>
                    <a:schemeClr val="bg1"/>
                  </a:solidFill>
                  <a:ea typeface="宋体" pitchFamily="2" charset="-122"/>
                </a:rPr>
                <a:t>A A’</a:t>
              </a:r>
            </a:p>
          </p:txBody>
        </p:sp>
        <p:sp>
          <p:nvSpPr>
            <p:cNvPr id="685138" name="Line 82"/>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zh-CN" altLang="en-US"/>
            </a:p>
          </p:txBody>
        </p:sp>
        <p:sp>
          <p:nvSpPr>
            <p:cNvPr id="685139" name="Line 83"/>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zh-CN" altLang="en-US"/>
            </a:p>
          </p:txBody>
        </p:sp>
      </p:grpSp>
      <p:sp>
        <p:nvSpPr>
          <p:cNvPr id="685140" name="Rectangle 84"/>
          <p:cNvSpPr>
            <a:spLocks noGrp="1" noChangeArrowheads="1"/>
          </p:cNvSpPr>
          <p:nvPr>
            <p:ph type="body" idx="1"/>
          </p:nvPr>
        </p:nvSpPr>
        <p:spPr>
          <a:xfrm>
            <a:off x="350838" y="2411413"/>
            <a:ext cx="4044950" cy="944562"/>
          </a:xfrm>
        </p:spPr>
        <p:txBody>
          <a:bodyPr/>
          <a:lstStyle/>
          <a:p>
            <a:pPr>
              <a:lnSpc>
                <a:spcPct val="90000"/>
              </a:lnSpc>
            </a:pPr>
            <a:r>
              <a:rPr lang="en-US" altLang="zh-CN" dirty="0">
                <a:ea typeface="宋体" pitchFamily="2" charset="-122"/>
              </a:rPr>
              <a:t>frame destination unknown:</a:t>
            </a:r>
            <a:endParaRPr lang="en-US" altLang="zh-CN" i="1" dirty="0">
              <a:ea typeface="宋体" pitchFamily="2" charset="-122"/>
            </a:endParaRPr>
          </a:p>
        </p:txBody>
      </p:sp>
      <p:sp>
        <p:nvSpPr>
          <p:cNvPr id="685142" name="Text Box 86"/>
          <p:cNvSpPr txBox="1">
            <a:spLocks noChangeArrowheads="1"/>
          </p:cNvSpPr>
          <p:nvPr/>
        </p:nvSpPr>
        <p:spPr bwMode="auto">
          <a:xfrm>
            <a:off x="2260600" y="2797175"/>
            <a:ext cx="923925" cy="457200"/>
          </a:xfrm>
          <a:prstGeom prst="rect">
            <a:avLst/>
          </a:prstGeom>
          <a:noFill/>
          <a:ln w="9525">
            <a:noFill/>
            <a:miter lim="800000"/>
            <a:headEnd/>
            <a:tailEnd/>
          </a:ln>
          <a:effectLst/>
        </p:spPr>
        <p:txBody>
          <a:bodyPr wrap="none">
            <a:spAutoFit/>
          </a:bodyPr>
          <a:lstStyle/>
          <a:p>
            <a:r>
              <a:rPr lang="en-US" altLang="zh-CN" sz="2400" dirty="0">
                <a:solidFill>
                  <a:srgbClr val="FF0000"/>
                </a:solidFill>
                <a:latin typeface="+mn-lt"/>
                <a:ea typeface="宋体" pitchFamily="2" charset="-122"/>
              </a:rPr>
              <a:t>flood</a:t>
            </a:r>
          </a:p>
        </p:txBody>
      </p:sp>
      <p:grpSp>
        <p:nvGrpSpPr>
          <p:cNvPr id="12" name="Group 92"/>
          <p:cNvGrpSpPr>
            <a:grpSpLocks/>
          </p:cNvGrpSpPr>
          <p:nvPr/>
        </p:nvGrpSpPr>
        <p:grpSpPr bwMode="auto">
          <a:xfrm>
            <a:off x="6130925" y="3981450"/>
            <a:ext cx="1428750" cy="366713"/>
            <a:chOff x="730" y="2472"/>
            <a:chExt cx="900" cy="231"/>
          </a:xfrm>
        </p:grpSpPr>
        <p:sp>
          <p:nvSpPr>
            <p:cNvPr id="685144" name="Rectangle 88"/>
            <p:cNvSpPr>
              <a:spLocks noChangeArrowheads="1"/>
            </p:cNvSpPr>
            <p:nvPr/>
          </p:nvSpPr>
          <p:spPr bwMode="auto">
            <a:xfrm>
              <a:off x="751" y="2500"/>
              <a:ext cx="879" cy="16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85145" name="Text Box 89"/>
            <p:cNvSpPr txBox="1">
              <a:spLocks noChangeArrowheads="1"/>
            </p:cNvSpPr>
            <p:nvPr/>
          </p:nvSpPr>
          <p:spPr bwMode="auto">
            <a:xfrm>
              <a:off x="730" y="2472"/>
              <a:ext cx="395" cy="231"/>
            </a:xfrm>
            <a:prstGeom prst="rect">
              <a:avLst/>
            </a:prstGeom>
            <a:noFill/>
            <a:ln w="9525">
              <a:noFill/>
              <a:miter lim="800000"/>
              <a:headEnd/>
              <a:tailEnd/>
            </a:ln>
            <a:effectLst/>
          </p:spPr>
          <p:txBody>
            <a:bodyPr wrap="none">
              <a:spAutoFit/>
            </a:bodyPr>
            <a:lstStyle/>
            <a:p>
              <a:r>
                <a:rPr lang="en-US" altLang="zh-CN" i="0">
                  <a:solidFill>
                    <a:schemeClr val="bg1"/>
                  </a:solidFill>
                  <a:ea typeface="宋体" pitchFamily="2" charset="-122"/>
                </a:rPr>
                <a:t>A’ A</a:t>
              </a:r>
            </a:p>
          </p:txBody>
        </p:sp>
        <p:sp>
          <p:nvSpPr>
            <p:cNvPr id="685146" name="Line 90"/>
            <p:cNvSpPr>
              <a:spLocks noChangeShapeType="1"/>
            </p:cNvSpPr>
            <p:nvPr/>
          </p:nvSpPr>
          <p:spPr bwMode="auto">
            <a:xfrm>
              <a:off x="937" y="2493"/>
              <a:ext cx="0" cy="166"/>
            </a:xfrm>
            <a:prstGeom prst="line">
              <a:avLst/>
            </a:prstGeom>
            <a:noFill/>
            <a:ln w="9525">
              <a:solidFill>
                <a:schemeClr val="tx1"/>
              </a:solidFill>
              <a:round/>
              <a:headEnd/>
              <a:tailEnd/>
            </a:ln>
            <a:effectLst/>
          </p:spPr>
          <p:txBody>
            <a:bodyPr wrap="none"/>
            <a:lstStyle/>
            <a:p>
              <a:endParaRPr lang="zh-CN" altLang="en-US"/>
            </a:p>
          </p:txBody>
        </p:sp>
        <p:sp>
          <p:nvSpPr>
            <p:cNvPr id="685147" name="Line 91"/>
            <p:cNvSpPr>
              <a:spLocks noChangeShapeType="1"/>
            </p:cNvSpPr>
            <p:nvPr/>
          </p:nvSpPr>
          <p:spPr bwMode="auto">
            <a:xfrm>
              <a:off x="1096" y="2498"/>
              <a:ext cx="0" cy="166"/>
            </a:xfrm>
            <a:prstGeom prst="line">
              <a:avLst/>
            </a:prstGeom>
            <a:noFill/>
            <a:ln w="9525">
              <a:solidFill>
                <a:schemeClr val="tx1"/>
              </a:solidFill>
              <a:round/>
              <a:headEnd/>
              <a:tailEnd/>
            </a:ln>
            <a:effectLst/>
          </p:spPr>
          <p:txBody>
            <a:bodyPr wrap="none"/>
            <a:lstStyle/>
            <a:p>
              <a:endParaRPr lang="zh-CN" altLang="en-US"/>
            </a:p>
          </p:txBody>
        </p:sp>
      </p:grpSp>
      <p:sp>
        <p:nvSpPr>
          <p:cNvPr id="685149" name="Rectangle 93"/>
          <p:cNvSpPr>
            <a:spLocks noChangeArrowheads="1"/>
          </p:cNvSpPr>
          <p:nvPr/>
        </p:nvSpPr>
        <p:spPr bwMode="auto">
          <a:xfrm>
            <a:off x="365125" y="3328988"/>
            <a:ext cx="4044950" cy="944562"/>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SzPct val="85000"/>
              <a:buFont typeface="ZapfDingbats" pitchFamily="82" charset="2"/>
              <a:buChar char="r"/>
            </a:pPr>
            <a:r>
              <a:rPr lang="en-US" altLang="zh-CN" sz="2800" i="0">
                <a:latin typeface="+mn-lt"/>
                <a:ea typeface="宋体" pitchFamily="2" charset="-122"/>
              </a:rPr>
              <a:t>destination A location known:</a:t>
            </a:r>
            <a:endParaRPr lang="en-US" altLang="zh-CN" sz="2800">
              <a:solidFill>
                <a:srgbClr val="FF0000"/>
              </a:solidFill>
              <a:latin typeface="+mn-lt"/>
              <a:ea typeface="宋体" pitchFamily="2" charset="-122"/>
            </a:endParaRPr>
          </a:p>
        </p:txBody>
      </p:sp>
      <p:grpSp>
        <p:nvGrpSpPr>
          <p:cNvPr id="13" name="Group 94"/>
          <p:cNvGrpSpPr>
            <a:grpSpLocks/>
          </p:cNvGrpSpPr>
          <p:nvPr/>
        </p:nvGrpSpPr>
        <p:grpSpPr bwMode="auto">
          <a:xfrm>
            <a:off x="3768725" y="5656263"/>
            <a:ext cx="2497138" cy="377825"/>
            <a:chOff x="2376" y="3383"/>
            <a:chExt cx="1573" cy="238"/>
          </a:xfrm>
        </p:grpSpPr>
        <p:sp>
          <p:nvSpPr>
            <p:cNvPr id="685151" name="Text Box 95"/>
            <p:cNvSpPr txBox="1">
              <a:spLocks noChangeArrowheads="1"/>
            </p:cNvSpPr>
            <p:nvPr/>
          </p:nvSpPr>
          <p:spPr bwMode="auto">
            <a:xfrm>
              <a:off x="2376" y="3388"/>
              <a:ext cx="254" cy="233"/>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A’</a:t>
              </a:r>
            </a:p>
          </p:txBody>
        </p:sp>
        <p:sp>
          <p:nvSpPr>
            <p:cNvPr id="685152" name="Text Box 96"/>
            <p:cNvSpPr txBox="1">
              <a:spLocks noChangeArrowheads="1"/>
            </p:cNvSpPr>
            <p:nvPr/>
          </p:nvSpPr>
          <p:spPr bwMode="auto">
            <a:xfrm>
              <a:off x="3133" y="3387"/>
              <a:ext cx="205" cy="233"/>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4</a:t>
              </a:r>
            </a:p>
          </p:txBody>
        </p:sp>
        <p:sp>
          <p:nvSpPr>
            <p:cNvPr id="685153" name="Text Box 97"/>
            <p:cNvSpPr txBox="1">
              <a:spLocks noChangeArrowheads="1"/>
            </p:cNvSpPr>
            <p:nvPr/>
          </p:nvSpPr>
          <p:spPr bwMode="auto">
            <a:xfrm>
              <a:off x="3655" y="3383"/>
              <a:ext cx="294" cy="233"/>
            </a:xfrm>
            <a:prstGeom prst="rect">
              <a:avLst/>
            </a:prstGeom>
            <a:noFill/>
            <a:ln w="9525">
              <a:noFill/>
              <a:miter lim="800000"/>
              <a:headEnd/>
              <a:tailEnd/>
            </a:ln>
            <a:effectLst/>
          </p:spPr>
          <p:txBody>
            <a:bodyPr wrap="none">
              <a:spAutoFit/>
            </a:bodyPr>
            <a:lstStyle/>
            <a:p>
              <a:r>
                <a:rPr lang="en-US" altLang="zh-CN" sz="1800">
                  <a:latin typeface="+mn-lt"/>
                  <a:ea typeface="宋体" pitchFamily="2" charset="-122"/>
                </a:rPr>
                <a:t>60</a:t>
              </a:r>
            </a:p>
          </p:txBody>
        </p:sp>
      </p:grpSp>
      <p:sp>
        <p:nvSpPr>
          <p:cNvPr id="685154" name="Rectangle 98"/>
          <p:cNvSpPr>
            <a:spLocks noChangeArrowheads="1"/>
          </p:cNvSpPr>
          <p:nvPr/>
        </p:nvSpPr>
        <p:spPr bwMode="auto">
          <a:xfrm>
            <a:off x="660400" y="4076700"/>
            <a:ext cx="4044950" cy="531813"/>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SzPct val="85000"/>
              <a:buFont typeface="ZapfDingbats" pitchFamily="82" charset="2"/>
              <a:buNone/>
            </a:pPr>
            <a:r>
              <a:rPr lang="en-US" altLang="zh-CN" sz="2800">
                <a:solidFill>
                  <a:srgbClr val="FF0000"/>
                </a:solidFill>
                <a:latin typeface="+mn-lt"/>
                <a:ea typeface="宋体" pitchFamily="2" charset="-122"/>
              </a:rPr>
              <a:t>selective send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85104"/>
                                        </p:tgtEl>
                                        <p:attrNameLst>
                                          <p:attrName>style.visibility</p:attrName>
                                        </p:attrNameLst>
                                      </p:cBhvr>
                                      <p:to>
                                        <p:strVal val="visible"/>
                                      </p:to>
                                    </p:set>
                                    <p:animEffect transition="in" filter="dissolve">
                                      <p:cBhvr>
                                        <p:cTn id="18" dur="500"/>
                                        <p:tgtEl>
                                          <p:spTgt spid="68510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4.44444E-6 -2.59259E-6 L -0.10694 0.11482 L -0.10694 0.24329 " pathEditMode="relative" rAng="0" ptsTypes="AAA">
                                      <p:cBhvr>
                                        <p:cTn id="24" dur="2000" fill="hold"/>
                                        <p:tgtEl>
                                          <p:spTgt spid="3"/>
                                        </p:tgtEl>
                                        <p:attrNameLst>
                                          <p:attrName>ppt_x</p:attrName>
                                          <p:attrName>ppt_y</p:attrName>
                                        </p:attrNameLst>
                                      </p:cBhvr>
                                      <p:rCtr x="-5300" y="12200"/>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685140">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85142"/>
                                        </p:tgtEl>
                                        <p:attrNameLst>
                                          <p:attrName>style.visibility</p:attrName>
                                        </p:attrNameLst>
                                      </p:cBhvr>
                                      <p:to>
                                        <p:strVal val="visible"/>
                                      </p:to>
                                    </p:set>
                                  </p:childTnLst>
                                </p:cTn>
                              </p:par>
                            </p:childTnLst>
                          </p:cTn>
                        </p:par>
                        <p:par>
                          <p:cTn id="36" fill="hold">
                            <p:stCondLst>
                              <p:cond delay="0"/>
                            </p:stCondLst>
                            <p:childTnLst>
                              <p:par>
                                <p:cTn id="37" presetID="1" presetClass="exit" presetSubtype="0" fill="hold" nodeType="after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2.5E-6 6.2963E-6 L -0.12118 -0.09814 " pathEditMode="relative" ptsTypes="AA">
                                      <p:cBhvr>
                                        <p:cTn id="42" dur="2000" fill="hold"/>
                                        <p:tgtEl>
                                          <p:spTgt spid="7"/>
                                        </p:tgtEl>
                                        <p:attrNameLst>
                                          <p:attrName>ppt_x</p:attrName>
                                          <p:attrName>ppt_y</p:attrName>
                                        </p:attrNameLst>
                                      </p:cBhvr>
                                    </p:animMotion>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3.61111E-6 -7.40741E-7 L -0.09532 0.14352 " pathEditMode="relative" rAng="0" ptsTypes="AA">
                                      <p:cBhvr>
                                        <p:cTn id="46" dur="2000" fill="hold"/>
                                        <p:tgtEl>
                                          <p:spTgt spid="8"/>
                                        </p:tgtEl>
                                        <p:attrNameLst>
                                          <p:attrName>ppt_x</p:attrName>
                                          <p:attrName>ppt_y</p:attrName>
                                        </p:attrNameLst>
                                      </p:cBhvr>
                                      <p:rCtr x="-4800" y="7200"/>
                                    </p:animMotion>
                                  </p:childTnLst>
                                </p:cTn>
                              </p:par>
                              <p:par>
                                <p:cTn id="47" presetID="1"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3.61111E-6 -7.40741E-7 L 0.03489 0.15509 " pathEditMode="relative" rAng="0" ptsTypes="AA">
                                      <p:cBhvr>
                                        <p:cTn id="50" dur="2000" fill="hold"/>
                                        <p:tgtEl>
                                          <p:spTgt spid="9"/>
                                        </p:tgtEl>
                                        <p:attrNameLst>
                                          <p:attrName>ppt_x</p:attrName>
                                          <p:attrName>ppt_y</p:attrName>
                                        </p:attrNameLst>
                                      </p:cBhvr>
                                      <p:rCtr x="1700" y="7800"/>
                                    </p:animMotion>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3.61111E-6 -7.40741E-7 L 0.16163 0.06667 " pathEditMode="relative" rAng="0" ptsTypes="AA">
                                      <p:cBhvr>
                                        <p:cTn id="54" dur="2000" fill="hold"/>
                                        <p:tgtEl>
                                          <p:spTgt spid="10"/>
                                        </p:tgtEl>
                                        <p:attrNameLst>
                                          <p:attrName>ppt_x</p:attrName>
                                          <p:attrName>ppt_y</p:attrName>
                                        </p:attrNameLst>
                                      </p:cBhvr>
                                      <p:rCtr x="8100" y="3300"/>
                                    </p:animMotion>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0" presetClass="path" presetSubtype="0" accel="50000" decel="50000" fill="hold" nodeType="withEffect">
                                  <p:stCondLst>
                                    <p:cond delay="0"/>
                                  </p:stCondLst>
                                  <p:childTnLst>
                                    <p:animMotion origin="layout" path="M 8.33333E-7 -3.7037E-6 L 0.11545 -0.10231 " pathEditMode="relative" rAng="0" ptsTypes="AA">
                                      <p:cBhvr>
                                        <p:cTn id="58" dur="2000" fill="hold"/>
                                        <p:tgtEl>
                                          <p:spTgt spid="11"/>
                                        </p:tgtEl>
                                        <p:attrNameLst>
                                          <p:attrName>ppt_x</p:attrName>
                                          <p:attrName>ppt_y</p:attrName>
                                        </p:attrNameLst>
                                      </p:cBhvr>
                                      <p:rCtr x="5800" y="-5100"/>
                                    </p:animMotion>
                                  </p:childTnLst>
                                </p:cTn>
                              </p:par>
                            </p:childTnLst>
                          </p:cTn>
                        </p:par>
                        <p:par>
                          <p:cTn id="59" fill="hold">
                            <p:stCondLst>
                              <p:cond delay="2000"/>
                            </p:stCondLst>
                            <p:childTnLst>
                              <p:par>
                                <p:cTn id="60" presetID="1" presetClass="exit" presetSubtype="0" fill="hold" nodeType="after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9"/>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8"/>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par>
                          <p:cTn id="75" fill="hold">
                            <p:stCondLst>
                              <p:cond delay="500"/>
                            </p:stCondLst>
                            <p:childTnLst>
                              <p:par>
                                <p:cTn id="76" presetID="0" presetClass="path" presetSubtype="0" accel="50000" decel="50000" fill="hold" nodeType="afterEffect">
                                  <p:stCondLst>
                                    <p:cond delay="0"/>
                                  </p:stCondLst>
                                  <p:childTnLst>
                                    <p:animMotion origin="layout" path="M -0.00139 -0.00509 L -0.03767 -0.17014 " pathEditMode="relative" rAng="0" ptsTypes="AA">
                                      <p:cBhvr>
                                        <p:cTn id="77" dur="2000" fill="hold"/>
                                        <p:tgtEl>
                                          <p:spTgt spid="12"/>
                                        </p:tgtEl>
                                        <p:attrNameLst>
                                          <p:attrName>ppt_x</p:attrName>
                                          <p:attrName>ppt_y</p:attrName>
                                        </p:attrNameLst>
                                      </p:cBhvr>
                                      <p:rCtr x="-1800" y="-8300"/>
                                    </p:animMotion>
                                  </p:childTnLst>
                                </p:cTn>
                              </p:par>
                            </p:childTnLst>
                          </p:cTn>
                        </p:par>
                        <p:par>
                          <p:cTn id="78" fill="hold">
                            <p:stCondLst>
                              <p:cond delay="2500"/>
                            </p:stCondLst>
                            <p:childTnLst>
                              <p:par>
                                <p:cTn id="79" presetID="1" presetClass="entr" presetSubtype="0" fill="hold" grpId="0" nodeType="afterEffect">
                                  <p:stCondLst>
                                    <p:cond delay="0"/>
                                  </p:stCondLst>
                                  <p:childTnLst>
                                    <p:set>
                                      <p:cBhvr>
                                        <p:cTn id="80" dur="1" fill="hold">
                                          <p:stCondLst>
                                            <p:cond delay="0"/>
                                          </p:stCondLst>
                                        </p:cTn>
                                        <p:tgtEl>
                                          <p:spTgt spid="685149">
                                            <p:txEl>
                                              <p:pRg st="0" end="0"/>
                                            </p:txEl>
                                          </p:spTgt>
                                        </p:tgtEl>
                                        <p:attrNameLst>
                                          <p:attrName>style.visibility</p:attrName>
                                        </p:attrNameLst>
                                      </p:cBhvr>
                                      <p:to>
                                        <p:strVal val="visible"/>
                                      </p:to>
                                    </p:set>
                                  </p:childTnLst>
                                </p:cTn>
                              </p:par>
                            </p:childTnLst>
                          </p:cTn>
                        </p:par>
                        <p:par>
                          <p:cTn id="81" fill="hold">
                            <p:stCondLst>
                              <p:cond delay="2500"/>
                            </p:stCondLst>
                            <p:childTnLst>
                              <p:par>
                                <p:cTn id="82" presetID="9" presetClass="entr" presetSubtype="0" fill="hold"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dissolve">
                                      <p:cBhvr>
                                        <p:cTn id="84" dur="500"/>
                                        <p:tgtEl>
                                          <p:spTgt spid="13"/>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85154">
                                            <p:txEl>
                                              <p:pRg st="0" end="0"/>
                                            </p:txEl>
                                          </p:spTgt>
                                        </p:tgtEl>
                                        <p:attrNameLst>
                                          <p:attrName>style.visibility</p:attrName>
                                        </p:attrNameLst>
                                      </p:cBhvr>
                                      <p:to>
                                        <p:strVal val="visible"/>
                                      </p:to>
                                    </p:set>
                                  </p:childTnLst>
                                </p:cTn>
                              </p:par>
                            </p:childTnLst>
                          </p:cTn>
                        </p:par>
                        <p:par>
                          <p:cTn id="89" fill="hold">
                            <p:stCondLst>
                              <p:cond delay="0"/>
                            </p:stCondLst>
                            <p:childTnLst>
                              <p:par>
                                <p:cTn id="90" presetID="0" presetClass="path" presetSubtype="0" accel="50000" decel="50000" fill="hold" nodeType="afterEffect">
                                  <p:stCondLst>
                                    <p:cond delay="0"/>
                                  </p:stCondLst>
                                  <p:childTnLst>
                                    <p:animMotion origin="layout" path="M -0.03611 -0.1588 L -0.03472 -0.32871 " pathEditMode="relative" ptsTypes="AA">
                                      <p:cBhvr>
                                        <p:cTn id="91"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104" grpId="0"/>
      <p:bldP spid="685140" grpId="0" build="p"/>
      <p:bldP spid="685142" grpId="0"/>
      <p:bldP spid="685149" grpId="0" build="p"/>
      <p:bldP spid="68515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页脚占位符 4"/>
          <p:cNvSpPr>
            <a:spLocks noGrp="1"/>
          </p:cNvSpPr>
          <p:nvPr>
            <p:ph type="ftr" sz="quarter" idx="11"/>
          </p:nvPr>
        </p:nvSpPr>
        <p:spPr/>
        <p:txBody>
          <a:bodyPr/>
          <a:lstStyle/>
          <a:p>
            <a:r>
              <a:rPr lang="en-US" altLang="zh-CN" smtClean="0"/>
              <a:t>Network Switching</a:t>
            </a:r>
            <a:endParaRPr lang="en-US" altLang="zh-CN"/>
          </a:p>
        </p:txBody>
      </p:sp>
      <p:sp>
        <p:nvSpPr>
          <p:cNvPr id="57" name="灯片编号占位符 5"/>
          <p:cNvSpPr>
            <a:spLocks noGrp="1"/>
          </p:cNvSpPr>
          <p:nvPr>
            <p:ph type="sldNum" sz="quarter" idx="12"/>
          </p:nvPr>
        </p:nvSpPr>
        <p:spPr/>
        <p:txBody>
          <a:bodyPr/>
          <a:lstStyle/>
          <a:p>
            <a:r>
              <a:rPr lang="en-US" altLang="zh-CN" dirty="0" smtClean="0"/>
              <a:t>3-</a:t>
            </a:r>
            <a:fld id="{EBA188D0-63A4-4D8C-9D49-639A11D30648}" type="slidenum">
              <a:rPr lang="en-US" altLang="zh-CN" smtClean="0"/>
              <a:pPr/>
              <a:t>25</a:t>
            </a:fld>
            <a:endParaRPr lang="en-US" altLang="zh-CN" dirty="0"/>
          </a:p>
        </p:txBody>
      </p:sp>
      <p:sp>
        <p:nvSpPr>
          <p:cNvPr id="680965" name="Rectangle 5"/>
          <p:cNvSpPr>
            <a:spLocks noGrp="1" noChangeArrowheads="1"/>
          </p:cNvSpPr>
          <p:nvPr>
            <p:ph type="title"/>
          </p:nvPr>
        </p:nvSpPr>
        <p:spPr>
          <a:xfrm>
            <a:off x="546100" y="0"/>
            <a:ext cx="7772400" cy="1143000"/>
          </a:xfrm>
        </p:spPr>
        <p:txBody>
          <a:bodyPr/>
          <a:lstStyle/>
          <a:p>
            <a:r>
              <a:rPr lang="en-US" altLang="zh-CN">
                <a:ea typeface="宋体" pitchFamily="2" charset="-122"/>
              </a:rPr>
              <a:t>Interconnecting switches</a:t>
            </a:r>
          </a:p>
        </p:txBody>
      </p:sp>
      <p:sp>
        <p:nvSpPr>
          <p:cNvPr id="680966" name="Rectangle 6"/>
          <p:cNvSpPr>
            <a:spLocks noGrp="1" noChangeArrowheads="1"/>
          </p:cNvSpPr>
          <p:nvPr>
            <p:ph type="body" idx="1"/>
          </p:nvPr>
        </p:nvSpPr>
        <p:spPr>
          <a:xfrm>
            <a:off x="698500" y="1320800"/>
            <a:ext cx="7881938" cy="682625"/>
          </a:xfrm>
        </p:spPr>
        <p:txBody>
          <a:bodyPr/>
          <a:lstStyle/>
          <a:p>
            <a:r>
              <a:rPr lang="en-US" altLang="zh-CN" sz="2400">
                <a:ea typeface="宋体" pitchFamily="2" charset="-122"/>
              </a:rPr>
              <a:t>switches can be connected together</a:t>
            </a:r>
          </a:p>
        </p:txBody>
      </p:sp>
      <p:graphicFrame>
        <p:nvGraphicFramePr>
          <p:cNvPr id="680969" name="Object 9"/>
          <p:cNvGraphicFramePr>
            <a:graphicFrameLocks noChangeAspect="1"/>
          </p:cNvGraphicFramePr>
          <p:nvPr/>
        </p:nvGraphicFramePr>
        <p:xfrm>
          <a:off x="1646238" y="3346450"/>
          <a:ext cx="415925" cy="339725"/>
        </p:xfrm>
        <a:graphic>
          <a:graphicData uri="http://schemas.openxmlformats.org/presentationml/2006/ole">
            <p:oleObj spid="_x0000_s7323" name="Clip" r:id="rId4" imgW="1305000" imgH="1085760" progId="">
              <p:embed/>
            </p:oleObj>
          </a:graphicData>
        </a:graphic>
      </p:graphicFrame>
      <p:graphicFrame>
        <p:nvGraphicFramePr>
          <p:cNvPr id="680972" name="Object 12"/>
          <p:cNvGraphicFramePr>
            <a:graphicFrameLocks noChangeAspect="1"/>
          </p:cNvGraphicFramePr>
          <p:nvPr/>
        </p:nvGraphicFramePr>
        <p:xfrm>
          <a:off x="2305050" y="3371850"/>
          <a:ext cx="417513" cy="339725"/>
        </p:xfrm>
        <a:graphic>
          <a:graphicData uri="http://schemas.openxmlformats.org/presentationml/2006/ole">
            <p:oleObj spid="_x0000_s7324" name="Clip" r:id="rId5" imgW="1305000" imgH="1085760" progId="">
              <p:embed/>
            </p:oleObj>
          </a:graphicData>
        </a:graphic>
      </p:graphicFrame>
      <p:graphicFrame>
        <p:nvGraphicFramePr>
          <p:cNvPr id="680979" name="Object 19"/>
          <p:cNvGraphicFramePr>
            <a:graphicFrameLocks noChangeAspect="1"/>
          </p:cNvGraphicFramePr>
          <p:nvPr/>
        </p:nvGraphicFramePr>
        <p:xfrm>
          <a:off x="1206500" y="2867025"/>
          <a:ext cx="417513" cy="339725"/>
        </p:xfrm>
        <a:graphic>
          <a:graphicData uri="http://schemas.openxmlformats.org/presentationml/2006/ole">
            <p:oleObj spid="_x0000_s7325" name="Clip" r:id="rId6" imgW="1305000" imgH="1085760" progId="">
              <p:embed/>
            </p:oleObj>
          </a:graphicData>
        </a:graphic>
      </p:graphicFrame>
      <p:sp>
        <p:nvSpPr>
          <p:cNvPr id="680980" name="Line 20"/>
          <p:cNvSpPr>
            <a:spLocks noChangeShapeType="1"/>
          </p:cNvSpPr>
          <p:nvPr/>
        </p:nvSpPr>
        <p:spPr bwMode="auto">
          <a:xfrm flipH="1">
            <a:off x="1582738" y="3030538"/>
            <a:ext cx="555625" cy="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81" name="Line 21"/>
          <p:cNvSpPr>
            <a:spLocks noChangeShapeType="1"/>
          </p:cNvSpPr>
          <p:nvPr/>
        </p:nvSpPr>
        <p:spPr bwMode="auto">
          <a:xfrm flipH="1">
            <a:off x="1970088" y="3078163"/>
            <a:ext cx="271462" cy="314325"/>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82" name="Line 22"/>
          <p:cNvSpPr>
            <a:spLocks noChangeShapeType="1"/>
          </p:cNvSpPr>
          <p:nvPr/>
        </p:nvSpPr>
        <p:spPr bwMode="auto">
          <a:xfrm>
            <a:off x="2389188" y="3106738"/>
            <a:ext cx="73025" cy="295275"/>
          </a:xfrm>
          <a:prstGeom prst="line">
            <a:avLst/>
          </a:prstGeom>
          <a:noFill/>
          <a:ln w="9525">
            <a:solidFill>
              <a:schemeClr val="tx1"/>
            </a:solidFill>
            <a:round/>
            <a:headEnd/>
            <a:tailEnd/>
          </a:ln>
          <a:effectLst/>
        </p:spPr>
        <p:txBody>
          <a:bodyPr wrap="none"/>
          <a:lstStyle/>
          <a:p>
            <a:endParaRPr lang="zh-CN" altLang="en-US">
              <a:latin typeface="+mn-lt"/>
            </a:endParaRPr>
          </a:p>
        </p:txBody>
      </p:sp>
      <p:grpSp>
        <p:nvGrpSpPr>
          <p:cNvPr id="2" name="Group 59"/>
          <p:cNvGrpSpPr>
            <a:grpSpLocks/>
          </p:cNvGrpSpPr>
          <p:nvPr/>
        </p:nvGrpSpPr>
        <p:grpSpPr bwMode="auto">
          <a:xfrm>
            <a:off x="2006600" y="2822575"/>
            <a:ext cx="720725" cy="279400"/>
            <a:chOff x="3913" y="3140"/>
            <a:chExt cx="454" cy="176"/>
          </a:xfrm>
        </p:grpSpPr>
        <p:sp>
          <p:nvSpPr>
            <p:cNvPr id="681020" name="Rectangle 60"/>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681021" name="Freeform 61"/>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681022" name="Freeform 62"/>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sp>
        <p:nvSpPr>
          <p:cNvPr id="681024" name="Text Box 64"/>
          <p:cNvSpPr txBox="1">
            <a:spLocks noChangeArrowheads="1"/>
          </p:cNvSpPr>
          <p:nvPr/>
        </p:nvSpPr>
        <p:spPr bwMode="auto">
          <a:xfrm>
            <a:off x="958850" y="2844800"/>
            <a:ext cx="409086" cy="461665"/>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A</a:t>
            </a:r>
          </a:p>
        </p:txBody>
      </p:sp>
      <p:sp>
        <p:nvSpPr>
          <p:cNvPr id="681025" name="Text Box 65"/>
          <p:cNvSpPr txBox="1">
            <a:spLocks noChangeArrowheads="1"/>
          </p:cNvSpPr>
          <p:nvPr/>
        </p:nvSpPr>
        <p:spPr bwMode="auto">
          <a:xfrm>
            <a:off x="1408113" y="3306763"/>
            <a:ext cx="378630" cy="461665"/>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B</a:t>
            </a:r>
          </a:p>
        </p:txBody>
      </p:sp>
      <p:sp>
        <p:nvSpPr>
          <p:cNvPr id="681030" name="Rectangle 70"/>
          <p:cNvSpPr>
            <a:spLocks noChangeArrowheads="1"/>
          </p:cNvSpPr>
          <p:nvPr/>
        </p:nvSpPr>
        <p:spPr bwMode="auto">
          <a:xfrm>
            <a:off x="690563" y="4535488"/>
            <a:ext cx="7881937" cy="1676400"/>
          </a:xfrm>
          <a:prstGeom prst="rect">
            <a:avLst/>
          </a:prstGeom>
          <a:noFill/>
          <a:ln w="9525">
            <a:noFill/>
            <a:miter lim="800000"/>
            <a:headEnd/>
            <a:tailEnd/>
          </a:ln>
          <a:effectLst/>
        </p:spPr>
        <p:txBody>
          <a:bodyPr/>
          <a:lstStyle/>
          <a:p>
            <a:pPr marL="342900" indent="-342900">
              <a:spcBef>
                <a:spcPct val="20000"/>
              </a:spcBef>
              <a:buClr>
                <a:schemeClr val="accent2"/>
              </a:buClr>
              <a:buSzPct val="85000"/>
              <a:buFont typeface="ZapfDingbats" pitchFamily="82" charset="2"/>
              <a:buChar char="r"/>
            </a:pPr>
            <a:r>
              <a:rPr lang="en-US" altLang="zh-CN" sz="2400" u="sng" dirty="0">
                <a:solidFill>
                  <a:srgbClr val="FF0000"/>
                </a:solidFill>
                <a:latin typeface="+mn-lt"/>
                <a:ea typeface="宋体" pitchFamily="2" charset="-122"/>
              </a:rPr>
              <a:t>Q:</a:t>
            </a:r>
            <a:r>
              <a:rPr lang="en-US" altLang="zh-CN" sz="2400" i="0" dirty="0">
                <a:latin typeface="+mn-lt"/>
                <a:ea typeface="宋体" pitchFamily="2" charset="-122"/>
              </a:rPr>
              <a:t> sending from A to G - how does S</a:t>
            </a:r>
            <a:r>
              <a:rPr lang="en-US" altLang="zh-CN" sz="2400" i="0" baseline="-25000" dirty="0">
                <a:latin typeface="+mn-lt"/>
                <a:ea typeface="宋体" pitchFamily="2" charset="-122"/>
              </a:rPr>
              <a:t>1</a:t>
            </a:r>
            <a:r>
              <a:rPr lang="en-US" altLang="zh-CN" sz="2400" i="0" dirty="0">
                <a:latin typeface="+mn-lt"/>
                <a:ea typeface="宋体" pitchFamily="2" charset="-122"/>
              </a:rPr>
              <a:t> know to forward frame destined to </a:t>
            </a:r>
            <a:r>
              <a:rPr lang="en-US" altLang="zh-CN" sz="2400" i="0" dirty="0" smtClean="0">
                <a:latin typeface="+mn-lt"/>
                <a:ea typeface="宋体" pitchFamily="2" charset="-122"/>
              </a:rPr>
              <a:t>G </a:t>
            </a:r>
            <a:r>
              <a:rPr lang="en-US" altLang="zh-CN" sz="2400" i="0" dirty="0">
                <a:latin typeface="+mn-lt"/>
                <a:ea typeface="宋体" pitchFamily="2" charset="-122"/>
              </a:rPr>
              <a:t>via S</a:t>
            </a:r>
            <a:r>
              <a:rPr lang="en-US" altLang="zh-CN" sz="2400" i="0" baseline="-25000" dirty="0">
                <a:latin typeface="+mn-lt"/>
                <a:ea typeface="宋体" pitchFamily="2" charset="-122"/>
              </a:rPr>
              <a:t>4</a:t>
            </a:r>
            <a:r>
              <a:rPr lang="en-US" altLang="zh-CN" sz="2400" i="0" dirty="0">
                <a:latin typeface="+mn-lt"/>
                <a:ea typeface="宋体" pitchFamily="2" charset="-122"/>
              </a:rPr>
              <a:t> and S</a:t>
            </a:r>
            <a:r>
              <a:rPr lang="en-US" altLang="zh-CN" sz="2400" i="0" baseline="-25000" dirty="0">
                <a:latin typeface="+mn-lt"/>
                <a:ea typeface="宋体" pitchFamily="2" charset="-122"/>
              </a:rPr>
              <a:t>3</a:t>
            </a:r>
            <a:r>
              <a:rPr lang="en-US" altLang="zh-CN" sz="2400" i="0" dirty="0">
                <a:latin typeface="+mn-lt"/>
                <a:ea typeface="宋体" pitchFamily="2" charset="-122"/>
              </a:rPr>
              <a:t>?</a:t>
            </a:r>
          </a:p>
          <a:p>
            <a:pPr marL="342900" indent="-342900">
              <a:spcBef>
                <a:spcPct val="20000"/>
              </a:spcBef>
              <a:buClr>
                <a:schemeClr val="accent2"/>
              </a:buClr>
              <a:buSzPct val="85000"/>
              <a:buFont typeface="ZapfDingbats" pitchFamily="82" charset="2"/>
              <a:buChar char="r"/>
            </a:pPr>
            <a:r>
              <a:rPr lang="en-US" altLang="zh-CN" sz="2400" u="sng" dirty="0">
                <a:solidFill>
                  <a:srgbClr val="FF0000"/>
                </a:solidFill>
                <a:latin typeface="+mn-lt"/>
                <a:ea typeface="宋体" pitchFamily="2" charset="-122"/>
              </a:rPr>
              <a:t>A:</a:t>
            </a:r>
            <a:r>
              <a:rPr lang="en-US" altLang="zh-CN" sz="2400" i="0" dirty="0">
                <a:latin typeface="+mn-lt"/>
                <a:ea typeface="宋体" pitchFamily="2" charset="-122"/>
              </a:rPr>
              <a:t> self learning! (works exactly the same as in single-switch case!)</a:t>
            </a:r>
          </a:p>
        </p:txBody>
      </p:sp>
      <p:sp>
        <p:nvSpPr>
          <p:cNvPr id="681033" name="Text Box 73"/>
          <p:cNvSpPr txBox="1">
            <a:spLocks noChangeArrowheads="1"/>
          </p:cNvSpPr>
          <p:nvPr/>
        </p:nvSpPr>
        <p:spPr bwMode="auto">
          <a:xfrm>
            <a:off x="2181225" y="2396622"/>
            <a:ext cx="490840" cy="461665"/>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S</a:t>
            </a:r>
            <a:r>
              <a:rPr lang="en-US" altLang="zh-CN" i="0" baseline="-25000" dirty="0">
                <a:latin typeface="+mn-lt"/>
                <a:ea typeface="宋体" pitchFamily="2" charset="-122"/>
              </a:rPr>
              <a:t>1</a:t>
            </a:r>
          </a:p>
        </p:txBody>
      </p:sp>
      <p:sp>
        <p:nvSpPr>
          <p:cNvPr id="681026" name="Text Box 66"/>
          <p:cNvSpPr txBox="1">
            <a:spLocks noChangeArrowheads="1"/>
          </p:cNvSpPr>
          <p:nvPr/>
        </p:nvSpPr>
        <p:spPr bwMode="auto">
          <a:xfrm>
            <a:off x="2655888" y="3298825"/>
            <a:ext cx="370614" cy="461665"/>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C</a:t>
            </a:r>
          </a:p>
        </p:txBody>
      </p:sp>
      <p:grpSp>
        <p:nvGrpSpPr>
          <p:cNvPr id="3" name="Group 81"/>
          <p:cNvGrpSpPr>
            <a:grpSpLocks/>
          </p:cNvGrpSpPr>
          <p:nvPr/>
        </p:nvGrpSpPr>
        <p:grpSpPr bwMode="auto">
          <a:xfrm>
            <a:off x="2379663" y="1984375"/>
            <a:ext cx="4959349" cy="2136775"/>
            <a:chOff x="1499" y="1250"/>
            <a:chExt cx="3124" cy="1346"/>
          </a:xfrm>
        </p:grpSpPr>
        <p:graphicFrame>
          <p:nvGraphicFramePr>
            <p:cNvPr id="680970" name="Object 10"/>
            <p:cNvGraphicFramePr>
              <a:graphicFrameLocks noChangeAspect="1"/>
            </p:cNvGraphicFramePr>
            <p:nvPr/>
          </p:nvGraphicFramePr>
          <p:xfrm>
            <a:off x="2741" y="2116"/>
            <a:ext cx="263" cy="214"/>
          </p:xfrm>
          <a:graphic>
            <a:graphicData uri="http://schemas.openxmlformats.org/presentationml/2006/ole">
              <p:oleObj spid="_x0000_s7326" name="Clip" r:id="rId7" imgW="1305000" imgH="1085760" progId="">
                <p:embed/>
              </p:oleObj>
            </a:graphicData>
          </a:graphic>
        </p:graphicFrame>
        <p:graphicFrame>
          <p:nvGraphicFramePr>
            <p:cNvPr id="680971" name="Object 11"/>
            <p:cNvGraphicFramePr>
              <a:graphicFrameLocks noChangeAspect="1"/>
            </p:cNvGraphicFramePr>
            <p:nvPr/>
          </p:nvGraphicFramePr>
          <p:xfrm>
            <a:off x="3253" y="2087"/>
            <a:ext cx="263" cy="214"/>
          </p:xfrm>
          <a:graphic>
            <a:graphicData uri="http://schemas.openxmlformats.org/presentationml/2006/ole">
              <p:oleObj spid="_x0000_s7327" name="Clip" r:id="rId8" imgW="1305000" imgH="1085760" progId="">
                <p:embed/>
              </p:oleObj>
            </a:graphicData>
          </a:graphic>
        </p:graphicFrame>
        <p:graphicFrame>
          <p:nvGraphicFramePr>
            <p:cNvPr id="680975" name="Object 15"/>
            <p:cNvGraphicFramePr>
              <a:graphicFrameLocks noChangeAspect="1"/>
            </p:cNvGraphicFramePr>
            <p:nvPr/>
          </p:nvGraphicFramePr>
          <p:xfrm>
            <a:off x="2045" y="2020"/>
            <a:ext cx="263" cy="214"/>
          </p:xfrm>
          <a:graphic>
            <a:graphicData uri="http://schemas.openxmlformats.org/presentationml/2006/ole">
              <p:oleObj spid="_x0000_s7328" name="Clip" r:id="rId9" imgW="1305000" imgH="1085760" progId="">
                <p:embed/>
              </p:oleObj>
            </a:graphicData>
          </a:graphic>
        </p:graphicFrame>
        <p:graphicFrame>
          <p:nvGraphicFramePr>
            <p:cNvPr id="680976" name="Object 16"/>
            <p:cNvGraphicFramePr>
              <a:graphicFrameLocks noChangeAspect="1"/>
            </p:cNvGraphicFramePr>
            <p:nvPr/>
          </p:nvGraphicFramePr>
          <p:xfrm>
            <a:off x="2321" y="2321"/>
            <a:ext cx="263" cy="214"/>
          </p:xfrm>
          <a:graphic>
            <a:graphicData uri="http://schemas.openxmlformats.org/presentationml/2006/ole">
              <p:oleObj spid="_x0000_s7329" name="Clip" r:id="rId10" imgW="1305000" imgH="1085760" progId="">
                <p:embed/>
              </p:oleObj>
            </a:graphicData>
          </a:graphic>
        </p:graphicFrame>
        <p:graphicFrame>
          <p:nvGraphicFramePr>
            <p:cNvPr id="680977" name="Object 17"/>
            <p:cNvGraphicFramePr>
              <a:graphicFrameLocks noChangeAspect="1"/>
            </p:cNvGraphicFramePr>
            <p:nvPr/>
          </p:nvGraphicFramePr>
          <p:xfrm>
            <a:off x="4173" y="2000"/>
            <a:ext cx="263" cy="214"/>
          </p:xfrm>
          <a:graphic>
            <a:graphicData uri="http://schemas.openxmlformats.org/presentationml/2006/ole">
              <p:oleObj spid="_x0000_s7330" name="Clip" r:id="rId11" imgW="1305000" imgH="1085760" progId="">
                <p:embed/>
              </p:oleObj>
            </a:graphicData>
          </a:graphic>
        </p:graphicFrame>
        <p:graphicFrame>
          <p:nvGraphicFramePr>
            <p:cNvPr id="680978" name="Object 18"/>
            <p:cNvGraphicFramePr>
              <a:graphicFrameLocks noChangeAspect="1"/>
            </p:cNvGraphicFramePr>
            <p:nvPr/>
          </p:nvGraphicFramePr>
          <p:xfrm>
            <a:off x="3698" y="2233"/>
            <a:ext cx="263" cy="214"/>
          </p:xfrm>
          <a:graphic>
            <a:graphicData uri="http://schemas.openxmlformats.org/presentationml/2006/ole">
              <p:oleObj spid="_x0000_s7331" name="Clip" r:id="rId12" imgW="1305000" imgH="1085760" progId="">
                <p:embed/>
              </p:oleObj>
            </a:graphicData>
          </a:graphic>
        </p:graphicFrame>
        <p:sp>
          <p:nvSpPr>
            <p:cNvPr id="680983" name="Line 23"/>
            <p:cNvSpPr>
              <a:spLocks noChangeShapeType="1"/>
            </p:cNvSpPr>
            <p:nvPr/>
          </p:nvSpPr>
          <p:spPr bwMode="auto">
            <a:xfrm flipH="1">
              <a:off x="2290" y="1933"/>
              <a:ext cx="218" cy="136"/>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84" name="Line 24"/>
            <p:cNvSpPr>
              <a:spLocks noChangeShapeType="1"/>
            </p:cNvSpPr>
            <p:nvPr/>
          </p:nvSpPr>
          <p:spPr bwMode="auto">
            <a:xfrm flipH="1">
              <a:off x="2488" y="1945"/>
              <a:ext cx="79" cy="37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85" name="Line 25"/>
            <p:cNvSpPr>
              <a:spLocks noChangeShapeType="1"/>
            </p:cNvSpPr>
            <p:nvPr/>
          </p:nvSpPr>
          <p:spPr bwMode="auto">
            <a:xfrm>
              <a:off x="2680" y="1909"/>
              <a:ext cx="145" cy="228"/>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86" name="Line 26"/>
            <p:cNvSpPr>
              <a:spLocks noChangeShapeType="1"/>
            </p:cNvSpPr>
            <p:nvPr/>
          </p:nvSpPr>
          <p:spPr bwMode="auto">
            <a:xfrm flipH="1">
              <a:off x="3485" y="1957"/>
              <a:ext cx="270" cy="154"/>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87" name="Line 27"/>
            <p:cNvSpPr>
              <a:spLocks noChangeShapeType="1"/>
            </p:cNvSpPr>
            <p:nvPr/>
          </p:nvSpPr>
          <p:spPr bwMode="auto">
            <a:xfrm flipH="1">
              <a:off x="3802" y="1939"/>
              <a:ext cx="6" cy="296"/>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95" name="Line 35"/>
            <p:cNvSpPr>
              <a:spLocks noChangeShapeType="1"/>
            </p:cNvSpPr>
            <p:nvPr/>
          </p:nvSpPr>
          <p:spPr bwMode="auto">
            <a:xfrm flipH="1">
              <a:off x="1499" y="1484"/>
              <a:ext cx="956" cy="338"/>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96" name="Line 36"/>
            <p:cNvSpPr>
              <a:spLocks noChangeShapeType="1"/>
            </p:cNvSpPr>
            <p:nvPr/>
          </p:nvSpPr>
          <p:spPr bwMode="auto">
            <a:xfrm>
              <a:off x="2646" y="1463"/>
              <a:ext cx="0" cy="378"/>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0997" name="Line 37"/>
            <p:cNvSpPr>
              <a:spLocks noChangeShapeType="1"/>
            </p:cNvSpPr>
            <p:nvPr/>
          </p:nvSpPr>
          <p:spPr bwMode="auto">
            <a:xfrm flipH="1" flipV="1">
              <a:off x="2912" y="1432"/>
              <a:ext cx="777" cy="452"/>
            </a:xfrm>
            <a:prstGeom prst="line">
              <a:avLst/>
            </a:prstGeom>
            <a:noFill/>
            <a:ln w="9525">
              <a:solidFill>
                <a:schemeClr val="tx1"/>
              </a:solidFill>
              <a:round/>
              <a:headEnd/>
              <a:tailEnd/>
            </a:ln>
            <a:effectLst/>
          </p:spPr>
          <p:txBody>
            <a:bodyPr wrap="none"/>
            <a:lstStyle/>
            <a:p>
              <a:endParaRPr lang="zh-CN" altLang="en-US">
                <a:latin typeface="+mn-lt"/>
              </a:endParaRPr>
            </a:p>
          </p:txBody>
        </p:sp>
        <p:grpSp>
          <p:nvGrpSpPr>
            <p:cNvPr id="4" name="Group 47"/>
            <p:cNvGrpSpPr>
              <a:grpSpLocks/>
            </p:cNvGrpSpPr>
            <p:nvPr/>
          </p:nvGrpSpPr>
          <p:grpSpPr bwMode="auto">
            <a:xfrm>
              <a:off x="2438" y="1353"/>
              <a:ext cx="454" cy="176"/>
              <a:chOff x="3913" y="3140"/>
              <a:chExt cx="454" cy="176"/>
            </a:xfrm>
          </p:grpSpPr>
          <p:sp>
            <p:nvSpPr>
              <p:cNvPr id="681008" name="Rectangle 48"/>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681009" name="Freeform 49"/>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681010" name="Freeform 50"/>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grpSp>
          <p:nvGrpSpPr>
            <p:cNvPr id="5" name="Group 51"/>
            <p:cNvGrpSpPr>
              <a:grpSpLocks/>
            </p:cNvGrpSpPr>
            <p:nvPr/>
          </p:nvGrpSpPr>
          <p:grpSpPr bwMode="auto">
            <a:xfrm>
              <a:off x="3571" y="1845"/>
              <a:ext cx="454" cy="176"/>
              <a:chOff x="3913" y="3140"/>
              <a:chExt cx="454" cy="176"/>
            </a:xfrm>
          </p:grpSpPr>
          <p:sp>
            <p:nvSpPr>
              <p:cNvPr id="681012" name="Rectangle 52"/>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681013" name="Freeform 53"/>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681014" name="Freeform 54"/>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grpSp>
          <p:nvGrpSpPr>
            <p:cNvPr id="6" name="Group 55"/>
            <p:cNvGrpSpPr>
              <a:grpSpLocks/>
            </p:cNvGrpSpPr>
            <p:nvPr/>
          </p:nvGrpSpPr>
          <p:grpSpPr bwMode="auto">
            <a:xfrm>
              <a:off x="2407" y="1819"/>
              <a:ext cx="454" cy="176"/>
              <a:chOff x="3913" y="3140"/>
              <a:chExt cx="454" cy="176"/>
            </a:xfrm>
          </p:grpSpPr>
          <p:sp>
            <p:nvSpPr>
              <p:cNvPr id="681016" name="Rectangle 56"/>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681017" name="Freeform 57"/>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681018" name="Freeform 58"/>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sp>
          <p:nvSpPr>
            <p:cNvPr id="681023" name="Line 63"/>
            <p:cNvSpPr>
              <a:spLocks noChangeShapeType="1"/>
            </p:cNvSpPr>
            <p:nvPr/>
          </p:nvSpPr>
          <p:spPr bwMode="auto">
            <a:xfrm>
              <a:off x="4039" y="1973"/>
              <a:ext cx="180" cy="10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681027" name="Text Box 67"/>
            <p:cNvSpPr txBox="1">
              <a:spLocks noChangeArrowheads="1"/>
            </p:cNvSpPr>
            <p:nvPr/>
          </p:nvSpPr>
          <p:spPr bwMode="auto">
            <a:xfrm>
              <a:off x="2281" y="2030"/>
              <a:ext cx="257"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D</a:t>
              </a:r>
            </a:p>
          </p:txBody>
        </p:sp>
        <p:sp>
          <p:nvSpPr>
            <p:cNvPr id="681028" name="Text Box 68"/>
            <p:cNvSpPr txBox="1">
              <a:spLocks noChangeArrowheads="1"/>
            </p:cNvSpPr>
            <p:nvPr/>
          </p:nvSpPr>
          <p:spPr bwMode="auto">
            <a:xfrm>
              <a:off x="2579" y="2305"/>
              <a:ext cx="237"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E</a:t>
              </a:r>
            </a:p>
          </p:txBody>
        </p:sp>
        <p:sp>
          <p:nvSpPr>
            <p:cNvPr id="681029" name="Text Box 69"/>
            <p:cNvSpPr txBox="1">
              <a:spLocks noChangeArrowheads="1"/>
            </p:cNvSpPr>
            <p:nvPr/>
          </p:nvSpPr>
          <p:spPr bwMode="auto">
            <a:xfrm>
              <a:off x="2877" y="1926"/>
              <a:ext cx="234"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F</a:t>
              </a:r>
            </a:p>
          </p:txBody>
        </p:sp>
        <p:sp>
          <p:nvSpPr>
            <p:cNvPr id="681034" name="Text Box 74"/>
            <p:cNvSpPr txBox="1">
              <a:spLocks noChangeArrowheads="1"/>
            </p:cNvSpPr>
            <p:nvPr/>
          </p:nvSpPr>
          <p:spPr bwMode="auto">
            <a:xfrm>
              <a:off x="2147" y="1744"/>
              <a:ext cx="329"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S</a:t>
              </a:r>
              <a:r>
                <a:rPr lang="en-US" altLang="zh-CN" i="0" baseline="-25000">
                  <a:latin typeface="+mn-lt"/>
                  <a:ea typeface="宋体" pitchFamily="2" charset="-122"/>
                </a:rPr>
                <a:t>2</a:t>
              </a:r>
            </a:p>
          </p:txBody>
        </p:sp>
        <p:sp>
          <p:nvSpPr>
            <p:cNvPr id="681035" name="Text Box 75"/>
            <p:cNvSpPr txBox="1">
              <a:spLocks noChangeArrowheads="1"/>
            </p:cNvSpPr>
            <p:nvPr/>
          </p:nvSpPr>
          <p:spPr bwMode="auto">
            <a:xfrm>
              <a:off x="2920" y="1250"/>
              <a:ext cx="329"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S</a:t>
              </a:r>
              <a:r>
                <a:rPr lang="en-US" altLang="zh-CN" i="0" baseline="-25000">
                  <a:latin typeface="+mn-lt"/>
                  <a:ea typeface="宋体" pitchFamily="2" charset="-122"/>
                </a:rPr>
                <a:t>4</a:t>
              </a:r>
            </a:p>
          </p:txBody>
        </p:sp>
        <p:sp>
          <p:nvSpPr>
            <p:cNvPr id="681036" name="Text Box 76"/>
            <p:cNvSpPr txBox="1">
              <a:spLocks noChangeArrowheads="1"/>
            </p:cNvSpPr>
            <p:nvPr/>
          </p:nvSpPr>
          <p:spPr bwMode="auto">
            <a:xfrm>
              <a:off x="3786" y="1575"/>
              <a:ext cx="329" cy="291"/>
            </a:xfrm>
            <a:prstGeom prst="rect">
              <a:avLst/>
            </a:prstGeom>
            <a:noFill/>
            <a:ln w="9525">
              <a:noFill/>
              <a:miter lim="800000"/>
              <a:headEnd/>
              <a:tailEnd/>
            </a:ln>
            <a:effectLst/>
          </p:spPr>
          <p:txBody>
            <a:bodyPr wrap="none">
              <a:spAutoFit/>
            </a:bodyPr>
            <a:lstStyle/>
            <a:p>
              <a:r>
                <a:rPr lang="en-US" altLang="zh-CN" i="0" dirty="0">
                  <a:latin typeface="+mn-lt"/>
                  <a:ea typeface="宋体" pitchFamily="2" charset="-122"/>
                </a:rPr>
                <a:t>S</a:t>
              </a:r>
              <a:r>
                <a:rPr lang="en-US" altLang="zh-CN" i="0" baseline="-25000" dirty="0">
                  <a:latin typeface="+mn-lt"/>
                  <a:ea typeface="宋体" pitchFamily="2" charset="-122"/>
                </a:rPr>
                <a:t>3</a:t>
              </a:r>
            </a:p>
          </p:txBody>
        </p:sp>
        <p:sp>
          <p:nvSpPr>
            <p:cNvPr id="681038" name="Text Box 78"/>
            <p:cNvSpPr txBox="1">
              <a:spLocks noChangeArrowheads="1"/>
            </p:cNvSpPr>
            <p:nvPr/>
          </p:nvSpPr>
          <p:spPr bwMode="auto">
            <a:xfrm>
              <a:off x="3931" y="2231"/>
              <a:ext cx="265"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H</a:t>
              </a:r>
            </a:p>
          </p:txBody>
        </p:sp>
        <p:sp>
          <p:nvSpPr>
            <p:cNvPr id="681039" name="Text Box 79"/>
            <p:cNvSpPr txBox="1">
              <a:spLocks noChangeArrowheads="1"/>
            </p:cNvSpPr>
            <p:nvPr/>
          </p:nvSpPr>
          <p:spPr bwMode="auto">
            <a:xfrm>
              <a:off x="4401" y="2003"/>
              <a:ext cx="222"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I</a:t>
              </a:r>
            </a:p>
          </p:txBody>
        </p:sp>
        <p:sp>
          <p:nvSpPr>
            <p:cNvPr id="681040" name="Text Box 80"/>
            <p:cNvSpPr txBox="1">
              <a:spLocks noChangeArrowheads="1"/>
            </p:cNvSpPr>
            <p:nvPr/>
          </p:nvSpPr>
          <p:spPr bwMode="auto">
            <a:xfrm>
              <a:off x="3215" y="2265"/>
              <a:ext cx="249" cy="291"/>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8103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810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页脚占位符 3"/>
          <p:cNvSpPr>
            <a:spLocks noGrp="1"/>
          </p:cNvSpPr>
          <p:nvPr>
            <p:ph type="ftr" sz="quarter" idx="11"/>
          </p:nvPr>
        </p:nvSpPr>
        <p:spPr/>
        <p:txBody>
          <a:bodyPr/>
          <a:lstStyle/>
          <a:p>
            <a:r>
              <a:rPr lang="en-US" altLang="zh-CN" smtClean="0"/>
              <a:t>Network Switching</a:t>
            </a:r>
            <a:endParaRPr lang="en-US" altLang="zh-CN"/>
          </a:p>
        </p:txBody>
      </p:sp>
      <p:sp>
        <p:nvSpPr>
          <p:cNvPr id="85" name="灯片编号占位符 4"/>
          <p:cNvSpPr>
            <a:spLocks noGrp="1"/>
          </p:cNvSpPr>
          <p:nvPr>
            <p:ph type="sldNum" sz="quarter" idx="12"/>
          </p:nvPr>
        </p:nvSpPr>
        <p:spPr/>
        <p:txBody>
          <a:bodyPr/>
          <a:lstStyle/>
          <a:p>
            <a:r>
              <a:rPr lang="en-US" altLang="zh-CN" dirty="0" smtClean="0"/>
              <a:t>3-</a:t>
            </a:r>
            <a:fld id="{628FD936-9C07-474B-9471-DC1A64CAD017}" type="slidenum">
              <a:rPr lang="en-US" altLang="zh-CN" smtClean="0"/>
              <a:pPr/>
              <a:t>26</a:t>
            </a:fld>
            <a:endParaRPr lang="en-US" altLang="zh-CN" dirty="0"/>
          </a:p>
        </p:txBody>
      </p:sp>
      <p:sp>
        <p:nvSpPr>
          <p:cNvPr id="538705" name="Freeform 81"/>
          <p:cNvSpPr>
            <a:spLocks/>
          </p:cNvSpPr>
          <p:nvPr/>
        </p:nvSpPr>
        <p:spPr bwMode="auto">
          <a:xfrm rot="5400000">
            <a:off x="2374125" y="-6153"/>
            <a:ext cx="4632325" cy="8434387"/>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a:effectLst/>
        </p:spPr>
        <p:txBody>
          <a:bodyPr wrap="none" anchor="ctr"/>
          <a:lstStyle/>
          <a:p>
            <a:endParaRPr lang="zh-CN" altLang="en-US" sz="2000">
              <a:latin typeface="+mn-lt"/>
            </a:endParaRPr>
          </a:p>
        </p:txBody>
      </p:sp>
      <p:sp>
        <p:nvSpPr>
          <p:cNvPr id="538628" name="Rectangle 4"/>
          <p:cNvSpPr>
            <a:spLocks noGrp="1" noChangeArrowheads="1"/>
          </p:cNvSpPr>
          <p:nvPr>
            <p:ph type="title"/>
          </p:nvPr>
        </p:nvSpPr>
        <p:spPr>
          <a:xfrm>
            <a:off x="461208" y="228600"/>
            <a:ext cx="7772400" cy="1143000"/>
          </a:xfrm>
        </p:spPr>
        <p:txBody>
          <a:bodyPr/>
          <a:lstStyle/>
          <a:p>
            <a:r>
              <a:rPr lang="en-US" altLang="zh-CN" dirty="0">
                <a:ea typeface="宋体" pitchFamily="2" charset="-122"/>
              </a:rPr>
              <a:t>Institutional network</a:t>
            </a:r>
          </a:p>
        </p:txBody>
      </p:sp>
      <p:graphicFrame>
        <p:nvGraphicFramePr>
          <p:cNvPr id="538631" name="Object 7"/>
          <p:cNvGraphicFramePr>
            <a:graphicFrameLocks noChangeAspect="1"/>
          </p:cNvGraphicFramePr>
          <p:nvPr/>
        </p:nvGraphicFramePr>
        <p:xfrm>
          <a:off x="1249363" y="5400675"/>
          <a:ext cx="512762" cy="447675"/>
        </p:xfrm>
        <a:graphic>
          <a:graphicData uri="http://schemas.openxmlformats.org/presentationml/2006/ole">
            <p:oleObj spid="_x0000_s9371" name="Clip" r:id="rId4" imgW="1305000" imgH="1085760" progId="">
              <p:embed/>
            </p:oleObj>
          </a:graphicData>
        </a:graphic>
      </p:graphicFrame>
      <p:graphicFrame>
        <p:nvGraphicFramePr>
          <p:cNvPr id="538632" name="Object 8"/>
          <p:cNvGraphicFramePr>
            <a:graphicFrameLocks noChangeAspect="1"/>
          </p:cNvGraphicFramePr>
          <p:nvPr/>
        </p:nvGraphicFramePr>
        <p:xfrm>
          <a:off x="4575175" y="5418138"/>
          <a:ext cx="512763" cy="447675"/>
        </p:xfrm>
        <a:graphic>
          <a:graphicData uri="http://schemas.openxmlformats.org/presentationml/2006/ole">
            <p:oleObj spid="_x0000_s9372" name="Clip" r:id="rId5" imgW="1305000" imgH="1085760" progId="">
              <p:embed/>
            </p:oleObj>
          </a:graphicData>
        </a:graphic>
      </p:graphicFrame>
      <p:graphicFrame>
        <p:nvGraphicFramePr>
          <p:cNvPr id="538633" name="Object 9"/>
          <p:cNvGraphicFramePr>
            <a:graphicFrameLocks noChangeAspect="1"/>
          </p:cNvGraphicFramePr>
          <p:nvPr/>
        </p:nvGraphicFramePr>
        <p:xfrm>
          <a:off x="5575300" y="5357813"/>
          <a:ext cx="512763" cy="447675"/>
        </p:xfrm>
        <a:graphic>
          <a:graphicData uri="http://schemas.openxmlformats.org/presentationml/2006/ole">
            <p:oleObj spid="_x0000_s9373" name="Clip" r:id="rId6" imgW="1305000" imgH="1085760" progId="">
              <p:embed/>
            </p:oleObj>
          </a:graphicData>
        </a:graphic>
      </p:graphicFrame>
      <p:graphicFrame>
        <p:nvGraphicFramePr>
          <p:cNvPr id="538634" name="Object 10"/>
          <p:cNvGraphicFramePr>
            <a:graphicFrameLocks noChangeAspect="1"/>
          </p:cNvGraphicFramePr>
          <p:nvPr/>
        </p:nvGraphicFramePr>
        <p:xfrm>
          <a:off x="2060575" y="5434013"/>
          <a:ext cx="512763" cy="447675"/>
        </p:xfrm>
        <a:graphic>
          <a:graphicData uri="http://schemas.openxmlformats.org/presentationml/2006/ole">
            <p:oleObj spid="_x0000_s9374" name="Clip" r:id="rId7" imgW="1305000" imgH="1085760" progId="">
              <p:embed/>
            </p:oleObj>
          </a:graphicData>
        </a:graphic>
      </p:graphicFrame>
      <p:graphicFrame>
        <p:nvGraphicFramePr>
          <p:cNvPr id="538637" name="Object 13"/>
          <p:cNvGraphicFramePr>
            <a:graphicFrameLocks noChangeAspect="1"/>
          </p:cNvGraphicFramePr>
          <p:nvPr/>
        </p:nvGraphicFramePr>
        <p:xfrm>
          <a:off x="3217863" y="5216525"/>
          <a:ext cx="512762" cy="447675"/>
        </p:xfrm>
        <a:graphic>
          <a:graphicData uri="http://schemas.openxmlformats.org/presentationml/2006/ole">
            <p:oleObj spid="_x0000_s9375" name="Clip" r:id="rId8" imgW="1305000" imgH="1085760" progId="">
              <p:embed/>
            </p:oleObj>
          </a:graphicData>
        </a:graphic>
      </p:graphicFrame>
      <p:graphicFrame>
        <p:nvGraphicFramePr>
          <p:cNvPr id="538638" name="Object 14"/>
          <p:cNvGraphicFramePr>
            <a:graphicFrameLocks noChangeAspect="1"/>
          </p:cNvGraphicFramePr>
          <p:nvPr/>
        </p:nvGraphicFramePr>
        <p:xfrm>
          <a:off x="3756025" y="5846763"/>
          <a:ext cx="512763" cy="447675"/>
        </p:xfrm>
        <a:graphic>
          <a:graphicData uri="http://schemas.openxmlformats.org/presentationml/2006/ole">
            <p:oleObj spid="_x0000_s9376" name="Clip" r:id="rId9" imgW="1305000" imgH="1085760" progId="">
              <p:embed/>
            </p:oleObj>
          </a:graphicData>
        </a:graphic>
      </p:graphicFrame>
      <p:graphicFrame>
        <p:nvGraphicFramePr>
          <p:cNvPr id="538639" name="Object 15"/>
          <p:cNvGraphicFramePr>
            <a:graphicFrameLocks noChangeAspect="1"/>
          </p:cNvGraphicFramePr>
          <p:nvPr/>
        </p:nvGraphicFramePr>
        <p:xfrm>
          <a:off x="7370763" y="5175250"/>
          <a:ext cx="512762" cy="447675"/>
        </p:xfrm>
        <a:graphic>
          <a:graphicData uri="http://schemas.openxmlformats.org/presentationml/2006/ole">
            <p:oleObj spid="_x0000_s9377" name="Clip" r:id="rId10" imgW="1305000" imgH="1085760" progId="">
              <p:embed/>
            </p:oleObj>
          </a:graphicData>
        </a:graphic>
      </p:graphicFrame>
      <p:graphicFrame>
        <p:nvGraphicFramePr>
          <p:cNvPr id="538640" name="Object 16"/>
          <p:cNvGraphicFramePr>
            <a:graphicFrameLocks noChangeAspect="1"/>
          </p:cNvGraphicFramePr>
          <p:nvPr/>
        </p:nvGraphicFramePr>
        <p:xfrm>
          <a:off x="6443663" y="5662613"/>
          <a:ext cx="512762" cy="447675"/>
        </p:xfrm>
        <a:graphic>
          <a:graphicData uri="http://schemas.openxmlformats.org/presentationml/2006/ole">
            <p:oleObj spid="_x0000_s9378" name="Clip" r:id="rId11" imgW="1305000" imgH="1085760" progId="">
              <p:embed/>
            </p:oleObj>
          </a:graphicData>
        </a:graphic>
      </p:graphicFrame>
      <p:graphicFrame>
        <p:nvGraphicFramePr>
          <p:cNvPr id="538641" name="Object 17"/>
          <p:cNvGraphicFramePr>
            <a:graphicFrameLocks noChangeAspect="1"/>
          </p:cNvGraphicFramePr>
          <p:nvPr/>
        </p:nvGraphicFramePr>
        <p:xfrm>
          <a:off x="709613" y="4768850"/>
          <a:ext cx="512762" cy="447675"/>
        </p:xfrm>
        <a:graphic>
          <a:graphicData uri="http://schemas.openxmlformats.org/presentationml/2006/ole">
            <p:oleObj spid="_x0000_s9379" name="Clip" r:id="rId12" imgW="1305000" imgH="1085760" progId="">
              <p:embed/>
            </p:oleObj>
          </a:graphicData>
        </a:graphic>
      </p:graphicFrame>
      <p:sp>
        <p:nvSpPr>
          <p:cNvPr id="538642" name="Line 18"/>
          <p:cNvSpPr>
            <a:spLocks noChangeShapeType="1"/>
          </p:cNvSpPr>
          <p:nvPr/>
        </p:nvSpPr>
        <p:spPr bwMode="auto">
          <a:xfrm flipH="1">
            <a:off x="1171575" y="4984750"/>
            <a:ext cx="682625" cy="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43" name="Line 19"/>
          <p:cNvSpPr>
            <a:spLocks noChangeShapeType="1"/>
          </p:cNvSpPr>
          <p:nvPr/>
        </p:nvSpPr>
        <p:spPr bwMode="auto">
          <a:xfrm flipH="1">
            <a:off x="1647825" y="5048250"/>
            <a:ext cx="334963" cy="41275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44" name="Line 20"/>
          <p:cNvSpPr>
            <a:spLocks noChangeShapeType="1"/>
          </p:cNvSpPr>
          <p:nvPr/>
        </p:nvSpPr>
        <p:spPr bwMode="auto">
          <a:xfrm>
            <a:off x="2163763" y="5086350"/>
            <a:ext cx="88900" cy="38735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45" name="Line 21"/>
          <p:cNvSpPr>
            <a:spLocks noChangeShapeType="1"/>
          </p:cNvSpPr>
          <p:nvPr/>
        </p:nvSpPr>
        <p:spPr bwMode="auto">
          <a:xfrm flipH="1">
            <a:off x="3695700" y="5035550"/>
            <a:ext cx="425450" cy="284163"/>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46" name="Line 22"/>
          <p:cNvSpPr>
            <a:spLocks noChangeShapeType="1"/>
          </p:cNvSpPr>
          <p:nvPr/>
        </p:nvSpPr>
        <p:spPr bwMode="auto">
          <a:xfrm flipH="1">
            <a:off x="4081463" y="5060950"/>
            <a:ext cx="155575" cy="773113"/>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47" name="Line 23"/>
          <p:cNvSpPr>
            <a:spLocks noChangeShapeType="1"/>
          </p:cNvSpPr>
          <p:nvPr/>
        </p:nvSpPr>
        <p:spPr bwMode="auto">
          <a:xfrm>
            <a:off x="4456113" y="4984750"/>
            <a:ext cx="282575" cy="47625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48" name="Line 24"/>
          <p:cNvSpPr>
            <a:spLocks noChangeShapeType="1"/>
          </p:cNvSpPr>
          <p:nvPr/>
        </p:nvSpPr>
        <p:spPr bwMode="auto">
          <a:xfrm flipH="1">
            <a:off x="6027738" y="5086350"/>
            <a:ext cx="527050" cy="322263"/>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49" name="Line 25"/>
          <p:cNvSpPr>
            <a:spLocks noChangeShapeType="1"/>
          </p:cNvSpPr>
          <p:nvPr/>
        </p:nvSpPr>
        <p:spPr bwMode="auto">
          <a:xfrm flipH="1">
            <a:off x="6645275" y="5048250"/>
            <a:ext cx="12700" cy="619125"/>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50" name="Line 26"/>
          <p:cNvSpPr>
            <a:spLocks noChangeShapeType="1"/>
          </p:cNvSpPr>
          <p:nvPr/>
        </p:nvSpPr>
        <p:spPr bwMode="auto">
          <a:xfrm>
            <a:off x="6799263" y="4945063"/>
            <a:ext cx="631825" cy="322262"/>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57" name="Line 33"/>
          <p:cNvSpPr>
            <a:spLocks noChangeShapeType="1"/>
          </p:cNvSpPr>
          <p:nvPr/>
        </p:nvSpPr>
        <p:spPr bwMode="auto">
          <a:xfrm flipH="1">
            <a:off x="2151063" y="3387725"/>
            <a:ext cx="2047875" cy="141605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58" name="Line 34"/>
          <p:cNvSpPr>
            <a:spLocks noChangeShapeType="1"/>
          </p:cNvSpPr>
          <p:nvPr/>
        </p:nvSpPr>
        <p:spPr bwMode="auto">
          <a:xfrm>
            <a:off x="4391025" y="3375025"/>
            <a:ext cx="0" cy="146685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59" name="Line 35"/>
          <p:cNvSpPr>
            <a:spLocks noChangeShapeType="1"/>
          </p:cNvSpPr>
          <p:nvPr/>
        </p:nvSpPr>
        <p:spPr bwMode="auto">
          <a:xfrm flipH="1" flipV="1">
            <a:off x="4584700" y="3309938"/>
            <a:ext cx="1841500" cy="1622425"/>
          </a:xfrm>
          <a:prstGeom prst="line">
            <a:avLst/>
          </a:prstGeom>
          <a:noFill/>
          <a:ln w="9525">
            <a:solidFill>
              <a:schemeClr val="tx1"/>
            </a:solidFill>
            <a:round/>
            <a:headEnd/>
            <a:tailEnd/>
          </a:ln>
          <a:effectLst/>
        </p:spPr>
        <p:txBody>
          <a:bodyPr wrap="none"/>
          <a:lstStyle/>
          <a:p>
            <a:endParaRPr lang="zh-CN" altLang="en-US">
              <a:latin typeface="+mn-lt"/>
            </a:endParaRPr>
          </a:p>
        </p:txBody>
      </p:sp>
      <p:grpSp>
        <p:nvGrpSpPr>
          <p:cNvPr id="2" name="Group 40"/>
          <p:cNvGrpSpPr>
            <a:grpSpLocks/>
          </p:cNvGrpSpPr>
          <p:nvPr/>
        </p:nvGrpSpPr>
        <p:grpSpPr bwMode="auto">
          <a:xfrm>
            <a:off x="5910263" y="2484438"/>
            <a:ext cx="238125" cy="484187"/>
            <a:chOff x="4180" y="783"/>
            <a:chExt cx="150" cy="307"/>
          </a:xfrm>
        </p:grpSpPr>
        <p:sp>
          <p:nvSpPr>
            <p:cNvPr id="538665" name="AutoShape 4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zh-CN" altLang="en-US">
                <a:latin typeface="+mn-lt"/>
              </a:endParaRPr>
            </a:p>
          </p:txBody>
        </p:sp>
        <p:sp>
          <p:nvSpPr>
            <p:cNvPr id="538666" name="Rectangle 4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zh-CN" altLang="en-US">
                <a:latin typeface="+mn-lt"/>
              </a:endParaRPr>
            </a:p>
          </p:txBody>
        </p:sp>
        <p:sp>
          <p:nvSpPr>
            <p:cNvPr id="538667"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zh-CN" altLang="en-US">
                <a:latin typeface="+mn-lt"/>
              </a:endParaRPr>
            </a:p>
          </p:txBody>
        </p:sp>
        <p:sp>
          <p:nvSpPr>
            <p:cNvPr id="538668"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zh-CN" altLang="en-US">
                <a:latin typeface="+mn-lt"/>
              </a:endParaRPr>
            </a:p>
          </p:txBody>
        </p:sp>
        <p:sp>
          <p:nvSpPr>
            <p:cNvPr id="538669" name="Line 4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zh-CN" altLang="en-US">
                <a:latin typeface="+mn-lt"/>
              </a:endParaRPr>
            </a:p>
          </p:txBody>
        </p:sp>
        <p:sp>
          <p:nvSpPr>
            <p:cNvPr id="538670" name="Line 4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zh-CN" altLang="en-US">
                <a:latin typeface="+mn-lt"/>
              </a:endParaRPr>
            </a:p>
          </p:txBody>
        </p:sp>
        <p:sp>
          <p:nvSpPr>
            <p:cNvPr id="538671"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zh-CN" altLang="en-US">
                <a:latin typeface="+mn-lt"/>
              </a:endParaRPr>
            </a:p>
          </p:txBody>
        </p:sp>
        <p:sp>
          <p:nvSpPr>
            <p:cNvPr id="538672" name="Rectangle 4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zh-CN" altLang="en-US">
                <a:latin typeface="+mn-lt"/>
              </a:endParaRPr>
            </a:p>
          </p:txBody>
        </p:sp>
      </p:grpSp>
      <p:grpSp>
        <p:nvGrpSpPr>
          <p:cNvPr id="3" name="Group 50"/>
          <p:cNvGrpSpPr>
            <a:grpSpLocks/>
          </p:cNvGrpSpPr>
          <p:nvPr/>
        </p:nvGrpSpPr>
        <p:grpSpPr bwMode="auto">
          <a:xfrm>
            <a:off x="5149850" y="1992313"/>
            <a:ext cx="238125" cy="484187"/>
            <a:chOff x="4180" y="783"/>
            <a:chExt cx="150" cy="307"/>
          </a:xfrm>
        </p:grpSpPr>
        <p:sp>
          <p:nvSpPr>
            <p:cNvPr id="538675" name="AutoShape 5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zh-CN" altLang="en-US">
                <a:latin typeface="+mn-lt"/>
              </a:endParaRPr>
            </a:p>
          </p:txBody>
        </p:sp>
        <p:sp>
          <p:nvSpPr>
            <p:cNvPr id="538676" name="Rectangle 5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zh-CN" altLang="en-US">
                <a:latin typeface="+mn-lt"/>
              </a:endParaRPr>
            </a:p>
          </p:txBody>
        </p:sp>
        <p:sp>
          <p:nvSpPr>
            <p:cNvPr id="538677" name="Rectangle 5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zh-CN" altLang="en-US">
                <a:latin typeface="+mn-lt"/>
              </a:endParaRPr>
            </a:p>
          </p:txBody>
        </p:sp>
        <p:sp>
          <p:nvSpPr>
            <p:cNvPr id="538678" name="AutoShape 5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zh-CN" altLang="en-US">
                <a:latin typeface="+mn-lt"/>
              </a:endParaRPr>
            </a:p>
          </p:txBody>
        </p:sp>
        <p:sp>
          <p:nvSpPr>
            <p:cNvPr id="538679" name="Line 5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zh-CN" altLang="en-US">
                <a:latin typeface="+mn-lt"/>
              </a:endParaRPr>
            </a:p>
          </p:txBody>
        </p:sp>
        <p:sp>
          <p:nvSpPr>
            <p:cNvPr id="538680" name="Line 5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zh-CN" altLang="en-US">
                <a:latin typeface="+mn-lt"/>
              </a:endParaRPr>
            </a:p>
          </p:txBody>
        </p:sp>
        <p:sp>
          <p:nvSpPr>
            <p:cNvPr id="538681" name="Rectangle 5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zh-CN" altLang="en-US">
                <a:latin typeface="+mn-lt"/>
              </a:endParaRPr>
            </a:p>
          </p:txBody>
        </p:sp>
        <p:sp>
          <p:nvSpPr>
            <p:cNvPr id="538682" name="Rectangle 5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zh-CN" altLang="en-US">
                <a:latin typeface="+mn-lt"/>
              </a:endParaRPr>
            </a:p>
          </p:txBody>
        </p:sp>
      </p:grpSp>
      <p:sp>
        <p:nvSpPr>
          <p:cNvPr id="538683" name="Line 59"/>
          <p:cNvSpPr>
            <a:spLocks noChangeShapeType="1"/>
          </p:cNvSpPr>
          <p:nvPr/>
        </p:nvSpPr>
        <p:spPr bwMode="auto">
          <a:xfrm flipV="1">
            <a:off x="4687888" y="2692400"/>
            <a:ext cx="1223962" cy="423863"/>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684" name="Line 60"/>
          <p:cNvSpPr>
            <a:spLocks noChangeShapeType="1"/>
          </p:cNvSpPr>
          <p:nvPr/>
        </p:nvSpPr>
        <p:spPr bwMode="auto">
          <a:xfrm flipV="1">
            <a:off x="4481513" y="2370138"/>
            <a:ext cx="669925" cy="758825"/>
          </a:xfrm>
          <a:prstGeom prst="line">
            <a:avLst/>
          </a:prstGeom>
          <a:noFill/>
          <a:ln w="9525">
            <a:solidFill>
              <a:schemeClr val="tx1"/>
            </a:solidFill>
            <a:round/>
            <a:headEnd/>
            <a:tailEnd/>
          </a:ln>
          <a:effectLst/>
        </p:spPr>
        <p:txBody>
          <a:bodyPr wrap="none"/>
          <a:lstStyle/>
          <a:p>
            <a:endParaRPr lang="zh-CN" altLang="en-US">
              <a:latin typeface="+mn-lt"/>
            </a:endParaRPr>
          </a:p>
        </p:txBody>
      </p:sp>
      <p:grpSp>
        <p:nvGrpSpPr>
          <p:cNvPr id="4" name="Group 61"/>
          <p:cNvGrpSpPr>
            <a:grpSpLocks/>
          </p:cNvGrpSpPr>
          <p:nvPr/>
        </p:nvGrpSpPr>
        <p:grpSpPr bwMode="auto">
          <a:xfrm>
            <a:off x="2843213" y="2312988"/>
            <a:ext cx="569912" cy="285750"/>
            <a:chOff x="533" y="321"/>
            <a:chExt cx="359" cy="180"/>
          </a:xfrm>
        </p:grpSpPr>
        <p:grpSp>
          <p:nvGrpSpPr>
            <p:cNvPr id="5" name="Group 62"/>
            <p:cNvGrpSpPr>
              <a:grpSpLocks/>
            </p:cNvGrpSpPr>
            <p:nvPr/>
          </p:nvGrpSpPr>
          <p:grpSpPr bwMode="auto">
            <a:xfrm>
              <a:off x="533" y="321"/>
              <a:ext cx="359" cy="180"/>
              <a:chOff x="1009" y="655"/>
              <a:chExt cx="359" cy="180"/>
            </a:xfrm>
          </p:grpSpPr>
          <p:sp>
            <p:nvSpPr>
              <p:cNvPr id="538687" name="Oval 63"/>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a:effectLst/>
            </p:spPr>
            <p:txBody>
              <a:bodyPr wrap="none" anchor="ctr"/>
              <a:lstStyle/>
              <a:p>
                <a:endParaRPr lang="zh-CN" altLang="en-US">
                  <a:latin typeface="+mn-lt"/>
                </a:endParaRPr>
              </a:p>
            </p:txBody>
          </p:sp>
          <p:sp>
            <p:nvSpPr>
              <p:cNvPr id="538688" name="Line 64"/>
              <p:cNvSpPr>
                <a:spLocks noChangeShapeType="1"/>
              </p:cNvSpPr>
              <p:nvPr/>
            </p:nvSpPr>
            <p:spPr bwMode="auto">
              <a:xfrm>
                <a:off x="1012" y="727"/>
                <a:ext cx="0" cy="62"/>
              </a:xfrm>
              <a:prstGeom prst="line">
                <a:avLst/>
              </a:prstGeom>
              <a:noFill/>
              <a:ln w="12700">
                <a:solidFill>
                  <a:schemeClr val="tx1"/>
                </a:solidFill>
                <a:round/>
                <a:headEnd/>
                <a:tailEnd/>
              </a:ln>
              <a:effectLst/>
            </p:spPr>
            <p:txBody>
              <a:bodyPr wrap="none" anchor="ctr"/>
              <a:lstStyle/>
              <a:p>
                <a:endParaRPr lang="zh-CN" altLang="en-US">
                  <a:latin typeface="+mn-lt"/>
                </a:endParaRPr>
              </a:p>
            </p:txBody>
          </p:sp>
          <p:sp>
            <p:nvSpPr>
              <p:cNvPr id="538689" name="Line 65"/>
              <p:cNvSpPr>
                <a:spLocks noChangeShapeType="1"/>
              </p:cNvSpPr>
              <p:nvPr/>
            </p:nvSpPr>
            <p:spPr bwMode="auto">
              <a:xfrm>
                <a:off x="1368" y="727"/>
                <a:ext cx="0" cy="62"/>
              </a:xfrm>
              <a:prstGeom prst="line">
                <a:avLst/>
              </a:prstGeom>
              <a:noFill/>
              <a:ln w="12700">
                <a:solidFill>
                  <a:schemeClr val="tx1"/>
                </a:solidFill>
                <a:round/>
                <a:headEnd/>
                <a:tailEnd/>
              </a:ln>
              <a:effectLst/>
            </p:spPr>
            <p:txBody>
              <a:bodyPr wrap="none" anchor="ctr"/>
              <a:lstStyle/>
              <a:p>
                <a:endParaRPr lang="zh-CN" altLang="en-US">
                  <a:latin typeface="+mn-lt"/>
                </a:endParaRPr>
              </a:p>
            </p:txBody>
          </p:sp>
          <p:sp>
            <p:nvSpPr>
              <p:cNvPr id="538690" name="Rectangle 66"/>
              <p:cNvSpPr>
                <a:spLocks noChangeArrowheads="1"/>
              </p:cNvSpPr>
              <p:nvPr/>
            </p:nvSpPr>
            <p:spPr bwMode="auto">
              <a:xfrm>
                <a:off x="1012" y="727"/>
                <a:ext cx="353" cy="61"/>
              </a:xfrm>
              <a:prstGeom prst="rect">
                <a:avLst/>
              </a:prstGeom>
              <a:solidFill>
                <a:schemeClr val="hlink"/>
              </a:solidFill>
              <a:ln w="12700">
                <a:noFill/>
                <a:miter lim="800000"/>
                <a:headEnd/>
                <a:tailEnd/>
              </a:ln>
              <a:effectLst/>
            </p:spPr>
            <p:txBody>
              <a:bodyPr wrap="none" anchor="ctr"/>
              <a:lstStyle/>
              <a:p>
                <a:pPr algn="ctr"/>
                <a:endParaRPr lang="zh-CN" altLang="zh-CN" sz="2400" i="0">
                  <a:latin typeface="+mn-lt"/>
                </a:endParaRPr>
              </a:p>
            </p:txBody>
          </p:sp>
          <p:sp>
            <p:nvSpPr>
              <p:cNvPr id="538691" name="Oval 67"/>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a:effectLst/>
            </p:spPr>
            <p:txBody>
              <a:bodyPr wrap="none" anchor="ctr"/>
              <a:lstStyle/>
              <a:p>
                <a:endParaRPr lang="zh-CN" altLang="en-US">
                  <a:latin typeface="+mn-lt"/>
                </a:endParaRPr>
              </a:p>
            </p:txBody>
          </p:sp>
          <p:grpSp>
            <p:nvGrpSpPr>
              <p:cNvPr id="6" name="Group 68"/>
              <p:cNvGrpSpPr>
                <a:grpSpLocks/>
              </p:cNvGrpSpPr>
              <p:nvPr/>
            </p:nvGrpSpPr>
            <p:grpSpPr bwMode="auto">
              <a:xfrm>
                <a:off x="1095" y="681"/>
                <a:ext cx="176" cy="68"/>
                <a:chOff x="2848" y="848"/>
                <a:chExt cx="140" cy="98"/>
              </a:xfrm>
            </p:grpSpPr>
            <p:sp>
              <p:nvSpPr>
                <p:cNvPr id="538693" name="Line 6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latin typeface="+mn-lt"/>
                  </a:endParaRPr>
                </a:p>
              </p:txBody>
            </p:sp>
            <p:sp>
              <p:nvSpPr>
                <p:cNvPr id="538694" name="Line 7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latin typeface="+mn-lt"/>
                  </a:endParaRPr>
                </a:p>
              </p:txBody>
            </p:sp>
            <p:sp>
              <p:nvSpPr>
                <p:cNvPr id="538695" name="Line 7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latin typeface="+mn-lt"/>
                  </a:endParaRPr>
                </a:p>
              </p:txBody>
            </p:sp>
          </p:grpSp>
          <p:grpSp>
            <p:nvGrpSpPr>
              <p:cNvPr id="7" name="Group 72"/>
              <p:cNvGrpSpPr>
                <a:grpSpLocks/>
              </p:cNvGrpSpPr>
              <p:nvPr/>
            </p:nvGrpSpPr>
            <p:grpSpPr bwMode="auto">
              <a:xfrm flipV="1">
                <a:off x="1095" y="680"/>
                <a:ext cx="176" cy="68"/>
                <a:chOff x="2848" y="848"/>
                <a:chExt cx="140" cy="98"/>
              </a:xfrm>
            </p:grpSpPr>
            <p:sp>
              <p:nvSpPr>
                <p:cNvPr id="538697" name="Line 7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latin typeface="+mn-lt"/>
                  </a:endParaRPr>
                </a:p>
              </p:txBody>
            </p:sp>
            <p:sp>
              <p:nvSpPr>
                <p:cNvPr id="538698" name="Line 7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latin typeface="+mn-lt"/>
                  </a:endParaRPr>
                </a:p>
              </p:txBody>
            </p:sp>
            <p:sp>
              <p:nvSpPr>
                <p:cNvPr id="538699" name="Line 7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latin typeface="+mn-lt"/>
                  </a:endParaRPr>
                </a:p>
              </p:txBody>
            </p:sp>
          </p:grpSp>
        </p:grpSp>
        <p:sp>
          <p:nvSpPr>
            <p:cNvPr id="538700" name="Line 76"/>
            <p:cNvSpPr>
              <a:spLocks noChangeShapeType="1"/>
            </p:cNvSpPr>
            <p:nvPr/>
          </p:nvSpPr>
          <p:spPr bwMode="auto">
            <a:xfrm>
              <a:off x="535" y="368"/>
              <a:ext cx="0" cy="62"/>
            </a:xfrm>
            <a:prstGeom prst="line">
              <a:avLst/>
            </a:prstGeom>
            <a:noFill/>
            <a:ln w="12700">
              <a:solidFill>
                <a:schemeClr val="tx1"/>
              </a:solidFill>
              <a:round/>
              <a:headEnd/>
              <a:tailEnd/>
            </a:ln>
            <a:effectLst/>
          </p:spPr>
          <p:txBody>
            <a:bodyPr wrap="none" anchor="ctr"/>
            <a:lstStyle/>
            <a:p>
              <a:endParaRPr lang="zh-CN" altLang="en-US">
                <a:latin typeface="+mn-lt"/>
              </a:endParaRPr>
            </a:p>
          </p:txBody>
        </p:sp>
      </p:grpSp>
      <p:sp>
        <p:nvSpPr>
          <p:cNvPr id="538701" name="Line 77"/>
          <p:cNvSpPr>
            <a:spLocks noChangeShapeType="1"/>
          </p:cNvSpPr>
          <p:nvPr/>
        </p:nvSpPr>
        <p:spPr bwMode="auto">
          <a:xfrm>
            <a:off x="3387725" y="2524125"/>
            <a:ext cx="862013" cy="644525"/>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702" name="Line 78"/>
          <p:cNvSpPr>
            <a:spLocks noChangeShapeType="1"/>
          </p:cNvSpPr>
          <p:nvPr/>
        </p:nvSpPr>
        <p:spPr bwMode="auto">
          <a:xfrm flipH="1">
            <a:off x="1995488" y="2420938"/>
            <a:ext cx="850900" cy="0"/>
          </a:xfrm>
          <a:prstGeom prst="line">
            <a:avLst/>
          </a:prstGeom>
          <a:noFill/>
          <a:ln w="9525">
            <a:solidFill>
              <a:schemeClr val="tx1"/>
            </a:solidFill>
            <a:round/>
            <a:headEnd/>
            <a:tailEnd/>
          </a:ln>
          <a:effectLst/>
        </p:spPr>
        <p:txBody>
          <a:bodyPr wrap="none"/>
          <a:lstStyle/>
          <a:p>
            <a:endParaRPr lang="zh-CN" altLang="en-US">
              <a:latin typeface="+mn-lt"/>
            </a:endParaRPr>
          </a:p>
        </p:txBody>
      </p:sp>
      <p:sp>
        <p:nvSpPr>
          <p:cNvPr id="538703" name="Text Box 79"/>
          <p:cNvSpPr txBox="1">
            <a:spLocks noChangeArrowheads="1"/>
          </p:cNvSpPr>
          <p:nvPr/>
        </p:nvSpPr>
        <p:spPr bwMode="auto">
          <a:xfrm>
            <a:off x="744538" y="2041525"/>
            <a:ext cx="1795684" cy="830997"/>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to external</a:t>
            </a:r>
          </a:p>
          <a:p>
            <a:r>
              <a:rPr lang="en-US" altLang="zh-CN" i="0">
                <a:latin typeface="+mn-lt"/>
                <a:ea typeface="宋体" pitchFamily="2" charset="-122"/>
              </a:rPr>
              <a:t>network</a:t>
            </a:r>
          </a:p>
        </p:txBody>
      </p:sp>
      <p:sp>
        <p:nvSpPr>
          <p:cNvPr id="538704" name="Text Box 80"/>
          <p:cNvSpPr txBox="1">
            <a:spLocks noChangeArrowheads="1"/>
          </p:cNvSpPr>
          <p:nvPr/>
        </p:nvSpPr>
        <p:spPr bwMode="auto">
          <a:xfrm>
            <a:off x="2555439" y="1884778"/>
            <a:ext cx="1114408" cy="461665"/>
          </a:xfrm>
          <a:prstGeom prst="rect">
            <a:avLst/>
          </a:prstGeom>
          <a:noFill/>
          <a:ln w="9525">
            <a:noFill/>
            <a:miter lim="800000"/>
            <a:headEnd/>
            <a:tailEnd/>
          </a:ln>
          <a:effectLst/>
        </p:spPr>
        <p:txBody>
          <a:bodyPr wrap="none">
            <a:spAutoFit/>
          </a:bodyPr>
          <a:lstStyle/>
          <a:p>
            <a:r>
              <a:rPr lang="en-US" altLang="zh-CN" i="0" dirty="0">
                <a:solidFill>
                  <a:srgbClr val="0000FF"/>
                </a:solidFill>
                <a:latin typeface="+mn-lt"/>
                <a:ea typeface="宋体" pitchFamily="2" charset="-122"/>
              </a:rPr>
              <a:t>router</a:t>
            </a:r>
          </a:p>
        </p:txBody>
      </p:sp>
      <p:sp>
        <p:nvSpPr>
          <p:cNvPr id="538706" name="Text Box 82"/>
          <p:cNvSpPr txBox="1">
            <a:spLocks noChangeArrowheads="1"/>
          </p:cNvSpPr>
          <p:nvPr/>
        </p:nvSpPr>
        <p:spPr bwMode="auto">
          <a:xfrm>
            <a:off x="6435725" y="3516313"/>
            <a:ext cx="1557338" cy="457200"/>
          </a:xfrm>
          <a:prstGeom prst="rect">
            <a:avLst/>
          </a:prstGeom>
          <a:noFill/>
          <a:ln w="9525">
            <a:noFill/>
            <a:miter lim="800000"/>
            <a:headEnd/>
            <a:tailEnd/>
          </a:ln>
          <a:effectLst/>
        </p:spPr>
        <p:txBody>
          <a:bodyPr wrap="none">
            <a:spAutoFit/>
          </a:bodyPr>
          <a:lstStyle/>
          <a:p>
            <a:r>
              <a:rPr lang="en-US" altLang="zh-CN" sz="2400" i="0">
                <a:solidFill>
                  <a:srgbClr val="FF0000"/>
                </a:solidFill>
                <a:latin typeface="+mn-lt"/>
                <a:ea typeface="宋体" pitchFamily="2" charset="-122"/>
              </a:rPr>
              <a:t>IP subnet</a:t>
            </a:r>
          </a:p>
        </p:txBody>
      </p:sp>
      <p:sp>
        <p:nvSpPr>
          <p:cNvPr id="538707" name="Text Box 83"/>
          <p:cNvSpPr txBox="1">
            <a:spLocks noChangeArrowheads="1"/>
          </p:cNvSpPr>
          <p:nvPr/>
        </p:nvSpPr>
        <p:spPr bwMode="auto">
          <a:xfrm>
            <a:off x="5432425" y="1835150"/>
            <a:ext cx="1773242" cy="461665"/>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mail server</a:t>
            </a:r>
          </a:p>
        </p:txBody>
      </p:sp>
      <p:sp>
        <p:nvSpPr>
          <p:cNvPr id="538708" name="Text Box 84"/>
          <p:cNvSpPr txBox="1">
            <a:spLocks noChangeArrowheads="1"/>
          </p:cNvSpPr>
          <p:nvPr/>
        </p:nvSpPr>
        <p:spPr bwMode="auto">
          <a:xfrm>
            <a:off x="6230938" y="2505075"/>
            <a:ext cx="1766830" cy="461665"/>
          </a:xfrm>
          <a:prstGeom prst="rect">
            <a:avLst/>
          </a:prstGeom>
          <a:noFill/>
          <a:ln w="9525">
            <a:noFill/>
            <a:miter lim="800000"/>
            <a:headEnd/>
            <a:tailEnd/>
          </a:ln>
          <a:effectLst/>
        </p:spPr>
        <p:txBody>
          <a:bodyPr wrap="none">
            <a:spAutoFit/>
          </a:bodyPr>
          <a:lstStyle/>
          <a:p>
            <a:r>
              <a:rPr lang="en-US" altLang="zh-CN" i="0">
                <a:latin typeface="+mn-lt"/>
                <a:ea typeface="宋体" pitchFamily="2" charset="-122"/>
              </a:rPr>
              <a:t>web server</a:t>
            </a:r>
          </a:p>
        </p:txBody>
      </p:sp>
      <p:grpSp>
        <p:nvGrpSpPr>
          <p:cNvPr id="8" name="Group 85"/>
          <p:cNvGrpSpPr>
            <a:grpSpLocks/>
          </p:cNvGrpSpPr>
          <p:nvPr/>
        </p:nvGrpSpPr>
        <p:grpSpPr bwMode="auto">
          <a:xfrm>
            <a:off x="4068763" y="3100388"/>
            <a:ext cx="720725" cy="279400"/>
            <a:chOff x="3913" y="3140"/>
            <a:chExt cx="454" cy="176"/>
          </a:xfrm>
        </p:grpSpPr>
        <p:sp>
          <p:nvSpPr>
            <p:cNvPr id="538710" name="Rectangle 86"/>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538711" name="Freeform 87"/>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538712" name="Freeform 88"/>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grpSp>
        <p:nvGrpSpPr>
          <p:cNvPr id="9" name="Group 89"/>
          <p:cNvGrpSpPr>
            <a:grpSpLocks/>
          </p:cNvGrpSpPr>
          <p:nvPr/>
        </p:nvGrpSpPr>
        <p:grpSpPr bwMode="auto">
          <a:xfrm>
            <a:off x="1693863" y="4784725"/>
            <a:ext cx="720725" cy="279400"/>
            <a:chOff x="3913" y="3140"/>
            <a:chExt cx="454" cy="176"/>
          </a:xfrm>
        </p:grpSpPr>
        <p:sp>
          <p:nvSpPr>
            <p:cNvPr id="538714" name="Rectangle 90"/>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538715" name="Freeform 91"/>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538716" name="Freeform 92"/>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grpSp>
        <p:nvGrpSpPr>
          <p:cNvPr id="10" name="Group 93"/>
          <p:cNvGrpSpPr>
            <a:grpSpLocks/>
          </p:cNvGrpSpPr>
          <p:nvPr/>
        </p:nvGrpSpPr>
        <p:grpSpPr bwMode="auto">
          <a:xfrm>
            <a:off x="3914775" y="4810125"/>
            <a:ext cx="720725" cy="279400"/>
            <a:chOff x="3913" y="3140"/>
            <a:chExt cx="454" cy="176"/>
          </a:xfrm>
        </p:grpSpPr>
        <p:sp>
          <p:nvSpPr>
            <p:cNvPr id="538718" name="Rectangle 94"/>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538719" name="Freeform 95"/>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538720" name="Freeform 96"/>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grpSp>
        <p:nvGrpSpPr>
          <p:cNvPr id="11" name="Group 97"/>
          <p:cNvGrpSpPr>
            <a:grpSpLocks/>
          </p:cNvGrpSpPr>
          <p:nvPr/>
        </p:nvGrpSpPr>
        <p:grpSpPr bwMode="auto">
          <a:xfrm>
            <a:off x="6215063" y="4848225"/>
            <a:ext cx="720725" cy="279400"/>
            <a:chOff x="3913" y="3140"/>
            <a:chExt cx="454" cy="176"/>
          </a:xfrm>
        </p:grpSpPr>
        <p:sp>
          <p:nvSpPr>
            <p:cNvPr id="538722" name="Rectangle 98"/>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zh-CN" altLang="en-US">
                <a:latin typeface="+mn-lt"/>
              </a:endParaRPr>
            </a:p>
          </p:txBody>
        </p:sp>
        <p:sp>
          <p:nvSpPr>
            <p:cNvPr id="538723" name="Freeform 99"/>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sp>
          <p:nvSpPr>
            <p:cNvPr id="538724" name="Freeform 100"/>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zh-CN" altLang="en-US">
                <a:latin typeface="+mn-lt"/>
              </a:endParaRPr>
            </a:p>
          </p:txBody>
        </p:sp>
      </p:grpSp>
      <p:sp>
        <p:nvSpPr>
          <p:cNvPr id="86" name="Text Box 113"/>
          <p:cNvSpPr txBox="1">
            <a:spLocks noChangeArrowheads="1"/>
          </p:cNvSpPr>
          <p:nvPr/>
        </p:nvSpPr>
        <p:spPr bwMode="auto">
          <a:xfrm>
            <a:off x="3960058" y="3285946"/>
            <a:ext cx="300082" cy="400110"/>
          </a:xfrm>
          <a:prstGeom prst="rect">
            <a:avLst/>
          </a:prstGeom>
          <a:noFill/>
          <a:ln w="9525">
            <a:noFill/>
            <a:miter lim="800000"/>
            <a:headEnd/>
            <a:tailEnd/>
          </a:ln>
          <a:effectLst/>
        </p:spPr>
        <p:txBody>
          <a:bodyPr wrap="none">
            <a:spAutoFit/>
          </a:bodyPr>
          <a:lstStyle/>
          <a:p>
            <a:r>
              <a:rPr lang="en-US" altLang="zh-CN" sz="2000" i="0" dirty="0" smtClean="0">
                <a:solidFill>
                  <a:srgbClr val="FF0000"/>
                </a:solidFill>
                <a:latin typeface="+mn-lt"/>
                <a:ea typeface="宋体" pitchFamily="2" charset="-122"/>
              </a:rPr>
              <a:t>1</a:t>
            </a:r>
            <a:endParaRPr lang="en-US" altLang="zh-CN" sz="2000" i="0" dirty="0">
              <a:solidFill>
                <a:srgbClr val="FF0000"/>
              </a:solidFill>
              <a:latin typeface="+mn-lt"/>
              <a:ea typeface="宋体" pitchFamily="2" charset="-122"/>
            </a:endParaRPr>
          </a:p>
        </p:txBody>
      </p:sp>
      <p:sp>
        <p:nvSpPr>
          <p:cNvPr id="87" name="Text Box 113"/>
          <p:cNvSpPr txBox="1">
            <a:spLocks noChangeArrowheads="1"/>
          </p:cNvSpPr>
          <p:nvPr/>
        </p:nvSpPr>
        <p:spPr bwMode="auto">
          <a:xfrm>
            <a:off x="4291660" y="3306049"/>
            <a:ext cx="341760" cy="400110"/>
          </a:xfrm>
          <a:prstGeom prst="rect">
            <a:avLst/>
          </a:prstGeom>
          <a:noFill/>
          <a:ln w="9525">
            <a:noFill/>
            <a:miter lim="800000"/>
            <a:headEnd/>
            <a:tailEnd/>
          </a:ln>
          <a:effectLst/>
        </p:spPr>
        <p:txBody>
          <a:bodyPr wrap="none">
            <a:spAutoFit/>
          </a:bodyPr>
          <a:lstStyle/>
          <a:p>
            <a:r>
              <a:rPr lang="en-GB" altLang="zh-CN" sz="2000" dirty="0" smtClean="0">
                <a:solidFill>
                  <a:srgbClr val="FF0000"/>
                </a:solidFill>
                <a:latin typeface="+mn-lt"/>
                <a:ea typeface="宋体" pitchFamily="2" charset="-122"/>
              </a:rPr>
              <a:t>2</a:t>
            </a:r>
            <a:endParaRPr lang="en-US" altLang="zh-CN" sz="2000" i="0" dirty="0">
              <a:solidFill>
                <a:srgbClr val="FF0000"/>
              </a:solidFill>
              <a:latin typeface="+mn-lt"/>
              <a:ea typeface="宋体" pitchFamily="2" charset="-122"/>
            </a:endParaRPr>
          </a:p>
        </p:txBody>
      </p:sp>
      <p:sp>
        <p:nvSpPr>
          <p:cNvPr id="88" name="Text Box 113"/>
          <p:cNvSpPr txBox="1">
            <a:spLocks noChangeArrowheads="1"/>
          </p:cNvSpPr>
          <p:nvPr/>
        </p:nvSpPr>
        <p:spPr bwMode="auto">
          <a:xfrm>
            <a:off x="4593113" y="3225659"/>
            <a:ext cx="341760" cy="400110"/>
          </a:xfrm>
          <a:prstGeom prst="rect">
            <a:avLst/>
          </a:prstGeom>
          <a:noFill/>
          <a:ln w="9525">
            <a:noFill/>
            <a:miter lim="800000"/>
            <a:headEnd/>
            <a:tailEnd/>
          </a:ln>
          <a:effectLst/>
        </p:spPr>
        <p:txBody>
          <a:bodyPr wrap="none">
            <a:spAutoFit/>
          </a:bodyPr>
          <a:lstStyle/>
          <a:p>
            <a:r>
              <a:rPr lang="en-GB" altLang="zh-CN" sz="2000" dirty="0" smtClean="0">
                <a:solidFill>
                  <a:srgbClr val="FF0000"/>
                </a:solidFill>
                <a:latin typeface="+mn-lt"/>
                <a:ea typeface="宋体" pitchFamily="2" charset="-122"/>
              </a:rPr>
              <a:t>3</a:t>
            </a:r>
            <a:endParaRPr lang="en-US" altLang="zh-CN" sz="2000" i="0" dirty="0">
              <a:solidFill>
                <a:srgbClr val="FF0000"/>
              </a:solidFill>
              <a:latin typeface="+mn-lt"/>
              <a:ea typeface="宋体" pitchFamily="2" charset="-122"/>
            </a:endParaRPr>
          </a:p>
        </p:txBody>
      </p:sp>
      <p:sp>
        <p:nvSpPr>
          <p:cNvPr id="89" name="Text Box 113"/>
          <p:cNvSpPr txBox="1">
            <a:spLocks noChangeArrowheads="1"/>
          </p:cNvSpPr>
          <p:nvPr/>
        </p:nvSpPr>
        <p:spPr bwMode="auto">
          <a:xfrm>
            <a:off x="4743838" y="2863920"/>
            <a:ext cx="341760" cy="400110"/>
          </a:xfrm>
          <a:prstGeom prst="rect">
            <a:avLst/>
          </a:prstGeom>
          <a:noFill/>
          <a:ln w="9525">
            <a:noFill/>
            <a:miter lim="800000"/>
            <a:headEnd/>
            <a:tailEnd/>
          </a:ln>
          <a:effectLst/>
        </p:spPr>
        <p:txBody>
          <a:bodyPr wrap="none">
            <a:spAutoFit/>
          </a:bodyPr>
          <a:lstStyle/>
          <a:p>
            <a:r>
              <a:rPr lang="en-GB" altLang="zh-CN" sz="2000" dirty="0" smtClean="0">
                <a:solidFill>
                  <a:srgbClr val="FF0000"/>
                </a:solidFill>
                <a:latin typeface="+mn-lt"/>
                <a:ea typeface="宋体" pitchFamily="2" charset="-122"/>
              </a:rPr>
              <a:t>4</a:t>
            </a:r>
            <a:endParaRPr lang="en-US" altLang="zh-CN" sz="2000" i="0" dirty="0">
              <a:solidFill>
                <a:srgbClr val="FF0000"/>
              </a:solidFill>
              <a:latin typeface="+mn-lt"/>
              <a:ea typeface="宋体" pitchFamily="2" charset="-122"/>
            </a:endParaRPr>
          </a:p>
        </p:txBody>
      </p:sp>
      <p:sp>
        <p:nvSpPr>
          <p:cNvPr id="90" name="Text Box 113"/>
          <p:cNvSpPr txBox="1">
            <a:spLocks noChangeArrowheads="1"/>
          </p:cNvSpPr>
          <p:nvPr/>
        </p:nvSpPr>
        <p:spPr bwMode="auto">
          <a:xfrm>
            <a:off x="4392143" y="2743336"/>
            <a:ext cx="341760" cy="400110"/>
          </a:xfrm>
          <a:prstGeom prst="rect">
            <a:avLst/>
          </a:prstGeom>
          <a:noFill/>
          <a:ln w="9525">
            <a:noFill/>
            <a:miter lim="800000"/>
            <a:headEnd/>
            <a:tailEnd/>
          </a:ln>
          <a:effectLst/>
        </p:spPr>
        <p:txBody>
          <a:bodyPr wrap="none">
            <a:spAutoFit/>
          </a:bodyPr>
          <a:lstStyle/>
          <a:p>
            <a:r>
              <a:rPr lang="en-GB" altLang="zh-CN" sz="2000" dirty="0" smtClean="0">
                <a:solidFill>
                  <a:srgbClr val="FF0000"/>
                </a:solidFill>
                <a:latin typeface="+mn-lt"/>
                <a:ea typeface="宋体" pitchFamily="2" charset="-122"/>
              </a:rPr>
              <a:t>5</a:t>
            </a:r>
            <a:endParaRPr lang="en-US" altLang="zh-CN" sz="2000" i="0" dirty="0">
              <a:solidFill>
                <a:srgbClr val="FF0000"/>
              </a:solidFill>
              <a:latin typeface="+mn-lt"/>
              <a:ea typeface="宋体" pitchFamily="2" charset="-122"/>
            </a:endParaRPr>
          </a:p>
        </p:txBody>
      </p:sp>
      <p:sp>
        <p:nvSpPr>
          <p:cNvPr id="91" name="Text Box 113"/>
          <p:cNvSpPr txBox="1">
            <a:spLocks noChangeArrowheads="1"/>
          </p:cNvSpPr>
          <p:nvPr/>
        </p:nvSpPr>
        <p:spPr bwMode="auto">
          <a:xfrm>
            <a:off x="3929919" y="2813674"/>
            <a:ext cx="341760" cy="400110"/>
          </a:xfrm>
          <a:prstGeom prst="rect">
            <a:avLst/>
          </a:prstGeom>
          <a:noFill/>
          <a:ln w="9525">
            <a:noFill/>
            <a:miter lim="800000"/>
            <a:headEnd/>
            <a:tailEnd/>
          </a:ln>
          <a:effectLst/>
        </p:spPr>
        <p:txBody>
          <a:bodyPr wrap="none">
            <a:spAutoFit/>
          </a:bodyPr>
          <a:lstStyle/>
          <a:p>
            <a:r>
              <a:rPr lang="en-GB" altLang="zh-CN" sz="2000" dirty="0" smtClean="0">
                <a:solidFill>
                  <a:srgbClr val="FF0000"/>
                </a:solidFill>
                <a:latin typeface="+mn-lt"/>
                <a:ea typeface="宋体" pitchFamily="2" charset="-122"/>
              </a:rPr>
              <a:t>6</a:t>
            </a:r>
            <a:endParaRPr lang="en-US" altLang="zh-CN" sz="2000" i="0" dirty="0">
              <a:solidFill>
                <a:srgbClr val="FF0000"/>
              </a:solidFill>
              <a:latin typeface="+mn-lt"/>
              <a:ea typeface="宋体" pitchFamily="2" charset="-122"/>
            </a:endParaRPr>
          </a:p>
        </p:txBody>
      </p:sp>
      <p:sp>
        <p:nvSpPr>
          <p:cNvPr id="92" name="TextBox 91"/>
          <p:cNvSpPr txBox="1"/>
          <p:nvPr/>
        </p:nvSpPr>
        <p:spPr>
          <a:xfrm>
            <a:off x="2411605" y="3617407"/>
            <a:ext cx="1276140" cy="584775"/>
          </a:xfrm>
          <a:prstGeom prst="rect">
            <a:avLst/>
          </a:prstGeom>
          <a:noFill/>
        </p:spPr>
        <p:txBody>
          <a:bodyPr wrap="square" rtlCol="0">
            <a:spAutoFit/>
          </a:bodyPr>
          <a:lstStyle/>
          <a:p>
            <a:r>
              <a:rPr lang="en-GB" altLang="zh-CN" sz="1600" dirty="0" smtClean="0">
                <a:latin typeface="+mn-lt"/>
              </a:rPr>
              <a:t>100Mbps (</a:t>
            </a:r>
            <a:r>
              <a:rPr lang="en-GB" altLang="zh-CN" sz="1600" dirty="0" err="1" smtClean="0">
                <a:latin typeface="+mn-lt"/>
              </a:rPr>
              <a:t>fiber</a:t>
            </a:r>
            <a:r>
              <a:rPr lang="en-GB" altLang="zh-CN" sz="1600" dirty="0" smtClean="0">
                <a:latin typeface="+mn-lt"/>
              </a:rPr>
              <a:t>)</a:t>
            </a:r>
            <a:endParaRPr lang="zh-CN" altLang="en-US" sz="1600" dirty="0">
              <a:latin typeface="+mn-lt"/>
            </a:endParaRPr>
          </a:p>
        </p:txBody>
      </p:sp>
      <p:sp>
        <p:nvSpPr>
          <p:cNvPr id="93" name="TextBox 92"/>
          <p:cNvSpPr txBox="1"/>
          <p:nvPr/>
        </p:nvSpPr>
        <p:spPr>
          <a:xfrm>
            <a:off x="4069593" y="3918857"/>
            <a:ext cx="1276140" cy="584775"/>
          </a:xfrm>
          <a:prstGeom prst="rect">
            <a:avLst/>
          </a:prstGeom>
          <a:noFill/>
        </p:spPr>
        <p:txBody>
          <a:bodyPr wrap="square" rtlCol="0">
            <a:spAutoFit/>
          </a:bodyPr>
          <a:lstStyle/>
          <a:p>
            <a:r>
              <a:rPr lang="en-GB" altLang="zh-CN" sz="1600" dirty="0" smtClean="0">
                <a:latin typeface="+mn-lt"/>
              </a:rPr>
              <a:t>100Mbps (</a:t>
            </a:r>
            <a:r>
              <a:rPr lang="en-GB" altLang="zh-CN" sz="1600" dirty="0" err="1" smtClean="0">
                <a:latin typeface="+mn-lt"/>
              </a:rPr>
              <a:t>fiber</a:t>
            </a:r>
            <a:r>
              <a:rPr lang="en-GB" altLang="zh-CN" sz="1600" dirty="0" smtClean="0">
                <a:latin typeface="+mn-lt"/>
              </a:rPr>
              <a:t>)</a:t>
            </a:r>
            <a:endParaRPr lang="zh-CN" altLang="en-US" sz="1600" dirty="0">
              <a:latin typeface="+mn-lt"/>
            </a:endParaRPr>
          </a:p>
        </p:txBody>
      </p:sp>
      <p:sp>
        <p:nvSpPr>
          <p:cNvPr id="94" name="TextBox 93"/>
          <p:cNvSpPr txBox="1"/>
          <p:nvPr/>
        </p:nvSpPr>
        <p:spPr>
          <a:xfrm>
            <a:off x="5044283" y="2763296"/>
            <a:ext cx="894293" cy="584775"/>
          </a:xfrm>
          <a:prstGeom prst="rect">
            <a:avLst/>
          </a:prstGeom>
          <a:noFill/>
        </p:spPr>
        <p:txBody>
          <a:bodyPr wrap="square" rtlCol="0">
            <a:spAutoFit/>
          </a:bodyPr>
          <a:lstStyle/>
          <a:p>
            <a:r>
              <a:rPr lang="en-GB" altLang="zh-CN" sz="1600" dirty="0" smtClean="0">
                <a:latin typeface="+mn-lt"/>
              </a:rPr>
              <a:t>1Gbps (</a:t>
            </a:r>
            <a:r>
              <a:rPr lang="en-GB" altLang="zh-CN" sz="1600" dirty="0" err="1" smtClean="0">
                <a:latin typeface="+mn-lt"/>
              </a:rPr>
              <a:t>fiber</a:t>
            </a:r>
            <a:r>
              <a:rPr lang="en-GB" altLang="zh-CN" sz="1600" dirty="0" smtClean="0">
                <a:latin typeface="+mn-lt"/>
              </a:rPr>
              <a:t>)</a:t>
            </a:r>
            <a:endParaRPr lang="zh-CN" altLang="en-US" sz="1600" dirty="0">
              <a:latin typeface="+mn-lt"/>
            </a:endParaRPr>
          </a:p>
        </p:txBody>
      </p:sp>
      <p:sp>
        <p:nvSpPr>
          <p:cNvPr id="95" name="TextBox 94"/>
          <p:cNvSpPr txBox="1"/>
          <p:nvPr/>
        </p:nvSpPr>
        <p:spPr>
          <a:xfrm>
            <a:off x="4330856" y="2100114"/>
            <a:ext cx="894287" cy="584775"/>
          </a:xfrm>
          <a:prstGeom prst="rect">
            <a:avLst/>
          </a:prstGeom>
          <a:noFill/>
        </p:spPr>
        <p:txBody>
          <a:bodyPr wrap="square" rtlCol="0">
            <a:spAutoFit/>
          </a:bodyPr>
          <a:lstStyle/>
          <a:p>
            <a:r>
              <a:rPr lang="en-GB" altLang="zh-CN" sz="1600" dirty="0" smtClean="0">
                <a:latin typeface="+mn-lt"/>
              </a:rPr>
              <a:t>1Gbps (</a:t>
            </a:r>
            <a:r>
              <a:rPr lang="en-GB" altLang="zh-CN" sz="1600" dirty="0" err="1" smtClean="0">
                <a:latin typeface="+mn-lt"/>
              </a:rPr>
              <a:t>fiber</a:t>
            </a:r>
            <a:r>
              <a:rPr lang="en-GB" altLang="zh-CN" sz="1600" dirty="0" smtClean="0">
                <a:latin typeface="+mn-lt"/>
              </a:rPr>
              <a:t>)</a:t>
            </a:r>
            <a:endParaRPr lang="zh-CN" altLang="en-US" sz="1600" dirty="0">
              <a:latin typeface="+mn-lt"/>
            </a:endParaRPr>
          </a:p>
        </p:txBody>
      </p:sp>
      <p:sp>
        <p:nvSpPr>
          <p:cNvPr id="96" name="TextBox 95"/>
          <p:cNvSpPr txBox="1"/>
          <p:nvPr/>
        </p:nvSpPr>
        <p:spPr>
          <a:xfrm>
            <a:off x="3426504" y="2270936"/>
            <a:ext cx="894287" cy="584775"/>
          </a:xfrm>
          <a:prstGeom prst="rect">
            <a:avLst/>
          </a:prstGeom>
          <a:noFill/>
        </p:spPr>
        <p:txBody>
          <a:bodyPr wrap="square" rtlCol="0">
            <a:spAutoFit/>
          </a:bodyPr>
          <a:lstStyle/>
          <a:p>
            <a:r>
              <a:rPr lang="en-GB" altLang="zh-CN" sz="1600" dirty="0" smtClean="0">
                <a:latin typeface="+mn-lt"/>
              </a:rPr>
              <a:t>1Gbps (</a:t>
            </a:r>
            <a:r>
              <a:rPr lang="en-GB" altLang="zh-CN" sz="1600" dirty="0" err="1" smtClean="0">
                <a:latin typeface="+mn-lt"/>
              </a:rPr>
              <a:t>fiber</a:t>
            </a:r>
            <a:r>
              <a:rPr lang="en-GB" altLang="zh-CN" sz="1600" dirty="0" smtClean="0">
                <a:latin typeface="+mn-lt"/>
              </a:rPr>
              <a:t>)</a:t>
            </a:r>
            <a:endParaRPr lang="zh-CN" altLang="en-US" sz="1600" dirty="0">
              <a:latin typeface="+mn-lt"/>
            </a:endParaRPr>
          </a:p>
        </p:txBody>
      </p:sp>
      <p:sp>
        <p:nvSpPr>
          <p:cNvPr id="98" name="Text Box 80"/>
          <p:cNvSpPr txBox="1">
            <a:spLocks noChangeArrowheads="1"/>
          </p:cNvSpPr>
          <p:nvPr/>
        </p:nvSpPr>
        <p:spPr bwMode="auto">
          <a:xfrm>
            <a:off x="3017663" y="3030293"/>
            <a:ext cx="1111202" cy="461665"/>
          </a:xfrm>
          <a:prstGeom prst="rect">
            <a:avLst/>
          </a:prstGeom>
          <a:noFill/>
          <a:ln w="9525">
            <a:noFill/>
            <a:miter lim="800000"/>
            <a:headEnd/>
            <a:tailEnd/>
          </a:ln>
          <a:effectLst/>
        </p:spPr>
        <p:txBody>
          <a:bodyPr wrap="none">
            <a:spAutoFit/>
          </a:bodyPr>
          <a:lstStyle/>
          <a:p>
            <a:r>
              <a:rPr lang="en-US" altLang="zh-CN" i="0" dirty="0" smtClean="0">
                <a:solidFill>
                  <a:srgbClr val="0000FF"/>
                </a:solidFill>
                <a:latin typeface="+mn-lt"/>
                <a:ea typeface="宋体" pitchFamily="2" charset="-122"/>
              </a:rPr>
              <a:t>switch</a:t>
            </a:r>
            <a:endParaRPr lang="en-US" altLang="zh-CN" i="0" dirty="0">
              <a:solidFill>
                <a:srgbClr val="0000FF"/>
              </a:solidFill>
              <a:latin typeface="+mn-lt"/>
              <a:ea typeface="宋体" pitchFamily="2" charset="-122"/>
            </a:endParaRPr>
          </a:p>
        </p:txBody>
      </p:sp>
      <p:sp>
        <p:nvSpPr>
          <p:cNvPr id="99" name="TextBox 98"/>
          <p:cNvSpPr txBox="1"/>
          <p:nvPr/>
        </p:nvSpPr>
        <p:spPr>
          <a:xfrm>
            <a:off x="5235202" y="3758083"/>
            <a:ext cx="1276140" cy="584775"/>
          </a:xfrm>
          <a:prstGeom prst="rect">
            <a:avLst/>
          </a:prstGeom>
          <a:noFill/>
        </p:spPr>
        <p:txBody>
          <a:bodyPr wrap="square" rtlCol="0">
            <a:spAutoFit/>
          </a:bodyPr>
          <a:lstStyle/>
          <a:p>
            <a:r>
              <a:rPr lang="en-GB" altLang="zh-CN" sz="1600" dirty="0" smtClean="0">
                <a:latin typeface="+mn-lt"/>
              </a:rPr>
              <a:t>100Mbps (</a:t>
            </a:r>
            <a:r>
              <a:rPr lang="en-GB" altLang="zh-CN" sz="1600" dirty="0" err="1" smtClean="0">
                <a:latin typeface="+mn-lt"/>
              </a:rPr>
              <a:t>fiber</a:t>
            </a:r>
            <a:r>
              <a:rPr lang="en-GB" altLang="zh-CN" sz="1600" dirty="0" smtClean="0">
                <a:latin typeface="+mn-lt"/>
              </a:rPr>
              <a:t>)</a:t>
            </a:r>
            <a:endParaRPr lang="zh-CN" altLang="en-US" sz="1600" dirty="0">
              <a:latin typeface="+mn-lt"/>
            </a:endParaRPr>
          </a:p>
        </p:txBody>
      </p:sp>
      <p:grpSp>
        <p:nvGrpSpPr>
          <p:cNvPr id="109" name="组合 108"/>
          <p:cNvGrpSpPr/>
          <p:nvPr/>
        </p:nvGrpSpPr>
        <p:grpSpPr>
          <a:xfrm>
            <a:off x="6139543" y="4190162"/>
            <a:ext cx="3004457" cy="1195754"/>
            <a:chOff x="6139543" y="4190162"/>
            <a:chExt cx="3004457" cy="1195754"/>
          </a:xfrm>
        </p:grpSpPr>
        <p:sp>
          <p:nvSpPr>
            <p:cNvPr id="97" name="TextBox 96"/>
            <p:cNvSpPr txBox="1"/>
            <p:nvPr/>
          </p:nvSpPr>
          <p:spPr>
            <a:xfrm>
              <a:off x="7204668" y="4190162"/>
              <a:ext cx="1939332" cy="830997"/>
            </a:xfrm>
            <a:prstGeom prst="rect">
              <a:avLst/>
            </a:prstGeom>
            <a:noFill/>
          </p:spPr>
          <p:txBody>
            <a:bodyPr wrap="square" rtlCol="0">
              <a:spAutoFit/>
            </a:bodyPr>
            <a:lstStyle/>
            <a:p>
              <a:r>
                <a:rPr lang="en-GB" altLang="zh-CN" sz="1600" dirty="0" smtClean="0">
                  <a:solidFill>
                    <a:srgbClr val="0000FF"/>
                  </a:solidFill>
                  <a:latin typeface="+mn-lt"/>
                </a:rPr>
                <a:t>Mixture of 10Mbps, 100Mbps, 1Gbps, Cat 5 Cable</a:t>
              </a:r>
              <a:endParaRPr lang="zh-CN" altLang="en-US" sz="1600" dirty="0">
                <a:solidFill>
                  <a:srgbClr val="0000FF"/>
                </a:solidFill>
                <a:latin typeface="+mn-lt"/>
              </a:endParaRPr>
            </a:p>
          </p:txBody>
        </p:sp>
        <p:cxnSp>
          <p:nvCxnSpPr>
            <p:cNvPr id="101" name="直接连接符 100"/>
            <p:cNvCxnSpPr/>
            <p:nvPr/>
          </p:nvCxnSpPr>
          <p:spPr bwMode="auto">
            <a:xfrm rot="10800000" flipV="1">
              <a:off x="7224766" y="5014125"/>
              <a:ext cx="160773" cy="150727"/>
            </a:xfrm>
            <a:prstGeom prst="line">
              <a:avLst/>
            </a:prstGeom>
            <a:solidFill>
              <a:schemeClr val="accent1"/>
            </a:solidFill>
            <a:ln w="9525" cap="flat" cmpd="sng" algn="ctr">
              <a:solidFill>
                <a:schemeClr val="accent6"/>
              </a:solidFill>
              <a:prstDash val="solid"/>
              <a:round/>
              <a:headEnd type="none" w="med" len="med"/>
              <a:tailEnd type="triangle" w="med" len="med"/>
            </a:ln>
            <a:effectLst/>
          </p:spPr>
        </p:cxnSp>
        <p:cxnSp>
          <p:nvCxnSpPr>
            <p:cNvPr id="103" name="直接连接符 102"/>
            <p:cNvCxnSpPr/>
            <p:nvPr/>
          </p:nvCxnSpPr>
          <p:spPr bwMode="auto">
            <a:xfrm rot="10800000" flipV="1">
              <a:off x="6652009" y="4994030"/>
              <a:ext cx="743580" cy="391886"/>
            </a:xfrm>
            <a:prstGeom prst="line">
              <a:avLst/>
            </a:prstGeom>
            <a:solidFill>
              <a:schemeClr val="accent1"/>
            </a:solidFill>
            <a:ln w="9525" cap="flat" cmpd="sng" algn="ctr">
              <a:solidFill>
                <a:schemeClr val="accent6"/>
              </a:solidFill>
              <a:prstDash val="solid"/>
              <a:round/>
              <a:headEnd type="none" w="med" len="med"/>
              <a:tailEnd type="triangle" w="med" len="med"/>
            </a:ln>
            <a:effectLst/>
          </p:spPr>
        </p:cxnSp>
        <p:cxnSp>
          <p:nvCxnSpPr>
            <p:cNvPr id="105" name="直接连接符 104"/>
            <p:cNvCxnSpPr/>
            <p:nvPr/>
          </p:nvCxnSpPr>
          <p:spPr bwMode="auto">
            <a:xfrm rot="10800000" flipV="1">
              <a:off x="6139543" y="4994031"/>
              <a:ext cx="1205802" cy="341644"/>
            </a:xfrm>
            <a:prstGeom prst="line">
              <a:avLst/>
            </a:prstGeom>
            <a:solidFill>
              <a:schemeClr val="accent1"/>
            </a:solidFill>
            <a:ln w="9525" cap="flat" cmpd="sng" algn="ctr">
              <a:solidFill>
                <a:schemeClr val="accent6"/>
              </a:solidFill>
              <a:prstDash val="solid"/>
              <a:round/>
              <a:headEnd type="none" w="med" len="med"/>
              <a:tailEnd type="triangle" w="med" len="med"/>
            </a:ln>
            <a:effectLst/>
          </p:spPr>
        </p:cxnSp>
      </p:grpSp>
      <p:sp>
        <p:nvSpPr>
          <p:cNvPr id="104" name="矩形 103"/>
          <p:cNvSpPr/>
          <p:nvPr/>
        </p:nvSpPr>
        <p:spPr>
          <a:xfrm>
            <a:off x="5671430" y="888104"/>
            <a:ext cx="3280065" cy="83099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dirty="0" smtClean="0">
                <a:latin typeface="+mn-lt"/>
              </a:rPr>
              <a:t>Heterogeneous links</a:t>
            </a:r>
          </a:p>
          <a:p>
            <a:r>
              <a:rPr lang="en-US" altLang="zh-CN" dirty="0" smtClean="0">
                <a:latin typeface="+mn-lt"/>
              </a:rPr>
              <a:t>Network management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checkerboard(across)">
                                      <p:cBhvr>
                                        <p:cTn id="1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Network Switching</a:t>
            </a:r>
            <a:endParaRPr lang="en-US" altLang="zh-CN"/>
          </a:p>
        </p:txBody>
      </p:sp>
      <p:sp>
        <p:nvSpPr>
          <p:cNvPr id="6" name="灯片编号占位符 5"/>
          <p:cNvSpPr>
            <a:spLocks noGrp="1"/>
          </p:cNvSpPr>
          <p:nvPr>
            <p:ph type="sldNum" sz="quarter" idx="12"/>
          </p:nvPr>
        </p:nvSpPr>
        <p:spPr/>
        <p:txBody>
          <a:bodyPr/>
          <a:lstStyle/>
          <a:p>
            <a:r>
              <a:rPr lang="en-US" altLang="zh-CN" dirty="0" smtClean="0"/>
              <a:t>3-</a:t>
            </a:r>
            <a:fld id="{39044FE2-76F0-41D5-A23D-E0A3309729C5}" type="slidenum">
              <a:rPr lang="en-US" altLang="zh-CN" smtClean="0"/>
              <a:pPr/>
              <a:t>27</a:t>
            </a:fld>
            <a:endParaRPr lang="en-US" altLang="zh-CN" dirty="0"/>
          </a:p>
        </p:txBody>
      </p:sp>
      <p:sp>
        <p:nvSpPr>
          <p:cNvPr id="424962" name="Rectangle 2"/>
          <p:cNvSpPr>
            <a:spLocks noGrp="1" noChangeArrowheads="1"/>
          </p:cNvSpPr>
          <p:nvPr>
            <p:ph type="title"/>
          </p:nvPr>
        </p:nvSpPr>
        <p:spPr>
          <a:xfrm>
            <a:off x="542925" y="155575"/>
            <a:ext cx="7772400" cy="951330"/>
          </a:xfrm>
        </p:spPr>
        <p:txBody>
          <a:bodyPr/>
          <a:lstStyle/>
          <a:p>
            <a:r>
              <a:rPr lang="en-US" altLang="zh-CN" sz="3600" dirty="0">
                <a:ea typeface="宋体" pitchFamily="2" charset="-122"/>
              </a:rPr>
              <a:t>Switches vs. Routers</a:t>
            </a:r>
            <a:endParaRPr lang="en-US" altLang="zh-CN" dirty="0">
              <a:ea typeface="宋体" pitchFamily="2" charset="-122"/>
            </a:endParaRPr>
          </a:p>
        </p:txBody>
      </p:sp>
      <p:sp>
        <p:nvSpPr>
          <p:cNvPr id="424963" name="Rectangle 3"/>
          <p:cNvSpPr>
            <a:spLocks noGrp="1" noChangeArrowheads="1"/>
          </p:cNvSpPr>
          <p:nvPr>
            <p:ph type="body" idx="1"/>
          </p:nvPr>
        </p:nvSpPr>
        <p:spPr>
          <a:xfrm>
            <a:off x="542925" y="1046747"/>
            <a:ext cx="7981950" cy="5378116"/>
          </a:xfrm>
        </p:spPr>
        <p:txBody>
          <a:bodyPr/>
          <a:lstStyle/>
          <a:p>
            <a:r>
              <a:rPr lang="en-US" altLang="zh-CN" sz="2400" dirty="0">
                <a:ea typeface="宋体" pitchFamily="2" charset="-122"/>
              </a:rPr>
              <a:t>B</a:t>
            </a:r>
            <a:r>
              <a:rPr lang="en-US" altLang="zh-CN" sz="2400" dirty="0" smtClean="0">
                <a:ea typeface="宋体" pitchFamily="2" charset="-122"/>
              </a:rPr>
              <a:t>oth </a:t>
            </a:r>
            <a:r>
              <a:rPr lang="en-US" altLang="zh-CN" sz="2400" dirty="0">
                <a:solidFill>
                  <a:srgbClr val="FF0000"/>
                </a:solidFill>
                <a:ea typeface="宋体" pitchFamily="2" charset="-122"/>
              </a:rPr>
              <a:t>store-and-forward</a:t>
            </a:r>
            <a:r>
              <a:rPr lang="en-US" altLang="zh-CN" sz="2400" dirty="0">
                <a:ea typeface="宋体" pitchFamily="2" charset="-122"/>
              </a:rPr>
              <a:t> </a:t>
            </a:r>
            <a:r>
              <a:rPr lang="en-US" altLang="zh-CN" sz="2400" dirty="0" smtClean="0">
                <a:ea typeface="宋体" pitchFamily="2" charset="-122"/>
              </a:rPr>
              <a:t>devices </a:t>
            </a:r>
          </a:p>
          <a:p>
            <a:pPr lvl="1"/>
            <a:r>
              <a:rPr lang="en-US" altLang="zh-CN" sz="2000" dirty="0" smtClean="0">
                <a:ea typeface="宋体" pitchFamily="2" charset="-122"/>
              </a:rPr>
              <a:t>routers, as network layer devices, examine L3 headers using L3 addresses;</a:t>
            </a:r>
          </a:p>
          <a:p>
            <a:pPr lvl="1"/>
            <a:r>
              <a:rPr lang="en-US" altLang="zh-CN" sz="2000" dirty="0" smtClean="0">
                <a:ea typeface="宋体" pitchFamily="2" charset="-122"/>
              </a:rPr>
              <a:t>switches </a:t>
            </a:r>
            <a:r>
              <a:rPr lang="en-US" altLang="zh-CN" sz="2000" dirty="0">
                <a:ea typeface="宋体" pitchFamily="2" charset="-122"/>
              </a:rPr>
              <a:t>are link layer </a:t>
            </a:r>
            <a:r>
              <a:rPr lang="en-US" altLang="zh-CN" sz="2000" dirty="0" smtClean="0">
                <a:ea typeface="宋体" pitchFamily="2" charset="-122"/>
              </a:rPr>
              <a:t>devices, using MAC addresses</a:t>
            </a:r>
            <a:endParaRPr lang="en-US" altLang="zh-CN" sz="2000" dirty="0">
              <a:ea typeface="宋体" pitchFamily="2" charset="-122"/>
            </a:endParaRPr>
          </a:p>
          <a:p>
            <a:r>
              <a:rPr lang="en-US" altLang="zh-CN" sz="2400" dirty="0" smtClean="0">
                <a:ea typeface="宋体" pitchFamily="2" charset="-122"/>
              </a:rPr>
              <a:t>Both maintain tables</a:t>
            </a:r>
          </a:p>
          <a:p>
            <a:pPr lvl="1"/>
            <a:r>
              <a:rPr lang="en-US" altLang="zh-CN" sz="2000" dirty="0" smtClean="0">
                <a:ea typeface="宋体" pitchFamily="2" charset="-122"/>
              </a:rPr>
              <a:t>routers </a:t>
            </a:r>
            <a:r>
              <a:rPr lang="en-US" altLang="zh-CN" sz="2000" dirty="0">
                <a:ea typeface="宋体" pitchFamily="2" charset="-122"/>
              </a:rPr>
              <a:t>maintain routing tables, implement routing </a:t>
            </a:r>
            <a:r>
              <a:rPr lang="en-US" altLang="zh-CN" sz="2000" dirty="0" smtClean="0">
                <a:ea typeface="宋体" pitchFamily="2" charset="-122"/>
              </a:rPr>
              <a:t>algorithms; </a:t>
            </a:r>
          </a:p>
          <a:p>
            <a:pPr lvl="1"/>
            <a:r>
              <a:rPr lang="en-US" altLang="zh-CN" sz="2000" dirty="0" smtClean="0">
                <a:ea typeface="宋体" pitchFamily="2" charset="-122"/>
              </a:rPr>
              <a:t>switches </a:t>
            </a:r>
            <a:r>
              <a:rPr lang="en-US" altLang="zh-CN" sz="2000" dirty="0">
                <a:ea typeface="宋体" pitchFamily="2" charset="-122"/>
              </a:rPr>
              <a:t>maintain switch tables, implement filtering, learning algorithms </a:t>
            </a:r>
            <a:endParaRPr lang="en-US" altLang="zh-CN" sz="2000" dirty="0" smtClean="0">
              <a:ea typeface="宋体" pitchFamily="2" charset="-122"/>
            </a:endParaRPr>
          </a:p>
          <a:p>
            <a:r>
              <a:rPr lang="en-US" altLang="zh-CN" sz="2400" dirty="0" smtClean="0"/>
              <a:t>Constructed topology</a:t>
            </a:r>
          </a:p>
          <a:p>
            <a:pPr lvl="1"/>
            <a:r>
              <a:rPr lang="en-US" altLang="zh-CN" sz="2000" dirty="0" smtClean="0"/>
              <a:t>the active topology of a </a:t>
            </a:r>
            <a:r>
              <a:rPr lang="en-US" altLang="zh-CN" sz="2000" dirty="0" smtClean="0">
                <a:solidFill>
                  <a:srgbClr val="0000FF"/>
                </a:solidFill>
              </a:rPr>
              <a:t>switch</a:t>
            </a:r>
            <a:r>
              <a:rPr lang="en-US" altLang="zh-CN" sz="2000" dirty="0" smtClean="0"/>
              <a:t>ed network is restricted to </a:t>
            </a:r>
            <a:r>
              <a:rPr lang="en-US" altLang="zh-CN" sz="2000" dirty="0" smtClean="0">
                <a:solidFill>
                  <a:srgbClr val="0000FF"/>
                </a:solidFill>
              </a:rPr>
              <a:t>a spanning tree </a:t>
            </a:r>
            <a:r>
              <a:rPr lang="en-US" altLang="zh-CN" sz="2000" dirty="0" smtClean="0"/>
              <a:t>in order to prevent the cycling of broadcast storm; </a:t>
            </a:r>
          </a:p>
          <a:p>
            <a:pPr lvl="1"/>
            <a:r>
              <a:rPr lang="en-US" altLang="zh-CN" sz="2000" dirty="0" smtClean="0">
                <a:solidFill>
                  <a:srgbClr val="0000FF"/>
                </a:solidFill>
              </a:rPr>
              <a:t>routers</a:t>
            </a:r>
            <a:r>
              <a:rPr lang="en-US" altLang="zh-CN" sz="2000" dirty="0" smtClean="0"/>
              <a:t> provide firewall protection and allow the network to be built with </a:t>
            </a:r>
            <a:r>
              <a:rPr lang="en-US" altLang="zh-CN" sz="2000" dirty="0" smtClean="0">
                <a:solidFill>
                  <a:srgbClr val="0000FF"/>
                </a:solidFill>
              </a:rPr>
              <a:t>a rich topology</a:t>
            </a:r>
          </a:p>
          <a:p>
            <a:endParaRPr lang="en-US" altLang="zh-CN" sz="2400" dirty="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itchFamily="2" charset="-122"/>
              </a:rPr>
              <a:t>Switches vs. Routers (cont.)</a:t>
            </a:r>
            <a:endParaRPr lang="zh-CN" altLang="en-US" dirty="0"/>
          </a:p>
        </p:txBody>
      </p:sp>
      <p:sp>
        <p:nvSpPr>
          <p:cNvPr id="3" name="内容占位符 2"/>
          <p:cNvSpPr>
            <a:spLocks noGrp="1"/>
          </p:cNvSpPr>
          <p:nvPr>
            <p:ph idx="1"/>
          </p:nvPr>
        </p:nvSpPr>
        <p:spPr>
          <a:xfrm>
            <a:off x="533400" y="1503947"/>
            <a:ext cx="7772400" cy="4744453"/>
          </a:xfrm>
        </p:spPr>
        <p:txBody>
          <a:bodyPr/>
          <a:lstStyle/>
          <a:p>
            <a:pPr>
              <a:spcBef>
                <a:spcPts val="1200"/>
              </a:spcBef>
            </a:pPr>
            <a:r>
              <a:rPr lang="en-US" altLang="zh-CN" sz="2400" dirty="0" smtClean="0"/>
              <a:t>Routers have a </a:t>
            </a:r>
            <a:r>
              <a:rPr lang="en-US" altLang="zh-CN" sz="2400" u="sng" dirty="0" smtClean="0">
                <a:solidFill>
                  <a:srgbClr val="0070C0"/>
                </a:solidFill>
              </a:rPr>
              <a:t>larger</a:t>
            </a:r>
            <a:r>
              <a:rPr lang="en-US" altLang="zh-CN" sz="2400" dirty="0" smtClean="0"/>
              <a:t> per-packet </a:t>
            </a:r>
            <a:r>
              <a:rPr lang="en-US" altLang="zh-CN" sz="2400" u="sng" dirty="0" smtClean="0">
                <a:solidFill>
                  <a:srgbClr val="0070C0"/>
                </a:solidFill>
              </a:rPr>
              <a:t>processing time </a:t>
            </a:r>
            <a:r>
              <a:rPr lang="en-US" altLang="zh-CN" sz="2400" dirty="0" smtClean="0"/>
              <a:t>(process up through the layer-3 fields)</a:t>
            </a:r>
          </a:p>
          <a:p>
            <a:pPr>
              <a:spcBef>
                <a:spcPts val="1200"/>
              </a:spcBef>
            </a:pPr>
            <a:r>
              <a:rPr lang="en-US" altLang="zh-CN" sz="2400" dirty="0" smtClean="0"/>
              <a:t>A </a:t>
            </a:r>
            <a:r>
              <a:rPr lang="en-US" altLang="zh-CN" sz="2400" u="sng" dirty="0" smtClean="0"/>
              <a:t>large </a:t>
            </a:r>
            <a:r>
              <a:rPr lang="en-US" altLang="zh-CN" sz="2400" u="sng" dirty="0" smtClean="0">
                <a:solidFill>
                  <a:srgbClr val="FF0000"/>
                </a:solidFill>
              </a:rPr>
              <a:t>switch</a:t>
            </a:r>
            <a:r>
              <a:rPr lang="en-US" altLang="zh-CN" sz="2400" u="sng" dirty="0" smtClean="0"/>
              <a:t>ed </a:t>
            </a:r>
            <a:r>
              <a:rPr lang="en-US" altLang="zh-CN" sz="2400" dirty="0" smtClean="0"/>
              <a:t>network </a:t>
            </a:r>
          </a:p>
          <a:p>
            <a:pPr lvl="1">
              <a:spcBef>
                <a:spcPts val="1200"/>
              </a:spcBef>
            </a:pPr>
            <a:r>
              <a:rPr lang="en-US" altLang="zh-CN" sz="2000" dirty="0" smtClean="0"/>
              <a:t>would require large ARP tables in the nodes</a:t>
            </a:r>
          </a:p>
          <a:p>
            <a:pPr lvl="1">
              <a:spcBef>
                <a:spcPts val="1200"/>
              </a:spcBef>
            </a:pPr>
            <a:r>
              <a:rPr lang="en-US" altLang="zh-CN" sz="2000" dirty="0" smtClean="0"/>
              <a:t>would generate </a:t>
            </a:r>
            <a:r>
              <a:rPr lang="en-US" altLang="zh-CN" sz="2000" u="sng" dirty="0" smtClean="0"/>
              <a:t>substantial ARP traffic </a:t>
            </a:r>
            <a:r>
              <a:rPr lang="en-US" altLang="zh-CN" sz="2000" dirty="0" smtClean="0"/>
              <a:t>and processing</a:t>
            </a:r>
            <a:endParaRPr lang="zh-CN" altLang="en-US" sz="20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28</a:t>
            </a:fld>
            <a:endParaRPr lang="en-US" altLang="ko-KR" dirty="0"/>
          </a:p>
        </p:txBody>
      </p:sp>
      <p:grpSp>
        <p:nvGrpSpPr>
          <p:cNvPr id="12" name="组合 11"/>
          <p:cNvGrpSpPr/>
          <p:nvPr/>
        </p:nvGrpSpPr>
        <p:grpSpPr>
          <a:xfrm>
            <a:off x="1760910" y="3941186"/>
            <a:ext cx="5456237" cy="2510170"/>
            <a:chOff x="1760910" y="3941186"/>
            <a:chExt cx="5456237" cy="2510170"/>
          </a:xfrm>
        </p:grpSpPr>
        <p:pic>
          <p:nvPicPr>
            <p:cNvPr id="6" name="Picture 4" descr="566 Bridge and router stacks"/>
            <p:cNvPicPr>
              <a:picLocks noChangeAspect="1" noChangeArrowheads="1"/>
            </p:cNvPicPr>
            <p:nvPr/>
          </p:nvPicPr>
          <p:blipFill>
            <a:blip r:embed="rId2" cstate="print"/>
            <a:srcRect/>
            <a:stretch>
              <a:fillRect/>
            </a:stretch>
          </p:blipFill>
          <p:spPr bwMode="auto">
            <a:xfrm>
              <a:off x="1760910" y="3941186"/>
              <a:ext cx="5456237" cy="2157412"/>
            </a:xfrm>
            <a:prstGeom prst="rect">
              <a:avLst/>
            </a:prstGeom>
            <a:noFill/>
          </p:spPr>
        </p:pic>
        <p:sp>
          <p:nvSpPr>
            <p:cNvPr id="10" name="TextBox 9"/>
            <p:cNvSpPr txBox="1"/>
            <p:nvPr/>
          </p:nvSpPr>
          <p:spPr>
            <a:xfrm>
              <a:off x="3388024" y="6082024"/>
              <a:ext cx="994786"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altLang="zh-CN" sz="1800" dirty="0" smtClean="0">
                  <a:latin typeface="Arial Unicode MS" pitchFamily="34" charset="-122"/>
                  <a:ea typeface="Arial Unicode MS" pitchFamily="34" charset="-122"/>
                  <a:cs typeface="Arial Unicode MS" pitchFamily="34" charset="-122"/>
                </a:rPr>
                <a:t>/ Switch</a:t>
              </a:r>
              <a:endParaRPr lang="zh-CN" altLang="en-US" sz="1800" dirty="0">
                <a:latin typeface="Arial Unicode MS" pitchFamily="34" charset="-122"/>
                <a:ea typeface="Arial Unicode MS" pitchFamily="34" charset="-122"/>
                <a:cs typeface="Arial Unicode MS" pitchFamily="34" charset="-122"/>
              </a:endParaRPr>
            </a:p>
          </p:txBody>
        </p:sp>
      </p:grpSp>
      <p:sp>
        <p:nvSpPr>
          <p:cNvPr id="153602" name="AutoShape 2" descr="Image result for longer 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604" name="AutoShape 4" descr="Image result for longer 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how to draw a bridge"/>
          <p:cNvPicPr>
            <a:picLocks noChangeAspect="1" noChangeArrowheads="1"/>
          </p:cNvPicPr>
          <p:nvPr/>
        </p:nvPicPr>
        <p:blipFill>
          <a:blip r:embed="rId3" cstate="print"/>
          <a:srcRect/>
          <a:stretch>
            <a:fillRect/>
          </a:stretch>
        </p:blipFill>
        <p:spPr bwMode="auto">
          <a:xfrm>
            <a:off x="853239" y="4776537"/>
            <a:ext cx="3333750" cy="1790701"/>
          </a:xfrm>
          <a:prstGeom prst="rect">
            <a:avLst/>
          </a:prstGeom>
          <a:noFill/>
        </p:spPr>
      </p:pic>
      <p:pic>
        <p:nvPicPr>
          <p:cNvPr id="150534" name="Picture 6" descr="ethernet switch for cloning computers"/>
          <p:cNvPicPr>
            <a:picLocks noChangeAspect="1" noChangeArrowheads="1"/>
          </p:cNvPicPr>
          <p:nvPr/>
        </p:nvPicPr>
        <p:blipFill>
          <a:blip r:embed="rId4" cstate="print"/>
          <a:srcRect/>
          <a:stretch>
            <a:fillRect/>
          </a:stretch>
        </p:blipFill>
        <p:spPr bwMode="auto">
          <a:xfrm>
            <a:off x="5004301" y="4780380"/>
            <a:ext cx="3257550" cy="1400175"/>
          </a:xfrm>
          <a:prstGeom prst="rect">
            <a:avLst/>
          </a:prstGeom>
          <a:noFill/>
        </p:spPr>
      </p:pic>
      <p:sp>
        <p:nvSpPr>
          <p:cNvPr id="2" name="标题 1"/>
          <p:cNvSpPr>
            <a:spLocks noGrp="1"/>
          </p:cNvSpPr>
          <p:nvPr>
            <p:ph type="title"/>
          </p:nvPr>
        </p:nvSpPr>
        <p:spPr/>
        <p:txBody>
          <a:bodyPr/>
          <a:lstStyle/>
          <a:p>
            <a:r>
              <a:rPr lang="en-US" altLang="zh-CN" sz="3600" dirty="0" smtClean="0"/>
              <a:t>Bridges vs. switches</a:t>
            </a:r>
            <a:endParaRPr lang="zh-CN" altLang="en-US" sz="3600" dirty="0"/>
          </a:p>
        </p:txBody>
      </p:sp>
      <p:sp>
        <p:nvSpPr>
          <p:cNvPr id="3" name="内容占位符 2"/>
          <p:cNvSpPr>
            <a:spLocks noGrp="1"/>
          </p:cNvSpPr>
          <p:nvPr>
            <p:ph idx="1"/>
          </p:nvPr>
        </p:nvSpPr>
        <p:spPr>
          <a:xfrm>
            <a:off x="275573" y="1431758"/>
            <a:ext cx="8630431" cy="5069250"/>
          </a:xfrm>
        </p:spPr>
        <p:txBody>
          <a:bodyPr/>
          <a:lstStyle/>
          <a:p>
            <a:pPr>
              <a:spcBef>
                <a:spcPts val="1200"/>
              </a:spcBef>
            </a:pPr>
            <a:r>
              <a:rPr lang="en-US" altLang="zh-CN" sz="2400" dirty="0" smtClean="0"/>
              <a:t>The </a:t>
            </a:r>
            <a:r>
              <a:rPr lang="en-US" altLang="zh-CN" sz="2400" dirty="0" smtClean="0">
                <a:solidFill>
                  <a:srgbClr val="0000FF"/>
                </a:solidFill>
              </a:rPr>
              <a:t>main difference </a:t>
            </a:r>
            <a:r>
              <a:rPr lang="en-US" altLang="zh-CN" sz="2400" dirty="0" smtClean="0"/>
              <a:t>between a switch and bridge is the </a:t>
            </a:r>
            <a:r>
              <a:rPr lang="en-US" altLang="zh-CN" sz="2400" dirty="0" smtClean="0">
                <a:solidFill>
                  <a:srgbClr val="0000FF"/>
                </a:solidFill>
              </a:rPr>
              <a:t>number of network segments </a:t>
            </a:r>
            <a:r>
              <a:rPr lang="en-US" altLang="zh-CN" sz="2400" dirty="0" smtClean="0"/>
              <a:t>each can connect.</a:t>
            </a:r>
          </a:p>
          <a:p>
            <a:pPr lvl="1">
              <a:spcBef>
                <a:spcPts val="1200"/>
              </a:spcBef>
            </a:pPr>
            <a:r>
              <a:rPr lang="en-US" altLang="zh-CN" sz="2000" dirty="0" smtClean="0"/>
              <a:t>A bridge only has one incoming and one outgoing port. </a:t>
            </a:r>
          </a:p>
          <a:p>
            <a:pPr lvl="1">
              <a:spcBef>
                <a:spcPts val="1200"/>
              </a:spcBef>
            </a:pPr>
            <a:r>
              <a:rPr lang="en-US" altLang="zh-CN" sz="2000" dirty="0" smtClean="0"/>
              <a:t>A switch steps up on a bridge in that it has multiple ports and can apparently connect more than two network segments.</a:t>
            </a:r>
          </a:p>
          <a:p>
            <a:pPr>
              <a:spcBef>
                <a:spcPts val="1200"/>
              </a:spcBef>
            </a:pPr>
            <a:r>
              <a:rPr lang="en-US" altLang="zh-CN" sz="2400" dirty="0" smtClean="0"/>
              <a:t>Bridges are typically used to connect two LAN segments</a:t>
            </a:r>
          </a:p>
          <a:p>
            <a:pPr>
              <a:spcBef>
                <a:spcPts val="1200"/>
              </a:spcBef>
            </a:pPr>
            <a:r>
              <a:rPr lang="en-US" altLang="zh-CN" sz="2400" dirty="0" smtClean="0"/>
              <a:t>Switches can apparently connect more than two networks. </a:t>
            </a:r>
            <a:br>
              <a:rPr lang="en-US" altLang="zh-CN" sz="2400" dirty="0" smtClean="0"/>
            </a:br>
            <a:r>
              <a:rPr lang="en-US" altLang="zh-CN" sz="2000" dirty="0" smtClean="0"/>
              <a:t/>
            </a:r>
            <a:br>
              <a:rPr lang="en-US" altLang="zh-CN" sz="2000" dirty="0" smtClean="0"/>
            </a:br>
            <a:endParaRPr lang="en-US" altLang="zh-CN" sz="2000" dirty="0" smtClean="0"/>
          </a:p>
        </p:txBody>
      </p:sp>
      <p:sp>
        <p:nvSpPr>
          <p:cNvPr id="4" name="页脚占位符 3"/>
          <p:cNvSpPr>
            <a:spLocks noGrp="1"/>
          </p:cNvSpPr>
          <p:nvPr>
            <p:ph type="ftr" sz="quarter" idx="11"/>
          </p:nvPr>
        </p:nvSpPr>
        <p:spPr/>
        <p:txBody>
          <a:bodyPr/>
          <a:lstStyle/>
          <a:p>
            <a:pPr>
              <a:defRPr/>
            </a:pPr>
            <a:r>
              <a:rPr lang="en-US" altLang="ko-KR" dirty="0"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29</a:t>
            </a:fld>
            <a:endParaRPr lang="en-US" altLang="ko-K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바닥글 개체 틀 4"/>
          <p:cNvSpPr>
            <a:spLocks noGrp="1"/>
          </p:cNvSpPr>
          <p:nvPr>
            <p:ph type="ftr" sz="quarter" idx="11"/>
          </p:nvPr>
        </p:nvSpPr>
        <p:spPr>
          <a:noFill/>
        </p:spPr>
        <p:txBody>
          <a:bodyPr/>
          <a:lstStyle/>
          <a:p>
            <a:r>
              <a:rPr lang="en-US" altLang="ko-KR" smtClean="0"/>
              <a:t>Network Switching</a:t>
            </a:r>
            <a:endParaRPr lang="en-US" altLang="ko-KR">
              <a:latin typeface="Times New Roman" pitchFamily="18" charset="0"/>
            </a:endParaRPr>
          </a:p>
        </p:txBody>
      </p:sp>
      <p:sp>
        <p:nvSpPr>
          <p:cNvPr id="36867" name="슬라이드 번호 개체 틀 5"/>
          <p:cNvSpPr>
            <a:spLocks noGrp="1"/>
          </p:cNvSpPr>
          <p:nvPr>
            <p:ph type="sldNum" sz="quarter" idx="12"/>
          </p:nvPr>
        </p:nvSpPr>
        <p:spPr>
          <a:noFill/>
        </p:spPr>
        <p:txBody>
          <a:bodyPr/>
          <a:lstStyle/>
          <a:p>
            <a:r>
              <a:rPr lang="en-US" altLang="ko-KR" dirty="0" smtClean="0"/>
              <a:t>3-</a:t>
            </a:r>
            <a:fld id="{807E3804-71A6-436F-B0A5-EB4663394A17}" type="slidenum">
              <a:rPr lang="en-US" altLang="ko-KR" smtClean="0"/>
              <a:pPr/>
              <a:t>3</a:t>
            </a:fld>
            <a:endParaRPr lang="en-US" altLang="ko-KR" dirty="0"/>
          </a:p>
        </p:txBody>
      </p:sp>
      <p:pic>
        <p:nvPicPr>
          <p:cNvPr id="36868" name="Picture 2" descr="462 Input Ports"/>
          <p:cNvPicPr>
            <a:picLocks noChangeAspect="1" noChangeArrowheads="1"/>
          </p:cNvPicPr>
          <p:nvPr/>
        </p:nvPicPr>
        <p:blipFill>
          <a:blip r:embed="rId3" cstate="print"/>
          <a:srcRect/>
          <a:stretch>
            <a:fillRect/>
          </a:stretch>
        </p:blipFill>
        <p:spPr bwMode="auto">
          <a:xfrm>
            <a:off x="2076450" y="923925"/>
            <a:ext cx="5441950" cy="2605088"/>
          </a:xfrm>
          <a:prstGeom prst="rect">
            <a:avLst/>
          </a:prstGeom>
          <a:noFill/>
          <a:ln w="9525">
            <a:noFill/>
            <a:miter lim="800000"/>
            <a:headEnd/>
            <a:tailEnd/>
          </a:ln>
        </p:spPr>
      </p:pic>
      <p:sp>
        <p:nvSpPr>
          <p:cNvPr id="36869" name="Rectangle 3"/>
          <p:cNvSpPr>
            <a:spLocks noGrp="1" noChangeArrowheads="1"/>
          </p:cNvSpPr>
          <p:nvPr>
            <p:ph type="title"/>
          </p:nvPr>
        </p:nvSpPr>
        <p:spPr>
          <a:xfrm>
            <a:off x="644525" y="504825"/>
            <a:ext cx="7772400" cy="609600"/>
          </a:xfrm>
        </p:spPr>
        <p:txBody>
          <a:bodyPr/>
          <a:lstStyle/>
          <a:p>
            <a:r>
              <a:rPr lang="en-US" altLang="ko-KR" sz="3600" smtClean="0">
                <a:ea typeface="Gulim" pitchFamily="34" charset="-127"/>
              </a:rPr>
              <a:t>Input Port Functions</a:t>
            </a:r>
            <a:endParaRPr lang="en-US" altLang="ko-KR" smtClean="0">
              <a:ea typeface="Gulim" pitchFamily="34" charset="-127"/>
            </a:endParaRPr>
          </a:p>
        </p:txBody>
      </p:sp>
      <p:sp>
        <p:nvSpPr>
          <p:cNvPr id="36870" name="Rectangle 4"/>
          <p:cNvSpPr>
            <a:spLocks noGrp="1" noChangeArrowheads="1"/>
          </p:cNvSpPr>
          <p:nvPr>
            <p:ph type="body" idx="1"/>
          </p:nvPr>
        </p:nvSpPr>
        <p:spPr>
          <a:xfrm>
            <a:off x="3394075" y="3668713"/>
            <a:ext cx="5456238" cy="2772280"/>
          </a:xfrm>
        </p:spPr>
        <p:txBody>
          <a:bodyPr/>
          <a:lstStyle/>
          <a:p>
            <a:pPr>
              <a:lnSpc>
                <a:spcPct val="90000"/>
              </a:lnSpc>
              <a:buFont typeface="ZapfDingbats" pitchFamily="82" charset="2"/>
              <a:buNone/>
            </a:pPr>
            <a:r>
              <a:rPr lang="en-US" altLang="ko-KR" sz="2400" b="1" dirty="0" smtClean="0">
                <a:solidFill>
                  <a:srgbClr val="FF0000"/>
                </a:solidFill>
                <a:ea typeface="Gulim" pitchFamily="34" charset="-127"/>
              </a:rPr>
              <a:t>Decentralized switching</a:t>
            </a:r>
            <a:r>
              <a:rPr lang="en-US" altLang="ko-KR" sz="2400" i="1" dirty="0" smtClean="0">
                <a:ea typeface="Gulim" pitchFamily="34" charset="-127"/>
              </a:rPr>
              <a:t>:</a:t>
            </a:r>
            <a:r>
              <a:rPr lang="en-US" altLang="ko-KR" sz="2400" dirty="0" smtClean="0">
                <a:ea typeface="Gulim" pitchFamily="34" charset="-127"/>
              </a:rPr>
              <a:t> </a:t>
            </a:r>
          </a:p>
          <a:p>
            <a:pPr>
              <a:lnSpc>
                <a:spcPct val="90000"/>
              </a:lnSpc>
            </a:pPr>
            <a:r>
              <a:rPr lang="en-US" altLang="ko-KR" sz="2000" dirty="0" smtClean="0">
                <a:ea typeface="Gulim" pitchFamily="34" charset="-127"/>
              </a:rPr>
              <a:t>given datagram </a:t>
            </a:r>
            <a:r>
              <a:rPr lang="en-US" altLang="ko-KR" sz="2000" dirty="0" err="1" smtClean="0">
                <a:ea typeface="Gulim" pitchFamily="34" charset="-127"/>
              </a:rPr>
              <a:t>dest</a:t>
            </a:r>
            <a:r>
              <a:rPr lang="en-US" altLang="ko-KR" sz="2000" dirty="0" smtClean="0">
                <a:ea typeface="Gulim" pitchFamily="34" charset="-127"/>
              </a:rPr>
              <a:t>., lookup output port using local copies of the forwarding table in </a:t>
            </a:r>
            <a:r>
              <a:rPr lang="en-US" altLang="ko-KR" sz="2000" dirty="0" smtClean="0">
                <a:solidFill>
                  <a:srgbClr val="0000FF"/>
                </a:solidFill>
                <a:ea typeface="Gulim" pitchFamily="34" charset="-127"/>
              </a:rPr>
              <a:t>input port memory</a:t>
            </a:r>
            <a:r>
              <a:rPr lang="en-US" altLang="ko-KR" sz="2000" dirty="0" smtClean="0">
                <a:ea typeface="Gulim" pitchFamily="34" charset="-127"/>
              </a:rPr>
              <a:t> (</a:t>
            </a:r>
            <a:r>
              <a:rPr lang="en-US" altLang="ko-KR" sz="2000" dirty="0" smtClean="0">
                <a:solidFill>
                  <a:srgbClr val="FF0000"/>
                </a:solidFill>
                <a:ea typeface="Gulim" pitchFamily="34" charset="-127"/>
              </a:rPr>
              <a:t>decision made locally at each input port</a:t>
            </a:r>
            <a:r>
              <a:rPr lang="en-US" altLang="ko-KR" sz="2000" dirty="0" smtClean="0">
                <a:ea typeface="Gulim" pitchFamily="34" charset="-127"/>
              </a:rPr>
              <a:t>)</a:t>
            </a:r>
          </a:p>
          <a:p>
            <a:pPr>
              <a:lnSpc>
                <a:spcPct val="90000"/>
              </a:lnSpc>
            </a:pPr>
            <a:r>
              <a:rPr lang="en-US" altLang="ko-KR" sz="2000" b="1" dirty="0" smtClean="0">
                <a:solidFill>
                  <a:srgbClr val="0000FF"/>
                </a:solidFill>
                <a:ea typeface="Gulim" pitchFamily="34" charset="-127"/>
              </a:rPr>
              <a:t>goal: </a:t>
            </a:r>
            <a:r>
              <a:rPr lang="en-US" altLang="ko-KR" sz="2000" dirty="0" smtClean="0">
                <a:ea typeface="Gulim" pitchFamily="34" charset="-127"/>
              </a:rPr>
              <a:t>complete input port processing at ‘</a:t>
            </a:r>
            <a:r>
              <a:rPr lang="en-US" altLang="ko-KR" sz="2000" dirty="0" smtClean="0">
                <a:solidFill>
                  <a:srgbClr val="FF0000"/>
                </a:solidFill>
                <a:ea typeface="Gulim" pitchFamily="34" charset="-127"/>
              </a:rPr>
              <a:t>line speed</a:t>
            </a:r>
            <a:r>
              <a:rPr lang="en-US" altLang="ko-KR" sz="2000" dirty="0" smtClean="0">
                <a:ea typeface="Gulim" pitchFamily="34" charset="-127"/>
              </a:rPr>
              <a:t>’</a:t>
            </a:r>
          </a:p>
          <a:p>
            <a:pPr>
              <a:lnSpc>
                <a:spcPct val="90000"/>
              </a:lnSpc>
            </a:pPr>
            <a:r>
              <a:rPr lang="en-US" altLang="ko-KR" sz="2000" b="1" dirty="0" smtClean="0">
                <a:ea typeface="Gulim" pitchFamily="34" charset="-127"/>
              </a:rPr>
              <a:t>queuing: </a:t>
            </a:r>
            <a:r>
              <a:rPr lang="en-US" altLang="ko-KR" sz="2000" dirty="0" smtClean="0">
                <a:ea typeface="Gulim" pitchFamily="34" charset="-127"/>
              </a:rPr>
              <a:t>if </a:t>
            </a:r>
            <a:r>
              <a:rPr lang="en-US" altLang="ko-KR" sz="2000" dirty="0" err="1" smtClean="0">
                <a:ea typeface="Gulim" pitchFamily="34" charset="-127"/>
              </a:rPr>
              <a:t>datagrams</a:t>
            </a:r>
            <a:r>
              <a:rPr lang="en-US" altLang="ko-KR" sz="2000" dirty="0" smtClean="0">
                <a:ea typeface="Gulim" pitchFamily="34" charset="-127"/>
              </a:rPr>
              <a:t> arrive faster than forwarding rate into switch fabric</a:t>
            </a:r>
          </a:p>
        </p:txBody>
      </p:sp>
      <p:sp>
        <p:nvSpPr>
          <p:cNvPr id="36871" name="Text Box 5"/>
          <p:cNvSpPr txBox="1">
            <a:spLocks noChangeArrowheads="1"/>
          </p:cNvSpPr>
          <p:nvPr/>
        </p:nvSpPr>
        <p:spPr bwMode="auto">
          <a:xfrm>
            <a:off x="0" y="3060700"/>
            <a:ext cx="2376488" cy="701675"/>
          </a:xfrm>
          <a:prstGeom prst="rect">
            <a:avLst/>
          </a:prstGeom>
          <a:noFill/>
          <a:ln w="9525">
            <a:noFill/>
            <a:miter lim="800000"/>
            <a:headEnd/>
            <a:tailEnd/>
          </a:ln>
        </p:spPr>
        <p:txBody>
          <a:bodyPr wrap="none">
            <a:spAutoFit/>
          </a:bodyPr>
          <a:lstStyle/>
          <a:p>
            <a:pPr algn="r" eaLnBrk="0" latinLnBrk="0" hangingPunct="0"/>
            <a:r>
              <a:rPr kumimoji="0" lang="en-US" altLang="ko-KR" sz="2000" dirty="0">
                <a:solidFill>
                  <a:schemeClr val="accent2"/>
                </a:solidFill>
                <a:latin typeface="+mn-lt"/>
              </a:rPr>
              <a:t>Physical layer:</a:t>
            </a:r>
            <a:endParaRPr kumimoji="0" lang="en-US" altLang="ko-KR" sz="2000" dirty="0">
              <a:latin typeface="+mn-lt"/>
            </a:endParaRPr>
          </a:p>
          <a:p>
            <a:pPr algn="r" eaLnBrk="0" latinLnBrk="0" hangingPunct="0"/>
            <a:r>
              <a:rPr kumimoji="0" lang="en-US" altLang="ko-KR" sz="2000" dirty="0">
                <a:latin typeface="+mn-lt"/>
              </a:rPr>
              <a:t>bit-level reception</a:t>
            </a:r>
            <a:endParaRPr kumimoji="0" lang="en-US" altLang="ko-KR" dirty="0">
              <a:latin typeface="+mn-lt"/>
            </a:endParaRPr>
          </a:p>
        </p:txBody>
      </p:sp>
      <p:sp>
        <p:nvSpPr>
          <p:cNvPr id="36872" name="Text Box 6"/>
          <p:cNvSpPr txBox="1">
            <a:spLocks noChangeArrowheads="1"/>
          </p:cNvSpPr>
          <p:nvPr/>
        </p:nvSpPr>
        <p:spPr bwMode="auto">
          <a:xfrm>
            <a:off x="393112" y="3789363"/>
            <a:ext cx="1997663" cy="707886"/>
          </a:xfrm>
          <a:prstGeom prst="rect">
            <a:avLst/>
          </a:prstGeom>
          <a:noFill/>
          <a:ln w="9525">
            <a:noFill/>
            <a:miter lim="800000"/>
            <a:headEnd/>
            <a:tailEnd/>
          </a:ln>
        </p:spPr>
        <p:txBody>
          <a:bodyPr wrap="none">
            <a:spAutoFit/>
          </a:bodyPr>
          <a:lstStyle/>
          <a:p>
            <a:pPr algn="r" eaLnBrk="0" latinLnBrk="0" hangingPunct="0"/>
            <a:r>
              <a:rPr kumimoji="0" lang="en-US" altLang="ko-KR" sz="2000" dirty="0">
                <a:solidFill>
                  <a:schemeClr val="accent2"/>
                </a:solidFill>
                <a:latin typeface="+mn-lt"/>
              </a:rPr>
              <a:t>Data link layer:</a:t>
            </a:r>
          </a:p>
          <a:p>
            <a:pPr algn="r" eaLnBrk="0" latinLnBrk="0" hangingPunct="0"/>
            <a:r>
              <a:rPr kumimoji="0" lang="en-US" altLang="ko-KR" sz="2000" dirty="0">
                <a:latin typeface="+mn-lt"/>
              </a:rPr>
              <a:t>e.g., </a:t>
            </a:r>
            <a:r>
              <a:rPr kumimoji="0" lang="en-US" altLang="ko-KR" sz="2000" dirty="0" smtClean="0">
                <a:latin typeface="+mn-lt"/>
              </a:rPr>
              <a:t>Ethernet</a:t>
            </a:r>
            <a:endParaRPr kumimoji="0" lang="en-US" altLang="ko-KR" sz="2000" dirty="0">
              <a:latin typeface="+mn-lt"/>
            </a:endParaRPr>
          </a:p>
        </p:txBody>
      </p:sp>
      <p:sp>
        <p:nvSpPr>
          <p:cNvPr id="36873" name="Freeform 7"/>
          <p:cNvSpPr>
            <a:spLocks/>
          </p:cNvSpPr>
          <p:nvPr/>
        </p:nvSpPr>
        <p:spPr bwMode="auto">
          <a:xfrm flipV="1">
            <a:off x="1963738" y="2662238"/>
            <a:ext cx="796925" cy="422275"/>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cap="flat" cmpd="sng">
            <a:solidFill>
              <a:srgbClr val="FF0000"/>
            </a:solidFill>
            <a:prstDash val="solid"/>
            <a:round/>
            <a:headEnd type="none" w="med" len="med"/>
            <a:tailEnd type="triangle" w="med" len="med"/>
          </a:ln>
        </p:spPr>
        <p:txBody>
          <a:bodyPr wrap="none" anchor="ctr"/>
          <a:lstStyle/>
          <a:p>
            <a:endParaRPr lang="zh-CN" altLang="en-US"/>
          </a:p>
        </p:txBody>
      </p:sp>
      <p:sp>
        <p:nvSpPr>
          <p:cNvPr id="36874" name="Freeform 8"/>
          <p:cNvSpPr>
            <a:spLocks/>
          </p:cNvSpPr>
          <p:nvPr/>
        </p:nvSpPr>
        <p:spPr bwMode="auto">
          <a:xfrm flipV="1">
            <a:off x="2338388" y="2674938"/>
            <a:ext cx="1408112" cy="1198562"/>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cap="flat" cmpd="sng">
            <a:solidFill>
              <a:srgbClr val="FF0000"/>
            </a:solidFill>
            <a:prstDash val="solid"/>
            <a:round/>
            <a:headEnd type="none" w="med" len="med"/>
            <a:tailEnd type="triangle" w="med" len="med"/>
          </a:ln>
        </p:spPr>
        <p:txBody>
          <a:bodyPr wrap="none" anchor="ctr"/>
          <a:lstStyle/>
          <a:p>
            <a:endParaRPr lang="zh-CN" altLang="en-US"/>
          </a:p>
        </p:txBody>
      </p:sp>
      <p:sp>
        <p:nvSpPr>
          <p:cNvPr id="36875" name="Freeform 9"/>
          <p:cNvSpPr>
            <a:spLocks/>
          </p:cNvSpPr>
          <p:nvPr/>
        </p:nvSpPr>
        <p:spPr bwMode="auto">
          <a:xfrm flipV="1">
            <a:off x="5222875" y="2873375"/>
            <a:ext cx="760413" cy="881063"/>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cap="flat" cmpd="sng">
            <a:solidFill>
              <a:srgbClr val="FF0000"/>
            </a:solidFill>
            <a:prstDash val="solid"/>
            <a:round/>
            <a:headEnd type="none" w="med" len="med"/>
            <a:tailEnd type="triangle" w="med" len="med"/>
          </a:ln>
        </p:spPr>
        <p:txBody>
          <a:bodyPr wrap="none" anchor="ctr"/>
          <a:lstStyle/>
          <a:p>
            <a:endParaRPr lang="zh-CN" altLang="en-US"/>
          </a:p>
        </p:txBody>
      </p:sp>
      <p:sp>
        <p:nvSpPr>
          <p:cNvPr id="12" name="矩形 11"/>
          <p:cNvSpPr/>
          <p:nvPr/>
        </p:nvSpPr>
        <p:spPr>
          <a:xfrm>
            <a:off x="120580" y="5664926"/>
            <a:ext cx="315518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zh-CN" dirty="0" err="1" smtClean="0">
                <a:latin typeface="+mn-lt"/>
              </a:rPr>
              <a:t>T</a:t>
            </a:r>
            <a:r>
              <a:rPr lang="en-US" altLang="zh-CN" baseline="-25000" dirty="0" err="1" smtClean="0">
                <a:latin typeface="+mn-lt"/>
              </a:rPr>
              <a:t>lookup</a:t>
            </a:r>
            <a:r>
              <a:rPr lang="en-US" altLang="zh-CN" dirty="0" smtClean="0">
                <a:latin typeface="+mn-lt"/>
              </a:rPr>
              <a:t> &lt; </a:t>
            </a:r>
            <a:r>
              <a:rPr lang="en-US" altLang="zh-CN" dirty="0" err="1" smtClean="0">
                <a:latin typeface="+mn-lt"/>
              </a:rPr>
              <a:t>T</a:t>
            </a:r>
            <a:r>
              <a:rPr lang="en-US" altLang="zh-CN" baseline="-25000" dirty="0" err="1" smtClean="0">
                <a:latin typeface="+mn-lt"/>
              </a:rPr>
              <a:t>packet</a:t>
            </a:r>
            <a:r>
              <a:rPr lang="en-US" altLang="zh-CN" baseline="-25000" dirty="0" smtClean="0">
                <a:latin typeface="+mn-lt"/>
              </a:rPr>
              <a:t>-receiving</a:t>
            </a:r>
            <a:endParaRPr lang="zh-CN" altLang="en-US" baseline="-25000" dirty="0">
              <a:latin typeface="+mn-lt"/>
            </a:endParaRPr>
          </a:p>
        </p:txBody>
      </p:sp>
      <p:cxnSp>
        <p:nvCxnSpPr>
          <p:cNvPr id="15" name="直接箭头连接符 14"/>
          <p:cNvCxnSpPr/>
          <p:nvPr/>
        </p:nvCxnSpPr>
        <p:spPr bwMode="auto">
          <a:xfrm flipH="1">
            <a:off x="2914022" y="5416062"/>
            <a:ext cx="532563" cy="221063"/>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Bridges vs. Switches (cont.)</a:t>
            </a:r>
            <a:endParaRPr lang="zh-CN" altLang="en-US" dirty="0"/>
          </a:p>
        </p:txBody>
      </p:sp>
      <p:sp>
        <p:nvSpPr>
          <p:cNvPr id="3" name="内容占位符 2"/>
          <p:cNvSpPr>
            <a:spLocks noGrp="1"/>
          </p:cNvSpPr>
          <p:nvPr>
            <p:ph idx="1"/>
          </p:nvPr>
        </p:nvSpPr>
        <p:spPr>
          <a:xfrm>
            <a:off x="533400" y="1311442"/>
            <a:ext cx="7772400" cy="4936958"/>
          </a:xfrm>
        </p:spPr>
        <p:txBody>
          <a:bodyPr/>
          <a:lstStyle/>
          <a:p>
            <a:pPr>
              <a:spcBef>
                <a:spcPts val="1200"/>
              </a:spcBef>
            </a:pPr>
            <a:r>
              <a:rPr lang="en-US" altLang="zh-CN" sz="2400" dirty="0" smtClean="0">
                <a:solidFill>
                  <a:srgbClr val="0000FF"/>
                </a:solidFill>
              </a:rPr>
              <a:t>Switches</a:t>
            </a:r>
            <a:r>
              <a:rPr lang="en-US" altLang="zh-CN" sz="2400" dirty="0" smtClean="0"/>
              <a:t> perform forwarding </a:t>
            </a:r>
            <a:r>
              <a:rPr lang="en-US" altLang="zh-CN" sz="2400" dirty="0" smtClean="0">
                <a:solidFill>
                  <a:srgbClr val="0000FF"/>
                </a:solidFill>
              </a:rPr>
              <a:t>in hardware</a:t>
            </a:r>
            <a:r>
              <a:rPr lang="en-US" altLang="zh-CN" sz="2400" dirty="0" smtClean="0"/>
              <a:t>, while </a:t>
            </a:r>
            <a:r>
              <a:rPr lang="en-US" altLang="zh-CN" sz="2400" dirty="0" smtClean="0">
                <a:solidFill>
                  <a:srgbClr val="0000FF"/>
                </a:solidFill>
              </a:rPr>
              <a:t>bridges</a:t>
            </a:r>
            <a:r>
              <a:rPr lang="en-US" altLang="zh-CN" sz="2400" dirty="0" smtClean="0"/>
              <a:t> perform it </a:t>
            </a:r>
            <a:r>
              <a:rPr lang="en-US" altLang="zh-CN" sz="2400" dirty="0" smtClean="0">
                <a:solidFill>
                  <a:srgbClr val="0000FF"/>
                </a:solidFill>
              </a:rPr>
              <a:t>in software</a:t>
            </a:r>
          </a:p>
          <a:p>
            <a:pPr>
              <a:spcBef>
                <a:spcPts val="1200"/>
              </a:spcBef>
            </a:pPr>
            <a:r>
              <a:rPr lang="en-US" altLang="zh-CN" sz="2400" dirty="0" smtClean="0"/>
              <a:t>Bridges are typically used to separate parts of a network that do not need to communicate regularly, but still need to be connected.</a:t>
            </a:r>
          </a:p>
          <a:p>
            <a:pPr>
              <a:spcBef>
                <a:spcPts val="1200"/>
              </a:spcBef>
            </a:pPr>
            <a:r>
              <a:rPr lang="en-US" altLang="zh-CN" sz="2400" dirty="0" smtClean="0"/>
              <a:t>Actually, the IEEE specs define bridges... and those bridges have tons of ports, not just two. The difference bridge/switch is </a:t>
            </a:r>
            <a:r>
              <a:rPr lang="en-US" altLang="zh-CN" sz="2400" dirty="0" smtClean="0">
                <a:solidFill>
                  <a:srgbClr val="0000FF"/>
                </a:solidFill>
              </a:rPr>
              <a:t>mainly marketing</a:t>
            </a:r>
            <a:r>
              <a:rPr lang="en-US" altLang="zh-CN" sz="2400" dirty="0" smtClean="0"/>
              <a:t>.</a:t>
            </a:r>
            <a:endParaRPr lang="zh-CN" altLang="en-US" sz="24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30</a:t>
            </a:fld>
            <a:endParaRPr lang="en-US" altLang="ko-KR" dirty="0"/>
          </a:p>
        </p:txBody>
      </p:sp>
      <p:pic>
        <p:nvPicPr>
          <p:cNvPr id="241666" name="Picture 2" descr="http://www.clker.com/cliparts/o/L/0/V/W/F/switch-blue-md.png"/>
          <p:cNvPicPr>
            <a:picLocks noChangeAspect="1" noChangeArrowheads="1"/>
          </p:cNvPicPr>
          <p:nvPr/>
        </p:nvPicPr>
        <p:blipFill>
          <a:blip r:embed="rId2" cstate="print"/>
          <a:srcRect/>
          <a:stretch>
            <a:fillRect/>
          </a:stretch>
        </p:blipFill>
        <p:spPr bwMode="auto">
          <a:xfrm>
            <a:off x="5533690" y="4888914"/>
            <a:ext cx="2819400" cy="1457326"/>
          </a:xfrm>
          <a:prstGeom prst="rect">
            <a:avLst/>
          </a:prstGeom>
          <a:noFill/>
        </p:spPr>
      </p:pic>
      <p:pic>
        <p:nvPicPr>
          <p:cNvPr id="241670" name="Picture 6" descr="Stone Bridge Clipart"/>
          <p:cNvPicPr>
            <a:picLocks noChangeAspect="1" noChangeArrowheads="1"/>
          </p:cNvPicPr>
          <p:nvPr/>
        </p:nvPicPr>
        <p:blipFill>
          <a:blip r:embed="rId3" cstate="print"/>
          <a:srcRect/>
          <a:stretch>
            <a:fillRect/>
          </a:stretch>
        </p:blipFill>
        <p:spPr bwMode="auto">
          <a:xfrm>
            <a:off x="1021849" y="4956759"/>
            <a:ext cx="3429000" cy="109728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546100" y="125413"/>
            <a:ext cx="7772400" cy="1143000"/>
          </a:xfrm>
        </p:spPr>
        <p:txBody>
          <a:bodyPr/>
          <a:lstStyle/>
          <a:p>
            <a:r>
              <a:rPr lang="en-US" altLang="zh-CN"/>
              <a:t>Bridges: traffic isolation</a:t>
            </a:r>
          </a:p>
        </p:txBody>
      </p:sp>
      <p:sp>
        <p:nvSpPr>
          <p:cNvPr id="204803" name="Rectangle 3"/>
          <p:cNvSpPr>
            <a:spLocks noGrp="1" noChangeArrowheads="1"/>
          </p:cNvSpPr>
          <p:nvPr>
            <p:ph type="body" idx="1"/>
          </p:nvPr>
        </p:nvSpPr>
        <p:spPr>
          <a:xfrm>
            <a:off x="762000" y="1524000"/>
            <a:ext cx="7881938" cy="2057400"/>
          </a:xfrm>
        </p:spPr>
        <p:txBody>
          <a:bodyPr/>
          <a:lstStyle/>
          <a:p>
            <a:pPr>
              <a:lnSpc>
                <a:spcPct val="90000"/>
              </a:lnSpc>
            </a:pPr>
            <a:r>
              <a:rPr lang="en-US" altLang="zh-CN" sz="2400" dirty="0"/>
              <a:t>Bridge installation breaks LAN into LAN segments</a:t>
            </a:r>
          </a:p>
          <a:p>
            <a:pPr>
              <a:lnSpc>
                <a:spcPct val="90000"/>
              </a:lnSpc>
            </a:pPr>
            <a:r>
              <a:rPr lang="en-US" altLang="zh-CN" sz="2400" dirty="0"/>
              <a:t>bridges </a:t>
            </a:r>
            <a:r>
              <a:rPr lang="en-US" altLang="zh-CN" sz="2400" u="sng" dirty="0">
                <a:solidFill>
                  <a:srgbClr val="FF0000"/>
                </a:solidFill>
              </a:rPr>
              <a:t>filter</a:t>
            </a:r>
            <a:r>
              <a:rPr lang="en-US" altLang="zh-CN" sz="2400" dirty="0"/>
              <a:t> packets: </a:t>
            </a:r>
          </a:p>
          <a:p>
            <a:pPr lvl="1">
              <a:lnSpc>
                <a:spcPct val="90000"/>
              </a:lnSpc>
            </a:pPr>
            <a:r>
              <a:rPr lang="en-US" altLang="zh-CN" sz="2400" dirty="0"/>
              <a:t>segments become separate </a:t>
            </a:r>
            <a:r>
              <a:rPr lang="en-US" altLang="zh-CN" sz="2400" u="sng" dirty="0">
                <a:solidFill>
                  <a:srgbClr val="FF0000"/>
                </a:solidFill>
              </a:rPr>
              <a:t>collision domains</a:t>
            </a:r>
          </a:p>
        </p:txBody>
      </p:sp>
      <p:sp>
        <p:nvSpPr>
          <p:cNvPr id="204806" name="Oval 6"/>
          <p:cNvSpPr>
            <a:spLocks noChangeArrowheads="1"/>
          </p:cNvSpPr>
          <p:nvPr/>
        </p:nvSpPr>
        <p:spPr bwMode="auto">
          <a:xfrm>
            <a:off x="1004888" y="3679825"/>
            <a:ext cx="2295525" cy="1417638"/>
          </a:xfrm>
          <a:prstGeom prst="ellipse">
            <a:avLst/>
          </a:prstGeom>
          <a:solidFill>
            <a:srgbClr val="CCFFFF"/>
          </a:solidFill>
          <a:ln w="9525">
            <a:solidFill>
              <a:schemeClr val="tx1"/>
            </a:solidFill>
            <a:round/>
            <a:headEnd/>
            <a:tailEnd/>
          </a:ln>
          <a:effectLst/>
        </p:spPr>
        <p:txBody>
          <a:bodyPr wrap="none" anchor="ctr"/>
          <a:lstStyle/>
          <a:p>
            <a:endParaRPr kumimoji="0" lang="zh-CN" altLang="zh-CN" sz="1800" b="0">
              <a:latin typeface="Comic Sans MS" pitchFamily="66" charset="0"/>
            </a:endParaRPr>
          </a:p>
        </p:txBody>
      </p:sp>
      <p:sp>
        <p:nvSpPr>
          <p:cNvPr id="204807" name="Oval 7"/>
          <p:cNvSpPr>
            <a:spLocks noChangeArrowheads="1"/>
          </p:cNvSpPr>
          <p:nvPr/>
        </p:nvSpPr>
        <p:spPr bwMode="auto">
          <a:xfrm>
            <a:off x="4271963" y="3673475"/>
            <a:ext cx="2295525" cy="1417638"/>
          </a:xfrm>
          <a:prstGeom prst="ellipse">
            <a:avLst/>
          </a:prstGeom>
          <a:solidFill>
            <a:srgbClr val="CCFFFF"/>
          </a:solidFill>
          <a:ln w="9525">
            <a:solidFill>
              <a:schemeClr val="tx1"/>
            </a:solidFill>
            <a:round/>
            <a:headEnd/>
            <a:tailEnd/>
          </a:ln>
          <a:effectLst/>
        </p:spPr>
        <p:txBody>
          <a:bodyPr wrap="none" anchor="ctr"/>
          <a:lstStyle/>
          <a:p>
            <a:endParaRPr kumimoji="0" lang="zh-CN" altLang="zh-CN" sz="1800" b="0">
              <a:latin typeface="Comic Sans MS" pitchFamily="66" charset="0"/>
            </a:endParaRPr>
          </a:p>
        </p:txBody>
      </p:sp>
      <p:sp>
        <p:nvSpPr>
          <p:cNvPr id="204808" name="Rectangle 8"/>
          <p:cNvSpPr>
            <a:spLocks noChangeArrowheads="1"/>
          </p:cNvSpPr>
          <p:nvPr/>
        </p:nvSpPr>
        <p:spPr bwMode="auto">
          <a:xfrm>
            <a:off x="3297238" y="4167188"/>
            <a:ext cx="990600" cy="430212"/>
          </a:xfrm>
          <a:prstGeom prst="rect">
            <a:avLst/>
          </a:prstGeom>
          <a:solidFill>
            <a:srgbClr val="FFFF00"/>
          </a:solidFill>
          <a:ln w="9525">
            <a:solidFill>
              <a:schemeClr val="tx1"/>
            </a:solidFill>
            <a:miter lim="800000"/>
            <a:headEnd/>
            <a:tailEnd/>
          </a:ln>
          <a:effectLst/>
        </p:spPr>
        <p:txBody>
          <a:bodyPr wrap="none" anchor="ctr"/>
          <a:lstStyle/>
          <a:p>
            <a:r>
              <a:rPr kumimoji="0" lang="en-US" altLang="zh-CN" sz="1800" b="0">
                <a:solidFill>
                  <a:schemeClr val="accent2"/>
                </a:solidFill>
                <a:latin typeface="Comic Sans MS" pitchFamily="66" charset="0"/>
              </a:rPr>
              <a:t>bridge</a:t>
            </a:r>
          </a:p>
        </p:txBody>
      </p:sp>
      <p:sp>
        <p:nvSpPr>
          <p:cNvPr id="204809" name="Rectangle 9"/>
          <p:cNvSpPr>
            <a:spLocks noChangeArrowheads="1"/>
          </p:cNvSpPr>
          <p:nvPr/>
        </p:nvSpPr>
        <p:spPr bwMode="auto">
          <a:xfrm>
            <a:off x="2686050" y="4281488"/>
            <a:ext cx="155575" cy="1905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04810" name="Oval 10"/>
          <p:cNvSpPr>
            <a:spLocks noChangeArrowheads="1"/>
          </p:cNvSpPr>
          <p:nvPr/>
        </p:nvSpPr>
        <p:spPr bwMode="auto">
          <a:xfrm>
            <a:off x="2289175" y="3865563"/>
            <a:ext cx="127000" cy="144462"/>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04811" name="Oval 11"/>
          <p:cNvSpPr>
            <a:spLocks noChangeArrowheads="1"/>
          </p:cNvSpPr>
          <p:nvPr/>
        </p:nvSpPr>
        <p:spPr bwMode="auto">
          <a:xfrm>
            <a:off x="2043113" y="4381500"/>
            <a:ext cx="127000" cy="144463"/>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04812" name="Oval 12"/>
          <p:cNvSpPr>
            <a:spLocks noChangeArrowheads="1"/>
          </p:cNvSpPr>
          <p:nvPr/>
        </p:nvSpPr>
        <p:spPr bwMode="auto">
          <a:xfrm>
            <a:off x="2224088" y="4827588"/>
            <a:ext cx="127000" cy="144462"/>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04813" name="Oval 13"/>
          <p:cNvSpPr>
            <a:spLocks noChangeArrowheads="1"/>
          </p:cNvSpPr>
          <p:nvPr/>
        </p:nvSpPr>
        <p:spPr bwMode="auto">
          <a:xfrm>
            <a:off x="5113338" y="3790950"/>
            <a:ext cx="127000" cy="144463"/>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04814" name="Oval 14"/>
          <p:cNvSpPr>
            <a:spLocks noChangeArrowheads="1"/>
          </p:cNvSpPr>
          <p:nvPr/>
        </p:nvSpPr>
        <p:spPr bwMode="auto">
          <a:xfrm>
            <a:off x="5376863" y="4405313"/>
            <a:ext cx="127000" cy="144462"/>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04815" name="Rectangle 15"/>
          <p:cNvSpPr>
            <a:spLocks noChangeArrowheads="1"/>
          </p:cNvSpPr>
          <p:nvPr/>
        </p:nvSpPr>
        <p:spPr bwMode="auto">
          <a:xfrm>
            <a:off x="4703763" y="4270375"/>
            <a:ext cx="155575" cy="1905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04816" name="Oval 16"/>
          <p:cNvSpPr>
            <a:spLocks noChangeArrowheads="1"/>
          </p:cNvSpPr>
          <p:nvPr/>
        </p:nvSpPr>
        <p:spPr bwMode="auto">
          <a:xfrm>
            <a:off x="5248275" y="4806950"/>
            <a:ext cx="127000" cy="144463"/>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04817" name="Line 17"/>
          <p:cNvSpPr>
            <a:spLocks noChangeShapeType="1"/>
          </p:cNvSpPr>
          <p:nvPr/>
        </p:nvSpPr>
        <p:spPr bwMode="auto">
          <a:xfrm>
            <a:off x="2857500" y="4375150"/>
            <a:ext cx="438150" cy="0"/>
          </a:xfrm>
          <a:prstGeom prst="line">
            <a:avLst/>
          </a:prstGeom>
          <a:noFill/>
          <a:ln w="9525">
            <a:solidFill>
              <a:srgbClr val="3366FF"/>
            </a:solidFill>
            <a:round/>
            <a:headEnd/>
            <a:tailEnd/>
          </a:ln>
          <a:effectLst/>
        </p:spPr>
        <p:txBody>
          <a:bodyPr wrap="none" anchor="ctr"/>
          <a:lstStyle/>
          <a:p>
            <a:endParaRPr lang="zh-CN" altLang="en-US"/>
          </a:p>
        </p:txBody>
      </p:sp>
      <p:sp>
        <p:nvSpPr>
          <p:cNvPr id="204818" name="Line 18"/>
          <p:cNvSpPr>
            <a:spLocks noChangeShapeType="1"/>
          </p:cNvSpPr>
          <p:nvPr/>
        </p:nvSpPr>
        <p:spPr bwMode="auto">
          <a:xfrm>
            <a:off x="4302125" y="4375150"/>
            <a:ext cx="395288" cy="0"/>
          </a:xfrm>
          <a:prstGeom prst="line">
            <a:avLst/>
          </a:prstGeom>
          <a:noFill/>
          <a:ln w="9525">
            <a:solidFill>
              <a:srgbClr val="3366FF"/>
            </a:solidFill>
            <a:round/>
            <a:headEnd/>
            <a:tailEnd/>
          </a:ln>
          <a:effectLst/>
        </p:spPr>
        <p:txBody>
          <a:bodyPr wrap="none" anchor="ctr"/>
          <a:lstStyle/>
          <a:p>
            <a:endParaRPr lang="zh-CN" altLang="en-US"/>
          </a:p>
        </p:txBody>
      </p:sp>
      <p:sp>
        <p:nvSpPr>
          <p:cNvPr id="204819" name="Line 19"/>
          <p:cNvSpPr>
            <a:spLocks noChangeShapeType="1"/>
          </p:cNvSpPr>
          <p:nvPr/>
        </p:nvSpPr>
        <p:spPr bwMode="auto">
          <a:xfrm flipH="1" flipV="1">
            <a:off x="2389188" y="3976688"/>
            <a:ext cx="298450" cy="319087"/>
          </a:xfrm>
          <a:prstGeom prst="line">
            <a:avLst/>
          </a:prstGeom>
          <a:noFill/>
          <a:ln w="9525">
            <a:solidFill>
              <a:srgbClr val="3366FF"/>
            </a:solidFill>
            <a:round/>
            <a:headEnd/>
            <a:tailEnd/>
          </a:ln>
          <a:effectLst/>
        </p:spPr>
        <p:txBody>
          <a:bodyPr wrap="none" anchor="ctr"/>
          <a:lstStyle/>
          <a:p>
            <a:endParaRPr lang="zh-CN" altLang="en-US"/>
          </a:p>
        </p:txBody>
      </p:sp>
      <p:sp>
        <p:nvSpPr>
          <p:cNvPr id="204820" name="Line 20"/>
          <p:cNvSpPr>
            <a:spLocks noChangeShapeType="1"/>
          </p:cNvSpPr>
          <p:nvPr/>
        </p:nvSpPr>
        <p:spPr bwMode="auto">
          <a:xfrm flipH="1">
            <a:off x="2105025" y="4391025"/>
            <a:ext cx="595313" cy="47625"/>
          </a:xfrm>
          <a:prstGeom prst="line">
            <a:avLst/>
          </a:prstGeom>
          <a:noFill/>
          <a:ln w="9525">
            <a:solidFill>
              <a:srgbClr val="3366FF"/>
            </a:solidFill>
            <a:round/>
            <a:headEnd/>
            <a:tailEnd/>
          </a:ln>
          <a:effectLst/>
        </p:spPr>
        <p:txBody>
          <a:bodyPr wrap="none" anchor="ctr"/>
          <a:lstStyle/>
          <a:p>
            <a:endParaRPr lang="zh-CN" altLang="en-US"/>
          </a:p>
        </p:txBody>
      </p:sp>
      <p:sp>
        <p:nvSpPr>
          <p:cNvPr id="204821" name="Line 21"/>
          <p:cNvSpPr>
            <a:spLocks noChangeShapeType="1"/>
          </p:cNvSpPr>
          <p:nvPr/>
        </p:nvSpPr>
        <p:spPr bwMode="auto">
          <a:xfrm flipH="1">
            <a:off x="2303463" y="4454525"/>
            <a:ext cx="427037" cy="428625"/>
          </a:xfrm>
          <a:prstGeom prst="line">
            <a:avLst/>
          </a:prstGeom>
          <a:noFill/>
          <a:ln w="9525">
            <a:solidFill>
              <a:srgbClr val="3366FF"/>
            </a:solidFill>
            <a:round/>
            <a:headEnd/>
            <a:tailEnd/>
          </a:ln>
          <a:effectLst/>
        </p:spPr>
        <p:txBody>
          <a:bodyPr wrap="none" anchor="ctr"/>
          <a:lstStyle/>
          <a:p>
            <a:endParaRPr lang="zh-CN" altLang="en-US"/>
          </a:p>
        </p:txBody>
      </p:sp>
      <p:sp>
        <p:nvSpPr>
          <p:cNvPr id="204822" name="Line 22"/>
          <p:cNvSpPr>
            <a:spLocks noChangeShapeType="1"/>
          </p:cNvSpPr>
          <p:nvPr/>
        </p:nvSpPr>
        <p:spPr bwMode="auto">
          <a:xfrm flipV="1">
            <a:off x="4838700" y="3881438"/>
            <a:ext cx="311150" cy="398462"/>
          </a:xfrm>
          <a:prstGeom prst="line">
            <a:avLst/>
          </a:prstGeom>
          <a:noFill/>
          <a:ln w="9525">
            <a:solidFill>
              <a:srgbClr val="3366FF"/>
            </a:solidFill>
            <a:round/>
            <a:headEnd/>
            <a:tailEnd/>
          </a:ln>
          <a:effectLst/>
        </p:spPr>
        <p:txBody>
          <a:bodyPr wrap="none" anchor="ctr"/>
          <a:lstStyle/>
          <a:p>
            <a:endParaRPr lang="zh-CN" altLang="en-US"/>
          </a:p>
        </p:txBody>
      </p:sp>
      <p:sp>
        <p:nvSpPr>
          <p:cNvPr id="204823" name="Line 23"/>
          <p:cNvSpPr>
            <a:spLocks noChangeShapeType="1"/>
          </p:cNvSpPr>
          <p:nvPr/>
        </p:nvSpPr>
        <p:spPr bwMode="auto">
          <a:xfrm>
            <a:off x="4838700" y="4375150"/>
            <a:ext cx="622300" cy="111125"/>
          </a:xfrm>
          <a:prstGeom prst="line">
            <a:avLst/>
          </a:prstGeom>
          <a:noFill/>
          <a:ln w="9525">
            <a:solidFill>
              <a:srgbClr val="3366FF"/>
            </a:solidFill>
            <a:round/>
            <a:headEnd/>
            <a:tailEnd/>
          </a:ln>
          <a:effectLst/>
        </p:spPr>
        <p:txBody>
          <a:bodyPr wrap="none" anchor="ctr"/>
          <a:lstStyle/>
          <a:p>
            <a:endParaRPr lang="zh-CN" altLang="en-US"/>
          </a:p>
        </p:txBody>
      </p:sp>
      <p:sp>
        <p:nvSpPr>
          <p:cNvPr id="204824" name="Line 24"/>
          <p:cNvSpPr>
            <a:spLocks noChangeShapeType="1"/>
          </p:cNvSpPr>
          <p:nvPr/>
        </p:nvSpPr>
        <p:spPr bwMode="auto">
          <a:xfrm>
            <a:off x="4843463" y="4422775"/>
            <a:ext cx="469900" cy="468313"/>
          </a:xfrm>
          <a:prstGeom prst="line">
            <a:avLst/>
          </a:prstGeom>
          <a:noFill/>
          <a:ln w="9525">
            <a:solidFill>
              <a:srgbClr val="3366FF"/>
            </a:solidFill>
            <a:round/>
            <a:headEnd/>
            <a:tailEnd/>
          </a:ln>
          <a:effectLst/>
        </p:spPr>
        <p:txBody>
          <a:bodyPr wrap="none" anchor="ctr"/>
          <a:lstStyle/>
          <a:p>
            <a:endParaRPr lang="zh-CN" altLang="en-US"/>
          </a:p>
        </p:txBody>
      </p:sp>
      <p:sp>
        <p:nvSpPr>
          <p:cNvPr id="204825" name="Text Box 25"/>
          <p:cNvSpPr txBox="1">
            <a:spLocks noChangeArrowheads="1"/>
          </p:cNvSpPr>
          <p:nvPr/>
        </p:nvSpPr>
        <p:spPr bwMode="auto">
          <a:xfrm>
            <a:off x="5497513" y="4068763"/>
            <a:ext cx="1092200" cy="641350"/>
          </a:xfrm>
          <a:prstGeom prst="rect">
            <a:avLst/>
          </a:prstGeom>
          <a:noFill/>
          <a:ln w="9525">
            <a:noFill/>
            <a:miter lim="800000"/>
            <a:headEnd/>
            <a:tailEnd/>
          </a:ln>
          <a:effectLst/>
        </p:spPr>
        <p:txBody>
          <a:bodyPr wrap="none">
            <a:spAutoFit/>
          </a:bodyPr>
          <a:lstStyle/>
          <a:p>
            <a:pPr algn="l"/>
            <a:r>
              <a:rPr kumimoji="0" lang="en-US" altLang="zh-CN" sz="1800" b="0">
                <a:solidFill>
                  <a:srgbClr val="F9403B"/>
                </a:solidFill>
                <a:latin typeface="Comic Sans MS" pitchFamily="66" charset="0"/>
              </a:rPr>
              <a:t>collision </a:t>
            </a:r>
          </a:p>
          <a:p>
            <a:pPr algn="l"/>
            <a:r>
              <a:rPr kumimoji="0" lang="en-US" altLang="zh-CN" sz="1800" b="0">
                <a:solidFill>
                  <a:srgbClr val="F9403B"/>
                </a:solidFill>
                <a:latin typeface="Comic Sans MS" pitchFamily="66" charset="0"/>
              </a:rPr>
              <a:t>domain</a:t>
            </a:r>
          </a:p>
        </p:txBody>
      </p:sp>
      <p:sp>
        <p:nvSpPr>
          <p:cNvPr id="204826" name="Text Box 26"/>
          <p:cNvSpPr txBox="1">
            <a:spLocks noChangeArrowheads="1"/>
          </p:cNvSpPr>
          <p:nvPr/>
        </p:nvSpPr>
        <p:spPr bwMode="auto">
          <a:xfrm>
            <a:off x="1131888" y="4038600"/>
            <a:ext cx="1092200" cy="641350"/>
          </a:xfrm>
          <a:prstGeom prst="rect">
            <a:avLst/>
          </a:prstGeom>
          <a:noFill/>
          <a:ln w="9525">
            <a:noFill/>
            <a:miter lim="800000"/>
            <a:headEnd/>
            <a:tailEnd/>
          </a:ln>
          <a:effectLst/>
        </p:spPr>
        <p:txBody>
          <a:bodyPr wrap="none">
            <a:spAutoFit/>
          </a:bodyPr>
          <a:lstStyle/>
          <a:p>
            <a:pPr algn="l"/>
            <a:r>
              <a:rPr kumimoji="0" lang="en-US" altLang="zh-CN" sz="1800" b="0">
                <a:solidFill>
                  <a:srgbClr val="F9403B"/>
                </a:solidFill>
                <a:latin typeface="Comic Sans MS" pitchFamily="66" charset="0"/>
              </a:rPr>
              <a:t>collision </a:t>
            </a:r>
          </a:p>
          <a:p>
            <a:pPr algn="l"/>
            <a:r>
              <a:rPr kumimoji="0" lang="en-US" altLang="zh-CN" sz="1800" b="0">
                <a:solidFill>
                  <a:srgbClr val="F9403B"/>
                </a:solidFill>
                <a:latin typeface="Comic Sans MS" pitchFamily="66" charset="0"/>
              </a:rPr>
              <a:t>domain</a:t>
            </a:r>
          </a:p>
        </p:txBody>
      </p:sp>
      <p:grpSp>
        <p:nvGrpSpPr>
          <p:cNvPr id="2" name="Group 27"/>
          <p:cNvGrpSpPr>
            <a:grpSpLocks/>
          </p:cNvGrpSpPr>
          <p:nvPr/>
        </p:nvGrpSpPr>
        <p:grpSpPr bwMode="auto">
          <a:xfrm>
            <a:off x="7043738" y="3970338"/>
            <a:ext cx="1017587" cy="769937"/>
            <a:chOff x="4715" y="2103"/>
            <a:chExt cx="641" cy="485"/>
          </a:xfrm>
        </p:grpSpPr>
        <p:sp>
          <p:nvSpPr>
            <p:cNvPr id="204828" name="Rectangle 28"/>
            <p:cNvSpPr>
              <a:spLocks noChangeArrowheads="1"/>
            </p:cNvSpPr>
            <p:nvPr/>
          </p:nvSpPr>
          <p:spPr bwMode="auto">
            <a:xfrm>
              <a:off x="4715" y="2146"/>
              <a:ext cx="123" cy="13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04829" name="Oval 29"/>
            <p:cNvSpPr>
              <a:spLocks noChangeArrowheads="1"/>
            </p:cNvSpPr>
            <p:nvPr/>
          </p:nvSpPr>
          <p:spPr bwMode="auto">
            <a:xfrm>
              <a:off x="4746" y="2438"/>
              <a:ext cx="84" cy="77"/>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04830" name="Text Box 30"/>
            <p:cNvSpPr txBox="1">
              <a:spLocks noChangeArrowheads="1"/>
            </p:cNvSpPr>
            <p:nvPr/>
          </p:nvSpPr>
          <p:spPr bwMode="auto">
            <a:xfrm>
              <a:off x="4842" y="2103"/>
              <a:ext cx="475" cy="231"/>
            </a:xfrm>
            <a:prstGeom prst="rect">
              <a:avLst/>
            </a:prstGeom>
            <a:noFill/>
            <a:ln w="9525">
              <a:noFill/>
              <a:miter lim="800000"/>
              <a:headEnd/>
              <a:tailEnd/>
            </a:ln>
            <a:effectLst/>
          </p:spPr>
          <p:txBody>
            <a:bodyPr wrap="none">
              <a:spAutoFit/>
            </a:bodyPr>
            <a:lstStyle/>
            <a:p>
              <a:pPr algn="l"/>
              <a:r>
                <a:rPr kumimoji="0" lang="en-US" altLang="zh-CN" sz="1800" b="0">
                  <a:latin typeface="Comic Sans MS" pitchFamily="66" charset="0"/>
                </a:rPr>
                <a:t>= hub</a:t>
              </a:r>
            </a:p>
          </p:txBody>
        </p:sp>
        <p:sp>
          <p:nvSpPr>
            <p:cNvPr id="204831" name="Text Box 31"/>
            <p:cNvSpPr txBox="1">
              <a:spLocks noChangeArrowheads="1"/>
            </p:cNvSpPr>
            <p:nvPr/>
          </p:nvSpPr>
          <p:spPr bwMode="auto">
            <a:xfrm>
              <a:off x="4827" y="2357"/>
              <a:ext cx="529" cy="231"/>
            </a:xfrm>
            <a:prstGeom prst="rect">
              <a:avLst/>
            </a:prstGeom>
            <a:noFill/>
            <a:ln w="9525">
              <a:noFill/>
              <a:miter lim="800000"/>
              <a:headEnd/>
              <a:tailEnd/>
            </a:ln>
            <a:effectLst/>
          </p:spPr>
          <p:txBody>
            <a:bodyPr wrap="none">
              <a:spAutoFit/>
            </a:bodyPr>
            <a:lstStyle/>
            <a:p>
              <a:pPr algn="l"/>
              <a:r>
                <a:rPr kumimoji="0" lang="en-US" altLang="zh-CN" sz="1800" b="0">
                  <a:latin typeface="Comic Sans MS" pitchFamily="66" charset="0"/>
                </a:rPr>
                <a:t>= host</a:t>
              </a:r>
            </a:p>
          </p:txBody>
        </p:sp>
      </p:grpSp>
      <p:sp>
        <p:nvSpPr>
          <p:cNvPr id="204832" name="Text Box 32"/>
          <p:cNvSpPr txBox="1">
            <a:spLocks noChangeArrowheads="1"/>
          </p:cNvSpPr>
          <p:nvPr/>
        </p:nvSpPr>
        <p:spPr bwMode="auto">
          <a:xfrm>
            <a:off x="2973388" y="5830888"/>
            <a:ext cx="2071687" cy="366712"/>
          </a:xfrm>
          <a:prstGeom prst="rect">
            <a:avLst/>
          </a:prstGeom>
          <a:noFill/>
          <a:ln w="9525">
            <a:noFill/>
            <a:miter lim="800000"/>
            <a:headEnd/>
            <a:tailEnd/>
          </a:ln>
          <a:effectLst/>
        </p:spPr>
        <p:txBody>
          <a:bodyPr wrap="none">
            <a:spAutoFit/>
          </a:bodyPr>
          <a:lstStyle/>
          <a:p>
            <a:pPr algn="l"/>
            <a:r>
              <a:rPr kumimoji="0" lang="en-US" altLang="zh-CN" sz="1800" b="0">
                <a:latin typeface="Comic Sans MS" pitchFamily="66" charset="0"/>
              </a:rPr>
              <a:t>LAN (IP network)</a:t>
            </a:r>
          </a:p>
        </p:txBody>
      </p:sp>
      <p:sp>
        <p:nvSpPr>
          <p:cNvPr id="204833" name="Line 33"/>
          <p:cNvSpPr>
            <a:spLocks noChangeShapeType="1"/>
          </p:cNvSpPr>
          <p:nvPr/>
        </p:nvSpPr>
        <p:spPr bwMode="auto">
          <a:xfrm flipH="1" flipV="1">
            <a:off x="1195388" y="5970588"/>
            <a:ext cx="173355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34" name="Line 34"/>
          <p:cNvSpPr>
            <a:spLocks noChangeShapeType="1"/>
          </p:cNvSpPr>
          <p:nvPr/>
        </p:nvSpPr>
        <p:spPr bwMode="auto">
          <a:xfrm flipV="1">
            <a:off x="5151438" y="5981700"/>
            <a:ext cx="1392237" cy="1588"/>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 name="Group 35"/>
          <p:cNvGrpSpPr>
            <a:grpSpLocks/>
          </p:cNvGrpSpPr>
          <p:nvPr/>
        </p:nvGrpSpPr>
        <p:grpSpPr bwMode="auto">
          <a:xfrm>
            <a:off x="1184275" y="5280025"/>
            <a:ext cx="2405063" cy="366713"/>
            <a:chOff x="746" y="3326"/>
            <a:chExt cx="1515" cy="231"/>
          </a:xfrm>
        </p:grpSpPr>
        <p:sp>
          <p:nvSpPr>
            <p:cNvPr id="204836" name="Text Box 36"/>
            <p:cNvSpPr txBox="1">
              <a:spLocks noChangeArrowheads="1"/>
            </p:cNvSpPr>
            <p:nvPr/>
          </p:nvSpPr>
          <p:spPr bwMode="auto">
            <a:xfrm>
              <a:off x="988" y="3326"/>
              <a:ext cx="1017" cy="231"/>
            </a:xfrm>
            <a:prstGeom prst="rect">
              <a:avLst/>
            </a:prstGeom>
            <a:noFill/>
            <a:ln w="9525">
              <a:noFill/>
              <a:miter lim="800000"/>
              <a:headEnd/>
              <a:tailEnd/>
            </a:ln>
            <a:effectLst/>
          </p:spPr>
          <p:txBody>
            <a:bodyPr wrap="none">
              <a:spAutoFit/>
            </a:bodyPr>
            <a:lstStyle/>
            <a:p>
              <a:pPr algn="l"/>
              <a:r>
                <a:rPr kumimoji="0" lang="en-US" altLang="zh-CN" sz="1800" b="0">
                  <a:latin typeface="Comic Sans MS" pitchFamily="66" charset="0"/>
                </a:rPr>
                <a:t>LAN segment</a:t>
              </a:r>
            </a:p>
          </p:txBody>
        </p:sp>
        <p:sp>
          <p:nvSpPr>
            <p:cNvPr id="204837" name="Line 37"/>
            <p:cNvSpPr>
              <a:spLocks noChangeShapeType="1"/>
            </p:cNvSpPr>
            <p:nvPr/>
          </p:nvSpPr>
          <p:spPr bwMode="auto">
            <a:xfrm>
              <a:off x="2023" y="3446"/>
              <a:ext cx="23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38" name="Line 38"/>
            <p:cNvSpPr>
              <a:spLocks noChangeShapeType="1"/>
            </p:cNvSpPr>
            <p:nvPr/>
          </p:nvSpPr>
          <p:spPr bwMode="auto">
            <a:xfrm flipH="1">
              <a:off x="746" y="3430"/>
              <a:ext cx="185"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4" name="Group 39"/>
          <p:cNvGrpSpPr>
            <a:grpSpLocks/>
          </p:cNvGrpSpPr>
          <p:nvPr/>
        </p:nvGrpSpPr>
        <p:grpSpPr bwMode="auto">
          <a:xfrm>
            <a:off x="4062413" y="5322888"/>
            <a:ext cx="2405062" cy="366712"/>
            <a:chOff x="746" y="3326"/>
            <a:chExt cx="1515" cy="231"/>
          </a:xfrm>
        </p:grpSpPr>
        <p:sp>
          <p:nvSpPr>
            <p:cNvPr id="204840" name="Text Box 40"/>
            <p:cNvSpPr txBox="1">
              <a:spLocks noChangeArrowheads="1"/>
            </p:cNvSpPr>
            <p:nvPr/>
          </p:nvSpPr>
          <p:spPr bwMode="auto">
            <a:xfrm>
              <a:off x="988" y="3326"/>
              <a:ext cx="1017" cy="231"/>
            </a:xfrm>
            <a:prstGeom prst="rect">
              <a:avLst/>
            </a:prstGeom>
            <a:noFill/>
            <a:ln w="9525">
              <a:noFill/>
              <a:miter lim="800000"/>
              <a:headEnd/>
              <a:tailEnd/>
            </a:ln>
            <a:effectLst/>
          </p:spPr>
          <p:txBody>
            <a:bodyPr wrap="none">
              <a:spAutoFit/>
            </a:bodyPr>
            <a:lstStyle/>
            <a:p>
              <a:pPr algn="l"/>
              <a:r>
                <a:rPr kumimoji="0" lang="en-US" altLang="zh-CN" sz="1800" b="0">
                  <a:latin typeface="Comic Sans MS" pitchFamily="66" charset="0"/>
                </a:rPr>
                <a:t>LAN segment</a:t>
              </a:r>
            </a:p>
          </p:txBody>
        </p:sp>
        <p:sp>
          <p:nvSpPr>
            <p:cNvPr id="204841" name="Line 41"/>
            <p:cNvSpPr>
              <a:spLocks noChangeShapeType="1"/>
            </p:cNvSpPr>
            <p:nvPr/>
          </p:nvSpPr>
          <p:spPr bwMode="auto">
            <a:xfrm>
              <a:off x="2023" y="3446"/>
              <a:ext cx="23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42" name="Line 42"/>
            <p:cNvSpPr>
              <a:spLocks noChangeShapeType="1"/>
            </p:cNvSpPr>
            <p:nvPr/>
          </p:nvSpPr>
          <p:spPr bwMode="auto">
            <a:xfrm flipH="1">
              <a:off x="746" y="3430"/>
              <a:ext cx="185"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sp>
        <p:nvSpPr>
          <p:cNvPr id="43" name="页脚占位符 3"/>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44" name="灯片编号占位符 4"/>
          <p:cNvSpPr>
            <a:spLocks noGrp="1"/>
          </p:cNvSpPr>
          <p:nvPr>
            <p:ph type="sldNum" sz="quarter" idx="12"/>
          </p:nvPr>
        </p:nvSpPr>
        <p:spPr>
          <a:xfrm>
            <a:off x="8209504" y="6400800"/>
            <a:ext cx="721772" cy="457200"/>
          </a:xfrm>
        </p:spPr>
        <p:txBody>
          <a:bodyPr/>
          <a:lstStyle/>
          <a:p>
            <a:pPr>
              <a:defRPr/>
            </a:pPr>
            <a:r>
              <a:rPr lang="en-US" altLang="ko-KR" smtClean="0"/>
              <a:t>3-</a:t>
            </a:r>
            <a:fld id="{6C1F76B0-C056-41A2-B7A5-C4FED8C001A5}" type="slidenum">
              <a:rPr lang="en-US" altLang="ko-KR" smtClean="0"/>
              <a:pPr>
                <a:defRPr/>
              </a:pPr>
              <a:t>31</a:t>
            </a:fld>
            <a:endParaRPr lang="en-US" altLang="ko-K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sz="3200" dirty="0" smtClean="0"/>
              <a:t>Comparison of Typical Features of Popular Interconnection Devices</a:t>
            </a:r>
            <a:endParaRPr lang="zh-CN" altLang="en-US" sz="3200" dirty="0"/>
          </a:p>
        </p:txBody>
      </p:sp>
      <p:graphicFrame>
        <p:nvGraphicFramePr>
          <p:cNvPr id="6" name="内容占位符 5"/>
          <p:cNvGraphicFramePr>
            <a:graphicFrameLocks noGrp="1"/>
          </p:cNvGraphicFramePr>
          <p:nvPr>
            <p:ph idx="1"/>
          </p:nvPr>
        </p:nvGraphicFramePr>
        <p:xfrm>
          <a:off x="533401" y="1600201"/>
          <a:ext cx="7721252" cy="3520002"/>
        </p:xfrm>
        <a:graphic>
          <a:graphicData uri="http://schemas.openxmlformats.org/drawingml/2006/table">
            <a:tbl>
              <a:tblPr firstRow="1" bandRow="1">
                <a:tableStyleId>{5C22544A-7EE6-4342-B048-85BDC9FD1C3A}</a:tableStyleId>
              </a:tblPr>
              <a:tblGrid>
                <a:gridCol w="1979173"/>
                <a:gridCol w="1307174"/>
                <a:gridCol w="1541392"/>
                <a:gridCol w="1425601"/>
                <a:gridCol w="1467912"/>
              </a:tblGrid>
              <a:tr h="525561">
                <a:tc>
                  <a:txBody>
                    <a:bodyPr/>
                    <a:lstStyle/>
                    <a:p>
                      <a:endParaRPr lang="zh-CN" altLang="en-US" sz="2400" dirty="0"/>
                    </a:p>
                  </a:txBody>
                  <a:tcPr/>
                </a:tc>
                <a:tc>
                  <a:txBody>
                    <a:bodyPr/>
                    <a:lstStyle/>
                    <a:p>
                      <a:r>
                        <a:rPr lang="en-GB" altLang="zh-CN" sz="2400" dirty="0" smtClean="0"/>
                        <a:t>Hubs</a:t>
                      </a:r>
                      <a:endParaRPr lang="zh-CN" altLang="en-US" sz="2400" dirty="0"/>
                    </a:p>
                  </a:txBody>
                  <a:tcPr/>
                </a:tc>
                <a:tc>
                  <a:txBody>
                    <a:bodyPr/>
                    <a:lstStyle/>
                    <a:p>
                      <a:r>
                        <a:rPr lang="en-GB" altLang="zh-CN" sz="2400" dirty="0" smtClean="0"/>
                        <a:t>Switches</a:t>
                      </a:r>
                      <a:endParaRPr lang="zh-CN" altLang="en-US" sz="2400" dirty="0"/>
                    </a:p>
                  </a:txBody>
                  <a:tcPr/>
                </a:tc>
                <a:tc>
                  <a:txBody>
                    <a:bodyPr/>
                    <a:lstStyle/>
                    <a:p>
                      <a:r>
                        <a:rPr lang="en-US" altLang="zh-CN" sz="2400" dirty="0" smtClean="0"/>
                        <a:t>Bridges</a:t>
                      </a:r>
                      <a:endParaRPr lang="zh-CN" altLang="en-US" sz="2400" dirty="0"/>
                    </a:p>
                  </a:txBody>
                  <a:tcPr/>
                </a:tc>
                <a:tc>
                  <a:txBody>
                    <a:bodyPr/>
                    <a:lstStyle/>
                    <a:p>
                      <a:r>
                        <a:rPr lang="en-GB" altLang="zh-CN" sz="2400" dirty="0" smtClean="0"/>
                        <a:t>Routers</a:t>
                      </a:r>
                      <a:endParaRPr lang="zh-CN" altLang="en-US" sz="2400" dirty="0"/>
                    </a:p>
                  </a:txBody>
                  <a:tcPr/>
                </a:tc>
              </a:tr>
              <a:tr h="525561">
                <a:tc>
                  <a:txBody>
                    <a:bodyPr/>
                    <a:lstStyle/>
                    <a:p>
                      <a:r>
                        <a:rPr lang="en-US" altLang="zh-CN" sz="2400" dirty="0" smtClean="0"/>
                        <a:t>Working</a:t>
                      </a:r>
                      <a:r>
                        <a:rPr lang="en-US" altLang="zh-CN" sz="2400" baseline="0" dirty="0" smtClean="0"/>
                        <a:t> Layer</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2</a:t>
                      </a:r>
                      <a:endParaRPr lang="zh-CN" altLang="en-US" sz="2400" dirty="0"/>
                    </a:p>
                  </a:txBody>
                  <a:tcPr/>
                </a:tc>
                <a:tc>
                  <a:txBody>
                    <a:bodyPr/>
                    <a:lstStyle/>
                    <a:p>
                      <a:r>
                        <a:rPr lang="en-US" altLang="zh-CN" sz="2400" dirty="0" smtClean="0"/>
                        <a:t>2</a:t>
                      </a:r>
                      <a:endParaRPr lang="zh-CN" altLang="en-US" sz="2400" dirty="0"/>
                    </a:p>
                  </a:txBody>
                  <a:tcPr/>
                </a:tc>
                <a:tc>
                  <a:txBody>
                    <a:bodyPr/>
                    <a:lstStyle/>
                    <a:p>
                      <a:r>
                        <a:rPr lang="en-US" altLang="zh-CN" sz="2400" dirty="0" smtClean="0"/>
                        <a:t>3</a:t>
                      </a:r>
                      <a:endParaRPr lang="zh-CN" altLang="en-US" sz="2400" dirty="0"/>
                    </a:p>
                  </a:txBody>
                  <a:tcPr/>
                </a:tc>
              </a:tr>
              <a:tr h="812312">
                <a:tc>
                  <a:txBody>
                    <a:bodyPr/>
                    <a:lstStyle/>
                    <a:p>
                      <a:r>
                        <a:rPr lang="en-GB" altLang="zh-CN" sz="2400" dirty="0" smtClean="0"/>
                        <a:t>Traffic</a:t>
                      </a:r>
                      <a:r>
                        <a:rPr lang="en-GB" altLang="zh-CN" sz="2400" baseline="0" dirty="0" smtClean="0"/>
                        <a:t> Isolation</a:t>
                      </a:r>
                      <a:endParaRPr lang="zh-CN" altLang="en-US" sz="2400" dirty="0"/>
                    </a:p>
                  </a:txBody>
                  <a:tcPr/>
                </a:tc>
                <a:tc>
                  <a:txBody>
                    <a:bodyPr/>
                    <a:lstStyle/>
                    <a:p>
                      <a:r>
                        <a:rPr lang="en-GB" altLang="zh-CN" sz="2400" dirty="0" smtClean="0"/>
                        <a:t>No</a:t>
                      </a:r>
                      <a:endParaRPr lang="zh-CN" altLang="en-US" sz="2400" dirty="0"/>
                    </a:p>
                  </a:txBody>
                  <a:tcPr/>
                </a:tc>
                <a:tc>
                  <a:txBody>
                    <a:bodyPr/>
                    <a:lstStyle/>
                    <a:p>
                      <a:r>
                        <a:rPr lang="en-GB" altLang="zh-CN" sz="2400" dirty="0" smtClean="0"/>
                        <a:t>Yes</a:t>
                      </a:r>
                      <a:endParaRPr lang="zh-CN" altLang="en-US" sz="2400" dirty="0"/>
                    </a:p>
                  </a:txBody>
                  <a:tcPr/>
                </a:tc>
                <a:tc>
                  <a:txBody>
                    <a:bodyPr/>
                    <a:lstStyle/>
                    <a:p>
                      <a:r>
                        <a:rPr lang="en-US" altLang="zh-CN" sz="2400" dirty="0" smtClean="0"/>
                        <a:t>Yes</a:t>
                      </a:r>
                      <a:endParaRPr lang="zh-CN" altLang="en-US" sz="2400" dirty="0"/>
                    </a:p>
                  </a:txBody>
                  <a:tcPr/>
                </a:tc>
                <a:tc>
                  <a:txBody>
                    <a:bodyPr/>
                    <a:lstStyle/>
                    <a:p>
                      <a:r>
                        <a:rPr lang="en-GB" altLang="zh-CN" sz="2400" dirty="0" smtClean="0"/>
                        <a:t>Yes</a:t>
                      </a:r>
                      <a:endParaRPr lang="zh-CN" altLang="en-US" sz="2400" dirty="0"/>
                    </a:p>
                  </a:txBody>
                  <a:tcPr/>
                </a:tc>
              </a:tr>
              <a:tr h="525561">
                <a:tc>
                  <a:txBody>
                    <a:bodyPr/>
                    <a:lstStyle/>
                    <a:p>
                      <a:r>
                        <a:rPr lang="en-GB" altLang="zh-CN" sz="2400" dirty="0" smtClean="0"/>
                        <a:t>Plug &amp; Play</a:t>
                      </a:r>
                      <a:endParaRPr lang="zh-CN" altLang="en-US" sz="2400" dirty="0"/>
                    </a:p>
                  </a:txBody>
                  <a:tcPr/>
                </a:tc>
                <a:tc>
                  <a:txBody>
                    <a:bodyPr/>
                    <a:lstStyle/>
                    <a:p>
                      <a:r>
                        <a:rPr lang="en-GB" altLang="zh-CN" sz="2400" dirty="0" smtClean="0"/>
                        <a:t>Yes</a:t>
                      </a:r>
                      <a:endParaRPr lang="zh-CN" altLang="en-US" sz="2400" dirty="0"/>
                    </a:p>
                  </a:txBody>
                  <a:tcPr/>
                </a:tc>
                <a:tc>
                  <a:txBody>
                    <a:bodyPr/>
                    <a:lstStyle/>
                    <a:p>
                      <a:r>
                        <a:rPr lang="en-GB" altLang="zh-CN" sz="2400" dirty="0" smtClean="0"/>
                        <a:t>Yes</a:t>
                      </a:r>
                      <a:endParaRPr lang="zh-CN" altLang="en-US" sz="2400" dirty="0"/>
                    </a:p>
                  </a:txBody>
                  <a:tcPr/>
                </a:tc>
                <a:tc>
                  <a:txBody>
                    <a:bodyPr/>
                    <a:lstStyle/>
                    <a:p>
                      <a:r>
                        <a:rPr lang="en-US" altLang="zh-CN" sz="2400" dirty="0" smtClean="0"/>
                        <a:t>Yes</a:t>
                      </a:r>
                      <a:endParaRPr lang="zh-CN" altLang="en-US" sz="2400" dirty="0"/>
                    </a:p>
                  </a:txBody>
                  <a:tcPr/>
                </a:tc>
                <a:tc>
                  <a:txBody>
                    <a:bodyPr/>
                    <a:lstStyle/>
                    <a:p>
                      <a:r>
                        <a:rPr lang="en-GB" altLang="zh-CN" sz="2400" dirty="0" smtClean="0"/>
                        <a:t>No</a:t>
                      </a:r>
                      <a:endParaRPr lang="zh-CN" altLang="en-US" sz="2400" dirty="0"/>
                    </a:p>
                  </a:txBody>
                  <a:tcPr/>
                </a:tc>
              </a:tr>
              <a:tr h="525561">
                <a:tc>
                  <a:txBody>
                    <a:bodyPr/>
                    <a:lstStyle/>
                    <a:p>
                      <a:r>
                        <a:rPr lang="en-GB" altLang="zh-CN" sz="2400" dirty="0" smtClean="0"/>
                        <a:t>Optimal</a:t>
                      </a:r>
                      <a:r>
                        <a:rPr lang="en-GB" altLang="zh-CN" sz="2400" baseline="0" dirty="0" smtClean="0"/>
                        <a:t> Routing</a:t>
                      </a:r>
                      <a:endParaRPr lang="zh-CN" altLang="en-US" sz="2400" dirty="0"/>
                    </a:p>
                  </a:txBody>
                  <a:tcPr/>
                </a:tc>
                <a:tc>
                  <a:txBody>
                    <a:bodyPr/>
                    <a:lstStyle/>
                    <a:p>
                      <a:r>
                        <a:rPr lang="en-GB" altLang="zh-CN" sz="2400" dirty="0" smtClean="0"/>
                        <a:t>No</a:t>
                      </a:r>
                      <a:endParaRPr lang="zh-CN" altLang="en-US" sz="2400" dirty="0"/>
                    </a:p>
                  </a:txBody>
                  <a:tcPr/>
                </a:tc>
                <a:tc>
                  <a:txBody>
                    <a:bodyPr/>
                    <a:lstStyle/>
                    <a:p>
                      <a:r>
                        <a:rPr lang="en-GB" altLang="zh-CN" sz="2400" dirty="0" smtClean="0"/>
                        <a:t>No</a:t>
                      </a:r>
                      <a:endParaRPr lang="zh-CN" altLang="en-US" sz="2400" dirty="0"/>
                    </a:p>
                  </a:txBody>
                  <a:tcPr/>
                </a:tc>
                <a:tc>
                  <a:txBody>
                    <a:bodyPr/>
                    <a:lstStyle/>
                    <a:p>
                      <a:r>
                        <a:rPr lang="en-US" altLang="zh-CN" sz="2400" dirty="0" smtClean="0"/>
                        <a:t>No</a:t>
                      </a:r>
                      <a:endParaRPr lang="zh-CN" altLang="en-US" sz="2400" dirty="0"/>
                    </a:p>
                  </a:txBody>
                  <a:tcPr/>
                </a:tc>
                <a:tc>
                  <a:txBody>
                    <a:bodyPr/>
                    <a:lstStyle/>
                    <a:p>
                      <a:r>
                        <a:rPr lang="en-GB" altLang="zh-CN" sz="2400" dirty="0" smtClean="0"/>
                        <a:t>Yes</a:t>
                      </a:r>
                      <a:endParaRPr lang="zh-CN" altLang="en-US" sz="2400" dirty="0"/>
                    </a:p>
                  </a:txBody>
                  <a:tcPr/>
                </a:tc>
              </a:tr>
            </a:tbl>
          </a:graphicData>
        </a:graphic>
      </p:graphicFrame>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32</a:t>
            </a:fld>
            <a:endParaRPr lang="en-US" altLang="ko-KR" dirty="0"/>
          </a:p>
        </p:txBody>
      </p:sp>
      <p:sp>
        <p:nvSpPr>
          <p:cNvPr id="7" name="矩形 6"/>
          <p:cNvSpPr/>
          <p:nvPr/>
        </p:nvSpPr>
        <p:spPr bwMode="auto">
          <a:xfrm>
            <a:off x="2552281" y="2170444"/>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8" name="矩形 7"/>
          <p:cNvSpPr/>
          <p:nvPr/>
        </p:nvSpPr>
        <p:spPr bwMode="auto">
          <a:xfrm>
            <a:off x="3868616" y="2170444"/>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9" name="矩形 8"/>
          <p:cNvSpPr/>
          <p:nvPr/>
        </p:nvSpPr>
        <p:spPr bwMode="auto">
          <a:xfrm>
            <a:off x="5426110" y="2170444"/>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0" name="矩形 9"/>
          <p:cNvSpPr/>
          <p:nvPr/>
        </p:nvSpPr>
        <p:spPr bwMode="auto">
          <a:xfrm>
            <a:off x="6863024" y="2170444"/>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1" name="矩形 10"/>
          <p:cNvSpPr/>
          <p:nvPr/>
        </p:nvSpPr>
        <p:spPr bwMode="auto">
          <a:xfrm>
            <a:off x="2552281" y="3014506"/>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2" name="矩形 11"/>
          <p:cNvSpPr/>
          <p:nvPr/>
        </p:nvSpPr>
        <p:spPr bwMode="auto">
          <a:xfrm>
            <a:off x="2552281" y="3788229"/>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3" name="矩形 12"/>
          <p:cNvSpPr/>
          <p:nvPr/>
        </p:nvSpPr>
        <p:spPr bwMode="auto">
          <a:xfrm>
            <a:off x="2552281" y="4330840"/>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5" name="矩形 14"/>
          <p:cNvSpPr/>
          <p:nvPr/>
        </p:nvSpPr>
        <p:spPr bwMode="auto">
          <a:xfrm>
            <a:off x="5426110" y="3014506"/>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6" name="矩形 15"/>
          <p:cNvSpPr/>
          <p:nvPr/>
        </p:nvSpPr>
        <p:spPr bwMode="auto">
          <a:xfrm>
            <a:off x="5426110" y="3788229"/>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7" name="矩形 16"/>
          <p:cNvSpPr/>
          <p:nvPr/>
        </p:nvSpPr>
        <p:spPr bwMode="auto">
          <a:xfrm>
            <a:off x="5426110" y="4330840"/>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8" name="矩形 17"/>
          <p:cNvSpPr/>
          <p:nvPr/>
        </p:nvSpPr>
        <p:spPr bwMode="auto">
          <a:xfrm>
            <a:off x="3838470" y="3014506"/>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9" name="矩形 18"/>
          <p:cNvSpPr/>
          <p:nvPr/>
        </p:nvSpPr>
        <p:spPr bwMode="auto">
          <a:xfrm>
            <a:off x="3838470" y="3788229"/>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0" name="矩形 19"/>
          <p:cNvSpPr/>
          <p:nvPr/>
        </p:nvSpPr>
        <p:spPr bwMode="auto">
          <a:xfrm>
            <a:off x="3838470" y="4330840"/>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1" name="矩形 20"/>
          <p:cNvSpPr/>
          <p:nvPr/>
        </p:nvSpPr>
        <p:spPr bwMode="auto">
          <a:xfrm>
            <a:off x="6832879" y="3014506"/>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2" name="矩形 21"/>
          <p:cNvSpPr/>
          <p:nvPr/>
        </p:nvSpPr>
        <p:spPr bwMode="auto">
          <a:xfrm>
            <a:off x="6832879" y="3788229"/>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3" name="矩形 22"/>
          <p:cNvSpPr/>
          <p:nvPr/>
        </p:nvSpPr>
        <p:spPr bwMode="auto">
          <a:xfrm>
            <a:off x="6832879" y="4330840"/>
            <a:ext cx="1175657" cy="49236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2" name="Picture 4" descr="rule of thumb"/>
          <p:cNvPicPr>
            <a:picLocks noChangeAspect="1" noChangeArrowheads="1"/>
          </p:cNvPicPr>
          <p:nvPr/>
        </p:nvPicPr>
        <p:blipFill>
          <a:blip r:embed="rId2" cstate="print"/>
          <a:srcRect/>
          <a:stretch>
            <a:fillRect/>
          </a:stretch>
        </p:blipFill>
        <p:spPr bwMode="auto">
          <a:xfrm>
            <a:off x="6816718" y="0"/>
            <a:ext cx="2327282" cy="1807145"/>
          </a:xfrm>
          <a:prstGeom prst="rect">
            <a:avLst/>
          </a:prstGeom>
          <a:noFill/>
        </p:spPr>
      </p:pic>
      <p:sp>
        <p:nvSpPr>
          <p:cNvPr id="2" name="标题 1"/>
          <p:cNvSpPr>
            <a:spLocks noGrp="1"/>
          </p:cNvSpPr>
          <p:nvPr>
            <p:ph type="title"/>
          </p:nvPr>
        </p:nvSpPr>
        <p:spPr/>
        <p:txBody>
          <a:bodyPr/>
          <a:lstStyle/>
          <a:p>
            <a:r>
              <a:rPr lang="en-US" altLang="zh-CN" dirty="0" smtClean="0"/>
              <a:t>Rule of thumb</a:t>
            </a:r>
            <a:endParaRPr lang="zh-CN" altLang="en-US" dirty="0"/>
          </a:p>
        </p:txBody>
      </p:sp>
      <p:sp>
        <p:nvSpPr>
          <p:cNvPr id="3" name="内容占位符 2"/>
          <p:cNvSpPr>
            <a:spLocks noGrp="1"/>
          </p:cNvSpPr>
          <p:nvPr>
            <p:ph idx="1"/>
          </p:nvPr>
        </p:nvSpPr>
        <p:spPr>
          <a:xfrm>
            <a:off x="533400" y="1564104"/>
            <a:ext cx="7772400" cy="4684295"/>
          </a:xfrm>
        </p:spPr>
        <p:txBody>
          <a:bodyPr/>
          <a:lstStyle/>
          <a:p>
            <a:pPr>
              <a:spcBef>
                <a:spcPts val="1200"/>
              </a:spcBef>
              <a:buNone/>
            </a:pPr>
            <a:r>
              <a:rPr lang="en-US" altLang="zh-CN" dirty="0" smtClean="0"/>
              <a:t>When should an institutional network use switches, and when should it use routers?</a:t>
            </a:r>
          </a:p>
          <a:p>
            <a:pPr>
              <a:spcBef>
                <a:spcPts val="1200"/>
              </a:spcBef>
            </a:pPr>
            <a:endParaRPr lang="en-US" altLang="zh-CN" sz="2400" dirty="0" smtClean="0"/>
          </a:p>
          <a:p>
            <a:pPr>
              <a:spcBef>
                <a:spcPts val="1200"/>
              </a:spcBef>
            </a:pPr>
            <a:r>
              <a:rPr lang="en-US" altLang="zh-CN" sz="2400" dirty="0" smtClean="0"/>
              <a:t>Typically, </a:t>
            </a:r>
            <a:r>
              <a:rPr lang="en-US" altLang="zh-CN" sz="2400" dirty="0" smtClean="0">
                <a:solidFill>
                  <a:srgbClr val="0000FF"/>
                </a:solidFill>
              </a:rPr>
              <a:t>small</a:t>
            </a:r>
            <a:r>
              <a:rPr lang="en-US" altLang="zh-CN" sz="2400" dirty="0" smtClean="0"/>
              <a:t> networks consisting of </a:t>
            </a:r>
            <a:r>
              <a:rPr lang="en-US" altLang="zh-CN" sz="2400" dirty="0" smtClean="0">
                <a:solidFill>
                  <a:srgbClr val="0000FF"/>
                </a:solidFill>
              </a:rPr>
              <a:t>a few </a:t>
            </a:r>
            <a:r>
              <a:rPr lang="en-US" altLang="zh-CN" sz="2400" dirty="0" smtClean="0">
                <a:solidFill>
                  <a:srgbClr val="FF0000"/>
                </a:solidFill>
              </a:rPr>
              <a:t>hundred </a:t>
            </a:r>
            <a:r>
              <a:rPr lang="en-US" altLang="zh-CN" sz="2400" dirty="0" smtClean="0">
                <a:solidFill>
                  <a:srgbClr val="0000FF"/>
                </a:solidFill>
              </a:rPr>
              <a:t>hosts </a:t>
            </a:r>
            <a:r>
              <a:rPr lang="en-US" altLang="zh-CN" sz="2400" dirty="0" smtClean="0"/>
              <a:t>have a few LAN segments. </a:t>
            </a:r>
            <a:r>
              <a:rPr lang="en-US" altLang="zh-CN" sz="2400" u="sng" dirty="0" smtClean="0"/>
              <a:t>Switches </a:t>
            </a:r>
            <a:r>
              <a:rPr lang="en-US" altLang="zh-CN" sz="2400" dirty="0" smtClean="0"/>
              <a:t>suffice for these small networks</a:t>
            </a:r>
          </a:p>
          <a:p>
            <a:pPr>
              <a:spcBef>
                <a:spcPts val="1200"/>
              </a:spcBef>
            </a:pPr>
            <a:r>
              <a:rPr lang="en-US" altLang="zh-CN" sz="2400" dirty="0" smtClean="0"/>
              <a:t>But </a:t>
            </a:r>
            <a:r>
              <a:rPr lang="en-US" altLang="zh-CN" sz="2400" dirty="0" smtClean="0">
                <a:solidFill>
                  <a:srgbClr val="0000FF"/>
                </a:solidFill>
              </a:rPr>
              <a:t>larger</a:t>
            </a:r>
            <a:r>
              <a:rPr lang="en-US" altLang="zh-CN" sz="2400" dirty="0" smtClean="0"/>
              <a:t> networks consisting of </a:t>
            </a:r>
            <a:r>
              <a:rPr lang="en-US" altLang="zh-CN" sz="2400" dirty="0" smtClean="0">
                <a:solidFill>
                  <a:srgbClr val="FF0000"/>
                </a:solidFill>
              </a:rPr>
              <a:t>thousands</a:t>
            </a:r>
            <a:r>
              <a:rPr lang="en-US" altLang="zh-CN" sz="2400" dirty="0" smtClean="0">
                <a:solidFill>
                  <a:srgbClr val="0000FF"/>
                </a:solidFill>
              </a:rPr>
              <a:t> of hosts </a:t>
            </a:r>
            <a:r>
              <a:rPr lang="en-US" altLang="zh-CN" sz="2400" dirty="0" smtClean="0"/>
              <a:t>typically include </a:t>
            </a:r>
            <a:r>
              <a:rPr lang="en-US" altLang="zh-CN" sz="2400" u="sng" dirty="0" smtClean="0"/>
              <a:t>routers</a:t>
            </a:r>
            <a:r>
              <a:rPr lang="en-US" altLang="zh-CN" sz="2400" dirty="0" smtClean="0"/>
              <a:t> within the network</a:t>
            </a:r>
            <a:r>
              <a:rPr lang="zh-CN" altLang="en-US" sz="2400" dirty="0" smtClean="0"/>
              <a:t> </a:t>
            </a:r>
            <a:r>
              <a:rPr lang="en-US" altLang="zh-CN" sz="2400" dirty="0" smtClean="0"/>
              <a:t>(</a:t>
            </a:r>
            <a:r>
              <a:rPr lang="en-US" altLang="zh-CN" sz="2400" dirty="0" smtClean="0">
                <a:solidFill>
                  <a:srgbClr val="0000FF"/>
                </a:solidFill>
              </a:rPr>
              <a:t>in addition to switches</a:t>
            </a:r>
            <a:r>
              <a:rPr lang="en-US" altLang="zh-CN" sz="2400" dirty="0" smtClean="0"/>
              <a:t>). </a:t>
            </a:r>
          </a:p>
          <a:p>
            <a:endParaRPr lang="zh-CN" altLang="en-US" sz="18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33</a:t>
            </a:fld>
            <a:endParaRPr lang="en-US" altLang="ko-K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5"/>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4819" name="슬라이드 번호 개체 틀 6"/>
          <p:cNvSpPr>
            <a:spLocks noGrp="1"/>
          </p:cNvSpPr>
          <p:nvPr>
            <p:ph type="sldNum" sz="quarter" idx="12"/>
          </p:nvPr>
        </p:nvSpPr>
        <p:spPr>
          <a:noFill/>
        </p:spPr>
        <p:txBody>
          <a:bodyPr/>
          <a:lstStyle/>
          <a:p>
            <a:r>
              <a:rPr lang="en-US" altLang="ko-KR" dirty="0" smtClean="0"/>
              <a:t>3-</a:t>
            </a:r>
            <a:fld id="{9D5EBEF6-22FA-4CAC-8A11-8C0FF0C88E7B}" type="slidenum">
              <a:rPr lang="en-US" altLang="ko-KR" smtClean="0"/>
              <a:pPr/>
              <a:t>34</a:t>
            </a:fld>
            <a:endParaRPr lang="en-US" altLang="ko-KR" dirty="0"/>
          </a:p>
        </p:txBody>
      </p:sp>
      <p:sp>
        <p:nvSpPr>
          <p:cNvPr id="34820" name="Rectangle 2"/>
          <p:cNvSpPr>
            <a:spLocks noGrp="1" noChangeArrowheads="1"/>
          </p:cNvSpPr>
          <p:nvPr>
            <p:ph type="title"/>
          </p:nvPr>
        </p:nvSpPr>
        <p:spPr/>
        <p:txBody>
          <a:bodyPr/>
          <a:lstStyle/>
          <a:p>
            <a:r>
              <a:rPr lang="en-US" altLang="ko-KR" dirty="0" smtClean="0">
                <a:ea typeface="Gulim" pitchFamily="34" charset="-127"/>
              </a:rPr>
              <a:t>Unit 3: Network Switching</a:t>
            </a:r>
          </a:p>
        </p:txBody>
      </p:sp>
      <p:sp>
        <p:nvSpPr>
          <p:cNvPr id="34821" name="Rectangle 3"/>
          <p:cNvSpPr>
            <a:spLocks noGrp="1" noChangeArrowheads="1"/>
          </p:cNvSpPr>
          <p:nvPr>
            <p:ph type="body" sz="half" idx="1"/>
          </p:nvPr>
        </p:nvSpPr>
        <p:spPr/>
        <p:txBody>
          <a:bodyPr/>
          <a:lstStyle/>
          <a:p>
            <a:r>
              <a:rPr lang="en-US" altLang="ko-KR" sz="2400" dirty="0" smtClean="0">
                <a:ea typeface="Gulim" pitchFamily="34" charset="-127"/>
              </a:rPr>
              <a:t>3.1 What’s inside a router (basic concepts of switching)</a:t>
            </a:r>
          </a:p>
          <a:p>
            <a:r>
              <a:rPr lang="en-US" altLang="ko-KR" sz="2400" dirty="0" smtClean="0">
                <a:ea typeface="Gulim" pitchFamily="34" charset="-127"/>
              </a:rPr>
              <a:t>3.2 </a:t>
            </a:r>
            <a:r>
              <a:rPr lang="en-US" altLang="zh-CN" sz="2400" dirty="0" smtClean="0">
                <a:ea typeface="宋体" pitchFamily="2" charset="-122"/>
              </a:rPr>
              <a:t>Other interconnection devices</a:t>
            </a:r>
            <a:endParaRPr lang="en-US" altLang="ko-KR" sz="2400" dirty="0" smtClean="0">
              <a:ea typeface="Gulim" pitchFamily="34" charset="-127"/>
            </a:endParaRPr>
          </a:p>
          <a:p>
            <a:pPr lvl="1"/>
            <a:r>
              <a:rPr lang="en-US" altLang="ko-KR" sz="2000" dirty="0" smtClean="0">
                <a:ea typeface="Gulim" pitchFamily="34" charset="-127"/>
              </a:rPr>
              <a:t>Physical-layer hubs</a:t>
            </a:r>
          </a:p>
          <a:p>
            <a:pPr lvl="1"/>
            <a:r>
              <a:rPr lang="en-US" altLang="ko-KR" sz="2000" dirty="0" smtClean="0">
                <a:ea typeface="Gulim" pitchFamily="34" charset="-127"/>
              </a:rPr>
              <a:t>Link-layer switches</a:t>
            </a:r>
          </a:p>
          <a:p>
            <a:pPr lvl="1"/>
            <a:r>
              <a:rPr lang="en-GB" altLang="ko-KR" sz="2000" dirty="0" smtClean="0">
                <a:ea typeface="Gulim" pitchFamily="34" charset="-127"/>
              </a:rPr>
              <a:t>Link-layer bridges</a:t>
            </a:r>
            <a:endParaRPr lang="en-US" altLang="ko-KR" sz="2000" dirty="0" smtClean="0">
              <a:ea typeface="Gulim" pitchFamily="34" charset="-127"/>
            </a:endParaRPr>
          </a:p>
          <a:p>
            <a:pPr lvl="1"/>
            <a:r>
              <a:rPr lang="en-GB" altLang="ko-KR" sz="2000" dirty="0" smtClean="0">
                <a:ea typeface="Gulim" pitchFamily="34" charset="-127"/>
              </a:rPr>
              <a:t>Performance Comparison</a:t>
            </a:r>
            <a:endParaRPr lang="en-US" altLang="ko-KR" sz="2000" dirty="0" smtClean="0">
              <a:ea typeface="Gulim" pitchFamily="34" charset="-127"/>
            </a:endParaRPr>
          </a:p>
        </p:txBody>
      </p:sp>
      <p:sp>
        <p:nvSpPr>
          <p:cNvPr id="7" name="Rectangle 4"/>
          <p:cNvSpPr txBox="1">
            <a:spLocks noChangeArrowheads="1"/>
          </p:cNvSpPr>
          <p:nvPr/>
        </p:nvSpPr>
        <p:spPr bwMode="auto">
          <a:xfrm>
            <a:off x="4495799" y="1600200"/>
            <a:ext cx="4035251"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solidFill>
                  <a:srgbClr val="FF0000"/>
                </a:solidFill>
                <a:effectLst/>
                <a:uLnTx/>
                <a:uFillTx/>
                <a:latin typeface="+mn-lt"/>
                <a:ea typeface="Gulim" pitchFamily="34" charset="-127"/>
                <a:cs typeface="+mn-cs"/>
              </a:rPr>
              <a:t>3.3 Trend of simplifying architecture</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ATM</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IP over SDH</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WDM</a:t>
            </a: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effectLst/>
                <a:uLnTx/>
                <a:uFillTx/>
                <a:latin typeface="+mn-lt"/>
                <a:ea typeface="Gulim" pitchFamily="34" charset="-127"/>
                <a:cs typeface="+mn-cs"/>
              </a:rPr>
              <a:t>3.4 Switching technology</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Switching concepts</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Multilayer switching</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MPLS</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342900" indent="-342900">
              <a:spcBef>
                <a:spcPct val="20000"/>
              </a:spcBef>
              <a:buClr>
                <a:schemeClr val="accent2"/>
              </a:buClr>
              <a:buSzPct val="85000"/>
              <a:buFont typeface="Wingdings" pitchFamily="2" charset="2"/>
              <a:buChar char="q"/>
              <a:defRPr/>
            </a:pPr>
            <a:r>
              <a:rPr lang="en-GB" altLang="ko-KR" kern="0" dirty="0" smtClean="0">
                <a:latin typeface="+mn-lt"/>
                <a:ea typeface="Gulim" pitchFamily="34" charset="-127"/>
              </a:rPr>
              <a:t>3.5 Data-</a:t>
            </a:r>
            <a:r>
              <a:rPr lang="en-GB" altLang="ko-KR" kern="0" dirty="0" err="1" smtClean="0">
                <a:latin typeface="+mn-lt"/>
                <a:ea typeface="Gulim" pitchFamily="34" charset="-127"/>
              </a:rPr>
              <a:t>center</a:t>
            </a:r>
            <a:r>
              <a:rPr lang="en-GB" altLang="ko-KR" kern="0" dirty="0" smtClean="0">
                <a:latin typeface="+mn-lt"/>
                <a:ea typeface="Gulim" pitchFamily="34" charset="-127"/>
              </a:rPr>
              <a:t> networking</a:t>
            </a:r>
            <a:endParaRPr lang="en-US" altLang="ko-KR" kern="0" dirty="0" smtClean="0">
              <a:latin typeface="+mn-lt"/>
              <a:ea typeface="Gulim" pitchFamily="34" charset="-127"/>
            </a:endParaRP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endPar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5288" y="476250"/>
            <a:ext cx="8289925" cy="1143000"/>
          </a:xfrm>
        </p:spPr>
        <p:txBody>
          <a:bodyPr/>
          <a:lstStyle/>
          <a:p>
            <a:r>
              <a:rPr lang="en-GB" altLang="zh-CN" dirty="0" smtClean="0"/>
              <a:t>Earlier Network Architecture</a:t>
            </a:r>
            <a:endParaRPr lang="zh-CN" altLang="en-US" dirty="0">
              <a:solidFill>
                <a:schemeClr val="tx1"/>
              </a:solidFill>
            </a:endParaRPr>
          </a:p>
        </p:txBody>
      </p:sp>
      <p:sp>
        <p:nvSpPr>
          <p:cNvPr id="69635" name="Oval 3"/>
          <p:cNvSpPr>
            <a:spLocks noChangeArrowheads="1"/>
          </p:cNvSpPr>
          <p:nvPr/>
        </p:nvSpPr>
        <p:spPr bwMode="auto">
          <a:xfrm>
            <a:off x="1998663" y="4338638"/>
            <a:ext cx="5186362" cy="1387475"/>
          </a:xfrm>
          <a:prstGeom prst="ellipse">
            <a:avLst/>
          </a:prstGeom>
          <a:noFill/>
          <a:ln w="38100" cmpd="dbl">
            <a:solidFill>
              <a:schemeClr val="tx1"/>
            </a:solidFill>
            <a:round/>
            <a:headEnd/>
            <a:tailEnd/>
          </a:ln>
          <a:effectLst/>
        </p:spPr>
        <p:txBody>
          <a:bodyPr wrap="none" anchor="ctr"/>
          <a:lstStyle/>
          <a:p>
            <a:endParaRPr lang="zh-CN" altLang="en-US"/>
          </a:p>
        </p:txBody>
      </p:sp>
      <p:sp>
        <p:nvSpPr>
          <p:cNvPr id="69636" name="Line 4"/>
          <p:cNvSpPr>
            <a:spLocks noChangeShapeType="1"/>
          </p:cNvSpPr>
          <p:nvPr/>
        </p:nvSpPr>
        <p:spPr bwMode="auto">
          <a:xfrm>
            <a:off x="1811338" y="3094038"/>
            <a:ext cx="0" cy="257175"/>
          </a:xfrm>
          <a:prstGeom prst="line">
            <a:avLst/>
          </a:prstGeom>
          <a:noFill/>
          <a:ln w="38100">
            <a:solidFill>
              <a:schemeClr val="bg2"/>
            </a:solidFill>
            <a:round/>
            <a:headEnd/>
            <a:tailEnd/>
          </a:ln>
          <a:effectLst/>
        </p:spPr>
        <p:txBody>
          <a:bodyPr wrap="none" anchor="ctr"/>
          <a:lstStyle/>
          <a:p>
            <a:endParaRPr lang="zh-CN" altLang="en-US"/>
          </a:p>
        </p:txBody>
      </p:sp>
      <p:sp>
        <p:nvSpPr>
          <p:cNvPr id="69637" name="Text Box 5"/>
          <p:cNvSpPr txBox="1">
            <a:spLocks noChangeArrowheads="1"/>
          </p:cNvSpPr>
          <p:nvPr/>
        </p:nvSpPr>
        <p:spPr bwMode="auto">
          <a:xfrm>
            <a:off x="1612900" y="4405313"/>
            <a:ext cx="184150" cy="274637"/>
          </a:xfrm>
          <a:prstGeom prst="rect">
            <a:avLst/>
          </a:prstGeom>
          <a:noFill/>
          <a:ln w="38100">
            <a:noFill/>
            <a:miter lim="800000"/>
            <a:headEnd/>
            <a:tailEnd/>
          </a:ln>
          <a:effectLst/>
        </p:spPr>
        <p:txBody>
          <a:bodyPr wrap="none">
            <a:spAutoFit/>
          </a:bodyPr>
          <a:lstStyle/>
          <a:p>
            <a:endParaRPr lang="en-CA" altLang="en-US" sz="1200"/>
          </a:p>
        </p:txBody>
      </p:sp>
      <p:pic>
        <p:nvPicPr>
          <p:cNvPr id="69638" name="Picture 6" descr="ATM Switch"/>
          <p:cNvPicPr>
            <a:picLocks noChangeAspect="1" noChangeArrowheads="1"/>
          </p:cNvPicPr>
          <p:nvPr/>
        </p:nvPicPr>
        <p:blipFill>
          <a:blip r:embed="rId3" cstate="print"/>
          <a:srcRect/>
          <a:stretch>
            <a:fillRect/>
          </a:stretch>
        </p:blipFill>
        <p:spPr bwMode="auto">
          <a:xfrm>
            <a:off x="1397000" y="3355975"/>
            <a:ext cx="774700" cy="722313"/>
          </a:xfrm>
          <a:prstGeom prst="rect">
            <a:avLst/>
          </a:prstGeom>
          <a:noFill/>
        </p:spPr>
      </p:pic>
      <p:pic>
        <p:nvPicPr>
          <p:cNvPr id="69639" name="Picture 7" descr="Router Yellow"/>
          <p:cNvPicPr>
            <a:picLocks noChangeAspect="1" noChangeArrowheads="1"/>
          </p:cNvPicPr>
          <p:nvPr/>
        </p:nvPicPr>
        <p:blipFill>
          <a:blip r:embed="rId4" cstate="print"/>
          <a:srcRect/>
          <a:stretch>
            <a:fillRect/>
          </a:stretch>
        </p:blipFill>
        <p:spPr bwMode="auto">
          <a:xfrm>
            <a:off x="1425575" y="1979613"/>
            <a:ext cx="846138" cy="436562"/>
          </a:xfrm>
          <a:prstGeom prst="rect">
            <a:avLst/>
          </a:prstGeom>
          <a:noFill/>
        </p:spPr>
      </p:pic>
      <p:grpSp>
        <p:nvGrpSpPr>
          <p:cNvPr id="2" name="Group 8"/>
          <p:cNvGrpSpPr>
            <a:grpSpLocks/>
          </p:cNvGrpSpPr>
          <p:nvPr/>
        </p:nvGrpSpPr>
        <p:grpSpPr bwMode="auto">
          <a:xfrm>
            <a:off x="1538288" y="2587625"/>
            <a:ext cx="595312" cy="500063"/>
            <a:chOff x="826" y="1909"/>
            <a:chExt cx="1255" cy="1131"/>
          </a:xfrm>
        </p:grpSpPr>
        <p:sp>
          <p:nvSpPr>
            <p:cNvPr id="69641" name="AutoShape 9"/>
            <p:cNvSpPr>
              <a:spLocks noChangeArrowheads="1"/>
            </p:cNvSpPr>
            <p:nvPr/>
          </p:nvSpPr>
          <p:spPr bwMode="auto">
            <a:xfrm>
              <a:off x="826" y="1909"/>
              <a:ext cx="1255" cy="1123"/>
            </a:xfrm>
            <a:prstGeom prst="cube">
              <a:avLst>
                <a:gd name="adj" fmla="val 27782"/>
              </a:avLst>
            </a:prstGeom>
            <a:solidFill>
              <a:schemeClr val="folHlink"/>
            </a:solidFill>
            <a:ln w="3175">
              <a:solidFill>
                <a:schemeClr val="bg2"/>
              </a:solidFill>
              <a:miter lim="800000"/>
              <a:headEnd/>
              <a:tailEnd/>
            </a:ln>
            <a:effectLst/>
          </p:spPr>
          <p:txBody>
            <a:bodyPr wrap="none" anchor="ctr"/>
            <a:lstStyle/>
            <a:p>
              <a:endParaRPr lang="zh-CN" altLang="en-US"/>
            </a:p>
          </p:txBody>
        </p:sp>
        <p:sp>
          <p:nvSpPr>
            <p:cNvPr id="69642" name="AutoShape 10"/>
            <p:cNvSpPr>
              <a:spLocks noChangeArrowheads="1"/>
            </p:cNvSpPr>
            <p:nvPr/>
          </p:nvSpPr>
          <p:spPr bwMode="auto">
            <a:xfrm rot="-2568064">
              <a:off x="857" y="2222"/>
              <a:ext cx="901" cy="818"/>
            </a:xfrm>
            <a:custGeom>
              <a:avLst/>
              <a:gdLst>
                <a:gd name="G0" fmla="+- 8029 0 0"/>
                <a:gd name="G1" fmla="+- 10178 0 0"/>
                <a:gd name="G2" fmla="+- 4797 0 0"/>
                <a:gd name="G3" fmla="+- 21600 0 8029"/>
                <a:gd name="G4" fmla="+- 21600 0 10178"/>
                <a:gd name="G5" fmla="+- 21600 0 4797"/>
                <a:gd name="G6" fmla="+- 8029 0 10800"/>
                <a:gd name="G7" fmla="+- 10178 0 10800"/>
                <a:gd name="G8" fmla="*/ G7 4797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029" y="4797"/>
                  </a:lnTo>
                  <a:lnTo>
                    <a:pt x="10178" y="4797"/>
                  </a:lnTo>
                  <a:lnTo>
                    <a:pt x="10178" y="10178"/>
                  </a:lnTo>
                  <a:lnTo>
                    <a:pt x="4797" y="10178"/>
                  </a:lnTo>
                  <a:lnTo>
                    <a:pt x="4797" y="8029"/>
                  </a:lnTo>
                  <a:lnTo>
                    <a:pt x="0" y="10800"/>
                  </a:lnTo>
                  <a:lnTo>
                    <a:pt x="4797" y="13571"/>
                  </a:lnTo>
                  <a:lnTo>
                    <a:pt x="4797" y="11422"/>
                  </a:lnTo>
                  <a:lnTo>
                    <a:pt x="10178" y="11422"/>
                  </a:lnTo>
                  <a:lnTo>
                    <a:pt x="10178" y="16803"/>
                  </a:lnTo>
                  <a:lnTo>
                    <a:pt x="8029" y="16803"/>
                  </a:lnTo>
                  <a:lnTo>
                    <a:pt x="10800" y="21600"/>
                  </a:lnTo>
                  <a:lnTo>
                    <a:pt x="13571" y="16803"/>
                  </a:lnTo>
                  <a:lnTo>
                    <a:pt x="11422" y="16803"/>
                  </a:lnTo>
                  <a:lnTo>
                    <a:pt x="11422" y="11422"/>
                  </a:lnTo>
                  <a:lnTo>
                    <a:pt x="16803" y="11422"/>
                  </a:lnTo>
                  <a:lnTo>
                    <a:pt x="16803" y="13571"/>
                  </a:lnTo>
                  <a:lnTo>
                    <a:pt x="21600" y="10800"/>
                  </a:lnTo>
                  <a:lnTo>
                    <a:pt x="16803" y="8029"/>
                  </a:lnTo>
                  <a:lnTo>
                    <a:pt x="16803" y="10178"/>
                  </a:lnTo>
                  <a:lnTo>
                    <a:pt x="11422" y="10178"/>
                  </a:lnTo>
                  <a:lnTo>
                    <a:pt x="11422" y="4797"/>
                  </a:lnTo>
                  <a:lnTo>
                    <a:pt x="13571" y="4797"/>
                  </a:lnTo>
                  <a:close/>
                </a:path>
              </a:pathLst>
            </a:custGeom>
            <a:solidFill>
              <a:schemeClr val="folHlink"/>
            </a:solidFill>
            <a:ln w="3175">
              <a:solidFill>
                <a:schemeClr val="bg2"/>
              </a:solidFill>
              <a:miter lim="800000"/>
              <a:headEnd/>
              <a:tailEnd/>
            </a:ln>
            <a:effectLst/>
          </p:spPr>
          <p:txBody>
            <a:bodyPr wrap="none" anchor="ctr"/>
            <a:lstStyle/>
            <a:p>
              <a:endParaRPr lang="zh-CN" altLang="en-US"/>
            </a:p>
          </p:txBody>
        </p:sp>
      </p:grpSp>
      <p:sp>
        <p:nvSpPr>
          <p:cNvPr id="69643" name="Line 11"/>
          <p:cNvSpPr>
            <a:spLocks noChangeShapeType="1"/>
          </p:cNvSpPr>
          <p:nvPr/>
        </p:nvSpPr>
        <p:spPr bwMode="auto">
          <a:xfrm>
            <a:off x="825500" y="2728913"/>
            <a:ext cx="746125" cy="3175"/>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69644" name="Line 12"/>
          <p:cNvSpPr>
            <a:spLocks noChangeShapeType="1"/>
          </p:cNvSpPr>
          <p:nvPr/>
        </p:nvSpPr>
        <p:spPr bwMode="auto">
          <a:xfrm>
            <a:off x="858838" y="3516313"/>
            <a:ext cx="528637" cy="0"/>
          </a:xfrm>
          <a:prstGeom prst="line">
            <a:avLst/>
          </a:prstGeom>
          <a:noFill/>
          <a:ln w="57150">
            <a:solidFill>
              <a:schemeClr val="tx1"/>
            </a:solidFill>
            <a:round/>
            <a:headEnd/>
            <a:tailEnd/>
          </a:ln>
          <a:effectLst/>
        </p:spPr>
        <p:txBody>
          <a:bodyPr wrap="none" anchor="ctr"/>
          <a:lstStyle/>
          <a:p>
            <a:endParaRPr lang="zh-CN" altLang="en-US"/>
          </a:p>
        </p:txBody>
      </p:sp>
      <p:sp>
        <p:nvSpPr>
          <p:cNvPr id="69645" name="Line 13"/>
          <p:cNvSpPr>
            <a:spLocks noChangeShapeType="1"/>
          </p:cNvSpPr>
          <p:nvPr/>
        </p:nvSpPr>
        <p:spPr bwMode="auto">
          <a:xfrm>
            <a:off x="825500" y="2857500"/>
            <a:ext cx="746125" cy="3175"/>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69646" name="Line 14"/>
          <p:cNvSpPr>
            <a:spLocks noChangeShapeType="1"/>
          </p:cNvSpPr>
          <p:nvPr/>
        </p:nvSpPr>
        <p:spPr bwMode="auto">
          <a:xfrm>
            <a:off x="836613" y="2974975"/>
            <a:ext cx="700087" cy="3175"/>
          </a:xfrm>
          <a:prstGeom prst="line">
            <a:avLst/>
          </a:prstGeom>
          <a:noFill/>
          <a:ln w="12700">
            <a:solidFill>
              <a:schemeClr val="tx1"/>
            </a:solidFill>
            <a:round/>
            <a:headEnd type="triangle" w="med" len="med"/>
            <a:tailEnd/>
          </a:ln>
          <a:effectLst/>
        </p:spPr>
        <p:txBody>
          <a:bodyPr wrap="none" anchor="ctr"/>
          <a:lstStyle/>
          <a:p>
            <a:endParaRPr lang="zh-CN" altLang="en-US"/>
          </a:p>
        </p:txBody>
      </p:sp>
      <p:pic>
        <p:nvPicPr>
          <p:cNvPr id="69647" name="Picture 15" descr="ATM Switch"/>
          <p:cNvPicPr>
            <a:picLocks noChangeAspect="1" noChangeArrowheads="1"/>
          </p:cNvPicPr>
          <p:nvPr/>
        </p:nvPicPr>
        <p:blipFill>
          <a:blip r:embed="rId3" cstate="print"/>
          <a:srcRect/>
          <a:stretch>
            <a:fillRect/>
          </a:stretch>
        </p:blipFill>
        <p:spPr bwMode="auto">
          <a:xfrm>
            <a:off x="1395413" y="4425950"/>
            <a:ext cx="774700" cy="722313"/>
          </a:xfrm>
          <a:prstGeom prst="rect">
            <a:avLst/>
          </a:prstGeom>
          <a:noFill/>
        </p:spPr>
      </p:pic>
      <p:sp>
        <p:nvSpPr>
          <p:cNvPr id="69648" name="Line 16"/>
          <p:cNvSpPr>
            <a:spLocks noChangeShapeType="1"/>
          </p:cNvSpPr>
          <p:nvPr/>
        </p:nvSpPr>
        <p:spPr bwMode="auto">
          <a:xfrm>
            <a:off x="1752600" y="4068763"/>
            <a:ext cx="0" cy="363537"/>
          </a:xfrm>
          <a:prstGeom prst="line">
            <a:avLst/>
          </a:prstGeom>
          <a:noFill/>
          <a:ln w="76200">
            <a:solidFill>
              <a:schemeClr val="tx1"/>
            </a:solidFill>
            <a:round/>
            <a:headEnd/>
            <a:tailEnd/>
          </a:ln>
          <a:effectLst/>
        </p:spPr>
        <p:txBody>
          <a:bodyPr wrap="none" anchor="ctr"/>
          <a:lstStyle/>
          <a:p>
            <a:endParaRPr lang="zh-CN" altLang="en-US"/>
          </a:p>
        </p:txBody>
      </p:sp>
      <p:sp>
        <p:nvSpPr>
          <p:cNvPr id="69649" name="Line 17"/>
          <p:cNvSpPr>
            <a:spLocks noChangeShapeType="1"/>
          </p:cNvSpPr>
          <p:nvPr/>
        </p:nvSpPr>
        <p:spPr bwMode="auto">
          <a:xfrm>
            <a:off x="1833563" y="2374900"/>
            <a:ext cx="0" cy="223838"/>
          </a:xfrm>
          <a:prstGeom prst="line">
            <a:avLst/>
          </a:prstGeom>
          <a:noFill/>
          <a:ln w="12700">
            <a:solidFill>
              <a:schemeClr val="tx1"/>
            </a:solidFill>
            <a:round/>
            <a:headEnd/>
            <a:tailEnd/>
          </a:ln>
          <a:effectLst/>
        </p:spPr>
        <p:txBody>
          <a:bodyPr wrap="none" anchor="ctr"/>
          <a:lstStyle/>
          <a:p>
            <a:endParaRPr lang="zh-CN" altLang="en-US"/>
          </a:p>
        </p:txBody>
      </p:sp>
      <p:sp>
        <p:nvSpPr>
          <p:cNvPr id="69650" name="Line 18"/>
          <p:cNvSpPr>
            <a:spLocks noChangeShapeType="1"/>
          </p:cNvSpPr>
          <p:nvPr/>
        </p:nvSpPr>
        <p:spPr bwMode="auto">
          <a:xfrm flipV="1">
            <a:off x="857250" y="3763963"/>
            <a:ext cx="541338" cy="11112"/>
          </a:xfrm>
          <a:prstGeom prst="line">
            <a:avLst/>
          </a:prstGeom>
          <a:noFill/>
          <a:ln w="28575">
            <a:solidFill>
              <a:schemeClr val="tx1"/>
            </a:solidFill>
            <a:round/>
            <a:headEnd/>
            <a:tailEnd/>
          </a:ln>
          <a:effectLst/>
        </p:spPr>
        <p:txBody>
          <a:bodyPr wrap="none" anchor="ctr"/>
          <a:lstStyle/>
          <a:p>
            <a:endParaRPr lang="zh-CN" altLang="en-US"/>
          </a:p>
        </p:txBody>
      </p:sp>
      <p:sp>
        <p:nvSpPr>
          <p:cNvPr id="69651" name="Text Box 19"/>
          <p:cNvSpPr txBox="1">
            <a:spLocks noChangeArrowheads="1"/>
          </p:cNvSpPr>
          <p:nvPr/>
        </p:nvSpPr>
        <p:spPr bwMode="auto">
          <a:xfrm>
            <a:off x="2341563" y="2019300"/>
            <a:ext cx="600075" cy="274638"/>
          </a:xfrm>
          <a:prstGeom prst="rect">
            <a:avLst/>
          </a:prstGeom>
          <a:noFill/>
          <a:ln w="12700">
            <a:noFill/>
            <a:miter lim="800000"/>
            <a:headEnd/>
            <a:tailEnd/>
          </a:ln>
          <a:effectLst/>
        </p:spPr>
        <p:txBody>
          <a:bodyPr wrap="none">
            <a:spAutoFit/>
          </a:bodyPr>
          <a:lstStyle/>
          <a:p>
            <a:r>
              <a:rPr lang="en-US" altLang="zh-CN" sz="1200"/>
              <a:t>Router</a:t>
            </a:r>
          </a:p>
        </p:txBody>
      </p:sp>
      <p:sp>
        <p:nvSpPr>
          <p:cNvPr id="69652" name="Text Box 20"/>
          <p:cNvSpPr txBox="1">
            <a:spLocks noChangeArrowheads="1"/>
          </p:cNvSpPr>
          <p:nvPr/>
        </p:nvSpPr>
        <p:spPr bwMode="auto">
          <a:xfrm>
            <a:off x="2247900" y="2690813"/>
            <a:ext cx="958850" cy="274637"/>
          </a:xfrm>
          <a:prstGeom prst="rect">
            <a:avLst/>
          </a:prstGeom>
          <a:noFill/>
          <a:ln w="12700">
            <a:noFill/>
            <a:miter lim="800000"/>
            <a:headEnd/>
            <a:tailEnd/>
          </a:ln>
          <a:effectLst/>
        </p:spPr>
        <p:txBody>
          <a:bodyPr wrap="none">
            <a:spAutoFit/>
          </a:bodyPr>
          <a:lstStyle/>
          <a:p>
            <a:r>
              <a:rPr lang="en-US" altLang="zh-CN" sz="1200"/>
              <a:t>ATM switch</a:t>
            </a:r>
          </a:p>
        </p:txBody>
      </p:sp>
      <p:sp>
        <p:nvSpPr>
          <p:cNvPr id="69653" name="Text Box 21"/>
          <p:cNvSpPr txBox="1">
            <a:spLocks noChangeArrowheads="1"/>
          </p:cNvSpPr>
          <p:nvPr/>
        </p:nvSpPr>
        <p:spPr bwMode="auto">
          <a:xfrm>
            <a:off x="2270125" y="3570288"/>
            <a:ext cx="1000125" cy="274637"/>
          </a:xfrm>
          <a:prstGeom prst="rect">
            <a:avLst/>
          </a:prstGeom>
          <a:noFill/>
          <a:ln w="12700">
            <a:noFill/>
            <a:miter lim="800000"/>
            <a:headEnd/>
            <a:tailEnd/>
          </a:ln>
          <a:effectLst/>
        </p:spPr>
        <p:txBody>
          <a:bodyPr wrap="none">
            <a:spAutoFit/>
          </a:bodyPr>
          <a:lstStyle/>
          <a:p>
            <a:r>
              <a:rPr lang="en-US" altLang="zh-CN" sz="1200"/>
              <a:t>SONET Mux</a:t>
            </a:r>
          </a:p>
        </p:txBody>
      </p:sp>
      <p:sp>
        <p:nvSpPr>
          <p:cNvPr id="69654" name="Text Box 22"/>
          <p:cNvSpPr txBox="1">
            <a:spLocks noChangeArrowheads="1"/>
          </p:cNvSpPr>
          <p:nvPr/>
        </p:nvSpPr>
        <p:spPr bwMode="auto">
          <a:xfrm>
            <a:off x="508000" y="4454525"/>
            <a:ext cx="777875" cy="457200"/>
          </a:xfrm>
          <a:prstGeom prst="rect">
            <a:avLst/>
          </a:prstGeom>
          <a:noFill/>
          <a:ln w="12700">
            <a:noFill/>
            <a:miter lim="800000"/>
            <a:headEnd/>
            <a:tailEnd/>
          </a:ln>
          <a:effectLst/>
        </p:spPr>
        <p:txBody>
          <a:bodyPr wrap="none">
            <a:spAutoFit/>
          </a:bodyPr>
          <a:lstStyle/>
          <a:p>
            <a:r>
              <a:rPr lang="en-US" altLang="zh-CN" sz="1200"/>
              <a:t>SONET</a:t>
            </a:r>
          </a:p>
          <a:p>
            <a:r>
              <a:rPr lang="en-US" altLang="zh-CN" sz="1200"/>
              <a:t>Transport</a:t>
            </a:r>
          </a:p>
        </p:txBody>
      </p:sp>
      <p:sp>
        <p:nvSpPr>
          <p:cNvPr id="69655" name="Text Box 23"/>
          <p:cNvSpPr txBox="1">
            <a:spLocks noChangeArrowheads="1"/>
          </p:cNvSpPr>
          <p:nvPr/>
        </p:nvSpPr>
        <p:spPr bwMode="auto">
          <a:xfrm>
            <a:off x="1941513" y="3089275"/>
            <a:ext cx="471487" cy="274638"/>
          </a:xfrm>
          <a:prstGeom prst="rect">
            <a:avLst/>
          </a:prstGeom>
          <a:noFill/>
          <a:ln w="12700">
            <a:noFill/>
            <a:miter lim="800000"/>
            <a:headEnd/>
            <a:tailEnd/>
          </a:ln>
          <a:effectLst/>
        </p:spPr>
        <p:txBody>
          <a:bodyPr wrap="none">
            <a:spAutoFit/>
          </a:bodyPr>
          <a:lstStyle/>
          <a:p>
            <a:r>
              <a:rPr lang="en-US" altLang="zh-CN" sz="1200"/>
              <a:t>OC3</a:t>
            </a:r>
          </a:p>
        </p:txBody>
      </p:sp>
      <p:sp>
        <p:nvSpPr>
          <p:cNvPr id="69656" name="Text Box 24"/>
          <p:cNvSpPr txBox="1">
            <a:spLocks noChangeArrowheads="1"/>
          </p:cNvSpPr>
          <p:nvPr/>
        </p:nvSpPr>
        <p:spPr bwMode="auto">
          <a:xfrm>
            <a:off x="319088" y="3382963"/>
            <a:ext cx="547687" cy="274637"/>
          </a:xfrm>
          <a:prstGeom prst="rect">
            <a:avLst/>
          </a:prstGeom>
          <a:noFill/>
          <a:ln w="12700">
            <a:noFill/>
            <a:miter lim="800000"/>
            <a:headEnd/>
            <a:tailEnd/>
          </a:ln>
          <a:effectLst/>
        </p:spPr>
        <p:txBody>
          <a:bodyPr wrap="none">
            <a:spAutoFit/>
          </a:bodyPr>
          <a:lstStyle/>
          <a:p>
            <a:r>
              <a:rPr lang="en-US" altLang="zh-CN" sz="1200"/>
              <a:t>OC12</a:t>
            </a:r>
          </a:p>
        </p:txBody>
      </p:sp>
      <p:sp>
        <p:nvSpPr>
          <p:cNvPr id="69657" name="Text Box 25"/>
          <p:cNvSpPr txBox="1">
            <a:spLocks noChangeArrowheads="1"/>
          </p:cNvSpPr>
          <p:nvPr/>
        </p:nvSpPr>
        <p:spPr bwMode="auto">
          <a:xfrm>
            <a:off x="319088" y="3676650"/>
            <a:ext cx="471487" cy="274638"/>
          </a:xfrm>
          <a:prstGeom prst="rect">
            <a:avLst/>
          </a:prstGeom>
          <a:noFill/>
          <a:ln w="12700">
            <a:noFill/>
            <a:miter lim="800000"/>
            <a:headEnd/>
            <a:tailEnd/>
          </a:ln>
          <a:effectLst/>
        </p:spPr>
        <p:txBody>
          <a:bodyPr wrap="none">
            <a:spAutoFit/>
          </a:bodyPr>
          <a:lstStyle/>
          <a:p>
            <a:r>
              <a:rPr lang="en-US" altLang="zh-CN" sz="1200"/>
              <a:t>OC3</a:t>
            </a:r>
          </a:p>
        </p:txBody>
      </p:sp>
      <p:sp>
        <p:nvSpPr>
          <p:cNvPr id="69658" name="Text Box 26"/>
          <p:cNvSpPr txBox="1">
            <a:spLocks noChangeArrowheads="1"/>
          </p:cNvSpPr>
          <p:nvPr/>
        </p:nvSpPr>
        <p:spPr bwMode="auto">
          <a:xfrm>
            <a:off x="1824038" y="4052888"/>
            <a:ext cx="547687" cy="274637"/>
          </a:xfrm>
          <a:prstGeom prst="rect">
            <a:avLst/>
          </a:prstGeom>
          <a:noFill/>
          <a:ln w="12700">
            <a:noFill/>
            <a:miter lim="800000"/>
            <a:headEnd/>
            <a:tailEnd/>
          </a:ln>
          <a:effectLst/>
        </p:spPr>
        <p:txBody>
          <a:bodyPr wrap="none">
            <a:spAutoFit/>
          </a:bodyPr>
          <a:lstStyle/>
          <a:p>
            <a:r>
              <a:rPr lang="en-US" altLang="zh-CN" sz="1200"/>
              <a:t>OC48</a:t>
            </a:r>
          </a:p>
        </p:txBody>
      </p:sp>
      <p:sp>
        <p:nvSpPr>
          <p:cNvPr id="69659" name="Text Box 27"/>
          <p:cNvSpPr txBox="1">
            <a:spLocks noChangeArrowheads="1"/>
          </p:cNvSpPr>
          <p:nvPr/>
        </p:nvSpPr>
        <p:spPr bwMode="auto">
          <a:xfrm>
            <a:off x="1001713" y="2454275"/>
            <a:ext cx="454025" cy="274638"/>
          </a:xfrm>
          <a:prstGeom prst="rect">
            <a:avLst/>
          </a:prstGeom>
          <a:noFill/>
          <a:ln w="12700">
            <a:noFill/>
            <a:miter lim="800000"/>
            <a:headEnd/>
            <a:tailEnd/>
          </a:ln>
          <a:effectLst/>
        </p:spPr>
        <p:txBody>
          <a:bodyPr wrap="none">
            <a:spAutoFit/>
          </a:bodyPr>
          <a:lstStyle/>
          <a:p>
            <a:r>
              <a:rPr lang="en-US" altLang="zh-CN" sz="1200"/>
              <a:t>VCs</a:t>
            </a:r>
          </a:p>
        </p:txBody>
      </p:sp>
      <p:sp>
        <p:nvSpPr>
          <p:cNvPr id="69660" name="Line 28"/>
          <p:cNvSpPr>
            <a:spLocks noChangeShapeType="1"/>
          </p:cNvSpPr>
          <p:nvPr/>
        </p:nvSpPr>
        <p:spPr bwMode="auto">
          <a:xfrm>
            <a:off x="7337425" y="3116263"/>
            <a:ext cx="0" cy="257175"/>
          </a:xfrm>
          <a:prstGeom prst="line">
            <a:avLst/>
          </a:prstGeom>
          <a:noFill/>
          <a:ln w="38100">
            <a:solidFill>
              <a:schemeClr val="bg2"/>
            </a:solidFill>
            <a:round/>
            <a:headEnd/>
            <a:tailEnd/>
          </a:ln>
          <a:effectLst/>
        </p:spPr>
        <p:txBody>
          <a:bodyPr wrap="none" anchor="ctr"/>
          <a:lstStyle/>
          <a:p>
            <a:endParaRPr lang="zh-CN" altLang="en-US"/>
          </a:p>
        </p:txBody>
      </p:sp>
      <p:sp>
        <p:nvSpPr>
          <p:cNvPr id="69661" name="Text Box 29"/>
          <p:cNvSpPr txBox="1">
            <a:spLocks noChangeArrowheads="1"/>
          </p:cNvSpPr>
          <p:nvPr/>
        </p:nvSpPr>
        <p:spPr bwMode="auto">
          <a:xfrm>
            <a:off x="7138988" y="4427538"/>
            <a:ext cx="184150" cy="274637"/>
          </a:xfrm>
          <a:prstGeom prst="rect">
            <a:avLst/>
          </a:prstGeom>
          <a:noFill/>
          <a:ln w="38100">
            <a:noFill/>
            <a:miter lim="800000"/>
            <a:headEnd/>
            <a:tailEnd/>
          </a:ln>
          <a:effectLst/>
        </p:spPr>
        <p:txBody>
          <a:bodyPr wrap="none">
            <a:spAutoFit/>
          </a:bodyPr>
          <a:lstStyle/>
          <a:p>
            <a:endParaRPr lang="en-CA" altLang="en-US" sz="1200"/>
          </a:p>
        </p:txBody>
      </p:sp>
      <p:pic>
        <p:nvPicPr>
          <p:cNvPr id="69662" name="Picture 30" descr="ATM Switch"/>
          <p:cNvPicPr>
            <a:picLocks noChangeAspect="1" noChangeArrowheads="1"/>
          </p:cNvPicPr>
          <p:nvPr/>
        </p:nvPicPr>
        <p:blipFill>
          <a:blip r:embed="rId3" cstate="print"/>
          <a:srcRect/>
          <a:stretch>
            <a:fillRect/>
          </a:stretch>
        </p:blipFill>
        <p:spPr bwMode="auto">
          <a:xfrm>
            <a:off x="6923088" y="3378200"/>
            <a:ext cx="774700" cy="722313"/>
          </a:xfrm>
          <a:prstGeom prst="rect">
            <a:avLst/>
          </a:prstGeom>
          <a:noFill/>
        </p:spPr>
      </p:pic>
      <p:pic>
        <p:nvPicPr>
          <p:cNvPr id="69663" name="Picture 31" descr="Router Yellow"/>
          <p:cNvPicPr>
            <a:picLocks noChangeAspect="1" noChangeArrowheads="1"/>
          </p:cNvPicPr>
          <p:nvPr/>
        </p:nvPicPr>
        <p:blipFill>
          <a:blip r:embed="rId4" cstate="print"/>
          <a:srcRect/>
          <a:stretch>
            <a:fillRect/>
          </a:stretch>
        </p:blipFill>
        <p:spPr bwMode="auto">
          <a:xfrm>
            <a:off x="6951663" y="2001838"/>
            <a:ext cx="846137" cy="436562"/>
          </a:xfrm>
          <a:prstGeom prst="rect">
            <a:avLst/>
          </a:prstGeom>
          <a:noFill/>
        </p:spPr>
      </p:pic>
      <p:sp>
        <p:nvSpPr>
          <p:cNvPr id="69664" name="Line 32"/>
          <p:cNvSpPr>
            <a:spLocks noChangeShapeType="1"/>
          </p:cNvSpPr>
          <p:nvPr/>
        </p:nvSpPr>
        <p:spPr bwMode="auto">
          <a:xfrm>
            <a:off x="7700963" y="3562350"/>
            <a:ext cx="528637" cy="0"/>
          </a:xfrm>
          <a:prstGeom prst="line">
            <a:avLst/>
          </a:prstGeom>
          <a:noFill/>
          <a:ln w="57150">
            <a:solidFill>
              <a:schemeClr val="tx1"/>
            </a:solidFill>
            <a:round/>
            <a:headEnd/>
            <a:tailEnd/>
          </a:ln>
          <a:effectLst/>
        </p:spPr>
        <p:txBody>
          <a:bodyPr wrap="none" anchor="ctr"/>
          <a:lstStyle/>
          <a:p>
            <a:endParaRPr lang="zh-CN" altLang="en-US"/>
          </a:p>
        </p:txBody>
      </p:sp>
      <p:pic>
        <p:nvPicPr>
          <p:cNvPr id="69665" name="Picture 33" descr="ATM Switch"/>
          <p:cNvPicPr>
            <a:picLocks noChangeAspect="1" noChangeArrowheads="1"/>
          </p:cNvPicPr>
          <p:nvPr/>
        </p:nvPicPr>
        <p:blipFill>
          <a:blip r:embed="rId3" cstate="print"/>
          <a:srcRect/>
          <a:stretch>
            <a:fillRect/>
          </a:stretch>
        </p:blipFill>
        <p:spPr bwMode="auto">
          <a:xfrm>
            <a:off x="6921500" y="4448175"/>
            <a:ext cx="774700" cy="722313"/>
          </a:xfrm>
          <a:prstGeom prst="rect">
            <a:avLst/>
          </a:prstGeom>
          <a:noFill/>
        </p:spPr>
      </p:pic>
      <p:sp>
        <p:nvSpPr>
          <p:cNvPr id="69666" name="Line 34"/>
          <p:cNvSpPr>
            <a:spLocks noChangeShapeType="1"/>
          </p:cNvSpPr>
          <p:nvPr/>
        </p:nvSpPr>
        <p:spPr bwMode="auto">
          <a:xfrm>
            <a:off x="7278688" y="4090988"/>
            <a:ext cx="0" cy="363537"/>
          </a:xfrm>
          <a:prstGeom prst="line">
            <a:avLst/>
          </a:prstGeom>
          <a:noFill/>
          <a:ln w="76200">
            <a:solidFill>
              <a:schemeClr val="tx1"/>
            </a:solidFill>
            <a:round/>
            <a:headEnd/>
            <a:tailEnd/>
          </a:ln>
          <a:effectLst/>
        </p:spPr>
        <p:txBody>
          <a:bodyPr wrap="none" anchor="ctr"/>
          <a:lstStyle/>
          <a:p>
            <a:endParaRPr lang="zh-CN" altLang="en-US"/>
          </a:p>
        </p:txBody>
      </p:sp>
      <p:sp>
        <p:nvSpPr>
          <p:cNvPr id="69667" name="Line 35"/>
          <p:cNvSpPr>
            <a:spLocks noChangeShapeType="1"/>
          </p:cNvSpPr>
          <p:nvPr/>
        </p:nvSpPr>
        <p:spPr bwMode="auto">
          <a:xfrm>
            <a:off x="7359650" y="2397125"/>
            <a:ext cx="0" cy="223838"/>
          </a:xfrm>
          <a:prstGeom prst="line">
            <a:avLst/>
          </a:prstGeom>
          <a:noFill/>
          <a:ln w="12700">
            <a:solidFill>
              <a:schemeClr val="tx1"/>
            </a:solidFill>
            <a:round/>
            <a:headEnd/>
            <a:tailEnd/>
          </a:ln>
          <a:effectLst/>
        </p:spPr>
        <p:txBody>
          <a:bodyPr wrap="none" anchor="ctr"/>
          <a:lstStyle/>
          <a:p>
            <a:endParaRPr lang="zh-CN" altLang="en-US"/>
          </a:p>
        </p:txBody>
      </p:sp>
      <p:sp>
        <p:nvSpPr>
          <p:cNvPr id="69668" name="Line 36"/>
          <p:cNvSpPr>
            <a:spLocks noChangeShapeType="1"/>
          </p:cNvSpPr>
          <p:nvPr/>
        </p:nvSpPr>
        <p:spPr bwMode="auto">
          <a:xfrm flipV="1">
            <a:off x="7721600" y="3810000"/>
            <a:ext cx="541338" cy="11113"/>
          </a:xfrm>
          <a:prstGeom prst="line">
            <a:avLst/>
          </a:prstGeom>
          <a:noFill/>
          <a:ln w="28575">
            <a:solidFill>
              <a:schemeClr val="tx1"/>
            </a:solidFill>
            <a:round/>
            <a:headEnd/>
            <a:tailEnd/>
          </a:ln>
          <a:effectLst/>
        </p:spPr>
        <p:txBody>
          <a:bodyPr wrap="none" anchor="ctr"/>
          <a:lstStyle/>
          <a:p>
            <a:endParaRPr lang="zh-CN" altLang="en-US"/>
          </a:p>
        </p:txBody>
      </p:sp>
      <p:sp>
        <p:nvSpPr>
          <p:cNvPr id="69669" name="Text Box 37"/>
          <p:cNvSpPr txBox="1">
            <a:spLocks noChangeArrowheads="1"/>
          </p:cNvSpPr>
          <p:nvPr/>
        </p:nvSpPr>
        <p:spPr bwMode="auto">
          <a:xfrm>
            <a:off x="7867650" y="2041525"/>
            <a:ext cx="600075" cy="274638"/>
          </a:xfrm>
          <a:prstGeom prst="rect">
            <a:avLst/>
          </a:prstGeom>
          <a:noFill/>
          <a:ln w="12700">
            <a:noFill/>
            <a:miter lim="800000"/>
            <a:headEnd/>
            <a:tailEnd/>
          </a:ln>
          <a:effectLst/>
        </p:spPr>
        <p:txBody>
          <a:bodyPr wrap="none">
            <a:spAutoFit/>
          </a:bodyPr>
          <a:lstStyle/>
          <a:p>
            <a:r>
              <a:rPr lang="en-US" altLang="zh-CN" sz="1200"/>
              <a:t>Router</a:t>
            </a:r>
          </a:p>
        </p:txBody>
      </p:sp>
      <p:grpSp>
        <p:nvGrpSpPr>
          <p:cNvPr id="3" name="Group 38"/>
          <p:cNvGrpSpPr>
            <a:grpSpLocks/>
          </p:cNvGrpSpPr>
          <p:nvPr/>
        </p:nvGrpSpPr>
        <p:grpSpPr bwMode="auto">
          <a:xfrm>
            <a:off x="7088188" y="2633663"/>
            <a:ext cx="595312" cy="500062"/>
            <a:chOff x="826" y="1909"/>
            <a:chExt cx="1255" cy="1131"/>
          </a:xfrm>
        </p:grpSpPr>
        <p:sp>
          <p:nvSpPr>
            <p:cNvPr id="69671" name="AutoShape 39"/>
            <p:cNvSpPr>
              <a:spLocks noChangeArrowheads="1"/>
            </p:cNvSpPr>
            <p:nvPr/>
          </p:nvSpPr>
          <p:spPr bwMode="auto">
            <a:xfrm>
              <a:off x="826" y="1909"/>
              <a:ext cx="1255" cy="1123"/>
            </a:xfrm>
            <a:prstGeom prst="cube">
              <a:avLst>
                <a:gd name="adj" fmla="val 27782"/>
              </a:avLst>
            </a:prstGeom>
            <a:solidFill>
              <a:schemeClr val="folHlink"/>
            </a:solidFill>
            <a:ln w="3175">
              <a:solidFill>
                <a:schemeClr val="bg2"/>
              </a:solidFill>
              <a:miter lim="800000"/>
              <a:headEnd/>
              <a:tailEnd/>
            </a:ln>
            <a:effectLst/>
          </p:spPr>
          <p:txBody>
            <a:bodyPr wrap="none" anchor="ctr"/>
            <a:lstStyle/>
            <a:p>
              <a:endParaRPr lang="zh-CN" altLang="en-US"/>
            </a:p>
          </p:txBody>
        </p:sp>
        <p:sp>
          <p:nvSpPr>
            <p:cNvPr id="69672" name="AutoShape 40"/>
            <p:cNvSpPr>
              <a:spLocks noChangeArrowheads="1"/>
            </p:cNvSpPr>
            <p:nvPr/>
          </p:nvSpPr>
          <p:spPr bwMode="auto">
            <a:xfrm rot="-2568064">
              <a:off x="857" y="2222"/>
              <a:ext cx="901" cy="818"/>
            </a:xfrm>
            <a:custGeom>
              <a:avLst/>
              <a:gdLst>
                <a:gd name="G0" fmla="+- 8029 0 0"/>
                <a:gd name="G1" fmla="+- 10178 0 0"/>
                <a:gd name="G2" fmla="+- 4797 0 0"/>
                <a:gd name="G3" fmla="+- 21600 0 8029"/>
                <a:gd name="G4" fmla="+- 21600 0 10178"/>
                <a:gd name="G5" fmla="+- 21600 0 4797"/>
                <a:gd name="G6" fmla="+- 8029 0 10800"/>
                <a:gd name="G7" fmla="+- 10178 0 10800"/>
                <a:gd name="G8" fmla="*/ G7 4797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029" y="4797"/>
                  </a:lnTo>
                  <a:lnTo>
                    <a:pt x="10178" y="4797"/>
                  </a:lnTo>
                  <a:lnTo>
                    <a:pt x="10178" y="10178"/>
                  </a:lnTo>
                  <a:lnTo>
                    <a:pt x="4797" y="10178"/>
                  </a:lnTo>
                  <a:lnTo>
                    <a:pt x="4797" y="8029"/>
                  </a:lnTo>
                  <a:lnTo>
                    <a:pt x="0" y="10800"/>
                  </a:lnTo>
                  <a:lnTo>
                    <a:pt x="4797" y="13571"/>
                  </a:lnTo>
                  <a:lnTo>
                    <a:pt x="4797" y="11422"/>
                  </a:lnTo>
                  <a:lnTo>
                    <a:pt x="10178" y="11422"/>
                  </a:lnTo>
                  <a:lnTo>
                    <a:pt x="10178" y="16803"/>
                  </a:lnTo>
                  <a:lnTo>
                    <a:pt x="8029" y="16803"/>
                  </a:lnTo>
                  <a:lnTo>
                    <a:pt x="10800" y="21600"/>
                  </a:lnTo>
                  <a:lnTo>
                    <a:pt x="13571" y="16803"/>
                  </a:lnTo>
                  <a:lnTo>
                    <a:pt x="11422" y="16803"/>
                  </a:lnTo>
                  <a:lnTo>
                    <a:pt x="11422" y="11422"/>
                  </a:lnTo>
                  <a:lnTo>
                    <a:pt x="16803" y="11422"/>
                  </a:lnTo>
                  <a:lnTo>
                    <a:pt x="16803" y="13571"/>
                  </a:lnTo>
                  <a:lnTo>
                    <a:pt x="21600" y="10800"/>
                  </a:lnTo>
                  <a:lnTo>
                    <a:pt x="16803" y="8029"/>
                  </a:lnTo>
                  <a:lnTo>
                    <a:pt x="16803" y="10178"/>
                  </a:lnTo>
                  <a:lnTo>
                    <a:pt x="11422" y="10178"/>
                  </a:lnTo>
                  <a:lnTo>
                    <a:pt x="11422" y="4797"/>
                  </a:lnTo>
                  <a:lnTo>
                    <a:pt x="13571" y="4797"/>
                  </a:lnTo>
                  <a:close/>
                </a:path>
              </a:pathLst>
            </a:custGeom>
            <a:solidFill>
              <a:schemeClr val="folHlink"/>
            </a:solidFill>
            <a:ln w="3175">
              <a:solidFill>
                <a:schemeClr val="bg2"/>
              </a:solidFill>
              <a:miter lim="800000"/>
              <a:headEnd/>
              <a:tailEnd/>
            </a:ln>
            <a:effectLst/>
          </p:spPr>
          <p:txBody>
            <a:bodyPr wrap="none" anchor="ctr"/>
            <a:lstStyle/>
            <a:p>
              <a:endParaRPr lang="zh-CN" altLang="en-US"/>
            </a:p>
          </p:txBody>
        </p:sp>
      </p:grpSp>
      <p:sp>
        <p:nvSpPr>
          <p:cNvPr id="69673" name="Line 41"/>
          <p:cNvSpPr>
            <a:spLocks noChangeShapeType="1"/>
          </p:cNvSpPr>
          <p:nvPr/>
        </p:nvSpPr>
        <p:spPr bwMode="auto">
          <a:xfrm>
            <a:off x="7704138" y="2774950"/>
            <a:ext cx="746125" cy="3175"/>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69674" name="Line 42"/>
          <p:cNvSpPr>
            <a:spLocks noChangeShapeType="1"/>
          </p:cNvSpPr>
          <p:nvPr/>
        </p:nvSpPr>
        <p:spPr bwMode="auto">
          <a:xfrm>
            <a:off x="7704138" y="2867025"/>
            <a:ext cx="746125" cy="3175"/>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69675" name="Line 43"/>
          <p:cNvSpPr>
            <a:spLocks noChangeShapeType="1"/>
          </p:cNvSpPr>
          <p:nvPr/>
        </p:nvSpPr>
        <p:spPr bwMode="auto">
          <a:xfrm>
            <a:off x="7702550" y="2960688"/>
            <a:ext cx="736600" cy="3175"/>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69676" name="Text Box 44"/>
          <p:cNvSpPr txBox="1">
            <a:spLocks noChangeArrowheads="1"/>
          </p:cNvSpPr>
          <p:nvPr/>
        </p:nvSpPr>
        <p:spPr bwMode="auto">
          <a:xfrm>
            <a:off x="6010275" y="2689225"/>
            <a:ext cx="958850" cy="274638"/>
          </a:xfrm>
          <a:prstGeom prst="rect">
            <a:avLst/>
          </a:prstGeom>
          <a:noFill/>
          <a:ln w="12700">
            <a:noFill/>
            <a:miter lim="800000"/>
            <a:headEnd/>
            <a:tailEnd/>
          </a:ln>
          <a:effectLst/>
        </p:spPr>
        <p:txBody>
          <a:bodyPr wrap="none">
            <a:spAutoFit/>
          </a:bodyPr>
          <a:lstStyle/>
          <a:p>
            <a:r>
              <a:rPr lang="en-US" altLang="zh-CN" sz="1200"/>
              <a:t>ATM switch</a:t>
            </a:r>
          </a:p>
        </p:txBody>
      </p:sp>
      <p:sp>
        <p:nvSpPr>
          <p:cNvPr id="69677" name="Text Box 45"/>
          <p:cNvSpPr txBox="1">
            <a:spLocks noChangeArrowheads="1"/>
          </p:cNvSpPr>
          <p:nvPr/>
        </p:nvSpPr>
        <p:spPr bwMode="auto">
          <a:xfrm>
            <a:off x="5784850" y="3568700"/>
            <a:ext cx="1000125" cy="274638"/>
          </a:xfrm>
          <a:prstGeom prst="rect">
            <a:avLst/>
          </a:prstGeom>
          <a:noFill/>
          <a:ln w="12700">
            <a:noFill/>
            <a:miter lim="800000"/>
            <a:headEnd/>
            <a:tailEnd/>
          </a:ln>
          <a:effectLst/>
        </p:spPr>
        <p:txBody>
          <a:bodyPr wrap="none">
            <a:spAutoFit/>
          </a:bodyPr>
          <a:lstStyle/>
          <a:p>
            <a:r>
              <a:rPr lang="en-US" altLang="zh-CN" sz="1200"/>
              <a:t>SONET Mux</a:t>
            </a:r>
          </a:p>
        </p:txBody>
      </p:sp>
      <p:sp>
        <p:nvSpPr>
          <p:cNvPr id="69678" name="Text Box 46"/>
          <p:cNvSpPr txBox="1">
            <a:spLocks noChangeArrowheads="1"/>
          </p:cNvSpPr>
          <p:nvPr/>
        </p:nvSpPr>
        <p:spPr bwMode="auto">
          <a:xfrm>
            <a:off x="7878763" y="4451350"/>
            <a:ext cx="777875" cy="457200"/>
          </a:xfrm>
          <a:prstGeom prst="rect">
            <a:avLst/>
          </a:prstGeom>
          <a:noFill/>
          <a:ln w="12700">
            <a:noFill/>
            <a:miter lim="800000"/>
            <a:headEnd/>
            <a:tailEnd/>
          </a:ln>
          <a:effectLst/>
        </p:spPr>
        <p:txBody>
          <a:bodyPr wrap="none">
            <a:spAutoFit/>
          </a:bodyPr>
          <a:lstStyle/>
          <a:p>
            <a:r>
              <a:rPr lang="en-US" altLang="zh-CN" sz="1200"/>
              <a:t>SONET</a:t>
            </a:r>
          </a:p>
          <a:p>
            <a:r>
              <a:rPr lang="en-US" altLang="zh-CN" sz="1200"/>
              <a:t>Transport</a:t>
            </a:r>
          </a:p>
        </p:txBody>
      </p:sp>
      <p:sp>
        <p:nvSpPr>
          <p:cNvPr id="69679" name="Text Box 47"/>
          <p:cNvSpPr txBox="1">
            <a:spLocks noChangeArrowheads="1"/>
          </p:cNvSpPr>
          <p:nvPr/>
        </p:nvSpPr>
        <p:spPr bwMode="auto">
          <a:xfrm>
            <a:off x="7467600" y="3111500"/>
            <a:ext cx="471488" cy="274638"/>
          </a:xfrm>
          <a:prstGeom prst="rect">
            <a:avLst/>
          </a:prstGeom>
          <a:noFill/>
          <a:ln w="12700">
            <a:noFill/>
            <a:miter lim="800000"/>
            <a:headEnd/>
            <a:tailEnd/>
          </a:ln>
          <a:effectLst/>
        </p:spPr>
        <p:txBody>
          <a:bodyPr wrap="none">
            <a:spAutoFit/>
          </a:bodyPr>
          <a:lstStyle/>
          <a:p>
            <a:r>
              <a:rPr lang="en-US" altLang="zh-CN" sz="1200"/>
              <a:t>OC3</a:t>
            </a:r>
          </a:p>
        </p:txBody>
      </p:sp>
      <p:sp>
        <p:nvSpPr>
          <p:cNvPr id="69680" name="Text Box 48"/>
          <p:cNvSpPr txBox="1">
            <a:spLocks noChangeArrowheads="1"/>
          </p:cNvSpPr>
          <p:nvPr/>
        </p:nvSpPr>
        <p:spPr bwMode="auto">
          <a:xfrm>
            <a:off x="8280400" y="3427413"/>
            <a:ext cx="547688" cy="274637"/>
          </a:xfrm>
          <a:prstGeom prst="rect">
            <a:avLst/>
          </a:prstGeom>
          <a:noFill/>
          <a:ln w="12700">
            <a:noFill/>
            <a:miter lim="800000"/>
            <a:headEnd/>
            <a:tailEnd/>
          </a:ln>
          <a:effectLst/>
        </p:spPr>
        <p:txBody>
          <a:bodyPr wrap="none">
            <a:spAutoFit/>
          </a:bodyPr>
          <a:lstStyle/>
          <a:p>
            <a:r>
              <a:rPr lang="en-US" altLang="zh-CN" sz="1200"/>
              <a:t>OC12</a:t>
            </a:r>
          </a:p>
        </p:txBody>
      </p:sp>
      <p:sp>
        <p:nvSpPr>
          <p:cNvPr id="69681" name="Text Box 49"/>
          <p:cNvSpPr txBox="1">
            <a:spLocks noChangeArrowheads="1"/>
          </p:cNvSpPr>
          <p:nvPr/>
        </p:nvSpPr>
        <p:spPr bwMode="auto">
          <a:xfrm>
            <a:off x="8291513" y="3698875"/>
            <a:ext cx="471487" cy="274638"/>
          </a:xfrm>
          <a:prstGeom prst="rect">
            <a:avLst/>
          </a:prstGeom>
          <a:noFill/>
          <a:ln w="12700">
            <a:noFill/>
            <a:miter lim="800000"/>
            <a:headEnd/>
            <a:tailEnd/>
          </a:ln>
          <a:effectLst/>
        </p:spPr>
        <p:txBody>
          <a:bodyPr wrap="none">
            <a:spAutoFit/>
          </a:bodyPr>
          <a:lstStyle/>
          <a:p>
            <a:r>
              <a:rPr lang="en-US" altLang="zh-CN" sz="1200"/>
              <a:t>OC3</a:t>
            </a:r>
          </a:p>
        </p:txBody>
      </p:sp>
      <p:sp>
        <p:nvSpPr>
          <p:cNvPr id="69682" name="Text Box 50"/>
          <p:cNvSpPr txBox="1">
            <a:spLocks noChangeArrowheads="1"/>
          </p:cNvSpPr>
          <p:nvPr/>
        </p:nvSpPr>
        <p:spPr bwMode="auto">
          <a:xfrm>
            <a:off x="7350125" y="4075113"/>
            <a:ext cx="547688" cy="274637"/>
          </a:xfrm>
          <a:prstGeom prst="rect">
            <a:avLst/>
          </a:prstGeom>
          <a:noFill/>
          <a:ln w="12700">
            <a:noFill/>
            <a:miter lim="800000"/>
            <a:headEnd/>
            <a:tailEnd/>
          </a:ln>
          <a:effectLst/>
        </p:spPr>
        <p:txBody>
          <a:bodyPr wrap="none">
            <a:spAutoFit/>
          </a:bodyPr>
          <a:lstStyle/>
          <a:p>
            <a:r>
              <a:rPr lang="en-US" altLang="zh-CN" sz="1200"/>
              <a:t>OC48</a:t>
            </a:r>
          </a:p>
        </p:txBody>
      </p:sp>
      <p:sp>
        <p:nvSpPr>
          <p:cNvPr id="69683" name="Text Box 51"/>
          <p:cNvSpPr txBox="1">
            <a:spLocks noChangeArrowheads="1"/>
          </p:cNvSpPr>
          <p:nvPr/>
        </p:nvSpPr>
        <p:spPr bwMode="auto">
          <a:xfrm>
            <a:off x="7974013" y="2452688"/>
            <a:ext cx="454025" cy="274637"/>
          </a:xfrm>
          <a:prstGeom prst="rect">
            <a:avLst/>
          </a:prstGeom>
          <a:noFill/>
          <a:ln w="12700">
            <a:noFill/>
            <a:miter lim="800000"/>
            <a:headEnd/>
            <a:tailEnd/>
          </a:ln>
          <a:effectLst/>
        </p:spPr>
        <p:txBody>
          <a:bodyPr wrap="none">
            <a:spAutoFit/>
          </a:bodyPr>
          <a:lstStyle/>
          <a:p>
            <a:r>
              <a:rPr lang="en-US" altLang="zh-CN" sz="1200"/>
              <a:t>VCs</a:t>
            </a:r>
          </a:p>
        </p:txBody>
      </p:sp>
      <p:sp>
        <p:nvSpPr>
          <p:cNvPr id="69684" name="Text Box 52"/>
          <p:cNvSpPr txBox="1">
            <a:spLocks noChangeArrowheads="1"/>
          </p:cNvSpPr>
          <p:nvPr/>
        </p:nvSpPr>
        <p:spPr bwMode="auto">
          <a:xfrm>
            <a:off x="3740150" y="4778375"/>
            <a:ext cx="1744663" cy="336550"/>
          </a:xfrm>
          <a:prstGeom prst="rect">
            <a:avLst/>
          </a:prstGeom>
          <a:noFill/>
          <a:ln w="12700">
            <a:noFill/>
            <a:miter lim="800000"/>
            <a:headEnd/>
            <a:tailEnd/>
          </a:ln>
          <a:effectLst/>
        </p:spPr>
        <p:txBody>
          <a:bodyPr wrap="none">
            <a:spAutoFit/>
          </a:bodyPr>
          <a:lstStyle/>
          <a:p>
            <a:r>
              <a:rPr lang="en-US" altLang="zh-CN" sz="1600"/>
              <a:t>SONET/SDH Ring</a:t>
            </a:r>
          </a:p>
        </p:txBody>
      </p:sp>
      <p:sp>
        <p:nvSpPr>
          <p:cNvPr id="69685" name="Text Box 53"/>
          <p:cNvSpPr txBox="1">
            <a:spLocks noChangeArrowheads="1"/>
          </p:cNvSpPr>
          <p:nvPr/>
        </p:nvSpPr>
        <p:spPr bwMode="auto">
          <a:xfrm>
            <a:off x="3963988" y="5922963"/>
            <a:ext cx="1173162" cy="274637"/>
          </a:xfrm>
          <a:prstGeom prst="rect">
            <a:avLst/>
          </a:prstGeom>
          <a:noFill/>
          <a:ln w="12700">
            <a:noFill/>
            <a:miter lim="800000"/>
            <a:headEnd/>
            <a:tailEnd/>
          </a:ln>
          <a:effectLst/>
        </p:spPr>
        <p:txBody>
          <a:bodyPr wrap="none">
            <a:spAutoFit/>
          </a:bodyPr>
          <a:lstStyle/>
          <a:p>
            <a:r>
              <a:rPr lang="en-US" altLang="zh-CN" sz="1200"/>
              <a:t>Protection Fiber</a:t>
            </a:r>
          </a:p>
        </p:txBody>
      </p:sp>
      <p:sp>
        <p:nvSpPr>
          <p:cNvPr id="69686" name="Text Box 54"/>
          <p:cNvSpPr txBox="1">
            <a:spLocks noChangeArrowheads="1"/>
          </p:cNvSpPr>
          <p:nvPr/>
        </p:nvSpPr>
        <p:spPr bwMode="auto">
          <a:xfrm>
            <a:off x="3986213" y="3865563"/>
            <a:ext cx="1087437" cy="274637"/>
          </a:xfrm>
          <a:prstGeom prst="rect">
            <a:avLst/>
          </a:prstGeom>
          <a:noFill/>
          <a:ln w="12700">
            <a:noFill/>
            <a:miter lim="800000"/>
            <a:headEnd/>
            <a:tailEnd/>
          </a:ln>
          <a:effectLst/>
        </p:spPr>
        <p:txBody>
          <a:bodyPr wrap="none">
            <a:spAutoFit/>
          </a:bodyPr>
          <a:lstStyle/>
          <a:p>
            <a:r>
              <a:rPr lang="en-US" altLang="zh-CN" sz="1200"/>
              <a:t>Working Fiber</a:t>
            </a:r>
          </a:p>
        </p:txBody>
      </p:sp>
      <p:sp>
        <p:nvSpPr>
          <p:cNvPr id="69688" name="Text Box 56"/>
          <p:cNvSpPr txBox="1">
            <a:spLocks noChangeArrowheads="1"/>
          </p:cNvSpPr>
          <p:nvPr/>
        </p:nvSpPr>
        <p:spPr bwMode="auto">
          <a:xfrm>
            <a:off x="169509" y="6156855"/>
            <a:ext cx="4831467" cy="461665"/>
          </a:xfrm>
          <a:prstGeom prst="rect">
            <a:avLst/>
          </a:prstGeom>
          <a:noFill/>
          <a:ln w="9525">
            <a:noFill/>
            <a:miter lim="800000"/>
            <a:headEnd/>
            <a:tailEnd/>
          </a:ln>
          <a:effectLst/>
        </p:spPr>
        <p:txBody>
          <a:bodyPr wrap="square">
            <a:spAutoFit/>
          </a:bodyPr>
          <a:lstStyle/>
          <a:p>
            <a:pPr>
              <a:spcBef>
                <a:spcPct val="50000"/>
              </a:spcBef>
            </a:pPr>
            <a:r>
              <a:rPr lang="en-GB" altLang="zh-CN" b="1" dirty="0" smtClean="0">
                <a:solidFill>
                  <a:srgbClr val="FF3300"/>
                </a:solidFill>
                <a:latin typeface="+mn-lt"/>
              </a:rPr>
              <a:t>Simple overlay of functions</a:t>
            </a:r>
            <a:endParaRPr lang="zh-CN" altLang="en-US" b="1" dirty="0">
              <a:solidFill>
                <a:srgbClr val="FF3300"/>
              </a:solidFill>
              <a:latin typeface="+mn-lt"/>
            </a:endParaRPr>
          </a:p>
        </p:txBody>
      </p:sp>
      <p:sp>
        <p:nvSpPr>
          <p:cNvPr id="59" name="页脚占位符 1"/>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60" name="灯片编号占位符 2"/>
          <p:cNvSpPr>
            <a:spLocks noGrp="1"/>
          </p:cNvSpPr>
          <p:nvPr>
            <p:ph type="sldNum" sz="quarter" idx="12"/>
          </p:nvPr>
        </p:nvSpPr>
        <p:spPr>
          <a:xfrm>
            <a:off x="8209504" y="6400800"/>
            <a:ext cx="721772" cy="457200"/>
          </a:xfrm>
        </p:spPr>
        <p:txBody>
          <a:bodyPr/>
          <a:lstStyle/>
          <a:p>
            <a:pPr>
              <a:defRPr/>
            </a:pPr>
            <a:r>
              <a:rPr lang="en-US" altLang="ko-KR" dirty="0" smtClean="0"/>
              <a:t>3-</a:t>
            </a:r>
            <a:fld id="{6961AF3F-357B-4795-BA10-F3CC5EC85656}" type="slidenum">
              <a:rPr lang="en-US" altLang="ko-KR" smtClean="0"/>
              <a:pPr>
                <a:defRPr/>
              </a:pPr>
              <a:t>35</a:t>
            </a:fld>
            <a:endParaRPr lang="en-US" altLang="ko-KR" dirty="0"/>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3"/>
          <p:cNvSpPr>
            <a:spLocks noGrp="1"/>
          </p:cNvSpPr>
          <p:nvPr>
            <p:ph type="sldNum" sz="quarter" idx="12"/>
          </p:nvPr>
        </p:nvSpPr>
        <p:spPr/>
        <p:txBody>
          <a:bodyPr/>
          <a:lstStyle/>
          <a:p>
            <a:r>
              <a:rPr lang="zh-CN" altLang="en-US"/>
              <a:t>东南大学  </a:t>
            </a:r>
            <a:fld id="{1C8DE04D-8AF3-4B01-8B36-38872C7F5717}" type="slidenum">
              <a:rPr lang="zh-CN" altLang="en-US"/>
              <a:pPr/>
              <a:t>36</a:t>
            </a:fld>
            <a:endParaRPr lang="zh-CN" altLang="en-US"/>
          </a:p>
        </p:txBody>
      </p:sp>
      <p:sp>
        <p:nvSpPr>
          <p:cNvPr id="70658" name="Rectangle 2"/>
          <p:cNvSpPr>
            <a:spLocks noChangeArrowheads="1"/>
          </p:cNvSpPr>
          <p:nvPr/>
        </p:nvSpPr>
        <p:spPr bwMode="auto">
          <a:xfrm>
            <a:off x="0" y="0"/>
            <a:ext cx="9144000" cy="68580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0659" name="Rectangle 3"/>
          <p:cNvSpPr>
            <a:spLocks noChangeArrowheads="1"/>
          </p:cNvSpPr>
          <p:nvPr/>
        </p:nvSpPr>
        <p:spPr bwMode="auto">
          <a:xfrm>
            <a:off x="609600" y="228600"/>
            <a:ext cx="7772400" cy="762000"/>
          </a:xfrm>
          <a:prstGeom prst="rect">
            <a:avLst/>
          </a:prstGeom>
          <a:noFill/>
          <a:ln w="9525">
            <a:noFill/>
            <a:miter lim="800000"/>
            <a:headEnd/>
            <a:tailEnd/>
          </a:ln>
        </p:spPr>
        <p:txBody>
          <a:bodyPr anchor="b"/>
          <a:lstStyle/>
          <a:p>
            <a:r>
              <a:rPr lang="en-US" altLang="zh-CN" sz="4400" u="sng" dirty="0">
                <a:solidFill>
                  <a:schemeClr val="accent2"/>
                </a:solidFill>
                <a:latin typeface="+mn-lt"/>
              </a:rPr>
              <a:t>IP over ?</a:t>
            </a:r>
          </a:p>
        </p:txBody>
      </p:sp>
      <p:grpSp>
        <p:nvGrpSpPr>
          <p:cNvPr id="2" name="Group 4"/>
          <p:cNvGrpSpPr>
            <a:grpSpLocks/>
          </p:cNvGrpSpPr>
          <p:nvPr/>
        </p:nvGrpSpPr>
        <p:grpSpPr bwMode="auto">
          <a:xfrm>
            <a:off x="996950" y="5340350"/>
            <a:ext cx="1435100" cy="520700"/>
            <a:chOff x="628" y="3364"/>
            <a:chExt cx="904" cy="328"/>
          </a:xfrm>
        </p:grpSpPr>
        <p:sp>
          <p:nvSpPr>
            <p:cNvPr id="70661" name="Rectangle 5"/>
            <p:cNvSpPr>
              <a:spLocks noChangeArrowheads="1"/>
            </p:cNvSpPr>
            <p:nvPr/>
          </p:nvSpPr>
          <p:spPr bwMode="auto">
            <a:xfrm>
              <a:off x="628" y="3364"/>
              <a:ext cx="904" cy="328"/>
            </a:xfrm>
            <a:prstGeom prst="rect">
              <a:avLst/>
            </a:prstGeom>
            <a:solidFill>
              <a:schemeClr val="hlink"/>
            </a:solidFill>
            <a:ln w="12700">
              <a:solidFill>
                <a:schemeClr val="tx1"/>
              </a:solidFill>
              <a:miter lim="800000"/>
              <a:headEnd/>
              <a:tailEnd/>
            </a:ln>
            <a:effectLst/>
          </p:spPr>
          <p:txBody>
            <a:bodyPr wrap="none" anchor="ctr"/>
            <a:lstStyle/>
            <a:p>
              <a:endParaRPr lang="zh-CN" altLang="en-US"/>
            </a:p>
          </p:txBody>
        </p:sp>
        <p:sp>
          <p:nvSpPr>
            <p:cNvPr id="70662" name="Rectangle 6"/>
            <p:cNvSpPr>
              <a:spLocks noChangeArrowheads="1"/>
            </p:cNvSpPr>
            <p:nvPr/>
          </p:nvSpPr>
          <p:spPr bwMode="auto">
            <a:xfrm>
              <a:off x="806" y="3398"/>
              <a:ext cx="634" cy="291"/>
            </a:xfrm>
            <a:prstGeom prst="rect">
              <a:avLst/>
            </a:prstGeom>
            <a:solidFill>
              <a:schemeClr val="hlink"/>
            </a:solidFill>
            <a:ln w="9525">
              <a:noFill/>
              <a:miter lim="800000"/>
              <a:headEnd/>
              <a:tailEnd/>
            </a:ln>
            <a:effectLst/>
          </p:spPr>
          <p:txBody>
            <a:bodyPr wrap="none" lIns="92075" tIns="46038" rIns="92075" bIns="46038">
              <a:spAutoFit/>
            </a:bodyPr>
            <a:lstStyle/>
            <a:p>
              <a:pPr eaLnBrk="0" hangingPunct="0"/>
              <a:r>
                <a:rPr lang="en-US" altLang="zh-CN" b="1" dirty="0" smtClean="0">
                  <a:solidFill>
                    <a:srgbClr val="000000"/>
                  </a:solidFill>
                </a:rPr>
                <a:t>WDM</a:t>
              </a:r>
              <a:endParaRPr lang="en-US" altLang="zh-CN" dirty="0">
                <a:solidFill>
                  <a:schemeClr val="bg2"/>
                </a:solidFill>
              </a:endParaRPr>
            </a:p>
          </p:txBody>
        </p:sp>
      </p:grpSp>
      <p:grpSp>
        <p:nvGrpSpPr>
          <p:cNvPr id="3" name="Group 7"/>
          <p:cNvGrpSpPr>
            <a:grpSpLocks/>
          </p:cNvGrpSpPr>
          <p:nvPr/>
        </p:nvGrpSpPr>
        <p:grpSpPr bwMode="auto">
          <a:xfrm>
            <a:off x="996950" y="4502150"/>
            <a:ext cx="1435100" cy="520700"/>
            <a:chOff x="628" y="2836"/>
            <a:chExt cx="904" cy="328"/>
          </a:xfrm>
        </p:grpSpPr>
        <p:sp>
          <p:nvSpPr>
            <p:cNvPr id="70664" name="Rectangle 8"/>
            <p:cNvSpPr>
              <a:spLocks noChangeArrowheads="1"/>
            </p:cNvSpPr>
            <p:nvPr/>
          </p:nvSpPr>
          <p:spPr bwMode="auto">
            <a:xfrm>
              <a:off x="628" y="2836"/>
              <a:ext cx="904" cy="328"/>
            </a:xfrm>
            <a:prstGeom prst="rect">
              <a:avLst/>
            </a:prstGeom>
            <a:solidFill>
              <a:srgbClr val="FE9B03"/>
            </a:solidFill>
            <a:ln w="12700">
              <a:solidFill>
                <a:schemeClr val="tx1"/>
              </a:solidFill>
              <a:miter lim="800000"/>
              <a:headEnd/>
              <a:tailEnd/>
            </a:ln>
            <a:effectLst/>
          </p:spPr>
          <p:txBody>
            <a:bodyPr wrap="none" anchor="ctr"/>
            <a:lstStyle/>
            <a:p>
              <a:endParaRPr lang="zh-CN" altLang="en-US"/>
            </a:p>
          </p:txBody>
        </p:sp>
        <p:sp>
          <p:nvSpPr>
            <p:cNvPr id="70665" name="Rectangle 9"/>
            <p:cNvSpPr>
              <a:spLocks noChangeArrowheads="1"/>
            </p:cNvSpPr>
            <p:nvPr/>
          </p:nvSpPr>
          <p:spPr bwMode="auto">
            <a:xfrm>
              <a:off x="806" y="2870"/>
              <a:ext cx="511" cy="288"/>
            </a:xfrm>
            <a:prstGeom prst="rect">
              <a:avLst/>
            </a:prstGeom>
            <a:solidFill>
              <a:srgbClr val="FE9B03"/>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SDH</a:t>
              </a:r>
              <a:endParaRPr lang="en-US" altLang="zh-CN"/>
            </a:p>
          </p:txBody>
        </p:sp>
      </p:grpSp>
      <p:grpSp>
        <p:nvGrpSpPr>
          <p:cNvPr id="4" name="Group 10"/>
          <p:cNvGrpSpPr>
            <a:grpSpLocks/>
          </p:cNvGrpSpPr>
          <p:nvPr/>
        </p:nvGrpSpPr>
        <p:grpSpPr bwMode="auto">
          <a:xfrm>
            <a:off x="996950" y="3587750"/>
            <a:ext cx="1435100" cy="520700"/>
            <a:chOff x="628" y="2260"/>
            <a:chExt cx="904" cy="328"/>
          </a:xfrm>
        </p:grpSpPr>
        <p:sp>
          <p:nvSpPr>
            <p:cNvPr id="70667" name="Rectangle 11"/>
            <p:cNvSpPr>
              <a:spLocks noChangeArrowheads="1"/>
            </p:cNvSpPr>
            <p:nvPr/>
          </p:nvSpPr>
          <p:spPr bwMode="auto">
            <a:xfrm>
              <a:off x="628" y="2260"/>
              <a:ext cx="904" cy="328"/>
            </a:xfrm>
            <a:prstGeom prst="rect">
              <a:avLst/>
            </a:prstGeom>
            <a:solidFill>
              <a:srgbClr val="EAEC5E"/>
            </a:solidFill>
            <a:ln w="12700">
              <a:solidFill>
                <a:schemeClr val="tx1"/>
              </a:solidFill>
              <a:miter lim="800000"/>
              <a:headEnd/>
              <a:tailEnd/>
            </a:ln>
            <a:effectLst/>
          </p:spPr>
          <p:txBody>
            <a:bodyPr wrap="none" anchor="ctr"/>
            <a:lstStyle/>
            <a:p>
              <a:endParaRPr lang="zh-CN" altLang="en-US"/>
            </a:p>
          </p:txBody>
        </p:sp>
        <p:sp>
          <p:nvSpPr>
            <p:cNvPr id="70668" name="Rectangle 12"/>
            <p:cNvSpPr>
              <a:spLocks noChangeArrowheads="1"/>
            </p:cNvSpPr>
            <p:nvPr/>
          </p:nvSpPr>
          <p:spPr bwMode="auto">
            <a:xfrm>
              <a:off x="806" y="2294"/>
              <a:ext cx="564" cy="288"/>
            </a:xfrm>
            <a:prstGeom prst="rect">
              <a:avLst/>
            </a:prstGeom>
            <a:solidFill>
              <a:srgbClr val="EAEC5E"/>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ATM</a:t>
              </a:r>
              <a:endParaRPr lang="en-US" altLang="zh-CN"/>
            </a:p>
          </p:txBody>
        </p:sp>
      </p:grpSp>
      <p:grpSp>
        <p:nvGrpSpPr>
          <p:cNvPr id="5" name="Group 13"/>
          <p:cNvGrpSpPr>
            <a:grpSpLocks/>
          </p:cNvGrpSpPr>
          <p:nvPr/>
        </p:nvGrpSpPr>
        <p:grpSpPr bwMode="auto">
          <a:xfrm>
            <a:off x="996950" y="2673350"/>
            <a:ext cx="1435100" cy="520700"/>
            <a:chOff x="628" y="1684"/>
            <a:chExt cx="904" cy="328"/>
          </a:xfrm>
        </p:grpSpPr>
        <p:sp>
          <p:nvSpPr>
            <p:cNvPr id="70670" name="Rectangle 14"/>
            <p:cNvSpPr>
              <a:spLocks noChangeArrowheads="1"/>
            </p:cNvSpPr>
            <p:nvPr/>
          </p:nvSpPr>
          <p:spPr bwMode="auto">
            <a:xfrm>
              <a:off x="628" y="1684"/>
              <a:ext cx="904" cy="328"/>
            </a:xfrm>
            <a:prstGeom prst="rect">
              <a:avLst/>
            </a:prstGeom>
            <a:solidFill>
              <a:srgbClr val="A3F25F"/>
            </a:solidFill>
            <a:ln w="12700">
              <a:solidFill>
                <a:schemeClr val="tx1"/>
              </a:solidFill>
              <a:miter lim="800000"/>
              <a:headEnd/>
              <a:tailEnd/>
            </a:ln>
            <a:effectLst/>
          </p:spPr>
          <p:txBody>
            <a:bodyPr wrap="none" anchor="ctr"/>
            <a:lstStyle/>
            <a:p>
              <a:endParaRPr lang="zh-CN" altLang="en-US"/>
            </a:p>
          </p:txBody>
        </p:sp>
        <p:sp>
          <p:nvSpPr>
            <p:cNvPr id="70671" name="Rectangle 15"/>
            <p:cNvSpPr>
              <a:spLocks noChangeArrowheads="1"/>
            </p:cNvSpPr>
            <p:nvPr/>
          </p:nvSpPr>
          <p:spPr bwMode="auto">
            <a:xfrm>
              <a:off x="806" y="1718"/>
              <a:ext cx="372" cy="288"/>
            </a:xfrm>
            <a:prstGeom prst="rect">
              <a:avLst/>
            </a:prstGeom>
            <a:solidFill>
              <a:srgbClr val="A3F25F"/>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FR</a:t>
              </a:r>
              <a:endParaRPr lang="en-US" altLang="zh-CN"/>
            </a:p>
          </p:txBody>
        </p:sp>
      </p:grpSp>
      <p:grpSp>
        <p:nvGrpSpPr>
          <p:cNvPr id="6" name="Group 16"/>
          <p:cNvGrpSpPr>
            <a:grpSpLocks/>
          </p:cNvGrpSpPr>
          <p:nvPr/>
        </p:nvGrpSpPr>
        <p:grpSpPr bwMode="auto">
          <a:xfrm>
            <a:off x="996950" y="1758950"/>
            <a:ext cx="1435100" cy="520700"/>
            <a:chOff x="628" y="1108"/>
            <a:chExt cx="904" cy="328"/>
          </a:xfrm>
        </p:grpSpPr>
        <p:sp>
          <p:nvSpPr>
            <p:cNvPr id="70673" name="Rectangle 17"/>
            <p:cNvSpPr>
              <a:spLocks noChangeArrowheads="1"/>
            </p:cNvSpPr>
            <p:nvPr/>
          </p:nvSpPr>
          <p:spPr bwMode="auto">
            <a:xfrm>
              <a:off x="628" y="1108"/>
              <a:ext cx="904" cy="328"/>
            </a:xfrm>
            <a:prstGeom prst="rect">
              <a:avLst/>
            </a:prstGeom>
            <a:solidFill>
              <a:srgbClr val="FFFFFF"/>
            </a:solidFill>
            <a:ln w="12700">
              <a:solidFill>
                <a:schemeClr val="tx1"/>
              </a:solidFill>
              <a:miter lim="800000"/>
              <a:headEnd/>
              <a:tailEnd/>
            </a:ln>
            <a:effectLst/>
          </p:spPr>
          <p:txBody>
            <a:bodyPr wrap="none" anchor="ctr"/>
            <a:lstStyle/>
            <a:p>
              <a:endParaRPr lang="zh-CN" altLang="en-US"/>
            </a:p>
          </p:txBody>
        </p:sp>
        <p:sp>
          <p:nvSpPr>
            <p:cNvPr id="70674" name="Rectangle 18"/>
            <p:cNvSpPr>
              <a:spLocks noChangeArrowheads="1"/>
            </p:cNvSpPr>
            <p:nvPr/>
          </p:nvSpPr>
          <p:spPr bwMode="auto">
            <a:xfrm>
              <a:off x="806" y="1142"/>
              <a:ext cx="308" cy="288"/>
            </a:xfrm>
            <a:prstGeom prst="rect">
              <a:avLst/>
            </a:prstGeom>
            <a:solidFill>
              <a:srgbClr val="FFFFFF"/>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IP</a:t>
              </a:r>
              <a:endParaRPr lang="en-US" altLang="zh-CN"/>
            </a:p>
          </p:txBody>
        </p:sp>
      </p:grpSp>
      <p:grpSp>
        <p:nvGrpSpPr>
          <p:cNvPr id="7" name="Group 19"/>
          <p:cNvGrpSpPr>
            <a:grpSpLocks/>
          </p:cNvGrpSpPr>
          <p:nvPr/>
        </p:nvGrpSpPr>
        <p:grpSpPr bwMode="auto">
          <a:xfrm>
            <a:off x="2901950" y="5340350"/>
            <a:ext cx="1435100" cy="520700"/>
            <a:chOff x="1828" y="3364"/>
            <a:chExt cx="904" cy="328"/>
          </a:xfrm>
        </p:grpSpPr>
        <p:sp>
          <p:nvSpPr>
            <p:cNvPr id="70676" name="Rectangle 20"/>
            <p:cNvSpPr>
              <a:spLocks noChangeArrowheads="1"/>
            </p:cNvSpPr>
            <p:nvPr/>
          </p:nvSpPr>
          <p:spPr bwMode="auto">
            <a:xfrm>
              <a:off x="1828" y="3364"/>
              <a:ext cx="904" cy="328"/>
            </a:xfrm>
            <a:prstGeom prst="rect">
              <a:avLst/>
            </a:prstGeom>
            <a:solidFill>
              <a:schemeClr val="hlink"/>
            </a:solidFill>
            <a:ln w="12700">
              <a:solidFill>
                <a:schemeClr val="tx1"/>
              </a:solidFill>
              <a:miter lim="800000"/>
              <a:headEnd/>
              <a:tailEnd/>
            </a:ln>
            <a:effectLst/>
          </p:spPr>
          <p:txBody>
            <a:bodyPr wrap="none" anchor="ctr"/>
            <a:lstStyle/>
            <a:p>
              <a:endParaRPr lang="zh-CN" altLang="en-US"/>
            </a:p>
          </p:txBody>
        </p:sp>
        <p:sp>
          <p:nvSpPr>
            <p:cNvPr id="70677" name="Rectangle 21"/>
            <p:cNvSpPr>
              <a:spLocks noChangeArrowheads="1"/>
            </p:cNvSpPr>
            <p:nvPr/>
          </p:nvSpPr>
          <p:spPr bwMode="auto">
            <a:xfrm>
              <a:off x="2006" y="3398"/>
              <a:ext cx="634" cy="291"/>
            </a:xfrm>
            <a:prstGeom prst="rect">
              <a:avLst/>
            </a:prstGeom>
            <a:solidFill>
              <a:schemeClr val="hlink"/>
            </a:solidFill>
            <a:ln w="9525">
              <a:noFill/>
              <a:miter lim="800000"/>
              <a:headEnd/>
              <a:tailEnd/>
            </a:ln>
            <a:effectLst/>
          </p:spPr>
          <p:txBody>
            <a:bodyPr wrap="none" lIns="92075" tIns="46038" rIns="92075" bIns="46038">
              <a:spAutoFit/>
            </a:bodyPr>
            <a:lstStyle/>
            <a:p>
              <a:pPr eaLnBrk="0" hangingPunct="0"/>
              <a:r>
                <a:rPr lang="en-US" altLang="zh-CN" b="1" dirty="0" smtClean="0">
                  <a:solidFill>
                    <a:srgbClr val="000000"/>
                  </a:solidFill>
                </a:rPr>
                <a:t>WDM</a:t>
              </a:r>
              <a:endParaRPr lang="en-US" altLang="zh-CN" b="1" dirty="0">
                <a:solidFill>
                  <a:srgbClr val="000000"/>
                </a:solidFill>
              </a:endParaRPr>
            </a:p>
          </p:txBody>
        </p:sp>
      </p:grpSp>
      <p:grpSp>
        <p:nvGrpSpPr>
          <p:cNvPr id="8" name="Group 22"/>
          <p:cNvGrpSpPr>
            <a:grpSpLocks/>
          </p:cNvGrpSpPr>
          <p:nvPr/>
        </p:nvGrpSpPr>
        <p:grpSpPr bwMode="auto">
          <a:xfrm>
            <a:off x="2901950" y="4502150"/>
            <a:ext cx="1435100" cy="520700"/>
            <a:chOff x="1828" y="2836"/>
            <a:chExt cx="904" cy="328"/>
          </a:xfrm>
        </p:grpSpPr>
        <p:sp>
          <p:nvSpPr>
            <p:cNvPr id="70679" name="Rectangle 23"/>
            <p:cNvSpPr>
              <a:spLocks noChangeArrowheads="1"/>
            </p:cNvSpPr>
            <p:nvPr/>
          </p:nvSpPr>
          <p:spPr bwMode="auto">
            <a:xfrm>
              <a:off x="1828" y="2836"/>
              <a:ext cx="904" cy="328"/>
            </a:xfrm>
            <a:prstGeom prst="rect">
              <a:avLst/>
            </a:prstGeom>
            <a:solidFill>
              <a:srgbClr val="FE9B03"/>
            </a:solidFill>
            <a:ln w="12700">
              <a:solidFill>
                <a:schemeClr val="tx1"/>
              </a:solidFill>
              <a:miter lim="800000"/>
              <a:headEnd/>
              <a:tailEnd/>
            </a:ln>
            <a:effectLst/>
          </p:spPr>
          <p:txBody>
            <a:bodyPr wrap="none" anchor="ctr"/>
            <a:lstStyle/>
            <a:p>
              <a:endParaRPr lang="zh-CN" altLang="en-US"/>
            </a:p>
          </p:txBody>
        </p:sp>
        <p:sp>
          <p:nvSpPr>
            <p:cNvPr id="70680" name="Rectangle 24"/>
            <p:cNvSpPr>
              <a:spLocks noChangeArrowheads="1"/>
            </p:cNvSpPr>
            <p:nvPr/>
          </p:nvSpPr>
          <p:spPr bwMode="auto">
            <a:xfrm>
              <a:off x="2006" y="2870"/>
              <a:ext cx="511" cy="288"/>
            </a:xfrm>
            <a:prstGeom prst="rect">
              <a:avLst/>
            </a:prstGeom>
            <a:solidFill>
              <a:srgbClr val="FE9B03"/>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SDH</a:t>
              </a:r>
              <a:endParaRPr lang="en-US" altLang="zh-CN"/>
            </a:p>
          </p:txBody>
        </p:sp>
      </p:grpSp>
      <p:grpSp>
        <p:nvGrpSpPr>
          <p:cNvPr id="9" name="Group 25"/>
          <p:cNvGrpSpPr>
            <a:grpSpLocks/>
          </p:cNvGrpSpPr>
          <p:nvPr/>
        </p:nvGrpSpPr>
        <p:grpSpPr bwMode="auto">
          <a:xfrm>
            <a:off x="2901950" y="3587750"/>
            <a:ext cx="1435100" cy="520700"/>
            <a:chOff x="1828" y="2260"/>
            <a:chExt cx="904" cy="328"/>
          </a:xfrm>
        </p:grpSpPr>
        <p:sp>
          <p:nvSpPr>
            <p:cNvPr id="70682" name="Rectangle 26"/>
            <p:cNvSpPr>
              <a:spLocks noChangeArrowheads="1"/>
            </p:cNvSpPr>
            <p:nvPr/>
          </p:nvSpPr>
          <p:spPr bwMode="auto">
            <a:xfrm>
              <a:off x="1828" y="2260"/>
              <a:ext cx="904" cy="328"/>
            </a:xfrm>
            <a:prstGeom prst="rect">
              <a:avLst/>
            </a:prstGeom>
            <a:solidFill>
              <a:srgbClr val="EAEC5E"/>
            </a:solidFill>
            <a:ln w="12700">
              <a:solidFill>
                <a:schemeClr val="tx1"/>
              </a:solidFill>
              <a:miter lim="800000"/>
              <a:headEnd/>
              <a:tailEnd/>
            </a:ln>
            <a:effectLst/>
          </p:spPr>
          <p:txBody>
            <a:bodyPr wrap="none" anchor="ctr"/>
            <a:lstStyle/>
            <a:p>
              <a:endParaRPr lang="zh-CN" altLang="en-US"/>
            </a:p>
          </p:txBody>
        </p:sp>
        <p:sp>
          <p:nvSpPr>
            <p:cNvPr id="70683" name="Rectangle 27"/>
            <p:cNvSpPr>
              <a:spLocks noChangeArrowheads="1"/>
            </p:cNvSpPr>
            <p:nvPr/>
          </p:nvSpPr>
          <p:spPr bwMode="auto">
            <a:xfrm>
              <a:off x="2006" y="2294"/>
              <a:ext cx="564" cy="288"/>
            </a:xfrm>
            <a:prstGeom prst="rect">
              <a:avLst/>
            </a:prstGeom>
            <a:solidFill>
              <a:srgbClr val="EAEC5E"/>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ATM</a:t>
              </a:r>
              <a:endParaRPr lang="en-US" altLang="zh-CN">
                <a:solidFill>
                  <a:schemeClr val="bg2"/>
                </a:solidFill>
              </a:endParaRPr>
            </a:p>
          </p:txBody>
        </p:sp>
      </p:grpSp>
      <p:grpSp>
        <p:nvGrpSpPr>
          <p:cNvPr id="10" name="Group 28"/>
          <p:cNvGrpSpPr>
            <a:grpSpLocks/>
          </p:cNvGrpSpPr>
          <p:nvPr/>
        </p:nvGrpSpPr>
        <p:grpSpPr bwMode="auto">
          <a:xfrm>
            <a:off x="4883150" y="5340350"/>
            <a:ext cx="1435100" cy="520700"/>
            <a:chOff x="3076" y="3364"/>
            <a:chExt cx="904" cy="328"/>
          </a:xfrm>
        </p:grpSpPr>
        <p:sp>
          <p:nvSpPr>
            <p:cNvPr id="70685" name="Rectangle 29"/>
            <p:cNvSpPr>
              <a:spLocks noChangeArrowheads="1"/>
            </p:cNvSpPr>
            <p:nvPr/>
          </p:nvSpPr>
          <p:spPr bwMode="auto">
            <a:xfrm>
              <a:off x="3076" y="3364"/>
              <a:ext cx="904" cy="328"/>
            </a:xfrm>
            <a:prstGeom prst="rect">
              <a:avLst/>
            </a:prstGeom>
            <a:solidFill>
              <a:schemeClr val="hlink"/>
            </a:solidFill>
            <a:ln w="12700">
              <a:solidFill>
                <a:schemeClr val="tx1"/>
              </a:solidFill>
              <a:miter lim="800000"/>
              <a:headEnd/>
              <a:tailEnd/>
            </a:ln>
            <a:effectLst/>
          </p:spPr>
          <p:txBody>
            <a:bodyPr wrap="none" anchor="ctr"/>
            <a:lstStyle/>
            <a:p>
              <a:endParaRPr lang="zh-CN" altLang="en-US"/>
            </a:p>
          </p:txBody>
        </p:sp>
        <p:sp>
          <p:nvSpPr>
            <p:cNvPr id="70686" name="Rectangle 30"/>
            <p:cNvSpPr>
              <a:spLocks noChangeArrowheads="1"/>
            </p:cNvSpPr>
            <p:nvPr/>
          </p:nvSpPr>
          <p:spPr bwMode="auto">
            <a:xfrm>
              <a:off x="3254" y="3398"/>
              <a:ext cx="634" cy="291"/>
            </a:xfrm>
            <a:prstGeom prst="rect">
              <a:avLst/>
            </a:prstGeom>
            <a:solidFill>
              <a:schemeClr val="hlink"/>
            </a:solidFill>
            <a:ln w="9525">
              <a:noFill/>
              <a:miter lim="800000"/>
              <a:headEnd/>
              <a:tailEnd/>
            </a:ln>
            <a:effectLst/>
          </p:spPr>
          <p:txBody>
            <a:bodyPr wrap="none" lIns="92075" tIns="46038" rIns="92075" bIns="46038">
              <a:spAutoFit/>
            </a:bodyPr>
            <a:lstStyle/>
            <a:p>
              <a:pPr eaLnBrk="0" hangingPunct="0"/>
              <a:r>
                <a:rPr lang="en-US" altLang="zh-CN" b="1" dirty="0" smtClean="0">
                  <a:solidFill>
                    <a:srgbClr val="000000"/>
                  </a:solidFill>
                </a:rPr>
                <a:t>WDM</a:t>
              </a:r>
              <a:endParaRPr lang="en-US" altLang="zh-CN" b="1" dirty="0">
                <a:solidFill>
                  <a:srgbClr val="000000"/>
                </a:solidFill>
              </a:endParaRPr>
            </a:p>
          </p:txBody>
        </p:sp>
      </p:grpSp>
      <p:grpSp>
        <p:nvGrpSpPr>
          <p:cNvPr id="11" name="Group 31"/>
          <p:cNvGrpSpPr>
            <a:grpSpLocks/>
          </p:cNvGrpSpPr>
          <p:nvPr/>
        </p:nvGrpSpPr>
        <p:grpSpPr bwMode="auto">
          <a:xfrm>
            <a:off x="4883150" y="4502150"/>
            <a:ext cx="1435100" cy="520700"/>
            <a:chOff x="3076" y="2836"/>
            <a:chExt cx="904" cy="328"/>
          </a:xfrm>
        </p:grpSpPr>
        <p:sp>
          <p:nvSpPr>
            <p:cNvPr id="70688" name="Rectangle 32"/>
            <p:cNvSpPr>
              <a:spLocks noChangeArrowheads="1"/>
            </p:cNvSpPr>
            <p:nvPr/>
          </p:nvSpPr>
          <p:spPr bwMode="auto">
            <a:xfrm>
              <a:off x="3076" y="2836"/>
              <a:ext cx="904" cy="328"/>
            </a:xfrm>
            <a:prstGeom prst="rect">
              <a:avLst/>
            </a:prstGeom>
            <a:solidFill>
              <a:srgbClr val="FE9B03"/>
            </a:solidFill>
            <a:ln w="12700">
              <a:solidFill>
                <a:schemeClr val="tx1"/>
              </a:solidFill>
              <a:miter lim="800000"/>
              <a:headEnd/>
              <a:tailEnd/>
            </a:ln>
            <a:effectLst/>
          </p:spPr>
          <p:txBody>
            <a:bodyPr wrap="none" anchor="ctr"/>
            <a:lstStyle/>
            <a:p>
              <a:endParaRPr lang="zh-CN" altLang="en-US"/>
            </a:p>
          </p:txBody>
        </p:sp>
        <p:sp>
          <p:nvSpPr>
            <p:cNvPr id="70689" name="Rectangle 33"/>
            <p:cNvSpPr>
              <a:spLocks noChangeArrowheads="1"/>
            </p:cNvSpPr>
            <p:nvPr/>
          </p:nvSpPr>
          <p:spPr bwMode="auto">
            <a:xfrm>
              <a:off x="3254" y="2870"/>
              <a:ext cx="511" cy="288"/>
            </a:xfrm>
            <a:prstGeom prst="rect">
              <a:avLst/>
            </a:prstGeom>
            <a:solidFill>
              <a:srgbClr val="FE9B03"/>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SDH</a:t>
              </a:r>
              <a:endParaRPr lang="en-US" altLang="zh-CN"/>
            </a:p>
          </p:txBody>
        </p:sp>
      </p:grpSp>
      <p:grpSp>
        <p:nvGrpSpPr>
          <p:cNvPr id="12" name="Group 34"/>
          <p:cNvGrpSpPr>
            <a:grpSpLocks/>
          </p:cNvGrpSpPr>
          <p:nvPr/>
        </p:nvGrpSpPr>
        <p:grpSpPr bwMode="auto">
          <a:xfrm>
            <a:off x="6864350" y="5340350"/>
            <a:ext cx="1435100" cy="520700"/>
            <a:chOff x="4324" y="3364"/>
            <a:chExt cx="904" cy="328"/>
          </a:xfrm>
        </p:grpSpPr>
        <p:sp>
          <p:nvSpPr>
            <p:cNvPr id="70691" name="Rectangle 35"/>
            <p:cNvSpPr>
              <a:spLocks noChangeArrowheads="1"/>
            </p:cNvSpPr>
            <p:nvPr/>
          </p:nvSpPr>
          <p:spPr bwMode="auto">
            <a:xfrm>
              <a:off x="4324" y="3364"/>
              <a:ext cx="904" cy="328"/>
            </a:xfrm>
            <a:prstGeom prst="rect">
              <a:avLst/>
            </a:prstGeom>
            <a:solidFill>
              <a:schemeClr val="hlink"/>
            </a:solidFill>
            <a:ln w="12700">
              <a:solidFill>
                <a:schemeClr val="tx1"/>
              </a:solidFill>
              <a:miter lim="800000"/>
              <a:headEnd/>
              <a:tailEnd/>
            </a:ln>
            <a:effectLst/>
          </p:spPr>
          <p:txBody>
            <a:bodyPr wrap="none" anchor="ctr"/>
            <a:lstStyle/>
            <a:p>
              <a:endParaRPr lang="zh-CN" altLang="en-US"/>
            </a:p>
          </p:txBody>
        </p:sp>
        <p:sp>
          <p:nvSpPr>
            <p:cNvPr id="70692" name="Rectangle 36"/>
            <p:cNvSpPr>
              <a:spLocks noChangeArrowheads="1"/>
            </p:cNvSpPr>
            <p:nvPr/>
          </p:nvSpPr>
          <p:spPr bwMode="auto">
            <a:xfrm>
              <a:off x="4502" y="3398"/>
              <a:ext cx="634" cy="291"/>
            </a:xfrm>
            <a:prstGeom prst="rect">
              <a:avLst/>
            </a:prstGeom>
            <a:solidFill>
              <a:schemeClr val="hlink"/>
            </a:solidFill>
            <a:ln w="9525">
              <a:noFill/>
              <a:miter lim="800000"/>
              <a:headEnd/>
              <a:tailEnd/>
            </a:ln>
            <a:effectLst/>
          </p:spPr>
          <p:txBody>
            <a:bodyPr wrap="none" lIns="92075" tIns="46038" rIns="92075" bIns="46038">
              <a:spAutoFit/>
            </a:bodyPr>
            <a:lstStyle/>
            <a:p>
              <a:pPr eaLnBrk="0" hangingPunct="0"/>
              <a:r>
                <a:rPr lang="en-US" altLang="zh-CN" b="1" dirty="0" smtClean="0">
                  <a:solidFill>
                    <a:srgbClr val="000000"/>
                  </a:solidFill>
                </a:rPr>
                <a:t>WDM</a:t>
              </a:r>
              <a:endParaRPr lang="en-US" altLang="zh-CN" dirty="0"/>
            </a:p>
          </p:txBody>
        </p:sp>
      </p:grpSp>
      <p:grpSp>
        <p:nvGrpSpPr>
          <p:cNvPr id="13" name="Group 37"/>
          <p:cNvGrpSpPr>
            <a:grpSpLocks/>
          </p:cNvGrpSpPr>
          <p:nvPr/>
        </p:nvGrpSpPr>
        <p:grpSpPr bwMode="auto">
          <a:xfrm>
            <a:off x="6864350" y="4502150"/>
            <a:ext cx="1435100" cy="520700"/>
            <a:chOff x="4324" y="2836"/>
            <a:chExt cx="904" cy="328"/>
          </a:xfrm>
        </p:grpSpPr>
        <p:sp>
          <p:nvSpPr>
            <p:cNvPr id="70694" name="Rectangle 38"/>
            <p:cNvSpPr>
              <a:spLocks noChangeArrowheads="1"/>
            </p:cNvSpPr>
            <p:nvPr/>
          </p:nvSpPr>
          <p:spPr bwMode="auto">
            <a:xfrm>
              <a:off x="4324" y="2836"/>
              <a:ext cx="904" cy="328"/>
            </a:xfrm>
            <a:prstGeom prst="rect">
              <a:avLst/>
            </a:prstGeom>
            <a:solidFill>
              <a:srgbClr val="FFFFFF"/>
            </a:solidFill>
            <a:ln w="12700">
              <a:solidFill>
                <a:schemeClr val="tx1"/>
              </a:solidFill>
              <a:miter lim="800000"/>
              <a:headEnd/>
              <a:tailEnd/>
            </a:ln>
            <a:effectLst/>
          </p:spPr>
          <p:txBody>
            <a:bodyPr wrap="none" anchor="ctr"/>
            <a:lstStyle/>
            <a:p>
              <a:endParaRPr lang="zh-CN" altLang="en-US"/>
            </a:p>
          </p:txBody>
        </p:sp>
        <p:sp>
          <p:nvSpPr>
            <p:cNvPr id="70695" name="Rectangle 39"/>
            <p:cNvSpPr>
              <a:spLocks noChangeArrowheads="1"/>
            </p:cNvSpPr>
            <p:nvPr/>
          </p:nvSpPr>
          <p:spPr bwMode="auto">
            <a:xfrm>
              <a:off x="4502" y="2870"/>
              <a:ext cx="308" cy="288"/>
            </a:xfrm>
            <a:prstGeom prst="rect">
              <a:avLst/>
            </a:prstGeom>
            <a:solidFill>
              <a:srgbClr val="FFFFFF"/>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IP</a:t>
              </a:r>
              <a:endParaRPr lang="en-US" altLang="zh-CN"/>
            </a:p>
          </p:txBody>
        </p:sp>
      </p:grpSp>
      <p:sp>
        <p:nvSpPr>
          <p:cNvPr id="70699" name="AutoShape 43"/>
          <p:cNvSpPr>
            <a:spLocks noChangeArrowheads="1"/>
          </p:cNvSpPr>
          <p:nvPr/>
        </p:nvSpPr>
        <p:spPr bwMode="auto">
          <a:xfrm>
            <a:off x="4114800" y="914400"/>
            <a:ext cx="2362200" cy="533400"/>
          </a:xfrm>
          <a:prstGeom prst="wedgeRectCallout">
            <a:avLst>
              <a:gd name="adj1" fmla="val -56454"/>
              <a:gd name="adj2" fmla="val 454463"/>
            </a:avLst>
          </a:prstGeom>
          <a:solidFill>
            <a:srgbClr val="CCFF66"/>
          </a:solidFill>
          <a:ln w="9525">
            <a:solidFill>
              <a:srgbClr val="A50021"/>
            </a:solidFill>
            <a:miter lim="800000"/>
            <a:headEnd/>
            <a:tailEnd/>
          </a:ln>
          <a:effectLst/>
        </p:spPr>
        <p:txBody>
          <a:bodyPr wrap="none" anchor="ctr"/>
          <a:lstStyle/>
          <a:p>
            <a:pPr algn="ctr"/>
            <a:r>
              <a:rPr lang="en-US" altLang="zh-CN" b="1"/>
              <a:t>20% of cell tax</a:t>
            </a:r>
            <a:endParaRPr lang="en-US" altLang="zh-CN"/>
          </a:p>
        </p:txBody>
      </p:sp>
      <p:sp>
        <p:nvSpPr>
          <p:cNvPr id="70700" name="AutoShape 44"/>
          <p:cNvSpPr>
            <a:spLocks noChangeArrowheads="1"/>
          </p:cNvSpPr>
          <p:nvPr/>
        </p:nvSpPr>
        <p:spPr bwMode="auto">
          <a:xfrm>
            <a:off x="5181600" y="1676400"/>
            <a:ext cx="3962400" cy="1600200"/>
          </a:xfrm>
          <a:prstGeom prst="wedgeRectCallout">
            <a:avLst>
              <a:gd name="adj1" fmla="val -23718"/>
              <a:gd name="adj2" fmla="val 124505"/>
            </a:avLst>
          </a:prstGeom>
          <a:solidFill>
            <a:srgbClr val="CCFF66"/>
          </a:solidFill>
          <a:ln w="9525">
            <a:solidFill>
              <a:srgbClr val="A50021"/>
            </a:solidFill>
            <a:miter lim="800000"/>
            <a:headEnd/>
            <a:tailEnd/>
          </a:ln>
          <a:effectLst/>
        </p:spPr>
        <p:txBody>
          <a:bodyPr wrap="none" anchor="ctr"/>
          <a:lstStyle/>
          <a:p>
            <a:r>
              <a:rPr lang="en-US" altLang="zh-CN" b="1"/>
              <a:t>60% of the cost is from nodes</a:t>
            </a:r>
          </a:p>
          <a:p>
            <a:r>
              <a:rPr lang="en-US" altLang="zh-CN" b="1"/>
              <a:t>Not enough granularity</a:t>
            </a:r>
          </a:p>
          <a:p>
            <a:r>
              <a:rPr lang="en-US" altLang="zh-CN" b="1"/>
              <a:t>Reliability duplicated by IP</a:t>
            </a:r>
          </a:p>
          <a:p>
            <a:r>
              <a:rPr lang="en-US" altLang="zh-CN" b="1"/>
              <a:t>Use only one wavelength</a:t>
            </a:r>
          </a:p>
        </p:txBody>
      </p:sp>
      <p:grpSp>
        <p:nvGrpSpPr>
          <p:cNvPr id="14" name="Group 45"/>
          <p:cNvGrpSpPr>
            <a:grpSpLocks/>
          </p:cNvGrpSpPr>
          <p:nvPr/>
        </p:nvGrpSpPr>
        <p:grpSpPr bwMode="auto">
          <a:xfrm>
            <a:off x="4883150" y="3663950"/>
            <a:ext cx="1435100" cy="520700"/>
            <a:chOff x="3076" y="2308"/>
            <a:chExt cx="904" cy="328"/>
          </a:xfrm>
        </p:grpSpPr>
        <p:sp>
          <p:nvSpPr>
            <p:cNvPr id="70702" name="Rectangle 46"/>
            <p:cNvSpPr>
              <a:spLocks noChangeArrowheads="1"/>
            </p:cNvSpPr>
            <p:nvPr/>
          </p:nvSpPr>
          <p:spPr bwMode="auto">
            <a:xfrm>
              <a:off x="3076" y="2308"/>
              <a:ext cx="904" cy="328"/>
            </a:xfrm>
            <a:prstGeom prst="rect">
              <a:avLst/>
            </a:prstGeom>
            <a:solidFill>
              <a:srgbClr val="FFFFFF"/>
            </a:solidFill>
            <a:ln w="12700">
              <a:solidFill>
                <a:schemeClr val="tx1"/>
              </a:solidFill>
              <a:miter lim="800000"/>
              <a:headEnd/>
              <a:tailEnd/>
            </a:ln>
            <a:effectLst/>
          </p:spPr>
          <p:txBody>
            <a:bodyPr wrap="none" anchor="ctr"/>
            <a:lstStyle/>
            <a:p>
              <a:endParaRPr lang="zh-CN" altLang="en-US"/>
            </a:p>
          </p:txBody>
        </p:sp>
        <p:sp>
          <p:nvSpPr>
            <p:cNvPr id="70703" name="Rectangle 47"/>
            <p:cNvSpPr>
              <a:spLocks noChangeArrowheads="1"/>
            </p:cNvSpPr>
            <p:nvPr/>
          </p:nvSpPr>
          <p:spPr bwMode="auto">
            <a:xfrm>
              <a:off x="3254" y="2342"/>
              <a:ext cx="308" cy="288"/>
            </a:xfrm>
            <a:prstGeom prst="rect">
              <a:avLst/>
            </a:prstGeom>
            <a:solidFill>
              <a:srgbClr val="FFFFFF"/>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IP</a:t>
              </a:r>
              <a:endParaRPr lang="en-US" altLang="zh-CN"/>
            </a:p>
          </p:txBody>
        </p:sp>
      </p:grpSp>
      <p:grpSp>
        <p:nvGrpSpPr>
          <p:cNvPr id="15" name="Group 48"/>
          <p:cNvGrpSpPr>
            <a:grpSpLocks/>
          </p:cNvGrpSpPr>
          <p:nvPr/>
        </p:nvGrpSpPr>
        <p:grpSpPr bwMode="auto">
          <a:xfrm>
            <a:off x="2901950" y="2673350"/>
            <a:ext cx="1435100" cy="520700"/>
            <a:chOff x="1828" y="1684"/>
            <a:chExt cx="904" cy="328"/>
          </a:xfrm>
        </p:grpSpPr>
        <p:sp>
          <p:nvSpPr>
            <p:cNvPr id="70705" name="Rectangle 49"/>
            <p:cNvSpPr>
              <a:spLocks noChangeArrowheads="1"/>
            </p:cNvSpPr>
            <p:nvPr/>
          </p:nvSpPr>
          <p:spPr bwMode="auto">
            <a:xfrm>
              <a:off x="1828" y="1684"/>
              <a:ext cx="904" cy="328"/>
            </a:xfrm>
            <a:prstGeom prst="rect">
              <a:avLst/>
            </a:prstGeom>
            <a:solidFill>
              <a:srgbClr val="FFFFFF"/>
            </a:solidFill>
            <a:ln w="12700">
              <a:solidFill>
                <a:schemeClr val="tx1"/>
              </a:solidFill>
              <a:miter lim="800000"/>
              <a:headEnd/>
              <a:tailEnd/>
            </a:ln>
            <a:effectLst/>
          </p:spPr>
          <p:txBody>
            <a:bodyPr wrap="none" anchor="ctr"/>
            <a:lstStyle/>
            <a:p>
              <a:endParaRPr lang="zh-CN" altLang="en-US"/>
            </a:p>
          </p:txBody>
        </p:sp>
        <p:sp>
          <p:nvSpPr>
            <p:cNvPr id="70706" name="Rectangle 50"/>
            <p:cNvSpPr>
              <a:spLocks noChangeArrowheads="1"/>
            </p:cNvSpPr>
            <p:nvPr/>
          </p:nvSpPr>
          <p:spPr bwMode="auto">
            <a:xfrm>
              <a:off x="2006" y="1718"/>
              <a:ext cx="308" cy="288"/>
            </a:xfrm>
            <a:prstGeom prst="rect">
              <a:avLst/>
            </a:prstGeom>
            <a:solidFill>
              <a:srgbClr val="FFFFFF"/>
            </a:solidFill>
            <a:ln w="9525">
              <a:noFill/>
              <a:miter lim="800000"/>
              <a:headEnd/>
              <a:tailEnd/>
            </a:ln>
            <a:effectLst/>
          </p:spPr>
          <p:txBody>
            <a:bodyPr wrap="none" lIns="92075" tIns="46038" rIns="92075" bIns="46038">
              <a:spAutoFit/>
            </a:bodyPr>
            <a:lstStyle/>
            <a:p>
              <a:pPr eaLnBrk="0" hangingPunct="0"/>
              <a:r>
                <a:rPr lang="en-US" altLang="zh-CN" b="1">
                  <a:solidFill>
                    <a:srgbClr val="000000"/>
                  </a:solidFill>
                </a:rPr>
                <a:t>IP</a:t>
              </a:r>
              <a:endParaRPr lang="en-US" altLang="zh-CN"/>
            </a:p>
          </p:txBody>
        </p:sp>
      </p:grpSp>
      <p:sp>
        <p:nvSpPr>
          <p:cNvPr id="70707" name="AutoShape 51"/>
          <p:cNvSpPr>
            <a:spLocks noChangeArrowheads="1"/>
          </p:cNvSpPr>
          <p:nvPr/>
        </p:nvSpPr>
        <p:spPr bwMode="auto">
          <a:xfrm>
            <a:off x="6858000" y="3733800"/>
            <a:ext cx="2057400" cy="381000"/>
          </a:xfrm>
          <a:prstGeom prst="wedgeRectCallout">
            <a:avLst>
              <a:gd name="adj1" fmla="val -16667"/>
              <a:gd name="adj2" fmla="val 142917"/>
            </a:avLst>
          </a:prstGeom>
          <a:solidFill>
            <a:srgbClr val="CCFF66"/>
          </a:solidFill>
          <a:ln w="9525">
            <a:solidFill>
              <a:srgbClr val="A50021"/>
            </a:solidFill>
            <a:miter lim="800000"/>
            <a:headEnd/>
            <a:tailEnd/>
          </a:ln>
          <a:effectLst/>
        </p:spPr>
        <p:txBody>
          <a:bodyPr wrap="none" anchor="ctr"/>
          <a:lstStyle/>
          <a:p>
            <a:pPr algn="ctr"/>
            <a:r>
              <a:rPr lang="en-US" altLang="zh-CN" b="1"/>
              <a:t>By MPLS?</a:t>
            </a:r>
            <a:endParaRPr lang="en-US" altLang="zh-CN"/>
          </a:p>
        </p:txBody>
      </p:sp>
      <p:sp>
        <p:nvSpPr>
          <p:cNvPr id="50" name="页脚占位符 1"/>
          <p:cNvSpPr>
            <a:spLocks noGrp="1"/>
          </p:cNvSpPr>
          <p:nvPr>
            <p:ph type="ftr" sz="quarter" idx="11"/>
          </p:nvPr>
        </p:nvSpPr>
        <p:spPr>
          <a:xfrm>
            <a:off x="5562600" y="6382384"/>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51" name="灯片编号占位符 2"/>
          <p:cNvSpPr txBox="1">
            <a:spLocks/>
          </p:cNvSpPr>
          <p:nvPr/>
        </p:nvSpPr>
        <p:spPr bwMode="auto">
          <a:xfrm>
            <a:off x="8361904" y="6382384"/>
            <a:ext cx="72177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ko-KR" sz="1400" b="0" i="0" u="none" strike="noStrike" kern="1200" cap="none" spc="0" normalizeH="0" baseline="0" noProof="0" smtClean="0">
                <a:ln>
                  <a:noFill/>
                </a:ln>
                <a:solidFill>
                  <a:schemeClr val="tx1"/>
                </a:solidFill>
                <a:effectLst/>
                <a:uLnTx/>
                <a:uFillTx/>
                <a:latin typeface="+mn-lt"/>
                <a:ea typeface="굴림" charset="-127"/>
                <a:cs typeface="+mn-cs"/>
              </a:rPr>
              <a:t>3-</a:t>
            </a:r>
            <a:fld id="{6961AF3F-357B-4795-BA10-F3CC5EC85656}" type="slidenum">
              <a:rPr kumimoji="0" lang="en-US" altLang="ko-KR" sz="1400" b="0" i="0" u="none" strike="noStrike" kern="1200" cap="none" spc="0" normalizeH="0" baseline="0" noProof="0" smtClean="0">
                <a:ln>
                  <a:noFill/>
                </a:ln>
                <a:solidFill>
                  <a:schemeClr val="tx1"/>
                </a:solidFill>
                <a:effectLst/>
                <a:uLnTx/>
                <a:uFillTx/>
                <a:latin typeface="+mn-lt"/>
                <a:ea typeface="굴림" charset="-127"/>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ko-KR" sz="1400" b="0" i="0" u="none" strike="noStrike" kern="1200" cap="none" spc="0" normalizeH="0" baseline="0" noProof="0" dirty="0">
              <a:ln>
                <a:noFill/>
              </a:ln>
              <a:solidFill>
                <a:schemeClr val="tx1"/>
              </a:solidFill>
              <a:effectLst/>
              <a:uLnTx/>
              <a:uFillTx/>
              <a:latin typeface="+mn-lt"/>
              <a:ea typeface="굴림" charset="-127"/>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99"/>
                                        </p:tgtEl>
                                        <p:attrNameLst>
                                          <p:attrName>style.visibility</p:attrName>
                                        </p:attrNameLst>
                                      </p:cBhvr>
                                      <p:to>
                                        <p:strVal val="visible"/>
                                      </p:to>
                                    </p:set>
                                    <p:anim calcmode="lin" valueType="num">
                                      <p:cBhvr additive="base">
                                        <p:cTn id="7" dur="500" fill="hold"/>
                                        <p:tgtEl>
                                          <p:spTgt spid="70699"/>
                                        </p:tgtEl>
                                        <p:attrNameLst>
                                          <p:attrName>ppt_x</p:attrName>
                                        </p:attrNameLst>
                                      </p:cBhvr>
                                      <p:tavLst>
                                        <p:tav tm="0">
                                          <p:val>
                                            <p:strVal val="1+#ppt_w/2"/>
                                          </p:val>
                                        </p:tav>
                                        <p:tav tm="100000">
                                          <p:val>
                                            <p:strVal val="#ppt_x"/>
                                          </p:val>
                                        </p:tav>
                                      </p:tavLst>
                                    </p:anim>
                                    <p:anim calcmode="lin" valueType="num">
                                      <p:cBhvr additive="base">
                                        <p:cTn id="8" dur="500" fill="hold"/>
                                        <p:tgtEl>
                                          <p:spTgt spid="706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700"/>
                                        </p:tgtEl>
                                        <p:attrNameLst>
                                          <p:attrName>style.visibility</p:attrName>
                                        </p:attrNameLst>
                                      </p:cBhvr>
                                      <p:to>
                                        <p:strVal val="visible"/>
                                      </p:to>
                                    </p:set>
                                    <p:anim calcmode="lin" valueType="num">
                                      <p:cBhvr additive="base">
                                        <p:cTn id="13" dur="500" fill="hold"/>
                                        <p:tgtEl>
                                          <p:spTgt spid="70700"/>
                                        </p:tgtEl>
                                        <p:attrNameLst>
                                          <p:attrName>ppt_x</p:attrName>
                                        </p:attrNameLst>
                                      </p:cBhvr>
                                      <p:tavLst>
                                        <p:tav tm="0">
                                          <p:val>
                                            <p:strVal val="1+#ppt_w/2"/>
                                          </p:val>
                                        </p:tav>
                                        <p:tav tm="100000">
                                          <p:val>
                                            <p:strVal val="#ppt_x"/>
                                          </p:val>
                                        </p:tav>
                                      </p:tavLst>
                                    </p:anim>
                                    <p:anim calcmode="lin" valueType="num">
                                      <p:cBhvr additive="base">
                                        <p:cTn id="14" dur="500" fill="hold"/>
                                        <p:tgtEl>
                                          <p:spTgt spid="707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707"/>
                                        </p:tgtEl>
                                        <p:attrNameLst>
                                          <p:attrName>style.visibility</p:attrName>
                                        </p:attrNameLst>
                                      </p:cBhvr>
                                      <p:to>
                                        <p:strVal val="visible"/>
                                      </p:to>
                                    </p:set>
                                    <p:anim calcmode="lin" valueType="num">
                                      <p:cBhvr additive="base">
                                        <p:cTn id="19" dur="500" fill="hold"/>
                                        <p:tgtEl>
                                          <p:spTgt spid="70707"/>
                                        </p:tgtEl>
                                        <p:attrNameLst>
                                          <p:attrName>ppt_x</p:attrName>
                                        </p:attrNameLst>
                                      </p:cBhvr>
                                      <p:tavLst>
                                        <p:tav tm="0">
                                          <p:val>
                                            <p:strVal val="1+#ppt_w/2"/>
                                          </p:val>
                                        </p:tav>
                                        <p:tav tm="100000">
                                          <p:val>
                                            <p:strVal val="#ppt_x"/>
                                          </p:val>
                                        </p:tav>
                                      </p:tavLst>
                                    </p:anim>
                                    <p:anim calcmode="lin" valueType="num">
                                      <p:cBhvr additive="base">
                                        <p:cTn id="20" dur="500" fill="hold"/>
                                        <p:tgtEl>
                                          <p:spTgt spid="70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9" grpId="0" animBg="1" autoUpdateAnimBg="0"/>
      <p:bldP spid="70700" grpId="0" animBg="1" autoUpdateAnimBg="0"/>
      <p:bldP spid="70707"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lstStyle/>
          <a:p>
            <a:r>
              <a:rPr lang="en-US" altLang="zh-CN" dirty="0" smtClean="0">
                <a:ea typeface="宋体" pitchFamily="2" charset="-122"/>
              </a:rPr>
              <a:t>Typical </a:t>
            </a:r>
            <a:r>
              <a:rPr lang="en-US" altLang="zh-CN" dirty="0">
                <a:ea typeface="宋体" pitchFamily="2" charset="-122"/>
              </a:rPr>
              <a:t>Protocol Stacks</a:t>
            </a:r>
          </a:p>
        </p:txBody>
      </p:sp>
      <p:sp>
        <p:nvSpPr>
          <p:cNvPr id="15365" name="Rectangle 5"/>
          <p:cNvSpPr>
            <a:spLocks noChangeArrowheads="1"/>
          </p:cNvSpPr>
          <p:nvPr/>
        </p:nvSpPr>
        <p:spPr bwMode="auto">
          <a:xfrm>
            <a:off x="1828800" y="2286000"/>
            <a:ext cx="1676400" cy="533400"/>
          </a:xfrm>
          <a:prstGeom prst="rect">
            <a:avLst/>
          </a:prstGeom>
          <a:noFill/>
          <a:ln w="9525">
            <a:solidFill>
              <a:schemeClr val="tx1"/>
            </a:solidFill>
            <a:miter lim="800000"/>
            <a:headEnd/>
            <a:tailEnd/>
          </a:ln>
          <a:effectLst/>
        </p:spPr>
        <p:txBody>
          <a:bodyPr wrap="none" anchor="ctr"/>
          <a:lstStyle/>
          <a:p>
            <a:pPr algn="ctr"/>
            <a:r>
              <a:rPr lang="en-US" altLang="zh-CN">
                <a:ea typeface="宋体" pitchFamily="2" charset="-122"/>
              </a:rPr>
              <a:t>IP</a:t>
            </a:r>
          </a:p>
        </p:txBody>
      </p:sp>
      <p:sp>
        <p:nvSpPr>
          <p:cNvPr id="15367" name="Rectangle 7"/>
          <p:cNvSpPr>
            <a:spLocks noChangeArrowheads="1"/>
          </p:cNvSpPr>
          <p:nvPr/>
        </p:nvSpPr>
        <p:spPr bwMode="auto">
          <a:xfrm>
            <a:off x="1828800" y="3200400"/>
            <a:ext cx="1676400" cy="533400"/>
          </a:xfrm>
          <a:prstGeom prst="rect">
            <a:avLst/>
          </a:prstGeom>
          <a:noFill/>
          <a:ln w="9525">
            <a:solidFill>
              <a:schemeClr val="tx1"/>
            </a:solidFill>
            <a:miter lim="800000"/>
            <a:headEnd/>
            <a:tailEnd/>
          </a:ln>
          <a:effectLst/>
        </p:spPr>
        <p:txBody>
          <a:bodyPr wrap="none" anchor="ctr"/>
          <a:lstStyle/>
          <a:p>
            <a:pPr algn="ctr"/>
            <a:r>
              <a:rPr lang="en-US" altLang="zh-CN">
                <a:ea typeface="宋体" pitchFamily="2" charset="-122"/>
              </a:rPr>
              <a:t>ATM</a:t>
            </a:r>
          </a:p>
        </p:txBody>
      </p:sp>
      <p:sp>
        <p:nvSpPr>
          <p:cNvPr id="15368" name="Rectangle 8"/>
          <p:cNvSpPr>
            <a:spLocks noChangeArrowheads="1"/>
          </p:cNvSpPr>
          <p:nvPr/>
        </p:nvSpPr>
        <p:spPr bwMode="auto">
          <a:xfrm>
            <a:off x="1828800" y="4114800"/>
            <a:ext cx="1676400" cy="533400"/>
          </a:xfrm>
          <a:prstGeom prst="rect">
            <a:avLst/>
          </a:prstGeom>
          <a:noFill/>
          <a:ln w="9525">
            <a:solidFill>
              <a:schemeClr val="tx1"/>
            </a:solidFill>
            <a:miter lim="800000"/>
            <a:headEnd/>
            <a:tailEnd/>
          </a:ln>
          <a:effectLst/>
        </p:spPr>
        <p:txBody>
          <a:bodyPr wrap="none" anchor="ctr"/>
          <a:lstStyle/>
          <a:p>
            <a:pPr algn="ctr"/>
            <a:r>
              <a:rPr lang="en-US" altLang="zh-CN">
                <a:ea typeface="宋体" pitchFamily="2" charset="-122"/>
              </a:rPr>
              <a:t>SONET</a:t>
            </a:r>
          </a:p>
        </p:txBody>
      </p:sp>
      <p:sp>
        <p:nvSpPr>
          <p:cNvPr id="15369" name="Rectangle 9"/>
          <p:cNvSpPr>
            <a:spLocks noChangeArrowheads="1"/>
          </p:cNvSpPr>
          <p:nvPr/>
        </p:nvSpPr>
        <p:spPr bwMode="auto">
          <a:xfrm>
            <a:off x="1828800" y="5029200"/>
            <a:ext cx="1676400" cy="533400"/>
          </a:xfrm>
          <a:prstGeom prst="rect">
            <a:avLst/>
          </a:prstGeom>
          <a:noFill/>
          <a:ln w="9525">
            <a:solidFill>
              <a:schemeClr val="tx1"/>
            </a:solidFill>
            <a:miter lim="800000"/>
            <a:headEnd/>
            <a:tailEnd/>
          </a:ln>
          <a:effectLst/>
        </p:spPr>
        <p:txBody>
          <a:bodyPr wrap="none" anchor="ctr"/>
          <a:lstStyle/>
          <a:p>
            <a:pPr algn="ctr"/>
            <a:r>
              <a:rPr lang="en-US" altLang="zh-CN">
                <a:ea typeface="宋体" pitchFamily="2" charset="-122"/>
              </a:rPr>
              <a:t>WDM</a:t>
            </a:r>
          </a:p>
        </p:txBody>
      </p:sp>
      <p:sp>
        <p:nvSpPr>
          <p:cNvPr id="15374" name="Line 14"/>
          <p:cNvSpPr>
            <a:spLocks noChangeShapeType="1"/>
          </p:cNvSpPr>
          <p:nvPr/>
        </p:nvSpPr>
        <p:spPr bwMode="auto">
          <a:xfrm>
            <a:off x="2590800" y="28194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5375" name="Line 15"/>
          <p:cNvSpPr>
            <a:spLocks noChangeShapeType="1"/>
          </p:cNvSpPr>
          <p:nvPr/>
        </p:nvSpPr>
        <p:spPr bwMode="auto">
          <a:xfrm>
            <a:off x="2590800" y="37338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5376" name="Line 16"/>
          <p:cNvSpPr>
            <a:spLocks noChangeShapeType="1"/>
          </p:cNvSpPr>
          <p:nvPr/>
        </p:nvSpPr>
        <p:spPr bwMode="auto">
          <a:xfrm>
            <a:off x="2590800" y="46482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5381" name="Object 21"/>
          <p:cNvGraphicFramePr>
            <a:graphicFrameLocks noChangeAspect="1"/>
          </p:cNvGraphicFramePr>
          <p:nvPr/>
        </p:nvGraphicFramePr>
        <p:xfrm>
          <a:off x="4752870" y="2209800"/>
          <a:ext cx="3248130" cy="3429000"/>
        </p:xfrm>
        <a:graphic>
          <a:graphicData uri="http://schemas.openxmlformats.org/presentationml/2006/ole">
            <p:oleObj spid="_x0000_s138259" name="CorelDRAW" r:id="rId3" imgW="2087880" imgH="1633728" progId="">
              <p:embed/>
            </p:oleObj>
          </a:graphicData>
        </a:graphic>
      </p:graphicFrame>
      <p:sp>
        <p:nvSpPr>
          <p:cNvPr id="15382" name="Rectangle 22"/>
          <p:cNvSpPr>
            <a:spLocks noChangeArrowheads="1"/>
          </p:cNvSpPr>
          <p:nvPr/>
        </p:nvSpPr>
        <p:spPr bwMode="auto">
          <a:xfrm>
            <a:off x="5331496" y="5490584"/>
            <a:ext cx="685800" cy="381000"/>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600" dirty="0">
                <a:ea typeface="宋体" pitchFamily="2" charset="-122"/>
              </a:rPr>
              <a:t>WDM</a:t>
            </a:r>
          </a:p>
        </p:txBody>
      </p:sp>
      <p:sp>
        <p:nvSpPr>
          <p:cNvPr id="12" name="页脚占位符 1"/>
          <p:cNvSpPr>
            <a:spLocks noGrp="1"/>
          </p:cNvSpPr>
          <p:nvPr>
            <p:ph type="ftr" sz="quarter" idx="11"/>
          </p:nvPr>
        </p:nvSpPr>
        <p:spPr>
          <a:xfrm>
            <a:off x="5562600" y="6382384"/>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13" name="灯片编号占位符 2"/>
          <p:cNvSpPr txBox="1">
            <a:spLocks/>
          </p:cNvSpPr>
          <p:nvPr/>
        </p:nvSpPr>
        <p:spPr bwMode="auto">
          <a:xfrm>
            <a:off x="8361904" y="6382384"/>
            <a:ext cx="72177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ko-KR" sz="1400" b="0" i="0" u="none" strike="noStrike" kern="1200" cap="none" spc="0" normalizeH="0" baseline="0" noProof="0" smtClean="0">
                <a:ln>
                  <a:noFill/>
                </a:ln>
                <a:solidFill>
                  <a:schemeClr val="tx1"/>
                </a:solidFill>
                <a:effectLst/>
                <a:uLnTx/>
                <a:uFillTx/>
                <a:latin typeface="+mn-lt"/>
                <a:ea typeface="굴림" charset="-127"/>
                <a:cs typeface="+mn-cs"/>
              </a:rPr>
              <a:t>3-</a:t>
            </a:r>
            <a:fld id="{6961AF3F-357B-4795-BA10-F3CC5EC85656}" type="slidenum">
              <a:rPr kumimoji="0" lang="en-US" altLang="ko-KR" sz="1400" b="0" i="0" u="none" strike="noStrike" kern="1200" cap="none" spc="0" normalizeH="0" baseline="0" noProof="0" smtClean="0">
                <a:ln>
                  <a:noFill/>
                </a:ln>
                <a:solidFill>
                  <a:schemeClr val="tx1"/>
                </a:solidFill>
                <a:effectLst/>
                <a:uLnTx/>
                <a:uFillTx/>
                <a:latin typeface="+mn-lt"/>
                <a:ea typeface="굴림" charset="-127"/>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ko-KR" sz="1400" b="0" i="0" u="none" strike="noStrike" kern="1200" cap="none" spc="0" normalizeH="0" baseline="0" noProof="0" dirty="0">
              <a:ln>
                <a:noFill/>
              </a:ln>
              <a:solidFill>
                <a:schemeClr val="tx1"/>
              </a:solidFill>
              <a:effectLst/>
              <a:uLnTx/>
              <a:uFillTx/>
              <a:latin typeface="+mn-lt"/>
              <a:ea typeface="굴림" charset="-127"/>
              <a:cs typeface="+mn-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64957" y="228600"/>
            <a:ext cx="8610601" cy="809625"/>
          </a:xfrm>
        </p:spPr>
        <p:txBody>
          <a:bodyPr/>
          <a:lstStyle/>
          <a:p>
            <a:r>
              <a:rPr lang="en-US" altLang="zh-CN" sz="3200" dirty="0">
                <a:ea typeface="宋体" pitchFamily="2" charset="-122"/>
              </a:rPr>
              <a:t>Disadvantage of </a:t>
            </a:r>
            <a:r>
              <a:rPr lang="en-US" altLang="zh-CN" sz="3200" dirty="0" smtClean="0">
                <a:ea typeface="宋体" pitchFamily="2" charset="-122"/>
              </a:rPr>
              <a:t>Multi-layer </a:t>
            </a:r>
            <a:r>
              <a:rPr lang="en-US" altLang="zh-CN" sz="3200" dirty="0">
                <a:ea typeface="宋体" pitchFamily="2" charset="-122"/>
              </a:rPr>
              <a:t>Protocol Stack</a:t>
            </a:r>
          </a:p>
        </p:txBody>
      </p:sp>
      <p:sp>
        <p:nvSpPr>
          <p:cNvPr id="11267" name="Rectangle 3"/>
          <p:cNvSpPr>
            <a:spLocks noGrp="1" noChangeArrowheads="1"/>
          </p:cNvSpPr>
          <p:nvPr>
            <p:ph type="body" idx="1"/>
          </p:nvPr>
        </p:nvSpPr>
        <p:spPr>
          <a:xfrm>
            <a:off x="541421" y="1628775"/>
            <a:ext cx="8145379" cy="4848224"/>
          </a:xfrm>
        </p:spPr>
        <p:txBody>
          <a:bodyPr/>
          <a:lstStyle/>
          <a:p>
            <a:r>
              <a:rPr lang="en-US" altLang="zh-CN" sz="2400" dirty="0" smtClean="0">
                <a:solidFill>
                  <a:srgbClr val="0000FF"/>
                </a:solidFill>
                <a:ea typeface="宋体" pitchFamily="2" charset="-122"/>
                <a:cs typeface="Arial" pitchFamily="34" charset="0"/>
              </a:rPr>
              <a:t>Functional overlap: </a:t>
            </a:r>
            <a:r>
              <a:rPr lang="en-US" altLang="zh-CN" sz="2400" dirty="0" smtClean="0">
                <a:solidFill>
                  <a:srgbClr val="000000"/>
                </a:solidFill>
                <a:ea typeface="宋体" pitchFamily="2" charset="-122"/>
                <a:cs typeface="Arial" pitchFamily="34" charset="0"/>
              </a:rPr>
              <a:t>So many layers are doing the same thing</a:t>
            </a:r>
          </a:p>
          <a:p>
            <a:r>
              <a:rPr lang="en-GB" altLang="zh-CN" sz="2400" dirty="0" smtClean="0">
                <a:solidFill>
                  <a:srgbClr val="0000FF"/>
                </a:solidFill>
                <a:cs typeface="Arial" pitchFamily="34" charset="0"/>
              </a:rPr>
              <a:t>Slow speed </a:t>
            </a:r>
            <a:r>
              <a:rPr lang="en-GB" altLang="zh-CN" sz="2400" dirty="0" smtClean="0">
                <a:solidFill>
                  <a:srgbClr val="000000"/>
                </a:solidFill>
                <a:cs typeface="Arial" pitchFamily="34" charset="0"/>
              </a:rPr>
              <a:t>(Electronic devices can not catch the transmission speed available at optical layer)</a:t>
            </a:r>
            <a:endParaRPr lang="en-US" altLang="zh-CN" sz="2400" dirty="0" smtClean="0">
              <a:solidFill>
                <a:srgbClr val="000000"/>
              </a:solidFill>
              <a:ea typeface="宋体" pitchFamily="2" charset="-122"/>
              <a:cs typeface="Arial" pitchFamily="34" charset="0"/>
            </a:endParaRPr>
          </a:p>
          <a:p>
            <a:r>
              <a:rPr lang="en-US" altLang="zh-CN" sz="2400" dirty="0" smtClean="0">
                <a:solidFill>
                  <a:srgbClr val="0000FF"/>
                </a:solidFill>
                <a:ea typeface="宋体" pitchFamily="2" charset="-122"/>
                <a:cs typeface="Arial" pitchFamily="34" charset="0"/>
              </a:rPr>
              <a:t>Latencies of connection</a:t>
            </a:r>
            <a:endParaRPr lang="en-US" altLang="en-US" sz="2400" dirty="0" smtClean="0">
              <a:solidFill>
                <a:srgbClr val="0000FF"/>
              </a:solidFill>
              <a:cs typeface="Arial" pitchFamily="34" charset="0"/>
            </a:endParaRPr>
          </a:p>
          <a:p>
            <a:r>
              <a:rPr lang="en-US" altLang="en-US" sz="2400" dirty="0" smtClean="0">
                <a:solidFill>
                  <a:srgbClr val="0000FF"/>
                </a:solidFill>
                <a:cs typeface="Arial" pitchFamily="34" charset="0"/>
              </a:rPr>
              <a:t>Inefficient</a:t>
            </a:r>
            <a:endParaRPr lang="en-US" altLang="en-US" sz="2400" dirty="0">
              <a:solidFill>
                <a:srgbClr val="0000FF"/>
              </a:solidFill>
              <a:cs typeface="Arial" pitchFamily="34" charset="0"/>
            </a:endParaRPr>
          </a:p>
          <a:p>
            <a:pPr lvl="1"/>
            <a:r>
              <a:rPr lang="en-US" altLang="zh-CN" sz="2000" dirty="0">
                <a:solidFill>
                  <a:srgbClr val="000000"/>
                </a:solidFill>
                <a:ea typeface="宋体" pitchFamily="2" charset="-122"/>
                <a:cs typeface="Arial" pitchFamily="34" charset="0"/>
              </a:rPr>
              <a:t>In IP over ATM over SONET over WDM network, 22% bandwidth used for protocol overhead</a:t>
            </a:r>
            <a:endParaRPr lang="en-US" altLang="en-US" sz="2000" dirty="0">
              <a:solidFill>
                <a:srgbClr val="000000"/>
              </a:solidFill>
              <a:cs typeface="Arial" pitchFamily="34" charset="0"/>
            </a:endParaRPr>
          </a:p>
          <a:p>
            <a:r>
              <a:rPr lang="en-US" altLang="en-US" sz="2400" dirty="0">
                <a:solidFill>
                  <a:srgbClr val="0000FF"/>
                </a:solidFill>
                <a:cs typeface="Arial" pitchFamily="34" charset="0"/>
              </a:rPr>
              <a:t>Layers often do not work in concert</a:t>
            </a:r>
            <a:r>
              <a:rPr lang="en-US" altLang="zh-CN" sz="2400" dirty="0">
                <a:solidFill>
                  <a:srgbClr val="0000FF"/>
                </a:solidFill>
                <a:ea typeface="宋体" pitchFamily="2" charset="-122"/>
                <a:cs typeface="Arial" pitchFamily="34" charset="0"/>
              </a:rPr>
              <a:t> </a:t>
            </a:r>
          </a:p>
          <a:p>
            <a:pPr lvl="1"/>
            <a:r>
              <a:rPr lang="en-US" altLang="zh-CN" sz="2000" dirty="0">
                <a:solidFill>
                  <a:srgbClr val="000000"/>
                </a:solidFill>
                <a:ea typeface="宋体" pitchFamily="2" charset="-122"/>
                <a:cs typeface="Arial" pitchFamily="34" charset="0"/>
              </a:rPr>
              <a:t>Every layer now runs at its own speed. So, low speed devices cannot fill the wavelength bandwidth. </a:t>
            </a:r>
          </a:p>
          <a:p>
            <a:pPr lvl="1"/>
            <a:r>
              <a:rPr lang="en-US" altLang="zh-CN" sz="2000" u="sng" dirty="0">
                <a:solidFill>
                  <a:srgbClr val="000000"/>
                </a:solidFill>
                <a:ea typeface="宋体" pitchFamily="2" charset="-122"/>
                <a:cs typeface="Arial" pitchFamily="34" charset="0"/>
              </a:rPr>
              <a:t>When</a:t>
            </a:r>
            <a:r>
              <a:rPr lang="en-US" altLang="zh-CN" sz="2000" dirty="0">
                <a:solidFill>
                  <a:srgbClr val="000000"/>
                </a:solidFill>
                <a:ea typeface="宋体" pitchFamily="2" charset="-122"/>
                <a:cs typeface="Arial" pitchFamily="34" charset="0"/>
              </a:rPr>
              <a:t> detecting of </a:t>
            </a:r>
            <a:r>
              <a:rPr lang="en-US" altLang="zh-CN" sz="2000" u="sng" dirty="0">
                <a:solidFill>
                  <a:srgbClr val="000000"/>
                </a:solidFill>
                <a:ea typeface="宋体" pitchFamily="2" charset="-122"/>
                <a:cs typeface="Arial" pitchFamily="34" charset="0"/>
              </a:rPr>
              <a:t>failure</a:t>
            </a:r>
            <a:r>
              <a:rPr lang="en-US" altLang="zh-CN" sz="2000" dirty="0">
                <a:solidFill>
                  <a:srgbClr val="000000"/>
                </a:solidFill>
                <a:ea typeface="宋体" pitchFamily="2" charset="-122"/>
                <a:cs typeface="Arial" pitchFamily="34" charset="0"/>
              </a:rPr>
              <a:t>, different layers </a:t>
            </a:r>
            <a:r>
              <a:rPr lang="en-US" altLang="zh-CN" sz="2000" u="sng" dirty="0">
                <a:solidFill>
                  <a:srgbClr val="000000"/>
                </a:solidFill>
                <a:ea typeface="宋体" pitchFamily="2" charset="-122"/>
                <a:cs typeface="Arial" pitchFamily="34" charset="0"/>
              </a:rPr>
              <a:t>compete for </a:t>
            </a:r>
            <a:r>
              <a:rPr lang="en-US" altLang="zh-CN" sz="2000" u="sng" dirty="0" smtClean="0">
                <a:solidFill>
                  <a:srgbClr val="000000"/>
                </a:solidFill>
                <a:ea typeface="宋体" pitchFamily="2" charset="-122"/>
                <a:cs typeface="Arial" pitchFamily="34" charset="0"/>
              </a:rPr>
              <a:t>protection</a:t>
            </a:r>
            <a:endParaRPr lang="en-US" altLang="zh-CN" sz="1800" u="sng" dirty="0">
              <a:solidFill>
                <a:srgbClr val="000000"/>
              </a:solidFill>
              <a:ea typeface="宋体" pitchFamily="2" charset="-122"/>
              <a:cs typeface="Arial" pitchFamily="34" charset="0"/>
            </a:endParaRPr>
          </a:p>
          <a:p>
            <a:pPr lvl="2"/>
            <a:endParaRPr lang="en-US" altLang="zh-CN" sz="1800" dirty="0">
              <a:solidFill>
                <a:srgbClr val="000000"/>
              </a:solidFill>
              <a:ea typeface="宋体" pitchFamily="2" charset="-122"/>
              <a:cs typeface="Arial" pitchFamily="34" charset="0"/>
            </a:endParaRPr>
          </a:p>
        </p:txBody>
      </p:sp>
      <p:sp>
        <p:nvSpPr>
          <p:cNvPr id="4" name="页脚占位符 1"/>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5" name="灯片编号占位符 2"/>
          <p:cNvSpPr>
            <a:spLocks noGrp="1"/>
          </p:cNvSpPr>
          <p:nvPr>
            <p:ph type="sldNum" sz="quarter" idx="12"/>
          </p:nvPr>
        </p:nvSpPr>
        <p:spPr>
          <a:xfrm>
            <a:off x="8209504" y="6400800"/>
            <a:ext cx="721772" cy="457200"/>
          </a:xfrm>
        </p:spPr>
        <p:txBody>
          <a:bodyPr/>
          <a:lstStyle/>
          <a:p>
            <a:pPr>
              <a:defRPr/>
            </a:pPr>
            <a:r>
              <a:rPr lang="en-US" altLang="ko-KR" dirty="0" smtClean="0"/>
              <a:t>3-</a:t>
            </a:r>
            <a:fld id="{6961AF3F-357B-4795-BA10-F3CC5EC85656}" type="slidenum">
              <a:rPr lang="en-US" altLang="ko-KR" smtClean="0"/>
              <a:pPr>
                <a:defRPr/>
              </a:pPr>
              <a:t>38</a:t>
            </a:fld>
            <a:endParaRPr lang="en-US" altLang="ko-KR" dirty="0"/>
          </a:p>
        </p:txBody>
      </p:sp>
      <p:pic>
        <p:nvPicPr>
          <p:cNvPr id="168962" name="Picture 2" descr="Image result for disadvantage"/>
          <p:cNvPicPr>
            <a:picLocks noChangeAspect="1" noChangeArrowheads="1"/>
          </p:cNvPicPr>
          <p:nvPr/>
        </p:nvPicPr>
        <p:blipFill>
          <a:blip r:embed="rId2" cstate="print"/>
          <a:srcRect/>
          <a:stretch>
            <a:fillRect/>
          </a:stretch>
        </p:blipFill>
        <p:spPr bwMode="auto">
          <a:xfrm>
            <a:off x="431800" y="845702"/>
            <a:ext cx="1216025" cy="889436"/>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pC\ppt\ee228\sc_am_3d_mems_switch.jpg"/>
          <p:cNvPicPr>
            <a:picLocks noChangeAspect="1" noChangeArrowheads="1"/>
          </p:cNvPicPr>
          <p:nvPr/>
        </p:nvPicPr>
        <p:blipFill>
          <a:blip r:embed="rId2" cstate="print"/>
          <a:srcRect/>
          <a:stretch>
            <a:fillRect/>
          </a:stretch>
        </p:blipFill>
        <p:spPr bwMode="auto">
          <a:xfrm>
            <a:off x="5715000" y="4087813"/>
            <a:ext cx="2974975" cy="2770187"/>
          </a:xfrm>
          <a:prstGeom prst="rect">
            <a:avLst/>
          </a:prstGeom>
          <a:noFill/>
        </p:spPr>
      </p:pic>
      <p:grpSp>
        <p:nvGrpSpPr>
          <p:cNvPr id="2" name="Group 5"/>
          <p:cNvGrpSpPr>
            <a:grpSpLocks/>
          </p:cNvGrpSpPr>
          <p:nvPr/>
        </p:nvGrpSpPr>
        <p:grpSpPr bwMode="auto">
          <a:xfrm>
            <a:off x="0" y="4114800"/>
            <a:ext cx="5762625" cy="2743200"/>
            <a:chOff x="336" y="1296"/>
            <a:chExt cx="4944" cy="2640"/>
          </a:xfrm>
        </p:grpSpPr>
        <p:sp>
          <p:nvSpPr>
            <p:cNvPr id="1030" name="AutoShape 6"/>
            <p:cNvSpPr>
              <a:spLocks noChangeArrowheads="1"/>
            </p:cNvSpPr>
            <p:nvPr/>
          </p:nvSpPr>
          <p:spPr bwMode="auto">
            <a:xfrm>
              <a:off x="1584" y="1488"/>
              <a:ext cx="2544" cy="1776"/>
            </a:xfrm>
            <a:prstGeom prst="cloudCallout">
              <a:avLst>
                <a:gd name="adj1" fmla="val -21227"/>
                <a:gd name="adj2" fmla="val 6870"/>
              </a:avLst>
            </a:prstGeom>
            <a:solidFill>
              <a:srgbClr val="CCFFFF"/>
            </a:solidFill>
            <a:ln w="9525">
              <a:solidFill>
                <a:srgbClr val="C0C0C0"/>
              </a:solidFill>
              <a:round/>
              <a:headEnd/>
              <a:tailEnd/>
            </a:ln>
            <a:effectLst/>
          </p:spPr>
          <p:txBody>
            <a:bodyPr/>
            <a:lstStyle/>
            <a:p>
              <a:pPr algn="ctr"/>
              <a:endParaRPr lang="zh-CN" altLang="zh-CN">
                <a:latin typeface="Times New Roman" pitchFamily="18" charset="0"/>
              </a:endParaRPr>
            </a:p>
          </p:txBody>
        </p:sp>
        <p:grpSp>
          <p:nvGrpSpPr>
            <p:cNvPr id="3" name="Group 7"/>
            <p:cNvGrpSpPr>
              <a:grpSpLocks/>
            </p:cNvGrpSpPr>
            <p:nvPr/>
          </p:nvGrpSpPr>
          <p:grpSpPr bwMode="auto">
            <a:xfrm>
              <a:off x="336" y="1536"/>
              <a:ext cx="1056" cy="720"/>
              <a:chOff x="336" y="1536"/>
              <a:chExt cx="1056" cy="720"/>
            </a:xfrm>
          </p:grpSpPr>
          <p:sp>
            <p:nvSpPr>
              <p:cNvPr id="1032" name="AutoShape 8"/>
              <p:cNvSpPr>
                <a:spLocks noChangeArrowheads="1"/>
              </p:cNvSpPr>
              <p:nvPr/>
            </p:nvSpPr>
            <p:spPr bwMode="auto">
              <a:xfrm>
                <a:off x="336" y="1536"/>
                <a:ext cx="1056" cy="720"/>
              </a:xfrm>
              <a:prstGeom prst="cloudCallout">
                <a:avLst>
                  <a:gd name="adj1" fmla="val 19319"/>
                  <a:gd name="adj2" fmla="val 90278"/>
                </a:avLst>
              </a:prstGeom>
              <a:solidFill>
                <a:srgbClr val="FFFFCC"/>
              </a:solidFill>
              <a:ln w="9525">
                <a:solidFill>
                  <a:srgbClr val="B2B2B2"/>
                </a:solidFill>
                <a:round/>
                <a:headEnd/>
                <a:tailEnd/>
              </a:ln>
              <a:effectLst/>
            </p:spPr>
            <p:txBody>
              <a:bodyPr/>
              <a:lstStyle/>
              <a:p>
                <a:pPr algn="ctr"/>
                <a:endParaRPr lang="zh-CN" altLang="zh-CN">
                  <a:latin typeface="Times New Roman" pitchFamily="18" charset="0"/>
                </a:endParaRPr>
              </a:p>
            </p:txBody>
          </p:sp>
          <p:sp>
            <p:nvSpPr>
              <p:cNvPr id="1033" name="Text Box 9"/>
              <p:cNvSpPr txBox="1">
                <a:spLocks noChangeArrowheads="1"/>
              </p:cNvSpPr>
              <p:nvPr/>
            </p:nvSpPr>
            <p:spPr bwMode="auto">
              <a:xfrm>
                <a:off x="528" y="1728"/>
                <a:ext cx="857" cy="498"/>
              </a:xfrm>
              <a:prstGeom prst="rect">
                <a:avLst/>
              </a:prstGeom>
              <a:noFill/>
              <a:ln w="9525">
                <a:noFill/>
                <a:miter lim="800000"/>
                <a:headEnd/>
                <a:tailEnd/>
              </a:ln>
              <a:effectLst/>
            </p:spPr>
            <p:txBody>
              <a:bodyPr wrap="none">
                <a:spAutoFit/>
              </a:bodyPr>
              <a:lstStyle/>
              <a:p>
                <a:r>
                  <a:rPr lang="en-US" altLang="zh-CN" sz="1400">
                    <a:ea typeface="宋体" pitchFamily="2" charset="-122"/>
                  </a:rPr>
                  <a:t>Electronic </a:t>
                </a:r>
              </a:p>
              <a:p>
                <a:r>
                  <a:rPr lang="en-US" altLang="zh-CN" sz="1400">
                    <a:ea typeface="宋体" pitchFamily="2" charset="-122"/>
                  </a:rPr>
                  <a:t>Network</a:t>
                </a:r>
              </a:p>
            </p:txBody>
          </p:sp>
        </p:grpSp>
        <p:grpSp>
          <p:nvGrpSpPr>
            <p:cNvPr id="4" name="Group 10"/>
            <p:cNvGrpSpPr>
              <a:grpSpLocks/>
            </p:cNvGrpSpPr>
            <p:nvPr/>
          </p:nvGrpSpPr>
          <p:grpSpPr bwMode="auto">
            <a:xfrm>
              <a:off x="528" y="2880"/>
              <a:ext cx="1056" cy="720"/>
              <a:chOff x="528" y="2880"/>
              <a:chExt cx="1056" cy="720"/>
            </a:xfrm>
          </p:grpSpPr>
          <p:sp>
            <p:nvSpPr>
              <p:cNvPr id="1035" name="AutoShape 11"/>
              <p:cNvSpPr>
                <a:spLocks noChangeArrowheads="1"/>
              </p:cNvSpPr>
              <p:nvPr/>
            </p:nvSpPr>
            <p:spPr bwMode="auto">
              <a:xfrm>
                <a:off x="528" y="2880"/>
                <a:ext cx="1056" cy="720"/>
              </a:xfrm>
              <a:prstGeom prst="cloudCallout">
                <a:avLst>
                  <a:gd name="adj1" fmla="val 19319"/>
                  <a:gd name="adj2" fmla="val 90278"/>
                </a:avLst>
              </a:prstGeom>
              <a:solidFill>
                <a:srgbClr val="FFFFCC"/>
              </a:solidFill>
              <a:ln w="9525">
                <a:solidFill>
                  <a:srgbClr val="C0C0C0"/>
                </a:solidFill>
                <a:round/>
                <a:headEnd/>
                <a:tailEnd/>
              </a:ln>
              <a:effectLst/>
            </p:spPr>
            <p:txBody>
              <a:bodyPr/>
              <a:lstStyle/>
              <a:p>
                <a:pPr algn="ctr"/>
                <a:endParaRPr lang="zh-CN" altLang="zh-CN">
                  <a:latin typeface="Times New Roman" pitchFamily="18" charset="0"/>
                </a:endParaRPr>
              </a:p>
            </p:txBody>
          </p:sp>
          <p:sp>
            <p:nvSpPr>
              <p:cNvPr id="1036" name="Text Box 12"/>
              <p:cNvSpPr txBox="1">
                <a:spLocks noChangeArrowheads="1"/>
              </p:cNvSpPr>
              <p:nvPr/>
            </p:nvSpPr>
            <p:spPr bwMode="auto">
              <a:xfrm>
                <a:off x="720" y="3073"/>
                <a:ext cx="857" cy="498"/>
              </a:xfrm>
              <a:prstGeom prst="rect">
                <a:avLst/>
              </a:prstGeom>
              <a:noFill/>
              <a:ln w="9525">
                <a:noFill/>
                <a:miter lim="800000"/>
                <a:headEnd/>
                <a:tailEnd/>
              </a:ln>
              <a:effectLst/>
            </p:spPr>
            <p:txBody>
              <a:bodyPr wrap="none">
                <a:spAutoFit/>
              </a:bodyPr>
              <a:lstStyle/>
              <a:p>
                <a:r>
                  <a:rPr lang="en-US" altLang="zh-CN" sz="1400">
                    <a:ea typeface="宋体" pitchFamily="2" charset="-122"/>
                  </a:rPr>
                  <a:t>Electronic </a:t>
                </a:r>
              </a:p>
              <a:p>
                <a:r>
                  <a:rPr lang="en-US" altLang="zh-CN" sz="1400">
                    <a:ea typeface="宋体" pitchFamily="2" charset="-122"/>
                  </a:rPr>
                  <a:t>Network</a:t>
                </a:r>
              </a:p>
            </p:txBody>
          </p:sp>
        </p:grpSp>
        <p:grpSp>
          <p:nvGrpSpPr>
            <p:cNvPr id="5" name="Group 13"/>
            <p:cNvGrpSpPr>
              <a:grpSpLocks/>
            </p:cNvGrpSpPr>
            <p:nvPr/>
          </p:nvGrpSpPr>
          <p:grpSpPr bwMode="auto">
            <a:xfrm>
              <a:off x="3936" y="2784"/>
              <a:ext cx="1056" cy="720"/>
              <a:chOff x="3936" y="2784"/>
              <a:chExt cx="1056" cy="720"/>
            </a:xfrm>
          </p:grpSpPr>
          <p:sp>
            <p:nvSpPr>
              <p:cNvPr id="1038" name="AutoShape 14"/>
              <p:cNvSpPr>
                <a:spLocks noChangeArrowheads="1"/>
              </p:cNvSpPr>
              <p:nvPr/>
            </p:nvSpPr>
            <p:spPr bwMode="auto">
              <a:xfrm>
                <a:off x="3936" y="2784"/>
                <a:ext cx="1056" cy="720"/>
              </a:xfrm>
              <a:prstGeom prst="cloudCallout">
                <a:avLst>
                  <a:gd name="adj1" fmla="val 19319"/>
                  <a:gd name="adj2" fmla="val 90278"/>
                </a:avLst>
              </a:prstGeom>
              <a:solidFill>
                <a:srgbClr val="FFFFCC"/>
              </a:solidFill>
              <a:ln w="9525">
                <a:solidFill>
                  <a:srgbClr val="C0C0C0"/>
                </a:solidFill>
                <a:round/>
                <a:headEnd/>
                <a:tailEnd/>
              </a:ln>
              <a:effectLst/>
            </p:spPr>
            <p:txBody>
              <a:bodyPr/>
              <a:lstStyle/>
              <a:p>
                <a:pPr algn="ctr"/>
                <a:endParaRPr lang="zh-CN" altLang="zh-CN">
                  <a:latin typeface="Times New Roman" pitchFamily="18" charset="0"/>
                </a:endParaRPr>
              </a:p>
            </p:txBody>
          </p:sp>
          <p:sp>
            <p:nvSpPr>
              <p:cNvPr id="1039" name="Text Box 15"/>
              <p:cNvSpPr txBox="1">
                <a:spLocks noChangeArrowheads="1"/>
              </p:cNvSpPr>
              <p:nvPr/>
            </p:nvSpPr>
            <p:spPr bwMode="auto">
              <a:xfrm>
                <a:off x="4129" y="2977"/>
                <a:ext cx="857" cy="498"/>
              </a:xfrm>
              <a:prstGeom prst="rect">
                <a:avLst/>
              </a:prstGeom>
              <a:noFill/>
              <a:ln w="9525">
                <a:noFill/>
                <a:miter lim="800000"/>
                <a:headEnd/>
                <a:tailEnd/>
              </a:ln>
              <a:effectLst/>
            </p:spPr>
            <p:txBody>
              <a:bodyPr wrap="none">
                <a:spAutoFit/>
              </a:bodyPr>
              <a:lstStyle/>
              <a:p>
                <a:r>
                  <a:rPr lang="en-US" altLang="zh-CN" sz="1400">
                    <a:ea typeface="宋体" pitchFamily="2" charset="-122"/>
                  </a:rPr>
                  <a:t>Electronic </a:t>
                </a:r>
              </a:p>
              <a:p>
                <a:r>
                  <a:rPr lang="en-US" altLang="zh-CN" sz="1400">
                    <a:ea typeface="宋体" pitchFamily="2" charset="-122"/>
                  </a:rPr>
                  <a:t>Network</a:t>
                </a:r>
              </a:p>
            </p:txBody>
          </p:sp>
        </p:grpSp>
        <p:grpSp>
          <p:nvGrpSpPr>
            <p:cNvPr id="6" name="Group 16"/>
            <p:cNvGrpSpPr>
              <a:grpSpLocks/>
            </p:cNvGrpSpPr>
            <p:nvPr/>
          </p:nvGrpSpPr>
          <p:grpSpPr bwMode="auto">
            <a:xfrm>
              <a:off x="4224" y="1296"/>
              <a:ext cx="1056" cy="720"/>
              <a:chOff x="4224" y="1296"/>
              <a:chExt cx="1056" cy="720"/>
            </a:xfrm>
          </p:grpSpPr>
          <p:sp>
            <p:nvSpPr>
              <p:cNvPr id="1041" name="AutoShape 17"/>
              <p:cNvSpPr>
                <a:spLocks noChangeArrowheads="1"/>
              </p:cNvSpPr>
              <p:nvPr/>
            </p:nvSpPr>
            <p:spPr bwMode="auto">
              <a:xfrm>
                <a:off x="4224" y="1296"/>
                <a:ext cx="1056" cy="720"/>
              </a:xfrm>
              <a:prstGeom prst="cloudCallout">
                <a:avLst>
                  <a:gd name="adj1" fmla="val 19319"/>
                  <a:gd name="adj2" fmla="val 90278"/>
                </a:avLst>
              </a:prstGeom>
              <a:solidFill>
                <a:srgbClr val="FFFFCC"/>
              </a:solidFill>
              <a:ln w="9525">
                <a:solidFill>
                  <a:srgbClr val="C0C0C0"/>
                </a:solidFill>
                <a:round/>
                <a:headEnd/>
                <a:tailEnd/>
              </a:ln>
              <a:effectLst/>
            </p:spPr>
            <p:txBody>
              <a:bodyPr/>
              <a:lstStyle/>
              <a:p>
                <a:pPr algn="ctr"/>
                <a:endParaRPr lang="zh-CN" altLang="zh-CN">
                  <a:latin typeface="Times New Roman" pitchFamily="18" charset="0"/>
                </a:endParaRPr>
              </a:p>
            </p:txBody>
          </p:sp>
          <p:sp>
            <p:nvSpPr>
              <p:cNvPr id="1042" name="Text Box 18"/>
              <p:cNvSpPr txBox="1">
                <a:spLocks noChangeArrowheads="1"/>
              </p:cNvSpPr>
              <p:nvPr/>
            </p:nvSpPr>
            <p:spPr bwMode="auto">
              <a:xfrm>
                <a:off x="4418" y="1489"/>
                <a:ext cx="857" cy="498"/>
              </a:xfrm>
              <a:prstGeom prst="rect">
                <a:avLst/>
              </a:prstGeom>
              <a:noFill/>
              <a:ln w="9525">
                <a:noFill/>
                <a:miter lim="800000"/>
                <a:headEnd/>
                <a:tailEnd/>
              </a:ln>
              <a:effectLst/>
            </p:spPr>
            <p:txBody>
              <a:bodyPr wrap="none">
                <a:spAutoFit/>
              </a:bodyPr>
              <a:lstStyle/>
              <a:p>
                <a:r>
                  <a:rPr lang="en-US" altLang="zh-CN" sz="1400">
                    <a:ea typeface="宋体" pitchFamily="2" charset="-122"/>
                  </a:rPr>
                  <a:t>Electronic </a:t>
                </a:r>
              </a:p>
              <a:p>
                <a:r>
                  <a:rPr lang="en-US" altLang="zh-CN" sz="1400">
                    <a:ea typeface="宋体" pitchFamily="2" charset="-122"/>
                  </a:rPr>
                  <a:t>Network</a:t>
                </a:r>
              </a:p>
            </p:txBody>
          </p:sp>
        </p:grpSp>
        <p:sp>
          <p:nvSpPr>
            <p:cNvPr id="1043" name="AutoShape 19"/>
            <p:cNvSpPr>
              <a:spLocks noChangeArrowheads="1"/>
            </p:cNvSpPr>
            <p:nvPr/>
          </p:nvSpPr>
          <p:spPr bwMode="auto">
            <a:xfrm>
              <a:off x="2832" y="2640"/>
              <a:ext cx="384" cy="192"/>
            </a:xfrm>
            <a:prstGeom prst="roundRect">
              <a:avLst>
                <a:gd name="adj" fmla="val 16667"/>
              </a:avLst>
            </a:prstGeom>
            <a:solidFill>
              <a:srgbClr val="FD8F99"/>
            </a:solidFill>
            <a:ln w="9525">
              <a:solidFill>
                <a:schemeClr val="tx1"/>
              </a:solidFill>
              <a:miter lim="800000"/>
              <a:headEnd/>
              <a:tailEnd/>
            </a:ln>
            <a:effectLst/>
          </p:spPr>
          <p:txBody>
            <a:bodyPr wrap="none" anchor="ctr"/>
            <a:lstStyle/>
            <a:p>
              <a:pPr algn="ctr"/>
              <a:r>
                <a:rPr lang="en-US" altLang="zh-CN" sz="1200">
                  <a:ea typeface="宋体" pitchFamily="2" charset="-122"/>
                </a:rPr>
                <a:t>O/E/O</a:t>
              </a:r>
            </a:p>
          </p:txBody>
        </p:sp>
        <p:sp>
          <p:nvSpPr>
            <p:cNvPr id="1044" name="AutoShape 20"/>
            <p:cNvSpPr>
              <a:spLocks noChangeArrowheads="1"/>
            </p:cNvSpPr>
            <p:nvPr/>
          </p:nvSpPr>
          <p:spPr bwMode="auto">
            <a:xfrm>
              <a:off x="2160" y="1872"/>
              <a:ext cx="384" cy="192"/>
            </a:xfrm>
            <a:prstGeom prst="roundRect">
              <a:avLst>
                <a:gd name="adj" fmla="val 16667"/>
              </a:avLst>
            </a:prstGeom>
            <a:solidFill>
              <a:srgbClr val="FD8F99"/>
            </a:solidFill>
            <a:ln w="9525">
              <a:solidFill>
                <a:schemeClr val="tx1"/>
              </a:solidFill>
              <a:miter lim="800000"/>
              <a:headEnd/>
              <a:tailEnd/>
            </a:ln>
            <a:effectLst/>
          </p:spPr>
          <p:txBody>
            <a:bodyPr wrap="none" anchor="ctr"/>
            <a:lstStyle/>
            <a:p>
              <a:pPr algn="ctr"/>
              <a:r>
                <a:rPr lang="en-US" altLang="zh-CN" sz="1200">
                  <a:ea typeface="宋体" pitchFamily="2" charset="-122"/>
                </a:rPr>
                <a:t>O/E/O</a:t>
              </a:r>
            </a:p>
          </p:txBody>
        </p:sp>
        <p:sp>
          <p:nvSpPr>
            <p:cNvPr id="1045" name="AutoShape 21"/>
            <p:cNvSpPr>
              <a:spLocks noChangeArrowheads="1"/>
            </p:cNvSpPr>
            <p:nvPr/>
          </p:nvSpPr>
          <p:spPr bwMode="auto">
            <a:xfrm>
              <a:off x="2640" y="2160"/>
              <a:ext cx="384" cy="192"/>
            </a:xfrm>
            <a:prstGeom prst="roundRect">
              <a:avLst>
                <a:gd name="adj" fmla="val 16667"/>
              </a:avLst>
            </a:prstGeom>
            <a:solidFill>
              <a:srgbClr val="FD8F99"/>
            </a:solidFill>
            <a:ln w="9525">
              <a:solidFill>
                <a:schemeClr val="tx1"/>
              </a:solidFill>
              <a:miter lim="800000"/>
              <a:headEnd/>
              <a:tailEnd/>
            </a:ln>
            <a:effectLst/>
          </p:spPr>
          <p:txBody>
            <a:bodyPr wrap="none" anchor="ctr"/>
            <a:lstStyle/>
            <a:p>
              <a:pPr algn="ctr"/>
              <a:r>
                <a:rPr lang="en-US" altLang="zh-CN" sz="1200">
                  <a:ea typeface="宋体" pitchFamily="2" charset="-122"/>
                </a:rPr>
                <a:t>O/E/O</a:t>
              </a:r>
            </a:p>
          </p:txBody>
        </p:sp>
        <p:sp>
          <p:nvSpPr>
            <p:cNvPr id="1046" name="AutoShape 22"/>
            <p:cNvSpPr>
              <a:spLocks noChangeArrowheads="1"/>
            </p:cNvSpPr>
            <p:nvPr/>
          </p:nvSpPr>
          <p:spPr bwMode="auto">
            <a:xfrm>
              <a:off x="3408" y="2352"/>
              <a:ext cx="384" cy="192"/>
            </a:xfrm>
            <a:prstGeom prst="roundRect">
              <a:avLst>
                <a:gd name="adj" fmla="val 16667"/>
              </a:avLst>
            </a:prstGeom>
            <a:solidFill>
              <a:srgbClr val="FD8F99"/>
            </a:solidFill>
            <a:ln w="9525">
              <a:solidFill>
                <a:schemeClr val="tx1"/>
              </a:solidFill>
              <a:miter lim="800000"/>
              <a:headEnd/>
              <a:tailEnd/>
            </a:ln>
            <a:effectLst/>
          </p:spPr>
          <p:txBody>
            <a:bodyPr wrap="none" anchor="ctr"/>
            <a:lstStyle/>
            <a:p>
              <a:pPr algn="ctr"/>
              <a:r>
                <a:rPr lang="en-US" altLang="zh-CN" sz="1200">
                  <a:ea typeface="宋体" pitchFamily="2" charset="-122"/>
                </a:rPr>
                <a:t>O/E/O</a:t>
              </a:r>
            </a:p>
          </p:txBody>
        </p:sp>
        <p:sp>
          <p:nvSpPr>
            <p:cNvPr id="1047" name="AutoShape 23"/>
            <p:cNvSpPr>
              <a:spLocks noChangeArrowheads="1"/>
            </p:cNvSpPr>
            <p:nvPr/>
          </p:nvSpPr>
          <p:spPr bwMode="auto">
            <a:xfrm>
              <a:off x="3168" y="1824"/>
              <a:ext cx="384" cy="192"/>
            </a:xfrm>
            <a:prstGeom prst="roundRect">
              <a:avLst>
                <a:gd name="adj" fmla="val 16667"/>
              </a:avLst>
            </a:prstGeom>
            <a:solidFill>
              <a:srgbClr val="FD8F99"/>
            </a:solidFill>
            <a:ln w="9525">
              <a:solidFill>
                <a:schemeClr val="tx1"/>
              </a:solidFill>
              <a:miter lim="800000"/>
              <a:headEnd/>
              <a:tailEnd/>
            </a:ln>
            <a:effectLst/>
          </p:spPr>
          <p:txBody>
            <a:bodyPr wrap="none" anchor="ctr"/>
            <a:lstStyle/>
            <a:p>
              <a:pPr algn="ctr"/>
              <a:r>
                <a:rPr lang="en-US" altLang="zh-CN" sz="1200">
                  <a:ea typeface="宋体" pitchFamily="2" charset="-122"/>
                </a:rPr>
                <a:t>O/E/O</a:t>
              </a:r>
            </a:p>
          </p:txBody>
        </p:sp>
        <p:sp>
          <p:nvSpPr>
            <p:cNvPr id="1048" name="AutoShape 24"/>
            <p:cNvSpPr>
              <a:spLocks noChangeArrowheads="1"/>
            </p:cNvSpPr>
            <p:nvPr/>
          </p:nvSpPr>
          <p:spPr bwMode="auto">
            <a:xfrm>
              <a:off x="2112" y="2448"/>
              <a:ext cx="384" cy="192"/>
            </a:xfrm>
            <a:prstGeom prst="roundRect">
              <a:avLst>
                <a:gd name="adj" fmla="val 16667"/>
              </a:avLst>
            </a:prstGeom>
            <a:solidFill>
              <a:srgbClr val="FD8F99"/>
            </a:solidFill>
            <a:ln w="9525">
              <a:solidFill>
                <a:schemeClr val="tx1"/>
              </a:solidFill>
              <a:miter lim="800000"/>
              <a:headEnd/>
              <a:tailEnd/>
            </a:ln>
            <a:effectLst/>
          </p:spPr>
          <p:txBody>
            <a:bodyPr wrap="none" anchor="ctr"/>
            <a:lstStyle/>
            <a:p>
              <a:pPr algn="ctr"/>
              <a:r>
                <a:rPr lang="en-US" altLang="zh-CN" sz="1200">
                  <a:ea typeface="宋体" pitchFamily="2" charset="-122"/>
                </a:rPr>
                <a:t>O/E/O</a:t>
              </a:r>
            </a:p>
          </p:txBody>
        </p:sp>
        <p:sp>
          <p:nvSpPr>
            <p:cNvPr id="1049" name="Text Box 25"/>
            <p:cNvSpPr txBox="1">
              <a:spLocks noChangeArrowheads="1"/>
            </p:cNvSpPr>
            <p:nvPr/>
          </p:nvSpPr>
          <p:spPr bwMode="auto">
            <a:xfrm>
              <a:off x="2496" y="3218"/>
              <a:ext cx="1332" cy="382"/>
            </a:xfrm>
            <a:prstGeom prst="rect">
              <a:avLst/>
            </a:prstGeom>
            <a:noFill/>
            <a:ln w="9525">
              <a:noFill/>
              <a:miter lim="800000"/>
              <a:headEnd/>
              <a:tailEnd/>
            </a:ln>
            <a:effectLst/>
          </p:spPr>
          <p:txBody>
            <a:bodyPr wrap="none">
              <a:spAutoFit/>
            </a:bodyPr>
            <a:lstStyle/>
            <a:p>
              <a:r>
                <a:rPr lang="en-US" altLang="zh-CN" sz="2000">
                  <a:ea typeface="宋体" pitchFamily="2" charset="-122"/>
                </a:rPr>
                <a:t>Optical Core</a:t>
              </a:r>
            </a:p>
          </p:txBody>
        </p:sp>
        <p:sp>
          <p:nvSpPr>
            <p:cNvPr id="1050" name="Line 26"/>
            <p:cNvSpPr>
              <a:spLocks noChangeShapeType="1"/>
            </p:cNvSpPr>
            <p:nvPr/>
          </p:nvSpPr>
          <p:spPr bwMode="auto">
            <a:xfrm>
              <a:off x="2352" y="2064"/>
              <a:ext cx="0" cy="384"/>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51" name="Line 27"/>
            <p:cNvSpPr>
              <a:spLocks noChangeShapeType="1"/>
            </p:cNvSpPr>
            <p:nvPr/>
          </p:nvSpPr>
          <p:spPr bwMode="auto">
            <a:xfrm>
              <a:off x="2544" y="1968"/>
              <a:ext cx="288"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052" name="Line 28"/>
            <p:cNvSpPr>
              <a:spLocks noChangeShapeType="1"/>
            </p:cNvSpPr>
            <p:nvPr/>
          </p:nvSpPr>
          <p:spPr bwMode="auto">
            <a:xfrm flipV="1">
              <a:off x="2928" y="2016"/>
              <a:ext cx="432" cy="624"/>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53" name="Line 29"/>
            <p:cNvSpPr>
              <a:spLocks noChangeShapeType="1"/>
            </p:cNvSpPr>
            <p:nvPr/>
          </p:nvSpPr>
          <p:spPr bwMode="auto">
            <a:xfrm flipH="1" flipV="1">
              <a:off x="3456" y="2016"/>
              <a:ext cx="192" cy="336"/>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54" name="Line 30"/>
            <p:cNvSpPr>
              <a:spLocks noChangeShapeType="1"/>
            </p:cNvSpPr>
            <p:nvPr/>
          </p:nvSpPr>
          <p:spPr bwMode="auto">
            <a:xfrm>
              <a:off x="2496" y="2544"/>
              <a:ext cx="336" cy="192"/>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55" name="Line 31"/>
            <p:cNvSpPr>
              <a:spLocks noChangeShapeType="1"/>
            </p:cNvSpPr>
            <p:nvPr/>
          </p:nvSpPr>
          <p:spPr bwMode="auto">
            <a:xfrm>
              <a:off x="2544" y="1920"/>
              <a:ext cx="624" cy="48"/>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56" name="Line 32"/>
            <p:cNvSpPr>
              <a:spLocks noChangeShapeType="1"/>
            </p:cNvSpPr>
            <p:nvPr/>
          </p:nvSpPr>
          <p:spPr bwMode="auto">
            <a:xfrm>
              <a:off x="3024" y="2256"/>
              <a:ext cx="384" cy="192"/>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57" name="Line 33"/>
            <p:cNvSpPr>
              <a:spLocks noChangeShapeType="1"/>
            </p:cNvSpPr>
            <p:nvPr/>
          </p:nvSpPr>
          <p:spPr bwMode="auto">
            <a:xfrm flipV="1">
              <a:off x="3216" y="2544"/>
              <a:ext cx="384" cy="192"/>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58" name="Rectangle 34"/>
            <p:cNvSpPr>
              <a:spLocks noChangeArrowheads="1"/>
            </p:cNvSpPr>
            <p:nvPr/>
          </p:nvSpPr>
          <p:spPr bwMode="auto">
            <a:xfrm>
              <a:off x="1296" y="1872"/>
              <a:ext cx="528" cy="240"/>
            </a:xfrm>
            <a:prstGeom prst="rect">
              <a:avLst/>
            </a:prstGeom>
            <a:solidFill>
              <a:srgbClr val="95FF95"/>
            </a:solidFill>
            <a:ln w="9525">
              <a:solidFill>
                <a:schemeClr val="tx1"/>
              </a:solidFill>
              <a:miter lim="800000"/>
              <a:headEnd/>
              <a:tailEnd/>
            </a:ln>
            <a:effectLst/>
          </p:spPr>
          <p:txBody>
            <a:bodyPr wrap="none" anchor="ctr"/>
            <a:lstStyle/>
            <a:p>
              <a:pPr algn="ctr"/>
              <a:r>
                <a:rPr lang="en-US" altLang="zh-CN" sz="1200">
                  <a:ea typeface="宋体" pitchFamily="2" charset="-122"/>
                </a:rPr>
                <a:t>E/O</a:t>
              </a:r>
            </a:p>
          </p:txBody>
        </p:sp>
        <p:sp>
          <p:nvSpPr>
            <p:cNvPr id="1059" name="Rectangle 35"/>
            <p:cNvSpPr>
              <a:spLocks noChangeArrowheads="1"/>
            </p:cNvSpPr>
            <p:nvPr/>
          </p:nvSpPr>
          <p:spPr bwMode="auto">
            <a:xfrm>
              <a:off x="1488" y="2880"/>
              <a:ext cx="528" cy="240"/>
            </a:xfrm>
            <a:prstGeom prst="rect">
              <a:avLst/>
            </a:prstGeom>
            <a:solidFill>
              <a:srgbClr val="95FF95"/>
            </a:solidFill>
            <a:ln w="9525">
              <a:solidFill>
                <a:schemeClr val="tx1"/>
              </a:solidFill>
              <a:miter lim="800000"/>
              <a:headEnd/>
              <a:tailEnd/>
            </a:ln>
            <a:effectLst/>
          </p:spPr>
          <p:txBody>
            <a:bodyPr wrap="none" anchor="ctr"/>
            <a:lstStyle/>
            <a:p>
              <a:pPr algn="ctr"/>
              <a:r>
                <a:rPr lang="en-US" altLang="zh-CN" sz="1200">
                  <a:ea typeface="宋体" pitchFamily="2" charset="-122"/>
                </a:rPr>
                <a:t>E/O</a:t>
              </a:r>
            </a:p>
          </p:txBody>
        </p:sp>
        <p:sp>
          <p:nvSpPr>
            <p:cNvPr id="1060" name="Rectangle 36"/>
            <p:cNvSpPr>
              <a:spLocks noChangeArrowheads="1"/>
            </p:cNvSpPr>
            <p:nvPr/>
          </p:nvSpPr>
          <p:spPr bwMode="auto">
            <a:xfrm>
              <a:off x="3552" y="2880"/>
              <a:ext cx="528" cy="240"/>
            </a:xfrm>
            <a:prstGeom prst="rect">
              <a:avLst/>
            </a:prstGeom>
            <a:solidFill>
              <a:srgbClr val="95FF95"/>
            </a:solidFill>
            <a:ln w="9525">
              <a:solidFill>
                <a:schemeClr val="tx1"/>
              </a:solidFill>
              <a:miter lim="800000"/>
              <a:headEnd/>
              <a:tailEnd/>
            </a:ln>
            <a:effectLst/>
          </p:spPr>
          <p:txBody>
            <a:bodyPr wrap="none" anchor="ctr"/>
            <a:lstStyle/>
            <a:p>
              <a:pPr algn="ctr"/>
              <a:r>
                <a:rPr lang="en-US" altLang="zh-CN" sz="1200">
                  <a:ea typeface="宋体" pitchFamily="2" charset="-122"/>
                </a:rPr>
                <a:t>E/O</a:t>
              </a:r>
            </a:p>
          </p:txBody>
        </p:sp>
        <p:sp>
          <p:nvSpPr>
            <p:cNvPr id="1061" name="Rectangle 37"/>
            <p:cNvSpPr>
              <a:spLocks noChangeArrowheads="1"/>
            </p:cNvSpPr>
            <p:nvPr/>
          </p:nvSpPr>
          <p:spPr bwMode="auto">
            <a:xfrm>
              <a:off x="3888" y="1824"/>
              <a:ext cx="528" cy="240"/>
            </a:xfrm>
            <a:prstGeom prst="rect">
              <a:avLst/>
            </a:prstGeom>
            <a:solidFill>
              <a:srgbClr val="95FF95"/>
            </a:solidFill>
            <a:ln w="9525">
              <a:solidFill>
                <a:schemeClr val="tx1"/>
              </a:solidFill>
              <a:miter lim="800000"/>
              <a:headEnd/>
              <a:tailEnd/>
            </a:ln>
            <a:effectLst/>
          </p:spPr>
          <p:txBody>
            <a:bodyPr wrap="none" anchor="ctr"/>
            <a:lstStyle/>
            <a:p>
              <a:pPr algn="ctr"/>
              <a:r>
                <a:rPr lang="en-US" altLang="zh-CN" sz="1200">
                  <a:ea typeface="宋体" pitchFamily="2" charset="-122"/>
                </a:rPr>
                <a:t>E/O</a:t>
              </a:r>
            </a:p>
          </p:txBody>
        </p:sp>
        <p:sp>
          <p:nvSpPr>
            <p:cNvPr id="1062" name="Line 38"/>
            <p:cNvSpPr>
              <a:spLocks noChangeShapeType="1"/>
            </p:cNvSpPr>
            <p:nvPr/>
          </p:nvSpPr>
          <p:spPr bwMode="auto">
            <a:xfrm>
              <a:off x="1824" y="2016"/>
              <a:ext cx="336" cy="0"/>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63" name="Line 39"/>
            <p:cNvSpPr>
              <a:spLocks noChangeShapeType="1"/>
            </p:cNvSpPr>
            <p:nvPr/>
          </p:nvSpPr>
          <p:spPr bwMode="auto">
            <a:xfrm flipV="1">
              <a:off x="1872" y="2640"/>
              <a:ext cx="336" cy="240"/>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64" name="Line 40"/>
            <p:cNvSpPr>
              <a:spLocks noChangeShapeType="1"/>
            </p:cNvSpPr>
            <p:nvPr/>
          </p:nvSpPr>
          <p:spPr bwMode="auto">
            <a:xfrm flipV="1">
              <a:off x="3744" y="2544"/>
              <a:ext cx="0" cy="33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065" name="Line 41"/>
            <p:cNvSpPr>
              <a:spLocks noChangeShapeType="1"/>
            </p:cNvSpPr>
            <p:nvPr/>
          </p:nvSpPr>
          <p:spPr bwMode="auto">
            <a:xfrm flipH="1">
              <a:off x="3552" y="1920"/>
              <a:ext cx="336" cy="0"/>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66" name="Line 42"/>
            <p:cNvSpPr>
              <a:spLocks noChangeShapeType="1"/>
            </p:cNvSpPr>
            <p:nvPr/>
          </p:nvSpPr>
          <p:spPr bwMode="auto">
            <a:xfrm>
              <a:off x="1728" y="2112"/>
              <a:ext cx="384" cy="432"/>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1067" name="Line 43"/>
            <p:cNvSpPr>
              <a:spLocks noChangeShapeType="1"/>
            </p:cNvSpPr>
            <p:nvPr/>
          </p:nvSpPr>
          <p:spPr bwMode="auto">
            <a:xfrm flipH="1" flipV="1">
              <a:off x="3216" y="2784"/>
              <a:ext cx="336" cy="240"/>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cxnSp>
          <p:nvCxnSpPr>
            <p:cNvPr id="1068" name="AutoShape 44"/>
            <p:cNvCxnSpPr>
              <a:cxnSpLocks noChangeShapeType="1"/>
              <a:stCxn id="1058" idx="3"/>
              <a:endCxn id="1044" idx="0"/>
            </p:cNvCxnSpPr>
            <p:nvPr/>
          </p:nvCxnSpPr>
          <p:spPr bwMode="auto">
            <a:xfrm flipV="1">
              <a:off x="1824" y="1872"/>
              <a:ext cx="528" cy="120"/>
            </a:xfrm>
            <a:prstGeom prst="curvedConnector4">
              <a:avLst>
                <a:gd name="adj1" fmla="val 31819"/>
                <a:gd name="adj2" fmla="val 165833"/>
              </a:avLst>
            </a:prstGeom>
            <a:noFill/>
            <a:ln w="9525">
              <a:solidFill>
                <a:schemeClr val="hlink"/>
              </a:solidFill>
              <a:miter lim="800000"/>
              <a:headEnd type="triangle" w="med" len="med"/>
              <a:tailEnd type="triangle" w="med" len="med"/>
            </a:ln>
            <a:effectLst/>
          </p:spPr>
        </p:cxnSp>
        <p:cxnSp>
          <p:nvCxnSpPr>
            <p:cNvPr id="1069" name="AutoShape 45"/>
            <p:cNvCxnSpPr>
              <a:cxnSpLocks noChangeShapeType="1"/>
              <a:stCxn id="1044" idx="0"/>
              <a:endCxn id="1047" idx="0"/>
            </p:cNvCxnSpPr>
            <p:nvPr/>
          </p:nvCxnSpPr>
          <p:spPr bwMode="auto">
            <a:xfrm rot="16200000">
              <a:off x="2832" y="1344"/>
              <a:ext cx="48" cy="1008"/>
            </a:xfrm>
            <a:prstGeom prst="curvedConnector3">
              <a:avLst>
                <a:gd name="adj1" fmla="val 206250"/>
              </a:avLst>
            </a:prstGeom>
            <a:noFill/>
            <a:ln w="9525">
              <a:solidFill>
                <a:schemeClr val="accent2"/>
              </a:solidFill>
              <a:miter lim="800000"/>
              <a:headEnd type="triangle" w="med" len="med"/>
              <a:tailEnd type="triangle" w="med" len="med"/>
            </a:ln>
            <a:effectLst/>
          </p:spPr>
        </p:cxnSp>
        <p:cxnSp>
          <p:nvCxnSpPr>
            <p:cNvPr id="1070" name="AutoShape 46"/>
            <p:cNvCxnSpPr>
              <a:cxnSpLocks noChangeShapeType="1"/>
              <a:stCxn id="1047" idx="0"/>
              <a:endCxn id="1061" idx="1"/>
            </p:cNvCxnSpPr>
            <p:nvPr/>
          </p:nvCxnSpPr>
          <p:spPr bwMode="auto">
            <a:xfrm rot="5400000" flipV="1">
              <a:off x="3564" y="1620"/>
              <a:ext cx="120" cy="528"/>
            </a:xfrm>
            <a:prstGeom prst="curvedConnector4">
              <a:avLst>
                <a:gd name="adj1" fmla="val -50838"/>
                <a:gd name="adj2" fmla="val 76894"/>
              </a:avLst>
            </a:prstGeom>
            <a:noFill/>
            <a:ln w="9525">
              <a:solidFill>
                <a:schemeClr val="accent2"/>
              </a:solidFill>
              <a:miter lim="800000"/>
              <a:headEnd type="triangle" w="med" len="med"/>
              <a:tailEnd type="triangle" w="med" len="med"/>
            </a:ln>
            <a:effectLst/>
          </p:spPr>
        </p:cxnSp>
        <p:cxnSp>
          <p:nvCxnSpPr>
            <p:cNvPr id="1071" name="AutoShape 47"/>
            <p:cNvCxnSpPr>
              <a:cxnSpLocks noChangeShapeType="1"/>
              <a:stCxn id="1059" idx="3"/>
              <a:endCxn id="1048" idx="2"/>
            </p:cNvCxnSpPr>
            <p:nvPr/>
          </p:nvCxnSpPr>
          <p:spPr bwMode="auto">
            <a:xfrm flipV="1">
              <a:off x="2016" y="2640"/>
              <a:ext cx="288" cy="360"/>
            </a:xfrm>
            <a:prstGeom prst="curvedConnector2">
              <a:avLst/>
            </a:prstGeom>
            <a:noFill/>
            <a:ln w="9525">
              <a:solidFill>
                <a:srgbClr val="00FF00"/>
              </a:solidFill>
              <a:miter lim="800000"/>
              <a:headEnd type="triangle" w="med" len="med"/>
              <a:tailEnd type="triangle" w="med" len="med"/>
            </a:ln>
            <a:effectLst/>
          </p:spPr>
        </p:cxnSp>
        <p:cxnSp>
          <p:nvCxnSpPr>
            <p:cNvPr id="1072" name="AutoShape 48"/>
            <p:cNvCxnSpPr>
              <a:cxnSpLocks noChangeShapeType="1"/>
              <a:stCxn id="1048" idx="2"/>
              <a:endCxn id="1054" idx="1"/>
            </p:cNvCxnSpPr>
            <p:nvPr/>
          </p:nvCxnSpPr>
          <p:spPr bwMode="auto">
            <a:xfrm rot="16200000" flipH="1">
              <a:off x="2520" y="2424"/>
              <a:ext cx="96" cy="528"/>
            </a:xfrm>
            <a:prstGeom prst="curvedConnector3">
              <a:avLst>
                <a:gd name="adj1" fmla="val 126037"/>
              </a:avLst>
            </a:prstGeom>
            <a:noFill/>
            <a:ln w="9525">
              <a:solidFill>
                <a:srgbClr val="00FF00"/>
              </a:solidFill>
              <a:miter lim="800000"/>
              <a:headEnd type="triangle" w="med" len="med"/>
              <a:tailEnd type="triangle" w="med" len="med"/>
            </a:ln>
            <a:effectLst/>
          </p:spPr>
        </p:cxnSp>
        <p:cxnSp>
          <p:nvCxnSpPr>
            <p:cNvPr id="1073" name="AutoShape 49"/>
            <p:cNvCxnSpPr>
              <a:cxnSpLocks noChangeShapeType="1"/>
              <a:stCxn id="1054" idx="1"/>
              <a:endCxn id="1052" idx="1"/>
            </p:cNvCxnSpPr>
            <p:nvPr/>
          </p:nvCxnSpPr>
          <p:spPr bwMode="auto">
            <a:xfrm rot="5400000" flipH="1" flipV="1">
              <a:off x="2736" y="2112"/>
              <a:ext cx="720" cy="527"/>
            </a:xfrm>
            <a:prstGeom prst="curvedConnector5">
              <a:avLst>
                <a:gd name="adj1" fmla="val 1250"/>
                <a:gd name="adj2" fmla="val 2273"/>
                <a:gd name="adj3" fmla="val 52917"/>
              </a:avLst>
            </a:prstGeom>
            <a:noFill/>
            <a:ln w="9525">
              <a:solidFill>
                <a:srgbClr val="00FF00"/>
              </a:solidFill>
              <a:miter lim="800000"/>
              <a:headEnd type="triangle" w="med" len="med"/>
              <a:tailEnd type="triangle" w="med" len="med"/>
            </a:ln>
            <a:effectLst/>
          </p:spPr>
        </p:cxnSp>
        <p:cxnSp>
          <p:nvCxnSpPr>
            <p:cNvPr id="1074" name="AutoShape 50"/>
            <p:cNvCxnSpPr>
              <a:cxnSpLocks noChangeShapeType="1"/>
              <a:stCxn id="1052" idx="1"/>
              <a:endCxn id="1061" idx="1"/>
            </p:cNvCxnSpPr>
            <p:nvPr/>
          </p:nvCxnSpPr>
          <p:spPr bwMode="auto">
            <a:xfrm rot="16200000">
              <a:off x="3588" y="1715"/>
              <a:ext cx="72" cy="529"/>
            </a:xfrm>
            <a:prstGeom prst="curvedConnector2">
              <a:avLst/>
            </a:prstGeom>
            <a:noFill/>
            <a:ln w="9525">
              <a:solidFill>
                <a:srgbClr val="00FF00"/>
              </a:solidFill>
              <a:miter lim="800000"/>
              <a:headEnd type="triangle" w="med" len="med"/>
              <a:tailEnd type="triangle" w="med" len="med"/>
            </a:ln>
            <a:effectLst/>
          </p:spPr>
        </p:cxnSp>
        <p:sp>
          <p:nvSpPr>
            <p:cNvPr id="1075" name="Rectangle 51"/>
            <p:cNvSpPr>
              <a:spLocks noChangeArrowheads="1"/>
            </p:cNvSpPr>
            <p:nvPr/>
          </p:nvSpPr>
          <p:spPr bwMode="auto">
            <a:xfrm>
              <a:off x="912" y="2256"/>
              <a:ext cx="528" cy="336"/>
            </a:xfrm>
            <a:prstGeom prst="rect">
              <a:avLst/>
            </a:prstGeom>
            <a:solidFill>
              <a:schemeClr val="bg1"/>
            </a:solidFill>
            <a:ln w="9525">
              <a:noFill/>
              <a:miter lim="800000"/>
              <a:headEnd/>
              <a:tailEnd/>
            </a:ln>
            <a:effectLst/>
          </p:spPr>
          <p:txBody>
            <a:bodyPr wrap="none" anchor="ctr"/>
            <a:lstStyle/>
            <a:p>
              <a:endParaRPr lang="zh-CN" altLang="en-US"/>
            </a:p>
          </p:txBody>
        </p:sp>
        <p:sp>
          <p:nvSpPr>
            <p:cNvPr id="1076" name="Rectangle 52"/>
            <p:cNvSpPr>
              <a:spLocks noChangeArrowheads="1"/>
            </p:cNvSpPr>
            <p:nvPr/>
          </p:nvSpPr>
          <p:spPr bwMode="auto">
            <a:xfrm>
              <a:off x="1104" y="3600"/>
              <a:ext cx="528" cy="336"/>
            </a:xfrm>
            <a:prstGeom prst="rect">
              <a:avLst/>
            </a:prstGeom>
            <a:solidFill>
              <a:schemeClr val="bg1"/>
            </a:solidFill>
            <a:ln w="9525">
              <a:noFill/>
              <a:miter lim="800000"/>
              <a:headEnd/>
              <a:tailEnd/>
            </a:ln>
            <a:effectLst/>
          </p:spPr>
          <p:txBody>
            <a:bodyPr wrap="none" anchor="ctr"/>
            <a:lstStyle/>
            <a:p>
              <a:endParaRPr lang="zh-CN" altLang="en-US"/>
            </a:p>
          </p:txBody>
        </p:sp>
        <p:sp>
          <p:nvSpPr>
            <p:cNvPr id="1077" name="Rectangle 53"/>
            <p:cNvSpPr>
              <a:spLocks noChangeArrowheads="1"/>
            </p:cNvSpPr>
            <p:nvPr/>
          </p:nvSpPr>
          <p:spPr bwMode="auto">
            <a:xfrm>
              <a:off x="4512" y="3504"/>
              <a:ext cx="528" cy="336"/>
            </a:xfrm>
            <a:prstGeom prst="rect">
              <a:avLst/>
            </a:prstGeom>
            <a:solidFill>
              <a:schemeClr val="bg1"/>
            </a:solidFill>
            <a:ln w="9525">
              <a:noFill/>
              <a:miter lim="800000"/>
              <a:headEnd/>
              <a:tailEnd/>
            </a:ln>
            <a:effectLst/>
          </p:spPr>
          <p:txBody>
            <a:bodyPr wrap="none" anchor="ctr"/>
            <a:lstStyle/>
            <a:p>
              <a:endParaRPr lang="zh-CN" altLang="en-US"/>
            </a:p>
          </p:txBody>
        </p:sp>
        <p:sp>
          <p:nvSpPr>
            <p:cNvPr id="1078" name="Rectangle 54"/>
            <p:cNvSpPr>
              <a:spLocks noChangeArrowheads="1"/>
            </p:cNvSpPr>
            <p:nvPr/>
          </p:nvSpPr>
          <p:spPr bwMode="auto">
            <a:xfrm>
              <a:off x="4752" y="2016"/>
              <a:ext cx="528" cy="336"/>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1026" name="Rectangle 2"/>
          <p:cNvSpPr>
            <a:spLocks noGrp="1" noChangeArrowheads="1"/>
          </p:cNvSpPr>
          <p:nvPr>
            <p:ph type="title"/>
          </p:nvPr>
        </p:nvSpPr>
        <p:spPr>
          <a:xfrm>
            <a:off x="410308" y="396474"/>
            <a:ext cx="8181975" cy="782621"/>
          </a:xfrm>
        </p:spPr>
        <p:txBody>
          <a:bodyPr/>
          <a:lstStyle/>
          <a:p>
            <a:r>
              <a:rPr lang="en-US" altLang="zh-CN" dirty="0">
                <a:ea typeface="宋体" pitchFamily="2" charset="-122"/>
              </a:rPr>
              <a:t>Historical Reason for Multi-layer</a:t>
            </a:r>
          </a:p>
        </p:txBody>
      </p:sp>
      <p:sp>
        <p:nvSpPr>
          <p:cNvPr id="1027" name="Rectangle 3"/>
          <p:cNvSpPr>
            <a:spLocks noGrp="1" noChangeArrowheads="1"/>
          </p:cNvSpPr>
          <p:nvPr>
            <p:ph type="body" idx="1"/>
          </p:nvPr>
        </p:nvSpPr>
        <p:spPr>
          <a:xfrm>
            <a:off x="533400" y="1347537"/>
            <a:ext cx="7772400" cy="4900863"/>
          </a:xfrm>
        </p:spPr>
        <p:txBody>
          <a:bodyPr/>
          <a:lstStyle/>
          <a:p>
            <a:r>
              <a:rPr lang="en-GB" sz="2400" dirty="0"/>
              <a:t>SONET over WDM</a:t>
            </a:r>
          </a:p>
          <a:p>
            <a:pPr lvl="1"/>
            <a:r>
              <a:rPr lang="en-GB" sz="2000" dirty="0"/>
              <a:t>Conventional WDM deployment is using SONET as standard interface to higher layers</a:t>
            </a:r>
          </a:p>
          <a:p>
            <a:r>
              <a:rPr lang="en-GB" sz="2400" dirty="0"/>
              <a:t>IP over ATM</a:t>
            </a:r>
          </a:p>
          <a:p>
            <a:pPr lvl="1"/>
            <a:r>
              <a:rPr lang="en-GB" sz="2000" dirty="0"/>
              <a:t>IP packets need to be mapped into ATM cells before transporting over WDM using SONET frame</a:t>
            </a:r>
          </a:p>
          <a:p>
            <a:r>
              <a:rPr lang="en-GB" sz="2400" dirty="0"/>
              <a:t>OEO conversions at every node is easier to build than all optical switch</a:t>
            </a:r>
          </a:p>
          <a:p>
            <a:pPr>
              <a:buFont typeface="Wingdings" pitchFamily="2" charset="2"/>
              <a:buNone/>
            </a:pPr>
            <a:endParaRPr lang="en-US" altLang="zh-CN" sz="1800" dirty="0">
              <a:ea typeface="宋体" pitchFamily="2" charset="-122"/>
            </a:endParaRPr>
          </a:p>
        </p:txBody>
      </p:sp>
      <p:sp>
        <p:nvSpPr>
          <p:cNvPr id="55" name="页脚占位符 1"/>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56" name="灯片编号占位符 2"/>
          <p:cNvSpPr>
            <a:spLocks noGrp="1"/>
          </p:cNvSpPr>
          <p:nvPr>
            <p:ph type="sldNum" sz="quarter" idx="12"/>
          </p:nvPr>
        </p:nvSpPr>
        <p:spPr>
          <a:xfrm>
            <a:off x="8209504" y="6400800"/>
            <a:ext cx="721772" cy="457200"/>
          </a:xfrm>
        </p:spPr>
        <p:txBody>
          <a:bodyPr/>
          <a:lstStyle/>
          <a:p>
            <a:pPr>
              <a:defRPr/>
            </a:pPr>
            <a:r>
              <a:rPr lang="en-US" altLang="ko-KR" dirty="0" smtClean="0"/>
              <a:t>3-</a:t>
            </a:r>
            <a:fld id="{6961AF3F-357B-4795-BA10-F3CC5EC85656}" type="slidenum">
              <a:rPr lang="en-US" altLang="ko-KR" smtClean="0"/>
              <a:pPr>
                <a:defRPr/>
              </a:pPr>
              <a:t>39</a:t>
            </a:fld>
            <a:endParaRPr lang="en-US" altLang="ko-K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1930136"/>
            <a:ext cx="5334000" cy="3352800"/>
          </a:xfrm>
          <a:prstGeom prst="rect">
            <a:avLst/>
          </a:prstGeom>
          <a:solidFill>
            <a:schemeClr val="folHlink"/>
          </a:solidFill>
          <a:ln w="9525">
            <a:noFill/>
            <a:miter lim="800000"/>
            <a:headEnd/>
            <a:tailEnd/>
          </a:ln>
          <a:effectLst/>
        </p:spPr>
        <p:txBody>
          <a:bodyPr wrap="none" anchor="ctr"/>
          <a:lstStyle/>
          <a:p>
            <a:endParaRPr lang="zh-CN" altLang="en-US"/>
          </a:p>
        </p:txBody>
      </p:sp>
      <p:sp>
        <p:nvSpPr>
          <p:cNvPr id="9219" name="Freeform 3"/>
          <p:cNvSpPr>
            <a:spLocks/>
          </p:cNvSpPr>
          <p:nvPr/>
        </p:nvSpPr>
        <p:spPr bwMode="auto">
          <a:xfrm flipV="1">
            <a:off x="1219200" y="3606536"/>
            <a:ext cx="5410200" cy="304800"/>
          </a:xfrm>
          <a:custGeom>
            <a:avLst/>
            <a:gdLst/>
            <a:ahLst/>
            <a:cxnLst>
              <a:cxn ang="0">
                <a:pos x="0" y="192"/>
              </a:cxn>
              <a:cxn ang="0">
                <a:pos x="1152" y="192"/>
              </a:cxn>
              <a:cxn ang="0">
                <a:pos x="1152" y="0"/>
              </a:cxn>
              <a:cxn ang="0">
                <a:pos x="3360" y="0"/>
              </a:cxn>
            </a:cxnLst>
            <a:rect l="0" t="0" r="r" b="b"/>
            <a:pathLst>
              <a:path w="3360" h="192">
                <a:moveTo>
                  <a:pt x="0" y="192"/>
                </a:moveTo>
                <a:lnTo>
                  <a:pt x="1152" y="192"/>
                </a:lnTo>
                <a:lnTo>
                  <a:pt x="1152" y="0"/>
                </a:lnTo>
                <a:lnTo>
                  <a:pt x="3360" y="0"/>
                </a:lnTo>
              </a:path>
            </a:pathLst>
          </a:custGeom>
          <a:noFill/>
          <a:ln w="19050" cmpd="sng">
            <a:solidFill>
              <a:schemeClr val="tx1"/>
            </a:solidFill>
            <a:round/>
            <a:headEnd type="triangle" w="med" len="med"/>
            <a:tailEnd type="none" w="med" len="med"/>
          </a:ln>
          <a:effectLst/>
        </p:spPr>
        <p:txBody>
          <a:bodyPr/>
          <a:lstStyle/>
          <a:p>
            <a:endParaRPr lang="zh-CN" altLang="en-US"/>
          </a:p>
        </p:txBody>
      </p:sp>
      <p:sp>
        <p:nvSpPr>
          <p:cNvPr id="9220" name="Freeform 4"/>
          <p:cNvSpPr>
            <a:spLocks/>
          </p:cNvSpPr>
          <p:nvPr/>
        </p:nvSpPr>
        <p:spPr bwMode="auto">
          <a:xfrm>
            <a:off x="1219200" y="2996936"/>
            <a:ext cx="5410200" cy="304800"/>
          </a:xfrm>
          <a:custGeom>
            <a:avLst/>
            <a:gdLst/>
            <a:ahLst/>
            <a:cxnLst>
              <a:cxn ang="0">
                <a:pos x="0" y="192"/>
              </a:cxn>
              <a:cxn ang="0">
                <a:pos x="1152" y="192"/>
              </a:cxn>
              <a:cxn ang="0">
                <a:pos x="1152" y="0"/>
              </a:cxn>
              <a:cxn ang="0">
                <a:pos x="3360" y="0"/>
              </a:cxn>
            </a:cxnLst>
            <a:rect l="0" t="0" r="r" b="b"/>
            <a:pathLst>
              <a:path w="3360" h="192">
                <a:moveTo>
                  <a:pt x="0" y="192"/>
                </a:moveTo>
                <a:lnTo>
                  <a:pt x="1152" y="192"/>
                </a:lnTo>
                <a:lnTo>
                  <a:pt x="1152" y="0"/>
                </a:lnTo>
                <a:lnTo>
                  <a:pt x="3360" y="0"/>
                </a:lnTo>
              </a:path>
            </a:pathLst>
          </a:custGeom>
          <a:noFill/>
          <a:ln w="19050" cmpd="sng">
            <a:solidFill>
              <a:schemeClr val="tx1"/>
            </a:solidFill>
            <a:round/>
            <a:headEnd type="none" w="med" len="med"/>
            <a:tailEnd type="triangle" w="med" len="med"/>
          </a:ln>
          <a:effectLst/>
        </p:spPr>
        <p:txBody>
          <a:bodyPr/>
          <a:lstStyle/>
          <a:p>
            <a:endParaRPr lang="zh-CN" altLang="en-US"/>
          </a:p>
        </p:txBody>
      </p:sp>
      <p:grpSp>
        <p:nvGrpSpPr>
          <p:cNvPr id="2" name="Group 6"/>
          <p:cNvGrpSpPr>
            <a:grpSpLocks/>
          </p:cNvGrpSpPr>
          <p:nvPr/>
        </p:nvGrpSpPr>
        <p:grpSpPr bwMode="auto">
          <a:xfrm>
            <a:off x="457200" y="3149336"/>
            <a:ext cx="795338" cy="246063"/>
            <a:chOff x="638" y="1440"/>
            <a:chExt cx="501" cy="155"/>
          </a:xfrm>
        </p:grpSpPr>
        <p:sp>
          <p:nvSpPr>
            <p:cNvPr id="9223" name="Rectangle 7"/>
            <p:cNvSpPr>
              <a:spLocks noChangeArrowheads="1"/>
            </p:cNvSpPr>
            <p:nvPr/>
          </p:nvSpPr>
          <p:spPr bwMode="auto">
            <a:xfrm rot="-10800000">
              <a:off x="857" y="1466"/>
              <a:ext cx="282" cy="103"/>
            </a:xfrm>
            <a:prstGeom prst="rect">
              <a:avLst/>
            </a:prstGeom>
            <a:solidFill>
              <a:srgbClr val="FFCC00"/>
            </a:soli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24" name="Oval 8"/>
            <p:cNvSpPr>
              <a:spLocks noChangeArrowheads="1"/>
            </p:cNvSpPr>
            <p:nvPr/>
          </p:nvSpPr>
          <p:spPr bwMode="auto">
            <a:xfrm rot="-10800000">
              <a:off x="1108" y="1554"/>
              <a:ext cx="31" cy="26"/>
            </a:xfrm>
            <a:prstGeom prst="ellipse">
              <a:avLst/>
            </a:pr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25" name="Oval 9"/>
            <p:cNvSpPr>
              <a:spLocks noChangeArrowheads="1"/>
            </p:cNvSpPr>
            <p:nvPr/>
          </p:nvSpPr>
          <p:spPr bwMode="auto">
            <a:xfrm rot="-10800000">
              <a:off x="1108" y="1453"/>
              <a:ext cx="31" cy="26"/>
            </a:xfrm>
            <a:prstGeom prst="ellipse">
              <a:avLst/>
            </a:pr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26" name="Freeform 10"/>
            <p:cNvSpPr>
              <a:spLocks/>
            </p:cNvSpPr>
            <p:nvPr/>
          </p:nvSpPr>
          <p:spPr bwMode="auto">
            <a:xfrm rot="-10800000">
              <a:off x="825" y="1440"/>
              <a:ext cx="32" cy="155"/>
            </a:xfrm>
            <a:custGeom>
              <a:avLst/>
              <a:gdLst/>
              <a:ahLst/>
              <a:cxnLst>
                <a:cxn ang="0">
                  <a:pos x="0" y="48"/>
                </a:cxn>
                <a:cxn ang="0">
                  <a:pos x="48" y="0"/>
                </a:cxn>
                <a:cxn ang="0">
                  <a:pos x="48" y="288"/>
                </a:cxn>
                <a:cxn ang="0">
                  <a:pos x="0" y="240"/>
                </a:cxn>
                <a:cxn ang="0">
                  <a:pos x="0" y="48"/>
                </a:cxn>
              </a:cxnLst>
              <a:rect l="0" t="0" r="r" b="b"/>
              <a:pathLst>
                <a:path w="48" h="288">
                  <a:moveTo>
                    <a:pt x="0" y="48"/>
                  </a:moveTo>
                  <a:lnTo>
                    <a:pt x="48" y="0"/>
                  </a:lnTo>
                  <a:lnTo>
                    <a:pt x="48" y="288"/>
                  </a:lnTo>
                  <a:lnTo>
                    <a:pt x="0" y="240"/>
                  </a:lnTo>
                  <a:lnTo>
                    <a:pt x="0" y="48"/>
                  </a:lnTo>
                  <a:close/>
                </a:path>
              </a:pathLst>
            </a:cu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27" name="Oval 11"/>
            <p:cNvSpPr>
              <a:spLocks noChangeArrowheads="1"/>
            </p:cNvSpPr>
            <p:nvPr/>
          </p:nvSpPr>
          <p:spPr bwMode="auto">
            <a:xfrm rot="-10800000">
              <a:off x="820" y="1569"/>
              <a:ext cx="32" cy="26"/>
            </a:xfrm>
            <a:prstGeom prst="ellipse">
              <a:avLst/>
            </a:pr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28" name="Oval 12"/>
            <p:cNvSpPr>
              <a:spLocks noChangeArrowheads="1"/>
            </p:cNvSpPr>
            <p:nvPr/>
          </p:nvSpPr>
          <p:spPr bwMode="auto">
            <a:xfrm rot="-10800000">
              <a:off x="820" y="1440"/>
              <a:ext cx="32" cy="26"/>
            </a:xfrm>
            <a:prstGeom prst="ellipse">
              <a:avLst/>
            </a:pr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nvGrpSpPr>
            <p:cNvPr id="3" name="Group 13"/>
            <p:cNvGrpSpPr>
              <a:grpSpLocks/>
            </p:cNvGrpSpPr>
            <p:nvPr/>
          </p:nvGrpSpPr>
          <p:grpSpPr bwMode="auto">
            <a:xfrm>
              <a:off x="857" y="1466"/>
              <a:ext cx="32" cy="104"/>
              <a:chOff x="2976" y="1728"/>
              <a:chExt cx="96" cy="192"/>
            </a:xfrm>
          </p:grpSpPr>
          <p:sp>
            <p:nvSpPr>
              <p:cNvPr id="9230" name="Rectangle 14"/>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31" name="Rectangle 15"/>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4" name="Group 16"/>
            <p:cNvGrpSpPr>
              <a:grpSpLocks/>
            </p:cNvGrpSpPr>
            <p:nvPr/>
          </p:nvGrpSpPr>
          <p:grpSpPr bwMode="auto">
            <a:xfrm>
              <a:off x="889" y="1466"/>
              <a:ext cx="31" cy="104"/>
              <a:chOff x="2976" y="1728"/>
              <a:chExt cx="96" cy="192"/>
            </a:xfrm>
          </p:grpSpPr>
          <p:sp>
            <p:nvSpPr>
              <p:cNvPr id="9233" name="Rectangle 17"/>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34" name="Rectangle 18"/>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5" name="Group 19"/>
            <p:cNvGrpSpPr>
              <a:grpSpLocks/>
            </p:cNvGrpSpPr>
            <p:nvPr/>
          </p:nvGrpSpPr>
          <p:grpSpPr bwMode="auto">
            <a:xfrm>
              <a:off x="920" y="1466"/>
              <a:ext cx="32" cy="104"/>
              <a:chOff x="2976" y="1728"/>
              <a:chExt cx="96" cy="192"/>
            </a:xfrm>
          </p:grpSpPr>
          <p:sp>
            <p:nvSpPr>
              <p:cNvPr id="9236" name="Rectangle 20"/>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37" name="Rectangle 21"/>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6" name="Group 22"/>
            <p:cNvGrpSpPr>
              <a:grpSpLocks/>
            </p:cNvGrpSpPr>
            <p:nvPr/>
          </p:nvGrpSpPr>
          <p:grpSpPr bwMode="auto">
            <a:xfrm>
              <a:off x="952" y="1466"/>
              <a:ext cx="31" cy="104"/>
              <a:chOff x="2976" y="1728"/>
              <a:chExt cx="96" cy="192"/>
            </a:xfrm>
          </p:grpSpPr>
          <p:sp>
            <p:nvSpPr>
              <p:cNvPr id="9239" name="Rectangle 23"/>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40" name="Rectangle 24"/>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7" name="Group 25"/>
            <p:cNvGrpSpPr>
              <a:grpSpLocks/>
            </p:cNvGrpSpPr>
            <p:nvPr/>
          </p:nvGrpSpPr>
          <p:grpSpPr bwMode="auto">
            <a:xfrm>
              <a:off x="983" y="1466"/>
              <a:ext cx="31" cy="104"/>
              <a:chOff x="2976" y="1728"/>
              <a:chExt cx="96" cy="192"/>
            </a:xfrm>
          </p:grpSpPr>
          <p:sp>
            <p:nvSpPr>
              <p:cNvPr id="9242" name="Rectangle 26"/>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43" name="Rectangle 27"/>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8" name="Group 28"/>
            <p:cNvGrpSpPr>
              <a:grpSpLocks/>
            </p:cNvGrpSpPr>
            <p:nvPr/>
          </p:nvGrpSpPr>
          <p:grpSpPr bwMode="auto">
            <a:xfrm>
              <a:off x="1014" y="1466"/>
              <a:ext cx="32" cy="104"/>
              <a:chOff x="2976" y="1728"/>
              <a:chExt cx="96" cy="192"/>
            </a:xfrm>
          </p:grpSpPr>
          <p:sp>
            <p:nvSpPr>
              <p:cNvPr id="9245" name="Rectangle 29"/>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46" name="Rectangle 30"/>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9" name="Group 31"/>
            <p:cNvGrpSpPr>
              <a:grpSpLocks/>
            </p:cNvGrpSpPr>
            <p:nvPr/>
          </p:nvGrpSpPr>
          <p:grpSpPr bwMode="auto">
            <a:xfrm>
              <a:off x="1046" y="1466"/>
              <a:ext cx="31" cy="104"/>
              <a:chOff x="2976" y="1728"/>
              <a:chExt cx="96" cy="192"/>
            </a:xfrm>
          </p:grpSpPr>
          <p:sp>
            <p:nvSpPr>
              <p:cNvPr id="9248" name="Rectangle 32"/>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49" name="Rectangle 33"/>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10" name="Group 34"/>
            <p:cNvGrpSpPr>
              <a:grpSpLocks/>
            </p:cNvGrpSpPr>
            <p:nvPr/>
          </p:nvGrpSpPr>
          <p:grpSpPr bwMode="auto">
            <a:xfrm>
              <a:off x="1077" y="1466"/>
              <a:ext cx="31" cy="104"/>
              <a:chOff x="2976" y="1728"/>
              <a:chExt cx="96" cy="192"/>
            </a:xfrm>
          </p:grpSpPr>
          <p:sp>
            <p:nvSpPr>
              <p:cNvPr id="9251" name="Rectangle 35"/>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52" name="Rectangle 36"/>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11" name="Group 37"/>
            <p:cNvGrpSpPr>
              <a:grpSpLocks/>
            </p:cNvGrpSpPr>
            <p:nvPr/>
          </p:nvGrpSpPr>
          <p:grpSpPr bwMode="auto">
            <a:xfrm>
              <a:off x="638" y="1466"/>
              <a:ext cx="188" cy="104"/>
              <a:chOff x="2630" y="2054"/>
              <a:chExt cx="215" cy="225"/>
            </a:xfrm>
          </p:grpSpPr>
          <p:sp>
            <p:nvSpPr>
              <p:cNvPr id="9254" name="Rectangle 38"/>
              <p:cNvSpPr>
                <a:spLocks noChangeAspect="1" noChangeArrowheads="1"/>
              </p:cNvSpPr>
              <p:nvPr/>
            </p:nvSpPr>
            <p:spPr bwMode="auto">
              <a:xfrm>
                <a:off x="2640" y="2064"/>
                <a:ext cx="205" cy="205"/>
              </a:xfrm>
              <a:prstGeom prst="rect">
                <a:avLst/>
              </a:prstGeom>
              <a:solidFill>
                <a:srgbClr val="5F5F5F"/>
              </a:solidFill>
              <a:ln w="9525">
                <a:noFill/>
                <a:miter lim="800000"/>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55" name="Rectangle 39"/>
              <p:cNvSpPr>
                <a:spLocks noChangeAspect="1" noChangeArrowheads="1"/>
              </p:cNvSpPr>
              <p:nvPr/>
            </p:nvSpPr>
            <p:spPr bwMode="auto">
              <a:xfrm>
                <a:off x="2640" y="2269"/>
                <a:ext cx="205" cy="10"/>
              </a:xfrm>
              <a:prstGeom prst="rect">
                <a:avLst/>
              </a:prstGeom>
              <a:gradFill rotWithShape="0">
                <a:gsLst>
                  <a:gs pos="0">
                    <a:srgbClr val="5F5F5F"/>
                  </a:gs>
                  <a:gs pos="100000">
                    <a:srgbClr val="5F5F5F">
                      <a:gamma/>
                      <a:shade val="46275"/>
                      <a:invGamma/>
                    </a:srgbClr>
                  </a:gs>
                </a:gsLst>
                <a:lin ang="5400000" scaled="1"/>
              </a:gradFill>
              <a:ln w="9525">
                <a:noFill/>
                <a:miter lim="800000"/>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56" name="Rectangle 40"/>
              <p:cNvSpPr>
                <a:spLocks noChangeAspect="1" noChangeArrowheads="1"/>
              </p:cNvSpPr>
              <p:nvPr/>
            </p:nvSpPr>
            <p:spPr bwMode="auto">
              <a:xfrm rot="-5400000">
                <a:off x="2532" y="2162"/>
                <a:ext cx="205" cy="10"/>
              </a:xfrm>
              <a:prstGeom prst="rect">
                <a:avLst/>
              </a:prstGeom>
              <a:gradFill rotWithShape="0">
                <a:gsLst>
                  <a:gs pos="0">
                    <a:srgbClr val="5F5F5F">
                      <a:gamma/>
                      <a:tint val="54510"/>
                      <a:invGamma/>
                    </a:srgbClr>
                  </a:gs>
                  <a:gs pos="100000">
                    <a:srgbClr val="5F5F5F"/>
                  </a:gs>
                </a:gsLst>
                <a:lin ang="0" scaled="1"/>
              </a:gradFill>
              <a:ln w="9525">
                <a:noFill/>
                <a:miter lim="800000"/>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57" name="Freeform 41"/>
              <p:cNvSpPr>
                <a:spLocks noChangeAspect="1"/>
              </p:cNvSpPr>
              <p:nvPr/>
            </p:nvSpPr>
            <p:spPr bwMode="auto">
              <a:xfrm>
                <a:off x="2630" y="2269"/>
                <a:ext cx="10" cy="10"/>
              </a:xfrm>
              <a:custGeom>
                <a:avLst/>
                <a:gdLst/>
                <a:ahLst/>
                <a:cxnLst>
                  <a:cxn ang="0">
                    <a:pos x="96" y="0"/>
                  </a:cxn>
                  <a:cxn ang="0">
                    <a:pos x="96" y="96"/>
                  </a:cxn>
                  <a:cxn ang="0">
                    <a:pos x="0" y="96"/>
                  </a:cxn>
                  <a:cxn ang="0">
                    <a:pos x="96" y="0"/>
                  </a:cxn>
                </a:cxnLst>
                <a:rect l="0" t="0" r="r" b="b"/>
                <a:pathLst>
                  <a:path w="96" h="96">
                    <a:moveTo>
                      <a:pt x="96" y="0"/>
                    </a:moveTo>
                    <a:lnTo>
                      <a:pt x="96" y="96"/>
                    </a:lnTo>
                    <a:lnTo>
                      <a:pt x="0" y="96"/>
                    </a:lnTo>
                    <a:lnTo>
                      <a:pt x="96" y="0"/>
                    </a:lnTo>
                    <a:close/>
                  </a:path>
                </a:pathLst>
              </a:custGeom>
              <a:gradFill rotWithShape="0">
                <a:gsLst>
                  <a:gs pos="0">
                    <a:srgbClr val="5F5F5F"/>
                  </a:gs>
                  <a:gs pos="100000">
                    <a:srgbClr val="5F5F5F">
                      <a:gamma/>
                      <a:shade val="46275"/>
                      <a:invGamma/>
                    </a:srgbClr>
                  </a:gs>
                </a:gsLst>
                <a:lin ang="5400000" scaled="1"/>
              </a:gradFill>
              <a:ln w="9525" cap="flat" cmpd="sng">
                <a:noFill/>
                <a:prstDash val="solid"/>
                <a:round/>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58" name="Freeform 42"/>
              <p:cNvSpPr>
                <a:spLocks noChangeAspect="1"/>
              </p:cNvSpPr>
              <p:nvPr/>
            </p:nvSpPr>
            <p:spPr bwMode="auto">
              <a:xfrm rot="-10800000">
                <a:off x="2630" y="2269"/>
                <a:ext cx="10" cy="10"/>
              </a:xfrm>
              <a:custGeom>
                <a:avLst/>
                <a:gdLst/>
                <a:ahLst/>
                <a:cxnLst>
                  <a:cxn ang="0">
                    <a:pos x="96" y="0"/>
                  </a:cxn>
                  <a:cxn ang="0">
                    <a:pos x="96" y="96"/>
                  </a:cxn>
                  <a:cxn ang="0">
                    <a:pos x="0" y="96"/>
                  </a:cxn>
                  <a:cxn ang="0">
                    <a:pos x="96" y="0"/>
                  </a:cxn>
                </a:cxnLst>
                <a:rect l="0" t="0" r="r" b="b"/>
                <a:pathLst>
                  <a:path w="96" h="96">
                    <a:moveTo>
                      <a:pt x="96" y="0"/>
                    </a:moveTo>
                    <a:lnTo>
                      <a:pt x="96" y="96"/>
                    </a:lnTo>
                    <a:lnTo>
                      <a:pt x="0" y="96"/>
                    </a:lnTo>
                    <a:lnTo>
                      <a:pt x="96" y="0"/>
                    </a:lnTo>
                    <a:close/>
                  </a:path>
                </a:pathLst>
              </a:custGeom>
              <a:gradFill rotWithShape="0">
                <a:gsLst>
                  <a:gs pos="0">
                    <a:srgbClr val="5F5F5F">
                      <a:gamma/>
                      <a:tint val="54510"/>
                      <a:invGamma/>
                    </a:srgbClr>
                  </a:gs>
                  <a:gs pos="100000">
                    <a:srgbClr val="5F5F5F"/>
                  </a:gs>
                </a:gsLst>
                <a:lin ang="0" scaled="1"/>
              </a:gradFill>
              <a:ln w="9525" cap="flat" cmpd="sng">
                <a:noFill/>
                <a:prstDash val="solid"/>
                <a:round/>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59" name="Rectangle 43"/>
              <p:cNvSpPr>
                <a:spLocks noChangeAspect="1" noChangeArrowheads="1"/>
              </p:cNvSpPr>
              <p:nvPr/>
            </p:nvSpPr>
            <p:spPr bwMode="auto">
              <a:xfrm rot="-10800000">
                <a:off x="2640" y="2054"/>
                <a:ext cx="205" cy="10"/>
              </a:xfrm>
              <a:prstGeom prst="rect">
                <a:avLst/>
              </a:prstGeom>
              <a:gradFill rotWithShape="0">
                <a:gsLst>
                  <a:gs pos="0">
                    <a:srgbClr val="5F5F5F">
                      <a:gamma/>
                      <a:tint val="54510"/>
                      <a:invGamma/>
                    </a:srgbClr>
                  </a:gs>
                  <a:gs pos="100000">
                    <a:srgbClr val="5F5F5F"/>
                  </a:gs>
                </a:gsLst>
                <a:lin ang="5400000" scaled="1"/>
              </a:gradFill>
              <a:ln w="9525">
                <a:noFill/>
                <a:miter lim="800000"/>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60" name="Freeform 44"/>
              <p:cNvSpPr>
                <a:spLocks noChangeAspect="1"/>
              </p:cNvSpPr>
              <p:nvPr/>
            </p:nvSpPr>
            <p:spPr bwMode="auto">
              <a:xfrm flipH="1">
                <a:off x="2630" y="2054"/>
                <a:ext cx="10" cy="10"/>
              </a:xfrm>
              <a:custGeom>
                <a:avLst/>
                <a:gdLst/>
                <a:ahLst/>
                <a:cxnLst>
                  <a:cxn ang="0">
                    <a:pos x="96" y="0"/>
                  </a:cxn>
                  <a:cxn ang="0">
                    <a:pos x="96" y="96"/>
                  </a:cxn>
                  <a:cxn ang="0">
                    <a:pos x="0" y="96"/>
                  </a:cxn>
                  <a:cxn ang="0">
                    <a:pos x="96" y="0"/>
                  </a:cxn>
                </a:cxnLst>
                <a:rect l="0" t="0" r="r" b="b"/>
                <a:pathLst>
                  <a:path w="96" h="96">
                    <a:moveTo>
                      <a:pt x="96" y="0"/>
                    </a:moveTo>
                    <a:lnTo>
                      <a:pt x="96" y="96"/>
                    </a:lnTo>
                    <a:lnTo>
                      <a:pt x="0" y="96"/>
                    </a:lnTo>
                    <a:lnTo>
                      <a:pt x="96" y="0"/>
                    </a:lnTo>
                    <a:close/>
                  </a:path>
                </a:pathLst>
              </a:custGeom>
              <a:gradFill rotWithShape="0">
                <a:gsLst>
                  <a:gs pos="0">
                    <a:srgbClr val="5F5F5F">
                      <a:gamma/>
                      <a:tint val="54510"/>
                      <a:invGamma/>
                    </a:srgbClr>
                  </a:gs>
                  <a:gs pos="100000">
                    <a:srgbClr val="5F5F5F"/>
                  </a:gs>
                </a:gsLst>
                <a:lin ang="0" scaled="1"/>
              </a:gradFill>
              <a:ln w="9525" cap="flat" cmpd="sng">
                <a:noFill/>
                <a:prstDash val="solid"/>
                <a:round/>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61" name="Freeform 45"/>
              <p:cNvSpPr>
                <a:spLocks noChangeAspect="1"/>
              </p:cNvSpPr>
              <p:nvPr/>
            </p:nvSpPr>
            <p:spPr bwMode="auto">
              <a:xfrm rot="10800000" flipH="1">
                <a:off x="2630" y="2054"/>
                <a:ext cx="10" cy="10"/>
              </a:xfrm>
              <a:custGeom>
                <a:avLst/>
                <a:gdLst/>
                <a:ahLst/>
                <a:cxnLst>
                  <a:cxn ang="0">
                    <a:pos x="96" y="0"/>
                  </a:cxn>
                  <a:cxn ang="0">
                    <a:pos x="96" y="96"/>
                  </a:cxn>
                  <a:cxn ang="0">
                    <a:pos x="0" y="96"/>
                  </a:cxn>
                  <a:cxn ang="0">
                    <a:pos x="96" y="0"/>
                  </a:cxn>
                </a:cxnLst>
                <a:rect l="0" t="0" r="r" b="b"/>
                <a:pathLst>
                  <a:path w="96" h="96">
                    <a:moveTo>
                      <a:pt x="96" y="0"/>
                    </a:moveTo>
                    <a:lnTo>
                      <a:pt x="96" y="96"/>
                    </a:lnTo>
                    <a:lnTo>
                      <a:pt x="0" y="96"/>
                    </a:lnTo>
                    <a:lnTo>
                      <a:pt x="96" y="0"/>
                    </a:lnTo>
                    <a:close/>
                  </a:path>
                </a:pathLst>
              </a:custGeom>
              <a:gradFill rotWithShape="0">
                <a:gsLst>
                  <a:gs pos="0">
                    <a:srgbClr val="5F5F5F">
                      <a:gamma/>
                      <a:tint val="54510"/>
                      <a:invGamma/>
                    </a:srgbClr>
                  </a:gs>
                  <a:gs pos="100000">
                    <a:srgbClr val="5F5F5F"/>
                  </a:gs>
                </a:gsLst>
                <a:lin ang="5400000" scaled="1"/>
              </a:gradFill>
              <a:ln w="9525" cap="flat" cmpd="sng">
                <a:noFill/>
                <a:prstDash val="solid"/>
                <a:round/>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grpSp>
      </p:grpSp>
      <p:grpSp>
        <p:nvGrpSpPr>
          <p:cNvPr id="12" name="Group 46"/>
          <p:cNvGrpSpPr>
            <a:grpSpLocks/>
          </p:cNvGrpSpPr>
          <p:nvPr/>
        </p:nvGrpSpPr>
        <p:grpSpPr bwMode="auto">
          <a:xfrm>
            <a:off x="457200" y="3512874"/>
            <a:ext cx="795338" cy="246062"/>
            <a:chOff x="638" y="1440"/>
            <a:chExt cx="501" cy="155"/>
          </a:xfrm>
        </p:grpSpPr>
        <p:sp>
          <p:nvSpPr>
            <p:cNvPr id="9263" name="Rectangle 47"/>
            <p:cNvSpPr>
              <a:spLocks noChangeArrowheads="1"/>
            </p:cNvSpPr>
            <p:nvPr/>
          </p:nvSpPr>
          <p:spPr bwMode="auto">
            <a:xfrm rot="-10800000">
              <a:off x="857" y="1466"/>
              <a:ext cx="282" cy="103"/>
            </a:xfrm>
            <a:prstGeom prst="rect">
              <a:avLst/>
            </a:prstGeom>
            <a:solidFill>
              <a:srgbClr val="FFCC00"/>
            </a:soli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64" name="Oval 48"/>
            <p:cNvSpPr>
              <a:spLocks noChangeArrowheads="1"/>
            </p:cNvSpPr>
            <p:nvPr/>
          </p:nvSpPr>
          <p:spPr bwMode="auto">
            <a:xfrm rot="-10800000">
              <a:off x="1108" y="1554"/>
              <a:ext cx="31" cy="26"/>
            </a:xfrm>
            <a:prstGeom prst="ellipse">
              <a:avLst/>
            </a:pr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65" name="Oval 49"/>
            <p:cNvSpPr>
              <a:spLocks noChangeArrowheads="1"/>
            </p:cNvSpPr>
            <p:nvPr/>
          </p:nvSpPr>
          <p:spPr bwMode="auto">
            <a:xfrm rot="-10800000">
              <a:off x="1108" y="1453"/>
              <a:ext cx="31" cy="26"/>
            </a:xfrm>
            <a:prstGeom prst="ellipse">
              <a:avLst/>
            </a:pr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66" name="Freeform 50"/>
            <p:cNvSpPr>
              <a:spLocks/>
            </p:cNvSpPr>
            <p:nvPr/>
          </p:nvSpPr>
          <p:spPr bwMode="auto">
            <a:xfrm rot="-10800000">
              <a:off x="825" y="1440"/>
              <a:ext cx="32" cy="155"/>
            </a:xfrm>
            <a:custGeom>
              <a:avLst/>
              <a:gdLst/>
              <a:ahLst/>
              <a:cxnLst>
                <a:cxn ang="0">
                  <a:pos x="0" y="48"/>
                </a:cxn>
                <a:cxn ang="0">
                  <a:pos x="48" y="0"/>
                </a:cxn>
                <a:cxn ang="0">
                  <a:pos x="48" y="288"/>
                </a:cxn>
                <a:cxn ang="0">
                  <a:pos x="0" y="240"/>
                </a:cxn>
                <a:cxn ang="0">
                  <a:pos x="0" y="48"/>
                </a:cxn>
              </a:cxnLst>
              <a:rect l="0" t="0" r="r" b="b"/>
              <a:pathLst>
                <a:path w="48" h="288">
                  <a:moveTo>
                    <a:pt x="0" y="48"/>
                  </a:moveTo>
                  <a:lnTo>
                    <a:pt x="48" y="0"/>
                  </a:lnTo>
                  <a:lnTo>
                    <a:pt x="48" y="288"/>
                  </a:lnTo>
                  <a:lnTo>
                    <a:pt x="0" y="240"/>
                  </a:lnTo>
                  <a:lnTo>
                    <a:pt x="0" y="48"/>
                  </a:lnTo>
                  <a:close/>
                </a:path>
              </a:pathLst>
            </a:cu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67" name="Oval 51"/>
            <p:cNvSpPr>
              <a:spLocks noChangeArrowheads="1"/>
            </p:cNvSpPr>
            <p:nvPr/>
          </p:nvSpPr>
          <p:spPr bwMode="auto">
            <a:xfrm rot="-10800000">
              <a:off x="820" y="1569"/>
              <a:ext cx="32" cy="26"/>
            </a:xfrm>
            <a:prstGeom prst="ellipse">
              <a:avLst/>
            </a:pr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68" name="Oval 52"/>
            <p:cNvSpPr>
              <a:spLocks noChangeArrowheads="1"/>
            </p:cNvSpPr>
            <p:nvPr/>
          </p:nvSpPr>
          <p:spPr bwMode="auto">
            <a:xfrm rot="-10800000">
              <a:off x="820" y="1440"/>
              <a:ext cx="32" cy="26"/>
            </a:xfrm>
            <a:prstGeom prst="ellipse">
              <a:avLst/>
            </a:prstGeom>
            <a:solidFill>
              <a:srgbClr val="FFCC00"/>
            </a:solidFill>
            <a:ln w="9525">
              <a:noFill/>
              <a:round/>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nvGrpSpPr>
            <p:cNvPr id="13" name="Group 53"/>
            <p:cNvGrpSpPr>
              <a:grpSpLocks/>
            </p:cNvGrpSpPr>
            <p:nvPr/>
          </p:nvGrpSpPr>
          <p:grpSpPr bwMode="auto">
            <a:xfrm>
              <a:off x="857" y="1466"/>
              <a:ext cx="32" cy="104"/>
              <a:chOff x="2976" y="1728"/>
              <a:chExt cx="96" cy="192"/>
            </a:xfrm>
          </p:grpSpPr>
          <p:sp>
            <p:nvSpPr>
              <p:cNvPr id="9270" name="Rectangle 54"/>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71" name="Rectangle 55"/>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14" name="Group 56"/>
            <p:cNvGrpSpPr>
              <a:grpSpLocks/>
            </p:cNvGrpSpPr>
            <p:nvPr/>
          </p:nvGrpSpPr>
          <p:grpSpPr bwMode="auto">
            <a:xfrm>
              <a:off x="889" y="1466"/>
              <a:ext cx="31" cy="104"/>
              <a:chOff x="2976" y="1728"/>
              <a:chExt cx="96" cy="192"/>
            </a:xfrm>
          </p:grpSpPr>
          <p:sp>
            <p:nvSpPr>
              <p:cNvPr id="9273" name="Rectangle 57"/>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74" name="Rectangle 58"/>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15" name="Group 59"/>
            <p:cNvGrpSpPr>
              <a:grpSpLocks/>
            </p:cNvGrpSpPr>
            <p:nvPr/>
          </p:nvGrpSpPr>
          <p:grpSpPr bwMode="auto">
            <a:xfrm>
              <a:off x="920" y="1466"/>
              <a:ext cx="32" cy="104"/>
              <a:chOff x="2976" y="1728"/>
              <a:chExt cx="96" cy="192"/>
            </a:xfrm>
          </p:grpSpPr>
          <p:sp>
            <p:nvSpPr>
              <p:cNvPr id="9276" name="Rectangle 60"/>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77" name="Rectangle 61"/>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16" name="Group 62"/>
            <p:cNvGrpSpPr>
              <a:grpSpLocks/>
            </p:cNvGrpSpPr>
            <p:nvPr/>
          </p:nvGrpSpPr>
          <p:grpSpPr bwMode="auto">
            <a:xfrm>
              <a:off x="952" y="1466"/>
              <a:ext cx="31" cy="104"/>
              <a:chOff x="2976" y="1728"/>
              <a:chExt cx="96" cy="192"/>
            </a:xfrm>
          </p:grpSpPr>
          <p:sp>
            <p:nvSpPr>
              <p:cNvPr id="9279" name="Rectangle 63"/>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80" name="Rectangle 64"/>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17" name="Group 65"/>
            <p:cNvGrpSpPr>
              <a:grpSpLocks/>
            </p:cNvGrpSpPr>
            <p:nvPr/>
          </p:nvGrpSpPr>
          <p:grpSpPr bwMode="auto">
            <a:xfrm>
              <a:off x="983" y="1466"/>
              <a:ext cx="31" cy="104"/>
              <a:chOff x="2976" y="1728"/>
              <a:chExt cx="96" cy="192"/>
            </a:xfrm>
          </p:grpSpPr>
          <p:sp>
            <p:nvSpPr>
              <p:cNvPr id="9282" name="Rectangle 66"/>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83" name="Rectangle 67"/>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18" name="Group 68"/>
            <p:cNvGrpSpPr>
              <a:grpSpLocks/>
            </p:cNvGrpSpPr>
            <p:nvPr/>
          </p:nvGrpSpPr>
          <p:grpSpPr bwMode="auto">
            <a:xfrm>
              <a:off x="1014" y="1466"/>
              <a:ext cx="32" cy="104"/>
              <a:chOff x="2976" y="1728"/>
              <a:chExt cx="96" cy="192"/>
            </a:xfrm>
          </p:grpSpPr>
          <p:sp>
            <p:nvSpPr>
              <p:cNvPr id="9285" name="Rectangle 69"/>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86" name="Rectangle 70"/>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19" name="Group 71"/>
            <p:cNvGrpSpPr>
              <a:grpSpLocks/>
            </p:cNvGrpSpPr>
            <p:nvPr/>
          </p:nvGrpSpPr>
          <p:grpSpPr bwMode="auto">
            <a:xfrm>
              <a:off x="1046" y="1466"/>
              <a:ext cx="31" cy="104"/>
              <a:chOff x="2976" y="1728"/>
              <a:chExt cx="96" cy="192"/>
            </a:xfrm>
          </p:grpSpPr>
          <p:sp>
            <p:nvSpPr>
              <p:cNvPr id="9288" name="Rectangle 72"/>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89" name="Rectangle 73"/>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20" name="Group 74"/>
            <p:cNvGrpSpPr>
              <a:grpSpLocks/>
            </p:cNvGrpSpPr>
            <p:nvPr/>
          </p:nvGrpSpPr>
          <p:grpSpPr bwMode="auto">
            <a:xfrm>
              <a:off x="1077" y="1466"/>
              <a:ext cx="31" cy="104"/>
              <a:chOff x="2976" y="1728"/>
              <a:chExt cx="96" cy="192"/>
            </a:xfrm>
          </p:grpSpPr>
          <p:sp>
            <p:nvSpPr>
              <p:cNvPr id="9291" name="Rectangle 75"/>
              <p:cNvSpPr>
                <a:spLocks noChangeArrowheads="1"/>
              </p:cNvSpPr>
              <p:nvPr/>
            </p:nvSpPr>
            <p:spPr bwMode="auto">
              <a:xfrm>
                <a:off x="3024" y="1728"/>
                <a:ext cx="48" cy="192"/>
              </a:xfrm>
              <a:prstGeom prst="rect">
                <a:avLst/>
              </a:prstGeom>
              <a:gradFill rotWithShape="0">
                <a:gsLst>
                  <a:gs pos="0">
                    <a:srgbClr val="FFCC00"/>
                  </a:gs>
                  <a:gs pos="100000">
                    <a:srgbClr val="FFCC00">
                      <a:gamma/>
                      <a:shade val="46275"/>
                      <a:invGamma/>
                    </a:srgbClr>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sp>
            <p:nvSpPr>
              <p:cNvPr id="9292" name="Rectangle 76"/>
              <p:cNvSpPr>
                <a:spLocks noChangeArrowheads="1"/>
              </p:cNvSpPr>
              <p:nvPr/>
            </p:nvSpPr>
            <p:spPr bwMode="auto">
              <a:xfrm>
                <a:off x="2976" y="1728"/>
                <a:ext cx="48" cy="192"/>
              </a:xfrm>
              <a:prstGeom prst="rect">
                <a:avLst/>
              </a:prstGeom>
              <a:gradFill rotWithShape="0">
                <a:gsLst>
                  <a:gs pos="0">
                    <a:srgbClr val="FFCC00">
                      <a:gamma/>
                      <a:tint val="30196"/>
                      <a:invGamma/>
                    </a:srgbClr>
                  </a:gs>
                  <a:gs pos="100000">
                    <a:srgbClr val="FFCC00"/>
                  </a:gs>
                </a:gsLst>
                <a:lin ang="0" scaled="1"/>
              </a:gradFill>
              <a:ln w="9525">
                <a:noFill/>
                <a:miter lim="800000"/>
                <a:headEnd/>
                <a:tailEnd/>
              </a:ln>
              <a:effectLst/>
              <a:scene3d>
                <a:camera prst="legacyObliqueTopLeft"/>
                <a:lightRig rig="legacyFlat2" dir="t"/>
              </a:scene3d>
              <a:sp3d extrusionH="100000" prstMaterial="legacyMatte">
                <a:bevelT w="13500" h="13500" prst="angle"/>
                <a:bevelB w="13500" h="13500" prst="angle"/>
                <a:extrusionClr>
                  <a:srgbClr val="FFCC00"/>
                </a:extrusionClr>
              </a:sp3d>
            </p:spPr>
            <p:txBody>
              <a:bodyPr wrap="none" anchor="ctr">
                <a:flatTx/>
              </a:bodyPr>
              <a:lstStyle/>
              <a:p>
                <a:endParaRPr lang="zh-CN" altLang="en-US"/>
              </a:p>
            </p:txBody>
          </p:sp>
        </p:grpSp>
        <p:grpSp>
          <p:nvGrpSpPr>
            <p:cNvPr id="21" name="Group 77"/>
            <p:cNvGrpSpPr>
              <a:grpSpLocks/>
            </p:cNvGrpSpPr>
            <p:nvPr/>
          </p:nvGrpSpPr>
          <p:grpSpPr bwMode="auto">
            <a:xfrm>
              <a:off x="638" y="1466"/>
              <a:ext cx="188" cy="104"/>
              <a:chOff x="2630" y="2054"/>
              <a:chExt cx="215" cy="225"/>
            </a:xfrm>
          </p:grpSpPr>
          <p:sp>
            <p:nvSpPr>
              <p:cNvPr id="9294" name="Rectangle 78"/>
              <p:cNvSpPr>
                <a:spLocks noChangeAspect="1" noChangeArrowheads="1"/>
              </p:cNvSpPr>
              <p:nvPr/>
            </p:nvSpPr>
            <p:spPr bwMode="auto">
              <a:xfrm>
                <a:off x="2640" y="2064"/>
                <a:ext cx="205" cy="205"/>
              </a:xfrm>
              <a:prstGeom prst="rect">
                <a:avLst/>
              </a:prstGeom>
              <a:solidFill>
                <a:srgbClr val="5F5F5F"/>
              </a:solidFill>
              <a:ln w="9525">
                <a:noFill/>
                <a:miter lim="800000"/>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95" name="Rectangle 79"/>
              <p:cNvSpPr>
                <a:spLocks noChangeAspect="1" noChangeArrowheads="1"/>
              </p:cNvSpPr>
              <p:nvPr/>
            </p:nvSpPr>
            <p:spPr bwMode="auto">
              <a:xfrm>
                <a:off x="2640" y="2269"/>
                <a:ext cx="205" cy="10"/>
              </a:xfrm>
              <a:prstGeom prst="rect">
                <a:avLst/>
              </a:prstGeom>
              <a:gradFill rotWithShape="0">
                <a:gsLst>
                  <a:gs pos="0">
                    <a:srgbClr val="5F5F5F"/>
                  </a:gs>
                  <a:gs pos="100000">
                    <a:srgbClr val="5F5F5F">
                      <a:gamma/>
                      <a:shade val="46275"/>
                      <a:invGamma/>
                    </a:srgbClr>
                  </a:gs>
                </a:gsLst>
                <a:lin ang="5400000" scaled="1"/>
              </a:gradFill>
              <a:ln w="9525">
                <a:noFill/>
                <a:miter lim="800000"/>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96" name="Rectangle 80"/>
              <p:cNvSpPr>
                <a:spLocks noChangeAspect="1" noChangeArrowheads="1"/>
              </p:cNvSpPr>
              <p:nvPr/>
            </p:nvSpPr>
            <p:spPr bwMode="auto">
              <a:xfrm rot="-5400000">
                <a:off x="2532" y="2162"/>
                <a:ext cx="205" cy="10"/>
              </a:xfrm>
              <a:prstGeom prst="rect">
                <a:avLst/>
              </a:prstGeom>
              <a:gradFill rotWithShape="0">
                <a:gsLst>
                  <a:gs pos="0">
                    <a:srgbClr val="5F5F5F">
                      <a:gamma/>
                      <a:tint val="54510"/>
                      <a:invGamma/>
                    </a:srgbClr>
                  </a:gs>
                  <a:gs pos="100000">
                    <a:srgbClr val="5F5F5F"/>
                  </a:gs>
                </a:gsLst>
                <a:lin ang="0" scaled="1"/>
              </a:gradFill>
              <a:ln w="9525">
                <a:noFill/>
                <a:miter lim="800000"/>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97" name="Freeform 81"/>
              <p:cNvSpPr>
                <a:spLocks noChangeAspect="1"/>
              </p:cNvSpPr>
              <p:nvPr/>
            </p:nvSpPr>
            <p:spPr bwMode="auto">
              <a:xfrm>
                <a:off x="2630" y="2269"/>
                <a:ext cx="10" cy="10"/>
              </a:xfrm>
              <a:custGeom>
                <a:avLst/>
                <a:gdLst/>
                <a:ahLst/>
                <a:cxnLst>
                  <a:cxn ang="0">
                    <a:pos x="96" y="0"/>
                  </a:cxn>
                  <a:cxn ang="0">
                    <a:pos x="96" y="96"/>
                  </a:cxn>
                  <a:cxn ang="0">
                    <a:pos x="0" y="96"/>
                  </a:cxn>
                  <a:cxn ang="0">
                    <a:pos x="96" y="0"/>
                  </a:cxn>
                </a:cxnLst>
                <a:rect l="0" t="0" r="r" b="b"/>
                <a:pathLst>
                  <a:path w="96" h="96">
                    <a:moveTo>
                      <a:pt x="96" y="0"/>
                    </a:moveTo>
                    <a:lnTo>
                      <a:pt x="96" y="96"/>
                    </a:lnTo>
                    <a:lnTo>
                      <a:pt x="0" y="96"/>
                    </a:lnTo>
                    <a:lnTo>
                      <a:pt x="96" y="0"/>
                    </a:lnTo>
                    <a:close/>
                  </a:path>
                </a:pathLst>
              </a:custGeom>
              <a:gradFill rotWithShape="0">
                <a:gsLst>
                  <a:gs pos="0">
                    <a:srgbClr val="5F5F5F"/>
                  </a:gs>
                  <a:gs pos="100000">
                    <a:srgbClr val="5F5F5F">
                      <a:gamma/>
                      <a:shade val="46275"/>
                      <a:invGamma/>
                    </a:srgbClr>
                  </a:gs>
                </a:gsLst>
                <a:lin ang="5400000" scaled="1"/>
              </a:gradFill>
              <a:ln w="9525" cap="flat" cmpd="sng">
                <a:noFill/>
                <a:prstDash val="solid"/>
                <a:round/>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98" name="Freeform 82"/>
              <p:cNvSpPr>
                <a:spLocks noChangeAspect="1"/>
              </p:cNvSpPr>
              <p:nvPr/>
            </p:nvSpPr>
            <p:spPr bwMode="auto">
              <a:xfrm rot="-10800000">
                <a:off x="2630" y="2269"/>
                <a:ext cx="10" cy="10"/>
              </a:xfrm>
              <a:custGeom>
                <a:avLst/>
                <a:gdLst/>
                <a:ahLst/>
                <a:cxnLst>
                  <a:cxn ang="0">
                    <a:pos x="96" y="0"/>
                  </a:cxn>
                  <a:cxn ang="0">
                    <a:pos x="96" y="96"/>
                  </a:cxn>
                  <a:cxn ang="0">
                    <a:pos x="0" y="96"/>
                  </a:cxn>
                  <a:cxn ang="0">
                    <a:pos x="96" y="0"/>
                  </a:cxn>
                </a:cxnLst>
                <a:rect l="0" t="0" r="r" b="b"/>
                <a:pathLst>
                  <a:path w="96" h="96">
                    <a:moveTo>
                      <a:pt x="96" y="0"/>
                    </a:moveTo>
                    <a:lnTo>
                      <a:pt x="96" y="96"/>
                    </a:lnTo>
                    <a:lnTo>
                      <a:pt x="0" y="96"/>
                    </a:lnTo>
                    <a:lnTo>
                      <a:pt x="96" y="0"/>
                    </a:lnTo>
                    <a:close/>
                  </a:path>
                </a:pathLst>
              </a:custGeom>
              <a:gradFill rotWithShape="0">
                <a:gsLst>
                  <a:gs pos="0">
                    <a:srgbClr val="5F5F5F">
                      <a:gamma/>
                      <a:tint val="54510"/>
                      <a:invGamma/>
                    </a:srgbClr>
                  </a:gs>
                  <a:gs pos="100000">
                    <a:srgbClr val="5F5F5F"/>
                  </a:gs>
                </a:gsLst>
                <a:lin ang="0" scaled="1"/>
              </a:gradFill>
              <a:ln w="9525" cap="flat" cmpd="sng">
                <a:noFill/>
                <a:prstDash val="solid"/>
                <a:round/>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299" name="Rectangle 83"/>
              <p:cNvSpPr>
                <a:spLocks noChangeAspect="1" noChangeArrowheads="1"/>
              </p:cNvSpPr>
              <p:nvPr/>
            </p:nvSpPr>
            <p:spPr bwMode="auto">
              <a:xfrm rot="-10800000">
                <a:off x="2640" y="2054"/>
                <a:ext cx="205" cy="10"/>
              </a:xfrm>
              <a:prstGeom prst="rect">
                <a:avLst/>
              </a:prstGeom>
              <a:gradFill rotWithShape="0">
                <a:gsLst>
                  <a:gs pos="0">
                    <a:srgbClr val="5F5F5F">
                      <a:gamma/>
                      <a:tint val="54510"/>
                      <a:invGamma/>
                    </a:srgbClr>
                  </a:gs>
                  <a:gs pos="100000">
                    <a:srgbClr val="5F5F5F"/>
                  </a:gs>
                </a:gsLst>
                <a:lin ang="5400000" scaled="1"/>
              </a:gradFill>
              <a:ln w="9525">
                <a:noFill/>
                <a:miter lim="800000"/>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300" name="Freeform 84"/>
              <p:cNvSpPr>
                <a:spLocks noChangeAspect="1"/>
              </p:cNvSpPr>
              <p:nvPr/>
            </p:nvSpPr>
            <p:spPr bwMode="auto">
              <a:xfrm flipH="1">
                <a:off x="2630" y="2054"/>
                <a:ext cx="10" cy="10"/>
              </a:xfrm>
              <a:custGeom>
                <a:avLst/>
                <a:gdLst/>
                <a:ahLst/>
                <a:cxnLst>
                  <a:cxn ang="0">
                    <a:pos x="96" y="0"/>
                  </a:cxn>
                  <a:cxn ang="0">
                    <a:pos x="96" y="96"/>
                  </a:cxn>
                  <a:cxn ang="0">
                    <a:pos x="0" y="96"/>
                  </a:cxn>
                  <a:cxn ang="0">
                    <a:pos x="96" y="0"/>
                  </a:cxn>
                </a:cxnLst>
                <a:rect l="0" t="0" r="r" b="b"/>
                <a:pathLst>
                  <a:path w="96" h="96">
                    <a:moveTo>
                      <a:pt x="96" y="0"/>
                    </a:moveTo>
                    <a:lnTo>
                      <a:pt x="96" y="96"/>
                    </a:lnTo>
                    <a:lnTo>
                      <a:pt x="0" y="96"/>
                    </a:lnTo>
                    <a:lnTo>
                      <a:pt x="96" y="0"/>
                    </a:lnTo>
                    <a:close/>
                  </a:path>
                </a:pathLst>
              </a:custGeom>
              <a:gradFill rotWithShape="0">
                <a:gsLst>
                  <a:gs pos="0">
                    <a:srgbClr val="5F5F5F">
                      <a:gamma/>
                      <a:tint val="54510"/>
                      <a:invGamma/>
                    </a:srgbClr>
                  </a:gs>
                  <a:gs pos="100000">
                    <a:srgbClr val="5F5F5F"/>
                  </a:gs>
                </a:gsLst>
                <a:lin ang="0" scaled="1"/>
              </a:gradFill>
              <a:ln w="9525" cap="flat" cmpd="sng">
                <a:noFill/>
                <a:prstDash val="solid"/>
                <a:round/>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sp>
            <p:nvSpPr>
              <p:cNvPr id="9301" name="Freeform 85"/>
              <p:cNvSpPr>
                <a:spLocks noChangeAspect="1"/>
              </p:cNvSpPr>
              <p:nvPr/>
            </p:nvSpPr>
            <p:spPr bwMode="auto">
              <a:xfrm rot="10800000" flipH="1">
                <a:off x="2630" y="2054"/>
                <a:ext cx="10" cy="10"/>
              </a:xfrm>
              <a:custGeom>
                <a:avLst/>
                <a:gdLst/>
                <a:ahLst/>
                <a:cxnLst>
                  <a:cxn ang="0">
                    <a:pos x="96" y="0"/>
                  </a:cxn>
                  <a:cxn ang="0">
                    <a:pos x="96" y="96"/>
                  </a:cxn>
                  <a:cxn ang="0">
                    <a:pos x="0" y="96"/>
                  </a:cxn>
                  <a:cxn ang="0">
                    <a:pos x="96" y="0"/>
                  </a:cxn>
                </a:cxnLst>
                <a:rect l="0" t="0" r="r" b="b"/>
                <a:pathLst>
                  <a:path w="96" h="96">
                    <a:moveTo>
                      <a:pt x="96" y="0"/>
                    </a:moveTo>
                    <a:lnTo>
                      <a:pt x="96" y="96"/>
                    </a:lnTo>
                    <a:lnTo>
                      <a:pt x="0" y="96"/>
                    </a:lnTo>
                    <a:lnTo>
                      <a:pt x="96" y="0"/>
                    </a:lnTo>
                    <a:close/>
                  </a:path>
                </a:pathLst>
              </a:custGeom>
              <a:gradFill rotWithShape="0">
                <a:gsLst>
                  <a:gs pos="0">
                    <a:srgbClr val="5F5F5F">
                      <a:gamma/>
                      <a:tint val="54510"/>
                      <a:invGamma/>
                    </a:srgbClr>
                  </a:gs>
                  <a:gs pos="100000">
                    <a:srgbClr val="5F5F5F"/>
                  </a:gs>
                </a:gsLst>
                <a:lin ang="5400000" scaled="1"/>
              </a:gradFill>
              <a:ln w="9525" cap="flat" cmpd="sng">
                <a:noFill/>
                <a:prstDash val="solid"/>
                <a:round/>
                <a:headEnd/>
                <a:tailEnd/>
              </a:ln>
              <a:effectLst/>
              <a:scene3d>
                <a:camera prst="legacyObliqueTopLeft"/>
                <a:lightRig rig="legacyFlat2" dir="t"/>
              </a:scene3d>
              <a:sp3d extrusionH="100000" prstMaterial="legacyPlastic">
                <a:bevelT w="13500" h="13500" prst="angle"/>
                <a:bevelB w="13500" h="13500" prst="angle"/>
                <a:extrusionClr>
                  <a:srgbClr val="5F5F5F"/>
                </a:extrusionClr>
              </a:sp3d>
            </p:spPr>
            <p:txBody>
              <a:bodyPr wrap="none" anchor="ctr">
                <a:flatTx/>
              </a:bodyPr>
              <a:lstStyle/>
              <a:p>
                <a:endParaRPr lang="zh-CN" altLang="en-US"/>
              </a:p>
            </p:txBody>
          </p:sp>
        </p:grpSp>
      </p:grpSp>
      <p:sp>
        <p:nvSpPr>
          <p:cNvPr id="9302" name="Rectangle 86"/>
          <p:cNvSpPr>
            <a:spLocks noChangeArrowheads="1"/>
          </p:cNvSpPr>
          <p:nvPr/>
        </p:nvSpPr>
        <p:spPr bwMode="auto">
          <a:xfrm>
            <a:off x="1404938" y="3149336"/>
            <a:ext cx="576262" cy="585788"/>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kumimoji="0" lang="en-US" altLang="zh-CN" sz="1100" dirty="0">
                <a:latin typeface="Comic Sans MS" pitchFamily="66" charset="0"/>
              </a:rPr>
              <a:t>Physical</a:t>
            </a:r>
          </a:p>
          <a:p>
            <a:pPr algn="ctr" eaLnBrk="0" hangingPunct="0"/>
            <a:r>
              <a:rPr kumimoji="0" lang="en-US" altLang="zh-CN" sz="1100" dirty="0">
                <a:latin typeface="Comic Sans MS" pitchFamily="66" charset="0"/>
              </a:rPr>
              <a:t>Layer</a:t>
            </a:r>
          </a:p>
        </p:txBody>
      </p:sp>
      <p:sp>
        <p:nvSpPr>
          <p:cNvPr id="9303" name="Rectangle 87"/>
          <p:cNvSpPr>
            <a:spLocks noChangeArrowheads="1"/>
          </p:cNvSpPr>
          <p:nvPr/>
        </p:nvSpPr>
        <p:spPr bwMode="auto">
          <a:xfrm>
            <a:off x="2090738" y="3149336"/>
            <a:ext cx="881062" cy="585788"/>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kumimoji="0" lang="en-US" altLang="zh-CN" sz="1100">
                <a:latin typeface="Comic Sans MS" pitchFamily="66" charset="0"/>
              </a:rPr>
              <a:t>Framing</a:t>
            </a:r>
          </a:p>
          <a:p>
            <a:pPr algn="ctr" eaLnBrk="0" hangingPunct="0"/>
            <a:r>
              <a:rPr kumimoji="0" lang="en-US" altLang="zh-CN" sz="1100">
                <a:latin typeface="Comic Sans MS" pitchFamily="66" charset="0"/>
              </a:rPr>
              <a:t>&amp; </a:t>
            </a:r>
          </a:p>
          <a:p>
            <a:pPr algn="ctr" eaLnBrk="0" hangingPunct="0"/>
            <a:r>
              <a:rPr kumimoji="0" lang="en-US" altLang="zh-CN" sz="1100">
                <a:latin typeface="Comic Sans MS" pitchFamily="66" charset="0"/>
              </a:rPr>
              <a:t>Maintenance</a:t>
            </a:r>
          </a:p>
        </p:txBody>
      </p:sp>
      <p:sp>
        <p:nvSpPr>
          <p:cNvPr id="9304" name="Rectangle 88"/>
          <p:cNvSpPr>
            <a:spLocks noChangeArrowheads="1"/>
          </p:cNvSpPr>
          <p:nvPr/>
        </p:nvSpPr>
        <p:spPr bwMode="auto">
          <a:xfrm>
            <a:off x="3352800" y="2768336"/>
            <a:ext cx="881063" cy="585788"/>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kumimoji="0" lang="en-US" altLang="zh-CN" sz="1100">
                <a:latin typeface="Comic Sans MS" pitchFamily="66" charset="0"/>
              </a:rPr>
              <a:t>Packet</a:t>
            </a:r>
          </a:p>
          <a:p>
            <a:pPr algn="ctr" eaLnBrk="0" hangingPunct="0"/>
            <a:r>
              <a:rPr kumimoji="0" lang="en-US" altLang="zh-CN" sz="1100">
                <a:latin typeface="Comic Sans MS" pitchFamily="66" charset="0"/>
              </a:rPr>
              <a:t>Processing</a:t>
            </a:r>
          </a:p>
        </p:txBody>
      </p:sp>
      <p:sp>
        <p:nvSpPr>
          <p:cNvPr id="9305" name="Rectangle 89"/>
          <p:cNvSpPr>
            <a:spLocks noChangeArrowheads="1"/>
          </p:cNvSpPr>
          <p:nvPr/>
        </p:nvSpPr>
        <p:spPr bwMode="auto">
          <a:xfrm>
            <a:off x="4419600" y="2768336"/>
            <a:ext cx="881063" cy="585788"/>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kumimoji="0" lang="en-US" altLang="zh-CN" sz="1100">
                <a:latin typeface="Comic Sans MS" pitchFamily="66" charset="0"/>
              </a:rPr>
              <a:t>Buffer Mgmt</a:t>
            </a:r>
          </a:p>
          <a:p>
            <a:pPr algn="ctr" eaLnBrk="0" hangingPunct="0"/>
            <a:r>
              <a:rPr kumimoji="0" lang="en-US" altLang="zh-CN" sz="1100">
                <a:latin typeface="Comic Sans MS" pitchFamily="66" charset="0"/>
              </a:rPr>
              <a:t>&amp; </a:t>
            </a:r>
          </a:p>
          <a:p>
            <a:pPr algn="ctr" eaLnBrk="0" hangingPunct="0"/>
            <a:r>
              <a:rPr kumimoji="0" lang="en-US" altLang="zh-CN" sz="1100">
                <a:latin typeface="Comic Sans MS" pitchFamily="66" charset="0"/>
              </a:rPr>
              <a:t>Scheduling</a:t>
            </a:r>
          </a:p>
        </p:txBody>
      </p:sp>
      <p:sp>
        <p:nvSpPr>
          <p:cNvPr id="9306" name="Rectangle 90"/>
          <p:cNvSpPr>
            <a:spLocks noChangeArrowheads="1"/>
          </p:cNvSpPr>
          <p:nvPr/>
        </p:nvSpPr>
        <p:spPr bwMode="auto">
          <a:xfrm>
            <a:off x="4419600" y="3554149"/>
            <a:ext cx="881063" cy="585787"/>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kumimoji="0" lang="en-US" altLang="zh-CN" sz="1100">
                <a:latin typeface="Comic Sans MS" pitchFamily="66" charset="0"/>
              </a:rPr>
              <a:t>Buffer Mgmt</a:t>
            </a:r>
          </a:p>
          <a:p>
            <a:pPr algn="ctr" eaLnBrk="0" hangingPunct="0"/>
            <a:r>
              <a:rPr kumimoji="0" lang="en-US" altLang="zh-CN" sz="1100">
                <a:latin typeface="Comic Sans MS" pitchFamily="66" charset="0"/>
              </a:rPr>
              <a:t>&amp; </a:t>
            </a:r>
          </a:p>
          <a:p>
            <a:pPr algn="ctr" eaLnBrk="0" hangingPunct="0"/>
            <a:r>
              <a:rPr kumimoji="0" lang="en-US" altLang="zh-CN" sz="1100">
                <a:latin typeface="Comic Sans MS" pitchFamily="66" charset="0"/>
              </a:rPr>
              <a:t>Scheduling</a:t>
            </a:r>
          </a:p>
        </p:txBody>
      </p:sp>
      <p:sp>
        <p:nvSpPr>
          <p:cNvPr id="9307" name="Rectangle 91"/>
          <p:cNvSpPr>
            <a:spLocks noChangeArrowheads="1"/>
          </p:cNvSpPr>
          <p:nvPr/>
        </p:nvSpPr>
        <p:spPr bwMode="auto">
          <a:xfrm>
            <a:off x="4419600" y="2082536"/>
            <a:ext cx="838200" cy="533400"/>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kumimoji="0" lang="en-US" altLang="zh-CN" sz="1100">
                <a:latin typeface="Comic Sans MS" pitchFamily="66" charset="0"/>
              </a:rPr>
              <a:t>Buffer</a:t>
            </a:r>
          </a:p>
          <a:p>
            <a:pPr algn="ctr" eaLnBrk="0" hangingPunct="0">
              <a:buFont typeface="Wingdings 3" pitchFamily="18" charset="2"/>
              <a:buNone/>
            </a:pPr>
            <a:r>
              <a:rPr kumimoji="0" lang="en-US" altLang="zh-CN" sz="1100">
                <a:latin typeface="Comic Sans MS" pitchFamily="66" charset="0"/>
              </a:rPr>
              <a:t> &amp; State</a:t>
            </a:r>
          </a:p>
          <a:p>
            <a:pPr algn="ctr" eaLnBrk="0" hangingPunct="0">
              <a:buFont typeface="Wingdings 3" pitchFamily="18" charset="2"/>
              <a:buNone/>
            </a:pPr>
            <a:r>
              <a:rPr kumimoji="0" lang="en-US" altLang="zh-CN" sz="1100">
                <a:latin typeface="Comic Sans MS" pitchFamily="66" charset="0"/>
              </a:rPr>
              <a:t>Memory</a:t>
            </a:r>
          </a:p>
        </p:txBody>
      </p:sp>
      <p:sp>
        <p:nvSpPr>
          <p:cNvPr id="9308" name="Rectangle 92"/>
          <p:cNvSpPr>
            <a:spLocks noChangeArrowheads="1"/>
          </p:cNvSpPr>
          <p:nvPr/>
        </p:nvSpPr>
        <p:spPr bwMode="auto">
          <a:xfrm>
            <a:off x="4419600" y="4292336"/>
            <a:ext cx="838200" cy="533400"/>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kumimoji="0" lang="en-US" altLang="zh-CN" sz="1100">
                <a:latin typeface="Comic Sans MS" pitchFamily="66" charset="0"/>
              </a:rPr>
              <a:t>Buffer</a:t>
            </a:r>
          </a:p>
          <a:p>
            <a:pPr algn="ctr" eaLnBrk="0" hangingPunct="0">
              <a:buFont typeface="Wingdings 3" pitchFamily="18" charset="2"/>
              <a:buNone/>
            </a:pPr>
            <a:r>
              <a:rPr kumimoji="0" lang="en-US" altLang="zh-CN" sz="1100">
                <a:latin typeface="Comic Sans MS" pitchFamily="66" charset="0"/>
              </a:rPr>
              <a:t> &amp; State</a:t>
            </a:r>
          </a:p>
          <a:p>
            <a:pPr algn="ctr" eaLnBrk="0" hangingPunct="0">
              <a:buFont typeface="Wingdings 3" pitchFamily="18" charset="2"/>
              <a:buNone/>
            </a:pPr>
            <a:r>
              <a:rPr kumimoji="0" lang="en-US" altLang="zh-CN" sz="1100">
                <a:latin typeface="Comic Sans MS" pitchFamily="66" charset="0"/>
              </a:rPr>
              <a:t>Memory</a:t>
            </a:r>
          </a:p>
        </p:txBody>
      </p:sp>
      <p:sp>
        <p:nvSpPr>
          <p:cNvPr id="9309" name="Text Box 93"/>
          <p:cNvSpPr txBox="1">
            <a:spLocks noChangeArrowheads="1"/>
          </p:cNvSpPr>
          <p:nvPr/>
        </p:nvSpPr>
        <p:spPr bwMode="auto">
          <a:xfrm>
            <a:off x="609600" y="1442774"/>
            <a:ext cx="2501900" cy="457200"/>
          </a:xfrm>
          <a:prstGeom prst="rect">
            <a:avLst/>
          </a:prstGeom>
          <a:noFill/>
          <a:ln w="9525">
            <a:noFill/>
            <a:miter lim="800000"/>
            <a:headEnd/>
            <a:tailEnd/>
          </a:ln>
          <a:effectLst/>
        </p:spPr>
        <p:txBody>
          <a:bodyPr wrap="none">
            <a:spAutoFit/>
          </a:bodyPr>
          <a:lstStyle/>
          <a:p>
            <a:pPr eaLnBrk="0" hangingPunct="0"/>
            <a:r>
              <a:rPr kumimoji="0" lang="en-US" altLang="zh-CN" dirty="0">
                <a:latin typeface="Comic Sans MS" pitchFamily="66" charset="0"/>
              </a:rPr>
              <a:t>OC192c </a:t>
            </a:r>
            <a:r>
              <a:rPr kumimoji="0" lang="en-US" altLang="zh-CN" dirty="0" err="1">
                <a:latin typeface="Comic Sans MS" pitchFamily="66" charset="0"/>
              </a:rPr>
              <a:t>linecard</a:t>
            </a:r>
            <a:endParaRPr kumimoji="0" lang="en-US" altLang="zh-CN" dirty="0">
              <a:latin typeface="Comic Sans MS" pitchFamily="66" charset="0"/>
            </a:endParaRPr>
          </a:p>
        </p:txBody>
      </p:sp>
      <p:sp>
        <p:nvSpPr>
          <p:cNvPr id="9310" name="Text Box 94"/>
          <p:cNvSpPr txBox="1">
            <a:spLocks noChangeArrowheads="1"/>
          </p:cNvSpPr>
          <p:nvPr/>
        </p:nvSpPr>
        <p:spPr bwMode="auto">
          <a:xfrm>
            <a:off x="755650" y="3811324"/>
            <a:ext cx="2959100" cy="1465262"/>
          </a:xfrm>
          <a:prstGeom prst="rect">
            <a:avLst/>
          </a:prstGeom>
          <a:noFill/>
          <a:ln w="9525">
            <a:noFill/>
            <a:miter lim="800000"/>
            <a:headEnd/>
            <a:tailEnd/>
          </a:ln>
          <a:effectLst/>
        </p:spPr>
        <p:txBody>
          <a:bodyPr wrap="none">
            <a:spAutoFit/>
          </a:bodyPr>
          <a:lstStyle/>
          <a:p>
            <a:pPr eaLnBrk="0" hangingPunct="0">
              <a:buClr>
                <a:srgbClr val="000099"/>
              </a:buClr>
              <a:buSzPct val="75000"/>
              <a:buFont typeface="Wingdings" pitchFamily="2" charset="2"/>
              <a:buChar char="v"/>
            </a:pPr>
            <a:r>
              <a:rPr kumimoji="0" lang="en-US" altLang="zh-CN" sz="1800" dirty="0">
                <a:latin typeface="Comic Sans MS" pitchFamily="66" charset="0"/>
              </a:rPr>
              <a:t> 30M gates</a:t>
            </a:r>
          </a:p>
          <a:p>
            <a:pPr eaLnBrk="0" hangingPunct="0">
              <a:buClr>
                <a:srgbClr val="000099"/>
              </a:buClr>
              <a:buSzPct val="75000"/>
              <a:buFont typeface="Wingdings" pitchFamily="2" charset="2"/>
              <a:buChar char="v"/>
            </a:pPr>
            <a:r>
              <a:rPr kumimoji="0" lang="en-US" altLang="zh-CN" sz="1800" dirty="0">
                <a:latin typeface="Comic Sans MS" pitchFamily="66" charset="0"/>
              </a:rPr>
              <a:t> 2.5Gbits of memory</a:t>
            </a:r>
          </a:p>
          <a:p>
            <a:pPr eaLnBrk="0" hangingPunct="0">
              <a:buClr>
                <a:srgbClr val="000099"/>
              </a:buClr>
              <a:buSzPct val="75000"/>
              <a:buFont typeface="Wingdings" pitchFamily="2" charset="2"/>
              <a:buChar char="v"/>
            </a:pPr>
            <a:r>
              <a:rPr kumimoji="0" lang="en-US" altLang="zh-CN" sz="1800" dirty="0">
                <a:latin typeface="Comic Sans MS" pitchFamily="66" charset="0"/>
              </a:rPr>
              <a:t> ~300W</a:t>
            </a:r>
          </a:p>
          <a:p>
            <a:pPr eaLnBrk="0" hangingPunct="0">
              <a:buClr>
                <a:srgbClr val="000099"/>
              </a:buClr>
              <a:buSzPct val="75000"/>
              <a:buFont typeface="Wingdings" pitchFamily="2" charset="2"/>
              <a:buChar char="v"/>
            </a:pPr>
            <a:r>
              <a:rPr kumimoji="0" lang="en-US" altLang="zh-CN" sz="1800" dirty="0">
                <a:latin typeface="Comic Sans MS" pitchFamily="66" charset="0"/>
              </a:rPr>
              <a:t> 1m</a:t>
            </a:r>
            <a:r>
              <a:rPr kumimoji="0" lang="en-US" altLang="zh-CN" sz="1800" baseline="30000" dirty="0">
                <a:latin typeface="Comic Sans MS" pitchFamily="66" charset="0"/>
              </a:rPr>
              <a:t>2</a:t>
            </a:r>
          </a:p>
          <a:p>
            <a:pPr eaLnBrk="0" hangingPunct="0">
              <a:buClr>
                <a:srgbClr val="000099"/>
              </a:buClr>
              <a:buSzPct val="75000"/>
              <a:buFont typeface="Wingdings" pitchFamily="2" charset="2"/>
              <a:buChar char="v"/>
            </a:pPr>
            <a:r>
              <a:rPr kumimoji="0" lang="en-US" altLang="zh-CN" sz="1800" dirty="0">
                <a:latin typeface="Comic Sans MS" pitchFamily="66" charset="0"/>
              </a:rPr>
              <a:t> $25k cost, $100k price.</a:t>
            </a:r>
          </a:p>
        </p:txBody>
      </p:sp>
      <p:sp>
        <p:nvSpPr>
          <p:cNvPr id="9311" name="Rectangle 95"/>
          <p:cNvSpPr>
            <a:spLocks noChangeArrowheads="1"/>
          </p:cNvSpPr>
          <p:nvPr/>
        </p:nvSpPr>
        <p:spPr bwMode="auto">
          <a:xfrm>
            <a:off x="3352800" y="2082536"/>
            <a:ext cx="838200" cy="533400"/>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kumimoji="0" lang="en-US" altLang="zh-CN" sz="1100">
                <a:latin typeface="Comic Sans MS" pitchFamily="66" charset="0"/>
              </a:rPr>
              <a:t>Lookup</a:t>
            </a:r>
          </a:p>
          <a:p>
            <a:pPr algn="ctr" eaLnBrk="0" hangingPunct="0"/>
            <a:r>
              <a:rPr kumimoji="0" lang="en-US" altLang="zh-CN" sz="1100">
                <a:latin typeface="Comic Sans MS" pitchFamily="66" charset="0"/>
              </a:rPr>
              <a:t>Tables</a:t>
            </a:r>
          </a:p>
        </p:txBody>
      </p:sp>
      <p:sp>
        <p:nvSpPr>
          <p:cNvPr id="9312" name="Text Box 96"/>
          <p:cNvSpPr txBox="1">
            <a:spLocks noChangeArrowheads="1"/>
          </p:cNvSpPr>
          <p:nvPr/>
        </p:nvSpPr>
        <p:spPr bwMode="auto">
          <a:xfrm>
            <a:off x="365125" y="2733411"/>
            <a:ext cx="889000" cy="366713"/>
          </a:xfrm>
          <a:prstGeom prst="rect">
            <a:avLst/>
          </a:prstGeom>
          <a:noFill/>
          <a:ln w="9525">
            <a:noFill/>
            <a:miter lim="800000"/>
            <a:headEnd/>
            <a:tailEnd/>
          </a:ln>
          <a:effectLst/>
        </p:spPr>
        <p:txBody>
          <a:bodyPr wrap="none">
            <a:spAutoFit/>
          </a:bodyPr>
          <a:lstStyle/>
          <a:p>
            <a:pPr eaLnBrk="0" hangingPunct="0"/>
            <a:r>
              <a:rPr kumimoji="0" lang="en-US" altLang="zh-CN" sz="1800">
                <a:latin typeface="Comic Sans MS" pitchFamily="66" charset="0"/>
              </a:rPr>
              <a:t>Optics</a:t>
            </a:r>
          </a:p>
        </p:txBody>
      </p:sp>
      <p:sp>
        <p:nvSpPr>
          <p:cNvPr id="9313" name="Rectangle 97"/>
          <p:cNvSpPr>
            <a:spLocks noChangeArrowheads="1"/>
          </p:cNvSpPr>
          <p:nvPr/>
        </p:nvSpPr>
        <p:spPr bwMode="auto">
          <a:xfrm>
            <a:off x="6629400" y="2692136"/>
            <a:ext cx="1524000" cy="1524000"/>
          </a:xfrm>
          <a:prstGeom prst="rect">
            <a:avLst/>
          </a:prstGeom>
          <a:solidFill>
            <a:schemeClr val="bg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grpSp>
        <p:nvGrpSpPr>
          <p:cNvPr id="22" name="Group 98"/>
          <p:cNvGrpSpPr>
            <a:grpSpLocks/>
          </p:cNvGrpSpPr>
          <p:nvPr/>
        </p:nvGrpSpPr>
        <p:grpSpPr bwMode="auto">
          <a:xfrm>
            <a:off x="7162800" y="2844536"/>
            <a:ext cx="457200" cy="1219200"/>
            <a:chOff x="2736" y="1824"/>
            <a:chExt cx="288" cy="768"/>
          </a:xfrm>
        </p:grpSpPr>
        <p:sp>
          <p:nvSpPr>
            <p:cNvPr id="9315" name="Line 99"/>
            <p:cNvSpPr>
              <a:spLocks noChangeShapeType="1"/>
            </p:cNvSpPr>
            <p:nvPr/>
          </p:nvSpPr>
          <p:spPr bwMode="auto">
            <a:xfrm>
              <a:off x="2736" y="1824"/>
              <a:ext cx="0" cy="768"/>
            </a:xfrm>
            <a:prstGeom prst="line">
              <a:avLst/>
            </a:prstGeom>
            <a:noFill/>
            <a:ln w="38100" cap="sq">
              <a:solidFill>
                <a:schemeClr val="tx1"/>
              </a:solidFill>
              <a:round/>
              <a:headEnd type="none" w="sm" len="sm"/>
              <a:tailEnd type="none" w="sm" len="sm"/>
            </a:ln>
            <a:effectLst/>
          </p:spPr>
          <p:txBody>
            <a:bodyPr wrap="none"/>
            <a:lstStyle/>
            <a:p>
              <a:endParaRPr lang="zh-CN" altLang="en-US"/>
            </a:p>
          </p:txBody>
        </p:sp>
        <p:sp>
          <p:nvSpPr>
            <p:cNvPr id="9316" name="Line 100"/>
            <p:cNvSpPr>
              <a:spLocks noChangeShapeType="1"/>
            </p:cNvSpPr>
            <p:nvPr/>
          </p:nvSpPr>
          <p:spPr bwMode="auto">
            <a:xfrm>
              <a:off x="2832" y="1824"/>
              <a:ext cx="0" cy="768"/>
            </a:xfrm>
            <a:prstGeom prst="line">
              <a:avLst/>
            </a:prstGeom>
            <a:noFill/>
            <a:ln w="38100" cap="sq">
              <a:solidFill>
                <a:schemeClr val="tx1"/>
              </a:solidFill>
              <a:round/>
              <a:headEnd type="none" w="sm" len="sm"/>
              <a:tailEnd type="none" w="sm" len="sm"/>
            </a:ln>
            <a:effectLst/>
          </p:spPr>
          <p:txBody>
            <a:bodyPr wrap="none"/>
            <a:lstStyle/>
            <a:p>
              <a:endParaRPr lang="zh-CN" altLang="en-US"/>
            </a:p>
          </p:txBody>
        </p:sp>
        <p:sp>
          <p:nvSpPr>
            <p:cNvPr id="9317" name="Line 101"/>
            <p:cNvSpPr>
              <a:spLocks noChangeShapeType="1"/>
            </p:cNvSpPr>
            <p:nvPr/>
          </p:nvSpPr>
          <p:spPr bwMode="auto">
            <a:xfrm>
              <a:off x="2928" y="1824"/>
              <a:ext cx="0" cy="768"/>
            </a:xfrm>
            <a:prstGeom prst="line">
              <a:avLst/>
            </a:prstGeom>
            <a:noFill/>
            <a:ln w="38100" cap="sq">
              <a:solidFill>
                <a:schemeClr val="tx1"/>
              </a:solidFill>
              <a:round/>
              <a:headEnd type="none" w="sm" len="sm"/>
              <a:tailEnd type="none" w="sm" len="sm"/>
            </a:ln>
            <a:effectLst/>
          </p:spPr>
          <p:txBody>
            <a:bodyPr wrap="none"/>
            <a:lstStyle/>
            <a:p>
              <a:endParaRPr lang="zh-CN" altLang="en-US"/>
            </a:p>
          </p:txBody>
        </p:sp>
        <p:sp>
          <p:nvSpPr>
            <p:cNvPr id="9318" name="Line 102"/>
            <p:cNvSpPr>
              <a:spLocks noChangeShapeType="1"/>
            </p:cNvSpPr>
            <p:nvPr/>
          </p:nvSpPr>
          <p:spPr bwMode="auto">
            <a:xfrm>
              <a:off x="3024" y="1824"/>
              <a:ext cx="0" cy="768"/>
            </a:xfrm>
            <a:prstGeom prst="line">
              <a:avLst/>
            </a:prstGeom>
            <a:noFill/>
            <a:ln w="38100" cap="sq">
              <a:solidFill>
                <a:schemeClr val="tx1"/>
              </a:solidFill>
              <a:round/>
              <a:headEnd type="none" w="sm" len="sm"/>
              <a:tailEnd type="none" w="sm" len="sm"/>
            </a:ln>
            <a:effectLst/>
          </p:spPr>
          <p:txBody>
            <a:bodyPr wrap="none"/>
            <a:lstStyle/>
            <a:p>
              <a:endParaRPr lang="zh-CN" altLang="en-US"/>
            </a:p>
          </p:txBody>
        </p:sp>
      </p:grpSp>
      <p:grpSp>
        <p:nvGrpSpPr>
          <p:cNvPr id="23" name="Group 103"/>
          <p:cNvGrpSpPr>
            <a:grpSpLocks/>
          </p:cNvGrpSpPr>
          <p:nvPr/>
        </p:nvGrpSpPr>
        <p:grpSpPr bwMode="auto">
          <a:xfrm rot="-5400000">
            <a:off x="7162800" y="2844536"/>
            <a:ext cx="457200" cy="1219200"/>
            <a:chOff x="2736" y="1824"/>
            <a:chExt cx="288" cy="768"/>
          </a:xfrm>
        </p:grpSpPr>
        <p:sp>
          <p:nvSpPr>
            <p:cNvPr id="9320" name="Line 104"/>
            <p:cNvSpPr>
              <a:spLocks noChangeShapeType="1"/>
            </p:cNvSpPr>
            <p:nvPr/>
          </p:nvSpPr>
          <p:spPr bwMode="auto">
            <a:xfrm>
              <a:off x="2736" y="1824"/>
              <a:ext cx="0" cy="768"/>
            </a:xfrm>
            <a:prstGeom prst="line">
              <a:avLst/>
            </a:prstGeom>
            <a:noFill/>
            <a:ln w="38100" cap="sq">
              <a:solidFill>
                <a:schemeClr val="tx1"/>
              </a:solidFill>
              <a:round/>
              <a:headEnd type="none" w="sm" len="sm"/>
              <a:tailEnd type="none" w="sm" len="sm"/>
            </a:ln>
            <a:effectLst/>
          </p:spPr>
          <p:txBody>
            <a:bodyPr wrap="none"/>
            <a:lstStyle/>
            <a:p>
              <a:endParaRPr lang="zh-CN" altLang="en-US"/>
            </a:p>
          </p:txBody>
        </p:sp>
        <p:sp>
          <p:nvSpPr>
            <p:cNvPr id="9321" name="Line 105"/>
            <p:cNvSpPr>
              <a:spLocks noChangeShapeType="1"/>
            </p:cNvSpPr>
            <p:nvPr/>
          </p:nvSpPr>
          <p:spPr bwMode="auto">
            <a:xfrm>
              <a:off x="2832" y="1824"/>
              <a:ext cx="0" cy="768"/>
            </a:xfrm>
            <a:prstGeom prst="line">
              <a:avLst/>
            </a:prstGeom>
            <a:noFill/>
            <a:ln w="38100" cap="sq">
              <a:solidFill>
                <a:schemeClr val="tx1"/>
              </a:solidFill>
              <a:round/>
              <a:headEnd type="none" w="sm" len="sm"/>
              <a:tailEnd type="none" w="sm" len="sm"/>
            </a:ln>
            <a:effectLst/>
          </p:spPr>
          <p:txBody>
            <a:bodyPr wrap="none"/>
            <a:lstStyle/>
            <a:p>
              <a:endParaRPr lang="zh-CN" altLang="en-US"/>
            </a:p>
          </p:txBody>
        </p:sp>
        <p:sp>
          <p:nvSpPr>
            <p:cNvPr id="9322" name="Line 106"/>
            <p:cNvSpPr>
              <a:spLocks noChangeShapeType="1"/>
            </p:cNvSpPr>
            <p:nvPr/>
          </p:nvSpPr>
          <p:spPr bwMode="auto">
            <a:xfrm>
              <a:off x="2928" y="1824"/>
              <a:ext cx="0" cy="768"/>
            </a:xfrm>
            <a:prstGeom prst="line">
              <a:avLst/>
            </a:prstGeom>
            <a:noFill/>
            <a:ln w="38100" cap="sq">
              <a:solidFill>
                <a:schemeClr val="tx1"/>
              </a:solidFill>
              <a:round/>
              <a:headEnd type="none" w="sm" len="sm"/>
              <a:tailEnd type="none" w="sm" len="sm"/>
            </a:ln>
            <a:effectLst/>
          </p:spPr>
          <p:txBody>
            <a:bodyPr wrap="none"/>
            <a:lstStyle/>
            <a:p>
              <a:endParaRPr lang="zh-CN" altLang="en-US"/>
            </a:p>
          </p:txBody>
        </p:sp>
        <p:sp>
          <p:nvSpPr>
            <p:cNvPr id="9323" name="Line 107"/>
            <p:cNvSpPr>
              <a:spLocks noChangeShapeType="1"/>
            </p:cNvSpPr>
            <p:nvPr/>
          </p:nvSpPr>
          <p:spPr bwMode="auto">
            <a:xfrm>
              <a:off x="3024" y="1824"/>
              <a:ext cx="0" cy="768"/>
            </a:xfrm>
            <a:prstGeom prst="line">
              <a:avLst/>
            </a:prstGeom>
            <a:noFill/>
            <a:ln w="38100" cap="sq">
              <a:solidFill>
                <a:schemeClr val="tx1"/>
              </a:solidFill>
              <a:round/>
              <a:headEnd type="none" w="sm" len="sm"/>
              <a:tailEnd type="none" w="sm" len="sm"/>
            </a:ln>
            <a:effectLst/>
          </p:spPr>
          <p:txBody>
            <a:bodyPr wrap="none"/>
            <a:lstStyle/>
            <a:p>
              <a:endParaRPr lang="zh-CN" altLang="en-US"/>
            </a:p>
          </p:txBody>
        </p:sp>
      </p:grpSp>
      <p:sp>
        <p:nvSpPr>
          <p:cNvPr id="9324" name="Rectangle 108"/>
          <p:cNvSpPr>
            <a:spLocks noChangeArrowheads="1"/>
          </p:cNvSpPr>
          <p:nvPr/>
        </p:nvSpPr>
        <p:spPr bwMode="auto">
          <a:xfrm>
            <a:off x="6443663" y="4436799"/>
            <a:ext cx="2089150" cy="431800"/>
          </a:xfrm>
          <a:prstGeom prst="rect">
            <a:avLst/>
          </a:prstGeom>
          <a:solidFill>
            <a:schemeClr val="hlink"/>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b="1">
                <a:solidFill>
                  <a:srgbClr val="FF3300"/>
                </a:solidFill>
              </a:rPr>
              <a:t>Switch Fabric</a:t>
            </a:r>
          </a:p>
        </p:txBody>
      </p:sp>
      <p:sp>
        <p:nvSpPr>
          <p:cNvPr id="9325" name="Text Box 109"/>
          <p:cNvSpPr txBox="1">
            <a:spLocks noChangeArrowheads="1"/>
          </p:cNvSpPr>
          <p:nvPr/>
        </p:nvSpPr>
        <p:spPr bwMode="auto">
          <a:xfrm>
            <a:off x="685800" y="5663936"/>
            <a:ext cx="3276600" cy="336550"/>
          </a:xfrm>
          <a:prstGeom prst="rect">
            <a:avLst/>
          </a:prstGeom>
          <a:noFill/>
          <a:ln w="9525">
            <a:noFill/>
            <a:miter lim="800000"/>
            <a:headEnd/>
            <a:tailEnd/>
          </a:ln>
          <a:effectLst/>
        </p:spPr>
        <p:txBody>
          <a:bodyPr>
            <a:spAutoFit/>
          </a:bodyPr>
          <a:lstStyle/>
          <a:p>
            <a:pPr>
              <a:spcBef>
                <a:spcPct val="50000"/>
              </a:spcBef>
            </a:pPr>
            <a:r>
              <a:rPr kumimoji="0" lang="en-US" altLang="zh-CN" sz="1600" b="1" dirty="0">
                <a:solidFill>
                  <a:srgbClr val="000099"/>
                </a:solidFill>
                <a:latin typeface="Comic Sans MS" pitchFamily="66" charset="0"/>
              </a:rPr>
              <a:t>By Nick </a:t>
            </a:r>
            <a:r>
              <a:rPr kumimoji="0" lang="en-US" altLang="zh-CN" sz="1600" b="1" dirty="0" err="1">
                <a:solidFill>
                  <a:srgbClr val="000099"/>
                </a:solidFill>
                <a:latin typeface="Comic Sans MS" pitchFamily="66" charset="0"/>
              </a:rPr>
              <a:t>McKeown</a:t>
            </a:r>
            <a:r>
              <a:rPr kumimoji="0" lang="en-US" altLang="zh-CN" sz="1600" b="1" dirty="0">
                <a:solidFill>
                  <a:srgbClr val="000099"/>
                </a:solidFill>
                <a:latin typeface="Comic Sans MS" pitchFamily="66" charset="0"/>
              </a:rPr>
              <a:t>, Stanford</a:t>
            </a:r>
          </a:p>
        </p:txBody>
      </p:sp>
      <p:sp>
        <p:nvSpPr>
          <p:cNvPr id="111" name="Rectangle 3"/>
          <p:cNvSpPr txBox="1">
            <a:spLocks noChangeArrowheads="1"/>
          </p:cNvSpPr>
          <p:nvPr/>
        </p:nvSpPr>
        <p:spPr>
          <a:xfrm>
            <a:off x="685800" y="304800"/>
            <a:ext cx="7772400" cy="6858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3600" b="0" i="0" u="sng" strike="noStrike" kern="0" cap="none" spc="0" normalizeH="0" baseline="0" noProof="0" dirty="0" smtClean="0">
                <a:ln>
                  <a:noFill/>
                </a:ln>
                <a:solidFill>
                  <a:schemeClr val="accent2"/>
                </a:solidFill>
                <a:effectLst/>
                <a:uLnTx/>
                <a:uFillTx/>
                <a:latin typeface="+mj-lt"/>
                <a:ea typeface="Gulim" pitchFamily="34" charset="-127"/>
                <a:cs typeface="+mj-cs"/>
              </a:rPr>
              <a:t>Router </a:t>
            </a:r>
            <a:r>
              <a:rPr kumimoji="0" lang="en-US" altLang="ko-KR" sz="3600" b="0" i="0" u="sng" strike="noStrike" kern="0" cap="none" spc="0" normalizeH="0" baseline="0" noProof="0" dirty="0" err="1" smtClean="0">
                <a:ln>
                  <a:noFill/>
                </a:ln>
                <a:solidFill>
                  <a:schemeClr val="accent2"/>
                </a:solidFill>
                <a:effectLst/>
                <a:uLnTx/>
                <a:uFillTx/>
                <a:latin typeface="+mj-lt"/>
                <a:ea typeface="Gulim" pitchFamily="34" charset="-127"/>
                <a:cs typeface="+mj-cs"/>
              </a:rPr>
              <a:t>Linecard</a:t>
            </a:r>
            <a:endParaRPr kumimoji="0" lang="en-US" altLang="ko-KR" sz="4000" b="0" i="0" u="sng" strike="noStrike" kern="0" cap="none" spc="0" normalizeH="0" baseline="0" noProof="0" dirty="0" smtClean="0">
              <a:ln>
                <a:noFill/>
              </a:ln>
              <a:solidFill>
                <a:schemeClr val="accent2"/>
              </a:solidFill>
              <a:effectLst/>
              <a:uLnTx/>
              <a:uFillTx/>
              <a:latin typeface="+mj-lt"/>
              <a:ea typeface="Gulim" pitchFamily="34" charset="-127"/>
              <a:cs typeface="+mj-cs"/>
            </a:endParaRPr>
          </a:p>
        </p:txBody>
      </p:sp>
      <p:sp>
        <p:nvSpPr>
          <p:cNvPr id="112" name="바닥글 개체 틀 4"/>
          <p:cNvSpPr>
            <a:spLocks noGrp="1"/>
          </p:cNvSpPr>
          <p:nvPr>
            <p:ph type="ftr" sz="quarter" idx="11"/>
          </p:nvPr>
        </p:nvSpPr>
        <p:spPr>
          <a:xfrm>
            <a:off x="5410200" y="6320416"/>
            <a:ext cx="2895600" cy="457200"/>
          </a:xfrm>
          <a:noFill/>
        </p:spPr>
        <p:txBody>
          <a:bodyPr/>
          <a:lstStyle/>
          <a:p>
            <a:r>
              <a:rPr lang="en-US" altLang="ko-KR" dirty="0" smtClean="0"/>
              <a:t>Network Switching</a:t>
            </a:r>
            <a:endParaRPr lang="en-US" altLang="ko-KR" dirty="0">
              <a:latin typeface="Times New Roman" pitchFamily="18" charset="0"/>
            </a:endParaRPr>
          </a:p>
        </p:txBody>
      </p:sp>
      <p:sp>
        <p:nvSpPr>
          <p:cNvPr id="113" name="슬라이드 번호 개체 틀 5"/>
          <p:cNvSpPr>
            <a:spLocks noGrp="1"/>
          </p:cNvSpPr>
          <p:nvPr>
            <p:ph type="sldNum" sz="quarter" idx="12"/>
          </p:nvPr>
        </p:nvSpPr>
        <p:spPr>
          <a:xfrm>
            <a:off x="8209504" y="6320416"/>
            <a:ext cx="721772" cy="457200"/>
          </a:xfrm>
          <a:noFill/>
        </p:spPr>
        <p:txBody>
          <a:bodyPr/>
          <a:lstStyle/>
          <a:p>
            <a:r>
              <a:rPr lang="en-US" altLang="ko-KR" dirty="0" smtClean="0"/>
              <a:t>3-</a:t>
            </a:r>
            <a:fld id="{C203D061-4355-40DF-B0EC-9566E9FBE117}" type="slidenum">
              <a:rPr lang="en-US" altLang="ko-KR" smtClean="0"/>
              <a:pPr/>
              <a:t>4</a:t>
            </a:fld>
            <a:endParaRPr lang="en-US" altLang="ko-K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0"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5"/>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4819" name="슬라이드 번호 개체 틀 6"/>
          <p:cNvSpPr>
            <a:spLocks noGrp="1"/>
          </p:cNvSpPr>
          <p:nvPr>
            <p:ph type="sldNum" sz="quarter" idx="12"/>
          </p:nvPr>
        </p:nvSpPr>
        <p:spPr>
          <a:noFill/>
        </p:spPr>
        <p:txBody>
          <a:bodyPr/>
          <a:lstStyle/>
          <a:p>
            <a:r>
              <a:rPr lang="en-US" altLang="ko-KR" dirty="0" smtClean="0"/>
              <a:t>3-</a:t>
            </a:r>
            <a:fld id="{9D5EBEF6-22FA-4CAC-8A11-8C0FF0C88E7B}" type="slidenum">
              <a:rPr lang="en-US" altLang="ko-KR" smtClean="0"/>
              <a:pPr/>
              <a:t>40</a:t>
            </a:fld>
            <a:endParaRPr lang="en-US" altLang="ko-KR" dirty="0"/>
          </a:p>
        </p:txBody>
      </p:sp>
      <p:sp>
        <p:nvSpPr>
          <p:cNvPr id="34820" name="Rectangle 2"/>
          <p:cNvSpPr>
            <a:spLocks noGrp="1" noChangeArrowheads="1"/>
          </p:cNvSpPr>
          <p:nvPr>
            <p:ph type="title"/>
          </p:nvPr>
        </p:nvSpPr>
        <p:spPr/>
        <p:txBody>
          <a:bodyPr/>
          <a:lstStyle/>
          <a:p>
            <a:r>
              <a:rPr lang="en-US" altLang="ko-KR" dirty="0" smtClean="0">
                <a:ea typeface="Gulim" pitchFamily="34" charset="-127"/>
              </a:rPr>
              <a:t>Unit 3: Network Switching</a:t>
            </a:r>
          </a:p>
        </p:txBody>
      </p:sp>
      <p:sp>
        <p:nvSpPr>
          <p:cNvPr id="34821" name="Rectangle 3"/>
          <p:cNvSpPr>
            <a:spLocks noGrp="1" noChangeArrowheads="1"/>
          </p:cNvSpPr>
          <p:nvPr>
            <p:ph type="body" sz="half" idx="1"/>
          </p:nvPr>
        </p:nvSpPr>
        <p:spPr/>
        <p:txBody>
          <a:bodyPr/>
          <a:lstStyle/>
          <a:p>
            <a:r>
              <a:rPr lang="en-US" altLang="ko-KR" sz="2400" dirty="0" smtClean="0">
                <a:ea typeface="Gulim" pitchFamily="34" charset="-127"/>
              </a:rPr>
              <a:t>3.1 What’s inside a router (basic concepts of switching)</a:t>
            </a:r>
          </a:p>
          <a:p>
            <a:r>
              <a:rPr lang="en-US" altLang="ko-KR" sz="2400" dirty="0" smtClean="0">
                <a:ea typeface="Gulim" pitchFamily="34" charset="-127"/>
              </a:rPr>
              <a:t>3.2 </a:t>
            </a:r>
            <a:r>
              <a:rPr lang="en-US" altLang="zh-CN" sz="2400" dirty="0" smtClean="0">
                <a:ea typeface="宋体" pitchFamily="2" charset="-122"/>
              </a:rPr>
              <a:t>Other interconnection devices</a:t>
            </a:r>
            <a:endParaRPr lang="en-US" altLang="ko-KR" sz="2400" dirty="0" smtClean="0">
              <a:ea typeface="Gulim" pitchFamily="34" charset="-127"/>
            </a:endParaRPr>
          </a:p>
          <a:p>
            <a:pPr lvl="1"/>
            <a:r>
              <a:rPr lang="en-US" altLang="ko-KR" sz="2000" dirty="0" smtClean="0">
                <a:ea typeface="Gulim" pitchFamily="34" charset="-127"/>
              </a:rPr>
              <a:t>Physical-layer hubs</a:t>
            </a:r>
          </a:p>
          <a:p>
            <a:pPr lvl="1"/>
            <a:r>
              <a:rPr lang="en-US" altLang="ko-KR" sz="2000" dirty="0" smtClean="0">
                <a:ea typeface="Gulim" pitchFamily="34" charset="-127"/>
              </a:rPr>
              <a:t>Link-layer switches</a:t>
            </a:r>
          </a:p>
          <a:p>
            <a:pPr lvl="1"/>
            <a:r>
              <a:rPr lang="en-GB" altLang="ko-KR" sz="2000" dirty="0" smtClean="0">
                <a:ea typeface="Gulim" pitchFamily="34" charset="-127"/>
              </a:rPr>
              <a:t>Link-layer bridges</a:t>
            </a:r>
            <a:endParaRPr lang="en-US" altLang="ko-KR" sz="2000" dirty="0" smtClean="0">
              <a:ea typeface="Gulim" pitchFamily="34" charset="-127"/>
            </a:endParaRPr>
          </a:p>
          <a:p>
            <a:pPr lvl="1"/>
            <a:r>
              <a:rPr lang="en-GB" altLang="ko-KR" sz="2000" dirty="0" smtClean="0">
                <a:ea typeface="Gulim" pitchFamily="34" charset="-127"/>
              </a:rPr>
              <a:t>Performance Comparison</a:t>
            </a:r>
            <a:endParaRPr lang="en-US" altLang="ko-KR" sz="2000" dirty="0" smtClean="0">
              <a:ea typeface="Gulim" pitchFamily="34" charset="-127"/>
            </a:endParaRPr>
          </a:p>
        </p:txBody>
      </p:sp>
      <p:sp>
        <p:nvSpPr>
          <p:cNvPr id="7" name="Rectangle 4"/>
          <p:cNvSpPr txBox="1">
            <a:spLocks noChangeArrowheads="1"/>
          </p:cNvSpPr>
          <p:nvPr/>
        </p:nvSpPr>
        <p:spPr bwMode="auto">
          <a:xfrm>
            <a:off x="4495799" y="1600200"/>
            <a:ext cx="4035251"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solidFill>
                  <a:srgbClr val="FF0000"/>
                </a:solidFill>
                <a:effectLst/>
                <a:uLnTx/>
                <a:uFillTx/>
                <a:latin typeface="+mn-lt"/>
                <a:ea typeface="Gulim" pitchFamily="34" charset="-127"/>
                <a:cs typeface="+mn-cs"/>
              </a:rPr>
              <a:t>3.3 Trend of simplifying architecture</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rgbClr val="FF0000"/>
                </a:solidFill>
                <a:effectLst/>
                <a:uLnTx/>
                <a:uFillTx/>
                <a:latin typeface="+mn-lt"/>
                <a:ea typeface="Gulim" pitchFamily="34" charset="-127"/>
              </a:rPr>
              <a:t>IP over ATM</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IP over SDH</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WDM</a:t>
            </a: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effectLst/>
                <a:uLnTx/>
                <a:uFillTx/>
                <a:latin typeface="+mn-lt"/>
                <a:ea typeface="Gulim" pitchFamily="34" charset="-127"/>
                <a:cs typeface="+mn-cs"/>
              </a:rPr>
              <a:t>3.4 Switching technology</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Switching concepts</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Multilayer switching</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MPLS</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342900" indent="-342900">
              <a:spcBef>
                <a:spcPct val="20000"/>
              </a:spcBef>
              <a:buClr>
                <a:schemeClr val="accent2"/>
              </a:buClr>
              <a:buSzPct val="85000"/>
              <a:buFont typeface="Wingdings" pitchFamily="2" charset="2"/>
              <a:buChar char="q"/>
              <a:defRPr/>
            </a:pPr>
            <a:r>
              <a:rPr lang="en-GB" altLang="ko-KR" kern="0" dirty="0" smtClean="0">
                <a:latin typeface="+mn-lt"/>
                <a:ea typeface="Gulim" pitchFamily="34" charset="-127"/>
              </a:rPr>
              <a:t>3.5 Data-</a:t>
            </a:r>
            <a:r>
              <a:rPr lang="en-GB" altLang="ko-KR" kern="0" dirty="0" err="1" smtClean="0">
                <a:latin typeface="+mn-lt"/>
                <a:ea typeface="Gulim" pitchFamily="34" charset="-127"/>
              </a:rPr>
              <a:t>center</a:t>
            </a:r>
            <a:r>
              <a:rPr lang="en-GB" altLang="ko-KR" kern="0" dirty="0" smtClean="0">
                <a:latin typeface="+mn-lt"/>
                <a:ea typeface="Gulim" pitchFamily="34" charset="-127"/>
              </a:rPr>
              <a:t> networking</a:t>
            </a:r>
            <a:endParaRPr lang="en-US" altLang="ko-KR" kern="0" dirty="0" smtClean="0">
              <a:latin typeface="+mn-lt"/>
              <a:ea typeface="Gulim" pitchFamily="34" charset="-127"/>
            </a:endParaRP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endPar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IP-over-ATM Model</a:t>
            </a:r>
            <a:endParaRPr lang="zh-CN" altLang="en-US" dirty="0"/>
          </a:p>
        </p:txBody>
      </p:sp>
      <p:sp>
        <p:nvSpPr>
          <p:cNvPr id="3" name="内容占位符 2"/>
          <p:cNvSpPr>
            <a:spLocks noGrp="1"/>
          </p:cNvSpPr>
          <p:nvPr>
            <p:ph idx="1"/>
          </p:nvPr>
        </p:nvSpPr>
        <p:spPr>
          <a:xfrm>
            <a:off x="533399" y="1552074"/>
            <a:ext cx="8129337" cy="4696326"/>
          </a:xfrm>
        </p:spPr>
        <p:txBody>
          <a:bodyPr/>
          <a:lstStyle/>
          <a:p>
            <a:pPr>
              <a:spcBef>
                <a:spcPts val="1200"/>
              </a:spcBef>
            </a:pPr>
            <a:r>
              <a:rPr lang="en-US" altLang="zh-CN" kern="1200" dirty="0" smtClean="0"/>
              <a:t>In the mid-1990s, certain ISPs evolved their networks from router-based cores to the overlay model of running IP over ATM </a:t>
            </a:r>
          </a:p>
          <a:p>
            <a:pPr lvl="1">
              <a:spcBef>
                <a:spcPts val="1200"/>
              </a:spcBef>
            </a:pPr>
            <a:r>
              <a:rPr lang="en-US" altLang="zh-CN" kern="1200" dirty="0" smtClean="0"/>
              <a:t>to support the explosive growth occurring in their networks (greater bandwidth, deterministic forwarding performance, and traffic engineering are needed) </a:t>
            </a:r>
          </a:p>
          <a:p>
            <a:r>
              <a:rPr lang="en-US" altLang="zh-CN" kern="1200" dirty="0" smtClean="0"/>
              <a:t>One of the </a:t>
            </a:r>
            <a:r>
              <a:rPr lang="en-US" altLang="zh-CN" u="sng" kern="1200" dirty="0" smtClean="0"/>
              <a:t>primary reasons </a:t>
            </a:r>
            <a:r>
              <a:rPr lang="en-US" altLang="zh-CN" kern="1200" dirty="0" smtClean="0"/>
              <a:t>that the IP-over-ATM overlay model was satisfying: ATM’s use of a</a:t>
            </a:r>
            <a:r>
              <a:rPr lang="en-US" altLang="zh-CN" kern="1200" dirty="0" smtClean="0">
                <a:solidFill>
                  <a:srgbClr val="0070C0"/>
                </a:solidFill>
              </a:rPr>
              <a:t> label-swapping </a:t>
            </a:r>
            <a:r>
              <a:rPr lang="en-US" altLang="zh-CN" kern="1200" dirty="0" smtClean="0"/>
              <a:t>forwarding algorithm</a:t>
            </a:r>
            <a:endParaRPr lang="zh-CN" altLang="en-US" dirty="0" smtClean="0"/>
          </a:p>
          <a:p>
            <a:pPr>
              <a:spcBef>
                <a:spcPts val="1200"/>
              </a:spcBef>
            </a:pP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41</a:t>
            </a:fld>
            <a:endParaRPr lang="en-US" altLang="ko-K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IP-over-ATM Model (cont.)</a:t>
            </a:r>
            <a:endParaRPr lang="zh-CN" altLang="en-US" sz="36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42</a:t>
            </a:fld>
            <a:endParaRPr lang="en-US" altLang="ko-KR" dirty="0"/>
          </a:p>
        </p:txBody>
      </p:sp>
      <p:pic>
        <p:nvPicPr>
          <p:cNvPr id="244738" name="Picture 2"/>
          <p:cNvPicPr>
            <a:picLocks noChangeAspect="1" noChangeArrowheads="1"/>
          </p:cNvPicPr>
          <p:nvPr/>
        </p:nvPicPr>
        <p:blipFill>
          <a:blip r:embed="rId3" cstate="print"/>
          <a:srcRect/>
          <a:stretch>
            <a:fillRect/>
          </a:stretch>
        </p:blipFill>
        <p:spPr bwMode="auto">
          <a:xfrm>
            <a:off x="-1" y="1383945"/>
            <a:ext cx="9125712" cy="2328672"/>
          </a:xfrm>
          <a:prstGeom prst="rect">
            <a:avLst/>
          </a:prstGeom>
          <a:noFill/>
          <a:ln w="9525">
            <a:noFill/>
            <a:miter lim="800000"/>
            <a:headEnd/>
            <a:tailEnd/>
          </a:ln>
        </p:spPr>
      </p:pic>
      <p:sp>
        <p:nvSpPr>
          <p:cNvPr id="7" name="TextBox 6"/>
          <p:cNvSpPr txBox="1"/>
          <p:nvPr/>
        </p:nvSpPr>
        <p:spPr>
          <a:xfrm>
            <a:off x="327377" y="3962401"/>
            <a:ext cx="8636001" cy="2246769"/>
          </a:xfrm>
          <a:prstGeom prst="rect">
            <a:avLst/>
          </a:prstGeom>
          <a:noFill/>
        </p:spPr>
        <p:txBody>
          <a:bodyPr wrap="square" rtlCol="0">
            <a:spAutoFit/>
          </a:bodyPr>
          <a:lstStyle/>
          <a:p>
            <a:r>
              <a:rPr lang="en-US" altLang="zh-CN" sz="2000" u="sng" dirty="0" smtClean="0">
                <a:latin typeface="+mn-lt"/>
              </a:rPr>
              <a:t>ATM software controls </a:t>
            </a:r>
            <a:r>
              <a:rPr lang="en-US" altLang="zh-CN" sz="2000" dirty="0" smtClean="0">
                <a:latin typeface="+mn-lt"/>
              </a:rPr>
              <a:t>(signaling and routing) and </a:t>
            </a:r>
            <a:r>
              <a:rPr lang="en-US" altLang="zh-CN" sz="2000" u="sng" dirty="0" smtClean="0">
                <a:solidFill>
                  <a:srgbClr val="0000FF"/>
                </a:solidFill>
                <a:latin typeface="+mn-lt"/>
              </a:rPr>
              <a:t>hardware</a:t>
            </a:r>
            <a:r>
              <a:rPr lang="en-US" altLang="zh-CN" sz="2000" u="sng" dirty="0" smtClean="0">
                <a:latin typeface="+mn-lt"/>
              </a:rPr>
              <a:t> forwarding</a:t>
            </a:r>
            <a:r>
              <a:rPr lang="en-US" altLang="zh-CN" sz="2000" dirty="0" smtClean="0">
                <a:latin typeface="+mn-lt"/>
              </a:rPr>
              <a:t> (</a:t>
            </a:r>
            <a:r>
              <a:rPr lang="en-US" altLang="zh-CN" sz="2000" dirty="0" smtClean="0">
                <a:solidFill>
                  <a:srgbClr val="0000FF"/>
                </a:solidFill>
                <a:latin typeface="+mn-lt"/>
              </a:rPr>
              <a:t>label swapping</a:t>
            </a:r>
            <a:r>
              <a:rPr lang="en-US" altLang="zh-CN" sz="2000" dirty="0" smtClean="0">
                <a:latin typeface="+mn-lt"/>
              </a:rPr>
              <a:t>) on every system in the core of the network. </a:t>
            </a:r>
          </a:p>
          <a:p>
            <a:endParaRPr lang="en-US" altLang="zh-CN" sz="2000" dirty="0" smtClean="0">
              <a:latin typeface="+mn-lt"/>
            </a:endParaRPr>
          </a:p>
          <a:p>
            <a:r>
              <a:rPr lang="en-US" altLang="zh-CN" sz="2000" dirty="0" smtClean="0">
                <a:latin typeface="+mn-lt"/>
              </a:rPr>
              <a:t>The role of </a:t>
            </a:r>
            <a:r>
              <a:rPr lang="en-US" altLang="zh-CN" sz="2000" dirty="0" smtClean="0">
                <a:solidFill>
                  <a:srgbClr val="0070C0"/>
                </a:solidFill>
                <a:latin typeface="+mn-lt"/>
              </a:rPr>
              <a:t>IP routing </a:t>
            </a:r>
            <a:r>
              <a:rPr lang="en-US" altLang="zh-CN" sz="2000" dirty="0" smtClean="0">
                <a:latin typeface="+mn-lt"/>
              </a:rPr>
              <a:t>was limited to </a:t>
            </a:r>
            <a:r>
              <a:rPr lang="en-US" altLang="zh-CN" sz="2000" dirty="0" smtClean="0">
                <a:solidFill>
                  <a:srgbClr val="FF0000"/>
                </a:solidFill>
                <a:latin typeface="+mn-lt"/>
              </a:rPr>
              <a:t>the edges of the network </a:t>
            </a:r>
            <a:r>
              <a:rPr lang="en-US" altLang="zh-CN" sz="2000" dirty="0" smtClean="0">
                <a:latin typeface="+mn-lt"/>
              </a:rPr>
              <a:t>because this model viewed </a:t>
            </a:r>
            <a:r>
              <a:rPr lang="en-US" altLang="zh-CN" sz="2000" u="sng" dirty="0" smtClean="0">
                <a:solidFill>
                  <a:srgbClr val="0070C0"/>
                </a:solidFill>
                <a:latin typeface="+mn-lt"/>
              </a:rPr>
              <a:t>software-based routers </a:t>
            </a:r>
            <a:r>
              <a:rPr lang="en-US" altLang="zh-CN" sz="2000" u="sng" dirty="0" smtClean="0">
                <a:latin typeface="+mn-lt"/>
              </a:rPr>
              <a:t>as the key source of poor network performance.</a:t>
            </a:r>
            <a:endParaRPr lang="zh-CN" altLang="en-US" sz="2000" u="sng" dirty="0">
              <a:latin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771525"/>
          </a:xfrm>
        </p:spPr>
        <p:txBody>
          <a:bodyPr/>
          <a:lstStyle/>
          <a:p>
            <a:r>
              <a:rPr lang="en-US" altLang="zh-CN" smtClean="0"/>
              <a:t>ATM</a:t>
            </a:r>
            <a:endParaRPr lang="zh-CN" altLang="en-US" dirty="0"/>
          </a:p>
        </p:txBody>
      </p:sp>
      <p:sp>
        <p:nvSpPr>
          <p:cNvPr id="5" name="页脚占位符 4"/>
          <p:cNvSpPr>
            <a:spLocks noGrp="1"/>
          </p:cNvSpPr>
          <p:nvPr>
            <p:ph type="ftr" sz="quarter" idx="11"/>
          </p:nvPr>
        </p:nvSpPr>
        <p:spPr/>
        <p:txBody>
          <a:bodyPr/>
          <a:lstStyle/>
          <a:p>
            <a:pPr>
              <a:defRPr/>
            </a:pPr>
            <a:r>
              <a:rPr lang="en-US" altLang="ko-KR" smtClean="0"/>
              <a:t>IP Technology</a:t>
            </a:r>
            <a:endParaRPr lang="en-US" altLang="ko-KR">
              <a:latin typeface="Times New Roman" pitchFamily="18" charset="0"/>
            </a:endParaRPr>
          </a:p>
        </p:txBody>
      </p:sp>
      <p:sp>
        <p:nvSpPr>
          <p:cNvPr id="6" name="灯片编号占位符 5"/>
          <p:cNvSpPr>
            <a:spLocks noGrp="1"/>
          </p:cNvSpPr>
          <p:nvPr>
            <p:ph type="sldNum" sz="quarter" idx="12"/>
          </p:nvPr>
        </p:nvSpPr>
        <p:spPr/>
        <p:txBody>
          <a:bodyPr/>
          <a:lstStyle/>
          <a:p>
            <a:pPr>
              <a:defRPr/>
            </a:pPr>
            <a:r>
              <a:rPr lang="en-US" altLang="ko-KR" smtClean="0"/>
              <a:t>2-</a:t>
            </a:r>
            <a:fld id="{C83B635E-340E-4B92-B568-B105B3E255B2}" type="slidenum">
              <a:rPr lang="en-US" altLang="ko-KR" smtClean="0"/>
              <a:pPr>
                <a:defRPr/>
              </a:pPr>
              <a:t>43</a:t>
            </a:fld>
            <a:endParaRPr lang="en-US" altLang="ko-KR" dirty="0"/>
          </a:p>
        </p:txBody>
      </p:sp>
      <p:pic>
        <p:nvPicPr>
          <p:cNvPr id="1174530" name="Picture 2" descr="Image result for ATM + circuit switching"/>
          <p:cNvPicPr>
            <a:picLocks noChangeAspect="1" noChangeArrowheads="1"/>
          </p:cNvPicPr>
          <p:nvPr/>
        </p:nvPicPr>
        <p:blipFill>
          <a:blip r:embed="rId2" cstate="print"/>
          <a:srcRect/>
          <a:stretch>
            <a:fillRect/>
          </a:stretch>
        </p:blipFill>
        <p:spPr bwMode="auto">
          <a:xfrm>
            <a:off x="227245" y="990601"/>
            <a:ext cx="5459180" cy="2849762"/>
          </a:xfrm>
          <a:prstGeom prst="rect">
            <a:avLst/>
          </a:prstGeom>
          <a:noFill/>
        </p:spPr>
      </p:pic>
      <p:pic>
        <p:nvPicPr>
          <p:cNvPr id="1174532" name="Picture 4" descr="Image result for ATM + circuit switching"/>
          <p:cNvPicPr>
            <a:picLocks noChangeAspect="1" noChangeArrowheads="1"/>
          </p:cNvPicPr>
          <p:nvPr/>
        </p:nvPicPr>
        <p:blipFill>
          <a:blip r:embed="rId3" cstate="print"/>
          <a:srcRect l="6516" t="22093" r="10071" b="11836"/>
          <a:stretch>
            <a:fillRect/>
          </a:stretch>
        </p:blipFill>
        <p:spPr bwMode="auto">
          <a:xfrm>
            <a:off x="4075120" y="3670256"/>
            <a:ext cx="5068880" cy="3014429"/>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Network Switching</a:t>
            </a:r>
            <a:endParaRPr lang="en-US" altLang="zh-CN"/>
          </a:p>
        </p:txBody>
      </p:sp>
      <p:sp>
        <p:nvSpPr>
          <p:cNvPr id="5" name="灯片编号占位符 5"/>
          <p:cNvSpPr>
            <a:spLocks noGrp="1"/>
          </p:cNvSpPr>
          <p:nvPr>
            <p:ph type="sldNum" sz="quarter" idx="12"/>
          </p:nvPr>
        </p:nvSpPr>
        <p:spPr/>
        <p:txBody>
          <a:bodyPr/>
          <a:lstStyle/>
          <a:p>
            <a:r>
              <a:rPr lang="en-US" altLang="zh-CN" dirty="0" smtClean="0"/>
              <a:t>3-</a:t>
            </a:r>
            <a:fld id="{D5BB2867-AE0F-4BCF-80E7-6B770DDDA846}" type="slidenum">
              <a:rPr lang="en-US" altLang="zh-CN" smtClean="0"/>
              <a:pPr/>
              <a:t>44</a:t>
            </a:fld>
            <a:endParaRPr lang="en-US" altLang="zh-CN" dirty="0"/>
          </a:p>
        </p:txBody>
      </p:sp>
      <p:sp>
        <p:nvSpPr>
          <p:cNvPr id="494594" name="Rectangle 2"/>
          <p:cNvSpPr>
            <a:spLocks noGrp="1" noChangeArrowheads="1"/>
          </p:cNvSpPr>
          <p:nvPr>
            <p:ph type="title"/>
          </p:nvPr>
        </p:nvSpPr>
        <p:spPr>
          <a:xfrm>
            <a:off x="533400" y="228600"/>
            <a:ext cx="8027988" cy="1143000"/>
          </a:xfrm>
        </p:spPr>
        <p:txBody>
          <a:bodyPr/>
          <a:lstStyle/>
          <a:p>
            <a:r>
              <a:rPr lang="en-US" altLang="zh-CN" sz="3600">
                <a:ea typeface="宋体" pitchFamily="2" charset="-122"/>
              </a:rPr>
              <a:t>Asynchronous Transfer Mode: ATM</a:t>
            </a:r>
          </a:p>
        </p:txBody>
      </p:sp>
      <p:sp>
        <p:nvSpPr>
          <p:cNvPr id="494595" name="Rectangle 3"/>
          <p:cNvSpPr>
            <a:spLocks noGrp="1" noChangeArrowheads="1"/>
          </p:cNvSpPr>
          <p:nvPr>
            <p:ph type="body" idx="1"/>
          </p:nvPr>
        </p:nvSpPr>
        <p:spPr>
          <a:xfrm>
            <a:off x="533400" y="1339850"/>
            <a:ext cx="7961313" cy="4908550"/>
          </a:xfrm>
        </p:spPr>
        <p:txBody>
          <a:bodyPr/>
          <a:lstStyle/>
          <a:p>
            <a:r>
              <a:rPr lang="en-US" altLang="zh-CN" sz="2400" b="1" dirty="0">
                <a:ea typeface="宋体" pitchFamily="2" charset="-122"/>
              </a:rPr>
              <a:t>1990’s/00 standard for high-speed </a:t>
            </a:r>
            <a:r>
              <a:rPr lang="en-US" altLang="zh-CN" sz="2400" dirty="0">
                <a:ea typeface="宋体" pitchFamily="2" charset="-122"/>
              </a:rPr>
              <a:t>(155Mbps to </a:t>
            </a:r>
            <a:r>
              <a:rPr lang="en-US" altLang="zh-CN" sz="2400" dirty="0" smtClean="0">
                <a:ea typeface="宋体" pitchFamily="2" charset="-122"/>
              </a:rPr>
              <a:t>622Mbps </a:t>
            </a:r>
            <a:r>
              <a:rPr lang="en-US" altLang="zh-CN" sz="2400" dirty="0">
                <a:ea typeface="宋体" pitchFamily="2" charset="-122"/>
              </a:rPr>
              <a:t>and higher) </a:t>
            </a:r>
            <a:r>
              <a:rPr lang="en-US" altLang="zh-CN" sz="2400" i="1" dirty="0">
                <a:solidFill>
                  <a:schemeClr val="accent2"/>
                </a:solidFill>
                <a:ea typeface="宋体" pitchFamily="2" charset="-122"/>
              </a:rPr>
              <a:t>Broadband Integrated Service Digital Network</a:t>
            </a:r>
            <a:r>
              <a:rPr lang="en-US" altLang="zh-CN" sz="2400" dirty="0">
                <a:ea typeface="宋体" pitchFamily="2" charset="-122"/>
              </a:rPr>
              <a:t> </a:t>
            </a:r>
            <a:r>
              <a:rPr lang="en-US" altLang="zh-CN" sz="2400" dirty="0" smtClean="0">
                <a:solidFill>
                  <a:schemeClr val="accent2"/>
                </a:solidFill>
                <a:ea typeface="宋体" pitchFamily="2" charset="-122"/>
              </a:rPr>
              <a:t> (B-ISDN)</a:t>
            </a:r>
            <a:r>
              <a:rPr lang="en-US" altLang="zh-CN" sz="2400" dirty="0" smtClean="0">
                <a:ea typeface="宋体" pitchFamily="2" charset="-122"/>
              </a:rPr>
              <a:t> architecture</a:t>
            </a:r>
            <a:endParaRPr lang="en-US" altLang="zh-CN" sz="2400" dirty="0">
              <a:ea typeface="宋体" pitchFamily="2" charset="-122"/>
            </a:endParaRPr>
          </a:p>
          <a:p>
            <a:r>
              <a:rPr lang="en-US" altLang="zh-CN" sz="2400" u="sng" dirty="0">
                <a:solidFill>
                  <a:srgbClr val="FF0000"/>
                </a:solidFill>
                <a:ea typeface="宋体" pitchFamily="2" charset="-122"/>
              </a:rPr>
              <a:t>Goal:</a:t>
            </a:r>
            <a:r>
              <a:rPr lang="en-US" altLang="zh-CN" sz="2400" dirty="0">
                <a:ea typeface="宋体" pitchFamily="2" charset="-122"/>
              </a:rPr>
              <a:t> </a:t>
            </a:r>
            <a:r>
              <a:rPr lang="en-US" altLang="zh-CN" sz="2400" i="1" dirty="0">
                <a:solidFill>
                  <a:srgbClr val="FF0000"/>
                </a:solidFill>
                <a:ea typeface="宋体" pitchFamily="2" charset="-122"/>
              </a:rPr>
              <a:t>integrated, end-end transport of carry voice, video, data</a:t>
            </a:r>
            <a:endParaRPr lang="en-US" altLang="zh-CN" sz="2400" dirty="0">
              <a:ea typeface="宋体" pitchFamily="2" charset="-122"/>
            </a:endParaRPr>
          </a:p>
          <a:p>
            <a:pPr lvl="1"/>
            <a:r>
              <a:rPr lang="en-US" altLang="zh-CN" dirty="0">
                <a:ea typeface="宋体" pitchFamily="2" charset="-122"/>
              </a:rPr>
              <a:t>meeting timing/</a:t>
            </a:r>
            <a:r>
              <a:rPr lang="en-US" altLang="zh-CN" dirty="0" err="1">
                <a:ea typeface="宋体" pitchFamily="2" charset="-122"/>
              </a:rPr>
              <a:t>QoS</a:t>
            </a:r>
            <a:r>
              <a:rPr lang="en-US" altLang="zh-CN" dirty="0">
                <a:ea typeface="宋体" pitchFamily="2" charset="-122"/>
              </a:rPr>
              <a:t> requirements of voice, video (versus Internet best-effort model)</a:t>
            </a:r>
          </a:p>
          <a:p>
            <a:pPr lvl="1"/>
            <a:r>
              <a:rPr lang="en-US" altLang="zh-CN" dirty="0">
                <a:ea typeface="宋体" pitchFamily="2" charset="-122"/>
              </a:rPr>
              <a:t>“next generation” telephony: technical roots in telephone world</a:t>
            </a:r>
          </a:p>
          <a:p>
            <a:pPr lvl="1"/>
            <a:r>
              <a:rPr lang="en-US" altLang="zh-CN" dirty="0">
                <a:ea typeface="宋体" pitchFamily="2" charset="-122"/>
              </a:rPr>
              <a:t>packet-switching (</a:t>
            </a:r>
            <a:r>
              <a:rPr lang="en-US" altLang="zh-CN" dirty="0">
                <a:solidFill>
                  <a:srgbClr val="FF0000"/>
                </a:solidFill>
                <a:ea typeface="宋体" pitchFamily="2" charset="-122"/>
              </a:rPr>
              <a:t>fixed length packets, called “cells”</a:t>
            </a:r>
            <a:r>
              <a:rPr lang="en-US" altLang="zh-CN" dirty="0">
                <a:ea typeface="宋体" pitchFamily="2" charset="-122"/>
              </a:rPr>
              <a:t>) using </a:t>
            </a:r>
            <a:r>
              <a:rPr lang="en-US" altLang="zh-CN" dirty="0">
                <a:solidFill>
                  <a:srgbClr val="0000FF"/>
                </a:solidFill>
                <a:ea typeface="宋体" pitchFamily="2" charset="-122"/>
              </a:rPr>
              <a:t>virtual circuits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4"/>
          <p:cNvSpPr>
            <a:spLocks noGrp="1"/>
          </p:cNvSpPr>
          <p:nvPr>
            <p:ph type="ftr" sz="quarter" idx="11"/>
          </p:nvPr>
        </p:nvSpPr>
        <p:spPr/>
        <p:txBody>
          <a:bodyPr/>
          <a:lstStyle/>
          <a:p>
            <a:r>
              <a:rPr lang="en-US" altLang="zh-CN" smtClean="0"/>
              <a:t>Network Switching</a:t>
            </a:r>
            <a:endParaRPr lang="en-US" altLang="zh-CN"/>
          </a:p>
        </p:txBody>
      </p:sp>
      <p:sp>
        <p:nvSpPr>
          <p:cNvPr id="37" name="灯片编号占位符 5"/>
          <p:cNvSpPr>
            <a:spLocks noGrp="1"/>
          </p:cNvSpPr>
          <p:nvPr>
            <p:ph type="sldNum" sz="quarter" idx="12"/>
          </p:nvPr>
        </p:nvSpPr>
        <p:spPr/>
        <p:txBody>
          <a:bodyPr/>
          <a:lstStyle/>
          <a:p>
            <a:r>
              <a:rPr lang="en-US" altLang="zh-CN" dirty="0" smtClean="0"/>
              <a:t>3-</a:t>
            </a:r>
            <a:fld id="{137DF8E1-26F3-49CF-AEB8-F1FB3A52EC05}" type="slidenum">
              <a:rPr lang="en-US" altLang="zh-CN" smtClean="0"/>
              <a:pPr/>
              <a:t>45</a:t>
            </a:fld>
            <a:endParaRPr lang="en-US" altLang="zh-CN" dirty="0"/>
          </a:p>
        </p:txBody>
      </p:sp>
      <p:sp>
        <p:nvSpPr>
          <p:cNvPr id="495618" name="Rectangle 2"/>
          <p:cNvSpPr>
            <a:spLocks noGrp="1" noChangeArrowheads="1"/>
          </p:cNvSpPr>
          <p:nvPr>
            <p:ph type="title"/>
          </p:nvPr>
        </p:nvSpPr>
        <p:spPr>
          <a:xfrm>
            <a:off x="454025" y="174625"/>
            <a:ext cx="7772400" cy="673100"/>
          </a:xfrm>
        </p:spPr>
        <p:txBody>
          <a:bodyPr/>
          <a:lstStyle/>
          <a:p>
            <a:r>
              <a:rPr lang="en-US" altLang="zh-CN" dirty="0">
                <a:ea typeface="宋体" pitchFamily="2" charset="-122"/>
              </a:rPr>
              <a:t>ATM architecture </a:t>
            </a:r>
          </a:p>
        </p:txBody>
      </p:sp>
      <p:sp>
        <p:nvSpPr>
          <p:cNvPr id="495619" name="Rectangle 3"/>
          <p:cNvSpPr>
            <a:spLocks noGrp="1" noChangeArrowheads="1"/>
          </p:cNvSpPr>
          <p:nvPr>
            <p:ph type="body" idx="1"/>
          </p:nvPr>
        </p:nvSpPr>
        <p:spPr>
          <a:xfrm>
            <a:off x="374650" y="3506788"/>
            <a:ext cx="7961313" cy="2673350"/>
          </a:xfrm>
        </p:spPr>
        <p:txBody>
          <a:bodyPr/>
          <a:lstStyle/>
          <a:p>
            <a:r>
              <a:rPr lang="en-US" altLang="zh-CN" sz="2400" dirty="0">
                <a:solidFill>
                  <a:srgbClr val="FF0000"/>
                </a:solidFill>
                <a:ea typeface="宋体" pitchFamily="2" charset="-122"/>
              </a:rPr>
              <a:t>adaptation layer:</a:t>
            </a:r>
            <a:r>
              <a:rPr lang="en-US" altLang="zh-CN" sz="2400" dirty="0">
                <a:ea typeface="宋体" pitchFamily="2" charset="-122"/>
              </a:rPr>
              <a:t> </a:t>
            </a:r>
            <a:r>
              <a:rPr lang="en-US" altLang="zh-CN" sz="2400" dirty="0">
                <a:solidFill>
                  <a:srgbClr val="0070C0"/>
                </a:solidFill>
                <a:ea typeface="宋体" pitchFamily="2" charset="-122"/>
              </a:rPr>
              <a:t>only at edge of </a:t>
            </a:r>
            <a:r>
              <a:rPr lang="en-US" altLang="zh-CN" sz="2400" dirty="0">
                <a:ea typeface="宋体" pitchFamily="2" charset="-122"/>
              </a:rPr>
              <a:t>ATM network</a:t>
            </a:r>
            <a:endParaRPr lang="en-US" altLang="zh-CN" sz="2400" b="1" dirty="0">
              <a:ea typeface="宋体" pitchFamily="2" charset="-122"/>
            </a:endParaRPr>
          </a:p>
          <a:p>
            <a:pPr lvl="1"/>
            <a:r>
              <a:rPr lang="en-US" altLang="zh-CN" dirty="0">
                <a:ea typeface="宋体" pitchFamily="2" charset="-122"/>
              </a:rPr>
              <a:t>data segmentation/reassembly</a:t>
            </a:r>
          </a:p>
          <a:p>
            <a:pPr lvl="1"/>
            <a:r>
              <a:rPr lang="en-US" altLang="zh-CN" dirty="0">
                <a:ea typeface="宋体" pitchFamily="2" charset="-122"/>
              </a:rPr>
              <a:t>roughly </a:t>
            </a:r>
            <a:r>
              <a:rPr lang="en-US" altLang="zh-CN" dirty="0" err="1">
                <a:ea typeface="宋体" pitchFamily="2" charset="-122"/>
              </a:rPr>
              <a:t>analagous</a:t>
            </a:r>
            <a:r>
              <a:rPr lang="en-US" altLang="zh-CN" dirty="0">
                <a:ea typeface="宋体" pitchFamily="2" charset="-122"/>
              </a:rPr>
              <a:t> to Internet transport layer</a:t>
            </a:r>
          </a:p>
          <a:p>
            <a:r>
              <a:rPr lang="en-US" altLang="zh-CN" sz="2400" dirty="0">
                <a:solidFill>
                  <a:srgbClr val="FF0000"/>
                </a:solidFill>
                <a:ea typeface="宋体" pitchFamily="2" charset="-122"/>
              </a:rPr>
              <a:t>ATM layer:</a:t>
            </a:r>
            <a:r>
              <a:rPr lang="en-US" altLang="zh-CN" sz="2400" dirty="0">
                <a:ea typeface="宋体" pitchFamily="2" charset="-122"/>
              </a:rPr>
              <a:t> “network” layer</a:t>
            </a:r>
          </a:p>
          <a:p>
            <a:pPr lvl="1"/>
            <a:r>
              <a:rPr lang="en-US" altLang="zh-CN" dirty="0">
                <a:ea typeface="宋体" pitchFamily="2" charset="-122"/>
              </a:rPr>
              <a:t>cell switching, routing</a:t>
            </a:r>
          </a:p>
          <a:p>
            <a:r>
              <a:rPr lang="en-US" altLang="zh-CN" sz="2400" dirty="0">
                <a:solidFill>
                  <a:srgbClr val="FF0000"/>
                </a:solidFill>
                <a:ea typeface="宋体" pitchFamily="2" charset="-122"/>
              </a:rPr>
              <a:t>physical layer</a:t>
            </a:r>
            <a:endParaRPr lang="en-US" altLang="zh-CN" sz="2400" dirty="0">
              <a:ea typeface="宋体" pitchFamily="2" charset="-122"/>
            </a:endParaRPr>
          </a:p>
        </p:txBody>
      </p:sp>
      <p:grpSp>
        <p:nvGrpSpPr>
          <p:cNvPr id="2" name="Group 44"/>
          <p:cNvGrpSpPr>
            <a:grpSpLocks/>
          </p:cNvGrpSpPr>
          <p:nvPr/>
        </p:nvGrpSpPr>
        <p:grpSpPr bwMode="auto">
          <a:xfrm>
            <a:off x="1347788" y="979488"/>
            <a:ext cx="6210300" cy="2511425"/>
            <a:chOff x="849" y="773"/>
            <a:chExt cx="3912" cy="1582"/>
          </a:xfrm>
        </p:grpSpPr>
        <p:grpSp>
          <p:nvGrpSpPr>
            <p:cNvPr id="3" name="Group 16"/>
            <p:cNvGrpSpPr>
              <a:grpSpLocks/>
            </p:cNvGrpSpPr>
            <p:nvPr/>
          </p:nvGrpSpPr>
          <p:grpSpPr bwMode="auto">
            <a:xfrm>
              <a:off x="887" y="778"/>
              <a:ext cx="763" cy="1296"/>
              <a:chOff x="851" y="806"/>
              <a:chExt cx="763" cy="1296"/>
            </a:xfrm>
          </p:grpSpPr>
          <p:grpSp>
            <p:nvGrpSpPr>
              <p:cNvPr id="4" name="Group 8"/>
              <p:cNvGrpSpPr>
                <a:grpSpLocks/>
              </p:cNvGrpSpPr>
              <p:nvPr/>
            </p:nvGrpSpPr>
            <p:grpSpPr bwMode="auto">
              <a:xfrm>
                <a:off x="851" y="806"/>
                <a:ext cx="748" cy="1296"/>
                <a:chOff x="851" y="806"/>
                <a:chExt cx="748" cy="1296"/>
              </a:xfrm>
            </p:grpSpPr>
            <p:sp>
              <p:nvSpPr>
                <p:cNvPr id="495621" name="Rectangle 5"/>
                <p:cNvSpPr>
                  <a:spLocks noChangeArrowheads="1"/>
                </p:cNvSpPr>
                <p:nvPr/>
              </p:nvSpPr>
              <p:spPr bwMode="auto">
                <a:xfrm>
                  <a:off x="851" y="806"/>
                  <a:ext cx="748" cy="1296"/>
                </a:xfrm>
                <a:prstGeom prst="rect">
                  <a:avLst/>
                </a:prstGeom>
                <a:solidFill>
                  <a:schemeClr val="bg1"/>
                </a:solidFill>
                <a:ln w="28575">
                  <a:solidFill>
                    <a:schemeClr val="tx1"/>
                  </a:solidFill>
                  <a:miter lim="800000"/>
                  <a:headEnd/>
                  <a:tailEnd/>
                </a:ln>
                <a:effectLst/>
              </p:spPr>
              <p:txBody>
                <a:bodyPr wrap="none" anchor="ctr"/>
                <a:lstStyle/>
                <a:p>
                  <a:endParaRPr lang="zh-CN" altLang="en-US" sz="2000">
                    <a:latin typeface="+mn-lt"/>
                  </a:endParaRPr>
                </a:p>
              </p:txBody>
            </p:sp>
            <p:sp>
              <p:nvSpPr>
                <p:cNvPr id="495622" name="Line 6"/>
                <p:cNvSpPr>
                  <a:spLocks noChangeShapeType="1"/>
                </p:cNvSpPr>
                <p:nvPr/>
              </p:nvSpPr>
              <p:spPr bwMode="auto">
                <a:xfrm flipH="1">
                  <a:off x="857" y="1663"/>
                  <a:ext cx="727" cy="0"/>
                </a:xfrm>
                <a:prstGeom prst="line">
                  <a:avLst/>
                </a:prstGeom>
                <a:noFill/>
                <a:ln w="9525">
                  <a:solidFill>
                    <a:schemeClr val="tx1"/>
                  </a:solidFill>
                  <a:round/>
                  <a:headEnd/>
                  <a:tailEnd/>
                </a:ln>
                <a:effectLst/>
              </p:spPr>
              <p:txBody>
                <a:bodyPr wrap="none"/>
                <a:lstStyle/>
                <a:p>
                  <a:endParaRPr lang="zh-CN" altLang="en-US" sz="2000">
                    <a:latin typeface="+mn-lt"/>
                  </a:endParaRPr>
                </a:p>
              </p:txBody>
            </p:sp>
            <p:sp>
              <p:nvSpPr>
                <p:cNvPr id="495623" name="Line 7"/>
                <p:cNvSpPr>
                  <a:spLocks noChangeShapeType="1"/>
                </p:cNvSpPr>
                <p:nvPr/>
              </p:nvSpPr>
              <p:spPr bwMode="auto">
                <a:xfrm flipH="1">
                  <a:off x="852" y="1233"/>
                  <a:ext cx="727" cy="0"/>
                </a:xfrm>
                <a:prstGeom prst="line">
                  <a:avLst/>
                </a:prstGeom>
                <a:noFill/>
                <a:ln w="9525">
                  <a:solidFill>
                    <a:schemeClr val="tx1"/>
                  </a:solidFill>
                  <a:round/>
                  <a:headEnd/>
                  <a:tailEnd/>
                </a:ln>
                <a:effectLst/>
              </p:spPr>
              <p:txBody>
                <a:bodyPr wrap="none"/>
                <a:lstStyle/>
                <a:p>
                  <a:endParaRPr lang="zh-CN" altLang="en-US" sz="2000">
                    <a:latin typeface="+mn-lt"/>
                  </a:endParaRPr>
                </a:p>
              </p:txBody>
            </p:sp>
          </p:grpSp>
          <p:sp>
            <p:nvSpPr>
              <p:cNvPr id="495629" name="Text Box 13"/>
              <p:cNvSpPr txBox="1">
                <a:spLocks noChangeArrowheads="1"/>
              </p:cNvSpPr>
              <p:nvPr/>
            </p:nvSpPr>
            <p:spPr bwMode="auto">
              <a:xfrm>
                <a:off x="900" y="1763"/>
                <a:ext cx="714"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physical</a:t>
                </a:r>
              </a:p>
            </p:txBody>
          </p:sp>
          <p:sp>
            <p:nvSpPr>
              <p:cNvPr id="495630" name="Text Box 14"/>
              <p:cNvSpPr txBox="1">
                <a:spLocks noChangeArrowheads="1"/>
              </p:cNvSpPr>
              <p:nvPr/>
            </p:nvSpPr>
            <p:spPr bwMode="auto">
              <a:xfrm>
                <a:off x="996" y="1341"/>
                <a:ext cx="487"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ATM</a:t>
                </a:r>
              </a:p>
            </p:txBody>
          </p:sp>
          <p:sp>
            <p:nvSpPr>
              <p:cNvPr id="495631" name="Text Box 15"/>
              <p:cNvSpPr txBox="1">
                <a:spLocks noChangeArrowheads="1"/>
              </p:cNvSpPr>
              <p:nvPr/>
            </p:nvSpPr>
            <p:spPr bwMode="auto">
              <a:xfrm>
                <a:off x="999" y="912"/>
                <a:ext cx="441"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AAL</a:t>
                </a:r>
              </a:p>
            </p:txBody>
          </p:sp>
        </p:grpSp>
        <p:grpSp>
          <p:nvGrpSpPr>
            <p:cNvPr id="5" name="Group 17"/>
            <p:cNvGrpSpPr>
              <a:grpSpLocks/>
            </p:cNvGrpSpPr>
            <p:nvPr/>
          </p:nvGrpSpPr>
          <p:grpSpPr bwMode="auto">
            <a:xfrm>
              <a:off x="3891" y="773"/>
              <a:ext cx="763" cy="1296"/>
              <a:chOff x="851" y="806"/>
              <a:chExt cx="763" cy="1296"/>
            </a:xfrm>
          </p:grpSpPr>
          <p:grpSp>
            <p:nvGrpSpPr>
              <p:cNvPr id="6" name="Group 18"/>
              <p:cNvGrpSpPr>
                <a:grpSpLocks/>
              </p:cNvGrpSpPr>
              <p:nvPr/>
            </p:nvGrpSpPr>
            <p:grpSpPr bwMode="auto">
              <a:xfrm>
                <a:off x="851" y="806"/>
                <a:ext cx="748" cy="1296"/>
                <a:chOff x="851" y="806"/>
                <a:chExt cx="748" cy="1296"/>
              </a:xfrm>
            </p:grpSpPr>
            <p:sp>
              <p:nvSpPr>
                <p:cNvPr id="495635" name="Rectangle 19"/>
                <p:cNvSpPr>
                  <a:spLocks noChangeArrowheads="1"/>
                </p:cNvSpPr>
                <p:nvPr/>
              </p:nvSpPr>
              <p:spPr bwMode="auto">
                <a:xfrm>
                  <a:off x="851" y="806"/>
                  <a:ext cx="748" cy="1296"/>
                </a:xfrm>
                <a:prstGeom prst="rect">
                  <a:avLst/>
                </a:prstGeom>
                <a:solidFill>
                  <a:schemeClr val="bg1"/>
                </a:solidFill>
                <a:ln w="28575">
                  <a:solidFill>
                    <a:schemeClr val="tx1"/>
                  </a:solidFill>
                  <a:miter lim="800000"/>
                  <a:headEnd/>
                  <a:tailEnd/>
                </a:ln>
                <a:effectLst/>
              </p:spPr>
              <p:txBody>
                <a:bodyPr wrap="none" anchor="ctr"/>
                <a:lstStyle/>
                <a:p>
                  <a:endParaRPr lang="zh-CN" altLang="en-US" sz="2000">
                    <a:latin typeface="+mn-lt"/>
                  </a:endParaRPr>
                </a:p>
              </p:txBody>
            </p:sp>
            <p:sp>
              <p:nvSpPr>
                <p:cNvPr id="495636" name="Line 20"/>
                <p:cNvSpPr>
                  <a:spLocks noChangeShapeType="1"/>
                </p:cNvSpPr>
                <p:nvPr/>
              </p:nvSpPr>
              <p:spPr bwMode="auto">
                <a:xfrm flipH="1">
                  <a:off x="857" y="1663"/>
                  <a:ext cx="727" cy="0"/>
                </a:xfrm>
                <a:prstGeom prst="line">
                  <a:avLst/>
                </a:prstGeom>
                <a:noFill/>
                <a:ln w="9525">
                  <a:solidFill>
                    <a:schemeClr val="tx1"/>
                  </a:solidFill>
                  <a:round/>
                  <a:headEnd/>
                  <a:tailEnd/>
                </a:ln>
                <a:effectLst/>
              </p:spPr>
              <p:txBody>
                <a:bodyPr wrap="none"/>
                <a:lstStyle/>
                <a:p>
                  <a:endParaRPr lang="zh-CN" altLang="en-US" sz="2000">
                    <a:latin typeface="+mn-lt"/>
                  </a:endParaRPr>
                </a:p>
              </p:txBody>
            </p:sp>
            <p:sp>
              <p:nvSpPr>
                <p:cNvPr id="495637" name="Line 21"/>
                <p:cNvSpPr>
                  <a:spLocks noChangeShapeType="1"/>
                </p:cNvSpPr>
                <p:nvPr/>
              </p:nvSpPr>
              <p:spPr bwMode="auto">
                <a:xfrm flipH="1">
                  <a:off x="852" y="1233"/>
                  <a:ext cx="727" cy="0"/>
                </a:xfrm>
                <a:prstGeom prst="line">
                  <a:avLst/>
                </a:prstGeom>
                <a:noFill/>
                <a:ln w="9525">
                  <a:solidFill>
                    <a:schemeClr val="tx1"/>
                  </a:solidFill>
                  <a:round/>
                  <a:headEnd/>
                  <a:tailEnd/>
                </a:ln>
                <a:effectLst/>
              </p:spPr>
              <p:txBody>
                <a:bodyPr wrap="none"/>
                <a:lstStyle/>
                <a:p>
                  <a:endParaRPr lang="zh-CN" altLang="en-US" sz="2000">
                    <a:latin typeface="+mn-lt"/>
                  </a:endParaRPr>
                </a:p>
              </p:txBody>
            </p:sp>
          </p:grpSp>
          <p:sp>
            <p:nvSpPr>
              <p:cNvPr id="495638" name="Text Box 22"/>
              <p:cNvSpPr txBox="1">
                <a:spLocks noChangeArrowheads="1"/>
              </p:cNvSpPr>
              <p:nvPr/>
            </p:nvSpPr>
            <p:spPr bwMode="auto">
              <a:xfrm>
                <a:off x="900" y="1763"/>
                <a:ext cx="714" cy="252"/>
              </a:xfrm>
              <a:prstGeom prst="rect">
                <a:avLst/>
              </a:prstGeom>
              <a:noFill/>
              <a:ln w="9525">
                <a:noFill/>
                <a:miter lim="800000"/>
                <a:headEnd/>
                <a:tailEnd/>
              </a:ln>
              <a:effectLst/>
            </p:spPr>
            <p:txBody>
              <a:bodyPr wrap="none">
                <a:spAutoFit/>
              </a:bodyPr>
              <a:lstStyle/>
              <a:p>
                <a:r>
                  <a:rPr lang="en-US" altLang="zh-CN" sz="2000" dirty="0">
                    <a:latin typeface="+mn-lt"/>
                    <a:ea typeface="宋体" pitchFamily="2" charset="-122"/>
                  </a:rPr>
                  <a:t>physical</a:t>
                </a:r>
              </a:p>
            </p:txBody>
          </p:sp>
          <p:sp>
            <p:nvSpPr>
              <p:cNvPr id="495639" name="Text Box 23"/>
              <p:cNvSpPr txBox="1">
                <a:spLocks noChangeArrowheads="1"/>
              </p:cNvSpPr>
              <p:nvPr/>
            </p:nvSpPr>
            <p:spPr bwMode="auto">
              <a:xfrm>
                <a:off x="996" y="1341"/>
                <a:ext cx="487"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ATM</a:t>
                </a:r>
              </a:p>
            </p:txBody>
          </p:sp>
          <p:sp>
            <p:nvSpPr>
              <p:cNvPr id="495640" name="Text Box 24"/>
              <p:cNvSpPr txBox="1">
                <a:spLocks noChangeArrowheads="1"/>
              </p:cNvSpPr>
              <p:nvPr/>
            </p:nvSpPr>
            <p:spPr bwMode="auto">
              <a:xfrm>
                <a:off x="999" y="912"/>
                <a:ext cx="441"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AAL</a:t>
                </a:r>
              </a:p>
            </p:txBody>
          </p:sp>
        </p:grpSp>
        <p:grpSp>
          <p:nvGrpSpPr>
            <p:cNvPr id="7" name="Group 33"/>
            <p:cNvGrpSpPr>
              <a:grpSpLocks/>
            </p:cNvGrpSpPr>
            <p:nvPr/>
          </p:nvGrpSpPr>
          <p:grpSpPr bwMode="auto">
            <a:xfrm>
              <a:off x="1891" y="1237"/>
              <a:ext cx="763" cy="820"/>
              <a:chOff x="4757" y="1574"/>
              <a:chExt cx="763" cy="820"/>
            </a:xfrm>
          </p:grpSpPr>
          <p:sp>
            <p:nvSpPr>
              <p:cNvPr id="495643" name="Rectangle 27"/>
              <p:cNvSpPr>
                <a:spLocks noChangeArrowheads="1"/>
              </p:cNvSpPr>
              <p:nvPr/>
            </p:nvSpPr>
            <p:spPr bwMode="auto">
              <a:xfrm>
                <a:off x="4757" y="1574"/>
                <a:ext cx="748" cy="820"/>
              </a:xfrm>
              <a:prstGeom prst="rect">
                <a:avLst/>
              </a:prstGeom>
              <a:solidFill>
                <a:schemeClr val="bg1"/>
              </a:solidFill>
              <a:ln w="28575">
                <a:solidFill>
                  <a:schemeClr val="tx1"/>
                </a:solidFill>
                <a:miter lim="800000"/>
                <a:headEnd/>
                <a:tailEnd/>
              </a:ln>
              <a:effectLst/>
            </p:spPr>
            <p:txBody>
              <a:bodyPr wrap="none" anchor="ctr"/>
              <a:lstStyle/>
              <a:p>
                <a:endParaRPr lang="zh-CN" altLang="en-US" sz="2000">
                  <a:latin typeface="+mn-lt"/>
                </a:endParaRPr>
              </a:p>
            </p:txBody>
          </p:sp>
          <p:sp>
            <p:nvSpPr>
              <p:cNvPr id="495644" name="Line 28"/>
              <p:cNvSpPr>
                <a:spLocks noChangeShapeType="1"/>
              </p:cNvSpPr>
              <p:nvPr/>
            </p:nvSpPr>
            <p:spPr bwMode="auto">
              <a:xfrm flipH="1">
                <a:off x="4763" y="1955"/>
                <a:ext cx="727" cy="0"/>
              </a:xfrm>
              <a:prstGeom prst="line">
                <a:avLst/>
              </a:prstGeom>
              <a:noFill/>
              <a:ln w="9525">
                <a:solidFill>
                  <a:schemeClr val="tx1"/>
                </a:solidFill>
                <a:round/>
                <a:headEnd/>
                <a:tailEnd/>
              </a:ln>
              <a:effectLst/>
            </p:spPr>
            <p:txBody>
              <a:bodyPr wrap="none"/>
              <a:lstStyle/>
              <a:p>
                <a:endParaRPr lang="zh-CN" altLang="en-US" sz="2000">
                  <a:latin typeface="+mn-lt"/>
                </a:endParaRPr>
              </a:p>
            </p:txBody>
          </p:sp>
          <p:sp>
            <p:nvSpPr>
              <p:cNvPr id="495646" name="Text Box 30"/>
              <p:cNvSpPr txBox="1">
                <a:spLocks noChangeArrowheads="1"/>
              </p:cNvSpPr>
              <p:nvPr/>
            </p:nvSpPr>
            <p:spPr bwMode="auto">
              <a:xfrm>
                <a:off x="4806" y="2055"/>
                <a:ext cx="714"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physical</a:t>
                </a:r>
              </a:p>
            </p:txBody>
          </p:sp>
          <p:sp>
            <p:nvSpPr>
              <p:cNvPr id="495647" name="Text Box 31"/>
              <p:cNvSpPr txBox="1">
                <a:spLocks noChangeArrowheads="1"/>
              </p:cNvSpPr>
              <p:nvPr/>
            </p:nvSpPr>
            <p:spPr bwMode="auto">
              <a:xfrm>
                <a:off x="4902" y="1633"/>
                <a:ext cx="487"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ATM</a:t>
                </a:r>
              </a:p>
            </p:txBody>
          </p:sp>
        </p:grpSp>
        <p:grpSp>
          <p:nvGrpSpPr>
            <p:cNvPr id="8" name="Group 34"/>
            <p:cNvGrpSpPr>
              <a:grpSpLocks/>
            </p:cNvGrpSpPr>
            <p:nvPr/>
          </p:nvGrpSpPr>
          <p:grpSpPr bwMode="auto">
            <a:xfrm>
              <a:off x="2894" y="1239"/>
              <a:ext cx="763" cy="820"/>
              <a:chOff x="4757" y="1574"/>
              <a:chExt cx="763" cy="820"/>
            </a:xfrm>
          </p:grpSpPr>
          <p:sp>
            <p:nvSpPr>
              <p:cNvPr id="495651" name="Rectangle 35"/>
              <p:cNvSpPr>
                <a:spLocks noChangeArrowheads="1"/>
              </p:cNvSpPr>
              <p:nvPr/>
            </p:nvSpPr>
            <p:spPr bwMode="auto">
              <a:xfrm>
                <a:off x="4757" y="1574"/>
                <a:ext cx="748" cy="820"/>
              </a:xfrm>
              <a:prstGeom prst="rect">
                <a:avLst/>
              </a:prstGeom>
              <a:solidFill>
                <a:schemeClr val="bg1"/>
              </a:solidFill>
              <a:ln w="28575">
                <a:solidFill>
                  <a:schemeClr val="tx1"/>
                </a:solidFill>
                <a:miter lim="800000"/>
                <a:headEnd/>
                <a:tailEnd/>
              </a:ln>
              <a:effectLst/>
            </p:spPr>
            <p:txBody>
              <a:bodyPr wrap="none" anchor="ctr"/>
              <a:lstStyle/>
              <a:p>
                <a:endParaRPr lang="zh-CN" altLang="en-US" sz="2000">
                  <a:latin typeface="+mn-lt"/>
                </a:endParaRPr>
              </a:p>
            </p:txBody>
          </p:sp>
          <p:sp>
            <p:nvSpPr>
              <p:cNvPr id="495652" name="Line 36"/>
              <p:cNvSpPr>
                <a:spLocks noChangeShapeType="1"/>
              </p:cNvSpPr>
              <p:nvPr/>
            </p:nvSpPr>
            <p:spPr bwMode="auto">
              <a:xfrm flipH="1">
                <a:off x="4763" y="1955"/>
                <a:ext cx="727" cy="0"/>
              </a:xfrm>
              <a:prstGeom prst="line">
                <a:avLst/>
              </a:prstGeom>
              <a:noFill/>
              <a:ln w="9525">
                <a:solidFill>
                  <a:schemeClr val="tx1"/>
                </a:solidFill>
                <a:round/>
                <a:headEnd/>
                <a:tailEnd/>
              </a:ln>
              <a:effectLst/>
            </p:spPr>
            <p:txBody>
              <a:bodyPr wrap="none"/>
              <a:lstStyle/>
              <a:p>
                <a:endParaRPr lang="zh-CN" altLang="en-US" sz="2000">
                  <a:latin typeface="+mn-lt"/>
                </a:endParaRPr>
              </a:p>
            </p:txBody>
          </p:sp>
          <p:sp>
            <p:nvSpPr>
              <p:cNvPr id="495653" name="Text Box 37"/>
              <p:cNvSpPr txBox="1">
                <a:spLocks noChangeArrowheads="1"/>
              </p:cNvSpPr>
              <p:nvPr/>
            </p:nvSpPr>
            <p:spPr bwMode="auto">
              <a:xfrm>
                <a:off x="4806" y="2055"/>
                <a:ext cx="714"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physical</a:t>
                </a:r>
              </a:p>
            </p:txBody>
          </p:sp>
          <p:sp>
            <p:nvSpPr>
              <p:cNvPr id="495654" name="Text Box 38"/>
              <p:cNvSpPr txBox="1">
                <a:spLocks noChangeArrowheads="1"/>
              </p:cNvSpPr>
              <p:nvPr/>
            </p:nvSpPr>
            <p:spPr bwMode="auto">
              <a:xfrm>
                <a:off x="4902" y="1633"/>
                <a:ext cx="487"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ATM</a:t>
                </a:r>
              </a:p>
            </p:txBody>
          </p:sp>
        </p:grpSp>
        <p:sp>
          <p:nvSpPr>
            <p:cNvPr id="495655" name="Freeform 39"/>
            <p:cNvSpPr>
              <a:spLocks/>
            </p:cNvSpPr>
            <p:nvPr/>
          </p:nvSpPr>
          <p:spPr bwMode="auto">
            <a:xfrm>
              <a:off x="1433" y="894"/>
              <a:ext cx="2520" cy="957"/>
            </a:xfrm>
            <a:custGeom>
              <a:avLst/>
              <a:gdLst/>
              <a:ahLst/>
              <a:cxnLst>
                <a:cxn ang="0">
                  <a:pos x="0" y="108"/>
                </a:cxn>
                <a:cxn ang="0">
                  <a:pos x="93" y="108"/>
                </a:cxn>
                <a:cxn ang="0">
                  <a:pos x="93" y="957"/>
                </a:cxn>
                <a:cxn ang="0">
                  <a:pos x="504" y="957"/>
                </a:cxn>
                <a:cxn ang="0">
                  <a:pos x="504" y="374"/>
                </a:cxn>
                <a:cxn ang="0">
                  <a:pos x="1152" y="374"/>
                </a:cxn>
                <a:cxn ang="0">
                  <a:pos x="1152" y="957"/>
                </a:cxn>
                <a:cxn ang="0">
                  <a:pos x="1505" y="957"/>
                </a:cxn>
                <a:cxn ang="0">
                  <a:pos x="1512" y="367"/>
                </a:cxn>
                <a:cxn ang="0">
                  <a:pos x="2153" y="367"/>
                </a:cxn>
                <a:cxn ang="0">
                  <a:pos x="2153" y="957"/>
                </a:cxn>
                <a:cxn ang="0">
                  <a:pos x="2520" y="957"/>
                </a:cxn>
                <a:cxn ang="0">
                  <a:pos x="2520" y="0"/>
                </a:cxn>
              </a:cxnLst>
              <a:rect l="0" t="0" r="r" b="b"/>
              <a:pathLst>
                <a:path w="2520" h="957">
                  <a:moveTo>
                    <a:pt x="0" y="108"/>
                  </a:moveTo>
                  <a:lnTo>
                    <a:pt x="93" y="108"/>
                  </a:lnTo>
                  <a:lnTo>
                    <a:pt x="93" y="957"/>
                  </a:lnTo>
                  <a:lnTo>
                    <a:pt x="504" y="957"/>
                  </a:lnTo>
                  <a:lnTo>
                    <a:pt x="504" y="374"/>
                  </a:lnTo>
                  <a:lnTo>
                    <a:pt x="1152" y="374"/>
                  </a:lnTo>
                  <a:lnTo>
                    <a:pt x="1152" y="957"/>
                  </a:lnTo>
                  <a:lnTo>
                    <a:pt x="1505" y="957"/>
                  </a:lnTo>
                  <a:lnTo>
                    <a:pt x="1512" y="367"/>
                  </a:lnTo>
                  <a:lnTo>
                    <a:pt x="2153" y="367"/>
                  </a:lnTo>
                  <a:lnTo>
                    <a:pt x="2153" y="957"/>
                  </a:lnTo>
                  <a:lnTo>
                    <a:pt x="2520" y="957"/>
                  </a:lnTo>
                  <a:lnTo>
                    <a:pt x="2520" y="0"/>
                  </a:lnTo>
                </a:path>
              </a:pathLst>
            </a:custGeom>
            <a:noFill/>
            <a:ln w="28575" cap="flat" cmpd="sng">
              <a:solidFill>
                <a:schemeClr val="accent2"/>
              </a:solidFill>
              <a:prstDash val="solid"/>
              <a:round/>
              <a:headEnd type="none" w="med" len="med"/>
              <a:tailEnd type="triangle" w="med" len="med"/>
            </a:ln>
            <a:effectLst/>
          </p:spPr>
          <p:txBody>
            <a:bodyPr wrap="none"/>
            <a:lstStyle/>
            <a:p>
              <a:endParaRPr lang="zh-CN" altLang="en-US" sz="2000">
                <a:latin typeface="+mn-lt"/>
              </a:endParaRPr>
            </a:p>
          </p:txBody>
        </p:sp>
        <p:sp>
          <p:nvSpPr>
            <p:cNvPr id="495656" name="Text Box 40"/>
            <p:cNvSpPr txBox="1">
              <a:spLocks noChangeArrowheads="1"/>
            </p:cNvSpPr>
            <p:nvPr/>
          </p:nvSpPr>
          <p:spPr bwMode="auto">
            <a:xfrm>
              <a:off x="849" y="2103"/>
              <a:ext cx="965"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end system</a:t>
              </a:r>
            </a:p>
          </p:txBody>
        </p:sp>
        <p:sp>
          <p:nvSpPr>
            <p:cNvPr id="495657" name="Text Box 41"/>
            <p:cNvSpPr txBox="1">
              <a:spLocks noChangeArrowheads="1"/>
            </p:cNvSpPr>
            <p:nvPr/>
          </p:nvSpPr>
          <p:spPr bwMode="auto">
            <a:xfrm>
              <a:off x="3796" y="2076"/>
              <a:ext cx="965"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end system</a:t>
              </a:r>
            </a:p>
          </p:txBody>
        </p:sp>
        <p:sp>
          <p:nvSpPr>
            <p:cNvPr id="495658" name="Text Box 42"/>
            <p:cNvSpPr txBox="1">
              <a:spLocks noChangeArrowheads="1"/>
            </p:cNvSpPr>
            <p:nvPr/>
          </p:nvSpPr>
          <p:spPr bwMode="auto">
            <a:xfrm>
              <a:off x="1982" y="2097"/>
              <a:ext cx="602"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switch</a:t>
              </a:r>
            </a:p>
          </p:txBody>
        </p:sp>
        <p:sp>
          <p:nvSpPr>
            <p:cNvPr id="495659" name="Text Box 43"/>
            <p:cNvSpPr txBox="1">
              <a:spLocks noChangeArrowheads="1"/>
            </p:cNvSpPr>
            <p:nvPr/>
          </p:nvSpPr>
          <p:spPr bwMode="auto">
            <a:xfrm>
              <a:off x="2964" y="2084"/>
              <a:ext cx="602" cy="252"/>
            </a:xfrm>
            <a:prstGeom prst="rect">
              <a:avLst/>
            </a:prstGeom>
            <a:noFill/>
            <a:ln w="9525">
              <a:noFill/>
              <a:miter lim="800000"/>
              <a:headEnd/>
              <a:tailEnd/>
            </a:ln>
            <a:effectLst/>
          </p:spPr>
          <p:txBody>
            <a:bodyPr wrap="none">
              <a:spAutoFit/>
            </a:bodyPr>
            <a:lstStyle/>
            <a:p>
              <a:r>
                <a:rPr lang="en-US" altLang="zh-CN" sz="2000">
                  <a:latin typeface="+mn-lt"/>
                  <a:ea typeface="宋体" pitchFamily="2" charset="-122"/>
                </a:rPr>
                <a:t>switch</a:t>
              </a:r>
            </a:p>
          </p:txBody>
        </p:sp>
      </p:grpSp>
      <p:pic>
        <p:nvPicPr>
          <p:cNvPr id="158722" name="Picture 2" descr="Image result for IP-over-ATM Model"/>
          <p:cNvPicPr>
            <a:picLocks noChangeAspect="1" noChangeArrowheads="1"/>
          </p:cNvPicPr>
          <p:nvPr/>
        </p:nvPicPr>
        <p:blipFill>
          <a:blip r:embed="rId3" cstate="print"/>
          <a:srcRect l="3554" t="25249" r="2962" b="21304"/>
          <a:stretch>
            <a:fillRect/>
          </a:stretch>
        </p:blipFill>
        <p:spPr bwMode="auto">
          <a:xfrm>
            <a:off x="4733925" y="4965098"/>
            <a:ext cx="4410075" cy="1892902"/>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页脚占位符 4"/>
          <p:cNvSpPr>
            <a:spLocks noGrp="1"/>
          </p:cNvSpPr>
          <p:nvPr>
            <p:ph type="ftr" sz="quarter" idx="11"/>
          </p:nvPr>
        </p:nvSpPr>
        <p:spPr/>
        <p:txBody>
          <a:bodyPr/>
          <a:lstStyle/>
          <a:p>
            <a:r>
              <a:rPr lang="en-US" altLang="zh-CN" smtClean="0"/>
              <a:t>Network Switching</a:t>
            </a:r>
            <a:endParaRPr lang="en-US" altLang="zh-CN"/>
          </a:p>
        </p:txBody>
      </p:sp>
      <p:sp>
        <p:nvSpPr>
          <p:cNvPr id="56" name="灯片编号占位符 5"/>
          <p:cNvSpPr>
            <a:spLocks noGrp="1"/>
          </p:cNvSpPr>
          <p:nvPr>
            <p:ph type="sldNum" sz="quarter" idx="12"/>
          </p:nvPr>
        </p:nvSpPr>
        <p:spPr/>
        <p:txBody>
          <a:bodyPr/>
          <a:lstStyle/>
          <a:p>
            <a:r>
              <a:rPr lang="en-US" altLang="zh-CN" dirty="0" smtClean="0"/>
              <a:t>3-</a:t>
            </a:r>
            <a:fld id="{73254042-E82D-4B01-842E-429B50AF686F}" type="slidenum">
              <a:rPr lang="en-US" altLang="zh-CN" smtClean="0"/>
              <a:pPr/>
              <a:t>46</a:t>
            </a:fld>
            <a:endParaRPr lang="en-US" altLang="zh-CN" dirty="0"/>
          </a:p>
        </p:txBody>
      </p:sp>
      <p:sp>
        <p:nvSpPr>
          <p:cNvPr id="496642" name="Rectangle 2"/>
          <p:cNvSpPr>
            <a:spLocks noGrp="1" noChangeArrowheads="1"/>
          </p:cNvSpPr>
          <p:nvPr>
            <p:ph type="title"/>
          </p:nvPr>
        </p:nvSpPr>
        <p:spPr/>
        <p:txBody>
          <a:bodyPr/>
          <a:lstStyle/>
          <a:p>
            <a:r>
              <a:rPr lang="en-US" altLang="zh-CN">
                <a:ea typeface="宋体" pitchFamily="2" charset="-122"/>
              </a:rPr>
              <a:t>ATM:  network or link layer?</a:t>
            </a:r>
          </a:p>
        </p:txBody>
      </p:sp>
      <p:sp>
        <p:nvSpPr>
          <p:cNvPr id="496643" name="Rectangle 3"/>
          <p:cNvSpPr>
            <a:spLocks noGrp="1" noChangeArrowheads="1"/>
          </p:cNvSpPr>
          <p:nvPr>
            <p:ph type="body" idx="1"/>
          </p:nvPr>
        </p:nvSpPr>
        <p:spPr>
          <a:xfrm>
            <a:off x="354013" y="1185863"/>
            <a:ext cx="3822700" cy="4908550"/>
          </a:xfrm>
        </p:spPr>
        <p:txBody>
          <a:bodyPr/>
          <a:lstStyle/>
          <a:p>
            <a:pPr>
              <a:buFont typeface="ZapfDingbats" pitchFamily="82" charset="2"/>
              <a:buNone/>
            </a:pPr>
            <a:r>
              <a:rPr lang="en-US" altLang="zh-CN" sz="2400" u="sng" dirty="0">
                <a:solidFill>
                  <a:srgbClr val="FF0000"/>
                </a:solidFill>
                <a:ea typeface="宋体" pitchFamily="2" charset="-122"/>
              </a:rPr>
              <a:t>Vision:</a:t>
            </a:r>
            <a:r>
              <a:rPr lang="en-US" altLang="zh-CN" sz="2400" dirty="0">
                <a:ea typeface="宋体" pitchFamily="2" charset="-122"/>
              </a:rPr>
              <a:t> end-to-end transport: “ATM from desktop to desktop”</a:t>
            </a:r>
          </a:p>
          <a:p>
            <a:pPr lvl="1"/>
            <a:r>
              <a:rPr lang="en-US" altLang="zh-CN" dirty="0">
                <a:solidFill>
                  <a:srgbClr val="0000FF"/>
                </a:solidFill>
                <a:ea typeface="宋体" pitchFamily="2" charset="-122"/>
              </a:rPr>
              <a:t>ATM </a:t>
            </a:r>
            <a:r>
              <a:rPr lang="en-US" altLang="zh-CN" i="1" dirty="0">
                <a:solidFill>
                  <a:srgbClr val="0000FF"/>
                </a:solidFill>
                <a:ea typeface="宋体" pitchFamily="2" charset="-122"/>
              </a:rPr>
              <a:t>is</a:t>
            </a:r>
            <a:r>
              <a:rPr lang="en-US" altLang="zh-CN" dirty="0">
                <a:solidFill>
                  <a:srgbClr val="0000FF"/>
                </a:solidFill>
                <a:ea typeface="宋体" pitchFamily="2" charset="-122"/>
              </a:rPr>
              <a:t> a network technology</a:t>
            </a:r>
          </a:p>
          <a:p>
            <a:pPr>
              <a:buFont typeface="ZapfDingbats" pitchFamily="82" charset="2"/>
              <a:buNone/>
            </a:pPr>
            <a:r>
              <a:rPr lang="en-US" altLang="zh-CN" sz="2400" u="sng" dirty="0">
                <a:solidFill>
                  <a:srgbClr val="FF0000"/>
                </a:solidFill>
                <a:ea typeface="宋体" pitchFamily="2" charset="-122"/>
              </a:rPr>
              <a:t>Reality:</a:t>
            </a:r>
            <a:r>
              <a:rPr lang="en-US" altLang="zh-CN" sz="2400" dirty="0">
                <a:ea typeface="宋体" pitchFamily="2" charset="-122"/>
              </a:rPr>
              <a:t> used to connect IP </a:t>
            </a:r>
            <a:r>
              <a:rPr lang="en-US" altLang="zh-CN" sz="2400" u="sng" dirty="0">
                <a:ea typeface="宋体" pitchFamily="2" charset="-122"/>
              </a:rPr>
              <a:t>backbone routers  </a:t>
            </a:r>
          </a:p>
          <a:p>
            <a:pPr lvl="1"/>
            <a:r>
              <a:rPr lang="en-US" altLang="zh-CN" dirty="0">
                <a:ea typeface="宋体" pitchFamily="2" charset="-122"/>
              </a:rPr>
              <a:t>“IP over ATM”</a:t>
            </a:r>
          </a:p>
          <a:p>
            <a:pPr lvl="1"/>
            <a:r>
              <a:rPr lang="en-US" altLang="zh-CN" dirty="0">
                <a:ea typeface="宋体" pitchFamily="2" charset="-122"/>
              </a:rPr>
              <a:t>ATM as switched </a:t>
            </a:r>
            <a:r>
              <a:rPr lang="en-US" altLang="zh-CN" u="sng" dirty="0">
                <a:ea typeface="宋体" pitchFamily="2" charset="-122"/>
              </a:rPr>
              <a:t>link layer</a:t>
            </a:r>
            <a:r>
              <a:rPr lang="en-US" altLang="zh-CN" dirty="0">
                <a:ea typeface="宋体" pitchFamily="2" charset="-122"/>
              </a:rPr>
              <a:t>, connecting IP routers</a:t>
            </a:r>
          </a:p>
          <a:p>
            <a:endParaRPr lang="en-US" altLang="zh-CN" sz="2400" dirty="0">
              <a:ea typeface="宋体" pitchFamily="2" charset="-122"/>
            </a:endParaRPr>
          </a:p>
        </p:txBody>
      </p:sp>
      <p:sp>
        <p:nvSpPr>
          <p:cNvPr id="496645" name="Freeform 5"/>
          <p:cNvSpPr>
            <a:spLocks/>
          </p:cNvSpPr>
          <p:nvPr/>
        </p:nvSpPr>
        <p:spPr bwMode="auto">
          <a:xfrm>
            <a:off x="6946900" y="4498975"/>
            <a:ext cx="1624013" cy="501650"/>
          </a:xfrm>
          <a:custGeom>
            <a:avLst/>
            <a:gdLst/>
            <a:ahLst/>
            <a:cxnLst>
              <a:cxn ang="0">
                <a:pos x="413" y="312"/>
              </a:cxn>
              <a:cxn ang="0">
                <a:pos x="52" y="285"/>
              </a:cxn>
              <a:cxn ang="0">
                <a:pos x="99" y="149"/>
              </a:cxn>
              <a:cxn ang="0">
                <a:pos x="349" y="165"/>
              </a:cxn>
              <a:cxn ang="0">
                <a:pos x="299" y="47"/>
              </a:cxn>
              <a:cxn ang="0">
                <a:pos x="482" y="8"/>
              </a:cxn>
              <a:cxn ang="0">
                <a:pos x="705" y="93"/>
              </a:cxn>
              <a:cxn ang="0">
                <a:pos x="694" y="163"/>
              </a:cxn>
              <a:cxn ang="0">
                <a:pos x="932" y="179"/>
              </a:cxn>
              <a:cxn ang="0">
                <a:pos x="936" y="293"/>
              </a:cxn>
              <a:cxn ang="0">
                <a:pos x="413" y="312"/>
              </a:cxn>
            </a:cxnLst>
            <a:rect l="0" t="0" r="r" b="b"/>
            <a:pathLst>
              <a:path w="1023" h="316">
                <a:moveTo>
                  <a:pt x="413" y="312"/>
                </a:moveTo>
                <a:cubicBezTo>
                  <a:pt x="235" y="316"/>
                  <a:pt x="104" y="311"/>
                  <a:pt x="52" y="285"/>
                </a:cubicBezTo>
                <a:cubicBezTo>
                  <a:pt x="0" y="258"/>
                  <a:pt x="50" y="169"/>
                  <a:pt x="99" y="149"/>
                </a:cubicBezTo>
                <a:cubicBezTo>
                  <a:pt x="148" y="130"/>
                  <a:pt x="316" y="182"/>
                  <a:pt x="349" y="165"/>
                </a:cubicBezTo>
                <a:cubicBezTo>
                  <a:pt x="382" y="148"/>
                  <a:pt x="277" y="73"/>
                  <a:pt x="299" y="47"/>
                </a:cubicBezTo>
                <a:cubicBezTo>
                  <a:pt x="321" y="21"/>
                  <a:pt x="414" y="0"/>
                  <a:pt x="482" y="8"/>
                </a:cubicBezTo>
                <a:cubicBezTo>
                  <a:pt x="550" y="16"/>
                  <a:pt x="670" y="67"/>
                  <a:pt x="705" y="93"/>
                </a:cubicBezTo>
                <a:cubicBezTo>
                  <a:pt x="740" y="119"/>
                  <a:pt x="657" y="148"/>
                  <a:pt x="694" y="163"/>
                </a:cubicBezTo>
                <a:cubicBezTo>
                  <a:pt x="731" y="177"/>
                  <a:pt x="893" y="157"/>
                  <a:pt x="932" y="179"/>
                </a:cubicBezTo>
                <a:cubicBezTo>
                  <a:pt x="972" y="201"/>
                  <a:pt x="1023" y="271"/>
                  <a:pt x="936" y="293"/>
                </a:cubicBezTo>
                <a:cubicBezTo>
                  <a:pt x="849" y="315"/>
                  <a:pt x="523" y="308"/>
                  <a:pt x="413" y="312"/>
                </a:cubicBezTo>
                <a:close/>
              </a:path>
            </a:pathLst>
          </a:custGeom>
          <a:solidFill>
            <a:srgbClr val="66CCFF"/>
          </a:solidFill>
          <a:ln w="9525">
            <a:noFill/>
            <a:round/>
            <a:headEnd/>
            <a:tailEnd/>
          </a:ln>
          <a:effectLst/>
        </p:spPr>
        <p:txBody>
          <a:bodyPr wrap="none" anchor="ctr"/>
          <a:lstStyle/>
          <a:p>
            <a:endParaRPr lang="zh-CN" altLang="en-US"/>
          </a:p>
        </p:txBody>
      </p:sp>
      <p:sp>
        <p:nvSpPr>
          <p:cNvPr id="496646" name="Freeform 6"/>
          <p:cNvSpPr>
            <a:spLocks/>
          </p:cNvSpPr>
          <p:nvPr/>
        </p:nvSpPr>
        <p:spPr bwMode="auto">
          <a:xfrm>
            <a:off x="4843463" y="2352675"/>
            <a:ext cx="3073400" cy="1897063"/>
          </a:xfrm>
          <a:custGeom>
            <a:avLst/>
            <a:gdLst/>
            <a:ahLst/>
            <a:cxnLst>
              <a:cxn ang="0">
                <a:pos x="80" y="567"/>
              </a:cxn>
              <a:cxn ang="0">
                <a:pos x="1183" y="486"/>
              </a:cxn>
              <a:cxn ang="0">
                <a:pos x="1348" y="231"/>
              </a:cxn>
              <a:cxn ang="0">
                <a:pos x="1697" y="28"/>
              </a:cxn>
              <a:cxn ang="0">
                <a:pos x="1830" y="65"/>
              </a:cxn>
              <a:cxn ang="0">
                <a:pos x="1712" y="183"/>
              </a:cxn>
              <a:cxn ang="0">
                <a:pos x="1867" y="201"/>
              </a:cxn>
              <a:cxn ang="0">
                <a:pos x="1921" y="552"/>
              </a:cxn>
              <a:cxn ang="0">
                <a:pos x="1894" y="978"/>
              </a:cxn>
              <a:cxn ang="0">
                <a:pos x="1669" y="1098"/>
              </a:cxn>
              <a:cxn ang="0">
                <a:pos x="1585" y="1185"/>
              </a:cxn>
              <a:cxn ang="0">
                <a:pos x="1504" y="1158"/>
              </a:cxn>
              <a:cxn ang="0">
                <a:pos x="1528" y="1098"/>
              </a:cxn>
              <a:cxn ang="0">
                <a:pos x="1453" y="1071"/>
              </a:cxn>
              <a:cxn ang="0">
                <a:pos x="1328" y="1025"/>
              </a:cxn>
              <a:cxn ang="0">
                <a:pos x="980" y="1084"/>
              </a:cxn>
              <a:cxn ang="0">
                <a:pos x="641" y="885"/>
              </a:cxn>
              <a:cxn ang="0">
                <a:pos x="94" y="656"/>
              </a:cxn>
              <a:cxn ang="0">
                <a:pos x="80" y="567"/>
              </a:cxn>
            </a:cxnLst>
            <a:rect l="0" t="0" r="r" b="b"/>
            <a:pathLst>
              <a:path w="1936" h="1195">
                <a:moveTo>
                  <a:pt x="80" y="567"/>
                </a:moveTo>
                <a:cubicBezTo>
                  <a:pt x="190" y="538"/>
                  <a:pt x="972" y="542"/>
                  <a:pt x="1183" y="486"/>
                </a:cubicBezTo>
                <a:cubicBezTo>
                  <a:pt x="1394" y="430"/>
                  <a:pt x="1262" y="307"/>
                  <a:pt x="1348" y="231"/>
                </a:cubicBezTo>
                <a:cubicBezTo>
                  <a:pt x="1434" y="155"/>
                  <a:pt x="1617" y="56"/>
                  <a:pt x="1697" y="28"/>
                </a:cubicBezTo>
                <a:cubicBezTo>
                  <a:pt x="1777" y="0"/>
                  <a:pt x="1828" y="39"/>
                  <a:pt x="1830" y="65"/>
                </a:cubicBezTo>
                <a:cubicBezTo>
                  <a:pt x="1832" y="91"/>
                  <a:pt x="1706" y="160"/>
                  <a:pt x="1712" y="183"/>
                </a:cubicBezTo>
                <a:cubicBezTo>
                  <a:pt x="1718" y="206"/>
                  <a:pt x="1832" y="140"/>
                  <a:pt x="1867" y="201"/>
                </a:cubicBezTo>
                <a:cubicBezTo>
                  <a:pt x="1902" y="262"/>
                  <a:pt x="1917" y="423"/>
                  <a:pt x="1921" y="552"/>
                </a:cubicBezTo>
                <a:cubicBezTo>
                  <a:pt x="1925" y="681"/>
                  <a:pt x="1936" y="887"/>
                  <a:pt x="1894" y="978"/>
                </a:cubicBezTo>
                <a:cubicBezTo>
                  <a:pt x="1852" y="1069"/>
                  <a:pt x="1720" y="1064"/>
                  <a:pt x="1669" y="1098"/>
                </a:cubicBezTo>
                <a:cubicBezTo>
                  <a:pt x="1618" y="1132"/>
                  <a:pt x="1612" y="1175"/>
                  <a:pt x="1585" y="1185"/>
                </a:cubicBezTo>
                <a:cubicBezTo>
                  <a:pt x="1558" y="1195"/>
                  <a:pt x="1513" y="1172"/>
                  <a:pt x="1504" y="1158"/>
                </a:cubicBezTo>
                <a:cubicBezTo>
                  <a:pt x="1495" y="1144"/>
                  <a:pt x="1536" y="1112"/>
                  <a:pt x="1528" y="1098"/>
                </a:cubicBezTo>
                <a:cubicBezTo>
                  <a:pt x="1520" y="1084"/>
                  <a:pt x="1486" y="1083"/>
                  <a:pt x="1453" y="1071"/>
                </a:cubicBezTo>
                <a:cubicBezTo>
                  <a:pt x="1420" y="1059"/>
                  <a:pt x="1407" y="1023"/>
                  <a:pt x="1328" y="1025"/>
                </a:cubicBezTo>
                <a:cubicBezTo>
                  <a:pt x="1249" y="1027"/>
                  <a:pt x="1094" y="1107"/>
                  <a:pt x="980" y="1084"/>
                </a:cubicBezTo>
                <a:cubicBezTo>
                  <a:pt x="866" y="1061"/>
                  <a:pt x="789" y="956"/>
                  <a:pt x="641" y="885"/>
                </a:cubicBezTo>
                <a:cubicBezTo>
                  <a:pt x="493" y="814"/>
                  <a:pt x="188" y="709"/>
                  <a:pt x="94" y="656"/>
                </a:cubicBezTo>
                <a:cubicBezTo>
                  <a:pt x="0" y="603"/>
                  <a:pt x="83" y="586"/>
                  <a:pt x="80" y="567"/>
                </a:cubicBezTo>
                <a:close/>
              </a:path>
            </a:pathLst>
          </a:custGeom>
          <a:solidFill>
            <a:srgbClr val="66CCFF"/>
          </a:solidFill>
          <a:ln w="9525">
            <a:noFill/>
            <a:round/>
            <a:headEnd/>
            <a:tailEnd/>
          </a:ln>
          <a:effectLst/>
        </p:spPr>
        <p:txBody>
          <a:bodyPr wrap="none" anchor="ctr"/>
          <a:lstStyle/>
          <a:p>
            <a:endParaRPr lang="zh-CN" altLang="en-US"/>
          </a:p>
        </p:txBody>
      </p:sp>
      <p:sp>
        <p:nvSpPr>
          <p:cNvPr id="496647" name="Freeform 7"/>
          <p:cNvSpPr>
            <a:spLocks/>
          </p:cNvSpPr>
          <p:nvPr/>
        </p:nvSpPr>
        <p:spPr bwMode="auto">
          <a:xfrm>
            <a:off x="5208588" y="3756025"/>
            <a:ext cx="287337" cy="1868488"/>
          </a:xfrm>
          <a:custGeom>
            <a:avLst/>
            <a:gdLst/>
            <a:ahLst/>
            <a:cxnLst>
              <a:cxn ang="0">
                <a:pos x="2" y="333"/>
              </a:cxn>
              <a:cxn ang="0">
                <a:pos x="26" y="42"/>
              </a:cxn>
              <a:cxn ang="0">
                <a:pos x="125" y="81"/>
              </a:cxn>
              <a:cxn ang="0">
                <a:pos x="143" y="393"/>
              </a:cxn>
              <a:cxn ang="0">
                <a:pos x="140" y="603"/>
              </a:cxn>
              <a:cxn ang="0">
                <a:pos x="110" y="786"/>
              </a:cxn>
              <a:cxn ang="0">
                <a:pos x="38" y="792"/>
              </a:cxn>
              <a:cxn ang="0">
                <a:pos x="2" y="333"/>
              </a:cxn>
            </a:cxnLst>
            <a:rect l="0" t="0" r="r" b="b"/>
            <a:pathLst>
              <a:path w="146" h="867">
                <a:moveTo>
                  <a:pt x="2" y="333"/>
                </a:moveTo>
                <a:cubicBezTo>
                  <a:pt x="0" y="208"/>
                  <a:pt x="6" y="84"/>
                  <a:pt x="26" y="42"/>
                </a:cubicBezTo>
                <a:cubicBezTo>
                  <a:pt x="46" y="0"/>
                  <a:pt x="106" y="23"/>
                  <a:pt x="125" y="81"/>
                </a:cubicBezTo>
                <a:cubicBezTo>
                  <a:pt x="144" y="139"/>
                  <a:pt x="140" y="306"/>
                  <a:pt x="143" y="393"/>
                </a:cubicBezTo>
                <a:cubicBezTo>
                  <a:pt x="146" y="480"/>
                  <a:pt x="145" y="538"/>
                  <a:pt x="140" y="603"/>
                </a:cubicBezTo>
                <a:cubicBezTo>
                  <a:pt x="135" y="668"/>
                  <a:pt x="127" y="755"/>
                  <a:pt x="110" y="786"/>
                </a:cubicBezTo>
                <a:cubicBezTo>
                  <a:pt x="93" y="817"/>
                  <a:pt x="56" y="867"/>
                  <a:pt x="38" y="792"/>
                </a:cubicBezTo>
                <a:cubicBezTo>
                  <a:pt x="20" y="717"/>
                  <a:pt x="4" y="458"/>
                  <a:pt x="2" y="333"/>
                </a:cubicBezTo>
                <a:close/>
              </a:path>
            </a:pathLst>
          </a:custGeom>
          <a:solidFill>
            <a:srgbClr val="66CCFF"/>
          </a:solidFill>
          <a:ln w="9525">
            <a:noFill/>
            <a:round/>
            <a:headEnd/>
            <a:tailEnd/>
          </a:ln>
          <a:effectLst/>
        </p:spPr>
        <p:txBody>
          <a:bodyPr wrap="none" anchor="ctr"/>
          <a:lstStyle/>
          <a:p>
            <a:endParaRPr lang="zh-CN" altLang="en-US"/>
          </a:p>
        </p:txBody>
      </p:sp>
      <p:grpSp>
        <p:nvGrpSpPr>
          <p:cNvPr id="2" name="Group 8"/>
          <p:cNvGrpSpPr>
            <a:grpSpLocks/>
          </p:cNvGrpSpPr>
          <p:nvPr/>
        </p:nvGrpSpPr>
        <p:grpSpPr bwMode="auto">
          <a:xfrm>
            <a:off x="6769100" y="4184650"/>
            <a:ext cx="623888" cy="317500"/>
            <a:chOff x="3600" y="219"/>
            <a:chExt cx="360" cy="175"/>
          </a:xfrm>
        </p:grpSpPr>
        <p:sp>
          <p:nvSpPr>
            <p:cNvPr id="496649" name="Oval 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sp>
          <p:nvSpPr>
            <p:cNvPr id="496650" name="Line 1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zh-CN" altLang="en-US"/>
            </a:p>
          </p:txBody>
        </p:sp>
        <p:sp>
          <p:nvSpPr>
            <p:cNvPr id="496651" name="Line 1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zh-CN" altLang="en-US"/>
            </a:p>
          </p:txBody>
        </p:sp>
        <p:sp>
          <p:nvSpPr>
            <p:cNvPr id="496652" name="Rectangle 1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zh-CN" altLang="zh-CN" sz="2400" i="0">
                <a:latin typeface="Times New Roman" pitchFamily="18" charset="0"/>
              </a:endParaRPr>
            </a:p>
          </p:txBody>
        </p:sp>
        <p:sp>
          <p:nvSpPr>
            <p:cNvPr id="496653" name="Oval 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grpSp>
          <p:nvGrpSpPr>
            <p:cNvPr id="3" name="Group 14"/>
            <p:cNvGrpSpPr>
              <a:grpSpLocks/>
            </p:cNvGrpSpPr>
            <p:nvPr/>
          </p:nvGrpSpPr>
          <p:grpSpPr bwMode="auto">
            <a:xfrm>
              <a:off x="3686" y="244"/>
              <a:ext cx="177" cy="66"/>
              <a:chOff x="2848" y="848"/>
              <a:chExt cx="140" cy="98"/>
            </a:xfrm>
          </p:grpSpPr>
          <p:sp>
            <p:nvSpPr>
              <p:cNvPr id="496655" name="Line 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496656" name="Line 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496657" name="Line 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nvGrpSpPr>
            <p:cNvPr id="4" name="Group 18"/>
            <p:cNvGrpSpPr>
              <a:grpSpLocks/>
            </p:cNvGrpSpPr>
            <p:nvPr/>
          </p:nvGrpSpPr>
          <p:grpSpPr bwMode="auto">
            <a:xfrm flipV="1">
              <a:off x="3686" y="243"/>
              <a:ext cx="177" cy="66"/>
              <a:chOff x="2848" y="848"/>
              <a:chExt cx="140" cy="98"/>
            </a:xfrm>
          </p:grpSpPr>
          <p:sp>
            <p:nvSpPr>
              <p:cNvPr id="496659" name="Line 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496660" name="Line 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496661" name="Line 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graphicFrame>
        <p:nvGraphicFramePr>
          <p:cNvPr id="496662" name="Object 22"/>
          <p:cNvGraphicFramePr>
            <a:graphicFrameLocks noChangeAspect="1"/>
          </p:cNvGraphicFramePr>
          <p:nvPr/>
        </p:nvGraphicFramePr>
        <p:xfrm>
          <a:off x="4724400" y="5022850"/>
          <a:ext cx="525463" cy="455613"/>
        </p:xfrm>
        <a:graphic>
          <a:graphicData uri="http://schemas.openxmlformats.org/presentationml/2006/ole">
            <p:oleObj spid="_x0000_s12375" name="Clip" r:id="rId4" imgW="1305000" imgH="1085760" progId="">
              <p:embed/>
            </p:oleObj>
          </a:graphicData>
        </a:graphic>
      </p:graphicFrame>
      <p:graphicFrame>
        <p:nvGraphicFramePr>
          <p:cNvPr id="496663" name="Object 23"/>
          <p:cNvGraphicFramePr>
            <a:graphicFrameLocks noChangeAspect="1"/>
          </p:cNvGraphicFramePr>
          <p:nvPr/>
        </p:nvGraphicFramePr>
        <p:xfrm>
          <a:off x="7410450" y="1993900"/>
          <a:ext cx="523875" cy="454025"/>
        </p:xfrm>
        <a:graphic>
          <a:graphicData uri="http://schemas.openxmlformats.org/presentationml/2006/ole">
            <p:oleObj spid="_x0000_s12376" name="Clip" r:id="rId5" imgW="1305000" imgH="1085760" progId="">
              <p:embed/>
            </p:oleObj>
          </a:graphicData>
        </a:graphic>
      </p:graphicFrame>
      <p:graphicFrame>
        <p:nvGraphicFramePr>
          <p:cNvPr id="496664" name="Object 24"/>
          <p:cNvGraphicFramePr>
            <a:graphicFrameLocks noChangeAspect="1"/>
          </p:cNvGraphicFramePr>
          <p:nvPr/>
        </p:nvGraphicFramePr>
        <p:xfrm>
          <a:off x="6840538" y="5003800"/>
          <a:ext cx="523875" cy="454025"/>
        </p:xfrm>
        <a:graphic>
          <a:graphicData uri="http://schemas.openxmlformats.org/presentationml/2006/ole">
            <p:oleObj spid="_x0000_s12377" name="Clip" r:id="rId6" imgW="1305000" imgH="1085760" progId="">
              <p:embed/>
            </p:oleObj>
          </a:graphicData>
        </a:graphic>
      </p:graphicFrame>
      <p:sp>
        <p:nvSpPr>
          <p:cNvPr id="496665" name="Freeform 25"/>
          <p:cNvSpPr>
            <a:spLocks/>
          </p:cNvSpPr>
          <p:nvPr/>
        </p:nvSpPr>
        <p:spPr bwMode="auto">
          <a:xfrm>
            <a:off x="5205413" y="3905250"/>
            <a:ext cx="153987" cy="1447800"/>
          </a:xfrm>
          <a:custGeom>
            <a:avLst/>
            <a:gdLst/>
            <a:ahLst/>
            <a:cxnLst>
              <a:cxn ang="0">
                <a:pos x="0" y="3"/>
              </a:cxn>
              <a:cxn ang="0">
                <a:pos x="51" y="0"/>
              </a:cxn>
              <a:cxn ang="0">
                <a:pos x="51" y="672"/>
              </a:cxn>
              <a:cxn ang="0">
                <a:pos x="15" y="672"/>
              </a:cxn>
            </a:cxnLst>
            <a:rect l="0" t="0" r="r" b="b"/>
            <a:pathLst>
              <a:path w="51" h="672">
                <a:moveTo>
                  <a:pt x="0" y="3"/>
                </a:moveTo>
                <a:lnTo>
                  <a:pt x="51" y="0"/>
                </a:lnTo>
                <a:lnTo>
                  <a:pt x="51" y="672"/>
                </a:lnTo>
                <a:lnTo>
                  <a:pt x="15" y="672"/>
                </a:lnTo>
              </a:path>
            </a:pathLst>
          </a:custGeom>
          <a:noFill/>
          <a:ln w="19050" cap="flat" cmpd="sng">
            <a:solidFill>
              <a:schemeClr val="tx1"/>
            </a:solidFill>
            <a:prstDash val="solid"/>
            <a:round/>
            <a:headEnd/>
            <a:tailEnd/>
          </a:ln>
          <a:effectLst/>
        </p:spPr>
        <p:txBody>
          <a:bodyPr wrap="none" anchor="ctr"/>
          <a:lstStyle/>
          <a:p>
            <a:endParaRPr lang="zh-CN" altLang="en-US"/>
          </a:p>
        </p:txBody>
      </p:sp>
      <p:sp>
        <p:nvSpPr>
          <p:cNvPr id="496666" name="Line 26"/>
          <p:cNvSpPr>
            <a:spLocks noChangeShapeType="1"/>
          </p:cNvSpPr>
          <p:nvPr/>
        </p:nvSpPr>
        <p:spPr bwMode="auto">
          <a:xfrm>
            <a:off x="5359400" y="4441825"/>
            <a:ext cx="130175" cy="0"/>
          </a:xfrm>
          <a:prstGeom prst="line">
            <a:avLst/>
          </a:prstGeom>
          <a:noFill/>
          <a:ln w="19050">
            <a:solidFill>
              <a:schemeClr val="tx1"/>
            </a:solidFill>
            <a:round/>
            <a:headEnd/>
            <a:tailEnd/>
          </a:ln>
          <a:effectLst/>
        </p:spPr>
        <p:txBody>
          <a:bodyPr wrap="none" anchor="ctr"/>
          <a:lstStyle/>
          <a:p>
            <a:endParaRPr lang="zh-CN" altLang="en-US"/>
          </a:p>
        </p:txBody>
      </p:sp>
      <p:sp>
        <p:nvSpPr>
          <p:cNvPr id="496667" name="Oval 27"/>
          <p:cNvSpPr>
            <a:spLocks noChangeArrowheads="1"/>
          </p:cNvSpPr>
          <p:nvPr/>
        </p:nvSpPr>
        <p:spPr bwMode="auto">
          <a:xfrm>
            <a:off x="5010150" y="4267200"/>
            <a:ext cx="93663" cy="10160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496668" name="Oval 28"/>
          <p:cNvSpPr>
            <a:spLocks noChangeArrowheads="1"/>
          </p:cNvSpPr>
          <p:nvPr/>
        </p:nvSpPr>
        <p:spPr bwMode="auto">
          <a:xfrm>
            <a:off x="5010150" y="4479925"/>
            <a:ext cx="93663" cy="10160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496669" name="Oval 29"/>
          <p:cNvSpPr>
            <a:spLocks noChangeArrowheads="1"/>
          </p:cNvSpPr>
          <p:nvPr/>
        </p:nvSpPr>
        <p:spPr bwMode="auto">
          <a:xfrm>
            <a:off x="5010150" y="4667250"/>
            <a:ext cx="93663" cy="10160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grpSp>
        <p:nvGrpSpPr>
          <p:cNvPr id="5" name="Group 30"/>
          <p:cNvGrpSpPr>
            <a:grpSpLocks/>
          </p:cNvGrpSpPr>
          <p:nvPr/>
        </p:nvGrpSpPr>
        <p:grpSpPr bwMode="auto">
          <a:xfrm>
            <a:off x="5478463" y="4273550"/>
            <a:ext cx="622300" cy="315913"/>
            <a:chOff x="3600" y="219"/>
            <a:chExt cx="360" cy="175"/>
          </a:xfrm>
        </p:grpSpPr>
        <p:sp>
          <p:nvSpPr>
            <p:cNvPr id="496671" name="Oval 3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sp>
          <p:nvSpPr>
            <p:cNvPr id="496672" name="Line 3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zh-CN" altLang="en-US"/>
            </a:p>
          </p:txBody>
        </p:sp>
        <p:sp>
          <p:nvSpPr>
            <p:cNvPr id="496673" name="Line 3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zh-CN" altLang="en-US"/>
            </a:p>
          </p:txBody>
        </p:sp>
        <p:sp>
          <p:nvSpPr>
            <p:cNvPr id="496674" name="Rectangle 3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zh-CN" altLang="zh-CN" sz="2400" i="0">
                <a:latin typeface="Times New Roman" pitchFamily="18" charset="0"/>
              </a:endParaRPr>
            </a:p>
          </p:txBody>
        </p:sp>
        <p:sp>
          <p:nvSpPr>
            <p:cNvPr id="496675" name="Oval 3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grpSp>
          <p:nvGrpSpPr>
            <p:cNvPr id="6" name="Group 36"/>
            <p:cNvGrpSpPr>
              <a:grpSpLocks/>
            </p:cNvGrpSpPr>
            <p:nvPr/>
          </p:nvGrpSpPr>
          <p:grpSpPr bwMode="auto">
            <a:xfrm>
              <a:off x="3686" y="244"/>
              <a:ext cx="177" cy="66"/>
              <a:chOff x="2848" y="848"/>
              <a:chExt cx="140" cy="98"/>
            </a:xfrm>
          </p:grpSpPr>
          <p:sp>
            <p:nvSpPr>
              <p:cNvPr id="496677" name="Line 3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496678" name="Line 3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496679" name="Line 3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nvGrpSpPr>
            <p:cNvPr id="7" name="Group 40"/>
            <p:cNvGrpSpPr>
              <a:grpSpLocks/>
            </p:cNvGrpSpPr>
            <p:nvPr/>
          </p:nvGrpSpPr>
          <p:grpSpPr bwMode="auto">
            <a:xfrm flipV="1">
              <a:off x="3686" y="243"/>
              <a:ext cx="177" cy="66"/>
              <a:chOff x="2848" y="848"/>
              <a:chExt cx="140" cy="98"/>
            </a:xfrm>
          </p:grpSpPr>
          <p:sp>
            <p:nvSpPr>
              <p:cNvPr id="496681" name="Line 4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496682" name="Line 4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496683" name="Line 4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graphicFrame>
        <p:nvGraphicFramePr>
          <p:cNvPr id="496684" name="Object 44"/>
          <p:cNvGraphicFramePr>
            <a:graphicFrameLocks noChangeAspect="1"/>
          </p:cNvGraphicFramePr>
          <p:nvPr/>
        </p:nvGraphicFramePr>
        <p:xfrm>
          <a:off x="8029575" y="4965700"/>
          <a:ext cx="523875" cy="455613"/>
        </p:xfrm>
        <a:graphic>
          <a:graphicData uri="http://schemas.openxmlformats.org/presentationml/2006/ole">
            <p:oleObj spid="_x0000_s12378" name="Clip" r:id="rId7" imgW="1305000" imgH="1085760" progId="">
              <p:embed/>
            </p:oleObj>
          </a:graphicData>
        </a:graphic>
      </p:graphicFrame>
      <p:sp>
        <p:nvSpPr>
          <p:cNvPr id="496685" name="Freeform 45"/>
          <p:cNvSpPr>
            <a:spLocks/>
          </p:cNvSpPr>
          <p:nvPr/>
        </p:nvSpPr>
        <p:spPr bwMode="auto">
          <a:xfrm rot="-5389902">
            <a:off x="7645400" y="4270375"/>
            <a:ext cx="168275" cy="1323975"/>
          </a:xfrm>
          <a:custGeom>
            <a:avLst/>
            <a:gdLst/>
            <a:ahLst/>
            <a:cxnLst>
              <a:cxn ang="0">
                <a:pos x="0" y="3"/>
              </a:cxn>
              <a:cxn ang="0">
                <a:pos x="51" y="0"/>
              </a:cxn>
              <a:cxn ang="0">
                <a:pos x="51" y="672"/>
              </a:cxn>
              <a:cxn ang="0">
                <a:pos x="15" y="672"/>
              </a:cxn>
            </a:cxnLst>
            <a:rect l="0" t="0" r="r" b="b"/>
            <a:pathLst>
              <a:path w="51" h="672">
                <a:moveTo>
                  <a:pt x="0" y="3"/>
                </a:moveTo>
                <a:lnTo>
                  <a:pt x="51" y="0"/>
                </a:lnTo>
                <a:lnTo>
                  <a:pt x="51" y="672"/>
                </a:lnTo>
                <a:lnTo>
                  <a:pt x="15" y="672"/>
                </a:lnTo>
              </a:path>
            </a:pathLst>
          </a:custGeom>
          <a:noFill/>
          <a:ln w="19050" cap="flat" cmpd="sng">
            <a:solidFill>
              <a:schemeClr val="tx1"/>
            </a:solidFill>
            <a:prstDash val="solid"/>
            <a:round/>
            <a:headEnd/>
            <a:tailEnd/>
          </a:ln>
          <a:effectLst/>
        </p:spPr>
        <p:txBody>
          <a:bodyPr wrap="none" anchor="ctr"/>
          <a:lstStyle/>
          <a:p>
            <a:endParaRPr lang="zh-CN" altLang="en-US"/>
          </a:p>
        </p:txBody>
      </p:sp>
      <p:sp>
        <p:nvSpPr>
          <p:cNvPr id="496686" name="Line 46"/>
          <p:cNvSpPr>
            <a:spLocks noChangeShapeType="1"/>
          </p:cNvSpPr>
          <p:nvPr/>
        </p:nvSpPr>
        <p:spPr bwMode="auto">
          <a:xfrm rot="5292605" flipH="1">
            <a:off x="7453312" y="4337051"/>
            <a:ext cx="404813" cy="627062"/>
          </a:xfrm>
          <a:prstGeom prst="line">
            <a:avLst/>
          </a:prstGeom>
          <a:noFill/>
          <a:ln w="19050">
            <a:solidFill>
              <a:schemeClr val="tx1"/>
            </a:solidFill>
            <a:round/>
            <a:headEnd/>
            <a:tailEnd/>
          </a:ln>
          <a:effectLst/>
        </p:spPr>
        <p:txBody>
          <a:bodyPr wrap="none" anchor="ctr"/>
          <a:lstStyle/>
          <a:p>
            <a:endParaRPr lang="zh-CN" altLang="en-US"/>
          </a:p>
        </p:txBody>
      </p:sp>
      <p:sp>
        <p:nvSpPr>
          <p:cNvPr id="496687" name="Freeform 47"/>
          <p:cNvSpPr>
            <a:spLocks/>
          </p:cNvSpPr>
          <p:nvPr/>
        </p:nvSpPr>
        <p:spPr bwMode="auto">
          <a:xfrm>
            <a:off x="7408863" y="2384425"/>
            <a:ext cx="252412" cy="433388"/>
          </a:xfrm>
          <a:custGeom>
            <a:avLst/>
            <a:gdLst/>
            <a:ahLst/>
            <a:cxnLst>
              <a:cxn ang="0">
                <a:pos x="273" y="0"/>
              </a:cxn>
              <a:cxn ang="0">
                <a:pos x="0" y="117"/>
              </a:cxn>
            </a:cxnLst>
            <a:rect l="0" t="0" r="r" b="b"/>
            <a:pathLst>
              <a:path w="273" h="117">
                <a:moveTo>
                  <a:pt x="273" y="0"/>
                </a:moveTo>
                <a:lnTo>
                  <a:pt x="0" y="117"/>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496688" name="Freeform 48"/>
          <p:cNvSpPr>
            <a:spLocks/>
          </p:cNvSpPr>
          <p:nvPr/>
        </p:nvSpPr>
        <p:spPr bwMode="auto">
          <a:xfrm>
            <a:off x="7264400" y="3929063"/>
            <a:ext cx="109538" cy="285750"/>
          </a:xfrm>
          <a:custGeom>
            <a:avLst/>
            <a:gdLst/>
            <a:ahLst/>
            <a:cxnLst>
              <a:cxn ang="0">
                <a:pos x="273" y="0"/>
              </a:cxn>
              <a:cxn ang="0">
                <a:pos x="0" y="117"/>
              </a:cxn>
            </a:cxnLst>
            <a:rect l="0" t="0" r="r" b="b"/>
            <a:pathLst>
              <a:path w="273" h="117">
                <a:moveTo>
                  <a:pt x="273" y="0"/>
                </a:moveTo>
                <a:lnTo>
                  <a:pt x="0" y="117"/>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496689" name="Freeform 49"/>
          <p:cNvSpPr>
            <a:spLocks/>
          </p:cNvSpPr>
          <p:nvPr/>
        </p:nvSpPr>
        <p:spPr bwMode="auto">
          <a:xfrm>
            <a:off x="5772150" y="3462338"/>
            <a:ext cx="115888" cy="750887"/>
          </a:xfrm>
          <a:custGeom>
            <a:avLst/>
            <a:gdLst/>
            <a:ahLst/>
            <a:cxnLst>
              <a:cxn ang="0">
                <a:pos x="1235" y="0"/>
              </a:cxn>
              <a:cxn ang="0">
                <a:pos x="0" y="69"/>
              </a:cxn>
            </a:cxnLst>
            <a:rect l="0" t="0" r="r" b="b"/>
            <a:pathLst>
              <a:path w="1235" h="69">
                <a:moveTo>
                  <a:pt x="1235" y="0"/>
                </a:moveTo>
                <a:lnTo>
                  <a:pt x="0" y="69"/>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graphicFrame>
        <p:nvGraphicFramePr>
          <p:cNvPr id="496690" name="Object 50"/>
          <p:cNvGraphicFramePr>
            <a:graphicFrameLocks noChangeAspect="1"/>
          </p:cNvGraphicFramePr>
          <p:nvPr/>
        </p:nvGraphicFramePr>
        <p:xfrm>
          <a:off x="4697413" y="3549650"/>
          <a:ext cx="523875" cy="454025"/>
        </p:xfrm>
        <a:graphic>
          <a:graphicData uri="http://schemas.openxmlformats.org/presentationml/2006/ole">
            <p:oleObj spid="_x0000_s12379" name="Clip" r:id="rId8" imgW="1305000" imgH="1085760" progId="">
              <p:embed/>
            </p:oleObj>
          </a:graphicData>
        </a:graphic>
      </p:graphicFrame>
      <p:sp>
        <p:nvSpPr>
          <p:cNvPr id="496691" name="Freeform 51"/>
          <p:cNvSpPr>
            <a:spLocks/>
          </p:cNvSpPr>
          <p:nvPr/>
        </p:nvSpPr>
        <p:spPr bwMode="auto">
          <a:xfrm>
            <a:off x="5549900" y="2743200"/>
            <a:ext cx="2219325" cy="1282700"/>
          </a:xfrm>
          <a:custGeom>
            <a:avLst/>
            <a:gdLst/>
            <a:ahLst/>
            <a:cxnLst>
              <a:cxn ang="0">
                <a:pos x="80" y="567"/>
              </a:cxn>
              <a:cxn ang="0">
                <a:pos x="1183" y="486"/>
              </a:cxn>
              <a:cxn ang="0">
                <a:pos x="1348" y="231"/>
              </a:cxn>
              <a:cxn ang="0">
                <a:pos x="1697" y="28"/>
              </a:cxn>
              <a:cxn ang="0">
                <a:pos x="1830" y="65"/>
              </a:cxn>
              <a:cxn ang="0">
                <a:pos x="1712" y="183"/>
              </a:cxn>
              <a:cxn ang="0">
                <a:pos x="1867" y="201"/>
              </a:cxn>
              <a:cxn ang="0">
                <a:pos x="1921" y="552"/>
              </a:cxn>
              <a:cxn ang="0">
                <a:pos x="1894" y="978"/>
              </a:cxn>
              <a:cxn ang="0">
                <a:pos x="1669" y="1098"/>
              </a:cxn>
              <a:cxn ang="0">
                <a:pos x="1585" y="1185"/>
              </a:cxn>
              <a:cxn ang="0">
                <a:pos x="1504" y="1158"/>
              </a:cxn>
              <a:cxn ang="0">
                <a:pos x="1528" y="1098"/>
              </a:cxn>
              <a:cxn ang="0">
                <a:pos x="1453" y="1071"/>
              </a:cxn>
              <a:cxn ang="0">
                <a:pos x="1328" y="1025"/>
              </a:cxn>
              <a:cxn ang="0">
                <a:pos x="980" y="1084"/>
              </a:cxn>
              <a:cxn ang="0">
                <a:pos x="641" y="885"/>
              </a:cxn>
              <a:cxn ang="0">
                <a:pos x="94" y="656"/>
              </a:cxn>
              <a:cxn ang="0">
                <a:pos x="80" y="567"/>
              </a:cxn>
            </a:cxnLst>
            <a:rect l="0" t="0" r="r" b="b"/>
            <a:pathLst>
              <a:path w="1936" h="1195">
                <a:moveTo>
                  <a:pt x="80" y="567"/>
                </a:moveTo>
                <a:cubicBezTo>
                  <a:pt x="190" y="538"/>
                  <a:pt x="972" y="542"/>
                  <a:pt x="1183" y="486"/>
                </a:cubicBezTo>
                <a:cubicBezTo>
                  <a:pt x="1394" y="430"/>
                  <a:pt x="1262" y="307"/>
                  <a:pt x="1348" y="231"/>
                </a:cubicBezTo>
                <a:cubicBezTo>
                  <a:pt x="1434" y="155"/>
                  <a:pt x="1617" y="56"/>
                  <a:pt x="1697" y="28"/>
                </a:cubicBezTo>
                <a:cubicBezTo>
                  <a:pt x="1777" y="0"/>
                  <a:pt x="1828" y="39"/>
                  <a:pt x="1830" y="65"/>
                </a:cubicBezTo>
                <a:cubicBezTo>
                  <a:pt x="1832" y="91"/>
                  <a:pt x="1706" y="160"/>
                  <a:pt x="1712" y="183"/>
                </a:cubicBezTo>
                <a:cubicBezTo>
                  <a:pt x="1718" y="206"/>
                  <a:pt x="1832" y="140"/>
                  <a:pt x="1867" y="201"/>
                </a:cubicBezTo>
                <a:cubicBezTo>
                  <a:pt x="1902" y="262"/>
                  <a:pt x="1917" y="423"/>
                  <a:pt x="1921" y="552"/>
                </a:cubicBezTo>
                <a:cubicBezTo>
                  <a:pt x="1925" y="681"/>
                  <a:pt x="1936" y="887"/>
                  <a:pt x="1894" y="978"/>
                </a:cubicBezTo>
                <a:cubicBezTo>
                  <a:pt x="1852" y="1069"/>
                  <a:pt x="1720" y="1064"/>
                  <a:pt x="1669" y="1098"/>
                </a:cubicBezTo>
                <a:cubicBezTo>
                  <a:pt x="1618" y="1132"/>
                  <a:pt x="1612" y="1175"/>
                  <a:pt x="1585" y="1185"/>
                </a:cubicBezTo>
                <a:cubicBezTo>
                  <a:pt x="1558" y="1195"/>
                  <a:pt x="1513" y="1172"/>
                  <a:pt x="1504" y="1158"/>
                </a:cubicBezTo>
                <a:cubicBezTo>
                  <a:pt x="1495" y="1144"/>
                  <a:pt x="1536" y="1112"/>
                  <a:pt x="1528" y="1098"/>
                </a:cubicBezTo>
                <a:cubicBezTo>
                  <a:pt x="1520" y="1084"/>
                  <a:pt x="1486" y="1083"/>
                  <a:pt x="1453" y="1071"/>
                </a:cubicBezTo>
                <a:cubicBezTo>
                  <a:pt x="1420" y="1059"/>
                  <a:pt x="1407" y="1023"/>
                  <a:pt x="1328" y="1025"/>
                </a:cubicBezTo>
                <a:cubicBezTo>
                  <a:pt x="1249" y="1027"/>
                  <a:pt x="1094" y="1107"/>
                  <a:pt x="980" y="1084"/>
                </a:cubicBezTo>
                <a:cubicBezTo>
                  <a:pt x="866" y="1061"/>
                  <a:pt x="789" y="956"/>
                  <a:pt x="641" y="885"/>
                </a:cubicBezTo>
                <a:cubicBezTo>
                  <a:pt x="493" y="814"/>
                  <a:pt x="188" y="709"/>
                  <a:pt x="94" y="656"/>
                </a:cubicBezTo>
                <a:cubicBezTo>
                  <a:pt x="0" y="603"/>
                  <a:pt x="83" y="586"/>
                  <a:pt x="80" y="567"/>
                </a:cubicBezTo>
                <a:close/>
              </a:path>
            </a:pathLst>
          </a:custGeom>
          <a:solidFill>
            <a:srgbClr val="CCFFFF"/>
          </a:solidFill>
          <a:ln w="9525">
            <a:noFill/>
            <a:round/>
            <a:headEnd/>
            <a:tailEnd/>
          </a:ln>
          <a:effectLst/>
        </p:spPr>
        <p:txBody>
          <a:bodyPr wrap="none" anchor="ctr"/>
          <a:lstStyle/>
          <a:p>
            <a:endParaRPr lang="zh-CN" altLang="en-US"/>
          </a:p>
        </p:txBody>
      </p:sp>
      <p:sp>
        <p:nvSpPr>
          <p:cNvPr id="496692" name="Text Box 52"/>
          <p:cNvSpPr txBox="1">
            <a:spLocks noChangeArrowheads="1"/>
          </p:cNvSpPr>
          <p:nvPr/>
        </p:nvSpPr>
        <p:spPr bwMode="auto">
          <a:xfrm>
            <a:off x="4968875" y="2387600"/>
            <a:ext cx="1141413" cy="701675"/>
          </a:xfrm>
          <a:prstGeom prst="rect">
            <a:avLst/>
          </a:prstGeom>
          <a:noFill/>
          <a:ln w="9525">
            <a:noFill/>
            <a:miter lim="800000"/>
            <a:headEnd/>
            <a:tailEnd/>
          </a:ln>
          <a:effectLst/>
        </p:spPr>
        <p:txBody>
          <a:bodyPr wrap="none">
            <a:spAutoFit/>
          </a:bodyPr>
          <a:lstStyle/>
          <a:p>
            <a:pPr algn="ctr"/>
            <a:r>
              <a:rPr lang="en-US" altLang="zh-CN" sz="2000" i="0" dirty="0">
                <a:latin typeface="+mn-lt"/>
                <a:ea typeface="宋体" pitchFamily="2" charset="-122"/>
              </a:rPr>
              <a:t>ATM</a:t>
            </a:r>
          </a:p>
          <a:p>
            <a:pPr algn="ctr"/>
            <a:r>
              <a:rPr lang="en-US" altLang="zh-CN" sz="2000" i="0" dirty="0">
                <a:latin typeface="+mn-lt"/>
                <a:ea typeface="宋体" pitchFamily="2" charset="-122"/>
              </a:rPr>
              <a:t>network</a:t>
            </a:r>
          </a:p>
        </p:txBody>
      </p:sp>
      <p:sp>
        <p:nvSpPr>
          <p:cNvPr id="496693" name="Text Box 53"/>
          <p:cNvSpPr txBox="1">
            <a:spLocks noChangeArrowheads="1"/>
          </p:cNvSpPr>
          <p:nvPr/>
        </p:nvSpPr>
        <p:spPr bwMode="auto">
          <a:xfrm>
            <a:off x="5583238" y="1770063"/>
            <a:ext cx="1141412" cy="701675"/>
          </a:xfrm>
          <a:prstGeom prst="rect">
            <a:avLst/>
          </a:prstGeom>
          <a:noFill/>
          <a:ln w="9525">
            <a:noFill/>
            <a:miter lim="800000"/>
            <a:headEnd/>
            <a:tailEnd/>
          </a:ln>
          <a:effectLst/>
        </p:spPr>
        <p:txBody>
          <a:bodyPr wrap="none">
            <a:spAutoFit/>
          </a:bodyPr>
          <a:lstStyle/>
          <a:p>
            <a:pPr algn="ctr"/>
            <a:r>
              <a:rPr lang="en-US" altLang="zh-CN" sz="2000" i="0">
                <a:latin typeface="+mn-lt"/>
                <a:ea typeface="宋体" pitchFamily="2" charset="-122"/>
              </a:rPr>
              <a:t>IP</a:t>
            </a:r>
          </a:p>
          <a:p>
            <a:pPr algn="ctr"/>
            <a:r>
              <a:rPr lang="en-US" altLang="zh-CN" sz="2000" i="0">
                <a:latin typeface="+mn-lt"/>
                <a:ea typeface="宋体" pitchFamily="2" charset="-122"/>
              </a:rPr>
              <a:t>network</a:t>
            </a:r>
          </a:p>
        </p:txBody>
      </p:sp>
      <p:sp>
        <p:nvSpPr>
          <p:cNvPr id="496694" name="Line 54"/>
          <p:cNvSpPr>
            <a:spLocks noChangeShapeType="1"/>
          </p:cNvSpPr>
          <p:nvPr/>
        </p:nvSpPr>
        <p:spPr bwMode="auto">
          <a:xfrm>
            <a:off x="6251575" y="2446338"/>
            <a:ext cx="630238" cy="63023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496695" name="Line 55"/>
          <p:cNvSpPr>
            <a:spLocks noChangeShapeType="1"/>
          </p:cNvSpPr>
          <p:nvPr/>
        </p:nvSpPr>
        <p:spPr bwMode="auto">
          <a:xfrm>
            <a:off x="6046788" y="2890838"/>
            <a:ext cx="1006475" cy="712787"/>
          </a:xfrm>
          <a:prstGeom prst="line">
            <a:avLst/>
          </a:prstGeom>
          <a:noFill/>
          <a:ln w="9525">
            <a:solidFill>
              <a:schemeClr val="tx1"/>
            </a:solidFill>
            <a:round/>
            <a:headEnd/>
            <a:tailEnd type="triangle" w="med" len="med"/>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Network Switching</a:t>
            </a:r>
            <a:endParaRPr lang="en-US" altLang="zh-CN"/>
          </a:p>
        </p:txBody>
      </p:sp>
      <p:sp>
        <p:nvSpPr>
          <p:cNvPr id="5" name="灯片编号占位符 5"/>
          <p:cNvSpPr>
            <a:spLocks noGrp="1"/>
          </p:cNvSpPr>
          <p:nvPr>
            <p:ph type="sldNum" sz="quarter" idx="12"/>
          </p:nvPr>
        </p:nvSpPr>
        <p:spPr/>
        <p:txBody>
          <a:bodyPr/>
          <a:lstStyle/>
          <a:p>
            <a:r>
              <a:rPr lang="en-US" altLang="zh-CN" dirty="0" smtClean="0"/>
              <a:t>3-</a:t>
            </a:r>
            <a:fld id="{5E839405-E350-4ABD-9933-7C993E96091B}" type="slidenum">
              <a:rPr lang="en-US" altLang="zh-CN" smtClean="0"/>
              <a:pPr/>
              <a:t>47</a:t>
            </a:fld>
            <a:endParaRPr lang="en-US" altLang="zh-CN" dirty="0"/>
          </a:p>
        </p:txBody>
      </p:sp>
      <p:sp>
        <p:nvSpPr>
          <p:cNvPr id="502786" name="Rectangle 2"/>
          <p:cNvSpPr>
            <a:spLocks noGrp="1" noChangeArrowheads="1"/>
          </p:cNvSpPr>
          <p:nvPr>
            <p:ph type="title"/>
          </p:nvPr>
        </p:nvSpPr>
        <p:spPr>
          <a:xfrm>
            <a:off x="533400" y="228600"/>
            <a:ext cx="7772400" cy="714375"/>
          </a:xfrm>
        </p:spPr>
        <p:txBody>
          <a:bodyPr/>
          <a:lstStyle/>
          <a:p>
            <a:r>
              <a:rPr lang="en-US" altLang="zh-CN" dirty="0">
                <a:ea typeface="宋体" pitchFamily="2" charset="-122"/>
              </a:rPr>
              <a:t>ATM </a:t>
            </a:r>
            <a:r>
              <a:rPr lang="en-US" altLang="zh-CN" dirty="0" smtClean="0">
                <a:ea typeface="宋体" pitchFamily="2" charset="-122"/>
              </a:rPr>
              <a:t>Virtual Circuits (VCs)</a:t>
            </a:r>
            <a:endParaRPr lang="en-US" altLang="zh-CN" dirty="0">
              <a:ea typeface="宋体" pitchFamily="2" charset="-122"/>
            </a:endParaRPr>
          </a:p>
        </p:txBody>
      </p:sp>
      <p:sp>
        <p:nvSpPr>
          <p:cNvPr id="502787" name="Rectangle 3"/>
          <p:cNvSpPr>
            <a:spLocks noGrp="1" noChangeArrowheads="1"/>
          </p:cNvSpPr>
          <p:nvPr>
            <p:ph type="body" idx="1"/>
          </p:nvPr>
        </p:nvSpPr>
        <p:spPr>
          <a:xfrm>
            <a:off x="547688" y="1519238"/>
            <a:ext cx="7772400" cy="4833436"/>
          </a:xfrm>
        </p:spPr>
        <p:txBody>
          <a:bodyPr/>
          <a:lstStyle/>
          <a:p>
            <a:r>
              <a:rPr lang="en-US" altLang="zh-CN" sz="2400" dirty="0">
                <a:solidFill>
                  <a:srgbClr val="FF0000"/>
                </a:solidFill>
                <a:ea typeface="宋体" pitchFamily="2" charset="-122"/>
              </a:rPr>
              <a:t>Advantages of ATM VC approach:</a:t>
            </a:r>
            <a:endParaRPr lang="en-US" altLang="zh-CN" sz="2400" dirty="0">
              <a:ea typeface="宋体" pitchFamily="2" charset="-122"/>
            </a:endParaRPr>
          </a:p>
          <a:p>
            <a:pPr lvl="1"/>
            <a:r>
              <a:rPr lang="en-US" altLang="zh-CN" sz="2000" dirty="0" err="1">
                <a:ea typeface="宋体" pitchFamily="2" charset="-122"/>
              </a:rPr>
              <a:t>QoS</a:t>
            </a:r>
            <a:r>
              <a:rPr lang="en-US" altLang="zh-CN" sz="2000" dirty="0">
                <a:ea typeface="宋体" pitchFamily="2" charset="-122"/>
              </a:rPr>
              <a:t> performance guarantee for </a:t>
            </a:r>
            <a:r>
              <a:rPr lang="en-US" altLang="zh-CN" sz="2000" u="sng" dirty="0">
                <a:ea typeface="宋体" pitchFamily="2" charset="-122"/>
              </a:rPr>
              <a:t>connection</a:t>
            </a:r>
            <a:r>
              <a:rPr lang="en-US" altLang="zh-CN" sz="2000" dirty="0">
                <a:ea typeface="宋体" pitchFamily="2" charset="-122"/>
              </a:rPr>
              <a:t> mapped to VC (bandwidth, delay, delay jitter)</a:t>
            </a:r>
          </a:p>
          <a:p>
            <a:r>
              <a:rPr lang="en-US" altLang="zh-CN" sz="2400" dirty="0">
                <a:solidFill>
                  <a:srgbClr val="FF0000"/>
                </a:solidFill>
                <a:ea typeface="宋体" pitchFamily="2" charset="-122"/>
              </a:rPr>
              <a:t>Drawbacks of ATM VC approach:</a:t>
            </a:r>
            <a:endParaRPr lang="en-US" altLang="zh-CN" sz="2400" dirty="0">
              <a:ea typeface="宋体" pitchFamily="2" charset="-122"/>
            </a:endParaRPr>
          </a:p>
          <a:p>
            <a:pPr lvl="1"/>
            <a:r>
              <a:rPr lang="en-US" altLang="zh-CN" sz="2000" u="sng" dirty="0">
                <a:ea typeface="宋体" pitchFamily="2" charset="-122"/>
              </a:rPr>
              <a:t>Inefficient</a:t>
            </a:r>
            <a:r>
              <a:rPr lang="en-US" altLang="zh-CN" sz="2000" dirty="0">
                <a:ea typeface="宋体" pitchFamily="2" charset="-122"/>
              </a:rPr>
              <a:t> support of datagram traffic</a:t>
            </a:r>
          </a:p>
          <a:p>
            <a:pPr lvl="1"/>
            <a:r>
              <a:rPr lang="en-US" altLang="zh-CN" sz="2000" u="sng" dirty="0" smtClean="0">
                <a:ea typeface="宋体" pitchFamily="2" charset="-122"/>
              </a:rPr>
              <a:t>Scalability</a:t>
            </a:r>
            <a:r>
              <a:rPr lang="en-US" altLang="zh-CN" sz="2000" dirty="0" smtClean="0">
                <a:ea typeface="宋体" pitchFamily="2" charset="-122"/>
              </a:rPr>
              <a:t> problem: </a:t>
            </a:r>
            <a:r>
              <a:rPr lang="en-US" altLang="zh-CN" sz="1400" kern="1200" dirty="0" smtClean="0"/>
              <a:t>the bandwidth limitations of ATM SAR interfaces, the 20% cell tax, the “n-squared” permanent VC (PVC) problem, the Interior Gateway Protocol (IGP) stress, and the inability to operate over a non-ATM infrastructure.</a:t>
            </a:r>
          </a:p>
          <a:p>
            <a:pPr lvl="1"/>
            <a:r>
              <a:rPr lang="en-US" altLang="zh-CN" sz="2000" dirty="0" smtClean="0">
                <a:ea typeface="宋体" pitchFamily="2" charset="-122"/>
              </a:rPr>
              <a:t>Switched VC (dynamically set up on per-call basis) </a:t>
            </a:r>
            <a:r>
              <a:rPr lang="en-US" altLang="zh-CN" sz="2000" dirty="0">
                <a:ea typeface="宋体" pitchFamily="2" charset="-122"/>
              </a:rPr>
              <a:t>introduces call </a:t>
            </a:r>
            <a:r>
              <a:rPr lang="en-US" altLang="zh-CN" sz="2000" u="sng" dirty="0">
                <a:ea typeface="宋体" pitchFamily="2" charset="-122"/>
              </a:rPr>
              <a:t>setup </a:t>
            </a:r>
            <a:r>
              <a:rPr lang="en-US" altLang="zh-CN" sz="2000" u="sng" dirty="0" smtClean="0">
                <a:ea typeface="宋体" pitchFamily="2" charset="-122"/>
              </a:rPr>
              <a:t>latency </a:t>
            </a:r>
          </a:p>
          <a:p>
            <a:pPr lvl="1"/>
            <a:r>
              <a:rPr lang="en-US" altLang="zh-CN" sz="2000" kern="1200" dirty="0" smtClean="0">
                <a:solidFill>
                  <a:schemeClr val="accent2"/>
                </a:solidFill>
              </a:rPr>
              <a:t>The most challenging problem: </a:t>
            </a:r>
            <a:r>
              <a:rPr lang="en-US" altLang="zh-CN" sz="2000" kern="1200" dirty="0" smtClean="0"/>
              <a:t>the </a:t>
            </a:r>
            <a:r>
              <a:rPr lang="en-US" altLang="zh-CN" sz="2000" kern="1200" dirty="0" smtClean="0">
                <a:solidFill>
                  <a:srgbClr val="FF0000"/>
                </a:solidFill>
              </a:rPr>
              <a:t>complexity</a:t>
            </a:r>
            <a:r>
              <a:rPr lang="en-US" altLang="zh-CN" sz="2000" kern="1200" dirty="0" smtClean="0"/>
              <a:t> of operating a network based on two disparate technologies that were independently designed and developed for entirely different tasks.</a:t>
            </a:r>
            <a:endParaRPr lang="zh-CN" altLang="zh-CN" sz="2000" dirty="0" smtClean="0"/>
          </a:p>
          <a:p>
            <a:pPr lvl="1"/>
            <a:endParaRPr lang="en-US" altLang="zh-CN" sz="2000" dirty="0">
              <a:ea typeface="宋体" pitchFamily="2" charset="-122"/>
            </a:endParaRPr>
          </a:p>
          <a:p>
            <a:endParaRPr lang="en-US" altLang="zh-CN" sz="2000" dirty="0">
              <a:ea typeface="宋体" pitchFamily="2" charset="-122"/>
            </a:endParaRPr>
          </a:p>
        </p:txBody>
      </p:sp>
      <p:pic>
        <p:nvPicPr>
          <p:cNvPr id="172034" name="Picture 2" descr="Image result for advantage and disadvantage"/>
          <p:cNvPicPr>
            <a:picLocks noChangeAspect="1" noChangeArrowheads="1"/>
          </p:cNvPicPr>
          <p:nvPr/>
        </p:nvPicPr>
        <p:blipFill>
          <a:blip r:embed="rId3" cstate="print"/>
          <a:srcRect/>
          <a:stretch>
            <a:fillRect/>
          </a:stretch>
        </p:blipFill>
        <p:spPr bwMode="auto">
          <a:xfrm>
            <a:off x="6861175" y="869200"/>
            <a:ext cx="2282825" cy="1013574"/>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页脚占位符 4"/>
          <p:cNvSpPr>
            <a:spLocks noGrp="1"/>
          </p:cNvSpPr>
          <p:nvPr>
            <p:ph type="ftr" sz="quarter" idx="11"/>
          </p:nvPr>
        </p:nvSpPr>
        <p:spPr/>
        <p:txBody>
          <a:bodyPr/>
          <a:lstStyle/>
          <a:p>
            <a:r>
              <a:rPr lang="en-US" altLang="zh-CN" smtClean="0"/>
              <a:t>Network Switching</a:t>
            </a:r>
            <a:endParaRPr lang="en-US" altLang="zh-CN"/>
          </a:p>
        </p:txBody>
      </p:sp>
      <p:sp>
        <p:nvSpPr>
          <p:cNvPr id="135" name="灯片编号占位符 5"/>
          <p:cNvSpPr>
            <a:spLocks noGrp="1"/>
          </p:cNvSpPr>
          <p:nvPr>
            <p:ph type="sldNum" sz="quarter" idx="12"/>
          </p:nvPr>
        </p:nvSpPr>
        <p:spPr/>
        <p:txBody>
          <a:bodyPr/>
          <a:lstStyle/>
          <a:p>
            <a:r>
              <a:rPr lang="en-US" altLang="zh-CN" dirty="0" smtClean="0"/>
              <a:t>3-</a:t>
            </a:r>
            <a:fld id="{A008ACFC-7ADA-487A-919C-E353451883EE}" type="slidenum">
              <a:rPr lang="en-US" altLang="zh-CN" smtClean="0"/>
              <a:pPr/>
              <a:t>48</a:t>
            </a:fld>
            <a:endParaRPr lang="en-US" altLang="zh-CN" dirty="0"/>
          </a:p>
        </p:txBody>
      </p:sp>
      <p:sp>
        <p:nvSpPr>
          <p:cNvPr id="550914" name="Rectangle 2"/>
          <p:cNvSpPr>
            <a:spLocks noGrp="1" noChangeArrowheads="1"/>
          </p:cNvSpPr>
          <p:nvPr>
            <p:ph type="title"/>
          </p:nvPr>
        </p:nvSpPr>
        <p:spPr>
          <a:xfrm>
            <a:off x="452438" y="0"/>
            <a:ext cx="7772400" cy="1143000"/>
          </a:xfrm>
        </p:spPr>
        <p:txBody>
          <a:bodyPr/>
          <a:lstStyle/>
          <a:p>
            <a:r>
              <a:rPr lang="en-US" altLang="zh-CN">
                <a:ea typeface="宋体" pitchFamily="2" charset="-122"/>
              </a:rPr>
              <a:t>IP-Over-ATM</a:t>
            </a:r>
          </a:p>
        </p:txBody>
      </p:sp>
      <p:grpSp>
        <p:nvGrpSpPr>
          <p:cNvPr id="136" name="组合 135"/>
          <p:cNvGrpSpPr/>
          <p:nvPr/>
        </p:nvGrpSpPr>
        <p:grpSpPr>
          <a:xfrm>
            <a:off x="838200" y="679449"/>
            <a:ext cx="7581900" cy="5521325"/>
            <a:chOff x="1619250" y="1203325"/>
            <a:chExt cx="6781800" cy="5113338"/>
          </a:xfrm>
        </p:grpSpPr>
        <p:sp>
          <p:nvSpPr>
            <p:cNvPr id="550915" name="Freeform 3"/>
            <p:cNvSpPr>
              <a:spLocks/>
            </p:cNvSpPr>
            <p:nvPr/>
          </p:nvSpPr>
          <p:spPr bwMode="auto">
            <a:xfrm>
              <a:off x="4976813" y="5456238"/>
              <a:ext cx="1624012" cy="403225"/>
            </a:xfrm>
            <a:custGeom>
              <a:avLst/>
              <a:gdLst/>
              <a:ahLst/>
              <a:cxnLst>
                <a:cxn ang="0">
                  <a:pos x="333" y="184"/>
                </a:cxn>
                <a:cxn ang="0">
                  <a:pos x="42" y="164"/>
                </a:cxn>
                <a:cxn ang="0">
                  <a:pos x="80" y="64"/>
                </a:cxn>
                <a:cxn ang="0">
                  <a:pos x="281" y="76"/>
                </a:cxn>
                <a:cxn ang="0">
                  <a:pos x="466" y="74"/>
                </a:cxn>
                <a:cxn ang="0">
                  <a:pos x="493" y="8"/>
                </a:cxn>
                <a:cxn ang="0">
                  <a:pos x="568" y="23"/>
                </a:cxn>
                <a:cxn ang="0">
                  <a:pos x="559" y="74"/>
                </a:cxn>
                <a:cxn ang="0">
                  <a:pos x="751" y="86"/>
                </a:cxn>
                <a:cxn ang="0">
                  <a:pos x="754" y="170"/>
                </a:cxn>
                <a:cxn ang="0">
                  <a:pos x="333" y="184"/>
                </a:cxn>
              </a:cxnLst>
              <a:rect l="0" t="0" r="r" b="b"/>
              <a:pathLst>
                <a:path w="824" h="187">
                  <a:moveTo>
                    <a:pt x="333" y="184"/>
                  </a:moveTo>
                  <a:cubicBezTo>
                    <a:pt x="189" y="187"/>
                    <a:pt x="84" y="183"/>
                    <a:pt x="42" y="164"/>
                  </a:cubicBezTo>
                  <a:cubicBezTo>
                    <a:pt x="0" y="144"/>
                    <a:pt x="40" y="79"/>
                    <a:pt x="80" y="64"/>
                  </a:cubicBezTo>
                  <a:cubicBezTo>
                    <a:pt x="119" y="50"/>
                    <a:pt x="217" y="74"/>
                    <a:pt x="281" y="76"/>
                  </a:cubicBezTo>
                  <a:cubicBezTo>
                    <a:pt x="345" y="78"/>
                    <a:pt x="431" y="85"/>
                    <a:pt x="466" y="74"/>
                  </a:cubicBezTo>
                  <a:cubicBezTo>
                    <a:pt x="501" y="63"/>
                    <a:pt x="476" y="16"/>
                    <a:pt x="493" y="8"/>
                  </a:cubicBezTo>
                  <a:cubicBezTo>
                    <a:pt x="510" y="0"/>
                    <a:pt x="557" y="12"/>
                    <a:pt x="568" y="23"/>
                  </a:cubicBezTo>
                  <a:cubicBezTo>
                    <a:pt x="579" y="34"/>
                    <a:pt x="529" y="63"/>
                    <a:pt x="559" y="74"/>
                  </a:cubicBezTo>
                  <a:cubicBezTo>
                    <a:pt x="589" y="85"/>
                    <a:pt x="719" y="70"/>
                    <a:pt x="751" y="86"/>
                  </a:cubicBezTo>
                  <a:cubicBezTo>
                    <a:pt x="783" y="102"/>
                    <a:pt x="824" y="154"/>
                    <a:pt x="754" y="170"/>
                  </a:cubicBezTo>
                  <a:cubicBezTo>
                    <a:pt x="684" y="186"/>
                    <a:pt x="421" y="181"/>
                    <a:pt x="333" y="184"/>
                  </a:cubicBezTo>
                  <a:close/>
                </a:path>
              </a:pathLst>
            </a:custGeom>
            <a:solidFill>
              <a:srgbClr val="66CCFF"/>
            </a:solidFill>
            <a:ln w="9525">
              <a:noFill/>
              <a:round/>
              <a:headEnd/>
              <a:tailEnd/>
            </a:ln>
            <a:effectLst/>
          </p:spPr>
          <p:txBody>
            <a:bodyPr wrap="none" anchor="ctr"/>
            <a:lstStyle/>
            <a:p>
              <a:endParaRPr lang="zh-CN" altLang="en-US"/>
            </a:p>
          </p:txBody>
        </p:sp>
        <p:sp>
          <p:nvSpPr>
            <p:cNvPr id="550916" name="Freeform 4"/>
            <p:cNvSpPr>
              <a:spLocks/>
            </p:cNvSpPr>
            <p:nvPr/>
          </p:nvSpPr>
          <p:spPr bwMode="auto">
            <a:xfrm>
              <a:off x="3878263" y="3333750"/>
              <a:ext cx="3073400" cy="1897063"/>
            </a:xfrm>
            <a:custGeom>
              <a:avLst/>
              <a:gdLst/>
              <a:ahLst/>
              <a:cxnLst>
                <a:cxn ang="0">
                  <a:pos x="80" y="567"/>
                </a:cxn>
                <a:cxn ang="0">
                  <a:pos x="1183" y="486"/>
                </a:cxn>
                <a:cxn ang="0">
                  <a:pos x="1348" y="231"/>
                </a:cxn>
                <a:cxn ang="0">
                  <a:pos x="1697" y="28"/>
                </a:cxn>
                <a:cxn ang="0">
                  <a:pos x="1830" y="65"/>
                </a:cxn>
                <a:cxn ang="0">
                  <a:pos x="1712" y="183"/>
                </a:cxn>
                <a:cxn ang="0">
                  <a:pos x="1867" y="201"/>
                </a:cxn>
                <a:cxn ang="0">
                  <a:pos x="1921" y="552"/>
                </a:cxn>
                <a:cxn ang="0">
                  <a:pos x="1894" y="978"/>
                </a:cxn>
                <a:cxn ang="0">
                  <a:pos x="1669" y="1098"/>
                </a:cxn>
                <a:cxn ang="0">
                  <a:pos x="1585" y="1185"/>
                </a:cxn>
                <a:cxn ang="0">
                  <a:pos x="1504" y="1158"/>
                </a:cxn>
                <a:cxn ang="0">
                  <a:pos x="1528" y="1098"/>
                </a:cxn>
                <a:cxn ang="0">
                  <a:pos x="1453" y="1071"/>
                </a:cxn>
                <a:cxn ang="0">
                  <a:pos x="1328" y="1025"/>
                </a:cxn>
                <a:cxn ang="0">
                  <a:pos x="980" y="1084"/>
                </a:cxn>
                <a:cxn ang="0">
                  <a:pos x="641" y="885"/>
                </a:cxn>
                <a:cxn ang="0">
                  <a:pos x="94" y="656"/>
                </a:cxn>
                <a:cxn ang="0">
                  <a:pos x="80" y="567"/>
                </a:cxn>
              </a:cxnLst>
              <a:rect l="0" t="0" r="r" b="b"/>
              <a:pathLst>
                <a:path w="1936" h="1195">
                  <a:moveTo>
                    <a:pt x="80" y="567"/>
                  </a:moveTo>
                  <a:cubicBezTo>
                    <a:pt x="190" y="538"/>
                    <a:pt x="972" y="542"/>
                    <a:pt x="1183" y="486"/>
                  </a:cubicBezTo>
                  <a:cubicBezTo>
                    <a:pt x="1394" y="430"/>
                    <a:pt x="1262" y="307"/>
                    <a:pt x="1348" y="231"/>
                  </a:cubicBezTo>
                  <a:cubicBezTo>
                    <a:pt x="1434" y="155"/>
                    <a:pt x="1617" y="56"/>
                    <a:pt x="1697" y="28"/>
                  </a:cubicBezTo>
                  <a:cubicBezTo>
                    <a:pt x="1777" y="0"/>
                    <a:pt x="1828" y="39"/>
                    <a:pt x="1830" y="65"/>
                  </a:cubicBezTo>
                  <a:cubicBezTo>
                    <a:pt x="1832" y="91"/>
                    <a:pt x="1706" y="160"/>
                    <a:pt x="1712" y="183"/>
                  </a:cubicBezTo>
                  <a:cubicBezTo>
                    <a:pt x="1718" y="206"/>
                    <a:pt x="1832" y="140"/>
                    <a:pt x="1867" y="201"/>
                  </a:cubicBezTo>
                  <a:cubicBezTo>
                    <a:pt x="1902" y="262"/>
                    <a:pt x="1917" y="423"/>
                    <a:pt x="1921" y="552"/>
                  </a:cubicBezTo>
                  <a:cubicBezTo>
                    <a:pt x="1925" y="681"/>
                    <a:pt x="1936" y="887"/>
                    <a:pt x="1894" y="978"/>
                  </a:cubicBezTo>
                  <a:cubicBezTo>
                    <a:pt x="1852" y="1069"/>
                    <a:pt x="1720" y="1064"/>
                    <a:pt x="1669" y="1098"/>
                  </a:cubicBezTo>
                  <a:cubicBezTo>
                    <a:pt x="1618" y="1132"/>
                    <a:pt x="1612" y="1175"/>
                    <a:pt x="1585" y="1185"/>
                  </a:cubicBezTo>
                  <a:cubicBezTo>
                    <a:pt x="1558" y="1195"/>
                    <a:pt x="1513" y="1172"/>
                    <a:pt x="1504" y="1158"/>
                  </a:cubicBezTo>
                  <a:cubicBezTo>
                    <a:pt x="1495" y="1144"/>
                    <a:pt x="1536" y="1112"/>
                    <a:pt x="1528" y="1098"/>
                  </a:cubicBezTo>
                  <a:cubicBezTo>
                    <a:pt x="1520" y="1084"/>
                    <a:pt x="1486" y="1083"/>
                    <a:pt x="1453" y="1071"/>
                  </a:cubicBezTo>
                  <a:cubicBezTo>
                    <a:pt x="1420" y="1059"/>
                    <a:pt x="1407" y="1023"/>
                    <a:pt x="1328" y="1025"/>
                  </a:cubicBezTo>
                  <a:cubicBezTo>
                    <a:pt x="1249" y="1027"/>
                    <a:pt x="1094" y="1107"/>
                    <a:pt x="980" y="1084"/>
                  </a:cubicBezTo>
                  <a:cubicBezTo>
                    <a:pt x="866" y="1061"/>
                    <a:pt x="789" y="956"/>
                    <a:pt x="641" y="885"/>
                  </a:cubicBezTo>
                  <a:cubicBezTo>
                    <a:pt x="493" y="814"/>
                    <a:pt x="188" y="709"/>
                    <a:pt x="94" y="656"/>
                  </a:cubicBezTo>
                  <a:cubicBezTo>
                    <a:pt x="0" y="603"/>
                    <a:pt x="83" y="586"/>
                    <a:pt x="80" y="567"/>
                  </a:cubicBezTo>
                  <a:close/>
                </a:path>
              </a:pathLst>
            </a:custGeom>
            <a:solidFill>
              <a:srgbClr val="66CCFF"/>
            </a:solidFill>
            <a:ln w="9525">
              <a:noFill/>
              <a:round/>
              <a:headEnd/>
              <a:tailEnd/>
            </a:ln>
            <a:effectLst/>
          </p:spPr>
          <p:txBody>
            <a:bodyPr wrap="none" anchor="ctr"/>
            <a:lstStyle/>
            <a:p>
              <a:endParaRPr lang="zh-CN" altLang="en-US"/>
            </a:p>
          </p:txBody>
        </p:sp>
        <p:sp>
          <p:nvSpPr>
            <p:cNvPr id="550917" name="Freeform 5"/>
            <p:cNvSpPr>
              <a:spLocks/>
            </p:cNvSpPr>
            <p:nvPr/>
          </p:nvSpPr>
          <p:spPr bwMode="auto">
            <a:xfrm>
              <a:off x="3084513" y="3609975"/>
              <a:ext cx="287337" cy="1868488"/>
            </a:xfrm>
            <a:custGeom>
              <a:avLst/>
              <a:gdLst/>
              <a:ahLst/>
              <a:cxnLst>
                <a:cxn ang="0">
                  <a:pos x="2" y="333"/>
                </a:cxn>
                <a:cxn ang="0">
                  <a:pos x="26" y="42"/>
                </a:cxn>
                <a:cxn ang="0">
                  <a:pos x="125" y="81"/>
                </a:cxn>
                <a:cxn ang="0">
                  <a:pos x="143" y="393"/>
                </a:cxn>
                <a:cxn ang="0">
                  <a:pos x="140" y="603"/>
                </a:cxn>
                <a:cxn ang="0">
                  <a:pos x="110" y="786"/>
                </a:cxn>
                <a:cxn ang="0">
                  <a:pos x="38" y="792"/>
                </a:cxn>
                <a:cxn ang="0">
                  <a:pos x="2" y="333"/>
                </a:cxn>
              </a:cxnLst>
              <a:rect l="0" t="0" r="r" b="b"/>
              <a:pathLst>
                <a:path w="146" h="867">
                  <a:moveTo>
                    <a:pt x="2" y="333"/>
                  </a:moveTo>
                  <a:cubicBezTo>
                    <a:pt x="0" y="208"/>
                    <a:pt x="6" y="84"/>
                    <a:pt x="26" y="42"/>
                  </a:cubicBezTo>
                  <a:cubicBezTo>
                    <a:pt x="46" y="0"/>
                    <a:pt x="106" y="23"/>
                    <a:pt x="125" y="81"/>
                  </a:cubicBezTo>
                  <a:cubicBezTo>
                    <a:pt x="144" y="139"/>
                    <a:pt x="140" y="306"/>
                    <a:pt x="143" y="393"/>
                  </a:cubicBezTo>
                  <a:cubicBezTo>
                    <a:pt x="146" y="480"/>
                    <a:pt x="145" y="538"/>
                    <a:pt x="140" y="603"/>
                  </a:cubicBezTo>
                  <a:cubicBezTo>
                    <a:pt x="135" y="668"/>
                    <a:pt x="127" y="755"/>
                    <a:pt x="110" y="786"/>
                  </a:cubicBezTo>
                  <a:cubicBezTo>
                    <a:pt x="93" y="817"/>
                    <a:pt x="56" y="867"/>
                    <a:pt x="38" y="792"/>
                  </a:cubicBezTo>
                  <a:cubicBezTo>
                    <a:pt x="20" y="717"/>
                    <a:pt x="4" y="458"/>
                    <a:pt x="2" y="333"/>
                  </a:cubicBezTo>
                  <a:close/>
                </a:path>
              </a:pathLst>
            </a:custGeom>
            <a:solidFill>
              <a:srgbClr val="66CCFF"/>
            </a:solidFill>
            <a:ln w="9525">
              <a:noFill/>
              <a:round/>
              <a:headEnd/>
              <a:tailEnd/>
            </a:ln>
            <a:effectLst/>
          </p:spPr>
          <p:txBody>
            <a:bodyPr wrap="none" anchor="ctr"/>
            <a:lstStyle/>
            <a:p>
              <a:endParaRPr lang="zh-CN" altLang="en-US"/>
            </a:p>
          </p:txBody>
        </p:sp>
        <p:grpSp>
          <p:nvGrpSpPr>
            <p:cNvPr id="2" name="Group 6"/>
            <p:cNvGrpSpPr>
              <a:grpSpLocks/>
            </p:cNvGrpSpPr>
            <p:nvPr/>
          </p:nvGrpSpPr>
          <p:grpSpPr bwMode="auto">
            <a:xfrm>
              <a:off x="5803900" y="5165725"/>
              <a:ext cx="623888" cy="317500"/>
              <a:chOff x="3600" y="219"/>
              <a:chExt cx="360" cy="175"/>
            </a:xfrm>
          </p:grpSpPr>
          <p:sp>
            <p:nvSpPr>
              <p:cNvPr id="550919"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sp>
            <p:nvSpPr>
              <p:cNvPr id="550920" name="Line 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zh-CN" altLang="en-US"/>
              </a:p>
            </p:txBody>
          </p:sp>
          <p:sp>
            <p:nvSpPr>
              <p:cNvPr id="550921" name="Line 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zh-CN" altLang="en-US"/>
              </a:p>
            </p:txBody>
          </p:sp>
          <p:sp>
            <p:nvSpPr>
              <p:cNvPr id="550922" name="Rectangle 1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zh-CN" altLang="zh-CN" sz="2400" i="0">
                  <a:latin typeface="Times New Roman" pitchFamily="18" charset="0"/>
                </a:endParaRPr>
              </a:p>
            </p:txBody>
          </p:sp>
          <p:sp>
            <p:nvSpPr>
              <p:cNvPr id="550923"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grpSp>
            <p:nvGrpSpPr>
              <p:cNvPr id="3" name="Group 12"/>
              <p:cNvGrpSpPr>
                <a:grpSpLocks/>
              </p:cNvGrpSpPr>
              <p:nvPr/>
            </p:nvGrpSpPr>
            <p:grpSpPr bwMode="auto">
              <a:xfrm>
                <a:off x="3686" y="244"/>
                <a:ext cx="177" cy="66"/>
                <a:chOff x="2848" y="848"/>
                <a:chExt cx="140" cy="98"/>
              </a:xfrm>
            </p:grpSpPr>
            <p:sp>
              <p:nvSpPr>
                <p:cNvPr id="550925" name="Line 1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26" name="Line 1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27" name="Line 1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nvGrpSpPr>
              <p:cNvPr id="4" name="Group 16"/>
              <p:cNvGrpSpPr>
                <a:grpSpLocks/>
              </p:cNvGrpSpPr>
              <p:nvPr/>
            </p:nvGrpSpPr>
            <p:grpSpPr bwMode="auto">
              <a:xfrm flipV="1">
                <a:off x="3686" y="243"/>
                <a:ext cx="177" cy="66"/>
                <a:chOff x="2848" y="848"/>
                <a:chExt cx="140" cy="98"/>
              </a:xfrm>
            </p:grpSpPr>
            <p:sp>
              <p:nvSpPr>
                <p:cNvPr id="550929" name="Line 1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30" name="Line 1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31" name="Line 1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graphicFrame>
          <p:nvGraphicFramePr>
            <p:cNvPr id="550932" name="Object 20"/>
            <p:cNvGraphicFramePr>
              <a:graphicFrameLocks noChangeAspect="1"/>
            </p:cNvGraphicFramePr>
            <p:nvPr/>
          </p:nvGraphicFramePr>
          <p:xfrm>
            <a:off x="2600325" y="4876800"/>
            <a:ext cx="525463" cy="455613"/>
          </p:xfrm>
          <a:graphic>
            <a:graphicData uri="http://schemas.openxmlformats.org/presentationml/2006/ole">
              <p:oleObj spid="_x0000_s14423" name="Clip" r:id="rId4" imgW="1305000" imgH="1085760" progId="">
                <p:embed/>
              </p:oleObj>
            </a:graphicData>
          </a:graphic>
        </p:graphicFrame>
        <p:graphicFrame>
          <p:nvGraphicFramePr>
            <p:cNvPr id="550933" name="Object 21"/>
            <p:cNvGraphicFramePr>
              <a:graphicFrameLocks noChangeAspect="1"/>
            </p:cNvGraphicFramePr>
            <p:nvPr/>
          </p:nvGraphicFramePr>
          <p:xfrm>
            <a:off x="6445250" y="2974975"/>
            <a:ext cx="523875" cy="454025"/>
          </p:xfrm>
          <a:graphic>
            <a:graphicData uri="http://schemas.openxmlformats.org/presentationml/2006/ole">
              <p:oleObj spid="_x0000_s14424" name="Clip" r:id="rId5" imgW="1305000" imgH="1085760" progId="">
                <p:embed/>
              </p:oleObj>
            </a:graphicData>
          </a:graphic>
        </p:graphicFrame>
        <p:graphicFrame>
          <p:nvGraphicFramePr>
            <p:cNvPr id="550934" name="Object 22"/>
            <p:cNvGraphicFramePr>
              <a:graphicFrameLocks noChangeAspect="1"/>
            </p:cNvGraphicFramePr>
            <p:nvPr/>
          </p:nvGraphicFramePr>
          <p:xfrm>
            <a:off x="4870450" y="5862638"/>
            <a:ext cx="523875" cy="454025"/>
          </p:xfrm>
          <a:graphic>
            <a:graphicData uri="http://schemas.openxmlformats.org/presentationml/2006/ole">
              <p:oleObj spid="_x0000_s14425" name="Clip" r:id="rId6" imgW="1305000" imgH="1085760" progId="">
                <p:embed/>
              </p:oleObj>
            </a:graphicData>
          </a:graphic>
        </p:graphicFrame>
        <p:sp>
          <p:nvSpPr>
            <p:cNvPr id="550935" name="Freeform 23"/>
            <p:cNvSpPr>
              <a:spLocks/>
            </p:cNvSpPr>
            <p:nvPr/>
          </p:nvSpPr>
          <p:spPr bwMode="auto">
            <a:xfrm>
              <a:off x="3081338" y="3759200"/>
              <a:ext cx="153987" cy="1447800"/>
            </a:xfrm>
            <a:custGeom>
              <a:avLst/>
              <a:gdLst/>
              <a:ahLst/>
              <a:cxnLst>
                <a:cxn ang="0">
                  <a:pos x="0" y="3"/>
                </a:cxn>
                <a:cxn ang="0">
                  <a:pos x="51" y="0"/>
                </a:cxn>
                <a:cxn ang="0">
                  <a:pos x="51" y="672"/>
                </a:cxn>
                <a:cxn ang="0">
                  <a:pos x="15" y="672"/>
                </a:cxn>
              </a:cxnLst>
              <a:rect l="0" t="0" r="r" b="b"/>
              <a:pathLst>
                <a:path w="51" h="672">
                  <a:moveTo>
                    <a:pt x="0" y="3"/>
                  </a:moveTo>
                  <a:lnTo>
                    <a:pt x="51" y="0"/>
                  </a:lnTo>
                  <a:lnTo>
                    <a:pt x="51" y="672"/>
                  </a:lnTo>
                  <a:lnTo>
                    <a:pt x="15" y="672"/>
                  </a:lnTo>
                </a:path>
              </a:pathLst>
            </a:custGeom>
            <a:noFill/>
            <a:ln w="19050" cap="flat" cmpd="sng">
              <a:solidFill>
                <a:schemeClr val="tx1"/>
              </a:solidFill>
              <a:prstDash val="solid"/>
              <a:round/>
              <a:headEnd/>
              <a:tailEnd/>
            </a:ln>
            <a:effectLst/>
          </p:spPr>
          <p:txBody>
            <a:bodyPr wrap="none" anchor="ctr"/>
            <a:lstStyle/>
            <a:p>
              <a:endParaRPr lang="zh-CN" altLang="en-US"/>
            </a:p>
          </p:txBody>
        </p:sp>
        <p:sp>
          <p:nvSpPr>
            <p:cNvPr id="550936" name="Line 24"/>
            <p:cNvSpPr>
              <a:spLocks noChangeShapeType="1"/>
            </p:cNvSpPr>
            <p:nvPr/>
          </p:nvSpPr>
          <p:spPr bwMode="auto">
            <a:xfrm>
              <a:off x="3235325" y="4295775"/>
              <a:ext cx="130175" cy="0"/>
            </a:xfrm>
            <a:prstGeom prst="line">
              <a:avLst/>
            </a:prstGeom>
            <a:noFill/>
            <a:ln w="19050">
              <a:solidFill>
                <a:schemeClr val="tx1"/>
              </a:solidFill>
              <a:round/>
              <a:headEnd/>
              <a:tailEnd/>
            </a:ln>
            <a:effectLst/>
          </p:spPr>
          <p:txBody>
            <a:bodyPr wrap="none" anchor="ctr"/>
            <a:lstStyle/>
            <a:p>
              <a:endParaRPr lang="zh-CN" altLang="en-US"/>
            </a:p>
          </p:txBody>
        </p:sp>
        <p:sp>
          <p:nvSpPr>
            <p:cNvPr id="550937" name="Oval 25"/>
            <p:cNvSpPr>
              <a:spLocks noChangeArrowheads="1"/>
            </p:cNvSpPr>
            <p:nvPr/>
          </p:nvSpPr>
          <p:spPr bwMode="auto">
            <a:xfrm>
              <a:off x="2886075" y="4121150"/>
              <a:ext cx="93663" cy="10160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550938" name="Oval 26"/>
            <p:cNvSpPr>
              <a:spLocks noChangeArrowheads="1"/>
            </p:cNvSpPr>
            <p:nvPr/>
          </p:nvSpPr>
          <p:spPr bwMode="auto">
            <a:xfrm>
              <a:off x="2886075" y="4333875"/>
              <a:ext cx="93663" cy="10160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550939" name="Oval 27"/>
            <p:cNvSpPr>
              <a:spLocks noChangeArrowheads="1"/>
            </p:cNvSpPr>
            <p:nvPr/>
          </p:nvSpPr>
          <p:spPr bwMode="auto">
            <a:xfrm>
              <a:off x="2886075" y="4521200"/>
              <a:ext cx="93663" cy="10160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grpSp>
          <p:nvGrpSpPr>
            <p:cNvPr id="5" name="Group 28"/>
            <p:cNvGrpSpPr>
              <a:grpSpLocks/>
            </p:cNvGrpSpPr>
            <p:nvPr/>
          </p:nvGrpSpPr>
          <p:grpSpPr bwMode="auto">
            <a:xfrm>
              <a:off x="3354388" y="4127500"/>
              <a:ext cx="622300" cy="315913"/>
              <a:chOff x="3600" y="219"/>
              <a:chExt cx="360" cy="175"/>
            </a:xfrm>
          </p:grpSpPr>
          <p:sp>
            <p:nvSpPr>
              <p:cNvPr id="550941" name="Oval 2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sp>
            <p:nvSpPr>
              <p:cNvPr id="550942" name="Line 3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zh-CN" altLang="en-US"/>
              </a:p>
            </p:txBody>
          </p:sp>
          <p:sp>
            <p:nvSpPr>
              <p:cNvPr id="550943" name="Line 3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zh-CN" altLang="en-US"/>
              </a:p>
            </p:txBody>
          </p:sp>
          <p:sp>
            <p:nvSpPr>
              <p:cNvPr id="550944" name="Rectangle 3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zh-CN" altLang="zh-CN" sz="2400" i="0">
                  <a:latin typeface="Times New Roman" pitchFamily="18" charset="0"/>
                </a:endParaRPr>
              </a:p>
            </p:txBody>
          </p:sp>
          <p:sp>
            <p:nvSpPr>
              <p:cNvPr id="550945" name="Oval 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grpSp>
            <p:nvGrpSpPr>
              <p:cNvPr id="6" name="Group 34"/>
              <p:cNvGrpSpPr>
                <a:grpSpLocks/>
              </p:cNvGrpSpPr>
              <p:nvPr/>
            </p:nvGrpSpPr>
            <p:grpSpPr bwMode="auto">
              <a:xfrm>
                <a:off x="3686" y="244"/>
                <a:ext cx="177" cy="66"/>
                <a:chOff x="2848" y="848"/>
                <a:chExt cx="140" cy="98"/>
              </a:xfrm>
            </p:grpSpPr>
            <p:sp>
              <p:nvSpPr>
                <p:cNvPr id="550947" name="Line 3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48" name="Line 3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49" name="Line 3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nvGrpSpPr>
              <p:cNvPr id="7" name="Group 38"/>
              <p:cNvGrpSpPr>
                <a:grpSpLocks/>
              </p:cNvGrpSpPr>
              <p:nvPr/>
            </p:nvGrpSpPr>
            <p:grpSpPr bwMode="auto">
              <a:xfrm flipV="1">
                <a:off x="3686" y="243"/>
                <a:ext cx="177" cy="66"/>
                <a:chOff x="2848" y="848"/>
                <a:chExt cx="140" cy="98"/>
              </a:xfrm>
            </p:grpSpPr>
            <p:sp>
              <p:nvSpPr>
                <p:cNvPr id="550951" name="Line 3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52" name="Line 4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53" name="Line 4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sp>
          <p:nvSpPr>
            <p:cNvPr id="550954" name="Freeform 42"/>
            <p:cNvSpPr>
              <a:spLocks/>
            </p:cNvSpPr>
            <p:nvPr/>
          </p:nvSpPr>
          <p:spPr bwMode="auto">
            <a:xfrm>
              <a:off x="5446713" y="4206875"/>
              <a:ext cx="495300" cy="203200"/>
            </a:xfrm>
            <a:custGeom>
              <a:avLst/>
              <a:gdLst/>
              <a:ahLst/>
              <a:cxnLst>
                <a:cxn ang="0">
                  <a:pos x="1235" y="0"/>
                </a:cxn>
                <a:cxn ang="0">
                  <a:pos x="0" y="69"/>
                </a:cxn>
              </a:cxnLst>
              <a:rect l="0" t="0" r="r" b="b"/>
              <a:pathLst>
                <a:path w="1235" h="69">
                  <a:moveTo>
                    <a:pt x="1235" y="0"/>
                  </a:moveTo>
                  <a:lnTo>
                    <a:pt x="0" y="69"/>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graphicFrame>
          <p:nvGraphicFramePr>
            <p:cNvPr id="550955" name="Object 43"/>
            <p:cNvGraphicFramePr>
              <a:graphicFrameLocks noChangeAspect="1"/>
            </p:cNvGraphicFramePr>
            <p:nvPr/>
          </p:nvGraphicFramePr>
          <p:xfrm>
            <a:off x="6059488" y="5824538"/>
            <a:ext cx="523875" cy="455612"/>
          </p:xfrm>
          <a:graphic>
            <a:graphicData uri="http://schemas.openxmlformats.org/presentationml/2006/ole">
              <p:oleObj spid="_x0000_s14426" name="Clip" r:id="rId7" imgW="1305000" imgH="1085760" progId="">
                <p:embed/>
              </p:oleObj>
            </a:graphicData>
          </a:graphic>
        </p:graphicFrame>
        <p:sp>
          <p:nvSpPr>
            <p:cNvPr id="550956" name="Freeform 44"/>
            <p:cNvSpPr>
              <a:spLocks/>
            </p:cNvSpPr>
            <p:nvPr/>
          </p:nvSpPr>
          <p:spPr bwMode="auto">
            <a:xfrm rot="-5389902">
              <a:off x="5675313" y="5129213"/>
              <a:ext cx="168275" cy="1323975"/>
            </a:xfrm>
            <a:custGeom>
              <a:avLst/>
              <a:gdLst/>
              <a:ahLst/>
              <a:cxnLst>
                <a:cxn ang="0">
                  <a:pos x="0" y="3"/>
                </a:cxn>
                <a:cxn ang="0">
                  <a:pos x="51" y="0"/>
                </a:cxn>
                <a:cxn ang="0">
                  <a:pos x="51" y="672"/>
                </a:cxn>
                <a:cxn ang="0">
                  <a:pos x="15" y="672"/>
                </a:cxn>
              </a:cxnLst>
              <a:rect l="0" t="0" r="r" b="b"/>
              <a:pathLst>
                <a:path w="51" h="672">
                  <a:moveTo>
                    <a:pt x="0" y="3"/>
                  </a:moveTo>
                  <a:lnTo>
                    <a:pt x="51" y="0"/>
                  </a:lnTo>
                  <a:lnTo>
                    <a:pt x="51" y="672"/>
                  </a:lnTo>
                  <a:lnTo>
                    <a:pt x="15" y="672"/>
                  </a:lnTo>
                </a:path>
              </a:pathLst>
            </a:custGeom>
            <a:noFill/>
            <a:ln w="19050" cap="flat" cmpd="sng">
              <a:solidFill>
                <a:schemeClr val="tx1"/>
              </a:solidFill>
              <a:prstDash val="solid"/>
              <a:round/>
              <a:headEnd/>
              <a:tailEnd/>
            </a:ln>
            <a:effectLst/>
          </p:spPr>
          <p:txBody>
            <a:bodyPr wrap="none" anchor="ctr"/>
            <a:lstStyle/>
            <a:p>
              <a:endParaRPr lang="zh-CN" altLang="en-US"/>
            </a:p>
          </p:txBody>
        </p:sp>
        <p:sp>
          <p:nvSpPr>
            <p:cNvPr id="550957" name="Line 45"/>
            <p:cNvSpPr>
              <a:spLocks noChangeShapeType="1"/>
            </p:cNvSpPr>
            <p:nvPr/>
          </p:nvSpPr>
          <p:spPr bwMode="auto">
            <a:xfrm rot="5292605">
              <a:off x="5898357" y="5590381"/>
              <a:ext cx="215900" cy="7937"/>
            </a:xfrm>
            <a:prstGeom prst="line">
              <a:avLst/>
            </a:prstGeom>
            <a:noFill/>
            <a:ln w="19050">
              <a:solidFill>
                <a:schemeClr val="tx1"/>
              </a:solidFill>
              <a:round/>
              <a:headEnd/>
              <a:tailEnd/>
            </a:ln>
            <a:effectLst/>
          </p:spPr>
          <p:txBody>
            <a:bodyPr wrap="none" anchor="ctr"/>
            <a:lstStyle/>
            <a:p>
              <a:endParaRPr lang="zh-CN" altLang="en-US"/>
            </a:p>
          </p:txBody>
        </p:sp>
        <p:grpSp>
          <p:nvGrpSpPr>
            <p:cNvPr id="8" name="Group 46"/>
            <p:cNvGrpSpPr>
              <a:grpSpLocks/>
            </p:cNvGrpSpPr>
            <p:nvPr/>
          </p:nvGrpSpPr>
          <p:grpSpPr bwMode="auto">
            <a:xfrm>
              <a:off x="5937250" y="3749675"/>
              <a:ext cx="554038" cy="468313"/>
              <a:chOff x="4238" y="2709"/>
              <a:chExt cx="349" cy="295"/>
            </a:xfrm>
          </p:grpSpPr>
          <p:sp>
            <p:nvSpPr>
              <p:cNvPr id="550959" name="Rectangle 47"/>
              <p:cNvSpPr>
                <a:spLocks noChangeArrowheads="1"/>
              </p:cNvSpPr>
              <p:nvPr/>
            </p:nvSpPr>
            <p:spPr bwMode="auto">
              <a:xfrm>
                <a:off x="4314" y="2712"/>
                <a:ext cx="273" cy="252"/>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550960" name="Rectangle 48"/>
              <p:cNvSpPr>
                <a:spLocks noChangeArrowheads="1"/>
              </p:cNvSpPr>
              <p:nvPr/>
            </p:nvSpPr>
            <p:spPr bwMode="auto">
              <a:xfrm>
                <a:off x="4239" y="2754"/>
                <a:ext cx="269" cy="250"/>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grpSp>
            <p:nvGrpSpPr>
              <p:cNvPr id="9" name="Group 49"/>
              <p:cNvGrpSpPr>
                <a:grpSpLocks/>
              </p:cNvGrpSpPr>
              <p:nvPr/>
            </p:nvGrpSpPr>
            <p:grpSpPr bwMode="auto">
              <a:xfrm flipV="1">
                <a:off x="4281" y="2836"/>
                <a:ext cx="192" cy="75"/>
                <a:chOff x="2848" y="848"/>
                <a:chExt cx="140" cy="98"/>
              </a:xfrm>
            </p:grpSpPr>
            <p:sp>
              <p:nvSpPr>
                <p:cNvPr id="550962" name="Line 5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63" name="Line 5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64" name="Line 5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nvGrpSpPr>
              <p:cNvPr id="10" name="Group 53"/>
              <p:cNvGrpSpPr>
                <a:grpSpLocks/>
              </p:cNvGrpSpPr>
              <p:nvPr/>
            </p:nvGrpSpPr>
            <p:grpSpPr bwMode="auto">
              <a:xfrm>
                <a:off x="4278" y="2831"/>
                <a:ext cx="192" cy="75"/>
                <a:chOff x="2848" y="848"/>
                <a:chExt cx="140" cy="98"/>
              </a:xfrm>
            </p:grpSpPr>
            <p:sp>
              <p:nvSpPr>
                <p:cNvPr id="550966" name="Line 5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67" name="Line 5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68" name="Line 5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sp>
            <p:nvSpPr>
              <p:cNvPr id="550969" name="Freeform 57"/>
              <p:cNvSpPr>
                <a:spLocks/>
              </p:cNvSpPr>
              <p:nvPr/>
            </p:nvSpPr>
            <p:spPr bwMode="auto">
              <a:xfrm>
                <a:off x="4238" y="2709"/>
                <a:ext cx="348" cy="44"/>
              </a:xfrm>
              <a:custGeom>
                <a:avLst/>
                <a:gdLst/>
                <a:ahLst/>
                <a:cxnLst>
                  <a:cxn ang="0">
                    <a:pos x="0" y="44"/>
                  </a:cxn>
                  <a:cxn ang="0">
                    <a:pos x="76" y="0"/>
                  </a:cxn>
                  <a:cxn ang="0">
                    <a:pos x="348" y="0"/>
                  </a:cxn>
                  <a:cxn ang="0">
                    <a:pos x="276" y="44"/>
                  </a:cxn>
                  <a:cxn ang="0">
                    <a:pos x="0" y="44"/>
                  </a:cxn>
                </a:cxnLst>
                <a:rect l="0" t="0" r="r" b="b"/>
                <a:pathLst>
                  <a:path w="348" h="44">
                    <a:moveTo>
                      <a:pt x="0" y="44"/>
                    </a:moveTo>
                    <a:lnTo>
                      <a:pt x="76" y="0"/>
                    </a:lnTo>
                    <a:lnTo>
                      <a:pt x="348" y="0"/>
                    </a:lnTo>
                    <a:lnTo>
                      <a:pt x="276" y="44"/>
                    </a:lnTo>
                    <a:lnTo>
                      <a:pt x="0" y="44"/>
                    </a:lnTo>
                    <a:close/>
                  </a:path>
                </a:pathLst>
              </a:custGeom>
              <a:solidFill>
                <a:srgbClr val="CCFFFF"/>
              </a:solidFill>
              <a:ln w="9525" cap="flat" cmpd="sng">
                <a:solidFill>
                  <a:schemeClr val="tx1"/>
                </a:solidFill>
                <a:prstDash val="solid"/>
                <a:round/>
                <a:headEnd/>
                <a:tailEnd/>
              </a:ln>
              <a:effectLst/>
            </p:spPr>
            <p:txBody>
              <a:bodyPr wrap="none" anchor="ctr"/>
              <a:lstStyle/>
              <a:p>
                <a:endParaRPr lang="zh-CN" altLang="en-US"/>
              </a:p>
            </p:txBody>
          </p:sp>
          <p:sp>
            <p:nvSpPr>
              <p:cNvPr id="550970" name="Freeform 58"/>
              <p:cNvSpPr>
                <a:spLocks/>
              </p:cNvSpPr>
              <p:nvPr/>
            </p:nvSpPr>
            <p:spPr bwMode="auto">
              <a:xfrm>
                <a:off x="4505" y="2709"/>
                <a:ext cx="82" cy="294"/>
              </a:xfrm>
              <a:custGeom>
                <a:avLst/>
                <a:gdLst/>
                <a:ahLst/>
                <a:cxnLst>
                  <a:cxn ang="0">
                    <a:pos x="0" y="47"/>
                  </a:cxn>
                  <a:cxn ang="0">
                    <a:pos x="82" y="0"/>
                  </a:cxn>
                  <a:cxn ang="0">
                    <a:pos x="82" y="254"/>
                  </a:cxn>
                  <a:cxn ang="0">
                    <a:pos x="0" y="294"/>
                  </a:cxn>
                  <a:cxn ang="0">
                    <a:pos x="0" y="47"/>
                  </a:cxn>
                </a:cxnLst>
                <a:rect l="0" t="0" r="r" b="b"/>
                <a:pathLst>
                  <a:path w="82" h="294">
                    <a:moveTo>
                      <a:pt x="0" y="47"/>
                    </a:moveTo>
                    <a:lnTo>
                      <a:pt x="82" y="0"/>
                    </a:lnTo>
                    <a:lnTo>
                      <a:pt x="82" y="254"/>
                    </a:lnTo>
                    <a:lnTo>
                      <a:pt x="0" y="294"/>
                    </a:lnTo>
                    <a:lnTo>
                      <a:pt x="0" y="47"/>
                    </a:lnTo>
                    <a:close/>
                  </a:path>
                </a:pathLst>
              </a:custGeom>
              <a:solidFill>
                <a:srgbClr val="CCFFFF"/>
              </a:solidFill>
              <a:ln w="9525" cap="flat" cmpd="sng">
                <a:solidFill>
                  <a:schemeClr val="tx1"/>
                </a:solidFill>
                <a:prstDash val="solid"/>
                <a:round/>
                <a:headEnd/>
                <a:tailEnd/>
              </a:ln>
              <a:effectLst/>
            </p:spPr>
            <p:txBody>
              <a:bodyPr wrap="none" anchor="ctr"/>
              <a:lstStyle/>
              <a:p>
                <a:endParaRPr lang="zh-CN" altLang="en-US"/>
              </a:p>
            </p:txBody>
          </p:sp>
        </p:grpSp>
        <p:grpSp>
          <p:nvGrpSpPr>
            <p:cNvPr id="11" name="Group 59"/>
            <p:cNvGrpSpPr>
              <a:grpSpLocks/>
            </p:cNvGrpSpPr>
            <p:nvPr/>
          </p:nvGrpSpPr>
          <p:grpSpPr bwMode="auto">
            <a:xfrm>
              <a:off x="6215063" y="4562475"/>
              <a:ext cx="554037" cy="468313"/>
              <a:chOff x="4238" y="2709"/>
              <a:chExt cx="349" cy="295"/>
            </a:xfrm>
          </p:grpSpPr>
          <p:sp>
            <p:nvSpPr>
              <p:cNvPr id="550972" name="Rectangle 60"/>
              <p:cNvSpPr>
                <a:spLocks noChangeArrowheads="1"/>
              </p:cNvSpPr>
              <p:nvPr/>
            </p:nvSpPr>
            <p:spPr bwMode="auto">
              <a:xfrm>
                <a:off x="4314" y="2712"/>
                <a:ext cx="273" cy="252"/>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550973" name="Rectangle 61"/>
              <p:cNvSpPr>
                <a:spLocks noChangeArrowheads="1"/>
              </p:cNvSpPr>
              <p:nvPr/>
            </p:nvSpPr>
            <p:spPr bwMode="auto">
              <a:xfrm>
                <a:off x="4239" y="2754"/>
                <a:ext cx="269" cy="250"/>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grpSp>
            <p:nvGrpSpPr>
              <p:cNvPr id="12" name="Group 62"/>
              <p:cNvGrpSpPr>
                <a:grpSpLocks/>
              </p:cNvGrpSpPr>
              <p:nvPr/>
            </p:nvGrpSpPr>
            <p:grpSpPr bwMode="auto">
              <a:xfrm flipV="1">
                <a:off x="4281" y="2836"/>
                <a:ext cx="192" cy="75"/>
                <a:chOff x="2848" y="848"/>
                <a:chExt cx="140" cy="98"/>
              </a:xfrm>
            </p:grpSpPr>
            <p:sp>
              <p:nvSpPr>
                <p:cNvPr id="550975" name="Line 6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76" name="Line 6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77" name="Line 6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nvGrpSpPr>
              <p:cNvPr id="13" name="Group 66"/>
              <p:cNvGrpSpPr>
                <a:grpSpLocks/>
              </p:cNvGrpSpPr>
              <p:nvPr/>
            </p:nvGrpSpPr>
            <p:grpSpPr bwMode="auto">
              <a:xfrm>
                <a:off x="4278" y="2831"/>
                <a:ext cx="192" cy="75"/>
                <a:chOff x="2848" y="848"/>
                <a:chExt cx="140" cy="98"/>
              </a:xfrm>
            </p:grpSpPr>
            <p:sp>
              <p:nvSpPr>
                <p:cNvPr id="550979" name="Line 6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80" name="Line 6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81" name="Line 6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sp>
            <p:nvSpPr>
              <p:cNvPr id="550982" name="Freeform 70"/>
              <p:cNvSpPr>
                <a:spLocks/>
              </p:cNvSpPr>
              <p:nvPr/>
            </p:nvSpPr>
            <p:spPr bwMode="auto">
              <a:xfrm>
                <a:off x="4238" y="2709"/>
                <a:ext cx="348" cy="44"/>
              </a:xfrm>
              <a:custGeom>
                <a:avLst/>
                <a:gdLst/>
                <a:ahLst/>
                <a:cxnLst>
                  <a:cxn ang="0">
                    <a:pos x="0" y="44"/>
                  </a:cxn>
                  <a:cxn ang="0">
                    <a:pos x="76" y="0"/>
                  </a:cxn>
                  <a:cxn ang="0">
                    <a:pos x="348" y="0"/>
                  </a:cxn>
                  <a:cxn ang="0">
                    <a:pos x="276" y="44"/>
                  </a:cxn>
                  <a:cxn ang="0">
                    <a:pos x="0" y="44"/>
                  </a:cxn>
                </a:cxnLst>
                <a:rect l="0" t="0" r="r" b="b"/>
                <a:pathLst>
                  <a:path w="348" h="44">
                    <a:moveTo>
                      <a:pt x="0" y="44"/>
                    </a:moveTo>
                    <a:lnTo>
                      <a:pt x="76" y="0"/>
                    </a:lnTo>
                    <a:lnTo>
                      <a:pt x="348" y="0"/>
                    </a:lnTo>
                    <a:lnTo>
                      <a:pt x="276" y="44"/>
                    </a:lnTo>
                    <a:lnTo>
                      <a:pt x="0" y="44"/>
                    </a:lnTo>
                    <a:close/>
                  </a:path>
                </a:pathLst>
              </a:custGeom>
              <a:solidFill>
                <a:srgbClr val="CCFFFF"/>
              </a:solidFill>
              <a:ln w="9525" cap="flat" cmpd="sng">
                <a:solidFill>
                  <a:schemeClr val="tx1"/>
                </a:solidFill>
                <a:prstDash val="solid"/>
                <a:round/>
                <a:headEnd/>
                <a:tailEnd/>
              </a:ln>
              <a:effectLst/>
            </p:spPr>
            <p:txBody>
              <a:bodyPr wrap="none" anchor="ctr"/>
              <a:lstStyle/>
              <a:p>
                <a:endParaRPr lang="zh-CN" altLang="en-US"/>
              </a:p>
            </p:txBody>
          </p:sp>
          <p:sp>
            <p:nvSpPr>
              <p:cNvPr id="550983" name="Freeform 71"/>
              <p:cNvSpPr>
                <a:spLocks/>
              </p:cNvSpPr>
              <p:nvPr/>
            </p:nvSpPr>
            <p:spPr bwMode="auto">
              <a:xfrm>
                <a:off x="4505" y="2709"/>
                <a:ext cx="82" cy="294"/>
              </a:xfrm>
              <a:custGeom>
                <a:avLst/>
                <a:gdLst/>
                <a:ahLst/>
                <a:cxnLst>
                  <a:cxn ang="0">
                    <a:pos x="0" y="47"/>
                  </a:cxn>
                  <a:cxn ang="0">
                    <a:pos x="82" y="0"/>
                  </a:cxn>
                  <a:cxn ang="0">
                    <a:pos x="82" y="254"/>
                  </a:cxn>
                  <a:cxn ang="0">
                    <a:pos x="0" y="294"/>
                  </a:cxn>
                  <a:cxn ang="0">
                    <a:pos x="0" y="47"/>
                  </a:cxn>
                </a:cxnLst>
                <a:rect l="0" t="0" r="r" b="b"/>
                <a:pathLst>
                  <a:path w="82" h="294">
                    <a:moveTo>
                      <a:pt x="0" y="47"/>
                    </a:moveTo>
                    <a:lnTo>
                      <a:pt x="82" y="0"/>
                    </a:lnTo>
                    <a:lnTo>
                      <a:pt x="82" y="254"/>
                    </a:lnTo>
                    <a:lnTo>
                      <a:pt x="0" y="294"/>
                    </a:lnTo>
                    <a:lnTo>
                      <a:pt x="0" y="47"/>
                    </a:lnTo>
                    <a:close/>
                  </a:path>
                </a:pathLst>
              </a:custGeom>
              <a:solidFill>
                <a:srgbClr val="CCFFFF"/>
              </a:solidFill>
              <a:ln w="9525" cap="flat" cmpd="sng">
                <a:solidFill>
                  <a:schemeClr val="tx1"/>
                </a:solidFill>
                <a:prstDash val="solid"/>
                <a:round/>
                <a:headEnd/>
                <a:tailEnd/>
              </a:ln>
              <a:effectLst/>
            </p:spPr>
            <p:txBody>
              <a:bodyPr wrap="none" anchor="ctr"/>
              <a:lstStyle/>
              <a:p>
                <a:endParaRPr lang="zh-CN" altLang="en-US"/>
              </a:p>
            </p:txBody>
          </p:sp>
        </p:grpSp>
        <p:sp>
          <p:nvSpPr>
            <p:cNvPr id="550984" name="Freeform 72"/>
            <p:cNvSpPr>
              <a:spLocks/>
            </p:cNvSpPr>
            <p:nvPr/>
          </p:nvSpPr>
          <p:spPr bwMode="auto">
            <a:xfrm>
              <a:off x="6232525" y="3365500"/>
              <a:ext cx="463550" cy="373063"/>
            </a:xfrm>
            <a:custGeom>
              <a:avLst/>
              <a:gdLst/>
              <a:ahLst/>
              <a:cxnLst>
                <a:cxn ang="0">
                  <a:pos x="273" y="0"/>
                </a:cxn>
                <a:cxn ang="0">
                  <a:pos x="0" y="117"/>
                </a:cxn>
              </a:cxnLst>
              <a:rect l="0" t="0" r="r" b="b"/>
              <a:pathLst>
                <a:path w="273" h="117">
                  <a:moveTo>
                    <a:pt x="273" y="0"/>
                  </a:moveTo>
                  <a:lnTo>
                    <a:pt x="0" y="117"/>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550985" name="Freeform 73"/>
            <p:cNvSpPr>
              <a:spLocks/>
            </p:cNvSpPr>
            <p:nvPr/>
          </p:nvSpPr>
          <p:spPr bwMode="auto">
            <a:xfrm>
              <a:off x="6299200" y="5029200"/>
              <a:ext cx="123825" cy="166688"/>
            </a:xfrm>
            <a:custGeom>
              <a:avLst/>
              <a:gdLst/>
              <a:ahLst/>
              <a:cxnLst>
                <a:cxn ang="0">
                  <a:pos x="273" y="0"/>
                </a:cxn>
                <a:cxn ang="0">
                  <a:pos x="0" y="117"/>
                </a:cxn>
              </a:cxnLst>
              <a:rect l="0" t="0" r="r" b="b"/>
              <a:pathLst>
                <a:path w="273" h="117">
                  <a:moveTo>
                    <a:pt x="273" y="0"/>
                  </a:moveTo>
                  <a:lnTo>
                    <a:pt x="0" y="117"/>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550986" name="Freeform 74"/>
            <p:cNvSpPr>
              <a:spLocks/>
            </p:cNvSpPr>
            <p:nvPr/>
          </p:nvSpPr>
          <p:spPr bwMode="auto">
            <a:xfrm flipH="1">
              <a:off x="6265863" y="4224338"/>
              <a:ext cx="271462" cy="338137"/>
            </a:xfrm>
            <a:custGeom>
              <a:avLst/>
              <a:gdLst/>
              <a:ahLst/>
              <a:cxnLst>
                <a:cxn ang="0">
                  <a:pos x="273" y="0"/>
                </a:cxn>
                <a:cxn ang="0">
                  <a:pos x="0" y="117"/>
                </a:cxn>
              </a:cxnLst>
              <a:rect l="0" t="0" r="r" b="b"/>
              <a:pathLst>
                <a:path w="273" h="117">
                  <a:moveTo>
                    <a:pt x="273" y="0"/>
                  </a:moveTo>
                  <a:lnTo>
                    <a:pt x="0" y="117"/>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grpSp>
          <p:nvGrpSpPr>
            <p:cNvPr id="14" name="Group 75"/>
            <p:cNvGrpSpPr>
              <a:grpSpLocks/>
            </p:cNvGrpSpPr>
            <p:nvPr/>
          </p:nvGrpSpPr>
          <p:grpSpPr bwMode="auto">
            <a:xfrm>
              <a:off x="4927600" y="4230688"/>
              <a:ext cx="554038" cy="468312"/>
              <a:chOff x="4238" y="2709"/>
              <a:chExt cx="349" cy="295"/>
            </a:xfrm>
          </p:grpSpPr>
          <p:sp>
            <p:nvSpPr>
              <p:cNvPr id="550988" name="Rectangle 76"/>
              <p:cNvSpPr>
                <a:spLocks noChangeArrowheads="1"/>
              </p:cNvSpPr>
              <p:nvPr/>
            </p:nvSpPr>
            <p:spPr bwMode="auto">
              <a:xfrm>
                <a:off x="4314" y="2712"/>
                <a:ext cx="273" cy="252"/>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550989" name="Rectangle 77"/>
              <p:cNvSpPr>
                <a:spLocks noChangeArrowheads="1"/>
              </p:cNvSpPr>
              <p:nvPr/>
            </p:nvSpPr>
            <p:spPr bwMode="auto">
              <a:xfrm>
                <a:off x="4239" y="2754"/>
                <a:ext cx="269" cy="250"/>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grpSp>
            <p:nvGrpSpPr>
              <p:cNvPr id="15" name="Group 78"/>
              <p:cNvGrpSpPr>
                <a:grpSpLocks/>
              </p:cNvGrpSpPr>
              <p:nvPr/>
            </p:nvGrpSpPr>
            <p:grpSpPr bwMode="auto">
              <a:xfrm flipV="1">
                <a:off x="4281" y="2836"/>
                <a:ext cx="192" cy="75"/>
                <a:chOff x="2848" y="848"/>
                <a:chExt cx="140" cy="98"/>
              </a:xfrm>
            </p:grpSpPr>
            <p:sp>
              <p:nvSpPr>
                <p:cNvPr id="550991" name="Line 7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92" name="Line 8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93" name="Line 8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grpSp>
            <p:nvGrpSpPr>
              <p:cNvPr id="16" name="Group 82"/>
              <p:cNvGrpSpPr>
                <a:grpSpLocks/>
              </p:cNvGrpSpPr>
              <p:nvPr/>
            </p:nvGrpSpPr>
            <p:grpSpPr bwMode="auto">
              <a:xfrm>
                <a:off x="4278" y="2831"/>
                <a:ext cx="192" cy="75"/>
                <a:chOff x="2848" y="848"/>
                <a:chExt cx="140" cy="98"/>
              </a:xfrm>
            </p:grpSpPr>
            <p:sp>
              <p:nvSpPr>
                <p:cNvPr id="550995" name="Line 8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zh-CN" altLang="en-US"/>
                </a:p>
              </p:txBody>
            </p:sp>
            <p:sp>
              <p:nvSpPr>
                <p:cNvPr id="550996" name="Line 8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zh-CN" altLang="en-US"/>
                </a:p>
              </p:txBody>
            </p:sp>
            <p:sp>
              <p:nvSpPr>
                <p:cNvPr id="550997" name="Line 8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zh-CN" altLang="en-US"/>
                </a:p>
              </p:txBody>
            </p:sp>
          </p:grpSp>
          <p:sp>
            <p:nvSpPr>
              <p:cNvPr id="550998" name="Freeform 86"/>
              <p:cNvSpPr>
                <a:spLocks/>
              </p:cNvSpPr>
              <p:nvPr/>
            </p:nvSpPr>
            <p:spPr bwMode="auto">
              <a:xfrm>
                <a:off x="4238" y="2709"/>
                <a:ext cx="348" cy="44"/>
              </a:xfrm>
              <a:custGeom>
                <a:avLst/>
                <a:gdLst/>
                <a:ahLst/>
                <a:cxnLst>
                  <a:cxn ang="0">
                    <a:pos x="0" y="44"/>
                  </a:cxn>
                  <a:cxn ang="0">
                    <a:pos x="76" y="0"/>
                  </a:cxn>
                  <a:cxn ang="0">
                    <a:pos x="348" y="0"/>
                  </a:cxn>
                  <a:cxn ang="0">
                    <a:pos x="276" y="44"/>
                  </a:cxn>
                  <a:cxn ang="0">
                    <a:pos x="0" y="44"/>
                  </a:cxn>
                </a:cxnLst>
                <a:rect l="0" t="0" r="r" b="b"/>
                <a:pathLst>
                  <a:path w="348" h="44">
                    <a:moveTo>
                      <a:pt x="0" y="44"/>
                    </a:moveTo>
                    <a:lnTo>
                      <a:pt x="76" y="0"/>
                    </a:lnTo>
                    <a:lnTo>
                      <a:pt x="348" y="0"/>
                    </a:lnTo>
                    <a:lnTo>
                      <a:pt x="276" y="44"/>
                    </a:lnTo>
                    <a:lnTo>
                      <a:pt x="0" y="44"/>
                    </a:lnTo>
                    <a:close/>
                  </a:path>
                </a:pathLst>
              </a:custGeom>
              <a:solidFill>
                <a:srgbClr val="CCFFFF"/>
              </a:solidFill>
              <a:ln w="9525" cap="flat" cmpd="sng">
                <a:solidFill>
                  <a:schemeClr val="tx1"/>
                </a:solidFill>
                <a:prstDash val="solid"/>
                <a:round/>
                <a:headEnd/>
                <a:tailEnd/>
              </a:ln>
              <a:effectLst/>
            </p:spPr>
            <p:txBody>
              <a:bodyPr wrap="none" anchor="ctr"/>
              <a:lstStyle/>
              <a:p>
                <a:endParaRPr lang="zh-CN" altLang="en-US"/>
              </a:p>
            </p:txBody>
          </p:sp>
          <p:sp>
            <p:nvSpPr>
              <p:cNvPr id="550999" name="Freeform 87"/>
              <p:cNvSpPr>
                <a:spLocks/>
              </p:cNvSpPr>
              <p:nvPr/>
            </p:nvSpPr>
            <p:spPr bwMode="auto">
              <a:xfrm>
                <a:off x="4505" y="2709"/>
                <a:ext cx="82" cy="294"/>
              </a:xfrm>
              <a:custGeom>
                <a:avLst/>
                <a:gdLst/>
                <a:ahLst/>
                <a:cxnLst>
                  <a:cxn ang="0">
                    <a:pos x="0" y="47"/>
                  </a:cxn>
                  <a:cxn ang="0">
                    <a:pos x="82" y="0"/>
                  </a:cxn>
                  <a:cxn ang="0">
                    <a:pos x="82" y="254"/>
                  </a:cxn>
                  <a:cxn ang="0">
                    <a:pos x="0" y="294"/>
                  </a:cxn>
                  <a:cxn ang="0">
                    <a:pos x="0" y="47"/>
                  </a:cxn>
                </a:cxnLst>
                <a:rect l="0" t="0" r="r" b="b"/>
                <a:pathLst>
                  <a:path w="82" h="294">
                    <a:moveTo>
                      <a:pt x="0" y="47"/>
                    </a:moveTo>
                    <a:lnTo>
                      <a:pt x="82" y="0"/>
                    </a:lnTo>
                    <a:lnTo>
                      <a:pt x="82" y="254"/>
                    </a:lnTo>
                    <a:lnTo>
                      <a:pt x="0" y="294"/>
                    </a:lnTo>
                    <a:lnTo>
                      <a:pt x="0" y="47"/>
                    </a:lnTo>
                    <a:close/>
                  </a:path>
                </a:pathLst>
              </a:custGeom>
              <a:solidFill>
                <a:srgbClr val="CCFFFF"/>
              </a:solidFill>
              <a:ln w="9525" cap="flat" cmpd="sng">
                <a:solidFill>
                  <a:schemeClr val="tx1"/>
                </a:solidFill>
                <a:prstDash val="solid"/>
                <a:round/>
                <a:headEnd/>
                <a:tailEnd/>
              </a:ln>
              <a:effectLst/>
            </p:spPr>
            <p:txBody>
              <a:bodyPr wrap="none" anchor="ctr"/>
              <a:lstStyle/>
              <a:p>
                <a:endParaRPr lang="zh-CN" altLang="en-US"/>
              </a:p>
            </p:txBody>
          </p:sp>
        </p:grpSp>
        <p:sp>
          <p:nvSpPr>
            <p:cNvPr id="551000" name="Freeform 88"/>
            <p:cNvSpPr>
              <a:spLocks/>
            </p:cNvSpPr>
            <p:nvPr/>
          </p:nvSpPr>
          <p:spPr bwMode="auto">
            <a:xfrm flipV="1">
              <a:off x="5457825" y="4503738"/>
              <a:ext cx="754063" cy="323850"/>
            </a:xfrm>
            <a:custGeom>
              <a:avLst/>
              <a:gdLst/>
              <a:ahLst/>
              <a:cxnLst>
                <a:cxn ang="0">
                  <a:pos x="1235" y="0"/>
                </a:cxn>
                <a:cxn ang="0">
                  <a:pos x="0" y="69"/>
                </a:cxn>
              </a:cxnLst>
              <a:rect l="0" t="0" r="r" b="b"/>
              <a:pathLst>
                <a:path w="1235" h="69">
                  <a:moveTo>
                    <a:pt x="1235" y="0"/>
                  </a:moveTo>
                  <a:lnTo>
                    <a:pt x="0" y="69"/>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551001" name="Freeform 89"/>
            <p:cNvSpPr>
              <a:spLocks/>
            </p:cNvSpPr>
            <p:nvPr/>
          </p:nvSpPr>
          <p:spPr bwMode="auto">
            <a:xfrm flipV="1">
              <a:off x="3968750" y="4295775"/>
              <a:ext cx="954088" cy="147638"/>
            </a:xfrm>
            <a:custGeom>
              <a:avLst/>
              <a:gdLst/>
              <a:ahLst/>
              <a:cxnLst>
                <a:cxn ang="0">
                  <a:pos x="1235" y="0"/>
                </a:cxn>
                <a:cxn ang="0">
                  <a:pos x="0" y="69"/>
                </a:cxn>
              </a:cxnLst>
              <a:rect l="0" t="0" r="r" b="b"/>
              <a:pathLst>
                <a:path w="1235" h="69">
                  <a:moveTo>
                    <a:pt x="1235" y="0"/>
                  </a:moveTo>
                  <a:lnTo>
                    <a:pt x="0" y="69"/>
                  </a:lnTo>
                </a:path>
              </a:pathLst>
            </a:custGeom>
            <a:noFill/>
            <a:ln w="19050" cap="flat" cmpd="sng">
              <a:solidFill>
                <a:schemeClr val="tx1"/>
              </a:solidFill>
              <a:prstDash val="solid"/>
              <a:round/>
              <a:headEnd type="none" w="med" len="med"/>
              <a:tailEnd type="none" w="med" len="med"/>
            </a:ln>
            <a:effectLst/>
          </p:spPr>
          <p:txBody>
            <a:bodyPr wrap="none" anchor="ctr"/>
            <a:lstStyle/>
            <a:p>
              <a:endParaRPr lang="zh-CN" altLang="en-US"/>
            </a:p>
          </p:txBody>
        </p:sp>
        <p:grpSp>
          <p:nvGrpSpPr>
            <p:cNvPr id="17" name="Group 90"/>
            <p:cNvGrpSpPr>
              <a:grpSpLocks/>
            </p:cNvGrpSpPr>
            <p:nvPr/>
          </p:nvGrpSpPr>
          <p:grpSpPr bwMode="auto">
            <a:xfrm>
              <a:off x="1619250" y="1203325"/>
              <a:ext cx="6781800" cy="3036888"/>
              <a:chOff x="63" y="572"/>
              <a:chExt cx="4272" cy="1913"/>
            </a:xfrm>
          </p:grpSpPr>
          <p:sp>
            <p:nvSpPr>
              <p:cNvPr id="551003" name="Freeform 91"/>
              <p:cNvSpPr>
                <a:spLocks/>
              </p:cNvSpPr>
              <p:nvPr/>
            </p:nvSpPr>
            <p:spPr bwMode="auto">
              <a:xfrm>
                <a:off x="960" y="1831"/>
                <a:ext cx="834" cy="591"/>
              </a:xfrm>
              <a:custGeom>
                <a:avLst/>
                <a:gdLst/>
                <a:ahLst/>
                <a:cxnLst>
                  <a:cxn ang="0">
                    <a:pos x="303" y="584"/>
                  </a:cxn>
                  <a:cxn ang="0">
                    <a:pos x="0" y="0"/>
                  </a:cxn>
                  <a:cxn ang="0">
                    <a:pos x="834" y="0"/>
                  </a:cxn>
                  <a:cxn ang="0">
                    <a:pos x="532" y="591"/>
                  </a:cxn>
                  <a:cxn ang="0">
                    <a:pos x="303" y="584"/>
                  </a:cxn>
                </a:cxnLst>
                <a:rect l="0" t="0" r="r" b="b"/>
                <a:pathLst>
                  <a:path w="834" h="591">
                    <a:moveTo>
                      <a:pt x="303" y="584"/>
                    </a:moveTo>
                    <a:cubicBezTo>
                      <a:pt x="236" y="185"/>
                      <a:pt x="0" y="0"/>
                      <a:pt x="0" y="0"/>
                    </a:cubicBezTo>
                    <a:lnTo>
                      <a:pt x="834" y="0"/>
                    </a:lnTo>
                    <a:cubicBezTo>
                      <a:pt x="834" y="0"/>
                      <a:pt x="569" y="215"/>
                      <a:pt x="532" y="591"/>
                    </a:cubicBezTo>
                    <a:cubicBezTo>
                      <a:pt x="532" y="591"/>
                      <a:pt x="417" y="587"/>
                      <a:pt x="303" y="584"/>
                    </a:cubicBezTo>
                    <a:close/>
                  </a:path>
                </a:pathLst>
              </a:custGeom>
              <a:gradFill rotWithShape="1">
                <a:gsLst>
                  <a:gs pos="0">
                    <a:srgbClr val="C0C0C0"/>
                  </a:gs>
                  <a:gs pos="100000">
                    <a:schemeClr val="bg1"/>
                  </a:gs>
                </a:gsLst>
                <a:lin ang="5400000" scaled="1"/>
              </a:gradFill>
              <a:ln w="9525" cap="flat" cmpd="sng">
                <a:noFill/>
                <a:prstDash val="solid"/>
                <a:round/>
                <a:headEnd/>
                <a:tailEnd/>
              </a:ln>
              <a:effectLst/>
            </p:spPr>
            <p:txBody>
              <a:bodyPr wrap="none"/>
              <a:lstStyle/>
              <a:p>
                <a:endParaRPr lang="zh-CN" altLang="en-US"/>
              </a:p>
            </p:txBody>
          </p:sp>
          <p:grpSp>
            <p:nvGrpSpPr>
              <p:cNvPr id="18" name="Group 92"/>
              <p:cNvGrpSpPr>
                <a:grpSpLocks/>
              </p:cNvGrpSpPr>
              <p:nvPr/>
            </p:nvGrpSpPr>
            <p:grpSpPr bwMode="auto">
              <a:xfrm>
                <a:off x="915" y="1025"/>
                <a:ext cx="890" cy="810"/>
                <a:chOff x="4032" y="2693"/>
                <a:chExt cx="890" cy="810"/>
              </a:xfrm>
            </p:grpSpPr>
            <p:sp>
              <p:nvSpPr>
                <p:cNvPr id="551005" name="Rectangle 93"/>
                <p:cNvSpPr>
                  <a:spLocks noChangeArrowheads="1"/>
                </p:cNvSpPr>
                <p:nvPr/>
              </p:nvSpPr>
              <p:spPr bwMode="auto">
                <a:xfrm>
                  <a:off x="4474" y="2902"/>
                  <a:ext cx="436" cy="598"/>
                </a:xfrm>
                <a:prstGeom prst="rect">
                  <a:avLst/>
                </a:prstGeom>
                <a:solidFill>
                  <a:srgbClr val="CCFFFF"/>
                </a:solidFill>
                <a:ln w="9525">
                  <a:noFill/>
                  <a:miter lim="800000"/>
                  <a:headEnd/>
                  <a:tailEnd/>
                </a:ln>
                <a:effectLst/>
              </p:spPr>
              <p:txBody>
                <a:bodyPr wrap="none" anchor="ctr"/>
                <a:lstStyle/>
                <a:p>
                  <a:endParaRPr lang="zh-CN" altLang="en-US"/>
                </a:p>
              </p:txBody>
            </p:sp>
            <p:sp>
              <p:nvSpPr>
                <p:cNvPr id="551006" name="Rectangle 94"/>
                <p:cNvSpPr>
                  <a:spLocks noChangeArrowheads="1"/>
                </p:cNvSpPr>
                <p:nvPr/>
              </p:nvSpPr>
              <p:spPr bwMode="auto">
                <a:xfrm>
                  <a:off x="4077" y="2702"/>
                  <a:ext cx="827" cy="798"/>
                </a:xfrm>
                <a:prstGeom prst="rect">
                  <a:avLst/>
                </a:prstGeom>
                <a:noFill/>
                <a:ln w="9525">
                  <a:solidFill>
                    <a:schemeClr val="tx1"/>
                  </a:solidFill>
                  <a:miter lim="800000"/>
                  <a:headEnd/>
                  <a:tailEnd/>
                </a:ln>
                <a:effectLst/>
              </p:spPr>
              <p:txBody>
                <a:bodyPr wrap="none" anchor="ctr"/>
                <a:lstStyle/>
                <a:p>
                  <a:endParaRPr lang="zh-CN" altLang="en-US"/>
                </a:p>
              </p:txBody>
            </p:sp>
            <p:sp>
              <p:nvSpPr>
                <p:cNvPr id="551007" name="Text Box 95"/>
                <p:cNvSpPr txBox="1">
                  <a:spLocks noChangeArrowheads="1"/>
                </p:cNvSpPr>
                <p:nvPr/>
              </p:nvSpPr>
              <p:spPr bwMode="auto">
                <a:xfrm>
                  <a:off x="4439" y="2869"/>
                  <a:ext cx="483" cy="634"/>
                </a:xfrm>
                <a:prstGeom prst="rect">
                  <a:avLst/>
                </a:prstGeom>
                <a:noFill/>
                <a:ln w="9525">
                  <a:noFill/>
                  <a:miter lim="800000"/>
                  <a:headEnd/>
                  <a:tailEnd/>
                </a:ln>
                <a:effectLst/>
              </p:spPr>
              <p:txBody>
                <a:bodyPr>
                  <a:spAutoFit/>
                </a:bodyPr>
                <a:lstStyle/>
                <a:p>
                  <a:pPr algn="ctr"/>
                  <a:r>
                    <a:rPr lang="en-US" altLang="zh-CN" sz="2000" i="0">
                      <a:ea typeface="宋体" pitchFamily="2" charset="-122"/>
                    </a:rPr>
                    <a:t>AAL</a:t>
                  </a:r>
                </a:p>
                <a:p>
                  <a:pPr algn="ctr"/>
                  <a:r>
                    <a:rPr lang="en-US" altLang="zh-CN" sz="2000" i="0">
                      <a:ea typeface="宋体" pitchFamily="2" charset="-122"/>
                    </a:rPr>
                    <a:t>ATM</a:t>
                  </a:r>
                </a:p>
                <a:p>
                  <a:pPr algn="ctr"/>
                  <a:r>
                    <a:rPr lang="en-US" altLang="zh-CN" sz="2000" i="0">
                      <a:ea typeface="宋体" pitchFamily="2" charset="-122"/>
                    </a:rPr>
                    <a:t>phy</a:t>
                  </a:r>
                </a:p>
              </p:txBody>
            </p:sp>
            <p:sp>
              <p:nvSpPr>
                <p:cNvPr id="551008" name="Line 96"/>
                <p:cNvSpPr>
                  <a:spLocks noChangeShapeType="1"/>
                </p:cNvSpPr>
                <p:nvPr/>
              </p:nvSpPr>
              <p:spPr bwMode="auto">
                <a:xfrm>
                  <a:off x="4083" y="2902"/>
                  <a:ext cx="834" cy="1"/>
                </a:xfrm>
                <a:prstGeom prst="line">
                  <a:avLst/>
                </a:prstGeom>
                <a:noFill/>
                <a:ln w="9525">
                  <a:solidFill>
                    <a:schemeClr val="tx1"/>
                  </a:solidFill>
                  <a:round/>
                  <a:headEnd/>
                  <a:tailEnd/>
                </a:ln>
                <a:effectLst/>
              </p:spPr>
              <p:txBody>
                <a:bodyPr wrap="none"/>
                <a:lstStyle/>
                <a:p>
                  <a:endParaRPr lang="zh-CN" altLang="en-US"/>
                </a:p>
              </p:txBody>
            </p:sp>
            <p:sp>
              <p:nvSpPr>
                <p:cNvPr id="551009" name="Line 97"/>
                <p:cNvSpPr>
                  <a:spLocks noChangeShapeType="1"/>
                </p:cNvSpPr>
                <p:nvPr/>
              </p:nvSpPr>
              <p:spPr bwMode="auto">
                <a:xfrm>
                  <a:off x="4460" y="3080"/>
                  <a:ext cx="449" cy="1"/>
                </a:xfrm>
                <a:prstGeom prst="line">
                  <a:avLst/>
                </a:prstGeom>
                <a:noFill/>
                <a:ln w="9525">
                  <a:solidFill>
                    <a:schemeClr val="tx1"/>
                  </a:solidFill>
                  <a:round/>
                  <a:headEnd/>
                  <a:tailEnd/>
                </a:ln>
                <a:effectLst/>
              </p:spPr>
              <p:txBody>
                <a:bodyPr wrap="none"/>
                <a:lstStyle/>
                <a:p>
                  <a:endParaRPr lang="zh-CN" altLang="en-US"/>
                </a:p>
              </p:txBody>
            </p:sp>
            <p:sp>
              <p:nvSpPr>
                <p:cNvPr id="551010" name="Line 98"/>
                <p:cNvSpPr>
                  <a:spLocks noChangeShapeType="1"/>
                </p:cNvSpPr>
                <p:nvPr/>
              </p:nvSpPr>
              <p:spPr bwMode="auto">
                <a:xfrm>
                  <a:off x="4076" y="3273"/>
                  <a:ext cx="834" cy="1"/>
                </a:xfrm>
                <a:prstGeom prst="line">
                  <a:avLst/>
                </a:prstGeom>
                <a:noFill/>
                <a:ln w="9525">
                  <a:solidFill>
                    <a:schemeClr val="tx1"/>
                  </a:solidFill>
                  <a:round/>
                  <a:headEnd/>
                  <a:tailEnd/>
                </a:ln>
                <a:effectLst/>
              </p:spPr>
              <p:txBody>
                <a:bodyPr wrap="none"/>
                <a:lstStyle/>
                <a:p>
                  <a:endParaRPr lang="zh-CN" altLang="en-US"/>
                </a:p>
              </p:txBody>
            </p:sp>
            <p:sp>
              <p:nvSpPr>
                <p:cNvPr id="551011" name="Line 99"/>
                <p:cNvSpPr>
                  <a:spLocks noChangeShapeType="1"/>
                </p:cNvSpPr>
                <p:nvPr/>
              </p:nvSpPr>
              <p:spPr bwMode="auto">
                <a:xfrm flipH="1" flipV="1">
                  <a:off x="4459" y="2911"/>
                  <a:ext cx="9" cy="590"/>
                </a:xfrm>
                <a:prstGeom prst="line">
                  <a:avLst/>
                </a:prstGeom>
                <a:noFill/>
                <a:ln w="9525">
                  <a:solidFill>
                    <a:schemeClr val="tx1"/>
                  </a:solidFill>
                  <a:round/>
                  <a:headEnd/>
                  <a:tailEnd/>
                </a:ln>
                <a:effectLst/>
              </p:spPr>
              <p:txBody>
                <a:bodyPr wrap="none"/>
                <a:lstStyle/>
                <a:p>
                  <a:endParaRPr lang="zh-CN" altLang="en-US"/>
                </a:p>
              </p:txBody>
            </p:sp>
            <p:sp>
              <p:nvSpPr>
                <p:cNvPr id="551012" name="Text Box 100"/>
                <p:cNvSpPr txBox="1">
                  <a:spLocks noChangeArrowheads="1"/>
                </p:cNvSpPr>
                <p:nvPr/>
              </p:nvSpPr>
              <p:spPr bwMode="auto">
                <a:xfrm>
                  <a:off x="4032" y="3246"/>
                  <a:ext cx="483" cy="250"/>
                </a:xfrm>
                <a:prstGeom prst="rect">
                  <a:avLst/>
                </a:prstGeom>
                <a:noFill/>
                <a:ln w="9525">
                  <a:noFill/>
                  <a:miter lim="800000"/>
                  <a:headEnd/>
                  <a:tailEnd/>
                </a:ln>
                <a:effectLst/>
              </p:spPr>
              <p:txBody>
                <a:bodyPr>
                  <a:spAutoFit/>
                </a:bodyPr>
                <a:lstStyle/>
                <a:p>
                  <a:pPr algn="ctr"/>
                  <a:r>
                    <a:rPr lang="en-US" altLang="zh-CN" sz="2000" i="0">
                      <a:ea typeface="宋体" pitchFamily="2" charset="-122"/>
                    </a:rPr>
                    <a:t>phy</a:t>
                  </a:r>
                </a:p>
              </p:txBody>
            </p:sp>
            <p:sp>
              <p:nvSpPr>
                <p:cNvPr id="551013" name="Text Box 101"/>
                <p:cNvSpPr txBox="1">
                  <a:spLocks noChangeArrowheads="1"/>
                </p:cNvSpPr>
                <p:nvPr/>
              </p:nvSpPr>
              <p:spPr bwMode="auto">
                <a:xfrm>
                  <a:off x="4032" y="2966"/>
                  <a:ext cx="483" cy="250"/>
                </a:xfrm>
                <a:prstGeom prst="rect">
                  <a:avLst/>
                </a:prstGeom>
                <a:noFill/>
                <a:ln w="9525">
                  <a:noFill/>
                  <a:miter lim="800000"/>
                  <a:headEnd/>
                  <a:tailEnd/>
                </a:ln>
                <a:effectLst/>
              </p:spPr>
              <p:txBody>
                <a:bodyPr>
                  <a:spAutoFit/>
                </a:bodyPr>
                <a:lstStyle/>
                <a:p>
                  <a:pPr algn="ctr"/>
                  <a:r>
                    <a:rPr lang="en-US" altLang="zh-CN" sz="2000" i="0">
                      <a:ea typeface="宋体" pitchFamily="2" charset="-122"/>
                    </a:rPr>
                    <a:t>Eth</a:t>
                  </a:r>
                </a:p>
              </p:txBody>
            </p:sp>
            <p:sp>
              <p:nvSpPr>
                <p:cNvPr id="551014" name="Text Box 102"/>
                <p:cNvSpPr txBox="1">
                  <a:spLocks noChangeArrowheads="1"/>
                </p:cNvSpPr>
                <p:nvPr/>
              </p:nvSpPr>
              <p:spPr bwMode="auto">
                <a:xfrm>
                  <a:off x="4260" y="2693"/>
                  <a:ext cx="483" cy="250"/>
                </a:xfrm>
                <a:prstGeom prst="rect">
                  <a:avLst/>
                </a:prstGeom>
                <a:noFill/>
                <a:ln w="9525">
                  <a:noFill/>
                  <a:miter lim="800000"/>
                  <a:headEnd/>
                  <a:tailEnd/>
                </a:ln>
                <a:effectLst/>
              </p:spPr>
              <p:txBody>
                <a:bodyPr>
                  <a:spAutoFit/>
                </a:bodyPr>
                <a:lstStyle/>
                <a:p>
                  <a:pPr algn="ctr"/>
                  <a:r>
                    <a:rPr lang="en-US" altLang="zh-CN" sz="2000" i="0">
                      <a:ea typeface="宋体" pitchFamily="2" charset="-122"/>
                    </a:rPr>
                    <a:t>IP</a:t>
                  </a:r>
                </a:p>
              </p:txBody>
            </p:sp>
          </p:grpSp>
          <p:sp>
            <p:nvSpPr>
              <p:cNvPr id="551015" name="Freeform 103"/>
              <p:cNvSpPr>
                <a:spLocks/>
              </p:cNvSpPr>
              <p:nvPr/>
            </p:nvSpPr>
            <p:spPr bwMode="auto">
              <a:xfrm>
                <a:off x="1876" y="2302"/>
                <a:ext cx="551" cy="183"/>
              </a:xfrm>
              <a:custGeom>
                <a:avLst/>
                <a:gdLst/>
                <a:ahLst/>
                <a:cxnLst>
                  <a:cxn ang="0">
                    <a:pos x="310" y="180"/>
                  </a:cxn>
                  <a:cxn ang="0">
                    <a:pos x="0" y="32"/>
                  </a:cxn>
                  <a:cxn ang="0">
                    <a:pos x="480" y="24"/>
                  </a:cxn>
                  <a:cxn ang="0">
                    <a:pos x="428" y="179"/>
                  </a:cxn>
                  <a:cxn ang="0">
                    <a:pos x="310" y="180"/>
                  </a:cxn>
                </a:cxnLst>
                <a:rect l="0" t="0" r="r" b="b"/>
                <a:pathLst>
                  <a:path w="551" h="183">
                    <a:moveTo>
                      <a:pt x="310" y="180"/>
                    </a:moveTo>
                    <a:cubicBezTo>
                      <a:pt x="125" y="113"/>
                      <a:pt x="215" y="91"/>
                      <a:pt x="0" y="32"/>
                    </a:cubicBezTo>
                    <a:cubicBezTo>
                      <a:pt x="311" y="3"/>
                      <a:pt x="409" y="0"/>
                      <a:pt x="480" y="24"/>
                    </a:cubicBezTo>
                    <a:cubicBezTo>
                      <a:pt x="551" y="48"/>
                      <a:pt x="443" y="76"/>
                      <a:pt x="428" y="179"/>
                    </a:cubicBezTo>
                    <a:cubicBezTo>
                      <a:pt x="428" y="179"/>
                      <a:pt x="424" y="183"/>
                      <a:pt x="310" y="180"/>
                    </a:cubicBezTo>
                    <a:close/>
                  </a:path>
                </a:pathLst>
              </a:custGeom>
              <a:gradFill rotWithShape="1">
                <a:gsLst>
                  <a:gs pos="0">
                    <a:srgbClr val="C0C0C0"/>
                  </a:gs>
                  <a:gs pos="100000">
                    <a:schemeClr val="bg1"/>
                  </a:gs>
                </a:gsLst>
                <a:lin ang="5400000" scaled="1"/>
              </a:gradFill>
              <a:ln w="9525" cap="flat" cmpd="sng">
                <a:noFill/>
                <a:prstDash val="solid"/>
                <a:round/>
                <a:headEnd/>
                <a:tailEnd/>
              </a:ln>
              <a:effectLst/>
            </p:spPr>
            <p:txBody>
              <a:bodyPr wrap="none"/>
              <a:lstStyle/>
              <a:p>
                <a:endParaRPr lang="zh-CN" altLang="en-US"/>
              </a:p>
            </p:txBody>
          </p:sp>
          <p:grpSp>
            <p:nvGrpSpPr>
              <p:cNvPr id="19" name="Group 104"/>
              <p:cNvGrpSpPr>
                <a:grpSpLocks/>
              </p:cNvGrpSpPr>
              <p:nvPr/>
            </p:nvGrpSpPr>
            <p:grpSpPr bwMode="auto">
              <a:xfrm>
                <a:off x="1875" y="1702"/>
                <a:ext cx="509" cy="639"/>
                <a:chOff x="4232" y="2566"/>
                <a:chExt cx="834" cy="639"/>
              </a:xfrm>
            </p:grpSpPr>
            <p:sp>
              <p:nvSpPr>
                <p:cNvPr id="551017" name="Rectangle 105"/>
                <p:cNvSpPr>
                  <a:spLocks noChangeArrowheads="1"/>
                </p:cNvSpPr>
                <p:nvPr/>
              </p:nvSpPr>
              <p:spPr bwMode="auto">
                <a:xfrm>
                  <a:off x="4239" y="2762"/>
                  <a:ext cx="827" cy="443"/>
                </a:xfrm>
                <a:prstGeom prst="rect">
                  <a:avLst/>
                </a:prstGeom>
                <a:solidFill>
                  <a:srgbClr val="CCFFFF"/>
                </a:solidFill>
                <a:ln w="9525">
                  <a:noFill/>
                  <a:miter lim="800000"/>
                  <a:headEnd/>
                  <a:tailEnd/>
                </a:ln>
                <a:effectLst/>
              </p:spPr>
              <p:txBody>
                <a:bodyPr wrap="none" anchor="ctr"/>
                <a:lstStyle/>
                <a:p>
                  <a:endParaRPr lang="zh-CN" altLang="en-US"/>
                </a:p>
              </p:txBody>
            </p:sp>
            <p:sp>
              <p:nvSpPr>
                <p:cNvPr id="551018" name="Rectangle 106"/>
                <p:cNvSpPr>
                  <a:spLocks noChangeArrowheads="1"/>
                </p:cNvSpPr>
                <p:nvPr/>
              </p:nvSpPr>
              <p:spPr bwMode="auto">
                <a:xfrm>
                  <a:off x="4233" y="2763"/>
                  <a:ext cx="827" cy="442"/>
                </a:xfrm>
                <a:prstGeom prst="rect">
                  <a:avLst/>
                </a:prstGeom>
                <a:noFill/>
                <a:ln w="9525">
                  <a:solidFill>
                    <a:schemeClr val="tx1"/>
                  </a:solidFill>
                  <a:miter lim="800000"/>
                  <a:headEnd/>
                  <a:tailEnd/>
                </a:ln>
                <a:effectLst/>
              </p:spPr>
              <p:txBody>
                <a:bodyPr wrap="none" anchor="ctr"/>
                <a:lstStyle/>
                <a:p>
                  <a:endParaRPr lang="zh-CN" altLang="en-US"/>
                </a:p>
              </p:txBody>
            </p:sp>
            <p:sp>
              <p:nvSpPr>
                <p:cNvPr id="551019" name="Text Box 107"/>
                <p:cNvSpPr txBox="1">
                  <a:spLocks noChangeArrowheads="1"/>
                </p:cNvSpPr>
                <p:nvPr/>
              </p:nvSpPr>
              <p:spPr bwMode="auto">
                <a:xfrm>
                  <a:off x="4271" y="2566"/>
                  <a:ext cx="792" cy="634"/>
                </a:xfrm>
                <a:prstGeom prst="rect">
                  <a:avLst/>
                </a:prstGeom>
                <a:noFill/>
                <a:ln w="9525">
                  <a:noFill/>
                  <a:miter lim="800000"/>
                  <a:headEnd/>
                  <a:tailEnd/>
                </a:ln>
                <a:effectLst/>
              </p:spPr>
              <p:txBody>
                <a:bodyPr wrap="none">
                  <a:spAutoFit/>
                </a:bodyPr>
                <a:lstStyle/>
                <a:p>
                  <a:pPr algn="ctr"/>
                  <a:endParaRPr lang="en-US" altLang="zh-CN" sz="2000" i="0">
                    <a:ea typeface="宋体" pitchFamily="2" charset="-122"/>
                  </a:endParaRPr>
                </a:p>
                <a:p>
                  <a:pPr algn="ctr"/>
                  <a:r>
                    <a:rPr lang="en-US" altLang="zh-CN" sz="2000" i="0">
                      <a:ea typeface="宋体" pitchFamily="2" charset="-122"/>
                    </a:rPr>
                    <a:t>ATM</a:t>
                  </a:r>
                </a:p>
                <a:p>
                  <a:pPr algn="ctr"/>
                  <a:r>
                    <a:rPr lang="en-US" altLang="zh-CN" sz="2000" i="0">
                      <a:ea typeface="宋体" pitchFamily="2" charset="-122"/>
                    </a:rPr>
                    <a:t>phy</a:t>
                  </a:r>
                </a:p>
              </p:txBody>
            </p:sp>
            <p:sp>
              <p:nvSpPr>
                <p:cNvPr id="551020" name="Line 108"/>
                <p:cNvSpPr>
                  <a:spLocks noChangeShapeType="1"/>
                </p:cNvSpPr>
                <p:nvPr/>
              </p:nvSpPr>
              <p:spPr bwMode="auto">
                <a:xfrm>
                  <a:off x="4232" y="2978"/>
                  <a:ext cx="834" cy="1"/>
                </a:xfrm>
                <a:prstGeom prst="line">
                  <a:avLst/>
                </a:prstGeom>
                <a:noFill/>
                <a:ln w="9525">
                  <a:solidFill>
                    <a:schemeClr val="tx1"/>
                  </a:solidFill>
                  <a:round/>
                  <a:headEnd/>
                  <a:tailEnd/>
                </a:ln>
                <a:effectLst/>
              </p:spPr>
              <p:txBody>
                <a:bodyPr wrap="none"/>
                <a:lstStyle/>
                <a:p>
                  <a:endParaRPr lang="zh-CN" altLang="en-US"/>
                </a:p>
              </p:txBody>
            </p:sp>
          </p:grpSp>
          <p:sp>
            <p:nvSpPr>
              <p:cNvPr id="551021" name="Freeform 109"/>
              <p:cNvSpPr>
                <a:spLocks/>
              </p:cNvSpPr>
              <p:nvPr/>
            </p:nvSpPr>
            <p:spPr bwMode="auto">
              <a:xfrm>
                <a:off x="2438" y="2009"/>
                <a:ext cx="568" cy="180"/>
              </a:xfrm>
              <a:custGeom>
                <a:avLst/>
                <a:gdLst/>
                <a:ahLst/>
                <a:cxnLst>
                  <a:cxn ang="0">
                    <a:pos x="310" y="177"/>
                  </a:cxn>
                  <a:cxn ang="0">
                    <a:pos x="0" y="29"/>
                  </a:cxn>
                  <a:cxn ang="0">
                    <a:pos x="480" y="21"/>
                  </a:cxn>
                  <a:cxn ang="0">
                    <a:pos x="531" y="162"/>
                  </a:cxn>
                  <a:cxn ang="0">
                    <a:pos x="310" y="177"/>
                  </a:cxn>
                </a:cxnLst>
                <a:rect l="0" t="0" r="r" b="b"/>
                <a:pathLst>
                  <a:path w="568" h="180">
                    <a:moveTo>
                      <a:pt x="310" y="177"/>
                    </a:moveTo>
                    <a:cubicBezTo>
                      <a:pt x="280" y="103"/>
                      <a:pt x="215" y="88"/>
                      <a:pt x="0" y="29"/>
                    </a:cubicBezTo>
                    <a:cubicBezTo>
                      <a:pt x="311" y="0"/>
                      <a:pt x="398" y="29"/>
                      <a:pt x="480" y="21"/>
                    </a:cubicBezTo>
                    <a:cubicBezTo>
                      <a:pt x="568" y="43"/>
                      <a:pt x="412" y="66"/>
                      <a:pt x="531" y="162"/>
                    </a:cubicBezTo>
                    <a:cubicBezTo>
                      <a:pt x="531" y="162"/>
                      <a:pt x="424" y="180"/>
                      <a:pt x="310" y="177"/>
                    </a:cubicBezTo>
                    <a:close/>
                  </a:path>
                </a:pathLst>
              </a:custGeom>
              <a:gradFill rotWithShape="1">
                <a:gsLst>
                  <a:gs pos="0">
                    <a:srgbClr val="C0C0C0"/>
                  </a:gs>
                  <a:gs pos="100000">
                    <a:schemeClr val="bg1"/>
                  </a:gs>
                </a:gsLst>
                <a:lin ang="5400000" scaled="1"/>
              </a:gradFill>
              <a:ln w="9525" cap="flat" cmpd="sng">
                <a:noFill/>
                <a:prstDash val="solid"/>
                <a:round/>
                <a:headEnd/>
                <a:tailEnd/>
              </a:ln>
              <a:effectLst/>
            </p:spPr>
            <p:txBody>
              <a:bodyPr wrap="none"/>
              <a:lstStyle/>
              <a:p>
                <a:endParaRPr lang="zh-CN" altLang="en-US"/>
              </a:p>
            </p:txBody>
          </p:sp>
          <p:grpSp>
            <p:nvGrpSpPr>
              <p:cNvPr id="20" name="Group 110"/>
              <p:cNvGrpSpPr>
                <a:grpSpLocks/>
              </p:cNvGrpSpPr>
              <p:nvPr/>
            </p:nvGrpSpPr>
            <p:grpSpPr bwMode="auto">
              <a:xfrm>
                <a:off x="2437" y="1392"/>
                <a:ext cx="509" cy="639"/>
                <a:chOff x="4232" y="2566"/>
                <a:chExt cx="834" cy="639"/>
              </a:xfrm>
            </p:grpSpPr>
            <p:sp>
              <p:nvSpPr>
                <p:cNvPr id="551023" name="Rectangle 111"/>
                <p:cNvSpPr>
                  <a:spLocks noChangeArrowheads="1"/>
                </p:cNvSpPr>
                <p:nvPr/>
              </p:nvSpPr>
              <p:spPr bwMode="auto">
                <a:xfrm>
                  <a:off x="4239" y="2762"/>
                  <a:ext cx="827" cy="443"/>
                </a:xfrm>
                <a:prstGeom prst="rect">
                  <a:avLst/>
                </a:prstGeom>
                <a:solidFill>
                  <a:srgbClr val="CCFFFF"/>
                </a:solidFill>
                <a:ln w="9525">
                  <a:noFill/>
                  <a:miter lim="800000"/>
                  <a:headEnd/>
                  <a:tailEnd/>
                </a:ln>
                <a:effectLst/>
              </p:spPr>
              <p:txBody>
                <a:bodyPr wrap="none" anchor="ctr"/>
                <a:lstStyle/>
                <a:p>
                  <a:endParaRPr lang="zh-CN" altLang="en-US"/>
                </a:p>
              </p:txBody>
            </p:sp>
            <p:sp>
              <p:nvSpPr>
                <p:cNvPr id="551024" name="Rectangle 112"/>
                <p:cNvSpPr>
                  <a:spLocks noChangeArrowheads="1"/>
                </p:cNvSpPr>
                <p:nvPr/>
              </p:nvSpPr>
              <p:spPr bwMode="auto">
                <a:xfrm>
                  <a:off x="4233" y="2763"/>
                  <a:ext cx="827" cy="442"/>
                </a:xfrm>
                <a:prstGeom prst="rect">
                  <a:avLst/>
                </a:prstGeom>
                <a:noFill/>
                <a:ln w="9525">
                  <a:solidFill>
                    <a:schemeClr val="tx1"/>
                  </a:solidFill>
                  <a:miter lim="800000"/>
                  <a:headEnd/>
                  <a:tailEnd/>
                </a:ln>
                <a:effectLst/>
              </p:spPr>
              <p:txBody>
                <a:bodyPr wrap="none" anchor="ctr"/>
                <a:lstStyle/>
                <a:p>
                  <a:endParaRPr lang="zh-CN" altLang="en-US"/>
                </a:p>
              </p:txBody>
            </p:sp>
            <p:sp>
              <p:nvSpPr>
                <p:cNvPr id="551025" name="Text Box 113"/>
                <p:cNvSpPr txBox="1">
                  <a:spLocks noChangeArrowheads="1"/>
                </p:cNvSpPr>
                <p:nvPr/>
              </p:nvSpPr>
              <p:spPr bwMode="auto">
                <a:xfrm>
                  <a:off x="4271" y="2566"/>
                  <a:ext cx="792" cy="634"/>
                </a:xfrm>
                <a:prstGeom prst="rect">
                  <a:avLst/>
                </a:prstGeom>
                <a:noFill/>
                <a:ln w="9525">
                  <a:noFill/>
                  <a:miter lim="800000"/>
                  <a:headEnd/>
                  <a:tailEnd/>
                </a:ln>
                <a:effectLst/>
              </p:spPr>
              <p:txBody>
                <a:bodyPr wrap="none">
                  <a:spAutoFit/>
                </a:bodyPr>
                <a:lstStyle/>
                <a:p>
                  <a:pPr algn="ctr"/>
                  <a:endParaRPr lang="en-US" altLang="zh-CN" sz="2000" i="0">
                    <a:ea typeface="宋体" pitchFamily="2" charset="-122"/>
                  </a:endParaRPr>
                </a:p>
                <a:p>
                  <a:pPr algn="ctr"/>
                  <a:r>
                    <a:rPr lang="en-US" altLang="zh-CN" sz="2000" i="0">
                      <a:ea typeface="宋体" pitchFamily="2" charset="-122"/>
                    </a:rPr>
                    <a:t>ATM</a:t>
                  </a:r>
                </a:p>
                <a:p>
                  <a:pPr algn="ctr"/>
                  <a:r>
                    <a:rPr lang="en-US" altLang="zh-CN" sz="2000" i="0">
                      <a:ea typeface="宋体" pitchFamily="2" charset="-122"/>
                    </a:rPr>
                    <a:t>phy</a:t>
                  </a:r>
                </a:p>
              </p:txBody>
            </p:sp>
            <p:sp>
              <p:nvSpPr>
                <p:cNvPr id="551026" name="Line 114"/>
                <p:cNvSpPr>
                  <a:spLocks noChangeShapeType="1"/>
                </p:cNvSpPr>
                <p:nvPr/>
              </p:nvSpPr>
              <p:spPr bwMode="auto">
                <a:xfrm>
                  <a:off x="4232" y="2978"/>
                  <a:ext cx="834" cy="1"/>
                </a:xfrm>
                <a:prstGeom prst="line">
                  <a:avLst/>
                </a:prstGeom>
                <a:noFill/>
                <a:ln w="9525">
                  <a:solidFill>
                    <a:schemeClr val="tx1"/>
                  </a:solidFill>
                  <a:round/>
                  <a:headEnd/>
                  <a:tailEnd/>
                </a:ln>
                <a:effectLst/>
              </p:spPr>
              <p:txBody>
                <a:bodyPr wrap="none"/>
                <a:lstStyle/>
                <a:p>
                  <a:endParaRPr lang="zh-CN" altLang="en-US"/>
                </a:p>
              </p:txBody>
            </p:sp>
          </p:grpSp>
          <p:sp>
            <p:nvSpPr>
              <p:cNvPr id="551027" name="Freeform 115"/>
              <p:cNvSpPr>
                <a:spLocks/>
              </p:cNvSpPr>
              <p:nvPr/>
            </p:nvSpPr>
            <p:spPr bwMode="auto">
              <a:xfrm>
                <a:off x="3272" y="1735"/>
                <a:ext cx="1063" cy="192"/>
              </a:xfrm>
              <a:custGeom>
                <a:avLst/>
                <a:gdLst/>
                <a:ahLst/>
                <a:cxnLst>
                  <a:cxn ang="0">
                    <a:pos x="0" y="185"/>
                  </a:cxn>
                  <a:cxn ang="0">
                    <a:pos x="243" y="0"/>
                  </a:cxn>
                  <a:cxn ang="0">
                    <a:pos x="1063" y="15"/>
                  </a:cxn>
                  <a:cxn ang="0">
                    <a:pos x="229" y="192"/>
                  </a:cxn>
                  <a:cxn ang="0">
                    <a:pos x="0" y="185"/>
                  </a:cxn>
                </a:cxnLst>
                <a:rect l="0" t="0" r="r" b="b"/>
                <a:pathLst>
                  <a:path w="1063" h="192">
                    <a:moveTo>
                      <a:pt x="0" y="185"/>
                    </a:moveTo>
                    <a:cubicBezTo>
                      <a:pt x="398" y="45"/>
                      <a:pt x="66" y="28"/>
                      <a:pt x="243" y="0"/>
                    </a:cubicBezTo>
                    <a:lnTo>
                      <a:pt x="1063" y="15"/>
                    </a:lnTo>
                    <a:cubicBezTo>
                      <a:pt x="1061" y="47"/>
                      <a:pt x="612" y="89"/>
                      <a:pt x="229" y="192"/>
                    </a:cubicBezTo>
                    <a:cubicBezTo>
                      <a:pt x="229" y="192"/>
                      <a:pt x="132" y="178"/>
                      <a:pt x="0" y="185"/>
                    </a:cubicBezTo>
                    <a:close/>
                  </a:path>
                </a:pathLst>
              </a:custGeom>
              <a:gradFill rotWithShape="1">
                <a:gsLst>
                  <a:gs pos="0">
                    <a:srgbClr val="C0C0C0"/>
                  </a:gs>
                  <a:gs pos="100000">
                    <a:schemeClr val="bg1"/>
                  </a:gs>
                </a:gsLst>
                <a:lin ang="5400000" scaled="1"/>
              </a:gradFill>
              <a:ln w="9525" cap="flat" cmpd="sng">
                <a:noFill/>
                <a:prstDash val="solid"/>
                <a:round/>
                <a:headEnd/>
                <a:tailEnd/>
              </a:ln>
              <a:effectLst/>
            </p:spPr>
            <p:txBody>
              <a:bodyPr wrap="none"/>
              <a:lstStyle/>
              <a:p>
                <a:endParaRPr lang="zh-CN" altLang="en-US"/>
              </a:p>
            </p:txBody>
          </p:sp>
          <p:grpSp>
            <p:nvGrpSpPr>
              <p:cNvPr id="21" name="Group 116"/>
              <p:cNvGrpSpPr>
                <a:grpSpLocks/>
              </p:cNvGrpSpPr>
              <p:nvPr/>
            </p:nvGrpSpPr>
            <p:grpSpPr bwMode="auto">
              <a:xfrm>
                <a:off x="3474" y="572"/>
                <a:ext cx="861" cy="1210"/>
                <a:chOff x="3917" y="1813"/>
                <a:chExt cx="861" cy="1210"/>
              </a:xfrm>
            </p:grpSpPr>
            <p:sp>
              <p:nvSpPr>
                <p:cNvPr id="551029" name="Rectangle 117"/>
                <p:cNvSpPr>
                  <a:spLocks noChangeArrowheads="1"/>
                </p:cNvSpPr>
                <p:nvPr/>
              </p:nvSpPr>
              <p:spPr bwMode="auto">
                <a:xfrm>
                  <a:off x="3943" y="2415"/>
                  <a:ext cx="827" cy="598"/>
                </a:xfrm>
                <a:prstGeom prst="rect">
                  <a:avLst/>
                </a:prstGeom>
                <a:solidFill>
                  <a:srgbClr val="CCFFFF"/>
                </a:solidFill>
                <a:ln w="9525">
                  <a:noFill/>
                  <a:miter lim="800000"/>
                  <a:headEnd/>
                  <a:tailEnd/>
                </a:ln>
                <a:effectLst/>
              </p:spPr>
              <p:txBody>
                <a:bodyPr wrap="none" anchor="ctr"/>
                <a:lstStyle/>
                <a:p>
                  <a:endParaRPr lang="zh-CN" altLang="en-US"/>
                </a:p>
              </p:txBody>
            </p:sp>
            <p:sp>
              <p:nvSpPr>
                <p:cNvPr id="551030" name="Rectangle 118"/>
                <p:cNvSpPr>
                  <a:spLocks noChangeArrowheads="1"/>
                </p:cNvSpPr>
                <p:nvPr/>
              </p:nvSpPr>
              <p:spPr bwMode="auto">
                <a:xfrm>
                  <a:off x="3937" y="1861"/>
                  <a:ext cx="827" cy="1152"/>
                </a:xfrm>
                <a:prstGeom prst="rect">
                  <a:avLst/>
                </a:prstGeom>
                <a:noFill/>
                <a:ln w="9525">
                  <a:solidFill>
                    <a:schemeClr val="tx1"/>
                  </a:solidFill>
                  <a:miter lim="800000"/>
                  <a:headEnd/>
                  <a:tailEnd/>
                </a:ln>
                <a:effectLst/>
              </p:spPr>
              <p:txBody>
                <a:bodyPr wrap="none" anchor="ctr"/>
                <a:lstStyle/>
                <a:p>
                  <a:endParaRPr lang="zh-CN" altLang="en-US"/>
                </a:p>
              </p:txBody>
            </p:sp>
            <p:sp>
              <p:nvSpPr>
                <p:cNvPr id="551031" name="Text Box 119"/>
                <p:cNvSpPr txBox="1">
                  <a:spLocks noChangeArrowheads="1"/>
                </p:cNvSpPr>
                <p:nvPr/>
              </p:nvSpPr>
              <p:spPr bwMode="auto">
                <a:xfrm>
                  <a:off x="3917" y="1813"/>
                  <a:ext cx="834" cy="1210"/>
                </a:xfrm>
                <a:prstGeom prst="rect">
                  <a:avLst/>
                </a:prstGeom>
                <a:noFill/>
                <a:ln w="9525">
                  <a:noFill/>
                  <a:miter lim="800000"/>
                  <a:headEnd/>
                  <a:tailEnd/>
                </a:ln>
                <a:effectLst/>
              </p:spPr>
              <p:txBody>
                <a:bodyPr wrap="none">
                  <a:spAutoFit/>
                </a:bodyPr>
                <a:lstStyle/>
                <a:p>
                  <a:pPr algn="ctr"/>
                  <a:r>
                    <a:rPr lang="en-US" altLang="zh-CN" sz="2000" i="0">
                      <a:ea typeface="宋体" pitchFamily="2" charset="-122"/>
                    </a:rPr>
                    <a:t>app</a:t>
                  </a:r>
                </a:p>
                <a:p>
                  <a:pPr algn="ctr"/>
                  <a:r>
                    <a:rPr lang="en-US" altLang="zh-CN" sz="2000" i="0">
                      <a:ea typeface="宋体" pitchFamily="2" charset="-122"/>
                    </a:rPr>
                    <a:t>transport</a:t>
                  </a:r>
                </a:p>
                <a:p>
                  <a:pPr algn="ctr"/>
                  <a:r>
                    <a:rPr lang="en-US" altLang="zh-CN" sz="2000" i="0">
                      <a:ea typeface="宋体" pitchFamily="2" charset="-122"/>
                    </a:rPr>
                    <a:t>IP</a:t>
                  </a:r>
                </a:p>
                <a:p>
                  <a:pPr algn="ctr"/>
                  <a:r>
                    <a:rPr lang="en-US" altLang="zh-CN" sz="2000" i="0">
                      <a:ea typeface="宋体" pitchFamily="2" charset="-122"/>
                    </a:rPr>
                    <a:t>AAL</a:t>
                  </a:r>
                </a:p>
                <a:p>
                  <a:pPr algn="ctr"/>
                  <a:r>
                    <a:rPr lang="en-US" altLang="zh-CN" sz="2000" i="0">
                      <a:ea typeface="宋体" pitchFamily="2" charset="-122"/>
                    </a:rPr>
                    <a:t>ATM</a:t>
                  </a:r>
                </a:p>
                <a:p>
                  <a:pPr algn="ctr"/>
                  <a:r>
                    <a:rPr lang="en-US" altLang="zh-CN" sz="2000" i="0">
                      <a:ea typeface="宋体" pitchFamily="2" charset="-122"/>
                    </a:rPr>
                    <a:t>phy</a:t>
                  </a:r>
                </a:p>
              </p:txBody>
            </p:sp>
            <p:sp>
              <p:nvSpPr>
                <p:cNvPr id="551032" name="Line 120"/>
                <p:cNvSpPr>
                  <a:spLocks noChangeShapeType="1"/>
                </p:cNvSpPr>
                <p:nvPr/>
              </p:nvSpPr>
              <p:spPr bwMode="auto">
                <a:xfrm>
                  <a:off x="3936" y="2230"/>
                  <a:ext cx="841" cy="1"/>
                </a:xfrm>
                <a:prstGeom prst="line">
                  <a:avLst/>
                </a:prstGeom>
                <a:noFill/>
                <a:ln w="9525">
                  <a:solidFill>
                    <a:schemeClr val="tx1"/>
                  </a:solidFill>
                  <a:round/>
                  <a:headEnd/>
                  <a:tailEnd/>
                </a:ln>
                <a:effectLst/>
              </p:spPr>
              <p:txBody>
                <a:bodyPr wrap="none"/>
                <a:lstStyle/>
                <a:p>
                  <a:endParaRPr lang="zh-CN" altLang="en-US"/>
                </a:p>
              </p:txBody>
            </p:sp>
            <p:sp>
              <p:nvSpPr>
                <p:cNvPr id="551033" name="Line 121"/>
                <p:cNvSpPr>
                  <a:spLocks noChangeShapeType="1"/>
                </p:cNvSpPr>
                <p:nvPr/>
              </p:nvSpPr>
              <p:spPr bwMode="auto">
                <a:xfrm>
                  <a:off x="3943" y="2415"/>
                  <a:ext cx="834" cy="1"/>
                </a:xfrm>
                <a:prstGeom prst="line">
                  <a:avLst/>
                </a:prstGeom>
                <a:noFill/>
                <a:ln w="9525">
                  <a:solidFill>
                    <a:schemeClr val="tx1"/>
                  </a:solidFill>
                  <a:round/>
                  <a:headEnd/>
                  <a:tailEnd/>
                </a:ln>
                <a:effectLst/>
              </p:spPr>
              <p:txBody>
                <a:bodyPr wrap="none"/>
                <a:lstStyle/>
                <a:p>
                  <a:endParaRPr lang="zh-CN" altLang="en-US"/>
                </a:p>
              </p:txBody>
            </p:sp>
            <p:sp>
              <p:nvSpPr>
                <p:cNvPr id="551034" name="Line 122"/>
                <p:cNvSpPr>
                  <a:spLocks noChangeShapeType="1"/>
                </p:cNvSpPr>
                <p:nvPr/>
              </p:nvSpPr>
              <p:spPr bwMode="auto">
                <a:xfrm>
                  <a:off x="3928" y="2593"/>
                  <a:ext cx="841" cy="1"/>
                </a:xfrm>
                <a:prstGeom prst="line">
                  <a:avLst/>
                </a:prstGeom>
                <a:noFill/>
                <a:ln w="9525">
                  <a:solidFill>
                    <a:schemeClr val="tx1"/>
                  </a:solidFill>
                  <a:round/>
                  <a:headEnd/>
                  <a:tailEnd/>
                </a:ln>
                <a:effectLst/>
              </p:spPr>
              <p:txBody>
                <a:bodyPr wrap="none"/>
                <a:lstStyle/>
                <a:p>
                  <a:endParaRPr lang="zh-CN" altLang="en-US"/>
                </a:p>
              </p:txBody>
            </p:sp>
            <p:sp>
              <p:nvSpPr>
                <p:cNvPr id="551035" name="Line 123"/>
                <p:cNvSpPr>
                  <a:spLocks noChangeShapeType="1"/>
                </p:cNvSpPr>
                <p:nvPr/>
              </p:nvSpPr>
              <p:spPr bwMode="auto">
                <a:xfrm>
                  <a:off x="3936" y="2786"/>
                  <a:ext cx="834" cy="1"/>
                </a:xfrm>
                <a:prstGeom prst="line">
                  <a:avLst/>
                </a:prstGeom>
                <a:noFill/>
                <a:ln w="9525">
                  <a:solidFill>
                    <a:schemeClr val="tx1"/>
                  </a:solidFill>
                  <a:round/>
                  <a:headEnd/>
                  <a:tailEnd/>
                </a:ln>
                <a:effectLst/>
              </p:spPr>
              <p:txBody>
                <a:bodyPr wrap="none"/>
                <a:lstStyle/>
                <a:p>
                  <a:endParaRPr lang="zh-CN" altLang="en-US"/>
                </a:p>
              </p:txBody>
            </p:sp>
            <p:sp>
              <p:nvSpPr>
                <p:cNvPr id="551036" name="Line 124"/>
                <p:cNvSpPr>
                  <a:spLocks noChangeShapeType="1"/>
                </p:cNvSpPr>
                <p:nvPr/>
              </p:nvSpPr>
              <p:spPr bwMode="auto">
                <a:xfrm>
                  <a:off x="3950" y="2049"/>
                  <a:ext cx="828" cy="1"/>
                </a:xfrm>
                <a:prstGeom prst="line">
                  <a:avLst/>
                </a:prstGeom>
                <a:noFill/>
                <a:ln w="9525">
                  <a:solidFill>
                    <a:schemeClr val="tx1"/>
                  </a:solidFill>
                  <a:round/>
                  <a:headEnd/>
                  <a:tailEnd/>
                </a:ln>
                <a:effectLst/>
              </p:spPr>
              <p:txBody>
                <a:bodyPr wrap="none"/>
                <a:lstStyle/>
                <a:p>
                  <a:endParaRPr lang="zh-CN" altLang="en-US"/>
                </a:p>
              </p:txBody>
            </p:sp>
          </p:grpSp>
          <p:sp>
            <p:nvSpPr>
              <p:cNvPr id="551037" name="Freeform 125"/>
              <p:cNvSpPr>
                <a:spLocks/>
              </p:cNvSpPr>
              <p:nvPr/>
            </p:nvSpPr>
            <p:spPr bwMode="auto">
              <a:xfrm>
                <a:off x="74" y="1706"/>
                <a:ext cx="920" cy="409"/>
              </a:xfrm>
              <a:custGeom>
                <a:avLst/>
                <a:gdLst/>
                <a:ahLst/>
                <a:cxnLst>
                  <a:cxn ang="0">
                    <a:pos x="635" y="406"/>
                  </a:cxn>
                  <a:cxn ang="0">
                    <a:pos x="0" y="58"/>
                  </a:cxn>
                  <a:cxn ang="0">
                    <a:pos x="797" y="52"/>
                  </a:cxn>
                  <a:cxn ang="0">
                    <a:pos x="738" y="251"/>
                  </a:cxn>
                  <a:cxn ang="0">
                    <a:pos x="635" y="406"/>
                  </a:cxn>
                </a:cxnLst>
                <a:rect l="0" t="0" r="r" b="b"/>
                <a:pathLst>
                  <a:path w="920" h="409">
                    <a:moveTo>
                      <a:pt x="635" y="406"/>
                    </a:moveTo>
                    <a:cubicBezTo>
                      <a:pt x="310" y="125"/>
                      <a:pt x="0" y="58"/>
                      <a:pt x="0" y="58"/>
                    </a:cubicBezTo>
                    <a:lnTo>
                      <a:pt x="797" y="52"/>
                    </a:lnTo>
                    <a:cubicBezTo>
                      <a:pt x="920" y="84"/>
                      <a:pt x="790" y="0"/>
                      <a:pt x="738" y="251"/>
                    </a:cubicBezTo>
                    <a:cubicBezTo>
                      <a:pt x="738" y="251"/>
                      <a:pt x="749" y="409"/>
                      <a:pt x="635" y="406"/>
                    </a:cubicBezTo>
                    <a:close/>
                  </a:path>
                </a:pathLst>
              </a:custGeom>
              <a:gradFill rotWithShape="1">
                <a:gsLst>
                  <a:gs pos="0">
                    <a:srgbClr val="C0C0C0"/>
                  </a:gs>
                  <a:gs pos="100000">
                    <a:schemeClr val="bg1"/>
                  </a:gs>
                </a:gsLst>
                <a:lin ang="5400000" scaled="1"/>
              </a:gradFill>
              <a:ln w="9525" cap="flat" cmpd="sng">
                <a:noFill/>
                <a:prstDash val="solid"/>
                <a:round/>
                <a:headEnd/>
                <a:tailEnd/>
              </a:ln>
              <a:effectLst/>
            </p:spPr>
            <p:txBody>
              <a:bodyPr wrap="none"/>
              <a:lstStyle/>
              <a:p>
                <a:endParaRPr lang="zh-CN" altLang="en-US"/>
              </a:p>
            </p:txBody>
          </p:sp>
          <p:grpSp>
            <p:nvGrpSpPr>
              <p:cNvPr id="22" name="Group 126"/>
              <p:cNvGrpSpPr>
                <a:grpSpLocks/>
              </p:cNvGrpSpPr>
              <p:nvPr/>
            </p:nvGrpSpPr>
            <p:grpSpPr bwMode="auto">
              <a:xfrm>
                <a:off x="63" y="773"/>
                <a:ext cx="861" cy="1018"/>
                <a:chOff x="4035" y="1968"/>
                <a:chExt cx="861" cy="1018"/>
              </a:xfrm>
            </p:grpSpPr>
            <p:sp>
              <p:nvSpPr>
                <p:cNvPr id="551039" name="Rectangle 127"/>
                <p:cNvSpPr>
                  <a:spLocks noChangeArrowheads="1"/>
                </p:cNvSpPr>
                <p:nvPr/>
              </p:nvSpPr>
              <p:spPr bwMode="auto">
                <a:xfrm>
                  <a:off x="4055" y="2016"/>
                  <a:ext cx="827" cy="945"/>
                </a:xfrm>
                <a:prstGeom prst="rect">
                  <a:avLst/>
                </a:prstGeom>
                <a:noFill/>
                <a:ln w="9525">
                  <a:solidFill>
                    <a:schemeClr val="tx1"/>
                  </a:solidFill>
                  <a:miter lim="800000"/>
                  <a:headEnd/>
                  <a:tailEnd/>
                </a:ln>
                <a:effectLst/>
              </p:spPr>
              <p:txBody>
                <a:bodyPr wrap="none" anchor="ctr"/>
                <a:lstStyle/>
                <a:p>
                  <a:endParaRPr lang="zh-CN" altLang="en-US"/>
                </a:p>
              </p:txBody>
            </p:sp>
            <p:sp>
              <p:nvSpPr>
                <p:cNvPr id="551040" name="Text Box 128"/>
                <p:cNvSpPr txBox="1">
                  <a:spLocks noChangeArrowheads="1"/>
                </p:cNvSpPr>
                <p:nvPr/>
              </p:nvSpPr>
              <p:spPr bwMode="auto">
                <a:xfrm>
                  <a:off x="4035" y="1968"/>
                  <a:ext cx="834" cy="1018"/>
                </a:xfrm>
                <a:prstGeom prst="rect">
                  <a:avLst/>
                </a:prstGeom>
                <a:noFill/>
                <a:ln w="9525">
                  <a:noFill/>
                  <a:miter lim="800000"/>
                  <a:headEnd/>
                  <a:tailEnd/>
                </a:ln>
                <a:effectLst/>
              </p:spPr>
              <p:txBody>
                <a:bodyPr wrap="none">
                  <a:spAutoFit/>
                </a:bodyPr>
                <a:lstStyle/>
                <a:p>
                  <a:pPr algn="ctr"/>
                  <a:r>
                    <a:rPr lang="en-US" altLang="zh-CN" sz="2000" i="0">
                      <a:ea typeface="宋体" pitchFamily="2" charset="-122"/>
                    </a:rPr>
                    <a:t>app</a:t>
                  </a:r>
                </a:p>
                <a:p>
                  <a:pPr algn="ctr"/>
                  <a:r>
                    <a:rPr lang="en-US" altLang="zh-CN" sz="2000" i="0">
                      <a:ea typeface="宋体" pitchFamily="2" charset="-122"/>
                    </a:rPr>
                    <a:t>transport</a:t>
                  </a:r>
                </a:p>
                <a:p>
                  <a:pPr algn="ctr"/>
                  <a:r>
                    <a:rPr lang="en-US" altLang="zh-CN" sz="2000" i="0">
                      <a:ea typeface="宋体" pitchFamily="2" charset="-122"/>
                    </a:rPr>
                    <a:t>IP</a:t>
                  </a:r>
                </a:p>
                <a:p>
                  <a:pPr algn="ctr"/>
                  <a:r>
                    <a:rPr lang="en-US" altLang="zh-CN" sz="2000" i="0">
                      <a:ea typeface="宋体" pitchFamily="2" charset="-122"/>
                    </a:rPr>
                    <a:t>Eth</a:t>
                  </a:r>
                </a:p>
                <a:p>
                  <a:pPr algn="ctr"/>
                  <a:r>
                    <a:rPr lang="en-US" altLang="zh-CN" sz="2000" i="0">
                      <a:ea typeface="宋体" pitchFamily="2" charset="-122"/>
                    </a:rPr>
                    <a:t>phy</a:t>
                  </a:r>
                </a:p>
              </p:txBody>
            </p:sp>
            <p:sp>
              <p:nvSpPr>
                <p:cNvPr id="551041" name="Line 129"/>
                <p:cNvSpPr>
                  <a:spLocks noChangeShapeType="1"/>
                </p:cNvSpPr>
                <p:nvPr/>
              </p:nvSpPr>
              <p:spPr bwMode="auto">
                <a:xfrm>
                  <a:off x="4054" y="2385"/>
                  <a:ext cx="841" cy="1"/>
                </a:xfrm>
                <a:prstGeom prst="line">
                  <a:avLst/>
                </a:prstGeom>
                <a:noFill/>
                <a:ln w="9525">
                  <a:solidFill>
                    <a:schemeClr val="tx1"/>
                  </a:solidFill>
                  <a:round/>
                  <a:headEnd/>
                  <a:tailEnd/>
                </a:ln>
                <a:effectLst/>
              </p:spPr>
              <p:txBody>
                <a:bodyPr wrap="none"/>
                <a:lstStyle/>
                <a:p>
                  <a:endParaRPr lang="zh-CN" altLang="en-US"/>
                </a:p>
              </p:txBody>
            </p:sp>
            <p:sp>
              <p:nvSpPr>
                <p:cNvPr id="551042" name="Line 130"/>
                <p:cNvSpPr>
                  <a:spLocks noChangeShapeType="1"/>
                </p:cNvSpPr>
                <p:nvPr/>
              </p:nvSpPr>
              <p:spPr bwMode="auto">
                <a:xfrm>
                  <a:off x="4061" y="2570"/>
                  <a:ext cx="834" cy="1"/>
                </a:xfrm>
                <a:prstGeom prst="line">
                  <a:avLst/>
                </a:prstGeom>
                <a:noFill/>
                <a:ln w="9525">
                  <a:solidFill>
                    <a:schemeClr val="tx1"/>
                  </a:solidFill>
                  <a:round/>
                  <a:headEnd/>
                  <a:tailEnd/>
                </a:ln>
                <a:effectLst/>
              </p:spPr>
              <p:txBody>
                <a:bodyPr wrap="none"/>
                <a:lstStyle/>
                <a:p>
                  <a:endParaRPr lang="zh-CN" altLang="en-US"/>
                </a:p>
              </p:txBody>
            </p:sp>
            <p:sp>
              <p:nvSpPr>
                <p:cNvPr id="551043" name="Line 131"/>
                <p:cNvSpPr>
                  <a:spLocks noChangeShapeType="1"/>
                </p:cNvSpPr>
                <p:nvPr/>
              </p:nvSpPr>
              <p:spPr bwMode="auto">
                <a:xfrm>
                  <a:off x="4046" y="2748"/>
                  <a:ext cx="841" cy="1"/>
                </a:xfrm>
                <a:prstGeom prst="line">
                  <a:avLst/>
                </a:prstGeom>
                <a:noFill/>
                <a:ln w="9525">
                  <a:solidFill>
                    <a:schemeClr val="tx1"/>
                  </a:solidFill>
                  <a:round/>
                  <a:headEnd/>
                  <a:tailEnd/>
                </a:ln>
                <a:effectLst/>
              </p:spPr>
              <p:txBody>
                <a:bodyPr wrap="none"/>
                <a:lstStyle/>
                <a:p>
                  <a:endParaRPr lang="zh-CN" altLang="en-US"/>
                </a:p>
              </p:txBody>
            </p:sp>
            <p:sp>
              <p:nvSpPr>
                <p:cNvPr id="551044" name="Line 132"/>
                <p:cNvSpPr>
                  <a:spLocks noChangeShapeType="1"/>
                </p:cNvSpPr>
                <p:nvPr/>
              </p:nvSpPr>
              <p:spPr bwMode="auto">
                <a:xfrm>
                  <a:off x="4068" y="2204"/>
                  <a:ext cx="828" cy="1"/>
                </a:xfrm>
                <a:prstGeom prst="line">
                  <a:avLst/>
                </a:prstGeom>
                <a:noFill/>
                <a:ln w="9525">
                  <a:solidFill>
                    <a:schemeClr val="tx1"/>
                  </a:solidFill>
                  <a:round/>
                  <a:headEnd/>
                  <a:tailEnd/>
                </a:ln>
                <a:effectLst/>
              </p:spPr>
              <p:txBody>
                <a:bodyPr wrap="none"/>
                <a:lstStyle/>
                <a:p>
                  <a:endParaRPr lang="zh-CN" altLang="en-US"/>
                </a:p>
              </p:txBody>
            </p:sp>
          </p:grpSp>
        </p:grpSp>
        <p:graphicFrame>
          <p:nvGraphicFramePr>
            <p:cNvPr id="551045" name="Object 133"/>
            <p:cNvGraphicFramePr>
              <a:graphicFrameLocks noChangeAspect="1"/>
            </p:cNvGraphicFramePr>
            <p:nvPr/>
          </p:nvGraphicFramePr>
          <p:xfrm>
            <a:off x="2573338" y="3403600"/>
            <a:ext cx="523875" cy="454025"/>
          </p:xfrm>
          <a:graphic>
            <a:graphicData uri="http://schemas.openxmlformats.org/presentationml/2006/ole">
              <p:oleObj spid="_x0000_s14427" name="Clip" r:id="rId8" imgW="1305000" imgH="1085760" progId="">
                <p:embed/>
              </p:oleObj>
            </a:graphicData>
          </a:graphic>
        </p:graphicFrame>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5"/>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4819" name="슬라이드 번호 개체 틀 6"/>
          <p:cNvSpPr>
            <a:spLocks noGrp="1"/>
          </p:cNvSpPr>
          <p:nvPr>
            <p:ph type="sldNum" sz="quarter" idx="12"/>
          </p:nvPr>
        </p:nvSpPr>
        <p:spPr>
          <a:noFill/>
        </p:spPr>
        <p:txBody>
          <a:bodyPr/>
          <a:lstStyle/>
          <a:p>
            <a:r>
              <a:rPr lang="en-US" altLang="ko-KR" dirty="0" smtClean="0"/>
              <a:t>3-</a:t>
            </a:r>
            <a:fld id="{9D5EBEF6-22FA-4CAC-8A11-8C0FF0C88E7B}" type="slidenum">
              <a:rPr lang="en-US" altLang="ko-KR" smtClean="0"/>
              <a:pPr/>
              <a:t>49</a:t>
            </a:fld>
            <a:endParaRPr lang="en-US" altLang="ko-KR" dirty="0"/>
          </a:p>
        </p:txBody>
      </p:sp>
      <p:sp>
        <p:nvSpPr>
          <p:cNvPr id="34820" name="Rectangle 2"/>
          <p:cNvSpPr>
            <a:spLocks noGrp="1" noChangeArrowheads="1"/>
          </p:cNvSpPr>
          <p:nvPr>
            <p:ph type="title"/>
          </p:nvPr>
        </p:nvSpPr>
        <p:spPr/>
        <p:txBody>
          <a:bodyPr/>
          <a:lstStyle/>
          <a:p>
            <a:r>
              <a:rPr lang="en-US" altLang="ko-KR" dirty="0" smtClean="0">
                <a:ea typeface="Gulim" pitchFamily="34" charset="-127"/>
              </a:rPr>
              <a:t>Unit 3: Network Switching</a:t>
            </a:r>
          </a:p>
        </p:txBody>
      </p:sp>
      <p:sp>
        <p:nvSpPr>
          <p:cNvPr id="34821" name="Rectangle 3"/>
          <p:cNvSpPr>
            <a:spLocks noGrp="1" noChangeArrowheads="1"/>
          </p:cNvSpPr>
          <p:nvPr>
            <p:ph type="body" sz="half" idx="1"/>
          </p:nvPr>
        </p:nvSpPr>
        <p:spPr/>
        <p:txBody>
          <a:bodyPr/>
          <a:lstStyle/>
          <a:p>
            <a:r>
              <a:rPr lang="en-US" altLang="ko-KR" sz="2400" dirty="0" smtClean="0">
                <a:ea typeface="Gulim" pitchFamily="34" charset="-127"/>
              </a:rPr>
              <a:t>3.1 What’s inside a router (basic concepts of switching)</a:t>
            </a:r>
          </a:p>
          <a:p>
            <a:r>
              <a:rPr lang="en-US" altLang="ko-KR" sz="2400" dirty="0" smtClean="0">
                <a:ea typeface="Gulim" pitchFamily="34" charset="-127"/>
              </a:rPr>
              <a:t>3.2 </a:t>
            </a:r>
            <a:r>
              <a:rPr lang="en-US" altLang="zh-CN" sz="2400" dirty="0" smtClean="0">
                <a:ea typeface="宋体" pitchFamily="2" charset="-122"/>
              </a:rPr>
              <a:t>Other interconnection devices</a:t>
            </a:r>
            <a:endParaRPr lang="en-US" altLang="ko-KR" sz="2400" dirty="0" smtClean="0">
              <a:ea typeface="Gulim" pitchFamily="34" charset="-127"/>
            </a:endParaRPr>
          </a:p>
          <a:p>
            <a:pPr lvl="1"/>
            <a:r>
              <a:rPr lang="en-US" altLang="ko-KR" sz="2000" dirty="0" smtClean="0">
                <a:ea typeface="Gulim" pitchFamily="34" charset="-127"/>
              </a:rPr>
              <a:t>Physical-layer hubs</a:t>
            </a:r>
          </a:p>
          <a:p>
            <a:pPr lvl="1"/>
            <a:r>
              <a:rPr lang="en-US" altLang="ko-KR" sz="2000" dirty="0" smtClean="0">
                <a:ea typeface="Gulim" pitchFamily="34" charset="-127"/>
              </a:rPr>
              <a:t>Link-layer switches</a:t>
            </a:r>
          </a:p>
          <a:p>
            <a:pPr lvl="1"/>
            <a:r>
              <a:rPr lang="en-GB" altLang="ko-KR" sz="2000" dirty="0" smtClean="0">
                <a:ea typeface="Gulim" pitchFamily="34" charset="-127"/>
              </a:rPr>
              <a:t>Link-layer bridges</a:t>
            </a:r>
            <a:endParaRPr lang="en-US" altLang="ko-KR" sz="2000" dirty="0" smtClean="0">
              <a:ea typeface="Gulim" pitchFamily="34" charset="-127"/>
            </a:endParaRPr>
          </a:p>
          <a:p>
            <a:pPr lvl="1"/>
            <a:r>
              <a:rPr lang="en-GB" altLang="ko-KR" sz="2000" dirty="0" smtClean="0">
                <a:ea typeface="Gulim" pitchFamily="34" charset="-127"/>
              </a:rPr>
              <a:t>Performance Comparison</a:t>
            </a:r>
            <a:endParaRPr lang="en-US" altLang="ko-KR" sz="2000" dirty="0" smtClean="0">
              <a:ea typeface="Gulim" pitchFamily="34" charset="-127"/>
            </a:endParaRPr>
          </a:p>
        </p:txBody>
      </p:sp>
      <p:sp>
        <p:nvSpPr>
          <p:cNvPr id="9" name="Rectangle 4"/>
          <p:cNvSpPr txBox="1">
            <a:spLocks noChangeArrowheads="1"/>
          </p:cNvSpPr>
          <p:nvPr/>
        </p:nvSpPr>
        <p:spPr bwMode="auto">
          <a:xfrm>
            <a:off x="4495799" y="1600200"/>
            <a:ext cx="4035251"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solidFill>
                  <a:srgbClr val="FF0000"/>
                </a:solidFill>
                <a:effectLst/>
                <a:uLnTx/>
                <a:uFillTx/>
                <a:latin typeface="+mn-lt"/>
                <a:ea typeface="Gulim" pitchFamily="34" charset="-127"/>
                <a:cs typeface="+mn-cs"/>
              </a:rPr>
              <a:t>3.3 Trend of simplifying architecture</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ATM</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rgbClr val="FF0000"/>
                </a:solidFill>
                <a:effectLst/>
                <a:uLnTx/>
                <a:uFillTx/>
                <a:latin typeface="+mn-lt"/>
                <a:ea typeface="Gulim" pitchFamily="34" charset="-127"/>
              </a:rPr>
              <a:t>IP over SDH</a:t>
            </a:r>
            <a:endParaRPr kumimoji="0" lang="en-US" altLang="ko-KR" sz="2000" b="0" i="0" u="none" strike="noStrike" kern="0" cap="none" spc="0" normalizeH="0" baseline="0" noProof="0" dirty="0" smtClean="0">
              <a:ln>
                <a:noFill/>
              </a:ln>
              <a:solidFill>
                <a:srgbClr val="FF0000"/>
              </a:solidFill>
              <a:effectLst/>
              <a:uLnTx/>
              <a:uFillTx/>
              <a:latin typeface="+mn-lt"/>
              <a:ea typeface="Gulim" pitchFamily="34" charset="-127"/>
            </a:endParaRP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WDM</a:t>
            </a: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effectLst/>
                <a:uLnTx/>
                <a:uFillTx/>
                <a:latin typeface="+mn-lt"/>
                <a:ea typeface="Gulim" pitchFamily="34" charset="-127"/>
                <a:cs typeface="+mn-cs"/>
              </a:rPr>
              <a:t>3.4 Switching technology</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Switching concepts</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Multilayer switching</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MPLS</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342900" lvl="0" indent="-342900">
              <a:spcBef>
                <a:spcPct val="20000"/>
              </a:spcBef>
              <a:buClr>
                <a:schemeClr val="accent2"/>
              </a:buClr>
              <a:buSzPct val="85000"/>
              <a:buFont typeface="Wingdings" pitchFamily="2" charset="2"/>
              <a:buChar char="q"/>
              <a:defRPr/>
            </a:pPr>
            <a:r>
              <a:rPr lang="en-GB" altLang="ko-KR" kern="0" dirty="0" smtClean="0">
                <a:latin typeface="+mn-lt"/>
                <a:ea typeface="Gulim" pitchFamily="34" charset="-127"/>
              </a:rPr>
              <a:t>3.5 Data </a:t>
            </a:r>
            <a:r>
              <a:rPr lang="en-GB" altLang="ko-KR" kern="0" dirty="0" err="1" smtClean="0">
                <a:latin typeface="+mn-lt"/>
                <a:ea typeface="Gulim" pitchFamily="34" charset="-127"/>
              </a:rPr>
              <a:t>center</a:t>
            </a:r>
            <a:r>
              <a:rPr lang="en-GB" altLang="ko-KR" kern="0" dirty="0" smtClean="0">
                <a:latin typeface="+mn-lt"/>
                <a:ea typeface="Gulim" pitchFamily="34" charset="-127"/>
              </a:rPr>
              <a:t> networking</a:t>
            </a:r>
            <a:endPar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399" y="228600"/>
            <a:ext cx="8359391" cy="1143000"/>
          </a:xfrm>
        </p:spPr>
        <p:txBody>
          <a:bodyPr/>
          <a:lstStyle/>
          <a:p>
            <a:r>
              <a:rPr lang="en-US" altLang="zh-CN" sz="3200" dirty="0" smtClean="0"/>
              <a:t>Performance Requirements for A Lookup</a:t>
            </a:r>
            <a:endParaRPr lang="zh-CN" altLang="en-US" sz="3200" dirty="0"/>
          </a:p>
        </p:txBody>
      </p:sp>
      <p:sp>
        <p:nvSpPr>
          <p:cNvPr id="3" name="内容占位符 2"/>
          <p:cNvSpPr>
            <a:spLocks noGrp="1"/>
          </p:cNvSpPr>
          <p:nvPr>
            <p:ph idx="1"/>
          </p:nvPr>
        </p:nvSpPr>
        <p:spPr>
          <a:xfrm>
            <a:off x="533399" y="1436914"/>
            <a:ext cx="8067989" cy="4811486"/>
          </a:xfrm>
        </p:spPr>
        <p:txBody>
          <a:bodyPr/>
          <a:lstStyle/>
          <a:p>
            <a:r>
              <a:rPr lang="en-US" altLang="zh-CN" sz="2400" dirty="0" err="1" smtClean="0"/>
              <a:t>T</a:t>
            </a:r>
            <a:r>
              <a:rPr lang="en-US" altLang="zh-CN" sz="2400" baseline="-25000" dirty="0" err="1" smtClean="0"/>
              <a:t>lookup</a:t>
            </a:r>
            <a:r>
              <a:rPr lang="en-US" altLang="zh-CN" sz="2400" dirty="0" smtClean="0"/>
              <a:t> &lt; </a:t>
            </a:r>
            <a:r>
              <a:rPr lang="en-US" altLang="zh-CN" sz="2400" dirty="0" err="1" smtClean="0"/>
              <a:t>T</a:t>
            </a:r>
            <a:r>
              <a:rPr lang="en-US" altLang="zh-CN" sz="2400" baseline="-25000" dirty="0" err="1" smtClean="0"/>
              <a:t>packet</a:t>
            </a:r>
            <a:r>
              <a:rPr lang="en-US" altLang="zh-CN" sz="2400" baseline="-25000" dirty="0" smtClean="0"/>
              <a:t>-receiving</a:t>
            </a:r>
            <a:r>
              <a:rPr lang="en-US" altLang="zh-CN" sz="2400" dirty="0" smtClean="0"/>
              <a:t>, for a lookup to be performed in less than the amount of time needed to receive a packet at the input port</a:t>
            </a:r>
          </a:p>
          <a:p>
            <a:endParaRPr lang="zh-CN" altLang="en-US" sz="2400" baseline="-25000" dirty="0" smtClean="0"/>
          </a:p>
          <a:p>
            <a:r>
              <a:rPr lang="en-US" altLang="zh-CN" sz="2400" dirty="0" smtClean="0"/>
              <a:t>To get an idea of the </a:t>
            </a:r>
            <a:r>
              <a:rPr lang="en-US" altLang="zh-CN" sz="2400" u="sng" dirty="0" smtClean="0"/>
              <a:t>performance requirements for a lookup</a:t>
            </a:r>
            <a:r>
              <a:rPr lang="en-US" altLang="zh-CN" sz="2400" dirty="0" smtClean="0"/>
              <a:t>, consider</a:t>
            </a:r>
            <a:r>
              <a:rPr lang="en-US" altLang="zh-CN" dirty="0" smtClean="0"/>
              <a:t> </a:t>
            </a:r>
          </a:p>
          <a:p>
            <a:pPr lvl="1"/>
            <a:r>
              <a:rPr lang="en-US" altLang="zh-CN" sz="2000" dirty="0" smtClean="0"/>
              <a:t>an OC-48 link runs at 2.5 </a:t>
            </a:r>
            <a:r>
              <a:rPr lang="en-US" altLang="zh-CN" sz="2000" dirty="0" err="1" smtClean="0"/>
              <a:t>Gbps</a:t>
            </a:r>
            <a:r>
              <a:rPr lang="en-US" altLang="zh-CN" sz="2000" dirty="0" smtClean="0"/>
              <a:t> with packets 256 bytes long</a:t>
            </a:r>
          </a:p>
          <a:p>
            <a:pPr lvl="1"/>
            <a:r>
              <a:rPr lang="en-US" altLang="zh-CN" sz="2000" dirty="0" smtClean="0">
                <a:solidFill>
                  <a:srgbClr val="0070C0"/>
                </a:solidFill>
              </a:rPr>
              <a:t>Please calculate the lookup # per second</a:t>
            </a:r>
          </a:p>
          <a:p>
            <a:pPr lvl="1"/>
            <a:endParaRPr lang="en-US" altLang="zh-CN" sz="2000" dirty="0" smtClean="0"/>
          </a:p>
          <a:p>
            <a:pPr lvl="1"/>
            <a:r>
              <a:rPr lang="en-US" altLang="zh-CN" sz="2000" dirty="0" smtClean="0"/>
              <a:t>2.5 </a:t>
            </a:r>
            <a:r>
              <a:rPr lang="en-US" altLang="zh-CN" sz="2000" dirty="0" err="1" smtClean="0"/>
              <a:t>Gbps</a:t>
            </a:r>
            <a:r>
              <a:rPr lang="en-US" altLang="zh-CN" sz="2000" dirty="0" smtClean="0"/>
              <a:t> ÷ (256 x 8) =2.5 x 10</a:t>
            </a:r>
            <a:r>
              <a:rPr lang="en-US" altLang="zh-CN" sz="2000" baseline="30000" dirty="0" smtClean="0"/>
              <a:t>9</a:t>
            </a:r>
            <a:r>
              <a:rPr lang="en-US" altLang="zh-CN" sz="2000" dirty="0" smtClean="0"/>
              <a:t> ÷ 2048 ≈ 10</a:t>
            </a:r>
            <a:r>
              <a:rPr lang="en-US" altLang="zh-CN" sz="2000" baseline="30000" dirty="0" smtClean="0"/>
              <a:t>6</a:t>
            </a:r>
            <a:r>
              <a:rPr lang="en-US" altLang="zh-CN" sz="2000" dirty="0" smtClean="0"/>
              <a:t> i.e., 1 million lookups per second</a:t>
            </a:r>
          </a:p>
          <a:p>
            <a:pPr lvl="1"/>
            <a:r>
              <a:rPr lang="en-US" altLang="zh-CN" sz="2000" dirty="0" smtClean="0"/>
              <a:t>implies a lookup speed of approximately 1 million lookups per second.</a:t>
            </a:r>
          </a:p>
          <a:p>
            <a:pPr lvl="1"/>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5</a:t>
            </a:fld>
            <a:endParaRPr lang="en-US" altLang="ko-K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6"/>
          <p:cNvSpPr txBox="1">
            <a:spLocks noChangeArrowheads="1"/>
          </p:cNvSpPr>
          <p:nvPr/>
        </p:nvSpPr>
        <p:spPr bwMode="auto">
          <a:xfrm>
            <a:off x="4067175" y="4566371"/>
            <a:ext cx="576263" cy="274638"/>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DS3</a:t>
            </a:r>
            <a:endParaRPr lang="en-US" altLang="zh-CN" sz="1200">
              <a:ea typeface="宋体" pitchFamily="2" charset="-122"/>
            </a:endParaRPr>
          </a:p>
        </p:txBody>
      </p:sp>
      <p:sp>
        <p:nvSpPr>
          <p:cNvPr id="15363" name="Text Box 80"/>
          <p:cNvSpPr txBox="1">
            <a:spLocks noChangeArrowheads="1"/>
          </p:cNvSpPr>
          <p:nvPr/>
        </p:nvSpPr>
        <p:spPr bwMode="auto">
          <a:xfrm>
            <a:off x="3995738" y="4782271"/>
            <a:ext cx="935037" cy="244475"/>
          </a:xfrm>
          <a:prstGeom prst="rect">
            <a:avLst/>
          </a:prstGeom>
          <a:noFill/>
          <a:ln w="9525">
            <a:noFill/>
            <a:miter lim="800000"/>
            <a:headEnd/>
            <a:tailEnd/>
          </a:ln>
        </p:spPr>
        <p:txBody>
          <a:bodyPr>
            <a:spAutoFit/>
          </a:bodyPr>
          <a:lstStyle/>
          <a:p>
            <a:pPr>
              <a:spcBef>
                <a:spcPct val="50000"/>
              </a:spcBef>
            </a:pPr>
            <a:r>
              <a:rPr lang="de-CH" altLang="zh-CN" sz="1000">
                <a:ea typeface="宋体" pitchFamily="2" charset="-122"/>
              </a:rPr>
              <a:t>44.736Mbps</a:t>
            </a:r>
            <a:endParaRPr lang="en-US" altLang="zh-CN" sz="1000">
              <a:ea typeface="宋体" pitchFamily="2" charset="-122"/>
            </a:endParaRPr>
          </a:p>
        </p:txBody>
      </p:sp>
      <p:sp>
        <p:nvSpPr>
          <p:cNvPr id="15364" name="Text Box 50"/>
          <p:cNvSpPr txBox="1">
            <a:spLocks noChangeArrowheads="1"/>
          </p:cNvSpPr>
          <p:nvPr/>
        </p:nvSpPr>
        <p:spPr bwMode="auto">
          <a:xfrm>
            <a:off x="5148263" y="4494934"/>
            <a:ext cx="719137" cy="274637"/>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STS-1</a:t>
            </a:r>
            <a:endParaRPr lang="en-US" altLang="zh-CN" sz="1200">
              <a:ea typeface="宋体" pitchFamily="2" charset="-122"/>
            </a:endParaRPr>
          </a:p>
        </p:txBody>
      </p:sp>
      <p:sp>
        <p:nvSpPr>
          <p:cNvPr id="15365" name="Text Box 66"/>
          <p:cNvSpPr txBox="1">
            <a:spLocks noChangeArrowheads="1"/>
          </p:cNvSpPr>
          <p:nvPr/>
        </p:nvSpPr>
        <p:spPr bwMode="auto">
          <a:xfrm rot="5400000">
            <a:off x="5487194" y="4918002"/>
            <a:ext cx="504825" cy="519113"/>
          </a:xfrm>
          <a:prstGeom prst="rect">
            <a:avLst/>
          </a:prstGeom>
          <a:noFill/>
          <a:ln w="9525">
            <a:noFill/>
            <a:miter lim="800000"/>
            <a:headEnd/>
            <a:tailEnd/>
          </a:ln>
        </p:spPr>
        <p:txBody>
          <a:bodyPr>
            <a:spAutoFit/>
          </a:bodyPr>
          <a:lstStyle/>
          <a:p>
            <a:pPr>
              <a:spcBef>
                <a:spcPct val="50000"/>
              </a:spcBef>
            </a:pPr>
            <a:r>
              <a:rPr lang="de-CH" altLang="zh-CN" sz="2800">
                <a:ea typeface="宋体" pitchFamily="2" charset="-122"/>
                <a:cs typeface="Arial" pitchFamily="34" charset="0"/>
              </a:rPr>
              <a:t>…</a:t>
            </a:r>
          </a:p>
        </p:txBody>
      </p:sp>
      <p:sp>
        <p:nvSpPr>
          <p:cNvPr id="15366" name="Rectangle 4"/>
          <p:cNvSpPr>
            <a:spLocks noGrp="1" noChangeArrowheads="1"/>
          </p:cNvSpPr>
          <p:nvPr>
            <p:ph type="title"/>
          </p:nvPr>
        </p:nvSpPr>
        <p:spPr>
          <a:xfrm>
            <a:off x="138289" y="149578"/>
            <a:ext cx="5438422" cy="855133"/>
          </a:xfrm>
        </p:spPr>
        <p:txBody>
          <a:bodyPr/>
          <a:lstStyle/>
          <a:p>
            <a:pPr eaLnBrk="1" hangingPunct="1"/>
            <a:r>
              <a:rPr lang="en-US" altLang="zh-CN" sz="3200" dirty="0" smtClean="0">
                <a:ea typeface="宋体" pitchFamily="2" charset="-122"/>
              </a:rPr>
              <a:t>Digital Multiplexing Levels</a:t>
            </a:r>
          </a:p>
        </p:txBody>
      </p:sp>
      <p:grpSp>
        <p:nvGrpSpPr>
          <p:cNvPr id="2" name="Group 15"/>
          <p:cNvGrpSpPr>
            <a:grpSpLocks/>
          </p:cNvGrpSpPr>
          <p:nvPr/>
        </p:nvGrpSpPr>
        <p:grpSpPr bwMode="auto">
          <a:xfrm>
            <a:off x="1474788" y="3629746"/>
            <a:ext cx="288925" cy="936625"/>
            <a:chOff x="1927" y="2024"/>
            <a:chExt cx="182" cy="590"/>
          </a:xfrm>
        </p:grpSpPr>
        <p:sp>
          <p:nvSpPr>
            <p:cNvPr id="15427" name="AutoShape 6"/>
            <p:cNvSpPr>
              <a:spLocks noChangeArrowheads="1"/>
            </p:cNvSpPr>
            <p:nvPr/>
          </p:nvSpPr>
          <p:spPr bwMode="auto">
            <a:xfrm rot="-5400000">
              <a:off x="1723" y="2228"/>
              <a:ext cx="590" cy="1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5 w 21600"/>
                <a:gd name="T13" fmla="*/ 2967 h 21600"/>
                <a:gd name="T14" fmla="*/ 18635 w 21600"/>
                <a:gd name="T15" fmla="*/ 18633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close/>
                </a:path>
              </a:pathLst>
            </a:custGeom>
            <a:solidFill>
              <a:schemeClr val="accent1"/>
            </a:solidFill>
            <a:ln w="19050">
              <a:solidFill>
                <a:schemeClr val="bg2"/>
              </a:solidFill>
              <a:miter lim="800000"/>
              <a:headEnd/>
              <a:tailEnd/>
            </a:ln>
          </p:spPr>
          <p:txBody>
            <a:bodyPr wrap="none" anchor="ctr"/>
            <a:lstStyle/>
            <a:p>
              <a:endParaRPr lang="zh-CN" altLang="en-US"/>
            </a:p>
          </p:txBody>
        </p:sp>
        <p:sp>
          <p:nvSpPr>
            <p:cNvPr id="15428" name="Text Box 7"/>
            <p:cNvSpPr txBox="1">
              <a:spLocks noChangeArrowheads="1"/>
            </p:cNvSpPr>
            <p:nvPr/>
          </p:nvSpPr>
          <p:spPr bwMode="auto">
            <a:xfrm>
              <a:off x="1927" y="2115"/>
              <a:ext cx="182" cy="403"/>
            </a:xfrm>
            <a:prstGeom prst="rect">
              <a:avLst/>
            </a:prstGeom>
            <a:noFill/>
            <a:ln w="9525">
              <a:noFill/>
              <a:miter lim="800000"/>
              <a:headEnd/>
              <a:tailEnd/>
            </a:ln>
          </p:spPr>
          <p:txBody>
            <a:bodyPr>
              <a:spAutoFit/>
            </a:bodyPr>
            <a:lstStyle/>
            <a:p>
              <a:pPr algn="ctr">
                <a:spcBef>
                  <a:spcPct val="50000"/>
                </a:spcBef>
              </a:pPr>
              <a:r>
                <a:rPr lang="de-CH" altLang="zh-CN" sz="1200">
                  <a:ea typeface="宋体" pitchFamily="2" charset="-122"/>
                </a:rPr>
                <a:t>MUX</a:t>
              </a:r>
              <a:endParaRPr lang="en-US" altLang="zh-CN" sz="1200">
                <a:ea typeface="宋体" pitchFamily="2" charset="-122"/>
              </a:endParaRPr>
            </a:p>
          </p:txBody>
        </p:sp>
      </p:grpSp>
      <p:sp>
        <p:nvSpPr>
          <p:cNvPr id="15368" name="Line 8"/>
          <p:cNvSpPr>
            <a:spLocks noChangeShapeType="1"/>
          </p:cNvSpPr>
          <p:nvPr/>
        </p:nvSpPr>
        <p:spPr bwMode="auto">
          <a:xfrm>
            <a:off x="971550" y="3774209"/>
            <a:ext cx="503238" cy="0"/>
          </a:xfrm>
          <a:prstGeom prst="line">
            <a:avLst/>
          </a:prstGeom>
          <a:noFill/>
          <a:ln w="9525">
            <a:solidFill>
              <a:srgbClr val="FF00FF"/>
            </a:solidFill>
            <a:round/>
            <a:headEnd/>
            <a:tailEnd type="triangle" w="med" len="med"/>
          </a:ln>
        </p:spPr>
        <p:txBody>
          <a:bodyPr/>
          <a:lstStyle/>
          <a:p>
            <a:endParaRPr lang="zh-CN" altLang="en-US"/>
          </a:p>
        </p:txBody>
      </p:sp>
      <p:sp>
        <p:nvSpPr>
          <p:cNvPr id="15369" name="Line 9"/>
          <p:cNvSpPr>
            <a:spLocks noChangeShapeType="1"/>
          </p:cNvSpPr>
          <p:nvPr/>
        </p:nvSpPr>
        <p:spPr bwMode="auto">
          <a:xfrm>
            <a:off x="971550" y="3917084"/>
            <a:ext cx="503238" cy="0"/>
          </a:xfrm>
          <a:prstGeom prst="line">
            <a:avLst/>
          </a:prstGeom>
          <a:noFill/>
          <a:ln w="9525">
            <a:solidFill>
              <a:srgbClr val="FF00FF"/>
            </a:solidFill>
            <a:round/>
            <a:headEnd/>
            <a:tailEnd type="triangle" w="med" len="med"/>
          </a:ln>
        </p:spPr>
        <p:txBody>
          <a:bodyPr/>
          <a:lstStyle/>
          <a:p>
            <a:endParaRPr lang="zh-CN" altLang="en-US"/>
          </a:p>
        </p:txBody>
      </p:sp>
      <p:sp>
        <p:nvSpPr>
          <p:cNvPr id="15370" name="Line 10"/>
          <p:cNvSpPr>
            <a:spLocks noChangeShapeType="1"/>
          </p:cNvSpPr>
          <p:nvPr/>
        </p:nvSpPr>
        <p:spPr bwMode="auto">
          <a:xfrm>
            <a:off x="971550" y="4421909"/>
            <a:ext cx="503238" cy="0"/>
          </a:xfrm>
          <a:prstGeom prst="line">
            <a:avLst/>
          </a:prstGeom>
          <a:noFill/>
          <a:ln w="9525">
            <a:solidFill>
              <a:srgbClr val="FF00FF"/>
            </a:solidFill>
            <a:round/>
            <a:headEnd/>
            <a:tailEnd type="triangle" w="med" len="med"/>
          </a:ln>
        </p:spPr>
        <p:txBody>
          <a:bodyPr/>
          <a:lstStyle/>
          <a:p>
            <a:endParaRPr lang="zh-CN" altLang="en-US"/>
          </a:p>
        </p:txBody>
      </p:sp>
      <p:sp>
        <p:nvSpPr>
          <p:cNvPr id="15371" name="Text Box 11"/>
          <p:cNvSpPr txBox="1">
            <a:spLocks noChangeArrowheads="1"/>
          </p:cNvSpPr>
          <p:nvPr/>
        </p:nvSpPr>
        <p:spPr bwMode="auto">
          <a:xfrm rot="5400000">
            <a:off x="1035844" y="3909940"/>
            <a:ext cx="504825" cy="519113"/>
          </a:xfrm>
          <a:prstGeom prst="rect">
            <a:avLst/>
          </a:prstGeom>
          <a:noFill/>
          <a:ln w="9525">
            <a:noFill/>
            <a:miter lim="800000"/>
            <a:headEnd/>
            <a:tailEnd/>
          </a:ln>
        </p:spPr>
        <p:txBody>
          <a:bodyPr>
            <a:spAutoFit/>
          </a:bodyPr>
          <a:lstStyle/>
          <a:p>
            <a:pPr>
              <a:spcBef>
                <a:spcPct val="50000"/>
              </a:spcBef>
            </a:pPr>
            <a:r>
              <a:rPr lang="de-CH" altLang="zh-CN" sz="2800">
                <a:ea typeface="宋体" pitchFamily="2" charset="-122"/>
                <a:cs typeface="Arial" pitchFamily="34" charset="0"/>
              </a:rPr>
              <a:t>…</a:t>
            </a:r>
          </a:p>
        </p:txBody>
      </p:sp>
      <p:sp>
        <p:nvSpPr>
          <p:cNvPr id="15372" name="AutoShape 12"/>
          <p:cNvSpPr>
            <a:spLocks/>
          </p:cNvSpPr>
          <p:nvPr/>
        </p:nvSpPr>
        <p:spPr bwMode="auto">
          <a:xfrm>
            <a:off x="827088" y="3774209"/>
            <a:ext cx="73025" cy="647700"/>
          </a:xfrm>
          <a:prstGeom prst="leftBrace">
            <a:avLst>
              <a:gd name="adj1" fmla="val 73913"/>
              <a:gd name="adj2" fmla="val 50000"/>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15373" name="Text Box 13"/>
          <p:cNvSpPr txBox="1">
            <a:spLocks noChangeArrowheads="1"/>
          </p:cNvSpPr>
          <p:nvPr/>
        </p:nvSpPr>
        <p:spPr bwMode="auto">
          <a:xfrm>
            <a:off x="539750" y="3990109"/>
            <a:ext cx="360363" cy="244475"/>
          </a:xfrm>
          <a:prstGeom prst="rect">
            <a:avLst/>
          </a:prstGeom>
          <a:noFill/>
          <a:ln w="9525">
            <a:noFill/>
            <a:miter lim="800000"/>
            <a:headEnd/>
            <a:tailEnd/>
          </a:ln>
        </p:spPr>
        <p:txBody>
          <a:bodyPr>
            <a:spAutoFit/>
          </a:bodyPr>
          <a:lstStyle/>
          <a:p>
            <a:pPr>
              <a:spcBef>
                <a:spcPct val="50000"/>
              </a:spcBef>
            </a:pPr>
            <a:r>
              <a:rPr lang="de-CH" altLang="zh-CN" sz="1000">
                <a:ea typeface="宋体" pitchFamily="2" charset="-122"/>
              </a:rPr>
              <a:t>24</a:t>
            </a:r>
            <a:endParaRPr lang="en-US" altLang="zh-CN" sz="1000">
              <a:ea typeface="宋体" pitchFamily="2" charset="-122"/>
            </a:endParaRPr>
          </a:p>
        </p:txBody>
      </p:sp>
      <p:sp>
        <p:nvSpPr>
          <p:cNvPr id="15374" name="Text Box 14"/>
          <p:cNvSpPr txBox="1">
            <a:spLocks noChangeArrowheads="1"/>
          </p:cNvSpPr>
          <p:nvPr/>
        </p:nvSpPr>
        <p:spPr bwMode="auto">
          <a:xfrm>
            <a:off x="971550" y="3558309"/>
            <a:ext cx="576263" cy="274637"/>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DS0</a:t>
            </a:r>
            <a:endParaRPr lang="en-US" altLang="zh-CN" sz="1200">
              <a:ea typeface="宋体" pitchFamily="2" charset="-122"/>
            </a:endParaRPr>
          </a:p>
        </p:txBody>
      </p:sp>
      <p:grpSp>
        <p:nvGrpSpPr>
          <p:cNvPr id="3" name="Group 16"/>
          <p:cNvGrpSpPr>
            <a:grpSpLocks/>
          </p:cNvGrpSpPr>
          <p:nvPr/>
        </p:nvGrpSpPr>
        <p:grpSpPr bwMode="auto">
          <a:xfrm>
            <a:off x="2627313" y="3845646"/>
            <a:ext cx="288925" cy="936625"/>
            <a:chOff x="1927" y="2024"/>
            <a:chExt cx="182" cy="590"/>
          </a:xfrm>
        </p:grpSpPr>
        <p:sp>
          <p:nvSpPr>
            <p:cNvPr id="15425" name="AutoShape 17"/>
            <p:cNvSpPr>
              <a:spLocks noChangeArrowheads="1"/>
            </p:cNvSpPr>
            <p:nvPr/>
          </p:nvSpPr>
          <p:spPr bwMode="auto">
            <a:xfrm rot="-5400000">
              <a:off x="1723" y="2228"/>
              <a:ext cx="590" cy="1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5 w 21600"/>
                <a:gd name="T13" fmla="*/ 2967 h 21600"/>
                <a:gd name="T14" fmla="*/ 18635 w 21600"/>
                <a:gd name="T15" fmla="*/ 18633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close/>
                </a:path>
              </a:pathLst>
            </a:custGeom>
            <a:solidFill>
              <a:schemeClr val="accent1"/>
            </a:solidFill>
            <a:ln w="19050">
              <a:solidFill>
                <a:schemeClr val="bg2"/>
              </a:solidFill>
              <a:miter lim="800000"/>
              <a:headEnd/>
              <a:tailEnd/>
            </a:ln>
          </p:spPr>
          <p:txBody>
            <a:bodyPr wrap="none" anchor="ctr"/>
            <a:lstStyle/>
            <a:p>
              <a:endParaRPr lang="zh-CN" altLang="en-US"/>
            </a:p>
          </p:txBody>
        </p:sp>
        <p:sp>
          <p:nvSpPr>
            <p:cNvPr id="15426" name="Text Box 18"/>
            <p:cNvSpPr txBox="1">
              <a:spLocks noChangeArrowheads="1"/>
            </p:cNvSpPr>
            <p:nvPr/>
          </p:nvSpPr>
          <p:spPr bwMode="auto">
            <a:xfrm>
              <a:off x="1927" y="2115"/>
              <a:ext cx="182" cy="403"/>
            </a:xfrm>
            <a:prstGeom prst="rect">
              <a:avLst/>
            </a:prstGeom>
            <a:noFill/>
            <a:ln w="9525">
              <a:noFill/>
              <a:miter lim="800000"/>
              <a:headEnd/>
              <a:tailEnd/>
            </a:ln>
          </p:spPr>
          <p:txBody>
            <a:bodyPr>
              <a:spAutoFit/>
            </a:bodyPr>
            <a:lstStyle/>
            <a:p>
              <a:pPr algn="ctr">
                <a:spcBef>
                  <a:spcPct val="50000"/>
                </a:spcBef>
              </a:pPr>
              <a:r>
                <a:rPr lang="de-CH" altLang="zh-CN" sz="1200">
                  <a:ea typeface="宋体" pitchFamily="2" charset="-122"/>
                </a:rPr>
                <a:t>MUX</a:t>
              </a:r>
              <a:endParaRPr lang="en-US" altLang="zh-CN" sz="1200">
                <a:ea typeface="宋体" pitchFamily="2" charset="-122"/>
              </a:endParaRPr>
            </a:p>
          </p:txBody>
        </p:sp>
      </p:grpSp>
      <p:sp>
        <p:nvSpPr>
          <p:cNvPr id="15376" name="Line 19"/>
          <p:cNvSpPr>
            <a:spLocks noChangeShapeType="1"/>
          </p:cNvSpPr>
          <p:nvPr/>
        </p:nvSpPr>
        <p:spPr bwMode="auto">
          <a:xfrm>
            <a:off x="1763713" y="4063134"/>
            <a:ext cx="863600" cy="0"/>
          </a:xfrm>
          <a:prstGeom prst="line">
            <a:avLst/>
          </a:prstGeom>
          <a:noFill/>
          <a:ln w="12700">
            <a:solidFill>
              <a:srgbClr val="FF00FF"/>
            </a:solidFill>
            <a:round/>
            <a:headEnd/>
            <a:tailEnd type="triangle" w="med" len="med"/>
          </a:ln>
        </p:spPr>
        <p:txBody>
          <a:bodyPr/>
          <a:lstStyle/>
          <a:p>
            <a:endParaRPr lang="zh-CN" altLang="en-US"/>
          </a:p>
        </p:txBody>
      </p:sp>
      <p:sp>
        <p:nvSpPr>
          <p:cNvPr id="15377" name="Line 20"/>
          <p:cNvSpPr>
            <a:spLocks noChangeShapeType="1"/>
          </p:cNvSpPr>
          <p:nvPr/>
        </p:nvSpPr>
        <p:spPr bwMode="auto">
          <a:xfrm>
            <a:off x="2124075" y="4350471"/>
            <a:ext cx="503238" cy="0"/>
          </a:xfrm>
          <a:prstGeom prst="line">
            <a:avLst/>
          </a:prstGeom>
          <a:noFill/>
          <a:ln w="12700">
            <a:solidFill>
              <a:srgbClr val="FF00FF"/>
            </a:solidFill>
            <a:round/>
            <a:headEnd/>
            <a:tailEnd type="triangle" w="med" len="med"/>
          </a:ln>
        </p:spPr>
        <p:txBody>
          <a:bodyPr/>
          <a:lstStyle/>
          <a:p>
            <a:endParaRPr lang="zh-CN" altLang="en-US"/>
          </a:p>
        </p:txBody>
      </p:sp>
      <p:sp>
        <p:nvSpPr>
          <p:cNvPr id="15378" name="Line 21"/>
          <p:cNvSpPr>
            <a:spLocks noChangeShapeType="1"/>
          </p:cNvSpPr>
          <p:nvPr/>
        </p:nvSpPr>
        <p:spPr bwMode="auto">
          <a:xfrm>
            <a:off x="2124075" y="4494934"/>
            <a:ext cx="503238" cy="0"/>
          </a:xfrm>
          <a:prstGeom prst="line">
            <a:avLst/>
          </a:prstGeom>
          <a:noFill/>
          <a:ln w="12700">
            <a:solidFill>
              <a:srgbClr val="FF00FF"/>
            </a:solidFill>
            <a:round/>
            <a:headEnd/>
            <a:tailEnd type="triangle" w="med" len="med"/>
          </a:ln>
        </p:spPr>
        <p:txBody>
          <a:bodyPr/>
          <a:lstStyle/>
          <a:p>
            <a:endParaRPr lang="zh-CN" altLang="en-US"/>
          </a:p>
        </p:txBody>
      </p:sp>
      <p:sp>
        <p:nvSpPr>
          <p:cNvPr id="15379" name="Text Box 23"/>
          <p:cNvSpPr txBox="1">
            <a:spLocks noChangeArrowheads="1"/>
          </p:cNvSpPr>
          <p:nvPr/>
        </p:nvSpPr>
        <p:spPr bwMode="auto">
          <a:xfrm>
            <a:off x="2124075" y="3845646"/>
            <a:ext cx="576263" cy="274638"/>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DS1</a:t>
            </a:r>
            <a:endParaRPr lang="en-US" altLang="zh-CN" sz="1200">
              <a:ea typeface="宋体" pitchFamily="2" charset="-122"/>
            </a:endParaRPr>
          </a:p>
        </p:txBody>
      </p:sp>
      <p:sp>
        <p:nvSpPr>
          <p:cNvPr id="15380" name="Text Box 25"/>
          <p:cNvSpPr txBox="1">
            <a:spLocks noChangeArrowheads="1"/>
          </p:cNvSpPr>
          <p:nvPr/>
        </p:nvSpPr>
        <p:spPr bwMode="auto">
          <a:xfrm>
            <a:off x="755650" y="6177684"/>
            <a:ext cx="935038" cy="549275"/>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In: 24 DS0</a:t>
            </a:r>
          </a:p>
          <a:p>
            <a:pPr>
              <a:spcBef>
                <a:spcPct val="50000"/>
              </a:spcBef>
            </a:pPr>
            <a:r>
              <a:rPr lang="de-CH" altLang="zh-CN" sz="1200">
                <a:ea typeface="宋体" pitchFamily="2" charset="-122"/>
              </a:rPr>
              <a:t>Out: DS1</a:t>
            </a:r>
            <a:endParaRPr lang="en-US" altLang="zh-CN" sz="1200">
              <a:ea typeface="宋体" pitchFamily="2" charset="-122"/>
            </a:endParaRPr>
          </a:p>
        </p:txBody>
      </p:sp>
      <p:sp>
        <p:nvSpPr>
          <p:cNvPr id="15381" name="Line 26"/>
          <p:cNvSpPr>
            <a:spLocks noChangeShapeType="1"/>
          </p:cNvSpPr>
          <p:nvPr/>
        </p:nvSpPr>
        <p:spPr bwMode="auto">
          <a:xfrm>
            <a:off x="2124075" y="4206009"/>
            <a:ext cx="503238" cy="0"/>
          </a:xfrm>
          <a:prstGeom prst="line">
            <a:avLst/>
          </a:prstGeom>
          <a:noFill/>
          <a:ln w="12700">
            <a:solidFill>
              <a:srgbClr val="FF00FF"/>
            </a:solidFill>
            <a:round/>
            <a:headEnd/>
            <a:tailEnd type="triangle" w="med" len="med"/>
          </a:ln>
        </p:spPr>
        <p:txBody>
          <a:bodyPr/>
          <a:lstStyle/>
          <a:p>
            <a:endParaRPr lang="zh-CN" altLang="en-US"/>
          </a:p>
        </p:txBody>
      </p:sp>
      <p:sp>
        <p:nvSpPr>
          <p:cNvPr id="15382" name="Text Box 28"/>
          <p:cNvSpPr txBox="1">
            <a:spLocks noChangeArrowheads="1"/>
          </p:cNvSpPr>
          <p:nvPr/>
        </p:nvSpPr>
        <p:spPr bwMode="auto">
          <a:xfrm>
            <a:off x="2124075" y="6177684"/>
            <a:ext cx="935038" cy="549275"/>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In: 4 DS1</a:t>
            </a:r>
          </a:p>
          <a:p>
            <a:pPr>
              <a:spcBef>
                <a:spcPct val="50000"/>
              </a:spcBef>
            </a:pPr>
            <a:r>
              <a:rPr lang="de-CH" altLang="zh-CN" sz="1200">
                <a:ea typeface="宋体" pitchFamily="2" charset="-122"/>
              </a:rPr>
              <a:t>Out: DS2</a:t>
            </a:r>
            <a:endParaRPr lang="en-US" altLang="zh-CN" sz="1200">
              <a:ea typeface="宋体" pitchFamily="2" charset="-122"/>
            </a:endParaRPr>
          </a:p>
        </p:txBody>
      </p:sp>
      <p:grpSp>
        <p:nvGrpSpPr>
          <p:cNvPr id="4" name="Group 40"/>
          <p:cNvGrpSpPr>
            <a:grpSpLocks/>
          </p:cNvGrpSpPr>
          <p:nvPr/>
        </p:nvGrpSpPr>
        <p:grpSpPr bwMode="auto">
          <a:xfrm>
            <a:off x="3779838" y="4132984"/>
            <a:ext cx="288925" cy="1296987"/>
            <a:chOff x="2608" y="2341"/>
            <a:chExt cx="182" cy="817"/>
          </a:xfrm>
        </p:grpSpPr>
        <p:sp>
          <p:nvSpPr>
            <p:cNvPr id="15423" name="AutoShape 30"/>
            <p:cNvSpPr>
              <a:spLocks noChangeArrowheads="1"/>
            </p:cNvSpPr>
            <p:nvPr/>
          </p:nvSpPr>
          <p:spPr bwMode="auto">
            <a:xfrm rot="-5400000">
              <a:off x="2290" y="2659"/>
              <a:ext cx="817" cy="1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1 w 21600"/>
                <a:gd name="T13" fmla="*/ 2967 h 21600"/>
                <a:gd name="T14" fmla="*/ 18639 w 21600"/>
                <a:gd name="T15" fmla="*/ 18633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close/>
                </a:path>
              </a:pathLst>
            </a:custGeom>
            <a:solidFill>
              <a:schemeClr val="accent1"/>
            </a:solidFill>
            <a:ln w="19050">
              <a:solidFill>
                <a:schemeClr val="bg2"/>
              </a:solidFill>
              <a:miter lim="800000"/>
              <a:headEnd/>
              <a:tailEnd/>
            </a:ln>
          </p:spPr>
          <p:txBody>
            <a:bodyPr wrap="none" anchor="ctr"/>
            <a:lstStyle/>
            <a:p>
              <a:endParaRPr lang="zh-CN" altLang="en-US"/>
            </a:p>
          </p:txBody>
        </p:sp>
        <p:sp>
          <p:nvSpPr>
            <p:cNvPr id="15424" name="Text Box 31"/>
            <p:cNvSpPr txBox="1">
              <a:spLocks noChangeArrowheads="1"/>
            </p:cNvSpPr>
            <p:nvPr/>
          </p:nvSpPr>
          <p:spPr bwMode="auto">
            <a:xfrm>
              <a:off x="2608" y="2523"/>
              <a:ext cx="182" cy="403"/>
            </a:xfrm>
            <a:prstGeom prst="rect">
              <a:avLst/>
            </a:prstGeom>
            <a:noFill/>
            <a:ln w="9525">
              <a:noFill/>
              <a:miter lim="800000"/>
              <a:headEnd/>
              <a:tailEnd/>
            </a:ln>
          </p:spPr>
          <p:txBody>
            <a:bodyPr>
              <a:spAutoFit/>
            </a:bodyPr>
            <a:lstStyle/>
            <a:p>
              <a:pPr algn="ctr">
                <a:spcBef>
                  <a:spcPct val="50000"/>
                </a:spcBef>
              </a:pPr>
              <a:r>
                <a:rPr lang="de-CH" altLang="zh-CN" sz="1200">
                  <a:ea typeface="宋体" pitchFamily="2" charset="-122"/>
                </a:rPr>
                <a:t>MUX</a:t>
              </a:r>
              <a:endParaRPr lang="en-US" altLang="zh-CN" sz="1200">
                <a:ea typeface="宋体" pitchFamily="2" charset="-122"/>
              </a:endParaRPr>
            </a:p>
          </p:txBody>
        </p:sp>
      </p:grpSp>
      <p:sp>
        <p:nvSpPr>
          <p:cNvPr id="15384" name="Line 32"/>
          <p:cNvSpPr>
            <a:spLocks noChangeShapeType="1"/>
          </p:cNvSpPr>
          <p:nvPr/>
        </p:nvSpPr>
        <p:spPr bwMode="auto">
          <a:xfrm>
            <a:off x="3276600" y="4637809"/>
            <a:ext cx="503238" cy="0"/>
          </a:xfrm>
          <a:prstGeom prst="line">
            <a:avLst/>
          </a:prstGeom>
          <a:noFill/>
          <a:ln w="19050">
            <a:solidFill>
              <a:srgbClr val="FF00FF"/>
            </a:solidFill>
            <a:round/>
            <a:headEnd/>
            <a:tailEnd type="triangle" w="med" len="med"/>
          </a:ln>
        </p:spPr>
        <p:txBody>
          <a:bodyPr/>
          <a:lstStyle/>
          <a:p>
            <a:endParaRPr lang="zh-CN" altLang="en-US"/>
          </a:p>
        </p:txBody>
      </p:sp>
      <p:sp>
        <p:nvSpPr>
          <p:cNvPr id="15385" name="Line 33"/>
          <p:cNvSpPr>
            <a:spLocks noChangeShapeType="1"/>
          </p:cNvSpPr>
          <p:nvPr/>
        </p:nvSpPr>
        <p:spPr bwMode="auto">
          <a:xfrm>
            <a:off x="3276600" y="4782271"/>
            <a:ext cx="503238" cy="0"/>
          </a:xfrm>
          <a:prstGeom prst="line">
            <a:avLst/>
          </a:prstGeom>
          <a:noFill/>
          <a:ln w="19050">
            <a:solidFill>
              <a:srgbClr val="FF00FF"/>
            </a:solidFill>
            <a:round/>
            <a:headEnd/>
            <a:tailEnd type="triangle" w="med" len="med"/>
          </a:ln>
        </p:spPr>
        <p:txBody>
          <a:bodyPr/>
          <a:lstStyle/>
          <a:p>
            <a:endParaRPr lang="zh-CN" altLang="en-US"/>
          </a:p>
        </p:txBody>
      </p:sp>
      <p:sp>
        <p:nvSpPr>
          <p:cNvPr id="15386" name="Text Box 34"/>
          <p:cNvSpPr txBox="1">
            <a:spLocks noChangeArrowheads="1"/>
          </p:cNvSpPr>
          <p:nvPr/>
        </p:nvSpPr>
        <p:spPr bwMode="auto">
          <a:xfrm>
            <a:off x="3276600" y="4132984"/>
            <a:ext cx="576263" cy="274637"/>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DS2</a:t>
            </a:r>
            <a:endParaRPr lang="en-US" altLang="zh-CN" sz="1200">
              <a:ea typeface="宋体" pitchFamily="2" charset="-122"/>
            </a:endParaRPr>
          </a:p>
        </p:txBody>
      </p:sp>
      <p:sp>
        <p:nvSpPr>
          <p:cNvPr id="15387" name="Line 35"/>
          <p:cNvSpPr>
            <a:spLocks noChangeShapeType="1"/>
          </p:cNvSpPr>
          <p:nvPr/>
        </p:nvSpPr>
        <p:spPr bwMode="auto">
          <a:xfrm>
            <a:off x="3276600" y="4493346"/>
            <a:ext cx="503238" cy="0"/>
          </a:xfrm>
          <a:prstGeom prst="line">
            <a:avLst/>
          </a:prstGeom>
          <a:noFill/>
          <a:ln w="19050">
            <a:solidFill>
              <a:srgbClr val="FF00FF"/>
            </a:solidFill>
            <a:round/>
            <a:headEnd/>
            <a:tailEnd type="triangle" w="med" len="med"/>
          </a:ln>
        </p:spPr>
        <p:txBody>
          <a:bodyPr/>
          <a:lstStyle/>
          <a:p>
            <a:endParaRPr lang="zh-CN" altLang="en-US"/>
          </a:p>
        </p:txBody>
      </p:sp>
      <p:sp>
        <p:nvSpPr>
          <p:cNvPr id="15388" name="Line 36"/>
          <p:cNvSpPr>
            <a:spLocks noChangeShapeType="1"/>
          </p:cNvSpPr>
          <p:nvPr/>
        </p:nvSpPr>
        <p:spPr bwMode="auto">
          <a:xfrm>
            <a:off x="2916238" y="4350471"/>
            <a:ext cx="863600" cy="0"/>
          </a:xfrm>
          <a:prstGeom prst="line">
            <a:avLst/>
          </a:prstGeom>
          <a:noFill/>
          <a:ln w="19050">
            <a:solidFill>
              <a:srgbClr val="FF00FF"/>
            </a:solidFill>
            <a:round/>
            <a:headEnd/>
            <a:tailEnd type="triangle" w="med" len="med"/>
          </a:ln>
        </p:spPr>
        <p:txBody>
          <a:bodyPr/>
          <a:lstStyle/>
          <a:p>
            <a:endParaRPr lang="zh-CN" altLang="en-US"/>
          </a:p>
        </p:txBody>
      </p:sp>
      <p:sp>
        <p:nvSpPr>
          <p:cNvPr id="15389" name="Line 37"/>
          <p:cNvSpPr>
            <a:spLocks noChangeShapeType="1"/>
          </p:cNvSpPr>
          <p:nvPr/>
        </p:nvSpPr>
        <p:spPr bwMode="auto">
          <a:xfrm>
            <a:off x="3276600" y="4925146"/>
            <a:ext cx="503238" cy="0"/>
          </a:xfrm>
          <a:prstGeom prst="line">
            <a:avLst/>
          </a:prstGeom>
          <a:noFill/>
          <a:ln w="19050">
            <a:solidFill>
              <a:srgbClr val="FF00FF"/>
            </a:solidFill>
            <a:round/>
            <a:headEnd/>
            <a:tailEnd type="triangle" w="med" len="med"/>
          </a:ln>
        </p:spPr>
        <p:txBody>
          <a:bodyPr/>
          <a:lstStyle/>
          <a:p>
            <a:endParaRPr lang="zh-CN" altLang="en-US"/>
          </a:p>
        </p:txBody>
      </p:sp>
      <p:sp>
        <p:nvSpPr>
          <p:cNvPr id="15390" name="Line 38"/>
          <p:cNvSpPr>
            <a:spLocks noChangeShapeType="1"/>
          </p:cNvSpPr>
          <p:nvPr/>
        </p:nvSpPr>
        <p:spPr bwMode="auto">
          <a:xfrm>
            <a:off x="3276600" y="5069609"/>
            <a:ext cx="503238" cy="0"/>
          </a:xfrm>
          <a:prstGeom prst="line">
            <a:avLst/>
          </a:prstGeom>
          <a:noFill/>
          <a:ln w="19050">
            <a:solidFill>
              <a:srgbClr val="FF00FF"/>
            </a:solidFill>
            <a:round/>
            <a:headEnd/>
            <a:tailEnd type="triangle" w="med" len="med"/>
          </a:ln>
        </p:spPr>
        <p:txBody>
          <a:bodyPr/>
          <a:lstStyle/>
          <a:p>
            <a:endParaRPr lang="zh-CN" altLang="en-US"/>
          </a:p>
        </p:txBody>
      </p:sp>
      <p:sp>
        <p:nvSpPr>
          <p:cNvPr id="15391" name="Line 39"/>
          <p:cNvSpPr>
            <a:spLocks noChangeShapeType="1"/>
          </p:cNvSpPr>
          <p:nvPr/>
        </p:nvSpPr>
        <p:spPr bwMode="auto">
          <a:xfrm>
            <a:off x="3276600" y="5214071"/>
            <a:ext cx="503238" cy="0"/>
          </a:xfrm>
          <a:prstGeom prst="line">
            <a:avLst/>
          </a:prstGeom>
          <a:noFill/>
          <a:ln w="19050">
            <a:solidFill>
              <a:srgbClr val="FF00FF"/>
            </a:solidFill>
            <a:round/>
            <a:headEnd/>
            <a:tailEnd type="triangle" w="med" len="med"/>
          </a:ln>
        </p:spPr>
        <p:txBody>
          <a:bodyPr/>
          <a:lstStyle/>
          <a:p>
            <a:endParaRPr lang="zh-CN" altLang="en-US"/>
          </a:p>
        </p:txBody>
      </p:sp>
      <p:sp>
        <p:nvSpPr>
          <p:cNvPr id="15392" name="Text Box 41"/>
          <p:cNvSpPr txBox="1">
            <a:spLocks noChangeArrowheads="1"/>
          </p:cNvSpPr>
          <p:nvPr/>
        </p:nvSpPr>
        <p:spPr bwMode="auto">
          <a:xfrm>
            <a:off x="3203575" y="6177684"/>
            <a:ext cx="935038" cy="549275"/>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In: 7 DS2</a:t>
            </a:r>
          </a:p>
          <a:p>
            <a:pPr>
              <a:spcBef>
                <a:spcPct val="50000"/>
              </a:spcBef>
            </a:pPr>
            <a:r>
              <a:rPr lang="de-CH" altLang="zh-CN" sz="1200">
                <a:ea typeface="宋体" pitchFamily="2" charset="-122"/>
              </a:rPr>
              <a:t>Out: DS3</a:t>
            </a:r>
            <a:endParaRPr lang="en-US" altLang="zh-CN" sz="1200">
              <a:ea typeface="宋体" pitchFamily="2" charset="-122"/>
            </a:endParaRPr>
          </a:p>
        </p:txBody>
      </p:sp>
      <p:grpSp>
        <p:nvGrpSpPr>
          <p:cNvPr id="5" name="Group 48"/>
          <p:cNvGrpSpPr>
            <a:grpSpLocks/>
          </p:cNvGrpSpPr>
          <p:nvPr/>
        </p:nvGrpSpPr>
        <p:grpSpPr bwMode="auto">
          <a:xfrm>
            <a:off x="4859338" y="4348884"/>
            <a:ext cx="288925" cy="865187"/>
            <a:chOff x="3107" y="2477"/>
            <a:chExt cx="182" cy="545"/>
          </a:xfrm>
        </p:grpSpPr>
        <p:sp>
          <p:nvSpPr>
            <p:cNvPr id="15421" name="AutoShape 43"/>
            <p:cNvSpPr>
              <a:spLocks noChangeArrowheads="1"/>
            </p:cNvSpPr>
            <p:nvPr/>
          </p:nvSpPr>
          <p:spPr bwMode="auto">
            <a:xfrm rot="-5400000">
              <a:off x="2925" y="2659"/>
              <a:ext cx="545" cy="1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2 w 21600"/>
                <a:gd name="T13" fmla="*/ 2967 h 21600"/>
                <a:gd name="T14" fmla="*/ 18628 w 21600"/>
                <a:gd name="T15" fmla="*/ 18633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close/>
                </a:path>
              </a:pathLst>
            </a:custGeom>
            <a:solidFill>
              <a:schemeClr val="accent1"/>
            </a:solidFill>
            <a:ln w="19050">
              <a:solidFill>
                <a:schemeClr val="bg2"/>
              </a:solidFill>
              <a:miter lim="800000"/>
              <a:headEnd/>
              <a:tailEnd/>
            </a:ln>
          </p:spPr>
          <p:txBody>
            <a:bodyPr wrap="none" anchor="ctr"/>
            <a:lstStyle/>
            <a:p>
              <a:endParaRPr lang="zh-CN" altLang="en-US"/>
            </a:p>
          </p:txBody>
        </p:sp>
        <p:sp>
          <p:nvSpPr>
            <p:cNvPr id="15422" name="Text Box 44"/>
            <p:cNvSpPr txBox="1">
              <a:spLocks noChangeArrowheads="1"/>
            </p:cNvSpPr>
            <p:nvPr/>
          </p:nvSpPr>
          <p:spPr bwMode="auto">
            <a:xfrm>
              <a:off x="3107" y="2598"/>
              <a:ext cx="182" cy="288"/>
            </a:xfrm>
            <a:prstGeom prst="rect">
              <a:avLst/>
            </a:prstGeom>
            <a:noFill/>
            <a:ln w="9525">
              <a:noFill/>
              <a:miter lim="800000"/>
              <a:headEnd/>
              <a:tailEnd/>
            </a:ln>
          </p:spPr>
          <p:txBody>
            <a:bodyPr>
              <a:spAutoFit/>
            </a:bodyPr>
            <a:lstStyle/>
            <a:p>
              <a:pPr algn="ctr">
                <a:spcBef>
                  <a:spcPct val="50000"/>
                </a:spcBef>
              </a:pPr>
              <a:r>
                <a:rPr lang="de-CH" altLang="zh-CN" sz="1200">
                  <a:ea typeface="宋体" pitchFamily="2" charset="-122"/>
                </a:rPr>
                <a:t>SA</a:t>
              </a:r>
              <a:endParaRPr lang="en-US" altLang="zh-CN" sz="1200">
                <a:ea typeface="宋体" pitchFamily="2" charset="-122"/>
              </a:endParaRPr>
            </a:p>
          </p:txBody>
        </p:sp>
      </p:grpSp>
      <p:sp>
        <p:nvSpPr>
          <p:cNvPr id="15394" name="Line 45"/>
          <p:cNvSpPr>
            <a:spLocks noChangeShapeType="1"/>
          </p:cNvSpPr>
          <p:nvPr/>
        </p:nvSpPr>
        <p:spPr bwMode="auto">
          <a:xfrm>
            <a:off x="4068763" y="4783859"/>
            <a:ext cx="790575" cy="0"/>
          </a:xfrm>
          <a:prstGeom prst="line">
            <a:avLst/>
          </a:prstGeom>
          <a:noFill/>
          <a:ln w="28575">
            <a:solidFill>
              <a:srgbClr val="FF00FF"/>
            </a:solidFill>
            <a:round/>
            <a:headEnd/>
            <a:tailEnd type="triangle" w="med" len="med"/>
          </a:ln>
        </p:spPr>
        <p:txBody>
          <a:bodyPr/>
          <a:lstStyle/>
          <a:p>
            <a:endParaRPr lang="zh-CN" altLang="en-US"/>
          </a:p>
        </p:txBody>
      </p:sp>
      <p:sp>
        <p:nvSpPr>
          <p:cNvPr id="15395" name="Line 49"/>
          <p:cNvSpPr>
            <a:spLocks noChangeShapeType="1"/>
          </p:cNvSpPr>
          <p:nvPr/>
        </p:nvSpPr>
        <p:spPr bwMode="auto">
          <a:xfrm>
            <a:off x="5146675" y="4769571"/>
            <a:ext cx="793750" cy="0"/>
          </a:xfrm>
          <a:prstGeom prst="line">
            <a:avLst/>
          </a:prstGeom>
          <a:noFill/>
          <a:ln w="38100">
            <a:solidFill>
              <a:srgbClr val="FF00FF"/>
            </a:solidFill>
            <a:round/>
            <a:headEnd/>
            <a:tailEnd type="triangle" w="med" len="med"/>
          </a:ln>
        </p:spPr>
        <p:txBody>
          <a:bodyPr/>
          <a:lstStyle/>
          <a:p>
            <a:endParaRPr lang="zh-CN" altLang="en-US"/>
          </a:p>
        </p:txBody>
      </p:sp>
      <p:sp>
        <p:nvSpPr>
          <p:cNvPr id="15396" name="Text Box 51"/>
          <p:cNvSpPr txBox="1">
            <a:spLocks noChangeArrowheads="1"/>
          </p:cNvSpPr>
          <p:nvPr/>
        </p:nvSpPr>
        <p:spPr bwMode="auto">
          <a:xfrm>
            <a:off x="4500563" y="6177684"/>
            <a:ext cx="1079500" cy="549275"/>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In: DS3</a:t>
            </a:r>
          </a:p>
          <a:p>
            <a:pPr>
              <a:spcBef>
                <a:spcPct val="50000"/>
              </a:spcBef>
            </a:pPr>
            <a:r>
              <a:rPr lang="de-CH" altLang="zh-CN" sz="1200">
                <a:ea typeface="宋体" pitchFamily="2" charset="-122"/>
              </a:rPr>
              <a:t>Out: STS-1</a:t>
            </a:r>
            <a:endParaRPr lang="en-US" altLang="zh-CN" sz="1200">
              <a:ea typeface="宋体" pitchFamily="2" charset="-122"/>
            </a:endParaRPr>
          </a:p>
        </p:txBody>
      </p:sp>
      <p:sp>
        <p:nvSpPr>
          <p:cNvPr id="15397" name="Line 52"/>
          <p:cNvSpPr>
            <a:spLocks noChangeShapeType="1"/>
          </p:cNvSpPr>
          <p:nvPr/>
        </p:nvSpPr>
        <p:spPr bwMode="auto">
          <a:xfrm flipH="1">
            <a:off x="1230313" y="4493346"/>
            <a:ext cx="388937" cy="1657350"/>
          </a:xfrm>
          <a:prstGeom prst="line">
            <a:avLst/>
          </a:prstGeom>
          <a:noFill/>
          <a:ln w="9525">
            <a:solidFill>
              <a:schemeClr val="tx1"/>
            </a:solidFill>
            <a:round/>
            <a:headEnd/>
            <a:tailEnd/>
          </a:ln>
        </p:spPr>
        <p:txBody>
          <a:bodyPr/>
          <a:lstStyle/>
          <a:p>
            <a:endParaRPr lang="zh-CN" altLang="en-US"/>
          </a:p>
        </p:txBody>
      </p:sp>
      <p:sp>
        <p:nvSpPr>
          <p:cNvPr id="15398" name="Line 53"/>
          <p:cNvSpPr>
            <a:spLocks noChangeShapeType="1"/>
          </p:cNvSpPr>
          <p:nvPr/>
        </p:nvSpPr>
        <p:spPr bwMode="auto">
          <a:xfrm flipH="1">
            <a:off x="2473325" y="4709246"/>
            <a:ext cx="336550" cy="1441450"/>
          </a:xfrm>
          <a:prstGeom prst="line">
            <a:avLst/>
          </a:prstGeom>
          <a:noFill/>
          <a:ln w="9525">
            <a:solidFill>
              <a:schemeClr val="tx1"/>
            </a:solidFill>
            <a:round/>
            <a:headEnd/>
            <a:tailEnd/>
          </a:ln>
        </p:spPr>
        <p:txBody>
          <a:bodyPr/>
          <a:lstStyle/>
          <a:p>
            <a:endParaRPr lang="zh-CN" altLang="en-US"/>
          </a:p>
        </p:txBody>
      </p:sp>
      <p:sp>
        <p:nvSpPr>
          <p:cNvPr id="15399" name="Line 54"/>
          <p:cNvSpPr>
            <a:spLocks noChangeShapeType="1"/>
          </p:cNvSpPr>
          <p:nvPr/>
        </p:nvSpPr>
        <p:spPr bwMode="auto">
          <a:xfrm flipH="1">
            <a:off x="3741738" y="5358534"/>
            <a:ext cx="182562" cy="792162"/>
          </a:xfrm>
          <a:prstGeom prst="line">
            <a:avLst/>
          </a:prstGeom>
          <a:noFill/>
          <a:ln w="9525">
            <a:solidFill>
              <a:schemeClr val="tx1"/>
            </a:solidFill>
            <a:round/>
            <a:headEnd/>
            <a:tailEnd/>
          </a:ln>
        </p:spPr>
        <p:txBody>
          <a:bodyPr/>
          <a:lstStyle/>
          <a:p>
            <a:endParaRPr lang="zh-CN" altLang="en-US"/>
          </a:p>
        </p:txBody>
      </p:sp>
      <p:sp>
        <p:nvSpPr>
          <p:cNvPr id="15400" name="Line 55"/>
          <p:cNvSpPr>
            <a:spLocks noChangeShapeType="1"/>
          </p:cNvSpPr>
          <p:nvPr/>
        </p:nvSpPr>
        <p:spPr bwMode="auto">
          <a:xfrm flipH="1">
            <a:off x="4830763" y="5141046"/>
            <a:ext cx="233362" cy="1009650"/>
          </a:xfrm>
          <a:prstGeom prst="line">
            <a:avLst/>
          </a:prstGeom>
          <a:noFill/>
          <a:ln w="9525">
            <a:solidFill>
              <a:schemeClr val="tx1"/>
            </a:solidFill>
            <a:round/>
            <a:headEnd/>
            <a:tailEnd/>
          </a:ln>
        </p:spPr>
        <p:txBody>
          <a:bodyPr/>
          <a:lstStyle/>
          <a:p>
            <a:endParaRPr lang="zh-CN" altLang="en-US"/>
          </a:p>
        </p:txBody>
      </p:sp>
      <p:grpSp>
        <p:nvGrpSpPr>
          <p:cNvPr id="6" name="Group 60"/>
          <p:cNvGrpSpPr>
            <a:grpSpLocks/>
          </p:cNvGrpSpPr>
          <p:nvPr/>
        </p:nvGrpSpPr>
        <p:grpSpPr bwMode="auto">
          <a:xfrm>
            <a:off x="5926138" y="4637809"/>
            <a:ext cx="288925" cy="936625"/>
            <a:chOff x="1927" y="2024"/>
            <a:chExt cx="182" cy="590"/>
          </a:xfrm>
        </p:grpSpPr>
        <p:sp>
          <p:nvSpPr>
            <p:cNvPr id="15419" name="AutoShape 61"/>
            <p:cNvSpPr>
              <a:spLocks noChangeArrowheads="1"/>
            </p:cNvSpPr>
            <p:nvPr/>
          </p:nvSpPr>
          <p:spPr bwMode="auto">
            <a:xfrm rot="-5400000">
              <a:off x="1723" y="2228"/>
              <a:ext cx="590" cy="1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65 w 21600"/>
                <a:gd name="T13" fmla="*/ 2967 h 21600"/>
                <a:gd name="T14" fmla="*/ 18635 w 21600"/>
                <a:gd name="T15" fmla="*/ 18633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close/>
                </a:path>
              </a:pathLst>
            </a:custGeom>
            <a:solidFill>
              <a:schemeClr val="accent1"/>
            </a:solidFill>
            <a:ln w="19050">
              <a:solidFill>
                <a:schemeClr val="bg2"/>
              </a:solidFill>
              <a:miter lim="800000"/>
              <a:headEnd/>
              <a:tailEnd/>
            </a:ln>
          </p:spPr>
          <p:txBody>
            <a:bodyPr wrap="none" anchor="ctr"/>
            <a:lstStyle/>
            <a:p>
              <a:endParaRPr lang="zh-CN" altLang="en-US"/>
            </a:p>
          </p:txBody>
        </p:sp>
        <p:sp>
          <p:nvSpPr>
            <p:cNvPr id="15420" name="Text Box 62"/>
            <p:cNvSpPr txBox="1">
              <a:spLocks noChangeArrowheads="1"/>
            </p:cNvSpPr>
            <p:nvPr/>
          </p:nvSpPr>
          <p:spPr bwMode="auto">
            <a:xfrm>
              <a:off x="1927" y="2115"/>
              <a:ext cx="182" cy="403"/>
            </a:xfrm>
            <a:prstGeom prst="rect">
              <a:avLst/>
            </a:prstGeom>
            <a:noFill/>
            <a:ln w="9525">
              <a:noFill/>
              <a:miter lim="800000"/>
              <a:headEnd/>
              <a:tailEnd/>
            </a:ln>
          </p:spPr>
          <p:txBody>
            <a:bodyPr>
              <a:spAutoFit/>
            </a:bodyPr>
            <a:lstStyle/>
            <a:p>
              <a:pPr algn="ctr">
                <a:spcBef>
                  <a:spcPct val="50000"/>
                </a:spcBef>
              </a:pPr>
              <a:r>
                <a:rPr lang="de-CH" altLang="zh-CN" sz="1200">
                  <a:ea typeface="宋体" pitchFamily="2" charset="-122"/>
                </a:rPr>
                <a:t>MUX</a:t>
              </a:r>
              <a:endParaRPr lang="en-US" altLang="zh-CN" sz="1200">
                <a:ea typeface="宋体" pitchFamily="2" charset="-122"/>
              </a:endParaRPr>
            </a:p>
          </p:txBody>
        </p:sp>
      </p:grpSp>
      <p:sp>
        <p:nvSpPr>
          <p:cNvPr id="15402" name="Line 64"/>
          <p:cNvSpPr>
            <a:spLocks noChangeShapeType="1"/>
          </p:cNvSpPr>
          <p:nvPr/>
        </p:nvSpPr>
        <p:spPr bwMode="auto">
          <a:xfrm>
            <a:off x="5437188" y="4926734"/>
            <a:ext cx="503237" cy="0"/>
          </a:xfrm>
          <a:prstGeom prst="line">
            <a:avLst/>
          </a:prstGeom>
          <a:noFill/>
          <a:ln w="38100">
            <a:solidFill>
              <a:srgbClr val="FF00FF"/>
            </a:solidFill>
            <a:round/>
            <a:headEnd/>
            <a:tailEnd type="triangle" w="med" len="med"/>
          </a:ln>
        </p:spPr>
        <p:txBody>
          <a:bodyPr/>
          <a:lstStyle/>
          <a:p>
            <a:endParaRPr lang="zh-CN" altLang="en-US"/>
          </a:p>
        </p:txBody>
      </p:sp>
      <p:sp>
        <p:nvSpPr>
          <p:cNvPr id="15403" name="Line 65"/>
          <p:cNvSpPr>
            <a:spLocks noChangeShapeType="1"/>
          </p:cNvSpPr>
          <p:nvPr/>
        </p:nvSpPr>
        <p:spPr bwMode="auto">
          <a:xfrm>
            <a:off x="5437188" y="5431559"/>
            <a:ext cx="503237" cy="0"/>
          </a:xfrm>
          <a:prstGeom prst="line">
            <a:avLst/>
          </a:prstGeom>
          <a:noFill/>
          <a:ln w="38100">
            <a:solidFill>
              <a:srgbClr val="FF00FF"/>
            </a:solidFill>
            <a:round/>
            <a:headEnd/>
            <a:tailEnd type="triangle" w="med" len="med"/>
          </a:ln>
        </p:spPr>
        <p:txBody>
          <a:bodyPr/>
          <a:lstStyle/>
          <a:p>
            <a:endParaRPr lang="zh-CN" altLang="en-US"/>
          </a:p>
        </p:txBody>
      </p:sp>
      <p:sp>
        <p:nvSpPr>
          <p:cNvPr id="15404" name="Line 68"/>
          <p:cNvSpPr>
            <a:spLocks noChangeShapeType="1"/>
          </p:cNvSpPr>
          <p:nvPr/>
        </p:nvSpPr>
        <p:spPr bwMode="auto">
          <a:xfrm>
            <a:off x="6589713" y="5069609"/>
            <a:ext cx="647700" cy="0"/>
          </a:xfrm>
          <a:prstGeom prst="line">
            <a:avLst/>
          </a:prstGeom>
          <a:noFill/>
          <a:ln w="38100">
            <a:solidFill>
              <a:srgbClr val="FF00FF"/>
            </a:solidFill>
            <a:round/>
            <a:headEnd/>
            <a:tailEnd type="triangle" w="med" len="med"/>
          </a:ln>
        </p:spPr>
        <p:txBody>
          <a:bodyPr/>
          <a:lstStyle/>
          <a:p>
            <a:endParaRPr lang="zh-CN" altLang="en-US"/>
          </a:p>
        </p:txBody>
      </p:sp>
      <p:sp>
        <p:nvSpPr>
          <p:cNvPr id="15405" name="Text Box 69"/>
          <p:cNvSpPr txBox="1">
            <a:spLocks noChangeArrowheads="1"/>
          </p:cNvSpPr>
          <p:nvPr/>
        </p:nvSpPr>
        <p:spPr bwMode="auto">
          <a:xfrm>
            <a:off x="6604000" y="4782271"/>
            <a:ext cx="704850" cy="274638"/>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STS-N</a:t>
            </a:r>
            <a:endParaRPr lang="en-US" altLang="zh-CN" sz="1200">
              <a:ea typeface="宋体" pitchFamily="2" charset="-122"/>
            </a:endParaRPr>
          </a:p>
        </p:txBody>
      </p:sp>
      <p:grpSp>
        <p:nvGrpSpPr>
          <p:cNvPr id="7" name="Group 82"/>
          <p:cNvGrpSpPr>
            <a:grpSpLocks/>
          </p:cNvGrpSpPr>
          <p:nvPr/>
        </p:nvGrpSpPr>
        <p:grpSpPr bwMode="auto">
          <a:xfrm>
            <a:off x="7251700" y="4782271"/>
            <a:ext cx="504825" cy="576263"/>
            <a:chOff x="3996" y="1797"/>
            <a:chExt cx="318" cy="363"/>
          </a:xfrm>
        </p:grpSpPr>
        <p:sp>
          <p:nvSpPr>
            <p:cNvPr id="15417" name="Text Box 70"/>
            <p:cNvSpPr txBox="1">
              <a:spLocks noChangeArrowheads="1"/>
            </p:cNvSpPr>
            <p:nvPr/>
          </p:nvSpPr>
          <p:spPr bwMode="auto">
            <a:xfrm>
              <a:off x="3996" y="1887"/>
              <a:ext cx="318" cy="173"/>
            </a:xfrm>
            <a:prstGeom prst="rect">
              <a:avLst/>
            </a:prstGeom>
            <a:noFill/>
            <a:ln w="9525">
              <a:noFill/>
              <a:miter lim="800000"/>
              <a:headEnd/>
              <a:tailEnd/>
            </a:ln>
          </p:spPr>
          <p:txBody>
            <a:bodyPr>
              <a:spAutoFit/>
            </a:bodyPr>
            <a:lstStyle/>
            <a:p>
              <a:pPr algn="ctr">
                <a:spcBef>
                  <a:spcPct val="50000"/>
                </a:spcBef>
              </a:pPr>
              <a:r>
                <a:rPr lang="de-CH" altLang="zh-CN" sz="1200">
                  <a:ea typeface="宋体" pitchFamily="2" charset="-122"/>
                </a:rPr>
                <a:t>E/O</a:t>
              </a:r>
              <a:endParaRPr lang="en-US" altLang="zh-CN" sz="1200">
                <a:ea typeface="宋体" pitchFamily="2" charset="-122"/>
              </a:endParaRPr>
            </a:p>
          </p:txBody>
        </p:sp>
        <p:sp>
          <p:nvSpPr>
            <p:cNvPr id="15418" name="Rectangle 71"/>
            <p:cNvSpPr>
              <a:spLocks noChangeArrowheads="1"/>
            </p:cNvSpPr>
            <p:nvPr/>
          </p:nvSpPr>
          <p:spPr bwMode="auto">
            <a:xfrm>
              <a:off x="3996" y="1797"/>
              <a:ext cx="318" cy="363"/>
            </a:xfrm>
            <a:prstGeom prst="rect">
              <a:avLst/>
            </a:prstGeom>
            <a:noFill/>
            <a:ln w="19050">
              <a:solidFill>
                <a:schemeClr val="bg2"/>
              </a:solidFill>
              <a:miter lim="800000"/>
              <a:headEnd/>
              <a:tailEnd/>
            </a:ln>
          </p:spPr>
          <p:txBody>
            <a:bodyPr wrap="none" anchor="ctr"/>
            <a:lstStyle/>
            <a:p>
              <a:endParaRPr lang="zh-CN" altLang="en-US">
                <a:ea typeface="宋体" pitchFamily="2" charset="-122"/>
              </a:endParaRPr>
            </a:p>
          </p:txBody>
        </p:sp>
      </p:grpSp>
      <p:grpSp>
        <p:nvGrpSpPr>
          <p:cNvPr id="8" name="Group 76"/>
          <p:cNvGrpSpPr>
            <a:grpSpLocks/>
          </p:cNvGrpSpPr>
          <p:nvPr/>
        </p:nvGrpSpPr>
        <p:grpSpPr bwMode="auto">
          <a:xfrm>
            <a:off x="7754938" y="4853709"/>
            <a:ext cx="720725" cy="215900"/>
            <a:chOff x="4059" y="3158"/>
            <a:chExt cx="454" cy="136"/>
          </a:xfrm>
        </p:grpSpPr>
        <p:sp>
          <p:nvSpPr>
            <p:cNvPr id="15415" name="Line 73"/>
            <p:cNvSpPr>
              <a:spLocks noChangeShapeType="1"/>
            </p:cNvSpPr>
            <p:nvPr/>
          </p:nvSpPr>
          <p:spPr bwMode="auto">
            <a:xfrm>
              <a:off x="4059" y="3294"/>
              <a:ext cx="454" cy="0"/>
            </a:xfrm>
            <a:prstGeom prst="line">
              <a:avLst/>
            </a:prstGeom>
            <a:noFill/>
            <a:ln w="19050">
              <a:solidFill>
                <a:schemeClr val="hlink"/>
              </a:solidFill>
              <a:round/>
              <a:headEnd/>
              <a:tailEnd/>
            </a:ln>
          </p:spPr>
          <p:txBody>
            <a:bodyPr/>
            <a:lstStyle/>
            <a:p>
              <a:endParaRPr lang="zh-CN" altLang="en-US"/>
            </a:p>
          </p:txBody>
        </p:sp>
        <p:sp>
          <p:nvSpPr>
            <p:cNvPr id="15416" name="Oval 74"/>
            <p:cNvSpPr>
              <a:spLocks noChangeArrowheads="1"/>
            </p:cNvSpPr>
            <p:nvPr/>
          </p:nvSpPr>
          <p:spPr bwMode="auto">
            <a:xfrm>
              <a:off x="4195" y="3158"/>
              <a:ext cx="137" cy="136"/>
            </a:xfrm>
            <a:prstGeom prst="ellipse">
              <a:avLst/>
            </a:prstGeom>
            <a:noFill/>
            <a:ln w="19050">
              <a:solidFill>
                <a:schemeClr val="hlink"/>
              </a:solidFill>
              <a:round/>
              <a:headEnd/>
              <a:tailEnd/>
            </a:ln>
          </p:spPr>
          <p:txBody>
            <a:bodyPr wrap="none" anchor="ctr"/>
            <a:lstStyle/>
            <a:p>
              <a:endParaRPr lang="zh-CN" altLang="en-US">
                <a:ea typeface="宋体" pitchFamily="2" charset="-122"/>
              </a:endParaRPr>
            </a:p>
          </p:txBody>
        </p:sp>
      </p:grpSp>
      <p:sp>
        <p:nvSpPr>
          <p:cNvPr id="15408" name="Text Box 75"/>
          <p:cNvSpPr txBox="1">
            <a:spLocks noChangeArrowheads="1"/>
          </p:cNvSpPr>
          <p:nvPr/>
        </p:nvSpPr>
        <p:spPr bwMode="auto">
          <a:xfrm>
            <a:off x="7827963" y="4564784"/>
            <a:ext cx="704850" cy="274637"/>
          </a:xfrm>
          <a:prstGeom prst="rect">
            <a:avLst/>
          </a:prstGeom>
          <a:noFill/>
          <a:ln w="9525">
            <a:noFill/>
            <a:miter lim="800000"/>
            <a:headEnd/>
            <a:tailEnd/>
          </a:ln>
        </p:spPr>
        <p:txBody>
          <a:bodyPr>
            <a:spAutoFit/>
          </a:bodyPr>
          <a:lstStyle/>
          <a:p>
            <a:pPr>
              <a:spcBef>
                <a:spcPct val="50000"/>
              </a:spcBef>
            </a:pPr>
            <a:r>
              <a:rPr lang="de-CH" altLang="zh-CN" sz="1200">
                <a:ea typeface="宋体" pitchFamily="2" charset="-122"/>
              </a:rPr>
              <a:t>OC-N</a:t>
            </a:r>
            <a:endParaRPr lang="en-US" altLang="zh-CN" sz="1200">
              <a:ea typeface="宋体" pitchFamily="2" charset="-122"/>
            </a:endParaRPr>
          </a:p>
        </p:txBody>
      </p:sp>
      <p:sp>
        <p:nvSpPr>
          <p:cNvPr id="15409" name="Text Box 77"/>
          <p:cNvSpPr txBox="1">
            <a:spLocks noChangeArrowheads="1"/>
          </p:cNvSpPr>
          <p:nvPr/>
        </p:nvSpPr>
        <p:spPr bwMode="auto">
          <a:xfrm>
            <a:off x="900113" y="4421909"/>
            <a:ext cx="647700" cy="244475"/>
          </a:xfrm>
          <a:prstGeom prst="rect">
            <a:avLst/>
          </a:prstGeom>
          <a:noFill/>
          <a:ln w="9525">
            <a:noFill/>
            <a:miter lim="800000"/>
            <a:headEnd/>
            <a:tailEnd/>
          </a:ln>
        </p:spPr>
        <p:txBody>
          <a:bodyPr>
            <a:spAutoFit/>
          </a:bodyPr>
          <a:lstStyle/>
          <a:p>
            <a:pPr>
              <a:spcBef>
                <a:spcPct val="50000"/>
              </a:spcBef>
            </a:pPr>
            <a:r>
              <a:rPr lang="de-CH" altLang="zh-CN" sz="1000">
                <a:ea typeface="宋体" pitchFamily="2" charset="-122"/>
              </a:rPr>
              <a:t>64kbps</a:t>
            </a:r>
            <a:endParaRPr lang="en-US" altLang="zh-CN" sz="1000">
              <a:ea typeface="宋体" pitchFamily="2" charset="-122"/>
            </a:endParaRPr>
          </a:p>
        </p:txBody>
      </p:sp>
      <p:sp>
        <p:nvSpPr>
          <p:cNvPr id="15410" name="Text Box 78"/>
          <p:cNvSpPr txBox="1">
            <a:spLocks noChangeArrowheads="1"/>
          </p:cNvSpPr>
          <p:nvPr/>
        </p:nvSpPr>
        <p:spPr bwMode="auto">
          <a:xfrm>
            <a:off x="1835150" y="4494934"/>
            <a:ext cx="863600" cy="244475"/>
          </a:xfrm>
          <a:prstGeom prst="rect">
            <a:avLst/>
          </a:prstGeom>
          <a:noFill/>
          <a:ln w="9525">
            <a:noFill/>
            <a:miter lim="800000"/>
            <a:headEnd/>
            <a:tailEnd/>
          </a:ln>
        </p:spPr>
        <p:txBody>
          <a:bodyPr>
            <a:spAutoFit/>
          </a:bodyPr>
          <a:lstStyle/>
          <a:p>
            <a:pPr>
              <a:spcBef>
                <a:spcPct val="50000"/>
              </a:spcBef>
            </a:pPr>
            <a:r>
              <a:rPr lang="de-CH" altLang="zh-CN" sz="1000">
                <a:ea typeface="宋体" pitchFamily="2" charset="-122"/>
              </a:rPr>
              <a:t>1.544Mbps</a:t>
            </a:r>
            <a:endParaRPr lang="en-US" altLang="zh-CN" sz="1000">
              <a:ea typeface="宋体" pitchFamily="2" charset="-122"/>
            </a:endParaRPr>
          </a:p>
        </p:txBody>
      </p:sp>
      <p:sp>
        <p:nvSpPr>
          <p:cNvPr id="15411" name="Text Box 79"/>
          <p:cNvSpPr txBox="1">
            <a:spLocks noChangeArrowheads="1"/>
          </p:cNvSpPr>
          <p:nvPr/>
        </p:nvSpPr>
        <p:spPr bwMode="auto">
          <a:xfrm>
            <a:off x="2987675" y="5214071"/>
            <a:ext cx="863600" cy="244475"/>
          </a:xfrm>
          <a:prstGeom prst="rect">
            <a:avLst/>
          </a:prstGeom>
          <a:noFill/>
          <a:ln w="9525">
            <a:noFill/>
            <a:miter lim="800000"/>
            <a:headEnd/>
            <a:tailEnd/>
          </a:ln>
        </p:spPr>
        <p:txBody>
          <a:bodyPr>
            <a:spAutoFit/>
          </a:bodyPr>
          <a:lstStyle/>
          <a:p>
            <a:pPr>
              <a:spcBef>
                <a:spcPct val="50000"/>
              </a:spcBef>
            </a:pPr>
            <a:r>
              <a:rPr lang="de-CH" altLang="zh-CN" sz="1000">
                <a:ea typeface="宋体" pitchFamily="2" charset="-122"/>
              </a:rPr>
              <a:t>6.312Mbps</a:t>
            </a:r>
            <a:endParaRPr lang="en-US" altLang="zh-CN" sz="1000">
              <a:ea typeface="宋体" pitchFamily="2" charset="-122"/>
            </a:endParaRPr>
          </a:p>
        </p:txBody>
      </p:sp>
      <p:sp>
        <p:nvSpPr>
          <p:cNvPr id="15412" name="Text Box 81"/>
          <p:cNvSpPr txBox="1">
            <a:spLocks noChangeArrowheads="1"/>
          </p:cNvSpPr>
          <p:nvPr/>
        </p:nvSpPr>
        <p:spPr bwMode="auto">
          <a:xfrm>
            <a:off x="5148263" y="5502996"/>
            <a:ext cx="935037" cy="244475"/>
          </a:xfrm>
          <a:prstGeom prst="rect">
            <a:avLst/>
          </a:prstGeom>
          <a:noFill/>
          <a:ln w="9525">
            <a:noFill/>
            <a:miter lim="800000"/>
            <a:headEnd/>
            <a:tailEnd/>
          </a:ln>
        </p:spPr>
        <p:txBody>
          <a:bodyPr>
            <a:spAutoFit/>
          </a:bodyPr>
          <a:lstStyle/>
          <a:p>
            <a:pPr>
              <a:spcBef>
                <a:spcPct val="50000"/>
              </a:spcBef>
            </a:pPr>
            <a:r>
              <a:rPr lang="de-CH" altLang="zh-CN" sz="1000">
                <a:ea typeface="宋体" pitchFamily="2" charset="-122"/>
              </a:rPr>
              <a:t>51.840Mbps</a:t>
            </a:r>
            <a:endParaRPr lang="en-US" altLang="zh-CN" sz="1000">
              <a:ea typeface="宋体" pitchFamily="2" charset="-122"/>
            </a:endParaRPr>
          </a:p>
        </p:txBody>
      </p:sp>
      <p:sp>
        <p:nvSpPr>
          <p:cNvPr id="15413" name="Text Box 84"/>
          <p:cNvSpPr txBox="1">
            <a:spLocks noChangeArrowheads="1"/>
          </p:cNvSpPr>
          <p:nvPr/>
        </p:nvSpPr>
        <p:spPr bwMode="auto">
          <a:xfrm>
            <a:off x="6156325" y="4694959"/>
            <a:ext cx="576263" cy="519112"/>
          </a:xfrm>
          <a:prstGeom prst="rect">
            <a:avLst/>
          </a:prstGeom>
          <a:noFill/>
          <a:ln w="9525">
            <a:noFill/>
            <a:miter lim="800000"/>
            <a:headEnd/>
            <a:tailEnd/>
          </a:ln>
        </p:spPr>
        <p:txBody>
          <a:bodyPr>
            <a:spAutoFit/>
          </a:bodyPr>
          <a:lstStyle/>
          <a:p>
            <a:pPr>
              <a:spcBef>
                <a:spcPct val="50000"/>
              </a:spcBef>
            </a:pPr>
            <a:r>
              <a:rPr lang="de-CH" altLang="zh-CN" sz="2800">
                <a:solidFill>
                  <a:srgbClr val="FF00FF"/>
                </a:solidFill>
                <a:ea typeface="宋体" pitchFamily="2" charset="-122"/>
                <a:cs typeface="Arial" pitchFamily="34" charset="0"/>
              </a:rPr>
              <a:t>…</a:t>
            </a:r>
          </a:p>
        </p:txBody>
      </p:sp>
      <p:sp>
        <p:nvSpPr>
          <p:cNvPr id="15414" name="Text Box 85"/>
          <p:cNvSpPr txBox="1">
            <a:spLocks noChangeArrowheads="1"/>
          </p:cNvSpPr>
          <p:nvPr/>
        </p:nvSpPr>
        <p:spPr bwMode="auto">
          <a:xfrm>
            <a:off x="4406547" y="4139157"/>
            <a:ext cx="1655763" cy="276999"/>
          </a:xfrm>
          <a:prstGeom prst="rect">
            <a:avLst/>
          </a:prstGeom>
          <a:noFill/>
          <a:ln w="9525">
            <a:noFill/>
            <a:miter lim="800000"/>
            <a:headEnd/>
            <a:tailEnd/>
          </a:ln>
        </p:spPr>
        <p:txBody>
          <a:bodyPr>
            <a:spAutoFit/>
          </a:bodyPr>
          <a:lstStyle/>
          <a:p>
            <a:pPr>
              <a:spcBef>
                <a:spcPct val="50000"/>
              </a:spcBef>
            </a:pPr>
            <a:r>
              <a:rPr lang="de-CH" altLang="zh-CN" sz="1200" dirty="0">
                <a:ea typeface="宋体" pitchFamily="2" charset="-122"/>
              </a:rPr>
              <a:t>Service adapter (SA</a:t>
            </a:r>
            <a:r>
              <a:rPr lang="de-CH" altLang="zh-CN" sz="1200" dirty="0" smtClean="0">
                <a:ea typeface="宋体" pitchFamily="2" charset="-122"/>
              </a:rPr>
              <a:t>)</a:t>
            </a:r>
            <a:endParaRPr lang="zh-CN" altLang="en-US" sz="1200" dirty="0">
              <a:ea typeface="宋体" pitchFamily="2" charset="-122"/>
            </a:endParaRPr>
          </a:p>
        </p:txBody>
      </p:sp>
      <p:sp>
        <p:nvSpPr>
          <p:cNvPr id="69" name="灯片编号占位符 68"/>
          <p:cNvSpPr>
            <a:spLocks noGrp="1"/>
          </p:cNvSpPr>
          <p:nvPr>
            <p:ph type="sldNum" sz="quarter" idx="12"/>
          </p:nvPr>
        </p:nvSpPr>
        <p:spPr/>
        <p:txBody>
          <a:bodyPr/>
          <a:lstStyle/>
          <a:p>
            <a:pPr>
              <a:defRPr/>
            </a:pPr>
            <a:r>
              <a:rPr lang="en-US" altLang="ko-KR" dirty="0" smtClean="0"/>
              <a:t>3-</a:t>
            </a:r>
            <a:fld id="{8D86E30F-9715-46E4-A069-7ABB4D7C8E3B}" type="slidenum">
              <a:rPr lang="en-US" altLang="ko-KR" smtClean="0"/>
              <a:pPr>
                <a:defRPr/>
              </a:pPr>
              <a:t>50</a:t>
            </a:fld>
            <a:endParaRPr lang="en-US" altLang="ko-KR" dirty="0"/>
          </a:p>
        </p:txBody>
      </p:sp>
      <p:sp>
        <p:nvSpPr>
          <p:cNvPr id="70" name="页脚占位符 69"/>
          <p:cNvSpPr>
            <a:spLocks noGrp="1"/>
          </p:cNvSpPr>
          <p:nvPr>
            <p:ph type="ftr" sz="quarter" idx="11"/>
          </p:nvPr>
        </p:nvSpPr>
        <p:spPr/>
        <p:txBody>
          <a:bodyPr/>
          <a:lstStyle/>
          <a:p>
            <a:pPr>
              <a:defRPr/>
            </a:pPr>
            <a:r>
              <a:rPr lang="en-US" altLang="ko-KR" smtClean="0"/>
              <a:t>Network Switching</a:t>
            </a:r>
            <a:endParaRPr lang="en-US" altLang="ko-KR">
              <a:latin typeface="Times New Roman" pitchFamily="18" charset="0"/>
            </a:endParaRPr>
          </a:p>
        </p:txBody>
      </p:sp>
      <p:graphicFrame>
        <p:nvGraphicFramePr>
          <p:cNvPr id="71" name="Group 129"/>
          <p:cNvGraphicFramePr>
            <a:graphicFrameLocks noGrp="1"/>
          </p:cNvGraphicFramePr>
          <p:nvPr/>
        </p:nvGraphicFramePr>
        <p:xfrm>
          <a:off x="242359" y="1173516"/>
          <a:ext cx="7219597" cy="2066396"/>
        </p:xfrm>
        <a:graphic>
          <a:graphicData uri="http://schemas.openxmlformats.org/drawingml/2006/table">
            <a:tbl>
              <a:tblPr/>
              <a:tblGrid>
                <a:gridCol w="2136943"/>
                <a:gridCol w="1079323"/>
                <a:gridCol w="1312259"/>
                <a:gridCol w="1509026"/>
                <a:gridCol w="1182046"/>
              </a:tblGrid>
              <a:tr h="342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dirty="0" smtClean="0">
                          <a:ln>
                            <a:noFill/>
                          </a:ln>
                          <a:solidFill>
                            <a:schemeClr val="tx1"/>
                          </a:solidFill>
                          <a:effectLst/>
                          <a:latin typeface="Arial" pitchFamily="34" charset="0"/>
                          <a:ea typeface="宋体" pitchFamily="2" charset="-122"/>
                        </a:rPr>
                        <a:t>SONET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SDH</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Rate </a:t>
                      </a:r>
                      <a:r>
                        <a:rPr kumimoji="0" lang="de-CH" altLang="zh-CN" sz="1600" b="0" i="0" u="none" strike="noStrike" cap="none" normalizeH="0" baseline="0" dirty="0" smtClean="0">
                          <a:ln>
                            <a:noFill/>
                          </a:ln>
                          <a:solidFill>
                            <a:schemeClr val="tx1"/>
                          </a:solidFill>
                          <a:effectLst/>
                          <a:latin typeface="Arial" pitchFamily="34" charset="0"/>
                          <a:ea typeface="宋体" pitchFamily="2" charset="-122"/>
                        </a:rPr>
                        <a:t>(Mbps)</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dirty="0" smtClean="0">
                          <a:ln>
                            <a:noFill/>
                          </a:ln>
                          <a:solidFill>
                            <a:schemeClr val="tx1"/>
                          </a:solidFill>
                          <a:effectLst/>
                          <a:latin typeface="Arial" pitchFamily="34" charset="0"/>
                          <a:ea typeface="宋体" pitchFamily="2" charset="-122"/>
                        </a:rPr>
                        <a:t>SONET</a:t>
                      </a:r>
                      <a:r>
                        <a:rPr kumimoji="0" lang="zh-CN" altLang="de-CH" sz="16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pitchFamily="34" charset="0"/>
                          <a:ea typeface="宋体" pitchFamily="2" charset="-122"/>
                        </a:rPr>
                        <a:t>perf</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dirty="0" smtClean="0">
                          <a:ln>
                            <a:noFill/>
                          </a:ln>
                          <a:solidFill>
                            <a:schemeClr val="tx1"/>
                          </a:solidFill>
                          <a:effectLst/>
                          <a:latin typeface="Arial" pitchFamily="34" charset="0"/>
                          <a:ea typeface="宋体" pitchFamily="2" charset="-122"/>
                        </a:rPr>
                        <a:t>SDH</a:t>
                      </a:r>
                      <a:r>
                        <a:rPr kumimoji="0" lang="zh-CN" altLang="de-CH" sz="16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pitchFamily="34" charset="0"/>
                          <a:ea typeface="宋体" pitchFamily="2" charset="-122"/>
                        </a:rPr>
                        <a:t>perf</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1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STS-1, OC-1</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STM-0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51.840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1 DS3</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dirty="0" smtClean="0">
                          <a:ln>
                            <a:noFill/>
                          </a:ln>
                          <a:solidFill>
                            <a:schemeClr val="tx1"/>
                          </a:solidFill>
                          <a:effectLst/>
                          <a:latin typeface="Arial" pitchFamily="34" charset="0"/>
                          <a:ea typeface="宋体" pitchFamily="2" charset="-122"/>
                        </a:rPr>
                        <a:t>STS-3, OC-3</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STM-1</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155.520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3 DS3</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1 E4</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STS-12, OC-12</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STM-4</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622.080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12 DS3</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4 E4</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STS-48, OC-48</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STM-16</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2,488.320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48 DS3</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16 E4</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7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STS-192, OC-192</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STM-64</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9,953.280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smtClean="0">
                          <a:ln>
                            <a:noFill/>
                          </a:ln>
                          <a:solidFill>
                            <a:schemeClr val="tx1"/>
                          </a:solidFill>
                          <a:effectLst/>
                          <a:latin typeface="Arial" pitchFamily="34" charset="0"/>
                          <a:ea typeface="宋体" pitchFamily="2" charset="-122"/>
                        </a:rPr>
                        <a:t>192 DS3</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CH" altLang="zh-CN" sz="1600" b="0" i="0" u="none" strike="noStrike" cap="none" normalizeH="0" baseline="0" dirty="0" smtClean="0">
                          <a:ln>
                            <a:noFill/>
                          </a:ln>
                          <a:solidFill>
                            <a:schemeClr val="tx1"/>
                          </a:solidFill>
                          <a:effectLst/>
                          <a:latin typeface="Arial" pitchFamily="34" charset="0"/>
                          <a:ea typeface="宋体" pitchFamily="2" charset="-122"/>
                        </a:rPr>
                        <a:t>64 E4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 name="Text Box 46"/>
          <p:cNvSpPr txBox="1">
            <a:spLocks noChangeArrowheads="1"/>
          </p:cNvSpPr>
          <p:nvPr/>
        </p:nvSpPr>
        <p:spPr bwMode="auto">
          <a:xfrm>
            <a:off x="5391680" y="0"/>
            <a:ext cx="3752320" cy="1107996"/>
          </a:xfrm>
          <a:prstGeom prst="rect">
            <a:avLst/>
          </a:prstGeom>
          <a:noFill/>
          <a:ln w="9525">
            <a:noFill/>
            <a:miter lim="800000"/>
            <a:headEnd/>
            <a:tailEnd/>
          </a:ln>
        </p:spPr>
        <p:txBody>
          <a:bodyPr wrap="square">
            <a:spAutoFit/>
          </a:bodyPr>
          <a:lstStyle/>
          <a:p>
            <a:pPr>
              <a:spcBef>
                <a:spcPct val="50000"/>
              </a:spcBef>
            </a:pPr>
            <a:r>
              <a:rPr lang="de-CH" altLang="zh-CN" sz="1200" dirty="0">
                <a:ea typeface="宋体" pitchFamily="2" charset="-122"/>
              </a:rPr>
              <a:t>DS3: 44.736 Mbit/s; E4: 139.264 Mbit/s</a:t>
            </a:r>
          </a:p>
          <a:p>
            <a:pPr>
              <a:spcBef>
                <a:spcPct val="50000"/>
              </a:spcBef>
            </a:pPr>
            <a:r>
              <a:rPr lang="de-CH" altLang="zh-CN" sz="1200" dirty="0">
                <a:ea typeface="宋体" pitchFamily="2" charset="-122"/>
              </a:rPr>
              <a:t>STS – synchronous transport signal (electrical signals)</a:t>
            </a:r>
          </a:p>
          <a:p>
            <a:pPr>
              <a:spcBef>
                <a:spcPct val="50000"/>
              </a:spcBef>
            </a:pPr>
            <a:r>
              <a:rPr lang="de-CH" altLang="zh-CN" sz="1200" dirty="0">
                <a:ea typeface="宋体" pitchFamily="2" charset="-122"/>
              </a:rPr>
              <a:t>OC – optical carrier (optical signals)</a:t>
            </a:r>
          </a:p>
          <a:p>
            <a:pPr>
              <a:spcBef>
                <a:spcPct val="50000"/>
              </a:spcBef>
            </a:pPr>
            <a:r>
              <a:rPr lang="de-CH" altLang="zh-CN" sz="1200" dirty="0">
                <a:ea typeface="宋体" pitchFamily="2" charset="-122"/>
              </a:rPr>
              <a:t>STM – synchronous transport module</a:t>
            </a:r>
            <a:endParaRPr lang="en-US" altLang="zh-CN" sz="1200" dirty="0">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altLang="zh-CN" dirty="0" smtClean="0">
                <a:ea typeface="宋体" pitchFamily="2" charset="-122"/>
              </a:rPr>
              <a:t>Typical SONET Levels</a:t>
            </a:r>
          </a:p>
        </p:txBody>
      </p:sp>
      <p:pic>
        <p:nvPicPr>
          <p:cNvPr id="16387" name="Picture 5"/>
          <p:cNvPicPr>
            <a:picLocks noChangeAspect="1" noChangeArrowheads="1"/>
          </p:cNvPicPr>
          <p:nvPr/>
        </p:nvPicPr>
        <p:blipFill>
          <a:blip r:embed="rId3" cstate="print"/>
          <a:srcRect/>
          <a:stretch>
            <a:fillRect/>
          </a:stretch>
        </p:blipFill>
        <p:spPr bwMode="auto">
          <a:xfrm>
            <a:off x="684213" y="1700213"/>
            <a:ext cx="7881937" cy="394652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r>
              <a:rPr lang="en-US" altLang="ko-KR" dirty="0" smtClean="0"/>
              <a:t>3-</a:t>
            </a:r>
            <a:fld id="{8D86E30F-9715-46E4-A069-7ABB4D7C8E3B}" type="slidenum">
              <a:rPr lang="en-US" altLang="ko-KR" smtClean="0"/>
              <a:pPr>
                <a:defRPr/>
              </a:pPr>
              <a:t>51</a:t>
            </a:fld>
            <a:endParaRPr lang="en-US" altLang="ko-KR" dirty="0"/>
          </a:p>
        </p:txBody>
      </p:sp>
      <p:sp>
        <p:nvSpPr>
          <p:cNvPr id="5" name="页脚占位符 4"/>
          <p:cNvSpPr>
            <a:spLocks noGrp="1"/>
          </p:cNvSpPr>
          <p:nvPr>
            <p:ph type="ftr" sz="quarter" idx="11"/>
          </p:nvPr>
        </p:nvSpPr>
        <p:spPr/>
        <p:txBody>
          <a:bodyPr/>
          <a:lstStyle/>
          <a:p>
            <a:pPr>
              <a:defRPr/>
            </a:pPr>
            <a:r>
              <a:rPr lang="en-US" altLang="ko-KR" smtClean="0"/>
              <a:t>Network Switching</a:t>
            </a:r>
            <a:endParaRPr lang="en-US" altLang="ko-KR">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399" y="228600"/>
            <a:ext cx="8271933" cy="1143000"/>
          </a:xfrm>
        </p:spPr>
        <p:txBody>
          <a:bodyPr/>
          <a:lstStyle/>
          <a:p>
            <a:pPr eaLnBrk="1" hangingPunct="1"/>
            <a:r>
              <a:rPr lang="de-CH" altLang="zh-CN" sz="3600" dirty="0" smtClean="0">
                <a:ea typeface="宋体" pitchFamily="2" charset="-122"/>
              </a:rPr>
              <a:t>IP-over-SONET/SDH</a:t>
            </a:r>
            <a:r>
              <a:rPr lang="zh-CN" altLang="de-CH" sz="3600" dirty="0" smtClean="0">
                <a:ea typeface="宋体" pitchFamily="2" charset="-122"/>
              </a:rPr>
              <a:t> </a:t>
            </a:r>
            <a:r>
              <a:rPr lang="en-US" altLang="zh-CN" sz="3600" dirty="0" smtClean="0">
                <a:ea typeface="宋体" pitchFamily="2" charset="-122"/>
              </a:rPr>
              <a:t>Protocol Stack</a:t>
            </a:r>
            <a:endParaRPr lang="zh-CN" altLang="en-US" sz="3600" dirty="0" smtClean="0">
              <a:ea typeface="宋体" pitchFamily="2" charset="-122"/>
            </a:endParaRPr>
          </a:p>
        </p:txBody>
      </p:sp>
      <p:sp>
        <p:nvSpPr>
          <p:cNvPr id="17411" name="Line 19"/>
          <p:cNvSpPr>
            <a:spLocks noChangeShapeType="1"/>
          </p:cNvSpPr>
          <p:nvPr/>
        </p:nvSpPr>
        <p:spPr bwMode="auto">
          <a:xfrm flipV="1">
            <a:off x="2700338" y="4292600"/>
            <a:ext cx="0" cy="288925"/>
          </a:xfrm>
          <a:prstGeom prst="line">
            <a:avLst/>
          </a:prstGeom>
          <a:noFill/>
          <a:ln w="9525">
            <a:solidFill>
              <a:schemeClr val="tx1"/>
            </a:solidFill>
            <a:round/>
            <a:headEnd/>
            <a:tailEnd/>
          </a:ln>
        </p:spPr>
        <p:txBody>
          <a:bodyPr/>
          <a:lstStyle/>
          <a:p>
            <a:endParaRPr lang="zh-CN" altLang="en-US" sz="1300">
              <a:latin typeface="+mn-lt"/>
            </a:endParaRPr>
          </a:p>
        </p:txBody>
      </p:sp>
      <p:sp>
        <p:nvSpPr>
          <p:cNvPr id="17412" name="Line 20"/>
          <p:cNvSpPr>
            <a:spLocks noChangeShapeType="1"/>
          </p:cNvSpPr>
          <p:nvPr/>
        </p:nvSpPr>
        <p:spPr bwMode="auto">
          <a:xfrm flipV="1">
            <a:off x="4068763" y="4292600"/>
            <a:ext cx="0" cy="288925"/>
          </a:xfrm>
          <a:prstGeom prst="line">
            <a:avLst/>
          </a:prstGeom>
          <a:noFill/>
          <a:ln w="9525">
            <a:solidFill>
              <a:schemeClr val="tx1"/>
            </a:solidFill>
            <a:round/>
            <a:headEnd/>
            <a:tailEnd type="triangle" w="med" len="med"/>
          </a:ln>
        </p:spPr>
        <p:txBody>
          <a:bodyPr/>
          <a:lstStyle/>
          <a:p>
            <a:endParaRPr lang="zh-CN" altLang="en-US" sz="1300">
              <a:latin typeface="+mn-lt"/>
            </a:endParaRPr>
          </a:p>
        </p:txBody>
      </p:sp>
      <p:sp>
        <p:nvSpPr>
          <p:cNvPr id="17413" name="Line 21"/>
          <p:cNvSpPr>
            <a:spLocks noChangeShapeType="1"/>
          </p:cNvSpPr>
          <p:nvPr/>
        </p:nvSpPr>
        <p:spPr bwMode="auto">
          <a:xfrm>
            <a:off x="2700338" y="4581525"/>
            <a:ext cx="1368425" cy="0"/>
          </a:xfrm>
          <a:prstGeom prst="line">
            <a:avLst/>
          </a:prstGeom>
          <a:noFill/>
          <a:ln w="9525">
            <a:solidFill>
              <a:schemeClr val="tx1"/>
            </a:solidFill>
            <a:round/>
            <a:headEnd/>
            <a:tailEnd/>
          </a:ln>
        </p:spPr>
        <p:txBody>
          <a:bodyPr/>
          <a:lstStyle/>
          <a:p>
            <a:endParaRPr lang="zh-CN" altLang="en-US" sz="1300">
              <a:latin typeface="+mn-lt"/>
            </a:endParaRPr>
          </a:p>
        </p:txBody>
      </p:sp>
      <p:sp>
        <p:nvSpPr>
          <p:cNvPr id="17414" name="Line 23"/>
          <p:cNvSpPr>
            <a:spLocks noChangeShapeType="1"/>
          </p:cNvSpPr>
          <p:nvPr/>
        </p:nvSpPr>
        <p:spPr bwMode="auto">
          <a:xfrm flipV="1">
            <a:off x="5795963" y="4292600"/>
            <a:ext cx="0" cy="288925"/>
          </a:xfrm>
          <a:prstGeom prst="line">
            <a:avLst/>
          </a:prstGeom>
          <a:noFill/>
          <a:ln w="9525">
            <a:solidFill>
              <a:schemeClr val="tx1"/>
            </a:solidFill>
            <a:round/>
            <a:headEnd/>
            <a:tailEnd type="triangle" w="med" len="med"/>
          </a:ln>
        </p:spPr>
        <p:txBody>
          <a:bodyPr/>
          <a:lstStyle/>
          <a:p>
            <a:endParaRPr lang="zh-CN" altLang="en-US" sz="1300">
              <a:latin typeface="+mn-lt"/>
            </a:endParaRPr>
          </a:p>
        </p:txBody>
      </p:sp>
      <p:sp>
        <p:nvSpPr>
          <p:cNvPr id="17415" name="Line 24"/>
          <p:cNvSpPr>
            <a:spLocks noChangeShapeType="1"/>
          </p:cNvSpPr>
          <p:nvPr/>
        </p:nvSpPr>
        <p:spPr bwMode="auto">
          <a:xfrm flipV="1">
            <a:off x="4429125" y="4292600"/>
            <a:ext cx="0" cy="288925"/>
          </a:xfrm>
          <a:prstGeom prst="line">
            <a:avLst/>
          </a:prstGeom>
          <a:noFill/>
          <a:ln w="9525">
            <a:solidFill>
              <a:schemeClr val="tx1"/>
            </a:solidFill>
            <a:round/>
            <a:headEnd/>
            <a:tailEnd/>
          </a:ln>
        </p:spPr>
        <p:txBody>
          <a:bodyPr/>
          <a:lstStyle/>
          <a:p>
            <a:endParaRPr lang="zh-CN" altLang="en-US" sz="1300">
              <a:latin typeface="+mn-lt"/>
            </a:endParaRPr>
          </a:p>
        </p:txBody>
      </p:sp>
      <p:sp>
        <p:nvSpPr>
          <p:cNvPr id="17416" name="Line 25"/>
          <p:cNvSpPr>
            <a:spLocks noChangeShapeType="1"/>
          </p:cNvSpPr>
          <p:nvPr/>
        </p:nvSpPr>
        <p:spPr bwMode="auto">
          <a:xfrm>
            <a:off x="4429125" y="4581525"/>
            <a:ext cx="1368425" cy="0"/>
          </a:xfrm>
          <a:prstGeom prst="line">
            <a:avLst/>
          </a:prstGeom>
          <a:noFill/>
          <a:ln w="9525">
            <a:solidFill>
              <a:schemeClr val="tx1"/>
            </a:solidFill>
            <a:round/>
            <a:headEnd/>
            <a:tailEnd/>
          </a:ln>
        </p:spPr>
        <p:txBody>
          <a:bodyPr/>
          <a:lstStyle/>
          <a:p>
            <a:endParaRPr lang="zh-CN" altLang="en-US" sz="1300">
              <a:latin typeface="+mn-lt"/>
            </a:endParaRPr>
          </a:p>
        </p:txBody>
      </p:sp>
      <p:grpSp>
        <p:nvGrpSpPr>
          <p:cNvPr id="2" name="Group 26"/>
          <p:cNvGrpSpPr>
            <a:grpSpLocks/>
          </p:cNvGrpSpPr>
          <p:nvPr/>
        </p:nvGrpSpPr>
        <p:grpSpPr bwMode="auto">
          <a:xfrm>
            <a:off x="3203575" y="4435475"/>
            <a:ext cx="288925" cy="288925"/>
            <a:chOff x="3560" y="3928"/>
            <a:chExt cx="182" cy="182"/>
          </a:xfrm>
        </p:grpSpPr>
        <p:sp>
          <p:nvSpPr>
            <p:cNvPr id="17455" name="Oval 27"/>
            <p:cNvSpPr>
              <a:spLocks noChangeArrowheads="1"/>
            </p:cNvSpPr>
            <p:nvPr/>
          </p:nvSpPr>
          <p:spPr bwMode="auto">
            <a:xfrm>
              <a:off x="3560" y="3928"/>
              <a:ext cx="182" cy="182"/>
            </a:xfrm>
            <a:prstGeom prst="ellipse">
              <a:avLst/>
            </a:prstGeom>
            <a:solidFill>
              <a:schemeClr val="bg1"/>
            </a:solidFill>
            <a:ln w="12700">
              <a:solidFill>
                <a:schemeClr val="tx1"/>
              </a:solidFill>
              <a:round/>
              <a:headEnd/>
              <a:tailEnd/>
            </a:ln>
          </p:spPr>
          <p:txBody>
            <a:bodyPr wrap="none" anchor="ctr"/>
            <a:lstStyle/>
            <a:p>
              <a:endParaRPr lang="zh-CN" altLang="en-US" sz="1300">
                <a:latin typeface="+mn-lt"/>
                <a:ea typeface="宋体" pitchFamily="2" charset="-122"/>
              </a:endParaRPr>
            </a:p>
          </p:txBody>
        </p:sp>
        <p:sp>
          <p:nvSpPr>
            <p:cNvPr id="17456" name="Line 28"/>
            <p:cNvSpPr>
              <a:spLocks noChangeShapeType="1"/>
            </p:cNvSpPr>
            <p:nvPr/>
          </p:nvSpPr>
          <p:spPr bwMode="auto">
            <a:xfrm flipV="1">
              <a:off x="3560" y="3930"/>
              <a:ext cx="136" cy="135"/>
            </a:xfrm>
            <a:prstGeom prst="line">
              <a:avLst/>
            </a:prstGeom>
            <a:noFill/>
            <a:ln w="9525">
              <a:solidFill>
                <a:schemeClr val="tx1"/>
              </a:solidFill>
              <a:round/>
              <a:headEnd/>
              <a:tailEnd type="triangle" w="med" len="med"/>
            </a:ln>
          </p:spPr>
          <p:txBody>
            <a:bodyPr/>
            <a:lstStyle/>
            <a:p>
              <a:endParaRPr lang="zh-CN" altLang="en-US" sz="1300">
                <a:latin typeface="+mn-lt"/>
              </a:endParaRPr>
            </a:p>
          </p:txBody>
        </p:sp>
        <p:sp>
          <p:nvSpPr>
            <p:cNvPr id="17457" name="Line 29"/>
            <p:cNvSpPr>
              <a:spLocks noChangeShapeType="1"/>
            </p:cNvSpPr>
            <p:nvPr/>
          </p:nvSpPr>
          <p:spPr bwMode="auto">
            <a:xfrm flipV="1">
              <a:off x="3606" y="3974"/>
              <a:ext cx="136" cy="135"/>
            </a:xfrm>
            <a:prstGeom prst="line">
              <a:avLst/>
            </a:prstGeom>
            <a:noFill/>
            <a:ln w="9525">
              <a:solidFill>
                <a:schemeClr val="tx1"/>
              </a:solidFill>
              <a:round/>
              <a:headEnd/>
              <a:tailEnd type="triangle" w="med" len="med"/>
            </a:ln>
          </p:spPr>
          <p:txBody>
            <a:bodyPr/>
            <a:lstStyle/>
            <a:p>
              <a:endParaRPr lang="zh-CN" altLang="en-US" sz="1300">
                <a:latin typeface="+mn-lt"/>
              </a:endParaRPr>
            </a:p>
          </p:txBody>
        </p:sp>
      </p:grpSp>
      <p:grpSp>
        <p:nvGrpSpPr>
          <p:cNvPr id="3" name="Group 30"/>
          <p:cNvGrpSpPr>
            <a:grpSpLocks/>
          </p:cNvGrpSpPr>
          <p:nvPr/>
        </p:nvGrpSpPr>
        <p:grpSpPr bwMode="auto">
          <a:xfrm>
            <a:off x="4932363" y="4435475"/>
            <a:ext cx="288925" cy="288925"/>
            <a:chOff x="3560" y="3928"/>
            <a:chExt cx="182" cy="182"/>
          </a:xfrm>
        </p:grpSpPr>
        <p:sp>
          <p:nvSpPr>
            <p:cNvPr id="17452" name="Oval 31"/>
            <p:cNvSpPr>
              <a:spLocks noChangeArrowheads="1"/>
            </p:cNvSpPr>
            <p:nvPr/>
          </p:nvSpPr>
          <p:spPr bwMode="auto">
            <a:xfrm>
              <a:off x="3560" y="3928"/>
              <a:ext cx="182" cy="182"/>
            </a:xfrm>
            <a:prstGeom prst="ellipse">
              <a:avLst/>
            </a:prstGeom>
            <a:solidFill>
              <a:schemeClr val="bg1"/>
            </a:solidFill>
            <a:ln w="12700">
              <a:solidFill>
                <a:schemeClr val="tx1"/>
              </a:solidFill>
              <a:round/>
              <a:headEnd/>
              <a:tailEnd/>
            </a:ln>
          </p:spPr>
          <p:txBody>
            <a:bodyPr wrap="none" anchor="ctr"/>
            <a:lstStyle/>
            <a:p>
              <a:endParaRPr lang="zh-CN" altLang="en-US" sz="1300">
                <a:latin typeface="+mn-lt"/>
                <a:ea typeface="宋体" pitchFamily="2" charset="-122"/>
              </a:endParaRPr>
            </a:p>
          </p:txBody>
        </p:sp>
        <p:sp>
          <p:nvSpPr>
            <p:cNvPr id="17453" name="Line 32"/>
            <p:cNvSpPr>
              <a:spLocks noChangeShapeType="1"/>
            </p:cNvSpPr>
            <p:nvPr/>
          </p:nvSpPr>
          <p:spPr bwMode="auto">
            <a:xfrm flipV="1">
              <a:off x="3560" y="3930"/>
              <a:ext cx="136" cy="135"/>
            </a:xfrm>
            <a:prstGeom prst="line">
              <a:avLst/>
            </a:prstGeom>
            <a:noFill/>
            <a:ln w="9525">
              <a:solidFill>
                <a:schemeClr val="tx1"/>
              </a:solidFill>
              <a:round/>
              <a:headEnd/>
              <a:tailEnd type="triangle" w="med" len="med"/>
            </a:ln>
          </p:spPr>
          <p:txBody>
            <a:bodyPr/>
            <a:lstStyle/>
            <a:p>
              <a:endParaRPr lang="zh-CN" altLang="en-US" sz="1300">
                <a:latin typeface="+mn-lt"/>
              </a:endParaRPr>
            </a:p>
          </p:txBody>
        </p:sp>
        <p:sp>
          <p:nvSpPr>
            <p:cNvPr id="17454" name="Line 33"/>
            <p:cNvSpPr>
              <a:spLocks noChangeShapeType="1"/>
            </p:cNvSpPr>
            <p:nvPr/>
          </p:nvSpPr>
          <p:spPr bwMode="auto">
            <a:xfrm flipV="1">
              <a:off x="3606" y="3974"/>
              <a:ext cx="136" cy="135"/>
            </a:xfrm>
            <a:prstGeom prst="line">
              <a:avLst/>
            </a:prstGeom>
            <a:noFill/>
            <a:ln w="9525">
              <a:solidFill>
                <a:schemeClr val="tx1"/>
              </a:solidFill>
              <a:round/>
              <a:headEnd/>
              <a:tailEnd type="triangle" w="med" len="med"/>
            </a:ln>
          </p:spPr>
          <p:txBody>
            <a:bodyPr/>
            <a:lstStyle/>
            <a:p>
              <a:endParaRPr lang="zh-CN" altLang="en-US" sz="1300">
                <a:latin typeface="+mn-lt"/>
              </a:endParaRPr>
            </a:p>
          </p:txBody>
        </p:sp>
      </p:grpSp>
      <p:grpSp>
        <p:nvGrpSpPr>
          <p:cNvPr id="4" name="Group 44"/>
          <p:cNvGrpSpPr>
            <a:grpSpLocks/>
          </p:cNvGrpSpPr>
          <p:nvPr/>
        </p:nvGrpSpPr>
        <p:grpSpPr bwMode="auto">
          <a:xfrm>
            <a:off x="2124075" y="2024063"/>
            <a:ext cx="1152525" cy="2292350"/>
            <a:chOff x="1338" y="1729"/>
            <a:chExt cx="726" cy="1444"/>
          </a:xfrm>
        </p:grpSpPr>
        <p:sp>
          <p:nvSpPr>
            <p:cNvPr id="17447" name="Text Box 7"/>
            <p:cNvSpPr txBox="1">
              <a:spLocks noChangeArrowheads="1"/>
            </p:cNvSpPr>
            <p:nvPr/>
          </p:nvSpPr>
          <p:spPr bwMode="auto">
            <a:xfrm>
              <a:off x="1338" y="2590"/>
              <a:ext cx="726" cy="310"/>
            </a:xfrm>
            <a:prstGeom prst="rect">
              <a:avLst/>
            </a:prstGeom>
            <a:solidFill>
              <a:srgbClr val="ECBAB2"/>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Section/ Regenerator</a:t>
              </a:r>
              <a:endParaRPr lang="zh-CN" altLang="en-US" sz="1300">
                <a:latin typeface="+mn-lt"/>
                <a:ea typeface="宋体" pitchFamily="2" charset="-122"/>
              </a:endParaRPr>
            </a:p>
          </p:txBody>
        </p:sp>
        <p:sp>
          <p:nvSpPr>
            <p:cNvPr id="17448" name="Text Box 37"/>
            <p:cNvSpPr txBox="1">
              <a:spLocks noChangeArrowheads="1"/>
            </p:cNvSpPr>
            <p:nvPr/>
          </p:nvSpPr>
          <p:spPr bwMode="auto">
            <a:xfrm>
              <a:off x="1338" y="2296"/>
              <a:ext cx="726" cy="310"/>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Line/ Multiplex</a:t>
              </a:r>
              <a:endParaRPr lang="zh-CN" altLang="en-US" sz="1300">
                <a:latin typeface="+mn-lt"/>
                <a:ea typeface="宋体" pitchFamily="2" charset="-122"/>
              </a:endParaRPr>
            </a:p>
          </p:txBody>
        </p:sp>
        <p:sp>
          <p:nvSpPr>
            <p:cNvPr id="17449" name="Text Box 38"/>
            <p:cNvSpPr txBox="1">
              <a:spLocks noChangeArrowheads="1"/>
            </p:cNvSpPr>
            <p:nvPr/>
          </p:nvSpPr>
          <p:spPr bwMode="auto">
            <a:xfrm>
              <a:off x="1338" y="2001"/>
              <a:ext cx="726" cy="310"/>
            </a:xfrm>
            <a:prstGeom prst="rect">
              <a:avLst/>
            </a:prstGeom>
            <a:solidFill>
              <a:schemeClr val="folHlink"/>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                     Path</a:t>
              </a:r>
              <a:endParaRPr lang="en-US" altLang="zh-CN" sz="1300">
                <a:latin typeface="+mn-lt"/>
                <a:ea typeface="宋体" pitchFamily="2" charset="-122"/>
              </a:endParaRPr>
            </a:p>
          </p:txBody>
        </p:sp>
        <p:sp>
          <p:nvSpPr>
            <p:cNvPr id="17450" name="Text Box 39"/>
            <p:cNvSpPr txBox="1">
              <a:spLocks noChangeArrowheads="1"/>
            </p:cNvSpPr>
            <p:nvPr/>
          </p:nvSpPr>
          <p:spPr bwMode="auto">
            <a:xfrm>
              <a:off x="1338" y="1729"/>
              <a:ext cx="726" cy="310"/>
            </a:xfrm>
            <a:prstGeom prst="rect">
              <a:avLst/>
            </a:prstGeom>
            <a:solidFill>
              <a:srgbClr val="FF9900"/>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                     Payload</a:t>
              </a:r>
              <a:endParaRPr lang="en-US" altLang="zh-CN" sz="1300">
                <a:latin typeface="+mn-lt"/>
                <a:ea typeface="宋体" pitchFamily="2" charset="-122"/>
              </a:endParaRPr>
            </a:p>
          </p:txBody>
        </p:sp>
        <p:sp>
          <p:nvSpPr>
            <p:cNvPr id="17451" name="Text Box 40"/>
            <p:cNvSpPr txBox="1">
              <a:spLocks noChangeArrowheads="1"/>
            </p:cNvSpPr>
            <p:nvPr/>
          </p:nvSpPr>
          <p:spPr bwMode="auto">
            <a:xfrm>
              <a:off x="1338" y="2863"/>
              <a:ext cx="726" cy="310"/>
            </a:xfrm>
            <a:prstGeom prst="rect">
              <a:avLst/>
            </a:prstGeom>
            <a:solidFill>
              <a:srgbClr val="FFFF00"/>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                     Photonic</a:t>
              </a:r>
              <a:endParaRPr lang="en-US" altLang="zh-CN" sz="1300">
                <a:latin typeface="+mn-lt"/>
                <a:ea typeface="宋体" pitchFamily="2" charset="-122"/>
              </a:endParaRPr>
            </a:p>
          </p:txBody>
        </p:sp>
      </p:grpSp>
      <p:grpSp>
        <p:nvGrpSpPr>
          <p:cNvPr id="5" name="Group 45"/>
          <p:cNvGrpSpPr>
            <a:grpSpLocks/>
          </p:cNvGrpSpPr>
          <p:nvPr/>
        </p:nvGrpSpPr>
        <p:grpSpPr bwMode="auto">
          <a:xfrm>
            <a:off x="5219700" y="2024063"/>
            <a:ext cx="1152525" cy="2292350"/>
            <a:chOff x="1338" y="1729"/>
            <a:chExt cx="726" cy="1444"/>
          </a:xfrm>
        </p:grpSpPr>
        <p:sp>
          <p:nvSpPr>
            <p:cNvPr id="17442" name="Text Box 46"/>
            <p:cNvSpPr txBox="1">
              <a:spLocks noChangeArrowheads="1"/>
            </p:cNvSpPr>
            <p:nvPr/>
          </p:nvSpPr>
          <p:spPr bwMode="auto">
            <a:xfrm>
              <a:off x="1338" y="2590"/>
              <a:ext cx="726" cy="310"/>
            </a:xfrm>
            <a:prstGeom prst="rect">
              <a:avLst/>
            </a:prstGeom>
            <a:solidFill>
              <a:srgbClr val="ECBAB2"/>
            </a:solidFill>
            <a:ln w="9525">
              <a:solidFill>
                <a:schemeClr val="tx1"/>
              </a:solidFill>
              <a:miter lim="800000"/>
              <a:headEnd/>
              <a:tailEnd/>
            </a:ln>
          </p:spPr>
          <p:txBody>
            <a:bodyPr>
              <a:spAutoFit/>
            </a:bodyPr>
            <a:lstStyle/>
            <a:p>
              <a:pPr algn="ctr">
                <a:spcBef>
                  <a:spcPct val="50000"/>
                </a:spcBef>
              </a:pPr>
              <a:r>
                <a:rPr lang="de-CH" altLang="zh-CN" sz="1300" dirty="0">
                  <a:latin typeface="+mn-lt"/>
                  <a:ea typeface="宋体" pitchFamily="2" charset="-122"/>
                </a:rPr>
                <a:t>Section/ Regenerator</a:t>
              </a:r>
              <a:endParaRPr lang="zh-CN" altLang="en-US" sz="1300" dirty="0">
                <a:latin typeface="+mn-lt"/>
                <a:ea typeface="宋体" pitchFamily="2" charset="-122"/>
              </a:endParaRPr>
            </a:p>
          </p:txBody>
        </p:sp>
        <p:sp>
          <p:nvSpPr>
            <p:cNvPr id="17443" name="Text Box 47"/>
            <p:cNvSpPr txBox="1">
              <a:spLocks noChangeArrowheads="1"/>
            </p:cNvSpPr>
            <p:nvPr/>
          </p:nvSpPr>
          <p:spPr bwMode="auto">
            <a:xfrm>
              <a:off x="1338" y="2296"/>
              <a:ext cx="726" cy="310"/>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Line/ Multiplex</a:t>
              </a:r>
              <a:endParaRPr lang="zh-CN" altLang="en-US" sz="1300">
                <a:latin typeface="+mn-lt"/>
                <a:ea typeface="宋体" pitchFamily="2" charset="-122"/>
              </a:endParaRPr>
            </a:p>
          </p:txBody>
        </p:sp>
        <p:sp>
          <p:nvSpPr>
            <p:cNvPr id="17444" name="Text Box 48"/>
            <p:cNvSpPr txBox="1">
              <a:spLocks noChangeArrowheads="1"/>
            </p:cNvSpPr>
            <p:nvPr/>
          </p:nvSpPr>
          <p:spPr bwMode="auto">
            <a:xfrm>
              <a:off x="1338" y="2001"/>
              <a:ext cx="726" cy="310"/>
            </a:xfrm>
            <a:prstGeom prst="rect">
              <a:avLst/>
            </a:prstGeom>
            <a:solidFill>
              <a:schemeClr val="folHlink"/>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                     Path</a:t>
              </a:r>
              <a:endParaRPr lang="en-US" altLang="zh-CN" sz="1300">
                <a:latin typeface="+mn-lt"/>
                <a:ea typeface="宋体" pitchFamily="2" charset="-122"/>
              </a:endParaRPr>
            </a:p>
          </p:txBody>
        </p:sp>
        <p:sp>
          <p:nvSpPr>
            <p:cNvPr id="17445" name="Text Box 49"/>
            <p:cNvSpPr txBox="1">
              <a:spLocks noChangeArrowheads="1"/>
            </p:cNvSpPr>
            <p:nvPr/>
          </p:nvSpPr>
          <p:spPr bwMode="auto">
            <a:xfrm>
              <a:off x="1338" y="1729"/>
              <a:ext cx="726" cy="310"/>
            </a:xfrm>
            <a:prstGeom prst="rect">
              <a:avLst/>
            </a:prstGeom>
            <a:solidFill>
              <a:srgbClr val="FF9900"/>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                     Payload</a:t>
              </a:r>
              <a:endParaRPr lang="en-US" altLang="zh-CN" sz="1300">
                <a:latin typeface="+mn-lt"/>
                <a:ea typeface="宋体" pitchFamily="2" charset="-122"/>
              </a:endParaRPr>
            </a:p>
          </p:txBody>
        </p:sp>
        <p:sp>
          <p:nvSpPr>
            <p:cNvPr id="17446" name="Text Box 50"/>
            <p:cNvSpPr txBox="1">
              <a:spLocks noChangeArrowheads="1"/>
            </p:cNvSpPr>
            <p:nvPr/>
          </p:nvSpPr>
          <p:spPr bwMode="auto">
            <a:xfrm>
              <a:off x="1338" y="2863"/>
              <a:ext cx="726" cy="310"/>
            </a:xfrm>
            <a:prstGeom prst="rect">
              <a:avLst/>
            </a:prstGeom>
            <a:solidFill>
              <a:srgbClr val="FFFF00"/>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                     Photonic</a:t>
              </a:r>
              <a:endParaRPr lang="en-US" altLang="zh-CN" sz="1300">
                <a:latin typeface="+mn-lt"/>
                <a:ea typeface="宋体" pitchFamily="2" charset="-122"/>
              </a:endParaRPr>
            </a:p>
          </p:txBody>
        </p:sp>
      </p:grpSp>
      <p:sp>
        <p:nvSpPr>
          <p:cNvPr id="23565" name="Line 51"/>
          <p:cNvSpPr>
            <a:spLocks noChangeShapeType="1"/>
          </p:cNvSpPr>
          <p:nvPr/>
        </p:nvSpPr>
        <p:spPr bwMode="auto">
          <a:xfrm>
            <a:off x="2195513" y="1844675"/>
            <a:ext cx="0" cy="237648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de-CH" sz="1300"/>
          </a:p>
        </p:txBody>
      </p:sp>
      <p:sp>
        <p:nvSpPr>
          <p:cNvPr id="23566" name="Line 52"/>
          <p:cNvSpPr>
            <a:spLocks noChangeShapeType="1"/>
          </p:cNvSpPr>
          <p:nvPr/>
        </p:nvSpPr>
        <p:spPr bwMode="auto">
          <a:xfrm flipV="1">
            <a:off x="6300788" y="1916113"/>
            <a:ext cx="0" cy="2449512"/>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de-CH" sz="1300"/>
          </a:p>
        </p:txBody>
      </p:sp>
      <p:sp>
        <p:nvSpPr>
          <p:cNvPr id="17423" name="Line 53"/>
          <p:cNvSpPr>
            <a:spLocks noChangeShapeType="1"/>
          </p:cNvSpPr>
          <p:nvPr/>
        </p:nvSpPr>
        <p:spPr bwMode="auto">
          <a:xfrm>
            <a:off x="3276600" y="2276475"/>
            <a:ext cx="1943100" cy="0"/>
          </a:xfrm>
          <a:prstGeom prst="line">
            <a:avLst/>
          </a:prstGeom>
          <a:noFill/>
          <a:ln w="9525">
            <a:solidFill>
              <a:schemeClr val="tx1"/>
            </a:solidFill>
            <a:prstDash val="dash"/>
            <a:round/>
            <a:headEnd/>
            <a:tailEnd type="triangle" w="med" len="med"/>
          </a:ln>
        </p:spPr>
        <p:txBody>
          <a:bodyPr/>
          <a:lstStyle/>
          <a:p>
            <a:endParaRPr lang="zh-CN" altLang="en-US" sz="1300">
              <a:latin typeface="+mn-lt"/>
            </a:endParaRPr>
          </a:p>
        </p:txBody>
      </p:sp>
      <p:sp>
        <p:nvSpPr>
          <p:cNvPr id="17424" name="Line 54"/>
          <p:cNvSpPr>
            <a:spLocks noChangeShapeType="1"/>
          </p:cNvSpPr>
          <p:nvPr/>
        </p:nvSpPr>
        <p:spPr bwMode="auto">
          <a:xfrm>
            <a:off x="3276600" y="2708275"/>
            <a:ext cx="1943100" cy="0"/>
          </a:xfrm>
          <a:prstGeom prst="line">
            <a:avLst/>
          </a:prstGeom>
          <a:noFill/>
          <a:ln w="9525">
            <a:solidFill>
              <a:schemeClr val="tx1"/>
            </a:solidFill>
            <a:prstDash val="dash"/>
            <a:round/>
            <a:headEnd/>
            <a:tailEnd type="triangle" w="med" len="med"/>
          </a:ln>
        </p:spPr>
        <p:txBody>
          <a:bodyPr/>
          <a:lstStyle/>
          <a:p>
            <a:endParaRPr lang="zh-CN" altLang="en-US" sz="1300">
              <a:latin typeface="+mn-lt"/>
            </a:endParaRPr>
          </a:p>
        </p:txBody>
      </p:sp>
      <p:sp>
        <p:nvSpPr>
          <p:cNvPr id="17425" name="Line 55"/>
          <p:cNvSpPr>
            <a:spLocks noChangeShapeType="1"/>
          </p:cNvSpPr>
          <p:nvPr/>
        </p:nvSpPr>
        <p:spPr bwMode="auto">
          <a:xfrm>
            <a:off x="3276600" y="3140075"/>
            <a:ext cx="1943100" cy="0"/>
          </a:xfrm>
          <a:prstGeom prst="line">
            <a:avLst/>
          </a:prstGeom>
          <a:noFill/>
          <a:ln w="9525">
            <a:solidFill>
              <a:schemeClr val="tx1"/>
            </a:solidFill>
            <a:prstDash val="dash"/>
            <a:round/>
            <a:headEnd/>
            <a:tailEnd type="triangle" w="med" len="med"/>
          </a:ln>
        </p:spPr>
        <p:txBody>
          <a:bodyPr/>
          <a:lstStyle/>
          <a:p>
            <a:endParaRPr lang="zh-CN" altLang="en-US" sz="1300">
              <a:latin typeface="+mn-lt"/>
            </a:endParaRPr>
          </a:p>
        </p:txBody>
      </p:sp>
      <p:sp>
        <p:nvSpPr>
          <p:cNvPr id="17426" name="Line 56"/>
          <p:cNvSpPr>
            <a:spLocks noChangeShapeType="1"/>
          </p:cNvSpPr>
          <p:nvPr/>
        </p:nvSpPr>
        <p:spPr bwMode="auto">
          <a:xfrm>
            <a:off x="3276600" y="3644900"/>
            <a:ext cx="1943100" cy="0"/>
          </a:xfrm>
          <a:prstGeom prst="line">
            <a:avLst/>
          </a:prstGeom>
          <a:noFill/>
          <a:ln w="9525">
            <a:solidFill>
              <a:schemeClr val="tx1"/>
            </a:solidFill>
            <a:prstDash val="dash"/>
            <a:round/>
            <a:headEnd/>
            <a:tailEnd type="triangle" w="med" len="med"/>
          </a:ln>
        </p:spPr>
        <p:txBody>
          <a:bodyPr/>
          <a:lstStyle/>
          <a:p>
            <a:endParaRPr lang="zh-CN" altLang="en-US" sz="1300">
              <a:latin typeface="+mn-lt"/>
            </a:endParaRPr>
          </a:p>
        </p:txBody>
      </p:sp>
      <p:sp>
        <p:nvSpPr>
          <p:cNvPr id="17427" name="Line 57"/>
          <p:cNvSpPr>
            <a:spLocks noChangeShapeType="1"/>
          </p:cNvSpPr>
          <p:nvPr/>
        </p:nvSpPr>
        <p:spPr bwMode="auto">
          <a:xfrm>
            <a:off x="3276600" y="4076700"/>
            <a:ext cx="1943100" cy="0"/>
          </a:xfrm>
          <a:prstGeom prst="line">
            <a:avLst/>
          </a:prstGeom>
          <a:noFill/>
          <a:ln w="9525">
            <a:solidFill>
              <a:schemeClr val="tx1"/>
            </a:solidFill>
            <a:prstDash val="dash"/>
            <a:round/>
            <a:headEnd/>
            <a:tailEnd type="triangle" w="med" len="med"/>
          </a:ln>
        </p:spPr>
        <p:txBody>
          <a:bodyPr/>
          <a:lstStyle/>
          <a:p>
            <a:endParaRPr lang="zh-CN" altLang="en-US" sz="1300">
              <a:latin typeface="+mn-lt"/>
            </a:endParaRPr>
          </a:p>
        </p:txBody>
      </p:sp>
      <p:grpSp>
        <p:nvGrpSpPr>
          <p:cNvPr id="6" name="Group 43"/>
          <p:cNvGrpSpPr>
            <a:grpSpLocks/>
          </p:cNvGrpSpPr>
          <p:nvPr/>
        </p:nvGrpSpPr>
        <p:grpSpPr bwMode="auto">
          <a:xfrm>
            <a:off x="3708400" y="3390900"/>
            <a:ext cx="1152525" cy="925513"/>
            <a:chOff x="2336" y="2590"/>
            <a:chExt cx="726" cy="583"/>
          </a:xfrm>
        </p:grpSpPr>
        <p:sp>
          <p:nvSpPr>
            <p:cNvPr id="17440" name="Text Box 41"/>
            <p:cNvSpPr txBox="1">
              <a:spLocks noChangeArrowheads="1"/>
            </p:cNvSpPr>
            <p:nvPr/>
          </p:nvSpPr>
          <p:spPr bwMode="auto">
            <a:xfrm>
              <a:off x="2336" y="2590"/>
              <a:ext cx="726" cy="310"/>
            </a:xfrm>
            <a:prstGeom prst="rect">
              <a:avLst/>
            </a:prstGeom>
            <a:solidFill>
              <a:srgbClr val="ECBAB2"/>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Section/ Regenerator</a:t>
              </a:r>
              <a:endParaRPr lang="zh-CN" altLang="en-US" sz="1300">
                <a:latin typeface="+mn-lt"/>
                <a:ea typeface="宋体" pitchFamily="2" charset="-122"/>
              </a:endParaRPr>
            </a:p>
          </p:txBody>
        </p:sp>
        <p:sp>
          <p:nvSpPr>
            <p:cNvPr id="17441" name="Text Box 42"/>
            <p:cNvSpPr txBox="1">
              <a:spLocks noChangeArrowheads="1"/>
            </p:cNvSpPr>
            <p:nvPr/>
          </p:nvSpPr>
          <p:spPr bwMode="auto">
            <a:xfrm>
              <a:off x="2336" y="2863"/>
              <a:ext cx="726" cy="310"/>
            </a:xfrm>
            <a:prstGeom prst="rect">
              <a:avLst/>
            </a:prstGeom>
            <a:solidFill>
              <a:srgbClr val="FFFF00"/>
            </a:solidFill>
            <a:ln w="9525">
              <a:solidFill>
                <a:schemeClr val="tx1"/>
              </a:solidFill>
              <a:miter lim="800000"/>
              <a:headEnd/>
              <a:tailEnd/>
            </a:ln>
          </p:spPr>
          <p:txBody>
            <a:bodyPr>
              <a:spAutoFit/>
            </a:bodyPr>
            <a:lstStyle/>
            <a:p>
              <a:pPr algn="ctr">
                <a:spcBef>
                  <a:spcPct val="50000"/>
                </a:spcBef>
              </a:pPr>
              <a:r>
                <a:rPr lang="de-CH" altLang="zh-CN" sz="1300">
                  <a:latin typeface="+mn-lt"/>
                  <a:ea typeface="宋体" pitchFamily="2" charset="-122"/>
                </a:rPr>
                <a:t>                     Photonic</a:t>
              </a:r>
              <a:endParaRPr lang="en-US" altLang="zh-CN" sz="1300">
                <a:latin typeface="+mn-lt"/>
                <a:ea typeface="宋体" pitchFamily="2" charset="-122"/>
              </a:endParaRPr>
            </a:p>
          </p:txBody>
        </p:sp>
      </p:grpSp>
      <p:sp>
        <p:nvSpPr>
          <p:cNvPr id="17429" name="Line 58"/>
          <p:cNvSpPr>
            <a:spLocks noChangeShapeType="1"/>
          </p:cNvSpPr>
          <p:nvPr/>
        </p:nvSpPr>
        <p:spPr bwMode="auto">
          <a:xfrm>
            <a:off x="900113" y="5661025"/>
            <a:ext cx="863600" cy="0"/>
          </a:xfrm>
          <a:prstGeom prst="line">
            <a:avLst/>
          </a:prstGeom>
          <a:noFill/>
          <a:ln w="9525">
            <a:solidFill>
              <a:schemeClr val="tx1"/>
            </a:solidFill>
            <a:prstDash val="dash"/>
            <a:round/>
            <a:headEnd/>
            <a:tailEnd type="triangle" w="med" len="med"/>
          </a:ln>
        </p:spPr>
        <p:txBody>
          <a:bodyPr/>
          <a:lstStyle/>
          <a:p>
            <a:endParaRPr lang="zh-CN" altLang="en-US"/>
          </a:p>
        </p:txBody>
      </p:sp>
      <p:sp>
        <p:nvSpPr>
          <p:cNvPr id="23574" name="Line 59"/>
          <p:cNvSpPr>
            <a:spLocks noChangeShapeType="1"/>
          </p:cNvSpPr>
          <p:nvPr/>
        </p:nvSpPr>
        <p:spPr bwMode="auto">
          <a:xfrm>
            <a:off x="900113" y="5300663"/>
            <a:ext cx="8636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de-CH"/>
          </a:p>
        </p:txBody>
      </p:sp>
      <p:sp>
        <p:nvSpPr>
          <p:cNvPr id="17431" name="Text Box 60"/>
          <p:cNvSpPr txBox="1">
            <a:spLocks noChangeArrowheads="1"/>
          </p:cNvSpPr>
          <p:nvPr/>
        </p:nvSpPr>
        <p:spPr bwMode="auto">
          <a:xfrm>
            <a:off x="1947156" y="5028318"/>
            <a:ext cx="2861911" cy="861774"/>
          </a:xfrm>
          <a:prstGeom prst="rect">
            <a:avLst/>
          </a:prstGeom>
          <a:noFill/>
          <a:ln w="9525">
            <a:noFill/>
            <a:miter lim="800000"/>
            <a:headEnd/>
            <a:tailEnd/>
          </a:ln>
        </p:spPr>
        <p:txBody>
          <a:bodyPr wrap="square">
            <a:spAutoFit/>
          </a:bodyPr>
          <a:lstStyle/>
          <a:p>
            <a:pPr>
              <a:spcBef>
                <a:spcPct val="50000"/>
              </a:spcBef>
            </a:pPr>
            <a:r>
              <a:rPr lang="en-GB" altLang="zh-CN" sz="2000" dirty="0" smtClean="0">
                <a:latin typeface="+mn-lt"/>
                <a:ea typeface="宋体" pitchFamily="2" charset="-122"/>
              </a:rPr>
              <a:t>Physical data flow</a:t>
            </a:r>
            <a:endParaRPr lang="zh-CN" altLang="en-US" sz="2000" dirty="0">
              <a:latin typeface="+mn-lt"/>
              <a:ea typeface="宋体" pitchFamily="2" charset="-122"/>
            </a:endParaRPr>
          </a:p>
          <a:p>
            <a:pPr>
              <a:spcBef>
                <a:spcPct val="50000"/>
              </a:spcBef>
            </a:pPr>
            <a:r>
              <a:rPr lang="en-GB" altLang="zh-CN" sz="2000" dirty="0" smtClean="0">
                <a:latin typeface="+mn-lt"/>
                <a:ea typeface="宋体" pitchFamily="2" charset="-122"/>
              </a:rPr>
              <a:t>Logic data flow</a:t>
            </a:r>
            <a:endParaRPr lang="zh-CN" altLang="en-US" sz="2000" dirty="0">
              <a:latin typeface="+mn-lt"/>
              <a:ea typeface="宋体" pitchFamily="2" charset="-122"/>
            </a:endParaRPr>
          </a:p>
        </p:txBody>
      </p:sp>
      <p:sp>
        <p:nvSpPr>
          <p:cNvPr id="17435" name="Text Box 64"/>
          <p:cNvSpPr txBox="1">
            <a:spLocks noChangeArrowheads="1"/>
          </p:cNvSpPr>
          <p:nvPr/>
        </p:nvSpPr>
        <p:spPr bwMode="auto">
          <a:xfrm>
            <a:off x="3492500" y="4581525"/>
            <a:ext cx="720725" cy="292388"/>
          </a:xfrm>
          <a:prstGeom prst="rect">
            <a:avLst/>
          </a:prstGeom>
          <a:noFill/>
          <a:ln w="9525">
            <a:noFill/>
            <a:miter lim="800000"/>
            <a:headEnd/>
            <a:tailEnd/>
          </a:ln>
        </p:spPr>
        <p:txBody>
          <a:bodyPr>
            <a:spAutoFit/>
          </a:bodyPr>
          <a:lstStyle/>
          <a:p>
            <a:pPr>
              <a:spcBef>
                <a:spcPct val="50000"/>
              </a:spcBef>
            </a:pPr>
            <a:r>
              <a:rPr lang="de-CH" altLang="zh-CN" sz="1300">
                <a:latin typeface="+mn-lt"/>
                <a:ea typeface="宋体" pitchFamily="2" charset="-122"/>
              </a:rPr>
              <a:t>media</a:t>
            </a:r>
            <a:endParaRPr lang="en-US" altLang="zh-CN" sz="1300">
              <a:latin typeface="+mn-lt"/>
              <a:ea typeface="宋体" pitchFamily="2" charset="-122"/>
            </a:endParaRPr>
          </a:p>
        </p:txBody>
      </p:sp>
      <p:sp>
        <p:nvSpPr>
          <p:cNvPr id="17436" name="Text Box 65"/>
          <p:cNvSpPr txBox="1">
            <a:spLocks noChangeArrowheads="1"/>
          </p:cNvSpPr>
          <p:nvPr/>
        </p:nvSpPr>
        <p:spPr bwMode="auto">
          <a:xfrm>
            <a:off x="5219700" y="4581525"/>
            <a:ext cx="720725" cy="292388"/>
          </a:xfrm>
          <a:prstGeom prst="rect">
            <a:avLst/>
          </a:prstGeom>
          <a:noFill/>
          <a:ln w="9525">
            <a:noFill/>
            <a:miter lim="800000"/>
            <a:headEnd/>
            <a:tailEnd/>
          </a:ln>
        </p:spPr>
        <p:txBody>
          <a:bodyPr>
            <a:spAutoFit/>
          </a:bodyPr>
          <a:lstStyle/>
          <a:p>
            <a:pPr>
              <a:spcBef>
                <a:spcPct val="50000"/>
              </a:spcBef>
            </a:pPr>
            <a:r>
              <a:rPr lang="de-CH" altLang="zh-CN" sz="1300">
                <a:latin typeface="+mn-lt"/>
                <a:ea typeface="宋体" pitchFamily="2" charset="-122"/>
              </a:rPr>
              <a:t>media</a:t>
            </a:r>
            <a:endParaRPr lang="en-US" altLang="zh-CN" sz="1300">
              <a:latin typeface="+mn-lt"/>
              <a:ea typeface="宋体" pitchFamily="2" charset="-122"/>
            </a:endParaRPr>
          </a:p>
        </p:txBody>
      </p:sp>
      <p:cxnSp>
        <p:nvCxnSpPr>
          <p:cNvPr id="48" name="Straight Arrow Connector 47"/>
          <p:cNvCxnSpPr/>
          <p:nvPr/>
        </p:nvCxnSpPr>
        <p:spPr>
          <a:xfrm rot="5400000" flipH="1" flipV="1">
            <a:off x="3427413" y="3857625"/>
            <a:ext cx="715962" cy="1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rot="5400000">
            <a:off x="4429919" y="3856832"/>
            <a:ext cx="714375" cy="1587"/>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a:off x="3857625" y="3429000"/>
            <a:ext cx="785813" cy="1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灯片编号占位符 49"/>
          <p:cNvSpPr>
            <a:spLocks noGrp="1"/>
          </p:cNvSpPr>
          <p:nvPr>
            <p:ph type="sldNum" sz="quarter" idx="12"/>
          </p:nvPr>
        </p:nvSpPr>
        <p:spPr/>
        <p:txBody>
          <a:bodyPr/>
          <a:lstStyle/>
          <a:p>
            <a:pPr>
              <a:defRPr/>
            </a:pPr>
            <a:r>
              <a:rPr lang="en-US" altLang="ko-KR" dirty="0" smtClean="0"/>
              <a:t>3-</a:t>
            </a:r>
            <a:fld id="{6C1F76B0-C056-41A2-B7A5-C4FED8C001A5}" type="slidenum">
              <a:rPr lang="en-US" altLang="ko-KR" smtClean="0"/>
              <a:pPr>
                <a:defRPr/>
              </a:pPr>
              <a:t>52</a:t>
            </a:fld>
            <a:endParaRPr lang="en-US" altLang="ko-KR" dirty="0"/>
          </a:p>
        </p:txBody>
      </p:sp>
      <p:sp>
        <p:nvSpPr>
          <p:cNvPr id="52" name="页脚占位符 51"/>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5"/>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4819" name="슬라이드 번호 개체 틀 6"/>
          <p:cNvSpPr>
            <a:spLocks noGrp="1"/>
          </p:cNvSpPr>
          <p:nvPr>
            <p:ph type="sldNum" sz="quarter" idx="12"/>
          </p:nvPr>
        </p:nvSpPr>
        <p:spPr>
          <a:noFill/>
        </p:spPr>
        <p:txBody>
          <a:bodyPr/>
          <a:lstStyle/>
          <a:p>
            <a:r>
              <a:rPr lang="en-US" altLang="ko-KR" dirty="0" smtClean="0"/>
              <a:t>3-</a:t>
            </a:r>
            <a:fld id="{9D5EBEF6-22FA-4CAC-8A11-8C0FF0C88E7B}" type="slidenum">
              <a:rPr lang="en-US" altLang="ko-KR" smtClean="0"/>
              <a:pPr/>
              <a:t>53</a:t>
            </a:fld>
            <a:endParaRPr lang="en-US" altLang="ko-KR" dirty="0"/>
          </a:p>
        </p:txBody>
      </p:sp>
      <p:sp>
        <p:nvSpPr>
          <p:cNvPr id="34820" name="Rectangle 2"/>
          <p:cNvSpPr>
            <a:spLocks noGrp="1" noChangeArrowheads="1"/>
          </p:cNvSpPr>
          <p:nvPr>
            <p:ph type="title"/>
          </p:nvPr>
        </p:nvSpPr>
        <p:spPr/>
        <p:txBody>
          <a:bodyPr/>
          <a:lstStyle/>
          <a:p>
            <a:r>
              <a:rPr lang="en-US" altLang="ko-KR" dirty="0" smtClean="0">
                <a:ea typeface="Gulim" pitchFamily="34" charset="-127"/>
              </a:rPr>
              <a:t>Unit 3: Network Switching</a:t>
            </a:r>
          </a:p>
        </p:txBody>
      </p:sp>
      <p:sp>
        <p:nvSpPr>
          <p:cNvPr id="34821" name="Rectangle 3"/>
          <p:cNvSpPr>
            <a:spLocks noGrp="1" noChangeArrowheads="1"/>
          </p:cNvSpPr>
          <p:nvPr>
            <p:ph type="body" sz="half" idx="1"/>
          </p:nvPr>
        </p:nvSpPr>
        <p:spPr/>
        <p:txBody>
          <a:bodyPr/>
          <a:lstStyle/>
          <a:p>
            <a:r>
              <a:rPr lang="en-US" altLang="ko-KR" sz="2400" dirty="0" smtClean="0">
                <a:ea typeface="Gulim" pitchFamily="34" charset="-127"/>
              </a:rPr>
              <a:t>3.1 What’s inside a router (basic concepts of switching)</a:t>
            </a:r>
          </a:p>
          <a:p>
            <a:r>
              <a:rPr lang="en-US" altLang="ko-KR" sz="2400" dirty="0" smtClean="0">
                <a:ea typeface="Gulim" pitchFamily="34" charset="-127"/>
              </a:rPr>
              <a:t>3.2 </a:t>
            </a:r>
            <a:r>
              <a:rPr lang="en-US" altLang="zh-CN" sz="2400" dirty="0" smtClean="0">
                <a:ea typeface="宋体" pitchFamily="2" charset="-122"/>
              </a:rPr>
              <a:t>Other interconnection devices</a:t>
            </a:r>
            <a:endParaRPr lang="en-US" altLang="ko-KR" sz="2400" dirty="0" smtClean="0">
              <a:ea typeface="Gulim" pitchFamily="34" charset="-127"/>
            </a:endParaRPr>
          </a:p>
          <a:p>
            <a:pPr lvl="1"/>
            <a:r>
              <a:rPr lang="en-US" altLang="ko-KR" sz="2000" dirty="0" smtClean="0">
                <a:ea typeface="Gulim" pitchFamily="34" charset="-127"/>
              </a:rPr>
              <a:t>Physical-layer hubs</a:t>
            </a:r>
          </a:p>
          <a:p>
            <a:pPr lvl="1"/>
            <a:r>
              <a:rPr lang="en-US" altLang="ko-KR" sz="2000" dirty="0" smtClean="0">
                <a:ea typeface="Gulim" pitchFamily="34" charset="-127"/>
              </a:rPr>
              <a:t>Link-layer switches</a:t>
            </a:r>
          </a:p>
          <a:p>
            <a:pPr lvl="1"/>
            <a:r>
              <a:rPr lang="en-GB" altLang="ko-KR" sz="2000" dirty="0" smtClean="0">
                <a:ea typeface="Gulim" pitchFamily="34" charset="-127"/>
              </a:rPr>
              <a:t>Link-layer bridges</a:t>
            </a:r>
            <a:endParaRPr lang="en-US" altLang="ko-KR" sz="2000" dirty="0" smtClean="0">
              <a:ea typeface="Gulim" pitchFamily="34" charset="-127"/>
            </a:endParaRPr>
          </a:p>
          <a:p>
            <a:pPr lvl="1"/>
            <a:r>
              <a:rPr lang="en-GB" altLang="ko-KR" sz="2000" dirty="0" smtClean="0">
                <a:ea typeface="Gulim" pitchFamily="34" charset="-127"/>
              </a:rPr>
              <a:t>Performance Comparison</a:t>
            </a:r>
            <a:endParaRPr lang="en-US" altLang="ko-KR" sz="2000" dirty="0" smtClean="0">
              <a:ea typeface="Gulim" pitchFamily="34" charset="-127"/>
            </a:endParaRPr>
          </a:p>
        </p:txBody>
      </p:sp>
      <p:sp>
        <p:nvSpPr>
          <p:cNvPr id="8" name="Rectangle 4"/>
          <p:cNvSpPr txBox="1">
            <a:spLocks noChangeArrowheads="1"/>
          </p:cNvSpPr>
          <p:nvPr/>
        </p:nvSpPr>
        <p:spPr bwMode="auto">
          <a:xfrm>
            <a:off x="4495799" y="1600200"/>
            <a:ext cx="4035251"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rPr>
              <a:t>3.3 </a:t>
            </a:r>
            <a:r>
              <a:rPr kumimoji="0" lang="en-US" altLang="ko-KR" sz="2400" b="0" i="0" u="none" strike="noStrike" kern="0" cap="none" spc="0" normalizeH="0" baseline="0" noProof="0" dirty="0" smtClean="0">
                <a:ln>
                  <a:noFill/>
                </a:ln>
                <a:solidFill>
                  <a:srgbClr val="FF0000"/>
                </a:solidFill>
                <a:effectLst/>
                <a:uLnTx/>
                <a:uFillTx/>
                <a:latin typeface="+mn-lt"/>
                <a:ea typeface="Gulim" pitchFamily="34" charset="-127"/>
                <a:cs typeface="+mn-cs"/>
              </a:rPr>
              <a:t>Trend of simplifying architecture</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rPr>
              <a:t>IP over ATM</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IP over SDH</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US" altLang="ko-KR" sz="2000" b="0" i="0" u="none" strike="noStrike" kern="0" cap="none" spc="0" normalizeH="0" baseline="0" noProof="0" dirty="0" smtClean="0">
                <a:ln>
                  <a:noFill/>
                </a:ln>
                <a:solidFill>
                  <a:srgbClr val="FF0000"/>
                </a:solidFill>
                <a:effectLst/>
                <a:uLnTx/>
                <a:uFillTx/>
                <a:latin typeface="+mn-lt"/>
                <a:ea typeface="Gulim" pitchFamily="34" charset="-127"/>
              </a:rPr>
              <a:t>IP over WDM</a:t>
            </a:r>
          </a:p>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Wingdings" pitchFamily="2" charset="2"/>
              <a:buChar char="q"/>
              <a:tabLst/>
              <a:defRPr/>
            </a:pPr>
            <a:r>
              <a:rPr kumimoji="0" lang="en-US" altLang="ko-KR" sz="2400" b="0" i="0" u="none" strike="noStrike" kern="0" cap="none" spc="0" normalizeH="0" baseline="0" noProof="0" dirty="0" smtClean="0">
                <a:ln>
                  <a:noFill/>
                </a:ln>
                <a:effectLst/>
                <a:uLnTx/>
                <a:uFillTx/>
                <a:latin typeface="+mn-lt"/>
                <a:ea typeface="Gulim" pitchFamily="34" charset="-127"/>
                <a:cs typeface="+mn-cs"/>
              </a:rPr>
              <a:t>3.4 Switching technology</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Switching concepts</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Multilayer switching</a:t>
            </a:r>
          </a:p>
          <a:p>
            <a:pPr marL="742950" marR="0" lvl="1" indent="-285750" algn="l" defTabSz="914400" rtl="0" eaLnBrk="0" fontAlgn="base" latinLnBrk="0" hangingPunct="0">
              <a:lnSpc>
                <a:spcPct val="100000"/>
              </a:lnSpc>
              <a:spcBef>
                <a:spcPct val="20000"/>
              </a:spcBef>
              <a:spcAft>
                <a:spcPct val="0"/>
              </a:spcAft>
              <a:buClr>
                <a:schemeClr val="accent2"/>
              </a:buClr>
              <a:buSzPct val="75000"/>
              <a:buFont typeface="Wingdings" pitchFamily="2" charset="2"/>
              <a:buChar char="v"/>
              <a:tabLst/>
              <a:defRPr/>
            </a:pPr>
            <a:r>
              <a:rPr kumimoji="0" lang="en-GB" altLang="ko-KR" sz="2000" b="0" i="0" u="none" strike="noStrike" kern="0" cap="none" spc="0" normalizeH="0" baseline="0" noProof="0" dirty="0" smtClean="0">
                <a:ln>
                  <a:noFill/>
                </a:ln>
                <a:solidFill>
                  <a:schemeClr val="tx1"/>
                </a:solidFill>
                <a:effectLst/>
                <a:uLnTx/>
                <a:uFillTx/>
                <a:latin typeface="+mn-lt"/>
                <a:ea typeface="Gulim" pitchFamily="34" charset="-127"/>
              </a:rPr>
              <a:t>MPLS</a:t>
            </a:r>
            <a:endParaRPr kumimoji="0" lang="en-US" altLang="ko-KR" sz="2000" b="0" i="0" u="none" strike="noStrike" kern="0" cap="none" spc="0" normalizeH="0" baseline="0" noProof="0" dirty="0" smtClean="0">
              <a:ln>
                <a:noFill/>
              </a:ln>
              <a:solidFill>
                <a:schemeClr val="tx1"/>
              </a:solidFill>
              <a:effectLst/>
              <a:uLnTx/>
              <a:uFillTx/>
              <a:latin typeface="+mn-lt"/>
              <a:ea typeface="Gulim" pitchFamily="34" charset="-127"/>
            </a:endParaRPr>
          </a:p>
          <a:p>
            <a:pPr marL="342900" lvl="0" indent="-342900">
              <a:spcBef>
                <a:spcPct val="20000"/>
              </a:spcBef>
              <a:buClr>
                <a:schemeClr val="accent2"/>
              </a:buClr>
              <a:buSzPct val="85000"/>
              <a:buFont typeface="Wingdings" pitchFamily="2" charset="2"/>
              <a:buChar char="q"/>
              <a:defRPr/>
            </a:pPr>
            <a:r>
              <a:rPr lang="en-GB" altLang="ko-KR" kern="0" dirty="0" smtClean="0">
                <a:latin typeface="+mn-lt"/>
                <a:ea typeface="Gulim" pitchFamily="34" charset="-127"/>
              </a:rPr>
              <a:t>3.5 Data </a:t>
            </a:r>
            <a:r>
              <a:rPr lang="en-GB" altLang="ko-KR" kern="0" dirty="0" err="1" smtClean="0">
                <a:latin typeface="+mn-lt"/>
                <a:ea typeface="Gulim" pitchFamily="34" charset="-127"/>
              </a:rPr>
              <a:t>center</a:t>
            </a:r>
            <a:r>
              <a:rPr lang="en-GB" altLang="ko-KR" kern="0" dirty="0" smtClean="0">
                <a:latin typeface="+mn-lt"/>
                <a:ea typeface="Gulim" pitchFamily="34" charset="-127"/>
              </a:rPr>
              <a:t> networking</a:t>
            </a:r>
            <a:endParaRPr kumimoji="0" lang="en-US" altLang="ko-KR" sz="2400" b="0" i="0" u="none" strike="noStrike" kern="0" cap="none" spc="0" normalizeH="0" baseline="0" noProof="0" dirty="0" smtClean="0">
              <a:ln>
                <a:noFill/>
              </a:ln>
              <a:solidFill>
                <a:schemeClr val="tx1"/>
              </a:solidFill>
              <a:effectLst/>
              <a:uLnTx/>
              <a:uFillTx/>
              <a:latin typeface="+mn-lt"/>
              <a:ea typeface="Gulim" pitchFamily="34" charset="-127"/>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3" cstate="print"/>
          <a:srcRect/>
          <a:stretch>
            <a:fillRect/>
          </a:stretch>
        </p:blipFill>
        <p:spPr bwMode="auto">
          <a:xfrm>
            <a:off x="2632075" y="4997450"/>
            <a:ext cx="2516188" cy="877888"/>
          </a:xfrm>
          <a:prstGeom prst="rect">
            <a:avLst/>
          </a:prstGeom>
          <a:noFill/>
          <a:ln w="9525">
            <a:noFill/>
            <a:miter lim="800000"/>
            <a:headEnd/>
            <a:tailEnd/>
          </a:ln>
        </p:spPr>
      </p:pic>
      <p:pic>
        <p:nvPicPr>
          <p:cNvPr id="9219" name="Picture 5"/>
          <p:cNvPicPr>
            <a:picLocks noChangeAspect="1" noChangeArrowheads="1"/>
          </p:cNvPicPr>
          <p:nvPr/>
        </p:nvPicPr>
        <p:blipFill>
          <a:blip r:embed="rId4" cstate="print"/>
          <a:srcRect/>
          <a:stretch>
            <a:fillRect/>
          </a:stretch>
        </p:blipFill>
        <p:spPr bwMode="auto">
          <a:xfrm>
            <a:off x="2611438" y="2189163"/>
            <a:ext cx="2511425" cy="952500"/>
          </a:xfrm>
          <a:prstGeom prst="rect">
            <a:avLst/>
          </a:prstGeom>
          <a:noFill/>
          <a:ln w="9525">
            <a:noFill/>
            <a:miter lim="800000"/>
            <a:headEnd/>
            <a:tailEnd/>
          </a:ln>
        </p:spPr>
      </p:pic>
      <p:sp>
        <p:nvSpPr>
          <p:cNvPr id="9220" name="Line 6"/>
          <p:cNvSpPr>
            <a:spLocks noChangeShapeType="1"/>
          </p:cNvSpPr>
          <p:nvPr/>
        </p:nvSpPr>
        <p:spPr bwMode="auto">
          <a:xfrm flipV="1">
            <a:off x="484188" y="1773238"/>
            <a:ext cx="0" cy="1873250"/>
          </a:xfrm>
          <a:prstGeom prst="line">
            <a:avLst/>
          </a:prstGeom>
          <a:noFill/>
          <a:ln w="19050">
            <a:solidFill>
              <a:schemeClr val="tx1"/>
            </a:solidFill>
            <a:round/>
            <a:headEnd/>
            <a:tailEnd type="triangle" w="med" len="med"/>
          </a:ln>
        </p:spPr>
        <p:txBody>
          <a:bodyPr/>
          <a:lstStyle/>
          <a:p>
            <a:endParaRPr lang="zh-CN" altLang="en-US">
              <a:latin typeface="+mn-lt"/>
            </a:endParaRPr>
          </a:p>
        </p:txBody>
      </p:sp>
      <p:sp>
        <p:nvSpPr>
          <p:cNvPr id="9221" name="Text Box 8"/>
          <p:cNvSpPr txBox="1">
            <a:spLocks noChangeArrowheads="1"/>
          </p:cNvSpPr>
          <p:nvPr/>
        </p:nvSpPr>
        <p:spPr bwMode="auto">
          <a:xfrm>
            <a:off x="539750" y="3259138"/>
            <a:ext cx="1655763" cy="307777"/>
          </a:xfrm>
          <a:prstGeom prst="rect">
            <a:avLst/>
          </a:prstGeom>
          <a:noFill/>
          <a:ln w="19050">
            <a:solidFill>
              <a:schemeClr val="tx1"/>
            </a:solidFill>
            <a:miter lim="800000"/>
            <a:headEnd/>
            <a:tailEnd/>
          </a:ln>
        </p:spPr>
        <p:txBody>
          <a:bodyPr>
            <a:spAutoFit/>
          </a:bodyPr>
          <a:lstStyle/>
          <a:p>
            <a:pPr algn="ctr">
              <a:spcBef>
                <a:spcPct val="50000"/>
              </a:spcBef>
            </a:pPr>
            <a:r>
              <a:rPr lang="de-CH" altLang="zh-CN" sz="1400">
                <a:latin typeface="+mn-lt"/>
                <a:ea typeface="宋体" pitchFamily="2" charset="-122"/>
              </a:rPr>
              <a:t>Channel 1</a:t>
            </a:r>
            <a:endParaRPr lang="en-US" altLang="zh-CN" sz="1400">
              <a:latin typeface="+mn-lt"/>
              <a:ea typeface="宋体" pitchFamily="2" charset="-122"/>
            </a:endParaRPr>
          </a:p>
        </p:txBody>
      </p:sp>
      <p:sp>
        <p:nvSpPr>
          <p:cNvPr id="9222" name="Text Box 12"/>
          <p:cNvSpPr txBox="1">
            <a:spLocks noChangeArrowheads="1"/>
          </p:cNvSpPr>
          <p:nvPr/>
        </p:nvSpPr>
        <p:spPr bwMode="auto">
          <a:xfrm rot="-5400000">
            <a:off x="-280193" y="2493169"/>
            <a:ext cx="1223962" cy="304800"/>
          </a:xfrm>
          <a:prstGeom prst="rect">
            <a:avLst/>
          </a:prstGeom>
          <a:noFill/>
          <a:ln w="12700">
            <a:noFill/>
            <a:miter lim="800000"/>
            <a:headEnd/>
            <a:tailEnd/>
          </a:ln>
        </p:spPr>
        <p:txBody>
          <a:bodyPr>
            <a:spAutoFit/>
          </a:bodyPr>
          <a:lstStyle/>
          <a:p>
            <a:pPr>
              <a:spcBef>
                <a:spcPct val="50000"/>
              </a:spcBef>
            </a:pPr>
            <a:r>
              <a:rPr lang="de-CH" altLang="zh-CN" sz="1400">
                <a:latin typeface="+mn-lt"/>
                <a:ea typeface="宋体" pitchFamily="2" charset="-122"/>
              </a:rPr>
              <a:t>Bandwidth</a:t>
            </a:r>
            <a:endParaRPr lang="en-US" altLang="zh-CN" sz="1400">
              <a:latin typeface="+mn-lt"/>
              <a:ea typeface="宋体" pitchFamily="2" charset="-122"/>
            </a:endParaRPr>
          </a:p>
        </p:txBody>
      </p:sp>
      <p:sp>
        <p:nvSpPr>
          <p:cNvPr id="9223" name="Text Box 13"/>
          <p:cNvSpPr txBox="1">
            <a:spLocks noChangeArrowheads="1"/>
          </p:cNvSpPr>
          <p:nvPr/>
        </p:nvSpPr>
        <p:spPr bwMode="auto">
          <a:xfrm>
            <a:off x="1276350" y="3646488"/>
            <a:ext cx="863600" cy="304800"/>
          </a:xfrm>
          <a:prstGeom prst="rect">
            <a:avLst/>
          </a:prstGeom>
          <a:noFill/>
          <a:ln w="9525">
            <a:noFill/>
            <a:miter lim="800000"/>
            <a:headEnd/>
            <a:tailEnd/>
          </a:ln>
        </p:spPr>
        <p:txBody>
          <a:bodyPr>
            <a:spAutoFit/>
          </a:bodyPr>
          <a:lstStyle/>
          <a:p>
            <a:pPr>
              <a:spcBef>
                <a:spcPct val="50000"/>
              </a:spcBef>
            </a:pPr>
            <a:r>
              <a:rPr lang="de-CH" altLang="zh-CN" sz="1400">
                <a:latin typeface="+mn-lt"/>
                <a:ea typeface="宋体" pitchFamily="2" charset="-122"/>
              </a:rPr>
              <a:t>Time</a:t>
            </a:r>
            <a:endParaRPr lang="en-US" altLang="zh-CN" sz="1400">
              <a:latin typeface="+mn-lt"/>
              <a:ea typeface="宋体" pitchFamily="2" charset="-122"/>
            </a:endParaRPr>
          </a:p>
        </p:txBody>
      </p:sp>
      <p:sp>
        <p:nvSpPr>
          <p:cNvPr id="9224" name="Line 14"/>
          <p:cNvSpPr>
            <a:spLocks noChangeShapeType="1"/>
          </p:cNvSpPr>
          <p:nvPr/>
        </p:nvSpPr>
        <p:spPr bwMode="auto">
          <a:xfrm flipV="1">
            <a:off x="484188" y="4421188"/>
            <a:ext cx="0" cy="2016125"/>
          </a:xfrm>
          <a:prstGeom prst="line">
            <a:avLst/>
          </a:prstGeom>
          <a:noFill/>
          <a:ln w="19050">
            <a:solidFill>
              <a:schemeClr val="tx1"/>
            </a:solidFill>
            <a:round/>
            <a:headEnd/>
            <a:tailEnd type="triangle" w="med" len="med"/>
          </a:ln>
        </p:spPr>
        <p:txBody>
          <a:bodyPr/>
          <a:lstStyle/>
          <a:p>
            <a:endParaRPr lang="zh-CN" altLang="en-US">
              <a:latin typeface="+mn-lt"/>
            </a:endParaRPr>
          </a:p>
        </p:txBody>
      </p:sp>
      <p:sp>
        <p:nvSpPr>
          <p:cNvPr id="9225" name="Line 15"/>
          <p:cNvSpPr>
            <a:spLocks noChangeShapeType="1"/>
          </p:cNvSpPr>
          <p:nvPr/>
        </p:nvSpPr>
        <p:spPr bwMode="auto">
          <a:xfrm>
            <a:off x="484188" y="6437313"/>
            <a:ext cx="2016125" cy="0"/>
          </a:xfrm>
          <a:prstGeom prst="line">
            <a:avLst/>
          </a:prstGeom>
          <a:noFill/>
          <a:ln w="19050">
            <a:solidFill>
              <a:schemeClr val="tx1"/>
            </a:solidFill>
            <a:round/>
            <a:headEnd/>
            <a:tailEnd type="triangle" w="med" len="med"/>
          </a:ln>
        </p:spPr>
        <p:txBody>
          <a:bodyPr/>
          <a:lstStyle/>
          <a:p>
            <a:endParaRPr lang="zh-CN" altLang="en-US">
              <a:latin typeface="+mn-lt"/>
            </a:endParaRPr>
          </a:p>
        </p:txBody>
      </p:sp>
      <p:sp>
        <p:nvSpPr>
          <p:cNvPr id="9226" name="Text Box 20"/>
          <p:cNvSpPr txBox="1">
            <a:spLocks noChangeArrowheads="1"/>
          </p:cNvSpPr>
          <p:nvPr/>
        </p:nvSpPr>
        <p:spPr bwMode="auto">
          <a:xfrm rot="-5400000">
            <a:off x="-280193" y="5283994"/>
            <a:ext cx="1223962" cy="304800"/>
          </a:xfrm>
          <a:prstGeom prst="rect">
            <a:avLst/>
          </a:prstGeom>
          <a:noFill/>
          <a:ln w="9525">
            <a:noFill/>
            <a:miter lim="800000"/>
            <a:headEnd/>
            <a:tailEnd/>
          </a:ln>
        </p:spPr>
        <p:txBody>
          <a:bodyPr>
            <a:spAutoFit/>
          </a:bodyPr>
          <a:lstStyle/>
          <a:p>
            <a:pPr>
              <a:spcBef>
                <a:spcPct val="50000"/>
              </a:spcBef>
            </a:pPr>
            <a:r>
              <a:rPr lang="de-CH" altLang="zh-CN" sz="1400">
                <a:latin typeface="+mn-lt"/>
                <a:ea typeface="宋体" pitchFamily="2" charset="-122"/>
              </a:rPr>
              <a:t>Bandwidth</a:t>
            </a:r>
            <a:endParaRPr lang="en-US" altLang="zh-CN" sz="1400">
              <a:latin typeface="+mn-lt"/>
              <a:ea typeface="宋体" pitchFamily="2" charset="-122"/>
            </a:endParaRPr>
          </a:p>
        </p:txBody>
      </p:sp>
      <p:sp>
        <p:nvSpPr>
          <p:cNvPr id="9227" name="Text Box 21"/>
          <p:cNvSpPr txBox="1">
            <a:spLocks noChangeArrowheads="1"/>
          </p:cNvSpPr>
          <p:nvPr/>
        </p:nvSpPr>
        <p:spPr bwMode="auto">
          <a:xfrm>
            <a:off x="1276350" y="6437313"/>
            <a:ext cx="863600" cy="304800"/>
          </a:xfrm>
          <a:prstGeom prst="rect">
            <a:avLst/>
          </a:prstGeom>
          <a:noFill/>
          <a:ln w="9525">
            <a:noFill/>
            <a:miter lim="800000"/>
            <a:headEnd/>
            <a:tailEnd/>
          </a:ln>
        </p:spPr>
        <p:txBody>
          <a:bodyPr>
            <a:spAutoFit/>
          </a:bodyPr>
          <a:lstStyle/>
          <a:p>
            <a:pPr>
              <a:spcBef>
                <a:spcPct val="50000"/>
              </a:spcBef>
            </a:pPr>
            <a:r>
              <a:rPr lang="de-CH" altLang="zh-CN" sz="1400">
                <a:latin typeface="+mn-lt"/>
                <a:ea typeface="宋体" pitchFamily="2" charset="-122"/>
              </a:rPr>
              <a:t>Time</a:t>
            </a:r>
            <a:endParaRPr lang="en-US" altLang="zh-CN" sz="1400">
              <a:latin typeface="+mn-lt"/>
              <a:ea typeface="宋体" pitchFamily="2" charset="-122"/>
            </a:endParaRPr>
          </a:p>
        </p:txBody>
      </p:sp>
      <p:sp>
        <p:nvSpPr>
          <p:cNvPr id="9228" name="Text Box 23"/>
          <p:cNvSpPr txBox="1">
            <a:spLocks noChangeArrowheads="1"/>
          </p:cNvSpPr>
          <p:nvPr/>
        </p:nvSpPr>
        <p:spPr bwMode="auto">
          <a:xfrm>
            <a:off x="195263" y="1468438"/>
            <a:ext cx="3673475" cy="304800"/>
          </a:xfrm>
          <a:prstGeom prst="rect">
            <a:avLst/>
          </a:prstGeom>
          <a:noFill/>
          <a:ln w="9525">
            <a:noFill/>
            <a:miter lim="800000"/>
            <a:headEnd/>
            <a:tailEnd/>
          </a:ln>
        </p:spPr>
        <p:txBody>
          <a:bodyPr>
            <a:spAutoFit/>
          </a:bodyPr>
          <a:lstStyle/>
          <a:p>
            <a:pPr>
              <a:spcBef>
                <a:spcPct val="50000"/>
              </a:spcBef>
            </a:pPr>
            <a:r>
              <a:rPr lang="de-CH" altLang="zh-CN" sz="1400" dirty="0">
                <a:latin typeface="+mn-lt"/>
                <a:ea typeface="宋体" pitchFamily="2" charset="-122"/>
              </a:rPr>
              <a:t>WDM (channels are called wavelengths)</a:t>
            </a:r>
            <a:endParaRPr lang="en-US" altLang="zh-CN" sz="1400" dirty="0">
              <a:latin typeface="+mn-lt"/>
              <a:ea typeface="宋体" pitchFamily="2" charset="-122"/>
            </a:endParaRPr>
          </a:p>
        </p:txBody>
      </p:sp>
      <p:sp>
        <p:nvSpPr>
          <p:cNvPr id="9229" name="Text Box 25"/>
          <p:cNvSpPr txBox="1">
            <a:spLocks noChangeArrowheads="1"/>
          </p:cNvSpPr>
          <p:nvPr/>
        </p:nvSpPr>
        <p:spPr bwMode="auto">
          <a:xfrm>
            <a:off x="700088" y="4437063"/>
            <a:ext cx="360362" cy="1919287"/>
          </a:xfrm>
          <a:prstGeom prst="rect">
            <a:avLst/>
          </a:prstGeom>
          <a:noFill/>
          <a:ln w="19050">
            <a:solidFill>
              <a:schemeClr val="tx1"/>
            </a:solidFill>
            <a:miter lim="800000"/>
            <a:headEnd/>
            <a:tailEnd/>
          </a:ln>
        </p:spPr>
        <p:txBody>
          <a:bodyPr>
            <a:spAutoFit/>
          </a:bodyPr>
          <a:lstStyle/>
          <a:p>
            <a:pPr algn="ctr">
              <a:spcBef>
                <a:spcPct val="50000"/>
              </a:spcBef>
            </a:pPr>
            <a:r>
              <a:rPr lang="de-CH" altLang="zh-CN" sz="1400">
                <a:latin typeface="+mn-lt"/>
                <a:ea typeface="宋体" pitchFamily="2" charset="-122"/>
              </a:rPr>
              <a:t>Channe l      </a:t>
            </a:r>
          </a:p>
          <a:p>
            <a:pPr algn="ctr">
              <a:spcBef>
                <a:spcPct val="50000"/>
              </a:spcBef>
            </a:pPr>
            <a:r>
              <a:rPr lang="de-CH" altLang="zh-CN" sz="1400">
                <a:latin typeface="+mn-lt"/>
                <a:ea typeface="宋体" pitchFamily="2" charset="-122"/>
              </a:rPr>
              <a:t>1</a:t>
            </a:r>
            <a:endParaRPr lang="en-US" altLang="zh-CN" sz="1400">
              <a:latin typeface="+mn-lt"/>
              <a:ea typeface="宋体" pitchFamily="2" charset="-122"/>
            </a:endParaRPr>
          </a:p>
        </p:txBody>
      </p:sp>
      <p:sp>
        <p:nvSpPr>
          <p:cNvPr id="9230" name="Text Box 27"/>
          <p:cNvSpPr txBox="1">
            <a:spLocks noChangeArrowheads="1"/>
          </p:cNvSpPr>
          <p:nvPr/>
        </p:nvSpPr>
        <p:spPr bwMode="auto">
          <a:xfrm>
            <a:off x="1060450" y="4437063"/>
            <a:ext cx="360363" cy="1919287"/>
          </a:xfrm>
          <a:prstGeom prst="rect">
            <a:avLst/>
          </a:prstGeom>
          <a:noFill/>
          <a:ln w="19050">
            <a:solidFill>
              <a:schemeClr val="tx1"/>
            </a:solidFill>
            <a:miter lim="800000"/>
            <a:headEnd/>
            <a:tailEnd/>
          </a:ln>
        </p:spPr>
        <p:txBody>
          <a:bodyPr>
            <a:spAutoFit/>
          </a:bodyPr>
          <a:lstStyle/>
          <a:p>
            <a:pPr algn="ctr">
              <a:spcBef>
                <a:spcPct val="50000"/>
              </a:spcBef>
            </a:pPr>
            <a:r>
              <a:rPr lang="de-CH" altLang="zh-CN" sz="1400" dirty="0">
                <a:latin typeface="+mn-lt"/>
                <a:ea typeface="宋体" pitchFamily="2" charset="-122"/>
              </a:rPr>
              <a:t>Channe l      </a:t>
            </a:r>
          </a:p>
          <a:p>
            <a:pPr algn="ctr">
              <a:spcBef>
                <a:spcPct val="50000"/>
              </a:spcBef>
            </a:pPr>
            <a:r>
              <a:rPr lang="de-CH" altLang="zh-CN" sz="1400" dirty="0">
                <a:latin typeface="+mn-lt"/>
                <a:ea typeface="宋体" pitchFamily="2" charset="-122"/>
              </a:rPr>
              <a:t>2</a:t>
            </a:r>
            <a:endParaRPr lang="en-US" altLang="zh-CN" sz="1400" dirty="0">
              <a:latin typeface="+mn-lt"/>
              <a:ea typeface="宋体" pitchFamily="2" charset="-122"/>
            </a:endParaRPr>
          </a:p>
        </p:txBody>
      </p:sp>
      <p:sp>
        <p:nvSpPr>
          <p:cNvPr id="9231" name="Text Box 28"/>
          <p:cNvSpPr txBox="1">
            <a:spLocks noChangeArrowheads="1"/>
          </p:cNvSpPr>
          <p:nvPr/>
        </p:nvSpPr>
        <p:spPr bwMode="auto">
          <a:xfrm>
            <a:off x="1420813" y="4437063"/>
            <a:ext cx="360362" cy="1919287"/>
          </a:xfrm>
          <a:prstGeom prst="rect">
            <a:avLst/>
          </a:prstGeom>
          <a:noFill/>
          <a:ln w="19050">
            <a:solidFill>
              <a:schemeClr val="tx1"/>
            </a:solidFill>
            <a:miter lim="800000"/>
            <a:headEnd/>
            <a:tailEnd/>
          </a:ln>
        </p:spPr>
        <p:txBody>
          <a:bodyPr>
            <a:spAutoFit/>
          </a:bodyPr>
          <a:lstStyle/>
          <a:p>
            <a:pPr algn="ctr">
              <a:spcBef>
                <a:spcPct val="50000"/>
              </a:spcBef>
            </a:pPr>
            <a:r>
              <a:rPr lang="de-CH" altLang="zh-CN" sz="1400">
                <a:latin typeface="+mn-lt"/>
                <a:ea typeface="宋体" pitchFamily="2" charset="-122"/>
              </a:rPr>
              <a:t>Channe l      </a:t>
            </a:r>
          </a:p>
          <a:p>
            <a:pPr algn="ctr">
              <a:spcBef>
                <a:spcPct val="50000"/>
              </a:spcBef>
            </a:pPr>
            <a:r>
              <a:rPr lang="de-CH" altLang="zh-CN" sz="1400">
                <a:latin typeface="+mn-lt"/>
                <a:ea typeface="宋体" pitchFamily="2" charset="-122"/>
              </a:rPr>
              <a:t>3</a:t>
            </a:r>
            <a:endParaRPr lang="en-US" altLang="zh-CN" sz="1400">
              <a:latin typeface="+mn-lt"/>
              <a:ea typeface="宋体" pitchFamily="2" charset="-122"/>
            </a:endParaRPr>
          </a:p>
        </p:txBody>
      </p:sp>
      <p:sp>
        <p:nvSpPr>
          <p:cNvPr id="9232" name="Text Box 29"/>
          <p:cNvSpPr txBox="1">
            <a:spLocks noChangeArrowheads="1"/>
          </p:cNvSpPr>
          <p:nvPr/>
        </p:nvSpPr>
        <p:spPr bwMode="auto">
          <a:xfrm>
            <a:off x="1779588" y="4437063"/>
            <a:ext cx="360362" cy="1919287"/>
          </a:xfrm>
          <a:prstGeom prst="rect">
            <a:avLst/>
          </a:prstGeom>
          <a:noFill/>
          <a:ln w="19050">
            <a:solidFill>
              <a:schemeClr val="tx1"/>
            </a:solidFill>
            <a:miter lim="800000"/>
            <a:headEnd/>
            <a:tailEnd/>
          </a:ln>
        </p:spPr>
        <p:txBody>
          <a:bodyPr>
            <a:spAutoFit/>
          </a:bodyPr>
          <a:lstStyle/>
          <a:p>
            <a:pPr algn="ctr">
              <a:spcBef>
                <a:spcPct val="50000"/>
              </a:spcBef>
            </a:pPr>
            <a:r>
              <a:rPr lang="de-CH" altLang="zh-CN" sz="1400">
                <a:latin typeface="+mn-lt"/>
                <a:ea typeface="宋体" pitchFamily="2" charset="-122"/>
              </a:rPr>
              <a:t>Channe l      </a:t>
            </a:r>
          </a:p>
          <a:p>
            <a:pPr algn="ctr">
              <a:spcBef>
                <a:spcPct val="50000"/>
              </a:spcBef>
            </a:pPr>
            <a:r>
              <a:rPr lang="de-CH" altLang="zh-CN" sz="1400">
                <a:latin typeface="+mn-lt"/>
                <a:ea typeface="宋体" pitchFamily="2" charset="-122"/>
              </a:rPr>
              <a:t>4</a:t>
            </a:r>
            <a:endParaRPr lang="en-US" altLang="zh-CN" sz="1400">
              <a:latin typeface="+mn-lt"/>
              <a:ea typeface="宋体" pitchFamily="2" charset="-122"/>
            </a:endParaRPr>
          </a:p>
        </p:txBody>
      </p:sp>
      <p:sp>
        <p:nvSpPr>
          <p:cNvPr id="9233" name="Text Box 30"/>
          <p:cNvSpPr txBox="1">
            <a:spLocks noChangeArrowheads="1"/>
          </p:cNvSpPr>
          <p:nvPr/>
        </p:nvSpPr>
        <p:spPr bwMode="auto">
          <a:xfrm>
            <a:off x="195262" y="4078288"/>
            <a:ext cx="3562821" cy="307777"/>
          </a:xfrm>
          <a:prstGeom prst="rect">
            <a:avLst/>
          </a:prstGeom>
          <a:noFill/>
          <a:ln w="9525">
            <a:noFill/>
            <a:miter lim="800000"/>
            <a:headEnd/>
            <a:tailEnd/>
          </a:ln>
        </p:spPr>
        <p:txBody>
          <a:bodyPr wrap="square">
            <a:spAutoFit/>
          </a:bodyPr>
          <a:lstStyle/>
          <a:p>
            <a:pPr>
              <a:spcBef>
                <a:spcPct val="50000"/>
              </a:spcBef>
            </a:pPr>
            <a:r>
              <a:rPr lang="de-CH" altLang="zh-CN" sz="1400" dirty="0">
                <a:latin typeface="+mn-lt"/>
                <a:ea typeface="宋体" pitchFamily="2" charset="-122"/>
              </a:rPr>
              <a:t>TDM (channels are called time slots)</a:t>
            </a:r>
            <a:endParaRPr lang="en-US" altLang="zh-CN" sz="1400" dirty="0">
              <a:latin typeface="+mn-lt"/>
              <a:ea typeface="宋体" pitchFamily="2" charset="-122"/>
            </a:endParaRPr>
          </a:p>
        </p:txBody>
      </p:sp>
      <p:sp>
        <p:nvSpPr>
          <p:cNvPr id="9234" name="Line 31"/>
          <p:cNvSpPr>
            <a:spLocks noChangeShapeType="1"/>
          </p:cNvSpPr>
          <p:nvPr/>
        </p:nvSpPr>
        <p:spPr bwMode="auto">
          <a:xfrm>
            <a:off x="484188" y="3644900"/>
            <a:ext cx="2016125" cy="0"/>
          </a:xfrm>
          <a:prstGeom prst="line">
            <a:avLst/>
          </a:prstGeom>
          <a:noFill/>
          <a:ln w="19050">
            <a:solidFill>
              <a:schemeClr val="tx1"/>
            </a:solidFill>
            <a:round/>
            <a:headEnd/>
            <a:tailEnd type="triangle" w="med" len="med"/>
          </a:ln>
        </p:spPr>
        <p:txBody>
          <a:bodyPr/>
          <a:lstStyle/>
          <a:p>
            <a:endParaRPr lang="zh-CN" altLang="en-US">
              <a:latin typeface="+mn-lt"/>
            </a:endParaRPr>
          </a:p>
        </p:txBody>
      </p:sp>
      <p:sp>
        <p:nvSpPr>
          <p:cNvPr id="9235" name="Text Box 32"/>
          <p:cNvSpPr txBox="1">
            <a:spLocks noChangeArrowheads="1"/>
          </p:cNvSpPr>
          <p:nvPr/>
        </p:nvSpPr>
        <p:spPr bwMode="auto">
          <a:xfrm>
            <a:off x="539750" y="2854325"/>
            <a:ext cx="1655763" cy="307777"/>
          </a:xfrm>
          <a:prstGeom prst="rect">
            <a:avLst/>
          </a:prstGeom>
          <a:noFill/>
          <a:ln w="19050">
            <a:solidFill>
              <a:schemeClr val="tx1"/>
            </a:solidFill>
            <a:miter lim="800000"/>
            <a:headEnd/>
            <a:tailEnd/>
          </a:ln>
        </p:spPr>
        <p:txBody>
          <a:bodyPr>
            <a:spAutoFit/>
          </a:bodyPr>
          <a:lstStyle/>
          <a:p>
            <a:pPr algn="ctr">
              <a:spcBef>
                <a:spcPct val="50000"/>
              </a:spcBef>
            </a:pPr>
            <a:r>
              <a:rPr lang="de-CH" altLang="zh-CN" sz="1400">
                <a:latin typeface="+mn-lt"/>
                <a:ea typeface="宋体" pitchFamily="2" charset="-122"/>
              </a:rPr>
              <a:t>Channel 2</a:t>
            </a:r>
            <a:endParaRPr lang="en-US" altLang="zh-CN" sz="1400">
              <a:latin typeface="+mn-lt"/>
              <a:ea typeface="宋体" pitchFamily="2" charset="-122"/>
            </a:endParaRPr>
          </a:p>
        </p:txBody>
      </p:sp>
      <p:sp>
        <p:nvSpPr>
          <p:cNvPr id="9236" name="Text Box 33"/>
          <p:cNvSpPr txBox="1">
            <a:spLocks noChangeArrowheads="1"/>
          </p:cNvSpPr>
          <p:nvPr/>
        </p:nvSpPr>
        <p:spPr bwMode="auto">
          <a:xfrm>
            <a:off x="539750" y="2457450"/>
            <a:ext cx="1655763" cy="307777"/>
          </a:xfrm>
          <a:prstGeom prst="rect">
            <a:avLst/>
          </a:prstGeom>
          <a:noFill/>
          <a:ln w="19050">
            <a:solidFill>
              <a:schemeClr val="tx1"/>
            </a:solidFill>
            <a:miter lim="800000"/>
            <a:headEnd/>
            <a:tailEnd/>
          </a:ln>
        </p:spPr>
        <p:txBody>
          <a:bodyPr>
            <a:spAutoFit/>
          </a:bodyPr>
          <a:lstStyle/>
          <a:p>
            <a:pPr algn="ctr">
              <a:spcBef>
                <a:spcPct val="50000"/>
              </a:spcBef>
            </a:pPr>
            <a:r>
              <a:rPr lang="de-CH" altLang="zh-CN" sz="1400">
                <a:latin typeface="+mn-lt"/>
                <a:ea typeface="宋体" pitchFamily="2" charset="-122"/>
              </a:rPr>
              <a:t>Channel 3</a:t>
            </a:r>
            <a:endParaRPr lang="en-US" altLang="zh-CN" sz="1400">
              <a:latin typeface="+mn-lt"/>
              <a:ea typeface="宋体" pitchFamily="2" charset="-122"/>
            </a:endParaRPr>
          </a:p>
        </p:txBody>
      </p:sp>
      <p:sp>
        <p:nvSpPr>
          <p:cNvPr id="9237" name="Text Box 34"/>
          <p:cNvSpPr txBox="1">
            <a:spLocks noChangeArrowheads="1"/>
          </p:cNvSpPr>
          <p:nvPr/>
        </p:nvSpPr>
        <p:spPr bwMode="auto">
          <a:xfrm>
            <a:off x="539750" y="2060575"/>
            <a:ext cx="1655763" cy="307777"/>
          </a:xfrm>
          <a:prstGeom prst="rect">
            <a:avLst/>
          </a:prstGeom>
          <a:noFill/>
          <a:ln w="19050">
            <a:solidFill>
              <a:schemeClr val="tx1"/>
            </a:solidFill>
            <a:miter lim="800000"/>
            <a:headEnd/>
            <a:tailEnd/>
          </a:ln>
        </p:spPr>
        <p:txBody>
          <a:bodyPr>
            <a:spAutoFit/>
          </a:bodyPr>
          <a:lstStyle/>
          <a:p>
            <a:pPr algn="ctr">
              <a:spcBef>
                <a:spcPct val="50000"/>
              </a:spcBef>
            </a:pPr>
            <a:r>
              <a:rPr lang="de-CH" altLang="zh-CN" sz="1400">
                <a:latin typeface="+mn-lt"/>
                <a:ea typeface="宋体" pitchFamily="2" charset="-122"/>
              </a:rPr>
              <a:t>Channel 4</a:t>
            </a:r>
            <a:endParaRPr lang="en-US" altLang="zh-CN" sz="1400">
              <a:latin typeface="+mn-lt"/>
              <a:ea typeface="宋体" pitchFamily="2" charset="-122"/>
            </a:endParaRPr>
          </a:p>
        </p:txBody>
      </p:sp>
      <p:grpSp>
        <p:nvGrpSpPr>
          <p:cNvPr id="2" name="组合 51"/>
          <p:cNvGrpSpPr>
            <a:grpSpLocks/>
          </p:cNvGrpSpPr>
          <p:nvPr/>
        </p:nvGrpSpPr>
        <p:grpSpPr bwMode="auto">
          <a:xfrm>
            <a:off x="5562600" y="2060575"/>
            <a:ext cx="3473450" cy="2968625"/>
            <a:chOff x="5562600" y="2060575"/>
            <a:chExt cx="3473450" cy="2968625"/>
          </a:xfrm>
        </p:grpSpPr>
        <p:sp>
          <p:nvSpPr>
            <p:cNvPr id="9240" name="Line 35"/>
            <p:cNvSpPr>
              <a:spLocks noChangeShapeType="1"/>
            </p:cNvSpPr>
            <p:nvPr/>
          </p:nvSpPr>
          <p:spPr bwMode="auto">
            <a:xfrm flipV="1">
              <a:off x="5867400" y="2851150"/>
              <a:ext cx="0" cy="1873250"/>
            </a:xfrm>
            <a:prstGeom prst="line">
              <a:avLst/>
            </a:prstGeom>
            <a:noFill/>
            <a:ln w="9525">
              <a:solidFill>
                <a:schemeClr val="tx1"/>
              </a:solidFill>
              <a:round/>
              <a:headEnd/>
              <a:tailEnd type="triangle" w="med" len="med"/>
            </a:ln>
          </p:spPr>
          <p:txBody>
            <a:bodyPr/>
            <a:lstStyle/>
            <a:p>
              <a:endParaRPr lang="zh-CN" altLang="en-US">
                <a:cs typeface="Times New Roman" pitchFamily="18" charset="0"/>
              </a:endParaRPr>
            </a:p>
          </p:txBody>
        </p:sp>
        <p:sp>
          <p:nvSpPr>
            <p:cNvPr id="9241" name="Text Box 37"/>
            <p:cNvSpPr txBox="1">
              <a:spLocks noChangeArrowheads="1"/>
            </p:cNvSpPr>
            <p:nvPr/>
          </p:nvSpPr>
          <p:spPr bwMode="auto">
            <a:xfrm rot="-5400000">
              <a:off x="5103018" y="3571082"/>
              <a:ext cx="1223963" cy="304800"/>
            </a:xfrm>
            <a:prstGeom prst="rect">
              <a:avLst/>
            </a:prstGeom>
            <a:noFill/>
            <a:ln w="9525">
              <a:noFill/>
              <a:miter lim="800000"/>
              <a:headEnd/>
              <a:tailEnd/>
            </a:ln>
          </p:spPr>
          <p:txBody>
            <a:bodyPr>
              <a:spAutoFit/>
            </a:bodyPr>
            <a:lstStyle/>
            <a:p>
              <a:pPr>
                <a:spcBef>
                  <a:spcPct val="50000"/>
                </a:spcBef>
              </a:pPr>
              <a:r>
                <a:rPr lang="de-CH" altLang="zh-CN" sz="1400">
                  <a:ea typeface="宋体" pitchFamily="2" charset="-122"/>
                  <a:cs typeface="Times New Roman" pitchFamily="18" charset="0"/>
                </a:rPr>
                <a:t>Bandwidth</a:t>
              </a:r>
              <a:endParaRPr lang="en-US" altLang="zh-CN" sz="1400">
                <a:ea typeface="宋体" pitchFamily="2" charset="-122"/>
                <a:cs typeface="Times New Roman" pitchFamily="18" charset="0"/>
              </a:endParaRPr>
            </a:p>
          </p:txBody>
        </p:sp>
        <p:sp>
          <p:nvSpPr>
            <p:cNvPr id="9242" name="Text Box 38"/>
            <p:cNvSpPr txBox="1">
              <a:spLocks noChangeArrowheads="1"/>
            </p:cNvSpPr>
            <p:nvPr/>
          </p:nvSpPr>
          <p:spPr bwMode="auto">
            <a:xfrm>
              <a:off x="6659563" y="4724400"/>
              <a:ext cx="863600" cy="304800"/>
            </a:xfrm>
            <a:prstGeom prst="rect">
              <a:avLst/>
            </a:prstGeom>
            <a:noFill/>
            <a:ln w="9525">
              <a:noFill/>
              <a:miter lim="800000"/>
              <a:headEnd/>
              <a:tailEnd/>
            </a:ln>
          </p:spPr>
          <p:txBody>
            <a:bodyPr>
              <a:spAutoFit/>
            </a:bodyPr>
            <a:lstStyle/>
            <a:p>
              <a:pPr>
                <a:spcBef>
                  <a:spcPct val="50000"/>
                </a:spcBef>
              </a:pPr>
              <a:r>
                <a:rPr lang="de-CH" altLang="zh-CN" sz="1400">
                  <a:ea typeface="宋体" pitchFamily="2" charset="-122"/>
                  <a:cs typeface="Times New Roman" pitchFamily="18" charset="0"/>
                </a:rPr>
                <a:t>Time</a:t>
              </a:r>
              <a:endParaRPr lang="en-US" altLang="zh-CN" sz="1400">
                <a:ea typeface="宋体" pitchFamily="2" charset="-122"/>
                <a:cs typeface="Times New Roman" pitchFamily="18" charset="0"/>
              </a:endParaRPr>
            </a:p>
          </p:txBody>
        </p:sp>
        <p:sp>
          <p:nvSpPr>
            <p:cNvPr id="9243" name="Line 39"/>
            <p:cNvSpPr>
              <a:spLocks noChangeShapeType="1"/>
            </p:cNvSpPr>
            <p:nvPr/>
          </p:nvSpPr>
          <p:spPr bwMode="auto">
            <a:xfrm>
              <a:off x="5867400" y="4722813"/>
              <a:ext cx="3097213" cy="0"/>
            </a:xfrm>
            <a:prstGeom prst="line">
              <a:avLst/>
            </a:prstGeom>
            <a:noFill/>
            <a:ln w="9525">
              <a:solidFill>
                <a:schemeClr val="tx1"/>
              </a:solidFill>
              <a:round/>
              <a:headEnd/>
              <a:tailEnd type="triangle" w="med" len="med"/>
            </a:ln>
          </p:spPr>
          <p:txBody>
            <a:bodyPr/>
            <a:lstStyle/>
            <a:p>
              <a:endParaRPr lang="zh-CN" altLang="en-US">
                <a:cs typeface="Times New Roman" pitchFamily="18" charset="0"/>
              </a:endParaRPr>
            </a:p>
          </p:txBody>
        </p:sp>
        <p:grpSp>
          <p:nvGrpSpPr>
            <p:cNvPr id="3" name="Group 46"/>
            <p:cNvGrpSpPr>
              <a:grpSpLocks/>
            </p:cNvGrpSpPr>
            <p:nvPr/>
          </p:nvGrpSpPr>
          <p:grpSpPr bwMode="auto">
            <a:xfrm>
              <a:off x="5922963" y="4292600"/>
              <a:ext cx="2643187" cy="307975"/>
              <a:chOff x="3731" y="2732"/>
              <a:chExt cx="1665" cy="194"/>
            </a:xfrm>
          </p:grpSpPr>
          <p:sp>
            <p:nvSpPr>
              <p:cNvPr id="9265" name="Text Box 36"/>
              <p:cNvSpPr txBox="1">
                <a:spLocks noChangeArrowheads="1"/>
              </p:cNvSpPr>
              <p:nvPr/>
            </p:nvSpPr>
            <p:spPr bwMode="auto">
              <a:xfrm>
                <a:off x="3731"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1</a:t>
                </a:r>
                <a:endParaRPr lang="en-US" altLang="zh-CN" sz="1400">
                  <a:ea typeface="宋体" pitchFamily="2" charset="-122"/>
                  <a:cs typeface="Times New Roman" pitchFamily="18" charset="0"/>
                </a:endParaRPr>
              </a:p>
            </p:txBody>
          </p:sp>
          <p:sp>
            <p:nvSpPr>
              <p:cNvPr id="9266" name="Text Box 43"/>
              <p:cNvSpPr txBox="1">
                <a:spLocks noChangeArrowheads="1"/>
              </p:cNvSpPr>
              <p:nvPr/>
            </p:nvSpPr>
            <p:spPr bwMode="auto">
              <a:xfrm>
                <a:off x="4150" y="2732"/>
                <a:ext cx="408"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1</a:t>
                </a:r>
                <a:endParaRPr lang="en-US" altLang="zh-CN" sz="1400">
                  <a:ea typeface="宋体" pitchFamily="2" charset="-122"/>
                  <a:cs typeface="Times New Roman" pitchFamily="18" charset="0"/>
                </a:endParaRPr>
              </a:p>
            </p:txBody>
          </p:sp>
          <p:sp>
            <p:nvSpPr>
              <p:cNvPr id="9267" name="Text Box 44"/>
              <p:cNvSpPr txBox="1">
                <a:spLocks noChangeArrowheads="1"/>
              </p:cNvSpPr>
              <p:nvPr/>
            </p:nvSpPr>
            <p:spPr bwMode="auto">
              <a:xfrm>
                <a:off x="4558"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1</a:t>
                </a:r>
                <a:endParaRPr lang="en-US" altLang="zh-CN" sz="1400">
                  <a:ea typeface="宋体" pitchFamily="2" charset="-122"/>
                  <a:cs typeface="Times New Roman" pitchFamily="18" charset="0"/>
                </a:endParaRPr>
              </a:p>
            </p:txBody>
          </p:sp>
          <p:sp>
            <p:nvSpPr>
              <p:cNvPr id="9268" name="Text Box 45"/>
              <p:cNvSpPr txBox="1">
                <a:spLocks noChangeArrowheads="1"/>
              </p:cNvSpPr>
              <p:nvPr/>
            </p:nvSpPr>
            <p:spPr bwMode="auto">
              <a:xfrm>
                <a:off x="4977"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1</a:t>
                </a:r>
                <a:endParaRPr lang="en-US" altLang="zh-CN" sz="1400">
                  <a:ea typeface="宋体" pitchFamily="2" charset="-122"/>
                  <a:cs typeface="Times New Roman" pitchFamily="18" charset="0"/>
                </a:endParaRPr>
              </a:p>
            </p:txBody>
          </p:sp>
        </p:grpSp>
        <p:grpSp>
          <p:nvGrpSpPr>
            <p:cNvPr id="4" name="Group 47"/>
            <p:cNvGrpSpPr>
              <a:grpSpLocks/>
            </p:cNvGrpSpPr>
            <p:nvPr/>
          </p:nvGrpSpPr>
          <p:grpSpPr bwMode="auto">
            <a:xfrm>
              <a:off x="5922963" y="3933825"/>
              <a:ext cx="2643187" cy="307975"/>
              <a:chOff x="3731" y="2732"/>
              <a:chExt cx="1665" cy="194"/>
            </a:xfrm>
          </p:grpSpPr>
          <p:sp>
            <p:nvSpPr>
              <p:cNvPr id="9261" name="Text Box 48"/>
              <p:cNvSpPr txBox="1">
                <a:spLocks noChangeArrowheads="1"/>
              </p:cNvSpPr>
              <p:nvPr/>
            </p:nvSpPr>
            <p:spPr bwMode="auto">
              <a:xfrm>
                <a:off x="3731"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2</a:t>
                </a:r>
                <a:endParaRPr lang="en-US" altLang="zh-CN" sz="1400">
                  <a:ea typeface="宋体" pitchFamily="2" charset="-122"/>
                  <a:cs typeface="Times New Roman" pitchFamily="18" charset="0"/>
                </a:endParaRPr>
              </a:p>
            </p:txBody>
          </p:sp>
          <p:sp>
            <p:nvSpPr>
              <p:cNvPr id="9262" name="Text Box 49"/>
              <p:cNvSpPr txBox="1">
                <a:spLocks noChangeArrowheads="1"/>
              </p:cNvSpPr>
              <p:nvPr/>
            </p:nvSpPr>
            <p:spPr bwMode="auto">
              <a:xfrm>
                <a:off x="4150" y="2732"/>
                <a:ext cx="408"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2</a:t>
                </a:r>
                <a:endParaRPr lang="en-US" altLang="zh-CN" sz="1400">
                  <a:ea typeface="宋体" pitchFamily="2" charset="-122"/>
                  <a:cs typeface="Times New Roman" pitchFamily="18" charset="0"/>
                </a:endParaRPr>
              </a:p>
            </p:txBody>
          </p:sp>
          <p:sp>
            <p:nvSpPr>
              <p:cNvPr id="9263" name="Text Box 50"/>
              <p:cNvSpPr txBox="1">
                <a:spLocks noChangeArrowheads="1"/>
              </p:cNvSpPr>
              <p:nvPr/>
            </p:nvSpPr>
            <p:spPr bwMode="auto">
              <a:xfrm>
                <a:off x="4558"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2</a:t>
                </a:r>
                <a:endParaRPr lang="en-US" altLang="zh-CN" sz="1400">
                  <a:ea typeface="宋体" pitchFamily="2" charset="-122"/>
                  <a:cs typeface="Times New Roman" pitchFamily="18" charset="0"/>
                </a:endParaRPr>
              </a:p>
            </p:txBody>
          </p:sp>
          <p:sp>
            <p:nvSpPr>
              <p:cNvPr id="9264" name="Text Box 51"/>
              <p:cNvSpPr txBox="1">
                <a:spLocks noChangeArrowheads="1"/>
              </p:cNvSpPr>
              <p:nvPr/>
            </p:nvSpPr>
            <p:spPr bwMode="auto">
              <a:xfrm>
                <a:off x="4977"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2</a:t>
                </a:r>
                <a:endParaRPr lang="en-US" altLang="zh-CN" sz="1400">
                  <a:ea typeface="宋体" pitchFamily="2" charset="-122"/>
                  <a:cs typeface="Times New Roman" pitchFamily="18" charset="0"/>
                </a:endParaRPr>
              </a:p>
            </p:txBody>
          </p:sp>
        </p:grpSp>
        <p:grpSp>
          <p:nvGrpSpPr>
            <p:cNvPr id="5" name="Group 52"/>
            <p:cNvGrpSpPr>
              <a:grpSpLocks/>
            </p:cNvGrpSpPr>
            <p:nvPr/>
          </p:nvGrpSpPr>
          <p:grpSpPr bwMode="auto">
            <a:xfrm>
              <a:off x="5922963" y="3573463"/>
              <a:ext cx="2643187" cy="307975"/>
              <a:chOff x="3731" y="2732"/>
              <a:chExt cx="1665" cy="194"/>
            </a:xfrm>
          </p:grpSpPr>
          <p:sp>
            <p:nvSpPr>
              <p:cNvPr id="9257" name="Text Box 53"/>
              <p:cNvSpPr txBox="1">
                <a:spLocks noChangeArrowheads="1"/>
              </p:cNvSpPr>
              <p:nvPr/>
            </p:nvSpPr>
            <p:spPr bwMode="auto">
              <a:xfrm>
                <a:off x="3731"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3</a:t>
                </a:r>
                <a:endParaRPr lang="en-US" altLang="zh-CN" sz="1400">
                  <a:ea typeface="宋体" pitchFamily="2" charset="-122"/>
                  <a:cs typeface="Times New Roman" pitchFamily="18" charset="0"/>
                </a:endParaRPr>
              </a:p>
            </p:txBody>
          </p:sp>
          <p:sp>
            <p:nvSpPr>
              <p:cNvPr id="9258" name="Text Box 54"/>
              <p:cNvSpPr txBox="1">
                <a:spLocks noChangeArrowheads="1"/>
              </p:cNvSpPr>
              <p:nvPr/>
            </p:nvSpPr>
            <p:spPr bwMode="auto">
              <a:xfrm>
                <a:off x="4150" y="2732"/>
                <a:ext cx="408"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3</a:t>
                </a:r>
                <a:endParaRPr lang="en-US" altLang="zh-CN" sz="1400">
                  <a:ea typeface="宋体" pitchFamily="2" charset="-122"/>
                  <a:cs typeface="Times New Roman" pitchFamily="18" charset="0"/>
                </a:endParaRPr>
              </a:p>
            </p:txBody>
          </p:sp>
          <p:sp>
            <p:nvSpPr>
              <p:cNvPr id="9259" name="Text Box 55"/>
              <p:cNvSpPr txBox="1">
                <a:spLocks noChangeArrowheads="1"/>
              </p:cNvSpPr>
              <p:nvPr/>
            </p:nvSpPr>
            <p:spPr bwMode="auto">
              <a:xfrm>
                <a:off x="4558"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3</a:t>
                </a:r>
                <a:endParaRPr lang="en-US" altLang="zh-CN" sz="1400">
                  <a:ea typeface="宋体" pitchFamily="2" charset="-122"/>
                  <a:cs typeface="Times New Roman" pitchFamily="18" charset="0"/>
                </a:endParaRPr>
              </a:p>
            </p:txBody>
          </p:sp>
          <p:sp>
            <p:nvSpPr>
              <p:cNvPr id="9260" name="Text Box 56"/>
              <p:cNvSpPr txBox="1">
                <a:spLocks noChangeArrowheads="1"/>
              </p:cNvSpPr>
              <p:nvPr/>
            </p:nvSpPr>
            <p:spPr bwMode="auto">
              <a:xfrm>
                <a:off x="4977"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3</a:t>
                </a:r>
                <a:endParaRPr lang="en-US" altLang="zh-CN" sz="1400">
                  <a:ea typeface="宋体" pitchFamily="2" charset="-122"/>
                  <a:cs typeface="Times New Roman" pitchFamily="18" charset="0"/>
                </a:endParaRPr>
              </a:p>
            </p:txBody>
          </p:sp>
        </p:grpSp>
        <p:grpSp>
          <p:nvGrpSpPr>
            <p:cNvPr id="6" name="Group 57"/>
            <p:cNvGrpSpPr>
              <a:grpSpLocks/>
            </p:cNvGrpSpPr>
            <p:nvPr/>
          </p:nvGrpSpPr>
          <p:grpSpPr bwMode="auto">
            <a:xfrm>
              <a:off x="5922963" y="3213100"/>
              <a:ext cx="2643187" cy="307975"/>
              <a:chOff x="3731" y="2732"/>
              <a:chExt cx="1665" cy="194"/>
            </a:xfrm>
          </p:grpSpPr>
          <p:sp>
            <p:nvSpPr>
              <p:cNvPr id="9253" name="Text Box 58"/>
              <p:cNvSpPr txBox="1">
                <a:spLocks noChangeArrowheads="1"/>
              </p:cNvSpPr>
              <p:nvPr/>
            </p:nvSpPr>
            <p:spPr bwMode="auto">
              <a:xfrm>
                <a:off x="3731"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4</a:t>
                </a:r>
                <a:endParaRPr lang="en-US" altLang="zh-CN" sz="1400">
                  <a:ea typeface="宋体" pitchFamily="2" charset="-122"/>
                  <a:cs typeface="Times New Roman" pitchFamily="18" charset="0"/>
                </a:endParaRPr>
              </a:p>
            </p:txBody>
          </p:sp>
          <p:sp>
            <p:nvSpPr>
              <p:cNvPr id="9254" name="Text Box 59"/>
              <p:cNvSpPr txBox="1">
                <a:spLocks noChangeArrowheads="1"/>
              </p:cNvSpPr>
              <p:nvPr/>
            </p:nvSpPr>
            <p:spPr bwMode="auto">
              <a:xfrm>
                <a:off x="4150" y="2732"/>
                <a:ext cx="408"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4</a:t>
                </a:r>
                <a:endParaRPr lang="en-US" altLang="zh-CN" sz="1400">
                  <a:ea typeface="宋体" pitchFamily="2" charset="-122"/>
                  <a:cs typeface="Times New Roman" pitchFamily="18" charset="0"/>
                </a:endParaRPr>
              </a:p>
            </p:txBody>
          </p:sp>
          <p:sp>
            <p:nvSpPr>
              <p:cNvPr id="9255" name="Text Box 60"/>
              <p:cNvSpPr txBox="1">
                <a:spLocks noChangeArrowheads="1"/>
              </p:cNvSpPr>
              <p:nvPr/>
            </p:nvSpPr>
            <p:spPr bwMode="auto">
              <a:xfrm>
                <a:off x="4558"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4</a:t>
                </a:r>
                <a:endParaRPr lang="en-US" altLang="zh-CN" sz="1400">
                  <a:ea typeface="宋体" pitchFamily="2" charset="-122"/>
                  <a:cs typeface="Times New Roman" pitchFamily="18" charset="0"/>
                </a:endParaRPr>
              </a:p>
            </p:txBody>
          </p:sp>
          <p:sp>
            <p:nvSpPr>
              <p:cNvPr id="9256" name="Text Box 61"/>
              <p:cNvSpPr txBox="1">
                <a:spLocks noChangeArrowheads="1"/>
              </p:cNvSpPr>
              <p:nvPr/>
            </p:nvSpPr>
            <p:spPr bwMode="auto">
              <a:xfrm>
                <a:off x="4977" y="2732"/>
                <a:ext cx="419" cy="194"/>
              </a:xfrm>
              <a:prstGeom prst="rect">
                <a:avLst/>
              </a:prstGeom>
              <a:noFill/>
              <a:ln w="9525">
                <a:solidFill>
                  <a:schemeClr val="tx1"/>
                </a:solidFill>
                <a:miter lim="800000"/>
                <a:headEnd/>
                <a:tailEnd/>
              </a:ln>
            </p:spPr>
            <p:txBody>
              <a:bodyPr>
                <a:spAutoFit/>
              </a:bodyPr>
              <a:lstStyle/>
              <a:p>
                <a:pPr algn="ctr">
                  <a:spcBef>
                    <a:spcPct val="50000"/>
                  </a:spcBef>
                </a:pPr>
                <a:r>
                  <a:rPr lang="de-CH" altLang="zh-CN" sz="1400">
                    <a:ea typeface="宋体" pitchFamily="2" charset="-122"/>
                    <a:cs typeface="Times New Roman" pitchFamily="18" charset="0"/>
                  </a:rPr>
                  <a:t>Slot 4</a:t>
                </a:r>
                <a:endParaRPr lang="en-US" altLang="zh-CN" sz="1400">
                  <a:ea typeface="宋体" pitchFamily="2" charset="-122"/>
                  <a:cs typeface="Times New Roman" pitchFamily="18" charset="0"/>
                </a:endParaRPr>
              </a:p>
            </p:txBody>
          </p:sp>
        </p:grpSp>
        <p:sp>
          <p:nvSpPr>
            <p:cNvPr id="9248" name="Text Box 62"/>
            <p:cNvSpPr txBox="1">
              <a:spLocks noChangeArrowheads="1"/>
            </p:cNvSpPr>
            <p:nvPr/>
          </p:nvSpPr>
          <p:spPr bwMode="auto">
            <a:xfrm>
              <a:off x="8604250" y="3142764"/>
              <a:ext cx="431800" cy="461665"/>
            </a:xfrm>
            <a:prstGeom prst="rect">
              <a:avLst/>
            </a:prstGeom>
            <a:noFill/>
            <a:ln w="9525">
              <a:noFill/>
              <a:miter lim="800000"/>
              <a:headEnd/>
              <a:tailEnd/>
            </a:ln>
          </p:spPr>
          <p:txBody>
            <a:bodyPr>
              <a:spAutoFit/>
            </a:bodyPr>
            <a:lstStyle/>
            <a:p>
              <a:pPr>
                <a:spcBef>
                  <a:spcPct val="50000"/>
                </a:spcBef>
              </a:pPr>
              <a:r>
                <a:rPr lang="el-GR" altLang="zh-CN">
                  <a:cs typeface="Times New Roman" pitchFamily="18" charset="0"/>
                </a:rPr>
                <a:t>λ</a:t>
              </a:r>
              <a:r>
                <a:rPr lang="de-CH" altLang="zh-CN" sz="1000">
                  <a:ea typeface="宋体" pitchFamily="2" charset="-122"/>
                  <a:cs typeface="Times New Roman" pitchFamily="18" charset="0"/>
                </a:rPr>
                <a:t>4</a:t>
              </a:r>
              <a:endParaRPr lang="el-GR" altLang="zh-CN" sz="1000">
                <a:cs typeface="Times New Roman" pitchFamily="18" charset="0"/>
              </a:endParaRPr>
            </a:p>
          </p:txBody>
        </p:sp>
        <p:sp>
          <p:nvSpPr>
            <p:cNvPr id="9249" name="Text Box 63"/>
            <p:cNvSpPr txBox="1">
              <a:spLocks noChangeArrowheads="1"/>
            </p:cNvSpPr>
            <p:nvPr/>
          </p:nvSpPr>
          <p:spPr bwMode="auto">
            <a:xfrm>
              <a:off x="8604250" y="3496777"/>
              <a:ext cx="431800" cy="461665"/>
            </a:xfrm>
            <a:prstGeom prst="rect">
              <a:avLst/>
            </a:prstGeom>
            <a:noFill/>
            <a:ln w="9525">
              <a:noFill/>
              <a:miter lim="800000"/>
              <a:headEnd/>
              <a:tailEnd/>
            </a:ln>
          </p:spPr>
          <p:txBody>
            <a:bodyPr>
              <a:spAutoFit/>
            </a:bodyPr>
            <a:lstStyle/>
            <a:p>
              <a:pPr>
                <a:spcBef>
                  <a:spcPct val="50000"/>
                </a:spcBef>
              </a:pPr>
              <a:r>
                <a:rPr lang="el-GR" altLang="zh-CN">
                  <a:cs typeface="Times New Roman" pitchFamily="18" charset="0"/>
                </a:rPr>
                <a:t>λ</a:t>
              </a:r>
              <a:r>
                <a:rPr lang="de-CH" altLang="zh-CN" sz="1000">
                  <a:ea typeface="宋体" pitchFamily="2" charset="-122"/>
                  <a:cs typeface="Times New Roman" pitchFamily="18" charset="0"/>
                </a:rPr>
                <a:t>3</a:t>
              </a:r>
              <a:endParaRPr lang="el-GR" altLang="zh-CN" sz="1000">
                <a:cs typeface="Times New Roman" pitchFamily="18" charset="0"/>
              </a:endParaRPr>
            </a:p>
          </p:txBody>
        </p:sp>
        <p:sp>
          <p:nvSpPr>
            <p:cNvPr id="9250" name="Text Box 64"/>
            <p:cNvSpPr txBox="1">
              <a:spLocks noChangeArrowheads="1"/>
            </p:cNvSpPr>
            <p:nvPr/>
          </p:nvSpPr>
          <p:spPr bwMode="auto">
            <a:xfrm>
              <a:off x="8604250" y="3855552"/>
              <a:ext cx="431800" cy="461665"/>
            </a:xfrm>
            <a:prstGeom prst="rect">
              <a:avLst/>
            </a:prstGeom>
            <a:noFill/>
            <a:ln w="9525">
              <a:noFill/>
              <a:miter lim="800000"/>
              <a:headEnd/>
              <a:tailEnd/>
            </a:ln>
          </p:spPr>
          <p:txBody>
            <a:bodyPr>
              <a:spAutoFit/>
            </a:bodyPr>
            <a:lstStyle/>
            <a:p>
              <a:pPr>
                <a:spcBef>
                  <a:spcPct val="50000"/>
                </a:spcBef>
              </a:pPr>
              <a:r>
                <a:rPr lang="el-GR" altLang="zh-CN">
                  <a:cs typeface="Times New Roman" pitchFamily="18" charset="0"/>
                </a:rPr>
                <a:t>λ</a:t>
              </a:r>
              <a:r>
                <a:rPr lang="de-CH" altLang="zh-CN" sz="1000">
                  <a:ea typeface="宋体" pitchFamily="2" charset="-122"/>
                  <a:cs typeface="Times New Roman" pitchFamily="18" charset="0"/>
                </a:rPr>
                <a:t>2</a:t>
              </a:r>
              <a:endParaRPr lang="el-GR" altLang="zh-CN" sz="1000">
                <a:cs typeface="Times New Roman" pitchFamily="18" charset="0"/>
              </a:endParaRPr>
            </a:p>
          </p:txBody>
        </p:sp>
        <p:sp>
          <p:nvSpPr>
            <p:cNvPr id="9251" name="Text Box 65"/>
            <p:cNvSpPr txBox="1">
              <a:spLocks noChangeArrowheads="1"/>
            </p:cNvSpPr>
            <p:nvPr/>
          </p:nvSpPr>
          <p:spPr bwMode="auto">
            <a:xfrm>
              <a:off x="8604250" y="4215914"/>
              <a:ext cx="431800" cy="461665"/>
            </a:xfrm>
            <a:prstGeom prst="rect">
              <a:avLst/>
            </a:prstGeom>
            <a:noFill/>
            <a:ln w="9525">
              <a:noFill/>
              <a:miter lim="800000"/>
              <a:headEnd/>
              <a:tailEnd/>
            </a:ln>
          </p:spPr>
          <p:txBody>
            <a:bodyPr>
              <a:spAutoFit/>
            </a:bodyPr>
            <a:lstStyle/>
            <a:p>
              <a:pPr>
                <a:spcBef>
                  <a:spcPct val="50000"/>
                </a:spcBef>
              </a:pPr>
              <a:r>
                <a:rPr lang="el-GR" altLang="zh-CN" dirty="0">
                  <a:cs typeface="Times New Roman" pitchFamily="18" charset="0"/>
                </a:rPr>
                <a:t>λ</a:t>
              </a:r>
              <a:r>
                <a:rPr lang="de-CH" altLang="zh-CN" sz="1000" dirty="0">
                  <a:ea typeface="宋体" pitchFamily="2" charset="-122"/>
                  <a:cs typeface="Times New Roman" pitchFamily="18" charset="0"/>
                </a:rPr>
                <a:t>1</a:t>
              </a:r>
              <a:endParaRPr lang="el-GR" altLang="zh-CN" sz="1000" dirty="0">
                <a:cs typeface="Times New Roman" pitchFamily="18" charset="0"/>
              </a:endParaRPr>
            </a:p>
          </p:txBody>
        </p:sp>
        <p:sp>
          <p:nvSpPr>
            <p:cNvPr id="9252" name="Text Box 66"/>
            <p:cNvSpPr txBox="1">
              <a:spLocks noChangeArrowheads="1"/>
            </p:cNvSpPr>
            <p:nvPr/>
          </p:nvSpPr>
          <p:spPr bwMode="auto">
            <a:xfrm>
              <a:off x="5867400" y="2060575"/>
              <a:ext cx="2952750" cy="338554"/>
            </a:xfrm>
            <a:prstGeom prst="rect">
              <a:avLst/>
            </a:prstGeom>
            <a:noFill/>
            <a:ln w="9525">
              <a:noFill/>
              <a:miter lim="800000"/>
              <a:headEnd/>
              <a:tailEnd/>
            </a:ln>
          </p:spPr>
          <p:txBody>
            <a:bodyPr>
              <a:spAutoFit/>
            </a:bodyPr>
            <a:lstStyle/>
            <a:p>
              <a:pPr>
                <a:spcBef>
                  <a:spcPct val="50000"/>
                </a:spcBef>
              </a:pPr>
              <a:r>
                <a:rPr lang="de-CH" altLang="zh-CN" sz="1600" dirty="0">
                  <a:ea typeface="宋体" pitchFamily="2" charset="-122"/>
                  <a:cs typeface="Times New Roman" pitchFamily="18" charset="0"/>
                </a:rPr>
                <a:t>Combining WDM and TDM</a:t>
              </a:r>
              <a:endParaRPr lang="en-US" altLang="zh-CN" sz="1600" dirty="0">
                <a:ea typeface="宋体" pitchFamily="2" charset="-122"/>
                <a:cs typeface="Times New Roman" pitchFamily="18" charset="0"/>
              </a:endParaRPr>
            </a:p>
          </p:txBody>
        </p:sp>
      </p:grpSp>
      <p:sp>
        <p:nvSpPr>
          <p:cNvPr id="9239" name="Rectangle 67"/>
          <p:cNvSpPr>
            <a:spLocks noGrp="1" noChangeArrowheads="1"/>
          </p:cNvSpPr>
          <p:nvPr>
            <p:ph type="title"/>
          </p:nvPr>
        </p:nvSpPr>
        <p:spPr/>
        <p:txBody>
          <a:bodyPr/>
          <a:lstStyle/>
          <a:p>
            <a:pPr eaLnBrk="1" hangingPunct="1"/>
            <a:r>
              <a:rPr lang="de-CH" altLang="zh-CN" dirty="0" smtClean="0">
                <a:latin typeface="+mn-lt"/>
                <a:ea typeface="宋体" pitchFamily="2" charset="-122"/>
              </a:rPr>
              <a:t>WDM and TDM</a:t>
            </a:r>
            <a:endParaRPr lang="zh-CN" altLang="en-US" dirty="0" smtClean="0">
              <a:latin typeface="+mn-lt"/>
              <a:ea typeface="宋体" pitchFamily="2" charset="-122"/>
            </a:endParaRPr>
          </a:p>
        </p:txBody>
      </p:sp>
      <p:sp>
        <p:nvSpPr>
          <p:cNvPr id="53" name="页脚占位符 3"/>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54" name="灯片编号占位符 4"/>
          <p:cNvSpPr>
            <a:spLocks noGrp="1"/>
          </p:cNvSpPr>
          <p:nvPr>
            <p:ph type="sldNum" sz="quarter" idx="12"/>
          </p:nvPr>
        </p:nvSpPr>
        <p:spPr>
          <a:xfrm>
            <a:off x="8209504" y="6400800"/>
            <a:ext cx="721772" cy="457200"/>
          </a:xfrm>
        </p:spPr>
        <p:txBody>
          <a:bodyPr/>
          <a:lstStyle/>
          <a:p>
            <a:pPr>
              <a:defRPr/>
            </a:pPr>
            <a:r>
              <a:rPr lang="en-US" altLang="ko-KR" smtClean="0"/>
              <a:t>3-</a:t>
            </a:r>
            <a:fld id="{6C1F76B0-C056-41A2-B7A5-C4FED8C001A5}" type="slidenum">
              <a:rPr lang="en-US" altLang="ko-KR" smtClean="0"/>
              <a:pPr>
                <a:defRPr/>
              </a:pPr>
              <a:t>54</a:t>
            </a:fld>
            <a:endParaRPr lang="en-US" altLang="ko-K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0871" y="218552"/>
            <a:ext cx="8963130" cy="916912"/>
          </a:xfrm>
        </p:spPr>
        <p:txBody>
          <a:bodyPr/>
          <a:lstStyle/>
          <a:p>
            <a:pPr eaLnBrk="1" hangingPunct="1"/>
            <a:r>
              <a:rPr lang="de-CH" altLang="zh-CN" sz="3000" dirty="0" smtClean="0">
                <a:ea typeface="宋体" pitchFamily="2" charset="-122"/>
              </a:rPr>
              <a:t>Dense Wavelength Division Multiplexing (DWDM)</a:t>
            </a:r>
            <a:endParaRPr lang="en-US" altLang="zh-CN" sz="3000" dirty="0" smtClean="0">
              <a:ea typeface="宋体" pitchFamily="2" charset="-122"/>
            </a:endParaRPr>
          </a:p>
        </p:txBody>
      </p:sp>
      <p:sp>
        <p:nvSpPr>
          <p:cNvPr id="28675" name="Rectangle 3"/>
          <p:cNvSpPr>
            <a:spLocks noGrp="1" noChangeArrowheads="1"/>
          </p:cNvSpPr>
          <p:nvPr>
            <p:ph type="body" idx="1"/>
          </p:nvPr>
        </p:nvSpPr>
        <p:spPr>
          <a:xfrm>
            <a:off x="513304" y="1135464"/>
            <a:ext cx="7772400" cy="1587639"/>
          </a:xfrm>
        </p:spPr>
        <p:txBody>
          <a:bodyPr/>
          <a:lstStyle/>
          <a:p>
            <a:pPr eaLnBrk="1" hangingPunct="1">
              <a:lnSpc>
                <a:spcPct val="80000"/>
              </a:lnSpc>
            </a:pPr>
            <a:r>
              <a:rPr lang="en-US" altLang="zh-CN" sz="2000" dirty="0" smtClean="0"/>
              <a:t>DWDM is typically used where </a:t>
            </a:r>
            <a:r>
              <a:rPr lang="en-US" altLang="zh-CN" sz="2000" u="sng" dirty="0" smtClean="0"/>
              <a:t>high capacity </a:t>
            </a:r>
            <a:r>
              <a:rPr lang="en-US" altLang="zh-CN" sz="2000" dirty="0" smtClean="0"/>
              <a:t>is needed over a limited fiber resource or where it is cost prohibitive to deploy more fiber. </a:t>
            </a:r>
          </a:p>
          <a:p>
            <a:pPr eaLnBrk="1" hangingPunct="1">
              <a:lnSpc>
                <a:spcPct val="80000"/>
              </a:lnSpc>
            </a:pPr>
            <a:r>
              <a:rPr lang="de-CH" altLang="zh-CN" sz="2000" dirty="0" smtClean="0">
                <a:ea typeface="宋体" pitchFamily="2" charset="-122"/>
              </a:rPr>
              <a:t>DWDM circuits are the basis for all modern transatlantic cable systems and other </a:t>
            </a:r>
            <a:r>
              <a:rPr lang="de-CH" altLang="zh-CN" sz="2000" u="sng" dirty="0" smtClean="0">
                <a:ea typeface="宋体" pitchFamily="2" charset="-122"/>
              </a:rPr>
              <a:t>long-haul </a:t>
            </a:r>
            <a:r>
              <a:rPr lang="de-CH" altLang="zh-CN" sz="2000" dirty="0" smtClean="0">
                <a:ea typeface="宋体" pitchFamily="2" charset="-122"/>
              </a:rPr>
              <a:t>circuits.</a:t>
            </a:r>
          </a:p>
          <a:p>
            <a:pPr eaLnBrk="1" hangingPunct="1">
              <a:lnSpc>
                <a:spcPct val="80000"/>
              </a:lnSpc>
            </a:pPr>
            <a:endParaRPr lang="en-US" altLang="zh-CN" sz="1800" dirty="0" smtClean="0">
              <a:ea typeface="宋体" pitchFamily="2" charset="-122"/>
            </a:endParaRPr>
          </a:p>
        </p:txBody>
      </p:sp>
      <p:pic>
        <p:nvPicPr>
          <p:cNvPr id="171011" name="Picture 3"/>
          <p:cNvPicPr>
            <a:picLocks noChangeAspect="1" noChangeArrowheads="1"/>
          </p:cNvPicPr>
          <p:nvPr/>
        </p:nvPicPr>
        <p:blipFill>
          <a:blip r:embed="rId3" cstate="print"/>
          <a:srcRect/>
          <a:stretch>
            <a:fillRect/>
          </a:stretch>
        </p:blipFill>
        <p:spPr bwMode="auto">
          <a:xfrm>
            <a:off x="817633" y="2671606"/>
            <a:ext cx="7267575" cy="3886200"/>
          </a:xfrm>
          <a:prstGeom prst="rect">
            <a:avLst/>
          </a:prstGeom>
          <a:noFill/>
          <a:ln w="9525">
            <a:noFill/>
            <a:miter lim="800000"/>
            <a:headEnd/>
            <a:tailEnd/>
          </a:ln>
        </p:spPr>
      </p:pic>
      <p:sp>
        <p:nvSpPr>
          <p:cNvPr id="5" name="页脚占位符 3"/>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6" name="灯片编号占位符 4"/>
          <p:cNvSpPr>
            <a:spLocks noGrp="1"/>
          </p:cNvSpPr>
          <p:nvPr>
            <p:ph type="sldNum" sz="quarter" idx="12"/>
          </p:nvPr>
        </p:nvSpPr>
        <p:spPr>
          <a:xfrm>
            <a:off x="8209504" y="6400800"/>
            <a:ext cx="721772" cy="457200"/>
          </a:xfrm>
        </p:spPr>
        <p:txBody>
          <a:bodyPr/>
          <a:lstStyle/>
          <a:p>
            <a:pPr>
              <a:defRPr/>
            </a:pPr>
            <a:r>
              <a:rPr lang="en-US" altLang="ko-KR" smtClean="0"/>
              <a:t>3-</a:t>
            </a:r>
            <a:fld id="{6C1F76B0-C056-41A2-B7A5-C4FED8C001A5}" type="slidenum">
              <a:rPr lang="en-US" altLang="ko-KR" smtClean="0"/>
              <a:pPr>
                <a:defRPr/>
              </a:pPr>
              <a:t>55</a:t>
            </a:fld>
            <a:endParaRPr lang="en-US" altLang="ko-KR"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857500" y="2214563"/>
            <a:ext cx="3357563" cy="2286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endParaRPr lang="de-CH" altLang="zh-CN">
              <a:solidFill>
                <a:srgbClr val="000000"/>
              </a:solidFill>
              <a:ea typeface="宋体" pitchFamily="2" charset="-122"/>
            </a:endParaRPr>
          </a:p>
        </p:txBody>
      </p:sp>
      <p:sp>
        <p:nvSpPr>
          <p:cNvPr id="19459" name="Content Placeholder 2"/>
          <p:cNvSpPr>
            <a:spLocks noGrp="1"/>
          </p:cNvSpPr>
          <p:nvPr>
            <p:ph idx="1"/>
          </p:nvPr>
        </p:nvSpPr>
        <p:spPr>
          <a:xfrm>
            <a:off x="2676635" y="4213225"/>
            <a:ext cx="3734220" cy="298450"/>
          </a:xfrm>
        </p:spPr>
        <p:txBody>
          <a:bodyPr/>
          <a:lstStyle/>
          <a:p>
            <a:pPr algn="ctr">
              <a:buFontTx/>
              <a:buNone/>
            </a:pPr>
            <a:r>
              <a:rPr lang="de-CH" altLang="zh-CN" sz="1600" dirty="0" smtClean="0">
                <a:ea typeface="宋体" pitchFamily="2" charset="-122"/>
              </a:rPr>
              <a:t>Optical Transmission Section (OTS)</a:t>
            </a:r>
          </a:p>
        </p:txBody>
      </p:sp>
      <p:sp>
        <p:nvSpPr>
          <p:cNvPr id="4" name="Content Placeholder 2"/>
          <p:cNvSpPr txBox="1">
            <a:spLocks/>
          </p:cNvSpPr>
          <p:nvPr/>
        </p:nvSpPr>
        <p:spPr bwMode="auto">
          <a:xfrm>
            <a:off x="2857500" y="3927475"/>
            <a:ext cx="3321050" cy="298450"/>
          </a:xfrm>
          <a:prstGeom prst="rect">
            <a:avLst/>
          </a:prstGeom>
          <a:noFill/>
          <a:ln w="9525">
            <a:noFill/>
            <a:miter lim="800000"/>
            <a:headEnd/>
            <a:tailEnd/>
          </a:ln>
        </p:spPr>
        <p:txBody>
          <a:bodyPr lIns="0" tIns="0" rIns="0" bIns="0"/>
          <a:lstStyle/>
          <a:p>
            <a:pPr marL="342900" indent="-342900" algn="ctr" eaLnBrk="0" hangingPunct="0">
              <a:spcBef>
                <a:spcPct val="20000"/>
              </a:spcBef>
              <a:defRPr/>
            </a:pPr>
            <a:r>
              <a:rPr lang="de-CH" sz="1600" kern="0" dirty="0">
                <a:latin typeface="+mn-lt"/>
              </a:rPr>
              <a:t>Optical Multiplex </a:t>
            </a:r>
            <a:r>
              <a:rPr lang="de-CH" sz="1600" kern="0" dirty="0" err="1">
                <a:latin typeface="+mn-lt"/>
              </a:rPr>
              <a:t>Section</a:t>
            </a:r>
            <a:r>
              <a:rPr lang="de-CH" sz="1600" kern="0" dirty="0">
                <a:latin typeface="+mn-lt"/>
              </a:rPr>
              <a:t> (OMS)</a:t>
            </a:r>
          </a:p>
        </p:txBody>
      </p:sp>
      <p:sp>
        <p:nvSpPr>
          <p:cNvPr id="5" name="Content Placeholder 2"/>
          <p:cNvSpPr txBox="1">
            <a:spLocks/>
          </p:cNvSpPr>
          <p:nvPr/>
        </p:nvSpPr>
        <p:spPr bwMode="auto">
          <a:xfrm>
            <a:off x="2857500" y="3641725"/>
            <a:ext cx="3321050" cy="298450"/>
          </a:xfrm>
          <a:prstGeom prst="rect">
            <a:avLst/>
          </a:prstGeom>
          <a:noFill/>
          <a:ln w="9525">
            <a:noFill/>
            <a:miter lim="800000"/>
            <a:headEnd/>
            <a:tailEnd/>
          </a:ln>
        </p:spPr>
        <p:txBody>
          <a:bodyPr lIns="0" tIns="0" rIns="0" bIns="0"/>
          <a:lstStyle/>
          <a:p>
            <a:pPr marL="342900" indent="-342900" algn="ctr" eaLnBrk="0" hangingPunct="0">
              <a:spcBef>
                <a:spcPct val="20000"/>
              </a:spcBef>
              <a:defRPr/>
            </a:pPr>
            <a:r>
              <a:rPr lang="de-CH" sz="1600" kern="0" dirty="0">
                <a:latin typeface="+mn-lt"/>
              </a:rPr>
              <a:t>Optical Channel Multiplexing</a:t>
            </a:r>
          </a:p>
        </p:txBody>
      </p:sp>
      <p:sp>
        <p:nvSpPr>
          <p:cNvPr id="6" name="Content Placeholder 2"/>
          <p:cNvSpPr txBox="1">
            <a:spLocks/>
          </p:cNvSpPr>
          <p:nvPr/>
        </p:nvSpPr>
        <p:spPr bwMode="auto">
          <a:xfrm>
            <a:off x="2857500" y="3355975"/>
            <a:ext cx="3321050" cy="298450"/>
          </a:xfrm>
          <a:prstGeom prst="rect">
            <a:avLst/>
          </a:prstGeom>
          <a:noFill/>
          <a:ln w="9525">
            <a:noFill/>
            <a:miter lim="800000"/>
            <a:headEnd/>
            <a:tailEnd/>
          </a:ln>
        </p:spPr>
        <p:txBody>
          <a:bodyPr lIns="0" tIns="0" rIns="0" bIns="0"/>
          <a:lstStyle/>
          <a:p>
            <a:pPr marL="342900" indent="-342900" algn="ctr" eaLnBrk="0" hangingPunct="0">
              <a:spcBef>
                <a:spcPct val="20000"/>
              </a:spcBef>
              <a:defRPr/>
            </a:pPr>
            <a:r>
              <a:rPr lang="de-CH" sz="1600" kern="0" dirty="0">
                <a:latin typeface="+mn-lt"/>
              </a:rPr>
              <a:t>Optical Channel Layer (</a:t>
            </a:r>
            <a:r>
              <a:rPr lang="de-CH" sz="1600" kern="0" dirty="0" err="1">
                <a:latin typeface="+mn-lt"/>
              </a:rPr>
              <a:t>OCh</a:t>
            </a:r>
            <a:r>
              <a:rPr lang="de-CH" sz="1600" kern="0" dirty="0">
                <a:latin typeface="+mn-lt"/>
              </a:rPr>
              <a:t>)</a:t>
            </a:r>
          </a:p>
        </p:txBody>
      </p:sp>
      <p:sp>
        <p:nvSpPr>
          <p:cNvPr id="7" name="Content Placeholder 2"/>
          <p:cNvSpPr txBox="1">
            <a:spLocks/>
          </p:cNvSpPr>
          <p:nvPr/>
        </p:nvSpPr>
        <p:spPr bwMode="auto">
          <a:xfrm>
            <a:off x="2857500" y="3070225"/>
            <a:ext cx="3321050" cy="298450"/>
          </a:xfrm>
          <a:prstGeom prst="rect">
            <a:avLst/>
          </a:prstGeom>
          <a:noFill/>
          <a:ln w="9525">
            <a:noFill/>
            <a:miter lim="800000"/>
            <a:headEnd/>
            <a:tailEnd/>
          </a:ln>
        </p:spPr>
        <p:txBody>
          <a:bodyPr lIns="0" tIns="0" rIns="0" bIns="0"/>
          <a:lstStyle/>
          <a:p>
            <a:pPr marL="342900" indent="-342900" algn="ctr" eaLnBrk="0" hangingPunct="0">
              <a:spcBef>
                <a:spcPct val="20000"/>
              </a:spcBef>
              <a:defRPr/>
            </a:pPr>
            <a:r>
              <a:rPr lang="de-CH" sz="1600" kern="0" dirty="0" err="1">
                <a:latin typeface="+mn-lt"/>
              </a:rPr>
              <a:t>OCh</a:t>
            </a:r>
            <a:r>
              <a:rPr lang="de-CH" sz="1600" kern="0" dirty="0">
                <a:latin typeface="+mn-lt"/>
              </a:rPr>
              <a:t> Transport Unit (</a:t>
            </a:r>
            <a:r>
              <a:rPr lang="de-CH" sz="1600" kern="0" dirty="0" err="1">
                <a:latin typeface="+mn-lt"/>
              </a:rPr>
              <a:t>OTUk</a:t>
            </a:r>
            <a:r>
              <a:rPr lang="de-CH" sz="1600" kern="0" dirty="0">
                <a:latin typeface="+mn-lt"/>
              </a:rPr>
              <a:t>)</a:t>
            </a:r>
          </a:p>
        </p:txBody>
      </p:sp>
      <p:sp>
        <p:nvSpPr>
          <p:cNvPr id="8" name="Content Placeholder 2"/>
          <p:cNvSpPr txBox="1">
            <a:spLocks/>
          </p:cNvSpPr>
          <p:nvPr/>
        </p:nvSpPr>
        <p:spPr bwMode="auto">
          <a:xfrm>
            <a:off x="2857500" y="2784475"/>
            <a:ext cx="3321050" cy="298450"/>
          </a:xfrm>
          <a:prstGeom prst="rect">
            <a:avLst/>
          </a:prstGeom>
          <a:noFill/>
          <a:ln w="9525">
            <a:noFill/>
            <a:miter lim="800000"/>
            <a:headEnd/>
            <a:tailEnd/>
          </a:ln>
        </p:spPr>
        <p:txBody>
          <a:bodyPr lIns="0" tIns="0" rIns="0" bIns="0"/>
          <a:lstStyle/>
          <a:p>
            <a:pPr marL="342900" indent="-342900" algn="ctr" eaLnBrk="0" hangingPunct="0">
              <a:spcBef>
                <a:spcPct val="20000"/>
              </a:spcBef>
              <a:defRPr/>
            </a:pPr>
            <a:r>
              <a:rPr lang="de-CH" sz="1600" kern="0" dirty="0" err="1">
                <a:latin typeface="+mn-lt"/>
              </a:rPr>
              <a:t>OCh</a:t>
            </a:r>
            <a:r>
              <a:rPr lang="de-CH" sz="1600" kern="0" dirty="0">
                <a:latin typeface="+mn-lt"/>
              </a:rPr>
              <a:t> Data Unit (</a:t>
            </a:r>
            <a:r>
              <a:rPr lang="de-CH" sz="1600" kern="0" dirty="0" err="1">
                <a:latin typeface="+mn-lt"/>
              </a:rPr>
              <a:t>ODUk</a:t>
            </a:r>
            <a:r>
              <a:rPr lang="de-CH" sz="1600" kern="0" dirty="0">
                <a:latin typeface="+mn-lt"/>
              </a:rPr>
              <a:t>)</a:t>
            </a:r>
          </a:p>
        </p:txBody>
      </p:sp>
      <p:sp>
        <p:nvSpPr>
          <p:cNvPr id="9" name="Content Placeholder 2"/>
          <p:cNvSpPr txBox="1">
            <a:spLocks/>
          </p:cNvSpPr>
          <p:nvPr/>
        </p:nvSpPr>
        <p:spPr bwMode="auto">
          <a:xfrm>
            <a:off x="2857500" y="2498725"/>
            <a:ext cx="3321050" cy="298450"/>
          </a:xfrm>
          <a:prstGeom prst="rect">
            <a:avLst/>
          </a:prstGeom>
          <a:noFill/>
          <a:ln w="9525">
            <a:noFill/>
            <a:miter lim="800000"/>
            <a:headEnd/>
            <a:tailEnd/>
          </a:ln>
        </p:spPr>
        <p:txBody>
          <a:bodyPr lIns="0" tIns="0" rIns="0" bIns="0"/>
          <a:lstStyle/>
          <a:p>
            <a:pPr marL="342900" indent="-342900" algn="ctr" eaLnBrk="0" hangingPunct="0">
              <a:spcBef>
                <a:spcPct val="20000"/>
              </a:spcBef>
              <a:defRPr/>
            </a:pPr>
            <a:r>
              <a:rPr lang="de-CH" sz="1600" kern="0" dirty="0" err="1">
                <a:latin typeface="+mn-lt"/>
              </a:rPr>
              <a:t>OCh</a:t>
            </a:r>
            <a:r>
              <a:rPr lang="de-CH" sz="1600" kern="0" dirty="0">
                <a:latin typeface="+mn-lt"/>
              </a:rPr>
              <a:t> Payload Unit (</a:t>
            </a:r>
            <a:r>
              <a:rPr lang="de-CH" sz="1600" kern="0" dirty="0" err="1">
                <a:latin typeface="+mn-lt"/>
              </a:rPr>
              <a:t>OPUk</a:t>
            </a:r>
            <a:r>
              <a:rPr lang="de-CH" sz="1600" kern="0" dirty="0">
                <a:latin typeface="+mn-lt"/>
              </a:rPr>
              <a:t>)</a:t>
            </a:r>
          </a:p>
        </p:txBody>
      </p:sp>
      <p:sp>
        <p:nvSpPr>
          <p:cNvPr id="10" name="Content Placeholder 2"/>
          <p:cNvSpPr txBox="1">
            <a:spLocks/>
          </p:cNvSpPr>
          <p:nvPr/>
        </p:nvSpPr>
        <p:spPr bwMode="auto">
          <a:xfrm>
            <a:off x="2857500" y="2212975"/>
            <a:ext cx="3321050" cy="298450"/>
          </a:xfrm>
          <a:prstGeom prst="rect">
            <a:avLst/>
          </a:prstGeom>
          <a:noFill/>
          <a:ln w="9525">
            <a:noFill/>
            <a:miter lim="800000"/>
            <a:headEnd/>
            <a:tailEnd/>
          </a:ln>
        </p:spPr>
        <p:txBody>
          <a:bodyPr lIns="0" tIns="0" rIns="0" bIns="0"/>
          <a:lstStyle/>
          <a:p>
            <a:pPr marL="342900" indent="-342900" algn="ctr" eaLnBrk="0" hangingPunct="0">
              <a:spcBef>
                <a:spcPct val="20000"/>
              </a:spcBef>
              <a:defRPr/>
            </a:pPr>
            <a:r>
              <a:rPr lang="de-CH" sz="1600" kern="0" dirty="0">
                <a:latin typeface="+mn-lt"/>
              </a:rPr>
              <a:t>User Protocol Data Unit (PDU)</a:t>
            </a:r>
          </a:p>
        </p:txBody>
      </p:sp>
      <p:sp>
        <p:nvSpPr>
          <p:cNvPr id="15" name="Oval 14"/>
          <p:cNvSpPr/>
          <p:nvPr/>
        </p:nvSpPr>
        <p:spPr>
          <a:xfrm>
            <a:off x="6715125" y="4498975"/>
            <a:ext cx="142875" cy="357188"/>
          </a:xfrm>
          <a:prstGeom prst="ellipse">
            <a:avLst/>
          </a:prstGeom>
          <a:ln w="12700"/>
        </p:spPr>
        <p:style>
          <a:lnRef idx="2">
            <a:schemeClr val="dk1"/>
          </a:lnRef>
          <a:fillRef idx="1">
            <a:schemeClr val="lt1"/>
          </a:fillRef>
          <a:effectRef idx="0">
            <a:schemeClr val="dk1"/>
          </a:effectRef>
          <a:fontRef idx="minor">
            <a:schemeClr val="dk1"/>
          </a:fontRef>
        </p:style>
        <p:txBody>
          <a:bodyPr anchor="ctr"/>
          <a:lstStyle/>
          <a:p>
            <a:pPr algn="ctr"/>
            <a:endParaRPr lang="de-CH" altLang="zh-CN">
              <a:solidFill>
                <a:srgbClr val="000000"/>
              </a:solidFill>
              <a:ea typeface="宋体" pitchFamily="2" charset="-122"/>
            </a:endParaRPr>
          </a:p>
        </p:txBody>
      </p:sp>
      <p:sp>
        <p:nvSpPr>
          <p:cNvPr id="19468" name="TextBox 15"/>
          <p:cNvSpPr txBox="1">
            <a:spLocks noChangeArrowheads="1"/>
          </p:cNvSpPr>
          <p:nvPr/>
        </p:nvSpPr>
        <p:spPr bwMode="auto">
          <a:xfrm>
            <a:off x="2928938" y="4486275"/>
            <a:ext cx="3143250" cy="339725"/>
          </a:xfrm>
          <a:prstGeom prst="rect">
            <a:avLst/>
          </a:prstGeom>
          <a:noFill/>
          <a:ln w="9525">
            <a:noFill/>
            <a:miter lim="800000"/>
            <a:headEnd/>
            <a:tailEnd/>
          </a:ln>
        </p:spPr>
        <p:txBody>
          <a:bodyPr>
            <a:spAutoFit/>
          </a:bodyPr>
          <a:lstStyle/>
          <a:p>
            <a:pPr algn="ctr"/>
            <a:r>
              <a:rPr lang="de-CH" altLang="zh-CN" sz="1600">
                <a:latin typeface="+mn-lt"/>
                <a:ea typeface="宋体" pitchFamily="2" charset="-122"/>
              </a:rPr>
              <a:t>Fiber Medium (OTM-n.m)</a:t>
            </a:r>
          </a:p>
        </p:txBody>
      </p:sp>
      <p:sp>
        <p:nvSpPr>
          <p:cNvPr id="19469" name="Title 1"/>
          <p:cNvSpPr>
            <a:spLocks noGrp="1"/>
          </p:cNvSpPr>
          <p:nvPr>
            <p:ph type="title"/>
          </p:nvPr>
        </p:nvSpPr>
        <p:spPr/>
        <p:txBody>
          <a:bodyPr/>
          <a:lstStyle/>
          <a:p>
            <a:r>
              <a:rPr lang="de-CH" altLang="zh-CN" dirty="0" smtClean="0">
                <a:latin typeface="+mn-lt"/>
                <a:ea typeface="宋体" pitchFamily="2" charset="-122"/>
              </a:rPr>
              <a:t>Optical Transport Network (OTN) L</a:t>
            </a:r>
            <a:r>
              <a:rPr lang="en-GB" altLang="zh-CN" dirty="0" err="1" smtClean="0">
                <a:latin typeface="+mn-lt"/>
                <a:ea typeface="宋体" pitchFamily="2" charset="-122"/>
              </a:rPr>
              <a:t>ayered</a:t>
            </a:r>
            <a:r>
              <a:rPr lang="en-GB" altLang="zh-CN" dirty="0" smtClean="0">
                <a:latin typeface="+mn-lt"/>
                <a:ea typeface="宋体" pitchFamily="2" charset="-122"/>
              </a:rPr>
              <a:t> Model</a:t>
            </a:r>
            <a:endParaRPr lang="de-CH" altLang="zh-CN" dirty="0" smtClean="0">
              <a:latin typeface="+mn-lt"/>
              <a:ea typeface="宋体" pitchFamily="2" charset="-122"/>
            </a:endParaRPr>
          </a:p>
        </p:txBody>
      </p:sp>
      <p:cxnSp>
        <p:nvCxnSpPr>
          <p:cNvPr id="12" name="Straight Connector 11"/>
          <p:cNvCxnSpPr/>
          <p:nvPr/>
        </p:nvCxnSpPr>
        <p:spPr>
          <a:xfrm>
            <a:off x="2286000" y="4498975"/>
            <a:ext cx="4500563"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286000" y="4856163"/>
            <a:ext cx="4500563" cy="1587"/>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2214563" y="4498975"/>
            <a:ext cx="142875" cy="357188"/>
          </a:xfrm>
          <a:prstGeom prst="ellipse">
            <a:avLst/>
          </a:prstGeom>
          <a:ln w="12700"/>
        </p:spPr>
        <p:style>
          <a:lnRef idx="2">
            <a:schemeClr val="dk1"/>
          </a:lnRef>
          <a:fillRef idx="1">
            <a:schemeClr val="lt1"/>
          </a:fillRef>
          <a:effectRef idx="0">
            <a:schemeClr val="dk1"/>
          </a:effectRef>
          <a:fontRef idx="minor">
            <a:schemeClr val="dk1"/>
          </a:fontRef>
        </p:style>
        <p:txBody>
          <a:bodyPr anchor="ctr"/>
          <a:lstStyle/>
          <a:p>
            <a:pPr algn="ctr"/>
            <a:endParaRPr lang="de-CH" altLang="zh-CN">
              <a:solidFill>
                <a:srgbClr val="000000"/>
              </a:solidFill>
              <a:ea typeface="宋体" pitchFamily="2" charset="-122"/>
            </a:endParaRPr>
          </a:p>
        </p:txBody>
      </p:sp>
      <p:cxnSp>
        <p:nvCxnSpPr>
          <p:cNvPr id="18" name="Straight Connector 17"/>
          <p:cNvCxnSpPr/>
          <p:nvPr/>
        </p:nvCxnSpPr>
        <p:spPr>
          <a:xfrm>
            <a:off x="1071563" y="2497138"/>
            <a:ext cx="1785937" cy="1587"/>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071563" y="3355975"/>
            <a:ext cx="1785937" cy="158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071563" y="4498975"/>
            <a:ext cx="1785937" cy="158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215063" y="4498975"/>
            <a:ext cx="1785937" cy="158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215063" y="3927475"/>
            <a:ext cx="1785937" cy="158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215063" y="3355975"/>
            <a:ext cx="1785937" cy="158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215063" y="3070225"/>
            <a:ext cx="1785937" cy="158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215063" y="2784475"/>
            <a:ext cx="1785937" cy="1588"/>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9481" name="TextBox 26"/>
          <p:cNvSpPr txBox="1">
            <a:spLocks noChangeArrowheads="1"/>
          </p:cNvSpPr>
          <p:nvPr/>
        </p:nvSpPr>
        <p:spPr bwMode="auto">
          <a:xfrm>
            <a:off x="928688" y="2643188"/>
            <a:ext cx="2000250" cy="584200"/>
          </a:xfrm>
          <a:prstGeom prst="rect">
            <a:avLst/>
          </a:prstGeom>
          <a:noFill/>
          <a:ln w="9525">
            <a:noFill/>
            <a:miter lim="800000"/>
            <a:headEnd/>
            <a:tailEnd/>
          </a:ln>
        </p:spPr>
        <p:txBody>
          <a:bodyPr>
            <a:spAutoFit/>
          </a:bodyPr>
          <a:lstStyle/>
          <a:p>
            <a:pPr algn="ctr"/>
            <a:r>
              <a:rPr lang="de-CH" altLang="zh-CN" sz="1600">
                <a:latin typeface="+mn-lt"/>
                <a:ea typeface="宋体" pitchFamily="2" charset="-122"/>
              </a:rPr>
              <a:t>Digital Transport Hierarchy</a:t>
            </a:r>
          </a:p>
        </p:txBody>
      </p:sp>
      <p:sp>
        <p:nvSpPr>
          <p:cNvPr id="19482" name="TextBox 27"/>
          <p:cNvSpPr txBox="1">
            <a:spLocks noChangeArrowheads="1"/>
          </p:cNvSpPr>
          <p:nvPr/>
        </p:nvSpPr>
        <p:spPr bwMode="auto">
          <a:xfrm>
            <a:off x="928688" y="3643313"/>
            <a:ext cx="2000250" cy="584200"/>
          </a:xfrm>
          <a:prstGeom prst="rect">
            <a:avLst/>
          </a:prstGeom>
          <a:noFill/>
          <a:ln w="9525">
            <a:noFill/>
            <a:miter lim="800000"/>
            <a:headEnd/>
            <a:tailEnd/>
          </a:ln>
        </p:spPr>
        <p:txBody>
          <a:bodyPr>
            <a:spAutoFit/>
          </a:bodyPr>
          <a:lstStyle/>
          <a:p>
            <a:pPr algn="ctr"/>
            <a:r>
              <a:rPr lang="de-CH" altLang="zh-CN" sz="1600">
                <a:latin typeface="+mn-lt"/>
                <a:ea typeface="宋体" pitchFamily="2" charset="-122"/>
              </a:rPr>
              <a:t>Optical Transport Hierarchy</a:t>
            </a:r>
          </a:p>
        </p:txBody>
      </p:sp>
      <p:sp>
        <p:nvSpPr>
          <p:cNvPr id="19483" name="TextBox 28"/>
          <p:cNvSpPr txBox="1">
            <a:spLocks noChangeArrowheads="1"/>
          </p:cNvSpPr>
          <p:nvPr/>
        </p:nvSpPr>
        <p:spPr bwMode="auto">
          <a:xfrm>
            <a:off x="6143625" y="3929063"/>
            <a:ext cx="2000250" cy="584200"/>
          </a:xfrm>
          <a:prstGeom prst="rect">
            <a:avLst/>
          </a:prstGeom>
          <a:noFill/>
          <a:ln w="9525">
            <a:noFill/>
            <a:miter lim="800000"/>
            <a:headEnd/>
            <a:tailEnd/>
          </a:ln>
        </p:spPr>
        <p:txBody>
          <a:bodyPr>
            <a:spAutoFit/>
          </a:bodyPr>
          <a:lstStyle/>
          <a:p>
            <a:pPr algn="ctr"/>
            <a:r>
              <a:rPr lang="de-CH" altLang="zh-CN" sz="1600">
                <a:latin typeface="+mn-lt"/>
                <a:ea typeface="宋体" pitchFamily="2" charset="-122"/>
              </a:rPr>
              <a:t>Optical Physical Section</a:t>
            </a:r>
          </a:p>
        </p:txBody>
      </p:sp>
      <p:sp>
        <p:nvSpPr>
          <p:cNvPr id="19484" name="TextBox 29"/>
          <p:cNvSpPr txBox="1">
            <a:spLocks noChangeArrowheads="1"/>
          </p:cNvSpPr>
          <p:nvPr/>
        </p:nvSpPr>
        <p:spPr bwMode="auto">
          <a:xfrm>
            <a:off x="6143625" y="3357563"/>
            <a:ext cx="2000250" cy="584200"/>
          </a:xfrm>
          <a:prstGeom prst="rect">
            <a:avLst/>
          </a:prstGeom>
          <a:noFill/>
          <a:ln w="9525">
            <a:noFill/>
            <a:miter lim="800000"/>
            <a:headEnd/>
            <a:tailEnd/>
          </a:ln>
        </p:spPr>
        <p:txBody>
          <a:bodyPr>
            <a:spAutoFit/>
          </a:bodyPr>
          <a:lstStyle/>
          <a:p>
            <a:pPr algn="ctr"/>
            <a:r>
              <a:rPr lang="de-CH" altLang="zh-CN" sz="1600">
                <a:latin typeface="+mn-lt"/>
                <a:ea typeface="宋体" pitchFamily="2" charset="-122"/>
              </a:rPr>
              <a:t>Optical Channel Layer</a:t>
            </a:r>
          </a:p>
        </p:txBody>
      </p:sp>
      <p:sp>
        <p:nvSpPr>
          <p:cNvPr id="19485" name="TextBox 30"/>
          <p:cNvSpPr txBox="1">
            <a:spLocks noChangeArrowheads="1"/>
          </p:cNvSpPr>
          <p:nvPr/>
        </p:nvSpPr>
        <p:spPr bwMode="auto">
          <a:xfrm>
            <a:off x="5929313" y="3019425"/>
            <a:ext cx="2571750" cy="338138"/>
          </a:xfrm>
          <a:prstGeom prst="rect">
            <a:avLst/>
          </a:prstGeom>
          <a:noFill/>
          <a:ln w="9525">
            <a:noFill/>
            <a:miter lim="800000"/>
            <a:headEnd/>
            <a:tailEnd/>
          </a:ln>
        </p:spPr>
        <p:txBody>
          <a:bodyPr>
            <a:spAutoFit/>
          </a:bodyPr>
          <a:lstStyle/>
          <a:p>
            <a:pPr algn="ctr"/>
            <a:r>
              <a:rPr lang="de-CH" altLang="zh-CN" sz="1600">
                <a:latin typeface="+mn-lt"/>
                <a:ea typeface="宋体" pitchFamily="2" charset="-122"/>
              </a:rPr>
              <a:t>Digital Section Layer</a:t>
            </a:r>
          </a:p>
        </p:txBody>
      </p:sp>
      <p:sp>
        <p:nvSpPr>
          <p:cNvPr id="19486" name="TextBox 31"/>
          <p:cNvSpPr txBox="1">
            <a:spLocks noChangeArrowheads="1"/>
          </p:cNvSpPr>
          <p:nvPr/>
        </p:nvSpPr>
        <p:spPr bwMode="auto">
          <a:xfrm>
            <a:off x="5929313" y="2733675"/>
            <a:ext cx="2571750" cy="338138"/>
          </a:xfrm>
          <a:prstGeom prst="rect">
            <a:avLst/>
          </a:prstGeom>
          <a:noFill/>
          <a:ln w="9525">
            <a:noFill/>
            <a:miter lim="800000"/>
            <a:headEnd/>
            <a:tailEnd/>
          </a:ln>
        </p:spPr>
        <p:txBody>
          <a:bodyPr>
            <a:spAutoFit/>
          </a:bodyPr>
          <a:lstStyle/>
          <a:p>
            <a:pPr algn="ctr"/>
            <a:r>
              <a:rPr lang="de-CH" altLang="zh-CN" sz="1600">
                <a:latin typeface="+mn-lt"/>
                <a:ea typeface="宋体" pitchFamily="2" charset="-122"/>
              </a:rPr>
              <a:t>Digital Path Layer</a:t>
            </a:r>
          </a:p>
        </p:txBody>
      </p:sp>
      <p:cxnSp>
        <p:nvCxnSpPr>
          <p:cNvPr id="35" name="Straight Connector 34"/>
          <p:cNvCxnSpPr/>
          <p:nvPr/>
        </p:nvCxnSpPr>
        <p:spPr>
          <a:xfrm>
            <a:off x="2857500" y="4214813"/>
            <a:ext cx="3357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57500" y="3929063"/>
            <a:ext cx="3357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857500" y="3357563"/>
            <a:ext cx="3357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57500" y="3071813"/>
            <a:ext cx="3357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857500" y="2786063"/>
            <a:ext cx="3357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57500" y="2500313"/>
            <a:ext cx="3357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57500" y="3643313"/>
            <a:ext cx="3357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94" name="TextBox 41"/>
          <p:cNvSpPr txBox="1">
            <a:spLocks noChangeArrowheads="1"/>
          </p:cNvSpPr>
          <p:nvPr/>
        </p:nvSpPr>
        <p:spPr bwMode="auto">
          <a:xfrm>
            <a:off x="571500" y="5429250"/>
            <a:ext cx="6924570" cy="461665"/>
          </a:xfrm>
          <a:prstGeom prst="rect">
            <a:avLst/>
          </a:prstGeom>
          <a:noFill/>
          <a:ln w="9525">
            <a:noFill/>
            <a:miter lim="800000"/>
            <a:headEnd/>
            <a:tailEnd/>
          </a:ln>
        </p:spPr>
        <p:txBody>
          <a:bodyPr wrap="square">
            <a:spAutoFit/>
          </a:bodyPr>
          <a:lstStyle/>
          <a:p>
            <a:r>
              <a:rPr lang="de-CH" altLang="zh-CN" dirty="0" smtClean="0">
                <a:latin typeface="+mn-lt"/>
                <a:ea typeface="宋体" pitchFamily="2" charset="-122"/>
              </a:rPr>
              <a:t>OTM </a:t>
            </a:r>
            <a:r>
              <a:rPr lang="de-CH" altLang="zh-CN" dirty="0">
                <a:latin typeface="+mn-lt"/>
                <a:ea typeface="宋体" pitchFamily="2" charset="-122"/>
              </a:rPr>
              <a:t>– Optical Transport Module</a:t>
            </a:r>
          </a:p>
        </p:txBody>
      </p:sp>
      <p:cxnSp>
        <p:nvCxnSpPr>
          <p:cNvPr id="43" name="Straight Arrow Connector 42"/>
          <p:cNvCxnSpPr/>
          <p:nvPr/>
        </p:nvCxnSpPr>
        <p:spPr>
          <a:xfrm rot="5400000">
            <a:off x="-608806" y="3393282"/>
            <a:ext cx="264477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rot="16200000" flipV="1">
            <a:off x="6965156" y="3393282"/>
            <a:ext cx="264477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497" name="TextBox 44"/>
          <p:cNvSpPr txBox="1">
            <a:spLocks noChangeArrowheads="1"/>
          </p:cNvSpPr>
          <p:nvPr/>
        </p:nvSpPr>
        <p:spPr bwMode="auto">
          <a:xfrm flipV="1">
            <a:off x="231815" y="2571750"/>
            <a:ext cx="553998" cy="2033570"/>
          </a:xfrm>
          <a:prstGeom prst="rect">
            <a:avLst/>
          </a:prstGeom>
          <a:noFill/>
          <a:ln w="9525">
            <a:noFill/>
            <a:miter lim="800000"/>
            <a:headEnd/>
            <a:tailEnd/>
          </a:ln>
        </p:spPr>
        <p:txBody>
          <a:bodyPr vert="eaVert" wrap="none">
            <a:spAutoFit/>
          </a:bodyPr>
          <a:lstStyle/>
          <a:p>
            <a:r>
              <a:rPr lang="de-CH" altLang="zh-CN">
                <a:latin typeface="+mn-lt"/>
                <a:ea typeface="宋体" pitchFamily="2" charset="-122"/>
              </a:rPr>
              <a:t>Encapsulation</a:t>
            </a:r>
          </a:p>
        </p:txBody>
      </p:sp>
      <p:sp>
        <p:nvSpPr>
          <p:cNvPr id="19498" name="TextBox 45"/>
          <p:cNvSpPr txBox="1">
            <a:spLocks noChangeArrowheads="1"/>
          </p:cNvSpPr>
          <p:nvPr/>
        </p:nvSpPr>
        <p:spPr bwMode="auto">
          <a:xfrm flipV="1">
            <a:off x="8123277" y="2571750"/>
            <a:ext cx="553998" cy="2070439"/>
          </a:xfrm>
          <a:prstGeom prst="rect">
            <a:avLst/>
          </a:prstGeom>
          <a:noFill/>
          <a:ln w="9525">
            <a:noFill/>
            <a:miter lim="800000"/>
            <a:headEnd/>
            <a:tailEnd/>
          </a:ln>
        </p:spPr>
        <p:txBody>
          <a:bodyPr vert="eaVert" wrap="none">
            <a:spAutoFit/>
          </a:bodyPr>
          <a:lstStyle/>
          <a:p>
            <a:r>
              <a:rPr lang="de-CH" altLang="zh-CN">
                <a:latin typeface="+mn-lt"/>
                <a:ea typeface="宋体" pitchFamily="2" charset="-122"/>
              </a:rPr>
              <a:t>Decapsulation</a:t>
            </a:r>
          </a:p>
        </p:txBody>
      </p:sp>
      <p:sp>
        <p:nvSpPr>
          <p:cNvPr id="45" name="页脚占位符 3"/>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46" name="灯片编号占位符 4"/>
          <p:cNvSpPr>
            <a:spLocks noGrp="1"/>
          </p:cNvSpPr>
          <p:nvPr>
            <p:ph type="sldNum" sz="quarter" idx="12"/>
          </p:nvPr>
        </p:nvSpPr>
        <p:spPr>
          <a:xfrm>
            <a:off x="8209504" y="6400800"/>
            <a:ext cx="721772" cy="457200"/>
          </a:xfrm>
        </p:spPr>
        <p:txBody>
          <a:bodyPr/>
          <a:lstStyle/>
          <a:p>
            <a:pPr>
              <a:defRPr/>
            </a:pPr>
            <a:r>
              <a:rPr lang="en-US" altLang="ko-KR" smtClean="0"/>
              <a:t>3-</a:t>
            </a:r>
            <a:fld id="{6C1F76B0-C056-41A2-B7A5-C4FED8C001A5}" type="slidenum">
              <a:rPr lang="en-US" altLang="ko-KR" smtClean="0"/>
              <a:pPr>
                <a:defRPr/>
              </a:pPr>
              <a:t>56</a:t>
            </a:fld>
            <a:endParaRPr lang="en-US" altLang="ko-K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ko-KR" dirty="0" smtClean="0"/>
              <a:t>Network Switching</a:t>
            </a:r>
            <a:endParaRPr lang="en-US" altLang="ko-KR" dirty="0">
              <a:latin typeface="Times New Roman" pitchFamily="18" charset="0"/>
            </a:endParaRPr>
          </a:p>
        </p:txBody>
      </p:sp>
      <p:sp>
        <p:nvSpPr>
          <p:cNvPr id="3" name="灯片编号占位符 2"/>
          <p:cNvSpPr>
            <a:spLocks noGrp="1"/>
          </p:cNvSpPr>
          <p:nvPr>
            <p:ph type="sldNum" sz="quarter" idx="12"/>
          </p:nvPr>
        </p:nvSpPr>
        <p:spPr/>
        <p:txBody>
          <a:bodyPr/>
          <a:lstStyle/>
          <a:p>
            <a:pPr>
              <a:defRPr/>
            </a:pPr>
            <a:r>
              <a:rPr lang="en-US" altLang="ko-KR" smtClean="0"/>
              <a:t>3-</a:t>
            </a:r>
            <a:fld id="{6961AF3F-357B-4795-BA10-F3CC5EC85656}" type="slidenum">
              <a:rPr lang="en-US" altLang="ko-KR" smtClean="0"/>
              <a:pPr>
                <a:defRPr/>
              </a:pPr>
              <a:t>57</a:t>
            </a:fld>
            <a:endParaRPr lang="en-US" altLang="ko-KR" dirty="0"/>
          </a:p>
        </p:txBody>
      </p:sp>
      <p:pic>
        <p:nvPicPr>
          <p:cNvPr id="4" name="Picture 5"/>
          <p:cNvPicPr>
            <a:picLocks noChangeAspect="1" noChangeArrowheads="1"/>
          </p:cNvPicPr>
          <p:nvPr/>
        </p:nvPicPr>
        <p:blipFill>
          <a:blip r:embed="rId3" cstate="print"/>
          <a:srcRect b="10667"/>
          <a:stretch>
            <a:fillRect/>
          </a:stretch>
        </p:blipFill>
        <p:spPr bwMode="auto">
          <a:xfrm>
            <a:off x="1154994" y="1894063"/>
            <a:ext cx="6672263" cy="3192463"/>
          </a:xfrm>
          <a:prstGeom prst="rect">
            <a:avLst/>
          </a:prstGeom>
          <a:noFill/>
          <a:ln w="9525">
            <a:noFill/>
            <a:miter lim="800000"/>
            <a:headEnd/>
            <a:tailEnd/>
          </a:ln>
        </p:spPr>
      </p:pic>
      <p:sp>
        <p:nvSpPr>
          <p:cNvPr id="5" name="Rectangle 2"/>
          <p:cNvSpPr txBox="1">
            <a:spLocks noChangeArrowheads="1"/>
          </p:cNvSpPr>
          <p:nvPr/>
        </p:nvSpPr>
        <p:spPr>
          <a:xfrm>
            <a:off x="395288" y="476250"/>
            <a:ext cx="8289925"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zh-CN" sz="3600" b="0" i="0" u="sng" strike="noStrike" kern="0" cap="none" spc="0" normalizeH="0" baseline="0" noProof="0" dirty="0" smtClean="0">
                <a:ln>
                  <a:noFill/>
                </a:ln>
                <a:solidFill>
                  <a:schemeClr val="accent2"/>
                </a:solidFill>
                <a:effectLst/>
                <a:uLnTx/>
                <a:uFillTx/>
                <a:latin typeface="+mj-lt"/>
                <a:ea typeface="+mj-ea"/>
                <a:cs typeface="+mj-cs"/>
              </a:rPr>
              <a:t>Trend</a:t>
            </a:r>
            <a:r>
              <a:rPr kumimoji="0" lang="en-GB" altLang="zh-CN" sz="3600" b="0" i="0" u="sng" strike="noStrike" kern="0" cap="none" spc="0" normalizeH="0" noProof="0" dirty="0" smtClean="0">
                <a:ln>
                  <a:noFill/>
                </a:ln>
                <a:solidFill>
                  <a:schemeClr val="accent2"/>
                </a:solidFill>
                <a:effectLst/>
                <a:uLnTx/>
                <a:uFillTx/>
                <a:latin typeface="+mj-lt"/>
                <a:ea typeface="+mj-ea"/>
                <a:cs typeface="+mj-cs"/>
              </a:rPr>
              <a:t> of </a:t>
            </a:r>
            <a:r>
              <a:rPr kumimoji="0" lang="en-GB" altLang="zh-CN" sz="3600" b="0" i="0" u="sng" strike="noStrike" kern="0" cap="none" spc="0" normalizeH="0" baseline="0" noProof="0" dirty="0" smtClean="0">
                <a:ln>
                  <a:noFill/>
                </a:ln>
                <a:solidFill>
                  <a:schemeClr val="accent2"/>
                </a:solidFill>
                <a:effectLst/>
                <a:uLnTx/>
                <a:uFillTx/>
                <a:latin typeface="+mj-lt"/>
                <a:ea typeface="+mj-ea"/>
                <a:cs typeface="+mj-cs"/>
              </a:rPr>
              <a:t>Simplifying Architecture </a:t>
            </a:r>
            <a:endParaRPr kumimoji="0" lang="zh-CN" altLang="en-US" sz="3600" b="0" i="0" u="sng"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latin typeface="+mn-lt"/>
                <a:ea typeface="宋体" pitchFamily="2" charset="-122"/>
              </a:rPr>
              <a:t>Simplified Protocol Stacks?</a:t>
            </a:r>
          </a:p>
        </p:txBody>
      </p:sp>
      <p:sp>
        <p:nvSpPr>
          <p:cNvPr id="5124" name="Rectangle 4"/>
          <p:cNvSpPr>
            <a:spLocks noChangeArrowheads="1"/>
          </p:cNvSpPr>
          <p:nvPr/>
        </p:nvSpPr>
        <p:spPr bwMode="auto">
          <a:xfrm>
            <a:off x="1752600" y="1241832"/>
            <a:ext cx="1676400" cy="533400"/>
          </a:xfrm>
          <a:prstGeom prst="rect">
            <a:avLst/>
          </a:prstGeom>
          <a:noFill/>
          <a:ln w="9525">
            <a:solidFill>
              <a:schemeClr val="tx1"/>
            </a:solidFill>
            <a:miter lim="800000"/>
            <a:headEnd/>
            <a:tailEnd/>
          </a:ln>
          <a:effectLst/>
        </p:spPr>
        <p:txBody>
          <a:bodyPr wrap="none" anchor="ctr"/>
          <a:lstStyle/>
          <a:p>
            <a:pPr algn="ctr"/>
            <a:r>
              <a:rPr lang="en-US" altLang="zh-CN">
                <a:latin typeface="+mn-lt"/>
                <a:ea typeface="宋体" pitchFamily="2" charset="-122"/>
              </a:rPr>
              <a:t>IP</a:t>
            </a:r>
          </a:p>
        </p:txBody>
      </p:sp>
      <p:sp>
        <p:nvSpPr>
          <p:cNvPr id="5125" name="Rectangle 5"/>
          <p:cNvSpPr>
            <a:spLocks noChangeArrowheads="1"/>
          </p:cNvSpPr>
          <p:nvPr/>
        </p:nvSpPr>
        <p:spPr bwMode="auto">
          <a:xfrm>
            <a:off x="1752600" y="2156232"/>
            <a:ext cx="1676400" cy="533400"/>
          </a:xfrm>
          <a:prstGeom prst="rect">
            <a:avLst/>
          </a:prstGeom>
          <a:noFill/>
          <a:ln w="9525">
            <a:solidFill>
              <a:schemeClr val="tx1"/>
            </a:solidFill>
            <a:miter lim="800000"/>
            <a:headEnd/>
            <a:tailEnd/>
          </a:ln>
          <a:effectLst/>
        </p:spPr>
        <p:txBody>
          <a:bodyPr wrap="none" anchor="ctr"/>
          <a:lstStyle/>
          <a:p>
            <a:pPr algn="ctr"/>
            <a:r>
              <a:rPr lang="en-US" altLang="zh-CN">
                <a:latin typeface="+mn-lt"/>
                <a:ea typeface="宋体" pitchFamily="2" charset="-122"/>
              </a:rPr>
              <a:t>Frame Relay</a:t>
            </a:r>
          </a:p>
        </p:txBody>
      </p:sp>
      <p:sp>
        <p:nvSpPr>
          <p:cNvPr id="5126" name="Rectangle 6"/>
          <p:cNvSpPr>
            <a:spLocks noChangeArrowheads="1"/>
          </p:cNvSpPr>
          <p:nvPr/>
        </p:nvSpPr>
        <p:spPr bwMode="auto">
          <a:xfrm>
            <a:off x="1752600" y="3070632"/>
            <a:ext cx="1676400" cy="533400"/>
          </a:xfrm>
          <a:prstGeom prst="rect">
            <a:avLst/>
          </a:prstGeom>
          <a:noFill/>
          <a:ln w="9525">
            <a:solidFill>
              <a:schemeClr val="tx1"/>
            </a:solidFill>
            <a:miter lim="800000"/>
            <a:headEnd/>
            <a:tailEnd/>
          </a:ln>
          <a:effectLst/>
        </p:spPr>
        <p:txBody>
          <a:bodyPr wrap="none" anchor="ctr"/>
          <a:lstStyle/>
          <a:p>
            <a:pPr algn="ctr"/>
            <a:r>
              <a:rPr lang="en-US" altLang="zh-CN">
                <a:latin typeface="+mn-lt"/>
                <a:ea typeface="宋体" pitchFamily="2" charset="-122"/>
              </a:rPr>
              <a:t>ATM</a:t>
            </a:r>
          </a:p>
        </p:txBody>
      </p:sp>
      <p:sp>
        <p:nvSpPr>
          <p:cNvPr id="5127" name="Rectangle 7"/>
          <p:cNvSpPr>
            <a:spLocks noChangeArrowheads="1"/>
          </p:cNvSpPr>
          <p:nvPr/>
        </p:nvSpPr>
        <p:spPr bwMode="auto">
          <a:xfrm>
            <a:off x="1752600" y="3985032"/>
            <a:ext cx="1676400" cy="533400"/>
          </a:xfrm>
          <a:prstGeom prst="rect">
            <a:avLst/>
          </a:prstGeom>
          <a:noFill/>
          <a:ln w="9525">
            <a:solidFill>
              <a:schemeClr val="tx1"/>
            </a:solidFill>
            <a:miter lim="800000"/>
            <a:headEnd/>
            <a:tailEnd/>
          </a:ln>
          <a:effectLst/>
        </p:spPr>
        <p:txBody>
          <a:bodyPr wrap="none" anchor="ctr"/>
          <a:lstStyle/>
          <a:p>
            <a:pPr algn="ctr"/>
            <a:r>
              <a:rPr lang="en-US" altLang="zh-CN">
                <a:latin typeface="+mn-lt"/>
                <a:ea typeface="宋体" pitchFamily="2" charset="-122"/>
              </a:rPr>
              <a:t>SONET</a:t>
            </a:r>
          </a:p>
        </p:txBody>
      </p:sp>
      <p:sp>
        <p:nvSpPr>
          <p:cNvPr id="5128" name="Rectangle 8"/>
          <p:cNvSpPr>
            <a:spLocks noChangeArrowheads="1"/>
          </p:cNvSpPr>
          <p:nvPr/>
        </p:nvSpPr>
        <p:spPr bwMode="auto">
          <a:xfrm>
            <a:off x="1752600" y="4899432"/>
            <a:ext cx="1676400" cy="533400"/>
          </a:xfrm>
          <a:prstGeom prst="rect">
            <a:avLst/>
          </a:prstGeom>
          <a:noFill/>
          <a:ln w="9525">
            <a:solidFill>
              <a:schemeClr val="tx1"/>
            </a:solidFill>
            <a:miter lim="800000"/>
            <a:headEnd/>
            <a:tailEnd/>
          </a:ln>
          <a:effectLst/>
        </p:spPr>
        <p:txBody>
          <a:bodyPr wrap="none" anchor="ctr"/>
          <a:lstStyle/>
          <a:p>
            <a:pPr algn="ctr"/>
            <a:r>
              <a:rPr lang="en-US" altLang="zh-CN">
                <a:latin typeface="+mn-lt"/>
                <a:ea typeface="宋体" pitchFamily="2" charset="-122"/>
              </a:rPr>
              <a:t>WDM</a:t>
            </a:r>
          </a:p>
        </p:txBody>
      </p:sp>
      <p:sp>
        <p:nvSpPr>
          <p:cNvPr id="5129" name="Rectangle 9"/>
          <p:cNvSpPr>
            <a:spLocks noChangeArrowheads="1"/>
          </p:cNvSpPr>
          <p:nvPr/>
        </p:nvSpPr>
        <p:spPr bwMode="auto">
          <a:xfrm>
            <a:off x="5943600" y="1699032"/>
            <a:ext cx="1676400" cy="533400"/>
          </a:xfrm>
          <a:prstGeom prst="rect">
            <a:avLst/>
          </a:prstGeom>
          <a:noFill/>
          <a:ln w="9525">
            <a:solidFill>
              <a:schemeClr val="tx1"/>
            </a:solidFill>
            <a:miter lim="800000"/>
            <a:headEnd/>
            <a:tailEnd/>
          </a:ln>
          <a:effectLst/>
        </p:spPr>
        <p:txBody>
          <a:bodyPr wrap="none" anchor="ctr"/>
          <a:lstStyle/>
          <a:p>
            <a:pPr algn="ctr"/>
            <a:r>
              <a:rPr lang="en-US" altLang="zh-CN">
                <a:latin typeface="+mn-lt"/>
                <a:ea typeface="宋体" pitchFamily="2" charset="-122"/>
              </a:rPr>
              <a:t>IP</a:t>
            </a:r>
          </a:p>
        </p:txBody>
      </p:sp>
      <p:sp>
        <p:nvSpPr>
          <p:cNvPr id="5130" name="Rectangle 10"/>
          <p:cNvSpPr>
            <a:spLocks noChangeArrowheads="1"/>
          </p:cNvSpPr>
          <p:nvPr/>
        </p:nvSpPr>
        <p:spPr bwMode="auto">
          <a:xfrm>
            <a:off x="6019800" y="4061232"/>
            <a:ext cx="1676400" cy="533400"/>
          </a:xfrm>
          <a:prstGeom prst="rect">
            <a:avLst/>
          </a:prstGeom>
          <a:noFill/>
          <a:ln w="9525">
            <a:solidFill>
              <a:schemeClr val="tx1"/>
            </a:solidFill>
            <a:miter lim="800000"/>
            <a:headEnd/>
            <a:tailEnd/>
          </a:ln>
          <a:effectLst/>
        </p:spPr>
        <p:txBody>
          <a:bodyPr wrap="none" anchor="ctr"/>
          <a:lstStyle/>
          <a:p>
            <a:pPr algn="ctr"/>
            <a:r>
              <a:rPr lang="en-US" altLang="zh-CN">
                <a:latin typeface="+mn-lt"/>
                <a:ea typeface="宋体" pitchFamily="2" charset="-122"/>
              </a:rPr>
              <a:t>WDM</a:t>
            </a:r>
          </a:p>
        </p:txBody>
      </p:sp>
      <p:sp>
        <p:nvSpPr>
          <p:cNvPr id="5131" name="Rectangle 11"/>
          <p:cNvSpPr>
            <a:spLocks noChangeArrowheads="1"/>
          </p:cNvSpPr>
          <p:nvPr/>
        </p:nvSpPr>
        <p:spPr bwMode="auto">
          <a:xfrm>
            <a:off x="5943600" y="2842032"/>
            <a:ext cx="1676400" cy="533400"/>
          </a:xfrm>
          <a:prstGeom prst="rect">
            <a:avLst/>
          </a:prstGeom>
          <a:noFill/>
          <a:ln w="9525">
            <a:solidFill>
              <a:schemeClr val="tx1"/>
            </a:solidFill>
            <a:miter lim="800000"/>
            <a:headEnd/>
            <a:tailEnd/>
          </a:ln>
          <a:effectLst/>
        </p:spPr>
        <p:txBody>
          <a:bodyPr wrap="none" anchor="ctr"/>
          <a:lstStyle/>
          <a:p>
            <a:pPr algn="ctr"/>
            <a:r>
              <a:rPr lang="en-US" altLang="zh-CN" sz="1800">
                <a:latin typeface="+mn-lt"/>
                <a:ea typeface="宋体" pitchFamily="2" charset="-122"/>
              </a:rPr>
              <a:t>WDM-aware</a:t>
            </a:r>
          </a:p>
          <a:p>
            <a:pPr algn="ctr"/>
            <a:r>
              <a:rPr lang="en-US" altLang="zh-CN" sz="1800">
                <a:latin typeface="+mn-lt"/>
                <a:ea typeface="宋体" pitchFamily="2" charset="-122"/>
              </a:rPr>
              <a:t>Electronic layer</a:t>
            </a:r>
          </a:p>
        </p:txBody>
      </p:sp>
      <p:sp>
        <p:nvSpPr>
          <p:cNvPr id="5132" name="Line 12"/>
          <p:cNvSpPr>
            <a:spLocks noChangeShapeType="1"/>
          </p:cNvSpPr>
          <p:nvPr/>
        </p:nvSpPr>
        <p:spPr bwMode="auto">
          <a:xfrm>
            <a:off x="2514600" y="1775232"/>
            <a:ext cx="0" cy="381000"/>
          </a:xfrm>
          <a:prstGeom prst="line">
            <a:avLst/>
          </a:prstGeom>
          <a:noFill/>
          <a:ln w="9525">
            <a:solidFill>
              <a:schemeClr val="tx1"/>
            </a:solidFill>
            <a:miter lim="800000"/>
            <a:headEnd/>
            <a:tailEnd type="triangle" w="med" len="med"/>
          </a:ln>
          <a:effectLst/>
        </p:spPr>
        <p:txBody>
          <a:bodyPr wrap="none"/>
          <a:lstStyle/>
          <a:p>
            <a:endParaRPr lang="zh-CN" altLang="en-US">
              <a:latin typeface="+mn-lt"/>
            </a:endParaRPr>
          </a:p>
        </p:txBody>
      </p:sp>
      <p:sp>
        <p:nvSpPr>
          <p:cNvPr id="5133" name="Line 13"/>
          <p:cNvSpPr>
            <a:spLocks noChangeShapeType="1"/>
          </p:cNvSpPr>
          <p:nvPr/>
        </p:nvSpPr>
        <p:spPr bwMode="auto">
          <a:xfrm>
            <a:off x="2514600" y="2689632"/>
            <a:ext cx="0" cy="381000"/>
          </a:xfrm>
          <a:prstGeom prst="line">
            <a:avLst/>
          </a:prstGeom>
          <a:noFill/>
          <a:ln w="9525">
            <a:solidFill>
              <a:schemeClr val="tx1"/>
            </a:solidFill>
            <a:miter lim="800000"/>
            <a:headEnd/>
            <a:tailEnd type="triangle" w="med" len="med"/>
          </a:ln>
          <a:effectLst/>
        </p:spPr>
        <p:txBody>
          <a:bodyPr wrap="none"/>
          <a:lstStyle/>
          <a:p>
            <a:endParaRPr lang="zh-CN" altLang="en-US">
              <a:latin typeface="+mn-lt"/>
            </a:endParaRPr>
          </a:p>
        </p:txBody>
      </p:sp>
      <p:sp>
        <p:nvSpPr>
          <p:cNvPr id="5134" name="Line 14"/>
          <p:cNvSpPr>
            <a:spLocks noChangeShapeType="1"/>
          </p:cNvSpPr>
          <p:nvPr/>
        </p:nvSpPr>
        <p:spPr bwMode="auto">
          <a:xfrm>
            <a:off x="2514600" y="3604032"/>
            <a:ext cx="0" cy="381000"/>
          </a:xfrm>
          <a:prstGeom prst="line">
            <a:avLst/>
          </a:prstGeom>
          <a:noFill/>
          <a:ln w="9525">
            <a:solidFill>
              <a:schemeClr val="tx1"/>
            </a:solidFill>
            <a:miter lim="800000"/>
            <a:headEnd/>
            <a:tailEnd type="triangle" w="med" len="med"/>
          </a:ln>
          <a:effectLst/>
        </p:spPr>
        <p:txBody>
          <a:bodyPr wrap="none"/>
          <a:lstStyle/>
          <a:p>
            <a:endParaRPr lang="zh-CN" altLang="en-US">
              <a:latin typeface="+mn-lt"/>
            </a:endParaRPr>
          </a:p>
        </p:txBody>
      </p:sp>
      <p:sp>
        <p:nvSpPr>
          <p:cNvPr id="5135" name="Line 15"/>
          <p:cNvSpPr>
            <a:spLocks noChangeShapeType="1"/>
          </p:cNvSpPr>
          <p:nvPr/>
        </p:nvSpPr>
        <p:spPr bwMode="auto">
          <a:xfrm>
            <a:off x="2514600" y="4518432"/>
            <a:ext cx="0" cy="381000"/>
          </a:xfrm>
          <a:prstGeom prst="line">
            <a:avLst/>
          </a:prstGeom>
          <a:noFill/>
          <a:ln w="9525">
            <a:solidFill>
              <a:schemeClr val="tx1"/>
            </a:solidFill>
            <a:miter lim="800000"/>
            <a:headEnd/>
            <a:tailEnd type="triangle" w="med" len="med"/>
          </a:ln>
          <a:effectLst/>
        </p:spPr>
        <p:txBody>
          <a:bodyPr wrap="none"/>
          <a:lstStyle/>
          <a:p>
            <a:endParaRPr lang="zh-CN" altLang="en-US">
              <a:latin typeface="+mn-lt"/>
            </a:endParaRPr>
          </a:p>
        </p:txBody>
      </p:sp>
      <p:sp>
        <p:nvSpPr>
          <p:cNvPr id="5136" name="Line 16"/>
          <p:cNvSpPr>
            <a:spLocks noChangeShapeType="1"/>
          </p:cNvSpPr>
          <p:nvPr/>
        </p:nvSpPr>
        <p:spPr bwMode="auto">
          <a:xfrm>
            <a:off x="6781800" y="2232432"/>
            <a:ext cx="0" cy="609600"/>
          </a:xfrm>
          <a:prstGeom prst="line">
            <a:avLst/>
          </a:prstGeom>
          <a:noFill/>
          <a:ln w="9525">
            <a:solidFill>
              <a:schemeClr val="tx1"/>
            </a:solidFill>
            <a:miter lim="800000"/>
            <a:headEnd/>
            <a:tailEnd type="triangle" w="med" len="med"/>
          </a:ln>
          <a:effectLst/>
        </p:spPr>
        <p:txBody>
          <a:bodyPr wrap="none"/>
          <a:lstStyle/>
          <a:p>
            <a:endParaRPr lang="zh-CN" altLang="en-US">
              <a:latin typeface="+mn-lt"/>
            </a:endParaRPr>
          </a:p>
        </p:txBody>
      </p:sp>
      <p:sp>
        <p:nvSpPr>
          <p:cNvPr id="5137" name="Line 17"/>
          <p:cNvSpPr>
            <a:spLocks noChangeShapeType="1"/>
          </p:cNvSpPr>
          <p:nvPr/>
        </p:nvSpPr>
        <p:spPr bwMode="auto">
          <a:xfrm>
            <a:off x="6781800" y="3375432"/>
            <a:ext cx="0" cy="685800"/>
          </a:xfrm>
          <a:prstGeom prst="line">
            <a:avLst/>
          </a:prstGeom>
          <a:noFill/>
          <a:ln w="9525">
            <a:solidFill>
              <a:schemeClr val="tx1"/>
            </a:solidFill>
            <a:miter lim="800000"/>
            <a:headEnd/>
            <a:tailEnd type="triangle" w="med" len="med"/>
          </a:ln>
          <a:effectLst/>
        </p:spPr>
        <p:txBody>
          <a:bodyPr wrap="none"/>
          <a:lstStyle/>
          <a:p>
            <a:endParaRPr lang="zh-CN" altLang="en-US">
              <a:latin typeface="+mn-lt"/>
            </a:endParaRPr>
          </a:p>
        </p:txBody>
      </p:sp>
      <p:sp>
        <p:nvSpPr>
          <p:cNvPr id="5138" name="Rectangle 18"/>
          <p:cNvSpPr>
            <a:spLocks noChangeArrowheads="1"/>
          </p:cNvSpPr>
          <p:nvPr/>
        </p:nvSpPr>
        <p:spPr bwMode="auto">
          <a:xfrm>
            <a:off x="693337" y="5432832"/>
            <a:ext cx="4019340" cy="533400"/>
          </a:xfrm>
          <a:prstGeom prst="rect">
            <a:avLst/>
          </a:prstGeom>
          <a:noFill/>
          <a:ln w="9525">
            <a:noFill/>
            <a:miter lim="800000"/>
            <a:headEnd/>
            <a:tailEnd/>
          </a:ln>
          <a:effectLst/>
        </p:spPr>
        <p:txBody>
          <a:bodyPr wrap="none" anchor="ctr"/>
          <a:lstStyle/>
          <a:p>
            <a:pPr algn="ctr"/>
            <a:r>
              <a:rPr lang="en-US" altLang="zh-CN" sz="2000" dirty="0" smtClean="0">
                <a:solidFill>
                  <a:schemeClr val="tx2"/>
                </a:solidFill>
                <a:latin typeface="+mn-lt"/>
                <a:ea typeface="宋体" pitchFamily="2" charset="-122"/>
              </a:rPr>
              <a:t>Typical </a:t>
            </a:r>
            <a:r>
              <a:rPr lang="en-US" altLang="zh-CN" sz="2000" dirty="0">
                <a:solidFill>
                  <a:schemeClr val="tx2"/>
                </a:solidFill>
                <a:latin typeface="+mn-lt"/>
                <a:ea typeface="宋体" pitchFamily="2" charset="-122"/>
              </a:rPr>
              <a:t>Protocol Stack</a:t>
            </a:r>
          </a:p>
        </p:txBody>
      </p:sp>
      <p:sp>
        <p:nvSpPr>
          <p:cNvPr id="5139" name="Rectangle 19"/>
          <p:cNvSpPr>
            <a:spLocks noChangeArrowheads="1"/>
          </p:cNvSpPr>
          <p:nvPr/>
        </p:nvSpPr>
        <p:spPr bwMode="auto">
          <a:xfrm>
            <a:off x="5094513" y="5432832"/>
            <a:ext cx="3607359" cy="533400"/>
          </a:xfrm>
          <a:prstGeom prst="rect">
            <a:avLst/>
          </a:prstGeom>
          <a:noFill/>
          <a:ln w="9525">
            <a:noFill/>
            <a:miter lim="800000"/>
            <a:headEnd/>
            <a:tailEnd/>
          </a:ln>
          <a:effectLst/>
        </p:spPr>
        <p:txBody>
          <a:bodyPr wrap="none" anchor="ctr"/>
          <a:lstStyle/>
          <a:p>
            <a:pPr algn="ctr"/>
            <a:r>
              <a:rPr lang="en-US" altLang="zh-CN" sz="2000" dirty="0">
                <a:solidFill>
                  <a:schemeClr val="tx2"/>
                </a:solidFill>
                <a:latin typeface="+mn-lt"/>
                <a:ea typeface="宋体" pitchFamily="2" charset="-122"/>
              </a:rPr>
              <a:t>Simplified Protocol Stack</a:t>
            </a:r>
          </a:p>
        </p:txBody>
      </p:sp>
      <p:sp>
        <p:nvSpPr>
          <p:cNvPr id="5141" name="AutoShape 21"/>
          <p:cNvSpPr>
            <a:spLocks noChangeArrowheads="1"/>
          </p:cNvSpPr>
          <p:nvPr/>
        </p:nvSpPr>
        <p:spPr bwMode="auto">
          <a:xfrm>
            <a:off x="4038600" y="2537232"/>
            <a:ext cx="1447800" cy="838200"/>
          </a:xfrm>
          <a:prstGeom prst="rightArrow">
            <a:avLst>
              <a:gd name="adj1" fmla="val 39398"/>
              <a:gd name="adj2" fmla="val 36177"/>
            </a:avLst>
          </a:prstGeom>
          <a:solidFill>
            <a:schemeClr val="bg1"/>
          </a:solidFill>
          <a:ln w="9525">
            <a:solidFill>
              <a:schemeClr val="tx1"/>
            </a:solidFill>
            <a:miter lim="800000"/>
            <a:headEnd/>
            <a:tailEnd/>
          </a:ln>
          <a:effectLst/>
        </p:spPr>
        <p:txBody>
          <a:bodyPr wrap="none" anchor="ctr"/>
          <a:lstStyle/>
          <a:p>
            <a:endParaRPr lang="zh-CN" altLang="en-US">
              <a:latin typeface="+mn-lt"/>
            </a:endParaRPr>
          </a:p>
        </p:txBody>
      </p:sp>
      <p:sp>
        <p:nvSpPr>
          <p:cNvPr id="20" name="页脚占位符 1"/>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21" name="灯片编号占位符 2"/>
          <p:cNvSpPr>
            <a:spLocks noGrp="1"/>
          </p:cNvSpPr>
          <p:nvPr>
            <p:ph type="sldNum" sz="quarter" idx="12"/>
          </p:nvPr>
        </p:nvSpPr>
        <p:spPr>
          <a:xfrm>
            <a:off x="8209504" y="6400800"/>
            <a:ext cx="721772" cy="457200"/>
          </a:xfrm>
        </p:spPr>
        <p:txBody>
          <a:bodyPr/>
          <a:lstStyle/>
          <a:p>
            <a:pPr>
              <a:defRPr/>
            </a:pPr>
            <a:r>
              <a:rPr lang="en-US" altLang="ko-KR" dirty="0" smtClean="0"/>
              <a:t>3-</a:t>
            </a:r>
            <a:fld id="{6961AF3F-357B-4795-BA10-F3CC5EC85656}" type="slidenum">
              <a:rPr lang="en-US" altLang="ko-KR" smtClean="0"/>
              <a:pPr>
                <a:defRPr/>
              </a:pPr>
              <a:t>58</a:t>
            </a:fld>
            <a:endParaRPr lang="en-US" altLang="ko-K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a:ea typeface="宋体" pitchFamily="2" charset="-122"/>
              </a:rPr>
              <a:t>IP Directly Over WDM? </a:t>
            </a:r>
          </a:p>
        </p:txBody>
      </p:sp>
      <p:sp>
        <p:nvSpPr>
          <p:cNvPr id="86019" name="Rectangle 3"/>
          <p:cNvSpPr>
            <a:spLocks noGrp="1" noChangeArrowheads="1"/>
          </p:cNvSpPr>
          <p:nvPr>
            <p:ph type="body" idx="1"/>
          </p:nvPr>
        </p:nvSpPr>
        <p:spPr>
          <a:xfrm>
            <a:off x="170822" y="1175658"/>
            <a:ext cx="8973177" cy="2291024"/>
          </a:xfrm>
        </p:spPr>
        <p:txBody>
          <a:bodyPr/>
          <a:lstStyle/>
          <a:p>
            <a:r>
              <a:rPr lang="en-US" altLang="zh-CN" sz="2400" dirty="0" smtClean="0"/>
              <a:t>The basic concept is to transmit </a:t>
            </a:r>
            <a:r>
              <a:rPr lang="en-US" altLang="zh-CN" sz="2400" u="sng" dirty="0" smtClean="0">
                <a:solidFill>
                  <a:srgbClr val="0000FF"/>
                </a:solidFill>
              </a:rPr>
              <a:t>raw IP packets </a:t>
            </a:r>
            <a:r>
              <a:rPr lang="en-US" altLang="zh-CN" sz="2400" dirty="0" smtClean="0"/>
              <a:t>over the optical layer using DWDM for its capacity and operations.</a:t>
            </a:r>
            <a:endParaRPr lang="en-US" altLang="zh-CN" sz="2400" dirty="0" smtClean="0">
              <a:ea typeface="宋体" pitchFamily="2" charset="-122"/>
            </a:endParaRPr>
          </a:p>
          <a:p>
            <a:r>
              <a:rPr lang="en-US" altLang="zh-CN" sz="2400" dirty="0" smtClean="0">
                <a:ea typeface="宋体" pitchFamily="2" charset="-122"/>
              </a:rPr>
              <a:t>Establish </a:t>
            </a:r>
            <a:r>
              <a:rPr lang="en-US" altLang="zh-CN" sz="2400" dirty="0">
                <a:ea typeface="宋体" pitchFamily="2" charset="-122"/>
              </a:rPr>
              <a:t>high-speed optical layer connections (</a:t>
            </a:r>
            <a:r>
              <a:rPr lang="en-US" altLang="zh-CN" sz="2400" dirty="0" err="1">
                <a:ea typeface="宋体" pitchFamily="2" charset="-122"/>
              </a:rPr>
              <a:t>lightpaths</a:t>
            </a:r>
            <a:r>
              <a:rPr lang="en-US" altLang="zh-CN" sz="2400" dirty="0">
                <a:ea typeface="宋体" pitchFamily="2" charset="-122"/>
              </a:rPr>
              <a:t>)</a:t>
            </a:r>
          </a:p>
          <a:p>
            <a:r>
              <a:rPr lang="en-US" altLang="zh-CN" sz="2400" dirty="0">
                <a:ea typeface="宋体" pitchFamily="2" charset="-122"/>
              </a:rPr>
              <a:t>IP routers connected through </a:t>
            </a:r>
            <a:r>
              <a:rPr lang="en-US" altLang="zh-CN" sz="2400" dirty="0" err="1">
                <a:ea typeface="宋体" pitchFamily="2" charset="-122"/>
              </a:rPr>
              <a:t>lightpaths</a:t>
            </a:r>
            <a:r>
              <a:rPr lang="en-US" altLang="zh-CN" sz="2400" dirty="0">
                <a:ea typeface="宋体" pitchFamily="2" charset="-122"/>
              </a:rPr>
              <a:t> rather than </a:t>
            </a:r>
            <a:r>
              <a:rPr lang="en-US" altLang="zh-CN" sz="2400" dirty="0" smtClean="0">
                <a:ea typeface="宋体" pitchFamily="2" charset="-122"/>
              </a:rPr>
              <a:t>fiber.</a:t>
            </a:r>
            <a:endParaRPr lang="en-US" altLang="zh-CN" sz="2400" dirty="0">
              <a:ea typeface="宋体" pitchFamily="2" charset="-122"/>
            </a:endParaRPr>
          </a:p>
        </p:txBody>
      </p:sp>
      <p:graphicFrame>
        <p:nvGraphicFramePr>
          <p:cNvPr id="86020" name="Object 4"/>
          <p:cNvGraphicFramePr>
            <a:graphicFrameLocks noGrp="1" noChangeAspect="1"/>
          </p:cNvGraphicFramePr>
          <p:nvPr>
            <p:ph type="clipArt" sz="half" idx="4294967295"/>
          </p:nvPr>
        </p:nvGraphicFramePr>
        <p:xfrm>
          <a:off x="1905000" y="3886200"/>
          <a:ext cx="5607050" cy="2724150"/>
        </p:xfrm>
        <a:graphic>
          <a:graphicData uri="http://schemas.openxmlformats.org/presentationml/2006/ole">
            <p:oleObj spid="_x0000_s170003" name="CorelDRAW" r:id="rId3" imgW="3148584" imgH="1530096" progId="">
              <p:embed/>
            </p:oleObj>
          </a:graphicData>
        </a:graphic>
      </p:graphicFrame>
      <p:sp>
        <p:nvSpPr>
          <p:cNvPr id="5" name="页脚占位符 1"/>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6" name="灯片编号占位符 2"/>
          <p:cNvSpPr>
            <a:spLocks noGrp="1"/>
          </p:cNvSpPr>
          <p:nvPr>
            <p:ph type="sldNum" sz="quarter" idx="12"/>
          </p:nvPr>
        </p:nvSpPr>
        <p:spPr>
          <a:xfrm>
            <a:off x="8209504" y="6400800"/>
            <a:ext cx="721772" cy="457200"/>
          </a:xfrm>
        </p:spPr>
        <p:txBody>
          <a:bodyPr/>
          <a:lstStyle/>
          <a:p>
            <a:pPr>
              <a:defRPr/>
            </a:pPr>
            <a:r>
              <a:rPr lang="en-US" altLang="ko-KR" dirty="0" smtClean="0"/>
              <a:t>3-</a:t>
            </a:r>
            <a:fld id="{6961AF3F-357B-4795-BA10-F3CC5EC85656}" type="slidenum">
              <a:rPr lang="en-US" altLang="ko-KR" smtClean="0"/>
              <a:pPr>
                <a:defRPr/>
              </a:pPr>
              <a:t>59</a:t>
            </a:fld>
            <a:endParaRPr lang="en-US" altLang="ko-K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Non-specialized Router</a:t>
            </a:r>
            <a:endParaRPr lang="zh-CN" altLang="en-US" dirty="0"/>
          </a:p>
        </p:txBody>
      </p:sp>
      <p:sp>
        <p:nvSpPr>
          <p:cNvPr id="3" name="内容占位符 2"/>
          <p:cNvSpPr>
            <a:spLocks noGrp="1"/>
          </p:cNvSpPr>
          <p:nvPr>
            <p:ph idx="1"/>
          </p:nvPr>
        </p:nvSpPr>
        <p:spPr>
          <a:xfrm>
            <a:off x="533400" y="1286189"/>
            <a:ext cx="8198618" cy="4962211"/>
          </a:xfrm>
        </p:spPr>
        <p:txBody>
          <a:bodyPr/>
          <a:lstStyle/>
          <a:p>
            <a:r>
              <a:rPr lang="en-US" altLang="zh-CN" sz="2400" dirty="0" smtClean="0"/>
              <a:t>In routers with </a:t>
            </a:r>
            <a:r>
              <a:rPr lang="en-US" altLang="zh-CN" sz="2400" dirty="0" smtClean="0">
                <a:solidFill>
                  <a:srgbClr val="0000FF"/>
                </a:solidFill>
              </a:rPr>
              <a:t>limited processing capabilities</a:t>
            </a:r>
            <a:r>
              <a:rPr lang="en-US" altLang="zh-CN" sz="2400" b="1" dirty="0" smtClean="0"/>
              <a:t> </a:t>
            </a:r>
            <a:r>
              <a:rPr lang="en-US" altLang="zh-CN" sz="2400" dirty="0" smtClean="0"/>
              <a:t>at the input port, </a:t>
            </a:r>
          </a:p>
          <a:p>
            <a:pPr lvl="1"/>
            <a:r>
              <a:rPr lang="en-US" altLang="zh-CN" sz="2000" dirty="0" smtClean="0"/>
              <a:t>the input port simply </a:t>
            </a:r>
            <a:r>
              <a:rPr lang="en-US" altLang="zh-CN" sz="2000" u="sng" dirty="0" smtClean="0"/>
              <a:t>forward</a:t>
            </a:r>
            <a:r>
              <a:rPr lang="en-US" altLang="zh-CN" sz="2000" dirty="0" smtClean="0"/>
              <a:t> the packet</a:t>
            </a:r>
          </a:p>
          <a:p>
            <a:pPr lvl="1"/>
            <a:r>
              <a:rPr lang="en-US" altLang="zh-CN" sz="2000" dirty="0" smtClean="0"/>
              <a:t>the routing centralized processor then </a:t>
            </a:r>
            <a:r>
              <a:rPr lang="en-US" altLang="zh-CN" sz="2000" u="sng" dirty="0" smtClean="0"/>
              <a:t>lookup</a:t>
            </a:r>
            <a:r>
              <a:rPr lang="en-US" altLang="zh-CN" sz="2000" dirty="0" smtClean="0"/>
              <a:t> the forwarding table and </a:t>
            </a:r>
            <a:r>
              <a:rPr lang="en-US" altLang="zh-CN" sz="2000" u="sng" dirty="0" smtClean="0"/>
              <a:t>forward </a:t>
            </a:r>
            <a:r>
              <a:rPr lang="en-US" altLang="zh-CN" sz="2000" dirty="0" smtClean="0"/>
              <a:t>the packet to the appropriate output port. </a:t>
            </a:r>
          </a:p>
          <a:p>
            <a:pPr lvl="1"/>
            <a:r>
              <a:rPr lang="en-US" altLang="zh-CN" sz="2000" dirty="0" smtClean="0">
                <a:solidFill>
                  <a:srgbClr val="0000FF"/>
                </a:solidFill>
              </a:rPr>
              <a:t>Problem: </a:t>
            </a:r>
            <a:r>
              <a:rPr lang="en-US" altLang="zh-CN" sz="2000" dirty="0" smtClean="0"/>
              <a:t>A forwarding processing </a:t>
            </a:r>
            <a:r>
              <a:rPr lang="en-US" altLang="zh-CN" sz="2000" b="1" dirty="0" smtClean="0">
                <a:solidFill>
                  <a:srgbClr val="0000FF"/>
                </a:solidFill>
              </a:rPr>
              <a:t>bottleneck</a:t>
            </a:r>
            <a:r>
              <a:rPr lang="en-US" altLang="zh-CN" sz="2000" dirty="0" smtClean="0"/>
              <a:t> at a single point within the router</a:t>
            </a:r>
          </a:p>
          <a:p>
            <a:r>
              <a:rPr lang="en-US" altLang="zh-CN" sz="2400" dirty="0" smtClean="0"/>
              <a:t>This is the approach taken </a:t>
            </a:r>
            <a:r>
              <a:rPr lang="en-US" altLang="zh-CN" sz="2400" b="1" dirty="0" smtClean="0"/>
              <a:t>when a workstation or a server serves as a router </a:t>
            </a:r>
          </a:p>
          <a:p>
            <a:pPr lvl="1"/>
            <a:r>
              <a:rPr lang="en-US" altLang="zh-CN" sz="2000" dirty="0" smtClean="0"/>
              <a:t>the routing processor </a:t>
            </a:r>
            <a:r>
              <a:rPr lang="zh-CN" altLang="en-US" sz="2000" b="1" dirty="0" smtClean="0"/>
              <a:t>～ </a:t>
            </a:r>
            <a:r>
              <a:rPr lang="en-US" altLang="zh-CN" sz="2000" dirty="0" smtClean="0"/>
              <a:t>just the workstation's CPU</a:t>
            </a:r>
          </a:p>
          <a:p>
            <a:pPr lvl="1"/>
            <a:r>
              <a:rPr lang="en-US" altLang="zh-CN" sz="2000" dirty="0" smtClean="0"/>
              <a:t>the input port </a:t>
            </a:r>
            <a:r>
              <a:rPr lang="zh-CN" altLang="en-US" sz="2000" b="1" dirty="0" smtClean="0"/>
              <a:t>～ </a:t>
            </a:r>
            <a:r>
              <a:rPr lang="en-US" altLang="zh-CN" sz="2000" dirty="0" smtClean="0"/>
              <a:t>just a network interface card (for example, an Ethernet card).</a:t>
            </a:r>
            <a:endParaRPr lang="zh-CN" altLang="en-US" sz="20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6</a:t>
            </a:fld>
            <a:endParaRPr lang="en-US" altLang="ko-K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457200"/>
            <a:ext cx="8305800" cy="762000"/>
          </a:xfrm>
        </p:spPr>
        <p:txBody>
          <a:bodyPr/>
          <a:lstStyle/>
          <a:p>
            <a:r>
              <a:rPr lang="en-US" altLang="zh-CN" dirty="0">
                <a:latin typeface="+mn-lt"/>
              </a:rPr>
              <a:t>Protocol stack for IP over WDM</a:t>
            </a:r>
          </a:p>
        </p:txBody>
      </p:sp>
      <p:grpSp>
        <p:nvGrpSpPr>
          <p:cNvPr id="2" name="Group 3"/>
          <p:cNvGrpSpPr>
            <a:grpSpLocks/>
          </p:cNvGrpSpPr>
          <p:nvPr/>
        </p:nvGrpSpPr>
        <p:grpSpPr bwMode="auto">
          <a:xfrm>
            <a:off x="877711" y="1337733"/>
            <a:ext cx="7315200" cy="4362450"/>
            <a:chOff x="336" y="1296"/>
            <a:chExt cx="4608" cy="2748"/>
          </a:xfrm>
        </p:grpSpPr>
        <p:sp>
          <p:nvSpPr>
            <p:cNvPr id="118788" name="Text Box 4"/>
            <p:cNvSpPr txBox="1">
              <a:spLocks noChangeArrowheads="1"/>
            </p:cNvSpPr>
            <p:nvPr/>
          </p:nvSpPr>
          <p:spPr bwMode="auto">
            <a:xfrm>
              <a:off x="1056" y="1296"/>
              <a:ext cx="1104" cy="294"/>
            </a:xfrm>
            <a:prstGeom prst="rect">
              <a:avLst/>
            </a:prstGeom>
            <a:solidFill>
              <a:schemeClr val="hlink"/>
            </a:solidFill>
            <a:ln w="9525">
              <a:solidFill>
                <a:schemeClr val="tx1"/>
              </a:solidFill>
              <a:miter lim="800000"/>
              <a:headEnd/>
              <a:tailEnd/>
            </a:ln>
            <a:effectLst/>
          </p:spPr>
          <p:txBody>
            <a:bodyPr>
              <a:spAutoFit/>
            </a:bodyPr>
            <a:lstStyle/>
            <a:p>
              <a:pPr algn="ctr">
                <a:spcBef>
                  <a:spcPct val="50000"/>
                </a:spcBef>
              </a:pPr>
              <a:r>
                <a:rPr lang="en-US" altLang="zh-CN">
                  <a:latin typeface="+mn-lt"/>
                </a:rPr>
                <a:t>IP</a:t>
              </a:r>
            </a:p>
          </p:txBody>
        </p:sp>
        <p:sp>
          <p:nvSpPr>
            <p:cNvPr id="118789" name="Text Box 5"/>
            <p:cNvSpPr txBox="1">
              <a:spLocks noChangeArrowheads="1"/>
            </p:cNvSpPr>
            <p:nvPr/>
          </p:nvSpPr>
          <p:spPr bwMode="auto">
            <a:xfrm>
              <a:off x="2448" y="1296"/>
              <a:ext cx="1104" cy="294"/>
            </a:xfrm>
            <a:prstGeom prst="rect">
              <a:avLst/>
            </a:prstGeom>
            <a:solidFill>
              <a:schemeClr val="hlink"/>
            </a:solidFill>
            <a:ln w="9525">
              <a:solidFill>
                <a:schemeClr val="tx1"/>
              </a:solidFill>
              <a:miter lim="800000"/>
              <a:headEnd/>
              <a:tailEnd/>
            </a:ln>
            <a:effectLst/>
          </p:spPr>
          <p:txBody>
            <a:bodyPr>
              <a:spAutoFit/>
            </a:bodyPr>
            <a:lstStyle/>
            <a:p>
              <a:pPr algn="ctr">
                <a:spcBef>
                  <a:spcPct val="50000"/>
                </a:spcBef>
              </a:pPr>
              <a:r>
                <a:rPr lang="en-US" altLang="zh-CN">
                  <a:latin typeface="+mn-lt"/>
                </a:rPr>
                <a:t>IP</a:t>
              </a:r>
            </a:p>
          </p:txBody>
        </p:sp>
        <p:sp>
          <p:nvSpPr>
            <p:cNvPr id="118790" name="Text Box 6"/>
            <p:cNvSpPr txBox="1">
              <a:spLocks noChangeArrowheads="1"/>
            </p:cNvSpPr>
            <p:nvPr/>
          </p:nvSpPr>
          <p:spPr bwMode="auto">
            <a:xfrm>
              <a:off x="3840" y="1296"/>
              <a:ext cx="1104" cy="294"/>
            </a:xfrm>
            <a:prstGeom prst="rect">
              <a:avLst/>
            </a:prstGeom>
            <a:solidFill>
              <a:schemeClr val="hlink"/>
            </a:solidFill>
            <a:ln w="9525">
              <a:solidFill>
                <a:schemeClr val="tx1"/>
              </a:solidFill>
              <a:miter lim="800000"/>
              <a:headEnd/>
              <a:tailEnd/>
            </a:ln>
            <a:effectLst/>
          </p:spPr>
          <p:txBody>
            <a:bodyPr>
              <a:spAutoFit/>
            </a:bodyPr>
            <a:lstStyle/>
            <a:p>
              <a:pPr algn="ctr">
                <a:spcBef>
                  <a:spcPct val="50000"/>
                </a:spcBef>
              </a:pPr>
              <a:r>
                <a:rPr lang="en-US" altLang="zh-CN">
                  <a:latin typeface="+mn-lt"/>
                </a:rPr>
                <a:t>IP</a:t>
              </a:r>
            </a:p>
          </p:txBody>
        </p:sp>
        <p:sp>
          <p:nvSpPr>
            <p:cNvPr id="118791" name="Text Box 7"/>
            <p:cNvSpPr txBox="1">
              <a:spLocks noChangeArrowheads="1"/>
            </p:cNvSpPr>
            <p:nvPr/>
          </p:nvSpPr>
          <p:spPr bwMode="auto">
            <a:xfrm>
              <a:off x="336" y="1344"/>
              <a:ext cx="791" cy="252"/>
            </a:xfrm>
            <a:prstGeom prst="rect">
              <a:avLst/>
            </a:prstGeom>
            <a:noFill/>
            <a:ln w="9525">
              <a:noFill/>
              <a:miter lim="800000"/>
              <a:headEnd/>
              <a:tailEnd/>
            </a:ln>
            <a:effectLst/>
          </p:spPr>
          <p:txBody>
            <a:bodyPr wrap="square">
              <a:spAutoFit/>
            </a:bodyPr>
            <a:lstStyle/>
            <a:p>
              <a:pPr>
                <a:spcBef>
                  <a:spcPct val="50000"/>
                </a:spcBef>
              </a:pPr>
              <a:r>
                <a:rPr lang="en-US" altLang="zh-CN" sz="2000" dirty="0">
                  <a:latin typeface="+mn-lt"/>
                </a:rPr>
                <a:t>Layer 3</a:t>
              </a:r>
              <a:endParaRPr lang="en-US" altLang="zh-CN" dirty="0">
                <a:latin typeface="+mn-lt"/>
              </a:endParaRPr>
            </a:p>
          </p:txBody>
        </p:sp>
        <p:sp>
          <p:nvSpPr>
            <p:cNvPr id="118792" name="Text Box 8"/>
            <p:cNvSpPr txBox="1">
              <a:spLocks noChangeArrowheads="1"/>
            </p:cNvSpPr>
            <p:nvPr/>
          </p:nvSpPr>
          <p:spPr bwMode="auto">
            <a:xfrm>
              <a:off x="1056" y="1824"/>
              <a:ext cx="1104" cy="582"/>
            </a:xfrm>
            <a:prstGeom prst="rect">
              <a:avLst/>
            </a:prstGeom>
            <a:solidFill>
              <a:srgbClr val="99FFCC"/>
            </a:solidFill>
            <a:ln w="9525">
              <a:solidFill>
                <a:schemeClr val="tx1"/>
              </a:solidFill>
              <a:miter lim="800000"/>
              <a:headEnd/>
              <a:tailEnd/>
            </a:ln>
            <a:effectLst/>
          </p:spPr>
          <p:txBody>
            <a:bodyPr>
              <a:spAutoFit/>
            </a:bodyPr>
            <a:lstStyle/>
            <a:p>
              <a:pPr algn="ctr">
                <a:spcBef>
                  <a:spcPct val="50000"/>
                </a:spcBef>
              </a:pPr>
              <a:r>
                <a:rPr lang="en-US" altLang="zh-CN" sz="1800">
                  <a:latin typeface="+mn-lt"/>
                </a:rPr>
                <a:t>Label switching MPLS</a:t>
              </a:r>
              <a:endParaRPr lang="en-US" altLang="zh-CN" sz="1800">
                <a:latin typeface="+mn-lt"/>
                <a:sym typeface="Symbol" pitchFamily="18" charset="2"/>
              </a:endParaRPr>
            </a:p>
          </p:txBody>
        </p:sp>
        <p:sp>
          <p:nvSpPr>
            <p:cNvPr id="118793" name="Text Box 9"/>
            <p:cNvSpPr txBox="1">
              <a:spLocks noChangeArrowheads="1"/>
            </p:cNvSpPr>
            <p:nvPr/>
          </p:nvSpPr>
          <p:spPr bwMode="auto">
            <a:xfrm>
              <a:off x="2448" y="1824"/>
              <a:ext cx="1104" cy="582"/>
            </a:xfrm>
            <a:prstGeom prst="rect">
              <a:avLst/>
            </a:prstGeom>
            <a:solidFill>
              <a:srgbClr val="99FFCC"/>
            </a:solidFill>
            <a:ln w="9525">
              <a:solidFill>
                <a:schemeClr val="tx1"/>
              </a:solidFill>
              <a:miter lim="800000"/>
              <a:headEnd/>
              <a:tailEnd/>
            </a:ln>
            <a:effectLst/>
          </p:spPr>
          <p:txBody>
            <a:bodyPr>
              <a:spAutoFit/>
            </a:bodyPr>
            <a:lstStyle/>
            <a:p>
              <a:pPr algn="ctr">
                <a:spcBef>
                  <a:spcPct val="50000"/>
                </a:spcBef>
              </a:pPr>
              <a:r>
                <a:rPr lang="en-US" altLang="zh-CN" sz="1800">
                  <a:latin typeface="+mn-lt"/>
                </a:rPr>
                <a:t>Label switching  MP</a:t>
              </a:r>
              <a:r>
                <a:rPr lang="en-US" altLang="zh-CN" sz="1800">
                  <a:latin typeface="+mn-lt"/>
                  <a:sym typeface="Symbol" pitchFamily="18" charset="2"/>
                </a:rPr>
                <a:t>S/GMPLS</a:t>
              </a:r>
            </a:p>
          </p:txBody>
        </p:sp>
        <p:sp>
          <p:nvSpPr>
            <p:cNvPr id="118794" name="Text Box 10"/>
            <p:cNvSpPr txBox="1">
              <a:spLocks noChangeArrowheads="1"/>
            </p:cNvSpPr>
            <p:nvPr/>
          </p:nvSpPr>
          <p:spPr bwMode="auto">
            <a:xfrm>
              <a:off x="336" y="1824"/>
              <a:ext cx="756" cy="252"/>
            </a:xfrm>
            <a:prstGeom prst="rect">
              <a:avLst/>
            </a:prstGeom>
            <a:noFill/>
            <a:ln w="9525">
              <a:noFill/>
              <a:miter lim="800000"/>
              <a:headEnd/>
              <a:tailEnd/>
            </a:ln>
            <a:effectLst/>
          </p:spPr>
          <p:txBody>
            <a:bodyPr wrap="square">
              <a:spAutoFit/>
            </a:bodyPr>
            <a:lstStyle/>
            <a:p>
              <a:pPr>
                <a:spcBef>
                  <a:spcPct val="50000"/>
                </a:spcBef>
              </a:pPr>
              <a:r>
                <a:rPr lang="en-US" altLang="zh-CN" sz="2000" dirty="0">
                  <a:latin typeface="+mn-lt"/>
                </a:rPr>
                <a:t>Layer 2</a:t>
              </a:r>
              <a:endParaRPr lang="en-US" altLang="zh-CN" dirty="0">
                <a:latin typeface="+mn-lt"/>
              </a:endParaRPr>
            </a:p>
          </p:txBody>
        </p:sp>
        <p:sp>
          <p:nvSpPr>
            <p:cNvPr id="118795" name="Text Box 11"/>
            <p:cNvSpPr txBox="1">
              <a:spLocks noChangeArrowheads="1"/>
            </p:cNvSpPr>
            <p:nvPr/>
          </p:nvSpPr>
          <p:spPr bwMode="auto">
            <a:xfrm>
              <a:off x="3840" y="1824"/>
              <a:ext cx="1104" cy="843"/>
            </a:xfrm>
            <a:prstGeom prst="rect">
              <a:avLst/>
            </a:prstGeom>
            <a:solidFill>
              <a:srgbClr val="99FFCC"/>
            </a:solidFill>
            <a:ln w="9525">
              <a:solidFill>
                <a:schemeClr val="tx1"/>
              </a:solidFill>
              <a:miter lim="800000"/>
              <a:headEnd/>
              <a:tailEnd/>
            </a:ln>
            <a:effectLst/>
          </p:spPr>
          <p:txBody>
            <a:bodyPr>
              <a:spAutoFit/>
            </a:bodyPr>
            <a:lstStyle/>
            <a:p>
              <a:pPr algn="ctr">
                <a:spcBef>
                  <a:spcPct val="50000"/>
                </a:spcBef>
              </a:pPr>
              <a:r>
                <a:rPr lang="en-US" altLang="zh-CN" sz="1800" dirty="0">
                  <a:latin typeface="+mn-lt"/>
                </a:rPr>
                <a:t>Label switching</a:t>
              </a:r>
            </a:p>
            <a:p>
              <a:pPr algn="ctr">
                <a:spcBef>
                  <a:spcPct val="50000"/>
                </a:spcBef>
              </a:pPr>
              <a:r>
                <a:rPr lang="en-US" altLang="zh-CN" sz="1800" dirty="0">
                  <a:latin typeface="+mn-lt"/>
                </a:rPr>
                <a:t>Optical packet switching</a:t>
              </a:r>
              <a:endParaRPr lang="en-US" altLang="zh-CN" dirty="0">
                <a:latin typeface="+mn-lt"/>
              </a:endParaRPr>
            </a:p>
          </p:txBody>
        </p:sp>
        <p:sp>
          <p:nvSpPr>
            <p:cNvPr id="118796" name="Text Box 12"/>
            <p:cNvSpPr txBox="1">
              <a:spLocks noChangeArrowheads="1"/>
            </p:cNvSpPr>
            <p:nvPr/>
          </p:nvSpPr>
          <p:spPr bwMode="auto">
            <a:xfrm>
              <a:off x="2496" y="2640"/>
              <a:ext cx="1056" cy="448"/>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altLang="zh-CN" sz="2000">
                  <a:latin typeface="+mn-lt"/>
                </a:rPr>
                <a:t>Wavelength switching</a:t>
              </a:r>
              <a:endParaRPr lang="en-US" altLang="zh-CN">
                <a:latin typeface="+mn-lt"/>
              </a:endParaRPr>
            </a:p>
          </p:txBody>
        </p:sp>
        <p:sp>
          <p:nvSpPr>
            <p:cNvPr id="118797" name="Text Box 13"/>
            <p:cNvSpPr txBox="1">
              <a:spLocks noChangeArrowheads="1"/>
            </p:cNvSpPr>
            <p:nvPr/>
          </p:nvSpPr>
          <p:spPr bwMode="auto">
            <a:xfrm>
              <a:off x="2496" y="3264"/>
              <a:ext cx="1056" cy="44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altLang="zh-CN" sz="2000">
                  <a:latin typeface="+mn-lt"/>
                </a:rPr>
                <a:t>WDM transmission</a:t>
              </a:r>
              <a:endParaRPr lang="en-US" altLang="zh-CN">
                <a:latin typeface="+mn-lt"/>
              </a:endParaRPr>
            </a:p>
          </p:txBody>
        </p:sp>
        <p:sp>
          <p:nvSpPr>
            <p:cNvPr id="118798" name="Text Box 14"/>
            <p:cNvSpPr txBox="1">
              <a:spLocks noChangeArrowheads="1"/>
            </p:cNvSpPr>
            <p:nvPr/>
          </p:nvSpPr>
          <p:spPr bwMode="auto">
            <a:xfrm>
              <a:off x="3888" y="3264"/>
              <a:ext cx="1056" cy="44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altLang="zh-CN" sz="2000">
                  <a:latin typeface="+mn-lt"/>
                </a:rPr>
                <a:t>WDM transmission</a:t>
              </a:r>
              <a:endParaRPr lang="en-US" altLang="zh-CN">
                <a:latin typeface="+mn-lt"/>
              </a:endParaRPr>
            </a:p>
          </p:txBody>
        </p:sp>
        <p:sp>
          <p:nvSpPr>
            <p:cNvPr id="118799" name="Text Box 15"/>
            <p:cNvSpPr txBox="1">
              <a:spLocks noChangeArrowheads="1"/>
            </p:cNvSpPr>
            <p:nvPr/>
          </p:nvSpPr>
          <p:spPr bwMode="auto">
            <a:xfrm>
              <a:off x="1056" y="3264"/>
              <a:ext cx="1056" cy="44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altLang="zh-CN" sz="2000" dirty="0">
                  <a:latin typeface="+mn-lt"/>
                </a:rPr>
                <a:t>WDM transmission</a:t>
              </a:r>
              <a:endParaRPr lang="en-US" altLang="zh-CN" dirty="0">
                <a:latin typeface="+mn-lt"/>
              </a:endParaRPr>
            </a:p>
          </p:txBody>
        </p:sp>
        <p:sp>
          <p:nvSpPr>
            <p:cNvPr id="118800" name="Text Box 16"/>
            <p:cNvSpPr txBox="1">
              <a:spLocks noChangeArrowheads="1"/>
            </p:cNvSpPr>
            <p:nvPr/>
          </p:nvSpPr>
          <p:spPr bwMode="auto">
            <a:xfrm>
              <a:off x="384" y="3024"/>
              <a:ext cx="672" cy="252"/>
            </a:xfrm>
            <a:prstGeom prst="rect">
              <a:avLst/>
            </a:prstGeom>
            <a:noFill/>
            <a:ln w="9525">
              <a:noFill/>
              <a:miter lim="800000"/>
              <a:headEnd/>
              <a:tailEnd/>
            </a:ln>
            <a:effectLst/>
          </p:spPr>
          <p:txBody>
            <a:bodyPr>
              <a:spAutoFit/>
            </a:bodyPr>
            <a:lstStyle/>
            <a:p>
              <a:pPr>
                <a:spcBef>
                  <a:spcPct val="50000"/>
                </a:spcBef>
              </a:pPr>
              <a:r>
                <a:rPr lang="en-US" altLang="zh-CN" sz="2000">
                  <a:latin typeface="+mn-lt"/>
                </a:rPr>
                <a:t>Layer 1</a:t>
              </a:r>
              <a:endParaRPr lang="en-US" altLang="zh-CN">
                <a:latin typeface="+mn-lt"/>
              </a:endParaRPr>
            </a:p>
          </p:txBody>
        </p:sp>
        <p:sp>
          <p:nvSpPr>
            <p:cNvPr id="118801" name="Text Box 17"/>
            <p:cNvSpPr txBox="1">
              <a:spLocks noChangeArrowheads="1"/>
            </p:cNvSpPr>
            <p:nvPr/>
          </p:nvSpPr>
          <p:spPr bwMode="auto">
            <a:xfrm>
              <a:off x="1152" y="3792"/>
              <a:ext cx="999" cy="252"/>
            </a:xfrm>
            <a:prstGeom prst="rect">
              <a:avLst/>
            </a:prstGeom>
            <a:noFill/>
            <a:ln w="9525">
              <a:noFill/>
              <a:miter lim="800000"/>
              <a:headEnd/>
              <a:tailEnd/>
            </a:ln>
            <a:effectLst/>
          </p:spPr>
          <p:txBody>
            <a:bodyPr wrap="square">
              <a:spAutoFit/>
            </a:bodyPr>
            <a:lstStyle/>
            <a:p>
              <a:pPr>
                <a:spcBef>
                  <a:spcPct val="50000"/>
                </a:spcBef>
              </a:pPr>
              <a:r>
                <a:rPr lang="en-US" altLang="zh-CN" sz="2000" dirty="0">
                  <a:latin typeface="+mn-lt"/>
                </a:rPr>
                <a:t>T-Routers</a:t>
              </a:r>
              <a:endParaRPr lang="en-US" altLang="zh-CN" dirty="0">
                <a:latin typeface="+mn-lt"/>
              </a:endParaRPr>
            </a:p>
          </p:txBody>
        </p:sp>
        <p:sp>
          <p:nvSpPr>
            <p:cNvPr id="118802" name="Text Box 18"/>
            <p:cNvSpPr txBox="1">
              <a:spLocks noChangeArrowheads="1"/>
            </p:cNvSpPr>
            <p:nvPr/>
          </p:nvSpPr>
          <p:spPr bwMode="auto">
            <a:xfrm>
              <a:off x="2640" y="3792"/>
              <a:ext cx="768" cy="250"/>
            </a:xfrm>
            <a:prstGeom prst="rect">
              <a:avLst/>
            </a:prstGeom>
            <a:noFill/>
            <a:ln w="9525">
              <a:noFill/>
              <a:miter lim="800000"/>
              <a:headEnd/>
              <a:tailEnd/>
            </a:ln>
            <a:effectLst/>
          </p:spPr>
          <p:txBody>
            <a:bodyPr>
              <a:spAutoFit/>
            </a:bodyPr>
            <a:lstStyle/>
            <a:p>
              <a:pPr algn="ctr">
                <a:spcBef>
                  <a:spcPct val="50000"/>
                </a:spcBef>
              </a:pPr>
              <a:r>
                <a:rPr lang="en-US" altLang="zh-CN" sz="2000" dirty="0">
                  <a:latin typeface="+mn-lt"/>
                </a:rPr>
                <a:t>OXC</a:t>
              </a:r>
            </a:p>
          </p:txBody>
        </p:sp>
        <p:sp>
          <p:nvSpPr>
            <p:cNvPr id="118803" name="Text Box 19"/>
            <p:cNvSpPr txBox="1">
              <a:spLocks noChangeArrowheads="1"/>
            </p:cNvSpPr>
            <p:nvPr/>
          </p:nvSpPr>
          <p:spPr bwMode="auto">
            <a:xfrm>
              <a:off x="4224" y="3792"/>
              <a:ext cx="528" cy="250"/>
            </a:xfrm>
            <a:prstGeom prst="rect">
              <a:avLst/>
            </a:prstGeom>
            <a:noFill/>
            <a:ln w="9525">
              <a:noFill/>
              <a:miter lim="800000"/>
              <a:headEnd/>
              <a:tailEnd/>
            </a:ln>
            <a:effectLst/>
          </p:spPr>
          <p:txBody>
            <a:bodyPr>
              <a:spAutoFit/>
            </a:bodyPr>
            <a:lstStyle/>
            <a:p>
              <a:pPr>
                <a:spcBef>
                  <a:spcPct val="50000"/>
                </a:spcBef>
              </a:pPr>
              <a:r>
                <a:rPr lang="en-US" altLang="zh-CN" sz="2000">
                  <a:latin typeface="+mn-lt"/>
                </a:rPr>
                <a:t>OPS</a:t>
              </a:r>
              <a:endParaRPr lang="en-US" altLang="zh-CN">
                <a:latin typeface="+mn-lt"/>
              </a:endParaRPr>
            </a:p>
          </p:txBody>
        </p:sp>
      </p:grpSp>
      <p:sp>
        <p:nvSpPr>
          <p:cNvPr id="21" name="页脚占位符 1"/>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22" name="灯片编号占位符 2"/>
          <p:cNvSpPr>
            <a:spLocks noGrp="1"/>
          </p:cNvSpPr>
          <p:nvPr>
            <p:ph type="sldNum" sz="quarter" idx="12"/>
          </p:nvPr>
        </p:nvSpPr>
        <p:spPr>
          <a:xfrm>
            <a:off x="8209504" y="6400800"/>
            <a:ext cx="721772" cy="457200"/>
          </a:xfrm>
        </p:spPr>
        <p:txBody>
          <a:bodyPr/>
          <a:lstStyle/>
          <a:p>
            <a:pPr>
              <a:defRPr/>
            </a:pPr>
            <a:r>
              <a:rPr lang="en-US" altLang="ko-KR" smtClean="0"/>
              <a:t>3-</a:t>
            </a:r>
            <a:fld id="{6961AF3F-357B-4795-BA10-F3CC5EC85656}" type="slidenum">
              <a:rPr lang="en-US" altLang="ko-KR" smtClean="0"/>
              <a:pPr>
                <a:defRPr/>
              </a:pPr>
              <a:t>60</a:t>
            </a:fld>
            <a:endParaRPr lang="en-US" altLang="ko-KR" dirty="0"/>
          </a:p>
        </p:txBody>
      </p:sp>
      <p:sp>
        <p:nvSpPr>
          <p:cNvPr id="23" name="TextBox 22"/>
          <p:cNvSpPr txBox="1"/>
          <p:nvPr/>
        </p:nvSpPr>
        <p:spPr>
          <a:xfrm>
            <a:off x="1975556" y="5960534"/>
            <a:ext cx="1941688"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altLang="zh-CN" sz="2000" dirty="0" smtClean="0">
                <a:latin typeface="+mn-lt"/>
              </a:rPr>
              <a:t>Overlay model</a:t>
            </a:r>
            <a:endParaRPr lang="zh-CN" altLang="en-US" sz="2000" dirty="0">
              <a:latin typeface="+mn-lt"/>
            </a:endParaRPr>
          </a:p>
        </p:txBody>
      </p:sp>
      <p:sp>
        <p:nvSpPr>
          <p:cNvPr id="24" name="TextBox 23"/>
          <p:cNvSpPr txBox="1"/>
          <p:nvPr/>
        </p:nvSpPr>
        <p:spPr>
          <a:xfrm>
            <a:off x="4888089" y="5960534"/>
            <a:ext cx="3070577"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altLang="zh-CN" sz="2000" dirty="0" smtClean="0">
                <a:latin typeface="+mn-lt"/>
              </a:rPr>
              <a:t>Peer (integrated) model</a:t>
            </a:r>
            <a:endParaRPr lang="zh-CN" altLang="en-US" sz="2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5"/>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4819" name="슬라이드 번호 개체 틀 6"/>
          <p:cNvSpPr>
            <a:spLocks noGrp="1"/>
          </p:cNvSpPr>
          <p:nvPr>
            <p:ph type="sldNum" sz="quarter" idx="12"/>
          </p:nvPr>
        </p:nvSpPr>
        <p:spPr>
          <a:noFill/>
        </p:spPr>
        <p:txBody>
          <a:bodyPr/>
          <a:lstStyle/>
          <a:p>
            <a:r>
              <a:rPr lang="en-US" altLang="ko-KR" dirty="0" smtClean="0"/>
              <a:t>3-</a:t>
            </a:r>
            <a:fld id="{9D5EBEF6-22FA-4CAC-8A11-8C0FF0C88E7B}" type="slidenum">
              <a:rPr lang="en-US" altLang="ko-KR" smtClean="0"/>
              <a:pPr/>
              <a:t>61</a:t>
            </a:fld>
            <a:endParaRPr lang="en-US" altLang="ko-KR" dirty="0"/>
          </a:p>
        </p:txBody>
      </p:sp>
      <p:sp>
        <p:nvSpPr>
          <p:cNvPr id="34820" name="Rectangle 2"/>
          <p:cNvSpPr>
            <a:spLocks noGrp="1" noChangeArrowheads="1"/>
          </p:cNvSpPr>
          <p:nvPr>
            <p:ph type="title"/>
          </p:nvPr>
        </p:nvSpPr>
        <p:spPr/>
        <p:txBody>
          <a:bodyPr/>
          <a:lstStyle/>
          <a:p>
            <a:r>
              <a:rPr lang="en-US" altLang="ko-KR" dirty="0" smtClean="0">
                <a:ea typeface="Gulim" pitchFamily="34" charset="-127"/>
              </a:rPr>
              <a:t>Unit 3: Network Switching</a:t>
            </a:r>
          </a:p>
        </p:txBody>
      </p:sp>
      <p:sp>
        <p:nvSpPr>
          <p:cNvPr id="34821" name="Rectangle 3"/>
          <p:cNvSpPr>
            <a:spLocks noGrp="1" noChangeArrowheads="1"/>
          </p:cNvSpPr>
          <p:nvPr>
            <p:ph type="body" sz="half" idx="1"/>
          </p:nvPr>
        </p:nvSpPr>
        <p:spPr/>
        <p:txBody>
          <a:bodyPr/>
          <a:lstStyle/>
          <a:p>
            <a:r>
              <a:rPr lang="en-US" altLang="ko-KR" sz="2400" dirty="0" smtClean="0">
                <a:ea typeface="Gulim" pitchFamily="34" charset="-127"/>
              </a:rPr>
              <a:t>3.1 What’s inside a router (basic concepts of switching)</a:t>
            </a:r>
          </a:p>
          <a:p>
            <a:r>
              <a:rPr lang="en-US" altLang="ko-KR" sz="2400" dirty="0" smtClean="0">
                <a:ea typeface="Gulim" pitchFamily="34" charset="-127"/>
              </a:rPr>
              <a:t>3.2 </a:t>
            </a:r>
            <a:r>
              <a:rPr lang="en-US" altLang="zh-CN" sz="2400" dirty="0" smtClean="0">
                <a:ea typeface="宋体" pitchFamily="2" charset="-122"/>
              </a:rPr>
              <a:t>Other interconnection devices</a:t>
            </a:r>
            <a:endParaRPr lang="en-US" altLang="ko-KR" sz="2400" dirty="0" smtClean="0">
              <a:ea typeface="Gulim" pitchFamily="34" charset="-127"/>
            </a:endParaRPr>
          </a:p>
          <a:p>
            <a:pPr lvl="1"/>
            <a:r>
              <a:rPr lang="en-US" altLang="ko-KR" sz="2000" dirty="0" smtClean="0">
                <a:ea typeface="Gulim" pitchFamily="34" charset="-127"/>
              </a:rPr>
              <a:t>Physical-layer hubs</a:t>
            </a:r>
          </a:p>
          <a:p>
            <a:pPr lvl="1"/>
            <a:r>
              <a:rPr lang="en-US" altLang="ko-KR" sz="2000" dirty="0" smtClean="0">
                <a:ea typeface="Gulim" pitchFamily="34" charset="-127"/>
              </a:rPr>
              <a:t>Link-layer switches</a:t>
            </a:r>
          </a:p>
          <a:p>
            <a:pPr lvl="1"/>
            <a:r>
              <a:rPr lang="en-GB" altLang="ko-KR" sz="2000" dirty="0" smtClean="0">
                <a:ea typeface="Gulim" pitchFamily="34" charset="-127"/>
              </a:rPr>
              <a:t>Link-layer bridges</a:t>
            </a:r>
            <a:endParaRPr lang="en-US" altLang="ko-KR" sz="2000" dirty="0" smtClean="0">
              <a:ea typeface="Gulim" pitchFamily="34" charset="-127"/>
            </a:endParaRPr>
          </a:p>
          <a:p>
            <a:pPr lvl="1"/>
            <a:r>
              <a:rPr lang="en-GB" altLang="ko-KR" sz="2000" dirty="0" smtClean="0">
                <a:ea typeface="Gulim" pitchFamily="34" charset="-127"/>
              </a:rPr>
              <a:t>Performance Comparison</a:t>
            </a:r>
            <a:endParaRPr lang="en-US" altLang="ko-KR" sz="2000" dirty="0" smtClean="0">
              <a:ea typeface="Gulim" pitchFamily="34" charset="-127"/>
            </a:endParaRPr>
          </a:p>
        </p:txBody>
      </p:sp>
      <p:sp>
        <p:nvSpPr>
          <p:cNvPr id="34822" name="Rectangle 4"/>
          <p:cNvSpPr>
            <a:spLocks noGrp="1" noChangeArrowheads="1"/>
          </p:cNvSpPr>
          <p:nvPr>
            <p:ph type="body" sz="half" idx="2"/>
          </p:nvPr>
        </p:nvSpPr>
        <p:spPr>
          <a:xfrm>
            <a:off x="4495799" y="1600200"/>
            <a:ext cx="4035251" cy="4648200"/>
          </a:xfrm>
        </p:spPr>
        <p:txBody>
          <a:bodyPr/>
          <a:lstStyle/>
          <a:p>
            <a:r>
              <a:rPr lang="en-US" altLang="ko-KR" sz="2400" dirty="0" smtClean="0">
                <a:ea typeface="Gulim" pitchFamily="34" charset="-127"/>
              </a:rPr>
              <a:t>3.3 Trend of simplifying architecture</a:t>
            </a:r>
          </a:p>
          <a:p>
            <a:pPr lvl="1"/>
            <a:r>
              <a:rPr lang="en-US" altLang="ko-KR" sz="2000" dirty="0" smtClean="0">
                <a:ea typeface="Gulim" pitchFamily="34" charset="-127"/>
              </a:rPr>
              <a:t>IP over ATM</a:t>
            </a:r>
          </a:p>
          <a:p>
            <a:pPr lvl="1"/>
            <a:r>
              <a:rPr lang="en-GB" altLang="ko-KR" sz="2000" dirty="0" smtClean="0">
                <a:ea typeface="Gulim" pitchFamily="34" charset="-127"/>
              </a:rPr>
              <a:t>IP over SDH</a:t>
            </a:r>
            <a:endParaRPr lang="en-US" altLang="ko-KR" sz="2000" dirty="0" smtClean="0">
              <a:ea typeface="Gulim" pitchFamily="34" charset="-127"/>
            </a:endParaRPr>
          </a:p>
          <a:p>
            <a:pPr lvl="1"/>
            <a:r>
              <a:rPr lang="en-US" altLang="ko-KR" sz="2000" dirty="0" smtClean="0">
                <a:ea typeface="Gulim" pitchFamily="34" charset="-127"/>
              </a:rPr>
              <a:t>IP over WDM</a:t>
            </a:r>
          </a:p>
          <a:p>
            <a:r>
              <a:rPr lang="en-US" altLang="ko-KR" sz="2400" dirty="0" smtClean="0">
                <a:solidFill>
                  <a:srgbClr val="FF0000"/>
                </a:solidFill>
                <a:ea typeface="Gulim" pitchFamily="34" charset="-127"/>
              </a:rPr>
              <a:t>3.4 Switching technology</a:t>
            </a:r>
          </a:p>
          <a:p>
            <a:pPr lvl="1"/>
            <a:r>
              <a:rPr lang="en-GB" altLang="ko-KR" sz="2000" dirty="0" smtClean="0">
                <a:ea typeface="Gulim" pitchFamily="34" charset="-127"/>
              </a:rPr>
              <a:t>Switching concepts</a:t>
            </a:r>
          </a:p>
          <a:p>
            <a:pPr lvl="1"/>
            <a:r>
              <a:rPr lang="en-GB" altLang="ko-KR" sz="2000" dirty="0" smtClean="0">
                <a:ea typeface="Gulim" pitchFamily="34" charset="-127"/>
              </a:rPr>
              <a:t>Multilayer switching</a:t>
            </a:r>
          </a:p>
          <a:p>
            <a:pPr lvl="1"/>
            <a:r>
              <a:rPr lang="en-GB" altLang="ko-KR" sz="2000" dirty="0" smtClean="0">
                <a:ea typeface="Gulim" pitchFamily="34" charset="-127"/>
              </a:rPr>
              <a:t>MPLS</a:t>
            </a:r>
            <a:endParaRPr lang="en-US" altLang="ko-KR" sz="2000" dirty="0" smtClean="0">
              <a:ea typeface="Gulim" pitchFamily="34" charset="-127"/>
            </a:endParaRPr>
          </a:p>
          <a:p>
            <a:r>
              <a:rPr lang="en-GB" altLang="ko-KR" sz="2400" dirty="0" smtClean="0">
                <a:ea typeface="Gulim" pitchFamily="34" charset="-127"/>
              </a:rPr>
              <a:t>3.5 Data-</a:t>
            </a:r>
            <a:r>
              <a:rPr lang="en-GB" altLang="ko-KR" sz="2400" dirty="0" err="1" smtClean="0">
                <a:ea typeface="Gulim" pitchFamily="34" charset="-127"/>
              </a:rPr>
              <a:t>center</a:t>
            </a:r>
            <a:r>
              <a:rPr lang="en-GB" altLang="ko-KR" sz="2400" dirty="0" smtClean="0">
                <a:ea typeface="Gulim" pitchFamily="34" charset="-127"/>
              </a:rPr>
              <a:t> networking</a:t>
            </a:r>
            <a:endParaRPr lang="en-US" altLang="ko-KR" sz="2400" dirty="0" smtClean="0">
              <a:ea typeface="Gulim" pitchFamily="34" charset="-127"/>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Switching Technology</a:t>
            </a:r>
            <a:endParaRPr lang="zh-CN" altLang="en-US" dirty="0"/>
          </a:p>
        </p:txBody>
      </p:sp>
      <p:sp>
        <p:nvSpPr>
          <p:cNvPr id="3" name="内容占位符 2"/>
          <p:cNvSpPr>
            <a:spLocks noGrp="1"/>
          </p:cNvSpPr>
          <p:nvPr>
            <p:ph idx="1"/>
          </p:nvPr>
        </p:nvSpPr>
        <p:spPr/>
        <p:txBody>
          <a:bodyPr/>
          <a:lstStyle/>
          <a:p>
            <a:r>
              <a:rPr lang="en-US" altLang="zh-CN" dirty="0" smtClean="0"/>
              <a:t>Designed as a higher-speed </a:t>
            </a:r>
            <a:r>
              <a:rPr lang="en-US" altLang="zh-CN" u="sng" dirty="0" smtClean="0"/>
              <a:t>alternative</a:t>
            </a:r>
            <a:r>
              <a:rPr lang="en-US" altLang="zh-CN" dirty="0" smtClean="0"/>
              <a:t> with a </a:t>
            </a:r>
            <a:r>
              <a:rPr lang="en-US" altLang="zh-CN" dirty="0" smtClean="0">
                <a:solidFill>
                  <a:srgbClr val="FF0000"/>
                </a:solidFill>
              </a:rPr>
              <a:t>connection-oriented approach </a:t>
            </a:r>
            <a:r>
              <a:rPr lang="en-US" altLang="zh-CN" u="sng" dirty="0" smtClean="0"/>
              <a:t>to</a:t>
            </a:r>
            <a:r>
              <a:rPr lang="en-US" altLang="zh-CN" dirty="0" smtClean="0"/>
              <a:t> connectionless packet forwarding</a:t>
            </a:r>
          </a:p>
          <a:p>
            <a:r>
              <a:rPr lang="en-US" altLang="zh-CN" dirty="0" smtClean="0"/>
              <a:t>Uses </a:t>
            </a:r>
            <a:r>
              <a:rPr lang="en-US" altLang="zh-CN" u="sng" dirty="0" smtClean="0"/>
              <a:t>faster array lookup </a:t>
            </a:r>
            <a:r>
              <a:rPr lang="en-US" altLang="zh-CN" dirty="0" smtClean="0"/>
              <a:t>instead of </a:t>
            </a:r>
            <a:r>
              <a:rPr lang="en-US" altLang="zh-CN" u="sng" dirty="0" smtClean="0"/>
              <a:t>destination address lookup </a:t>
            </a:r>
            <a:r>
              <a:rPr lang="en-US" altLang="zh-CN" dirty="0" smtClean="0"/>
              <a:t>that requires longest-prefix table lookup</a:t>
            </a:r>
          </a:p>
          <a:p>
            <a:r>
              <a:rPr lang="en-US" altLang="zh-CN" dirty="0" smtClean="0"/>
              <a:t>Often associated with </a:t>
            </a:r>
            <a:r>
              <a:rPr lang="en-US" altLang="zh-CN" i="1" dirty="0" smtClean="0"/>
              <a:t>Asynchronous Transfer Mode (ATM) </a:t>
            </a:r>
            <a:r>
              <a:rPr lang="en-US" altLang="zh-CN" dirty="0" smtClean="0"/>
              <a:t>because the two emerged at the same time</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62</a:t>
            </a:fld>
            <a:endParaRPr lang="en-US" altLang="ko-K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870626"/>
          </a:xfrm>
        </p:spPr>
        <p:txBody>
          <a:bodyPr/>
          <a:lstStyle/>
          <a:p>
            <a:r>
              <a:rPr lang="en-US" altLang="zh-CN" dirty="0" smtClean="0"/>
              <a:t>Switching Concept</a:t>
            </a:r>
            <a:endParaRPr lang="zh-CN" altLang="en-US" dirty="0"/>
          </a:p>
        </p:txBody>
      </p:sp>
      <p:sp>
        <p:nvSpPr>
          <p:cNvPr id="3" name="内容占位符 2"/>
          <p:cNvSpPr>
            <a:spLocks noGrp="1"/>
          </p:cNvSpPr>
          <p:nvPr>
            <p:ph idx="1"/>
          </p:nvPr>
        </p:nvSpPr>
        <p:spPr>
          <a:xfrm>
            <a:off x="455573" y="4581735"/>
            <a:ext cx="8299316" cy="1838529"/>
          </a:xfrm>
        </p:spPr>
        <p:txBody>
          <a:bodyPr/>
          <a:lstStyle/>
          <a:p>
            <a:r>
              <a:rPr lang="en-US" altLang="zh-CN" sz="2000" dirty="0" smtClean="0"/>
              <a:t>A label is only needed when a flow is active</a:t>
            </a:r>
          </a:p>
          <a:p>
            <a:r>
              <a:rPr lang="en-US" altLang="zh-CN" sz="2000" dirty="0" smtClean="0"/>
              <a:t>Label replacement known as </a:t>
            </a:r>
            <a:r>
              <a:rPr lang="en-US" altLang="zh-CN" sz="2000" i="1" dirty="0" smtClean="0">
                <a:solidFill>
                  <a:srgbClr val="FF0000"/>
                </a:solidFill>
              </a:rPr>
              <a:t>label swapping</a:t>
            </a:r>
          </a:p>
          <a:p>
            <a:pPr lvl="1"/>
            <a:r>
              <a:rPr lang="en-US" altLang="zh-CN" sz="1800" dirty="0" smtClean="0"/>
              <a:t>A label only needs to be valid across one hop</a:t>
            </a:r>
          </a:p>
          <a:p>
            <a:pPr lvl="1"/>
            <a:r>
              <a:rPr lang="en-US" altLang="zh-CN" sz="1800" dirty="0" smtClean="0"/>
              <a:t>To avoid requiring global agreements on labels </a:t>
            </a:r>
          </a:p>
          <a:p>
            <a:r>
              <a:rPr lang="en-US" altLang="zh-CN" sz="2000" dirty="0" smtClean="0"/>
              <a:t>A path through the network corresponds to a sequence of labels</a:t>
            </a:r>
            <a:endParaRPr lang="zh-CN" altLang="en-US" sz="20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63</a:t>
            </a:fld>
            <a:endParaRPr lang="en-US" altLang="ko-KR" dirty="0"/>
          </a:p>
        </p:txBody>
      </p:sp>
      <p:grpSp>
        <p:nvGrpSpPr>
          <p:cNvPr id="6" name="组合 18"/>
          <p:cNvGrpSpPr/>
          <p:nvPr/>
        </p:nvGrpSpPr>
        <p:grpSpPr>
          <a:xfrm>
            <a:off x="4396879" y="1556428"/>
            <a:ext cx="603116" cy="1009765"/>
            <a:chOff x="826850" y="1605063"/>
            <a:chExt cx="603116" cy="1009765"/>
          </a:xfrm>
        </p:grpSpPr>
        <p:sp>
          <p:nvSpPr>
            <p:cNvPr id="22" name="矩形 21"/>
            <p:cNvSpPr/>
            <p:nvPr/>
          </p:nvSpPr>
          <p:spPr bwMode="auto">
            <a:xfrm>
              <a:off x="826851" y="2052536"/>
              <a:ext cx="486383" cy="48638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3" name="TextBox 22"/>
            <p:cNvSpPr txBox="1"/>
            <p:nvPr/>
          </p:nvSpPr>
          <p:spPr>
            <a:xfrm>
              <a:off x="826850" y="1605063"/>
              <a:ext cx="515567" cy="400110"/>
            </a:xfrm>
            <a:prstGeom prst="rect">
              <a:avLst/>
            </a:prstGeom>
            <a:noFill/>
          </p:spPr>
          <p:txBody>
            <a:bodyPr wrap="square" rtlCol="0">
              <a:spAutoFit/>
            </a:bodyPr>
            <a:lstStyle/>
            <a:p>
              <a:r>
                <a:rPr lang="en-US" altLang="zh-CN" sz="2000" dirty="0" smtClean="0">
                  <a:latin typeface="+mn-lt"/>
                </a:rPr>
                <a:t>S</a:t>
              </a:r>
              <a:r>
                <a:rPr lang="en-US" altLang="zh-CN" sz="2000" baseline="-25000" dirty="0" smtClean="0">
                  <a:latin typeface="+mn-lt"/>
                </a:rPr>
                <a:t>1</a:t>
              </a:r>
              <a:endParaRPr lang="zh-CN" altLang="en-US" sz="2000" dirty="0">
                <a:latin typeface="+mn-lt"/>
              </a:endParaRPr>
            </a:p>
          </p:txBody>
        </p:sp>
        <p:sp>
          <p:nvSpPr>
            <p:cNvPr id="24" name="TextBox 23"/>
            <p:cNvSpPr txBox="1"/>
            <p:nvPr/>
          </p:nvSpPr>
          <p:spPr>
            <a:xfrm>
              <a:off x="1050586" y="1994170"/>
              <a:ext cx="359924" cy="338554"/>
            </a:xfrm>
            <a:prstGeom prst="rect">
              <a:avLst/>
            </a:prstGeom>
            <a:noFill/>
          </p:spPr>
          <p:txBody>
            <a:bodyPr wrap="square" rtlCol="0">
              <a:spAutoFit/>
            </a:bodyPr>
            <a:lstStyle/>
            <a:p>
              <a:r>
                <a:rPr lang="en-US" altLang="zh-CN" sz="1600" dirty="0" smtClean="0">
                  <a:latin typeface="+mn-lt"/>
                </a:rPr>
                <a:t>0</a:t>
              </a:r>
              <a:endParaRPr lang="zh-CN" altLang="en-US" sz="1600" dirty="0">
                <a:latin typeface="+mn-lt"/>
              </a:endParaRPr>
            </a:p>
          </p:txBody>
        </p:sp>
        <p:sp>
          <p:nvSpPr>
            <p:cNvPr id="25" name="TextBox 24"/>
            <p:cNvSpPr txBox="1"/>
            <p:nvPr/>
          </p:nvSpPr>
          <p:spPr>
            <a:xfrm>
              <a:off x="1070042" y="2276274"/>
              <a:ext cx="359924" cy="338554"/>
            </a:xfrm>
            <a:prstGeom prst="rect">
              <a:avLst/>
            </a:prstGeom>
            <a:noFill/>
          </p:spPr>
          <p:txBody>
            <a:bodyPr wrap="square" rtlCol="0">
              <a:spAutoFit/>
            </a:bodyPr>
            <a:lstStyle/>
            <a:p>
              <a:r>
                <a:rPr lang="en-US" altLang="zh-CN" sz="1600" dirty="0" smtClean="0">
                  <a:latin typeface="+mn-lt"/>
                </a:rPr>
                <a:t>1</a:t>
              </a:r>
              <a:endParaRPr lang="zh-CN" altLang="en-US" sz="1600" dirty="0">
                <a:latin typeface="+mn-lt"/>
              </a:endParaRPr>
            </a:p>
          </p:txBody>
        </p:sp>
      </p:grpSp>
      <p:grpSp>
        <p:nvGrpSpPr>
          <p:cNvPr id="7" name="组合 17"/>
          <p:cNvGrpSpPr/>
          <p:nvPr/>
        </p:nvGrpSpPr>
        <p:grpSpPr>
          <a:xfrm>
            <a:off x="6021373" y="865752"/>
            <a:ext cx="583660" cy="933856"/>
            <a:chOff x="3579778" y="1293778"/>
            <a:chExt cx="583660" cy="933856"/>
          </a:xfrm>
        </p:grpSpPr>
        <p:sp>
          <p:nvSpPr>
            <p:cNvPr id="19" name="矩形 18"/>
            <p:cNvSpPr/>
            <p:nvPr/>
          </p:nvSpPr>
          <p:spPr bwMode="auto">
            <a:xfrm>
              <a:off x="3579779" y="1741251"/>
              <a:ext cx="486383" cy="48638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0" name="TextBox 19"/>
            <p:cNvSpPr txBox="1"/>
            <p:nvPr/>
          </p:nvSpPr>
          <p:spPr>
            <a:xfrm>
              <a:off x="3579778" y="1293778"/>
              <a:ext cx="515567" cy="400110"/>
            </a:xfrm>
            <a:prstGeom prst="rect">
              <a:avLst/>
            </a:prstGeom>
            <a:noFill/>
          </p:spPr>
          <p:txBody>
            <a:bodyPr wrap="square" rtlCol="0">
              <a:spAutoFit/>
            </a:bodyPr>
            <a:lstStyle/>
            <a:p>
              <a:r>
                <a:rPr lang="en-US" altLang="zh-CN" sz="2000" dirty="0" smtClean="0">
                  <a:latin typeface="+mn-lt"/>
                </a:rPr>
                <a:t>S</a:t>
              </a:r>
              <a:r>
                <a:rPr lang="en-US" altLang="zh-CN" sz="2000" baseline="-25000" dirty="0" smtClean="0">
                  <a:latin typeface="+mn-lt"/>
                </a:rPr>
                <a:t>2</a:t>
              </a:r>
              <a:endParaRPr lang="zh-CN" altLang="en-US" sz="2000" dirty="0">
                <a:latin typeface="+mn-lt"/>
              </a:endParaRPr>
            </a:p>
          </p:txBody>
        </p:sp>
        <p:sp>
          <p:nvSpPr>
            <p:cNvPr id="21" name="TextBox 20"/>
            <p:cNvSpPr txBox="1"/>
            <p:nvPr/>
          </p:nvSpPr>
          <p:spPr>
            <a:xfrm>
              <a:off x="3803514" y="1828805"/>
              <a:ext cx="359924" cy="338554"/>
            </a:xfrm>
            <a:prstGeom prst="rect">
              <a:avLst/>
            </a:prstGeom>
            <a:noFill/>
          </p:spPr>
          <p:txBody>
            <a:bodyPr wrap="square" rtlCol="0">
              <a:spAutoFit/>
            </a:bodyPr>
            <a:lstStyle/>
            <a:p>
              <a:r>
                <a:rPr lang="en-US" altLang="zh-CN" sz="1600" dirty="0" smtClean="0">
                  <a:latin typeface="+mn-lt"/>
                </a:rPr>
                <a:t>0</a:t>
              </a:r>
              <a:endParaRPr lang="zh-CN" altLang="en-US" sz="1600" dirty="0">
                <a:latin typeface="+mn-lt"/>
              </a:endParaRPr>
            </a:p>
          </p:txBody>
        </p:sp>
      </p:grpSp>
      <p:grpSp>
        <p:nvGrpSpPr>
          <p:cNvPr id="8" name="组合 16"/>
          <p:cNvGrpSpPr/>
          <p:nvPr/>
        </p:nvGrpSpPr>
        <p:grpSpPr>
          <a:xfrm>
            <a:off x="6021373" y="2227624"/>
            <a:ext cx="583660" cy="933856"/>
            <a:chOff x="3579778" y="2655650"/>
            <a:chExt cx="583660" cy="933856"/>
          </a:xfrm>
        </p:grpSpPr>
        <p:sp>
          <p:nvSpPr>
            <p:cNvPr id="16" name="矩形 15"/>
            <p:cNvSpPr/>
            <p:nvPr/>
          </p:nvSpPr>
          <p:spPr bwMode="auto">
            <a:xfrm>
              <a:off x="3579779" y="3103123"/>
              <a:ext cx="486383" cy="48638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7" name="TextBox 16"/>
            <p:cNvSpPr txBox="1"/>
            <p:nvPr/>
          </p:nvSpPr>
          <p:spPr>
            <a:xfrm>
              <a:off x="3579778" y="2655650"/>
              <a:ext cx="515567" cy="400110"/>
            </a:xfrm>
            <a:prstGeom prst="rect">
              <a:avLst/>
            </a:prstGeom>
            <a:noFill/>
          </p:spPr>
          <p:txBody>
            <a:bodyPr wrap="square" rtlCol="0">
              <a:spAutoFit/>
            </a:bodyPr>
            <a:lstStyle/>
            <a:p>
              <a:r>
                <a:rPr lang="en-US" altLang="zh-CN" sz="2000" dirty="0" smtClean="0">
                  <a:latin typeface="+mn-lt"/>
                </a:rPr>
                <a:t>S</a:t>
              </a:r>
              <a:r>
                <a:rPr lang="en-US" altLang="zh-CN" sz="2000" baseline="-25000" dirty="0" smtClean="0">
                  <a:latin typeface="+mn-lt"/>
                </a:rPr>
                <a:t>3</a:t>
              </a:r>
              <a:endParaRPr lang="zh-CN" altLang="en-US" sz="2000" dirty="0">
                <a:latin typeface="+mn-lt"/>
              </a:endParaRPr>
            </a:p>
          </p:txBody>
        </p:sp>
        <p:sp>
          <p:nvSpPr>
            <p:cNvPr id="18" name="TextBox 17"/>
            <p:cNvSpPr txBox="1"/>
            <p:nvPr/>
          </p:nvSpPr>
          <p:spPr>
            <a:xfrm>
              <a:off x="3803514" y="3190677"/>
              <a:ext cx="359924" cy="338554"/>
            </a:xfrm>
            <a:prstGeom prst="rect">
              <a:avLst/>
            </a:prstGeom>
            <a:noFill/>
          </p:spPr>
          <p:txBody>
            <a:bodyPr wrap="square" rtlCol="0">
              <a:spAutoFit/>
            </a:bodyPr>
            <a:lstStyle/>
            <a:p>
              <a:r>
                <a:rPr lang="en-US" altLang="zh-CN" sz="1600" dirty="0" smtClean="0">
                  <a:latin typeface="+mn-lt"/>
                </a:rPr>
                <a:t>0</a:t>
              </a:r>
              <a:endParaRPr lang="zh-CN" altLang="en-US" sz="1600" dirty="0">
                <a:latin typeface="+mn-lt"/>
              </a:endParaRPr>
            </a:p>
          </p:txBody>
        </p:sp>
      </p:grpSp>
      <p:cxnSp>
        <p:nvCxnSpPr>
          <p:cNvPr id="10" name="直接连接符 9"/>
          <p:cNvCxnSpPr/>
          <p:nvPr/>
        </p:nvCxnSpPr>
        <p:spPr bwMode="auto">
          <a:xfrm rot="10800000">
            <a:off x="2339442" y="2227639"/>
            <a:ext cx="2057439" cy="19454"/>
          </a:xfrm>
          <a:prstGeom prst="line">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bwMode="auto">
          <a:xfrm rot="10800000" flipV="1">
            <a:off x="4873536" y="1556417"/>
            <a:ext cx="1147839" cy="690666"/>
          </a:xfrm>
          <a:prstGeom prst="line">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bwMode="auto">
          <a:xfrm rot="10800000">
            <a:off x="4820034" y="2227639"/>
            <a:ext cx="1201341" cy="690650"/>
          </a:xfrm>
          <a:prstGeom prst="line">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bwMode="auto">
          <a:xfrm rot="10800000">
            <a:off x="6498054" y="1536964"/>
            <a:ext cx="749030" cy="10"/>
          </a:xfrm>
          <a:prstGeom prst="line">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bwMode="auto">
          <a:xfrm rot="10800000">
            <a:off x="6517509" y="2908564"/>
            <a:ext cx="749030" cy="10"/>
          </a:xfrm>
          <a:prstGeom prst="line">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grpSp>
        <p:nvGrpSpPr>
          <p:cNvPr id="9" name="组合 18"/>
          <p:cNvGrpSpPr/>
          <p:nvPr/>
        </p:nvGrpSpPr>
        <p:grpSpPr>
          <a:xfrm>
            <a:off x="1916287" y="1556428"/>
            <a:ext cx="583660" cy="933856"/>
            <a:chOff x="826850" y="1605063"/>
            <a:chExt cx="583660" cy="933856"/>
          </a:xfrm>
        </p:grpSpPr>
        <p:sp>
          <p:nvSpPr>
            <p:cNvPr id="27" name="矩形 26"/>
            <p:cNvSpPr/>
            <p:nvPr/>
          </p:nvSpPr>
          <p:spPr bwMode="auto">
            <a:xfrm>
              <a:off x="826851" y="2052536"/>
              <a:ext cx="486383" cy="48638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8" name="TextBox 27"/>
            <p:cNvSpPr txBox="1"/>
            <p:nvPr/>
          </p:nvSpPr>
          <p:spPr>
            <a:xfrm>
              <a:off x="826850" y="1605063"/>
              <a:ext cx="515567" cy="400110"/>
            </a:xfrm>
            <a:prstGeom prst="rect">
              <a:avLst/>
            </a:prstGeom>
            <a:noFill/>
          </p:spPr>
          <p:txBody>
            <a:bodyPr wrap="square" rtlCol="0">
              <a:spAutoFit/>
            </a:bodyPr>
            <a:lstStyle/>
            <a:p>
              <a:r>
                <a:rPr lang="en-US" altLang="zh-CN" sz="2000" dirty="0" smtClean="0">
                  <a:latin typeface="+mn-lt"/>
                </a:rPr>
                <a:t>S</a:t>
              </a:r>
              <a:r>
                <a:rPr lang="en-US" altLang="zh-CN" sz="2000" baseline="-25000" dirty="0" smtClean="0">
                  <a:latin typeface="+mn-lt"/>
                </a:rPr>
                <a:t>0</a:t>
              </a:r>
              <a:endParaRPr lang="zh-CN" altLang="en-US" sz="2000" dirty="0">
                <a:latin typeface="+mn-lt"/>
              </a:endParaRPr>
            </a:p>
          </p:txBody>
        </p:sp>
        <p:sp>
          <p:nvSpPr>
            <p:cNvPr id="29" name="TextBox 28"/>
            <p:cNvSpPr txBox="1"/>
            <p:nvPr/>
          </p:nvSpPr>
          <p:spPr>
            <a:xfrm>
              <a:off x="1050586" y="2110906"/>
              <a:ext cx="359924" cy="338554"/>
            </a:xfrm>
            <a:prstGeom prst="rect">
              <a:avLst/>
            </a:prstGeom>
            <a:noFill/>
          </p:spPr>
          <p:txBody>
            <a:bodyPr wrap="square" rtlCol="0">
              <a:spAutoFit/>
            </a:bodyPr>
            <a:lstStyle/>
            <a:p>
              <a:r>
                <a:rPr lang="en-US" altLang="zh-CN" sz="1600" dirty="0" smtClean="0">
                  <a:latin typeface="+mn-lt"/>
                </a:rPr>
                <a:t>0</a:t>
              </a:r>
              <a:endParaRPr lang="zh-CN" altLang="en-US" sz="1600" dirty="0">
                <a:latin typeface="+mn-lt"/>
              </a:endParaRPr>
            </a:p>
          </p:txBody>
        </p:sp>
      </p:grpSp>
      <p:cxnSp>
        <p:nvCxnSpPr>
          <p:cNvPr id="31" name="直接连接符 30"/>
          <p:cNvCxnSpPr/>
          <p:nvPr/>
        </p:nvCxnSpPr>
        <p:spPr bwMode="auto">
          <a:xfrm rot="10800000">
            <a:off x="1167258" y="2247083"/>
            <a:ext cx="749030" cy="10"/>
          </a:xfrm>
          <a:prstGeom prst="line">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grpSp>
        <p:nvGrpSpPr>
          <p:cNvPr id="15" name="组合 49"/>
          <p:cNvGrpSpPr/>
          <p:nvPr/>
        </p:nvGrpSpPr>
        <p:grpSpPr>
          <a:xfrm>
            <a:off x="262629" y="2743202"/>
            <a:ext cx="2412479" cy="1536650"/>
            <a:chOff x="5826850" y="3083670"/>
            <a:chExt cx="2412479" cy="1536650"/>
          </a:xfrm>
        </p:grpSpPr>
        <p:sp>
          <p:nvSpPr>
            <p:cNvPr id="35" name="TextBox 34"/>
            <p:cNvSpPr txBox="1"/>
            <p:nvPr/>
          </p:nvSpPr>
          <p:spPr>
            <a:xfrm>
              <a:off x="5826850" y="3083670"/>
              <a:ext cx="580817" cy="237323"/>
            </a:xfrm>
            <a:prstGeom prst="rect">
              <a:avLst/>
            </a:prstGeom>
            <a:noFill/>
          </p:spPr>
          <p:txBody>
            <a:bodyPr wrap="square" rtlCol="0">
              <a:spAutoFit/>
            </a:bodyPr>
            <a:lstStyle/>
            <a:p>
              <a:r>
                <a:rPr lang="en-US" altLang="zh-CN" sz="1400" dirty="0" smtClean="0">
                  <a:latin typeface="+mn-lt"/>
                </a:rPr>
                <a:t>label</a:t>
              </a:r>
              <a:endParaRPr lang="zh-CN" altLang="en-US" sz="1400" dirty="0">
                <a:latin typeface="+mn-lt"/>
              </a:endParaRPr>
            </a:p>
          </p:txBody>
        </p:sp>
        <p:sp>
          <p:nvSpPr>
            <p:cNvPr id="36" name="TextBox 35"/>
            <p:cNvSpPr txBox="1"/>
            <p:nvPr/>
          </p:nvSpPr>
          <p:spPr>
            <a:xfrm>
              <a:off x="5935753" y="3388978"/>
              <a:ext cx="363010" cy="237323"/>
            </a:xfrm>
            <a:prstGeom prst="rect">
              <a:avLst/>
            </a:prstGeom>
            <a:noFill/>
          </p:spPr>
          <p:txBody>
            <a:bodyPr wrap="square" rtlCol="0">
              <a:spAutoFit/>
            </a:bodyPr>
            <a:lstStyle/>
            <a:p>
              <a:r>
                <a:rPr lang="en-US" altLang="zh-CN" sz="1400" dirty="0" smtClean="0">
                  <a:latin typeface="+mn-lt"/>
                </a:rPr>
                <a:t>0</a:t>
              </a:r>
              <a:endParaRPr lang="zh-CN" altLang="en-US" sz="1400" dirty="0">
                <a:latin typeface="+mn-lt"/>
              </a:endParaRPr>
            </a:p>
          </p:txBody>
        </p:sp>
        <p:sp>
          <p:nvSpPr>
            <p:cNvPr id="37" name="TextBox 36"/>
            <p:cNvSpPr txBox="1"/>
            <p:nvPr/>
          </p:nvSpPr>
          <p:spPr>
            <a:xfrm>
              <a:off x="5935753" y="3717648"/>
              <a:ext cx="363010" cy="237323"/>
            </a:xfrm>
            <a:prstGeom prst="rect">
              <a:avLst/>
            </a:prstGeom>
            <a:noFill/>
          </p:spPr>
          <p:txBody>
            <a:bodyPr wrap="square" rtlCol="0">
              <a:spAutoFit/>
            </a:bodyPr>
            <a:lstStyle/>
            <a:p>
              <a:r>
                <a:rPr lang="en-US" altLang="zh-CN" sz="1400" dirty="0" smtClean="0">
                  <a:latin typeface="+mn-lt"/>
                </a:rPr>
                <a:t>1</a:t>
              </a:r>
              <a:endParaRPr lang="zh-CN" altLang="en-US" sz="1400" dirty="0">
                <a:latin typeface="+mn-lt"/>
              </a:endParaRPr>
            </a:p>
          </p:txBody>
        </p:sp>
        <p:sp>
          <p:nvSpPr>
            <p:cNvPr id="38" name="TextBox 37"/>
            <p:cNvSpPr txBox="1"/>
            <p:nvPr/>
          </p:nvSpPr>
          <p:spPr>
            <a:xfrm>
              <a:off x="5935753" y="4046318"/>
              <a:ext cx="363010" cy="237323"/>
            </a:xfrm>
            <a:prstGeom prst="rect">
              <a:avLst/>
            </a:prstGeom>
            <a:noFill/>
          </p:spPr>
          <p:txBody>
            <a:bodyPr wrap="square" rtlCol="0">
              <a:spAutoFit/>
            </a:bodyPr>
            <a:lstStyle/>
            <a:p>
              <a:r>
                <a:rPr lang="en-US" altLang="zh-CN" sz="1400" dirty="0" smtClean="0">
                  <a:latin typeface="+mn-lt"/>
                </a:rPr>
                <a:t>2</a:t>
              </a:r>
              <a:endParaRPr lang="zh-CN" altLang="en-US" sz="1400" dirty="0">
                <a:latin typeface="+mn-lt"/>
              </a:endParaRPr>
            </a:p>
          </p:txBody>
        </p:sp>
        <p:sp>
          <p:nvSpPr>
            <p:cNvPr id="39" name="TextBox 38"/>
            <p:cNvSpPr txBox="1"/>
            <p:nvPr/>
          </p:nvSpPr>
          <p:spPr>
            <a:xfrm>
              <a:off x="5935753" y="4374988"/>
              <a:ext cx="363010" cy="237323"/>
            </a:xfrm>
            <a:prstGeom prst="rect">
              <a:avLst/>
            </a:prstGeom>
            <a:noFill/>
          </p:spPr>
          <p:txBody>
            <a:bodyPr wrap="square" rtlCol="0">
              <a:spAutoFit/>
            </a:bodyPr>
            <a:lstStyle/>
            <a:p>
              <a:r>
                <a:rPr lang="en-US" altLang="zh-CN" sz="1400" dirty="0" smtClean="0">
                  <a:latin typeface="+mn-lt"/>
                </a:rPr>
                <a:t>3</a:t>
              </a:r>
              <a:endParaRPr lang="zh-CN" altLang="en-US" sz="1400" dirty="0">
                <a:latin typeface="+mn-lt"/>
              </a:endParaRPr>
            </a:p>
          </p:txBody>
        </p:sp>
        <p:sp>
          <p:nvSpPr>
            <p:cNvPr id="41" name="TextBox 40"/>
            <p:cNvSpPr txBox="1"/>
            <p:nvPr/>
          </p:nvSpPr>
          <p:spPr>
            <a:xfrm>
              <a:off x="6350723" y="3398143"/>
              <a:ext cx="188860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latin typeface="+mn-lt"/>
                </a:rPr>
                <a:t>Label</a:t>
              </a:r>
              <a:r>
                <a:rPr lang="en-US" altLang="zh-CN" sz="1400" dirty="0" smtClean="0">
                  <a:latin typeface="+mn-lt"/>
                  <a:sym typeface="Wingdings" pitchFamily="2" charset="2"/>
                </a:rPr>
                <a:t>1; send out 0</a:t>
              </a:r>
              <a:endParaRPr lang="zh-CN" altLang="en-US" sz="1400" dirty="0">
                <a:latin typeface="+mn-lt"/>
              </a:endParaRPr>
            </a:p>
          </p:txBody>
        </p:sp>
        <p:sp>
          <p:nvSpPr>
            <p:cNvPr id="43" name="TextBox 42"/>
            <p:cNvSpPr txBox="1"/>
            <p:nvPr/>
          </p:nvSpPr>
          <p:spPr>
            <a:xfrm>
              <a:off x="7044477" y="3083670"/>
              <a:ext cx="766356" cy="237323"/>
            </a:xfrm>
            <a:prstGeom prst="rect">
              <a:avLst/>
            </a:prstGeom>
            <a:noFill/>
          </p:spPr>
          <p:txBody>
            <a:bodyPr wrap="square" rtlCol="0">
              <a:spAutoFit/>
            </a:bodyPr>
            <a:lstStyle/>
            <a:p>
              <a:r>
                <a:rPr lang="en-US" altLang="zh-CN" sz="1400" dirty="0" smtClean="0">
                  <a:latin typeface="+mn-lt"/>
                </a:rPr>
                <a:t>action</a:t>
              </a:r>
              <a:endParaRPr lang="zh-CN" altLang="en-US" sz="1400" dirty="0">
                <a:latin typeface="+mn-lt"/>
              </a:endParaRPr>
            </a:p>
          </p:txBody>
        </p:sp>
        <p:sp>
          <p:nvSpPr>
            <p:cNvPr id="47" name="TextBox 46"/>
            <p:cNvSpPr txBox="1"/>
            <p:nvPr/>
          </p:nvSpPr>
          <p:spPr>
            <a:xfrm>
              <a:off x="6350723" y="3699700"/>
              <a:ext cx="188860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latin typeface="+mn-lt"/>
                </a:rPr>
                <a:t>Label</a:t>
              </a:r>
              <a:r>
                <a:rPr lang="en-US" altLang="zh-CN" sz="1400" dirty="0" smtClean="0">
                  <a:latin typeface="+mn-lt"/>
                  <a:sym typeface="Wingdings" pitchFamily="2" charset="2"/>
                </a:rPr>
                <a:t>0; send out 0</a:t>
              </a:r>
              <a:endParaRPr lang="zh-CN" altLang="en-US" sz="1400" dirty="0">
                <a:latin typeface="+mn-lt"/>
              </a:endParaRPr>
            </a:p>
          </p:txBody>
        </p:sp>
        <p:sp>
          <p:nvSpPr>
            <p:cNvPr id="48" name="TextBox 47"/>
            <p:cNvSpPr txBox="1"/>
            <p:nvPr/>
          </p:nvSpPr>
          <p:spPr>
            <a:xfrm>
              <a:off x="6350723" y="4001258"/>
              <a:ext cx="188860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latin typeface="+mn-lt"/>
                </a:rPr>
                <a:t>Label</a:t>
              </a:r>
              <a:r>
                <a:rPr lang="en-US" altLang="zh-CN" sz="1400" dirty="0" smtClean="0">
                  <a:latin typeface="+mn-lt"/>
                  <a:sym typeface="Wingdings" pitchFamily="2" charset="2"/>
                </a:rPr>
                <a:t>3; send out 0</a:t>
              </a:r>
              <a:endParaRPr lang="zh-CN" altLang="en-US" sz="1400" dirty="0">
                <a:latin typeface="+mn-lt"/>
              </a:endParaRPr>
            </a:p>
          </p:txBody>
        </p:sp>
        <p:sp>
          <p:nvSpPr>
            <p:cNvPr id="49" name="TextBox 48"/>
            <p:cNvSpPr txBox="1"/>
            <p:nvPr/>
          </p:nvSpPr>
          <p:spPr>
            <a:xfrm>
              <a:off x="6350723" y="4312543"/>
              <a:ext cx="188860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latin typeface="+mn-lt"/>
                </a:rPr>
                <a:t>Label</a:t>
              </a:r>
              <a:r>
                <a:rPr lang="en-US" altLang="zh-CN" sz="1400" dirty="0" smtClean="0">
                  <a:latin typeface="+mn-lt"/>
                  <a:sym typeface="Wingdings" pitchFamily="2" charset="2"/>
                </a:rPr>
                <a:t>2; send out 0</a:t>
              </a:r>
              <a:endParaRPr lang="zh-CN" altLang="en-US" sz="1400" dirty="0">
                <a:latin typeface="+mn-lt"/>
              </a:endParaRPr>
            </a:p>
          </p:txBody>
        </p:sp>
      </p:grpSp>
      <p:grpSp>
        <p:nvGrpSpPr>
          <p:cNvPr id="26" name="组合 51"/>
          <p:cNvGrpSpPr/>
          <p:nvPr/>
        </p:nvGrpSpPr>
        <p:grpSpPr>
          <a:xfrm>
            <a:off x="3229566" y="2743202"/>
            <a:ext cx="2412479" cy="1536650"/>
            <a:chOff x="5826850" y="3083670"/>
            <a:chExt cx="2412479" cy="1536650"/>
          </a:xfrm>
        </p:grpSpPr>
        <p:sp>
          <p:nvSpPr>
            <p:cNvPr id="53" name="TextBox 52"/>
            <p:cNvSpPr txBox="1"/>
            <p:nvPr/>
          </p:nvSpPr>
          <p:spPr>
            <a:xfrm>
              <a:off x="5826850" y="3083670"/>
              <a:ext cx="580817" cy="237323"/>
            </a:xfrm>
            <a:prstGeom prst="rect">
              <a:avLst/>
            </a:prstGeom>
            <a:noFill/>
          </p:spPr>
          <p:txBody>
            <a:bodyPr wrap="square" rtlCol="0">
              <a:spAutoFit/>
            </a:bodyPr>
            <a:lstStyle/>
            <a:p>
              <a:r>
                <a:rPr lang="en-US" altLang="zh-CN" sz="1400" dirty="0" smtClean="0">
                  <a:latin typeface="+mn-lt"/>
                </a:rPr>
                <a:t>label</a:t>
              </a:r>
              <a:endParaRPr lang="zh-CN" altLang="en-US" sz="1400" dirty="0">
                <a:latin typeface="+mn-lt"/>
              </a:endParaRPr>
            </a:p>
          </p:txBody>
        </p:sp>
        <p:sp>
          <p:nvSpPr>
            <p:cNvPr id="54" name="TextBox 53"/>
            <p:cNvSpPr txBox="1"/>
            <p:nvPr/>
          </p:nvSpPr>
          <p:spPr>
            <a:xfrm>
              <a:off x="5935753" y="3388978"/>
              <a:ext cx="363010" cy="237323"/>
            </a:xfrm>
            <a:prstGeom prst="rect">
              <a:avLst/>
            </a:prstGeom>
            <a:noFill/>
          </p:spPr>
          <p:txBody>
            <a:bodyPr wrap="square" rtlCol="0">
              <a:spAutoFit/>
            </a:bodyPr>
            <a:lstStyle/>
            <a:p>
              <a:r>
                <a:rPr lang="en-US" altLang="zh-CN" sz="1400" dirty="0" smtClean="0">
                  <a:latin typeface="+mn-lt"/>
                </a:rPr>
                <a:t>0</a:t>
              </a:r>
              <a:endParaRPr lang="zh-CN" altLang="en-US" sz="1400" dirty="0">
                <a:latin typeface="+mn-lt"/>
              </a:endParaRPr>
            </a:p>
          </p:txBody>
        </p:sp>
        <p:sp>
          <p:nvSpPr>
            <p:cNvPr id="55" name="TextBox 54"/>
            <p:cNvSpPr txBox="1"/>
            <p:nvPr/>
          </p:nvSpPr>
          <p:spPr>
            <a:xfrm>
              <a:off x="5935753" y="3717648"/>
              <a:ext cx="363010" cy="237323"/>
            </a:xfrm>
            <a:prstGeom prst="rect">
              <a:avLst/>
            </a:prstGeom>
            <a:noFill/>
          </p:spPr>
          <p:txBody>
            <a:bodyPr wrap="square" rtlCol="0">
              <a:spAutoFit/>
            </a:bodyPr>
            <a:lstStyle/>
            <a:p>
              <a:r>
                <a:rPr lang="en-US" altLang="zh-CN" sz="1400" dirty="0" smtClean="0">
                  <a:latin typeface="+mn-lt"/>
                </a:rPr>
                <a:t>1</a:t>
              </a:r>
              <a:endParaRPr lang="zh-CN" altLang="en-US" sz="1400" dirty="0">
                <a:latin typeface="+mn-lt"/>
              </a:endParaRPr>
            </a:p>
          </p:txBody>
        </p:sp>
        <p:sp>
          <p:nvSpPr>
            <p:cNvPr id="56" name="TextBox 55"/>
            <p:cNvSpPr txBox="1"/>
            <p:nvPr/>
          </p:nvSpPr>
          <p:spPr>
            <a:xfrm>
              <a:off x="5935753" y="4046318"/>
              <a:ext cx="363010" cy="237323"/>
            </a:xfrm>
            <a:prstGeom prst="rect">
              <a:avLst/>
            </a:prstGeom>
            <a:noFill/>
          </p:spPr>
          <p:txBody>
            <a:bodyPr wrap="square" rtlCol="0">
              <a:spAutoFit/>
            </a:bodyPr>
            <a:lstStyle/>
            <a:p>
              <a:r>
                <a:rPr lang="en-US" altLang="zh-CN" sz="1400" dirty="0" smtClean="0">
                  <a:latin typeface="+mn-lt"/>
                </a:rPr>
                <a:t>2</a:t>
              </a:r>
              <a:endParaRPr lang="zh-CN" altLang="en-US" sz="1400" dirty="0">
                <a:latin typeface="+mn-lt"/>
              </a:endParaRPr>
            </a:p>
          </p:txBody>
        </p:sp>
        <p:sp>
          <p:nvSpPr>
            <p:cNvPr id="57" name="TextBox 56"/>
            <p:cNvSpPr txBox="1"/>
            <p:nvPr/>
          </p:nvSpPr>
          <p:spPr>
            <a:xfrm>
              <a:off x="5935753" y="4374988"/>
              <a:ext cx="363010" cy="237323"/>
            </a:xfrm>
            <a:prstGeom prst="rect">
              <a:avLst/>
            </a:prstGeom>
            <a:noFill/>
          </p:spPr>
          <p:txBody>
            <a:bodyPr wrap="square" rtlCol="0">
              <a:spAutoFit/>
            </a:bodyPr>
            <a:lstStyle/>
            <a:p>
              <a:r>
                <a:rPr lang="en-US" altLang="zh-CN" sz="1400" dirty="0" smtClean="0">
                  <a:latin typeface="+mn-lt"/>
                </a:rPr>
                <a:t>3</a:t>
              </a:r>
              <a:endParaRPr lang="zh-CN" altLang="en-US" sz="1400" dirty="0">
                <a:latin typeface="+mn-lt"/>
              </a:endParaRPr>
            </a:p>
          </p:txBody>
        </p:sp>
        <p:sp>
          <p:nvSpPr>
            <p:cNvPr id="58" name="TextBox 57"/>
            <p:cNvSpPr txBox="1"/>
            <p:nvPr/>
          </p:nvSpPr>
          <p:spPr>
            <a:xfrm>
              <a:off x="6350723" y="3398143"/>
              <a:ext cx="188860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latin typeface="+mn-lt"/>
                </a:rPr>
                <a:t>Label</a:t>
              </a:r>
              <a:r>
                <a:rPr lang="en-US" altLang="zh-CN" sz="1400" dirty="0" smtClean="0">
                  <a:latin typeface="+mn-lt"/>
                  <a:sym typeface="Wingdings" pitchFamily="2" charset="2"/>
                </a:rPr>
                <a:t>2; send out 1</a:t>
              </a:r>
              <a:endParaRPr lang="zh-CN" altLang="en-US" sz="1400" dirty="0">
                <a:latin typeface="+mn-lt"/>
              </a:endParaRPr>
            </a:p>
          </p:txBody>
        </p:sp>
        <p:sp>
          <p:nvSpPr>
            <p:cNvPr id="59" name="TextBox 58"/>
            <p:cNvSpPr txBox="1"/>
            <p:nvPr/>
          </p:nvSpPr>
          <p:spPr>
            <a:xfrm>
              <a:off x="7044477" y="3083670"/>
              <a:ext cx="766356" cy="237323"/>
            </a:xfrm>
            <a:prstGeom prst="rect">
              <a:avLst/>
            </a:prstGeom>
            <a:noFill/>
          </p:spPr>
          <p:txBody>
            <a:bodyPr wrap="square" rtlCol="0">
              <a:spAutoFit/>
            </a:bodyPr>
            <a:lstStyle/>
            <a:p>
              <a:r>
                <a:rPr lang="en-US" altLang="zh-CN" sz="1400" dirty="0" smtClean="0">
                  <a:latin typeface="+mn-lt"/>
                </a:rPr>
                <a:t>action</a:t>
              </a:r>
              <a:endParaRPr lang="zh-CN" altLang="en-US" sz="1400" dirty="0">
                <a:latin typeface="+mn-lt"/>
              </a:endParaRPr>
            </a:p>
          </p:txBody>
        </p:sp>
        <p:sp>
          <p:nvSpPr>
            <p:cNvPr id="60" name="TextBox 59"/>
            <p:cNvSpPr txBox="1"/>
            <p:nvPr/>
          </p:nvSpPr>
          <p:spPr>
            <a:xfrm>
              <a:off x="6350723" y="3699700"/>
              <a:ext cx="188860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latin typeface="+mn-lt"/>
                </a:rPr>
                <a:t>Label</a:t>
              </a:r>
              <a:r>
                <a:rPr lang="en-US" altLang="zh-CN" sz="1400" dirty="0" smtClean="0">
                  <a:latin typeface="+mn-lt"/>
                  <a:sym typeface="Wingdings" pitchFamily="2" charset="2"/>
                </a:rPr>
                <a:t>4; send out 1</a:t>
              </a:r>
              <a:endParaRPr lang="zh-CN" altLang="en-US" sz="1400" dirty="0">
                <a:latin typeface="+mn-lt"/>
              </a:endParaRPr>
            </a:p>
          </p:txBody>
        </p:sp>
        <p:sp>
          <p:nvSpPr>
            <p:cNvPr id="61" name="TextBox 60"/>
            <p:cNvSpPr txBox="1"/>
            <p:nvPr/>
          </p:nvSpPr>
          <p:spPr>
            <a:xfrm>
              <a:off x="6350723" y="4001258"/>
              <a:ext cx="188860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latin typeface="+mn-lt"/>
                </a:rPr>
                <a:t>Label</a:t>
              </a:r>
              <a:r>
                <a:rPr lang="en-US" altLang="zh-CN" sz="1400" dirty="0" smtClean="0">
                  <a:latin typeface="+mn-lt"/>
                  <a:sym typeface="Wingdings" pitchFamily="2" charset="2"/>
                </a:rPr>
                <a:t>1; send out 0</a:t>
              </a:r>
              <a:endParaRPr lang="zh-CN" altLang="en-US" sz="1400" dirty="0">
                <a:latin typeface="+mn-lt"/>
              </a:endParaRPr>
            </a:p>
          </p:txBody>
        </p:sp>
        <p:sp>
          <p:nvSpPr>
            <p:cNvPr id="62" name="TextBox 61"/>
            <p:cNvSpPr txBox="1"/>
            <p:nvPr/>
          </p:nvSpPr>
          <p:spPr>
            <a:xfrm>
              <a:off x="6350723" y="4312543"/>
              <a:ext cx="188860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latin typeface="+mn-lt"/>
                </a:rPr>
                <a:t>Label</a:t>
              </a:r>
              <a:r>
                <a:rPr lang="en-US" altLang="zh-CN" sz="1400" dirty="0" smtClean="0">
                  <a:latin typeface="+mn-lt"/>
                  <a:sym typeface="Wingdings" pitchFamily="2" charset="2"/>
                </a:rPr>
                <a:t>3; send out 1</a:t>
              </a:r>
              <a:endParaRPr lang="zh-CN" altLang="en-US" sz="1400" dirty="0">
                <a:latin typeface="+mn-lt"/>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Potential Advantages Of Switching</a:t>
            </a:r>
            <a:br>
              <a:rPr lang="en-US" altLang="zh-CN" sz="3200" dirty="0" smtClean="0"/>
            </a:br>
            <a:r>
              <a:rPr lang="en-US" altLang="zh-CN" sz="3200" dirty="0" smtClean="0"/>
              <a:t>For IP Forwarding</a:t>
            </a:r>
            <a:endParaRPr lang="zh-CN" altLang="en-US" sz="3200" dirty="0"/>
          </a:p>
        </p:txBody>
      </p:sp>
      <p:sp>
        <p:nvSpPr>
          <p:cNvPr id="3" name="内容占位符 2"/>
          <p:cNvSpPr>
            <a:spLocks noGrp="1"/>
          </p:cNvSpPr>
          <p:nvPr>
            <p:ph idx="1"/>
          </p:nvPr>
        </p:nvSpPr>
        <p:spPr>
          <a:xfrm>
            <a:off x="533400" y="1600200"/>
            <a:ext cx="8181622" cy="4648200"/>
          </a:xfrm>
        </p:spPr>
        <p:txBody>
          <a:bodyPr/>
          <a:lstStyle/>
          <a:p>
            <a:r>
              <a:rPr lang="en-US" altLang="zh-CN" dirty="0" smtClean="0"/>
              <a:t>Faster forwarding</a:t>
            </a:r>
          </a:p>
          <a:p>
            <a:pPr lvl="1"/>
            <a:r>
              <a:rPr lang="en-US" altLang="zh-CN" sz="2000" dirty="0" smtClean="0"/>
              <a:t>Use indexing in place of routing table lookup</a:t>
            </a:r>
          </a:p>
          <a:p>
            <a:r>
              <a:rPr lang="en-US" altLang="zh-CN" dirty="0" smtClean="0"/>
              <a:t>Aggregated route information</a:t>
            </a:r>
          </a:p>
          <a:p>
            <a:pPr lvl="1"/>
            <a:r>
              <a:rPr lang="en-US" altLang="zh-CN" sz="2000" dirty="0" smtClean="0"/>
              <a:t>Avoid having complete routing tables in each routers</a:t>
            </a:r>
          </a:p>
          <a:p>
            <a:pPr lvl="1"/>
            <a:r>
              <a:rPr lang="en-US" altLang="zh-CN" sz="2000" dirty="0" smtClean="0"/>
              <a:t>Because the label is used to specify the next hop, many packets can be assigned the same label</a:t>
            </a:r>
          </a:p>
          <a:p>
            <a:r>
              <a:rPr lang="en-US" altLang="zh-CN" dirty="0" smtClean="0"/>
              <a:t>Ability to manage aggregate flows</a:t>
            </a:r>
          </a:p>
          <a:p>
            <a:pPr lvl="1"/>
            <a:r>
              <a:rPr lang="en-US" altLang="zh-CN" sz="2000" dirty="0" smtClean="0"/>
              <a:t>Service Level Agreements (SLAs) refer to aggregate traffic (e.g., all traffic between two ISPs)</a:t>
            </a:r>
          </a:p>
          <a:p>
            <a:pPr lvl="1"/>
            <a:r>
              <a:rPr lang="en-US" altLang="zh-CN" sz="2000" dirty="0" smtClean="0"/>
              <a:t>One label can be assigned to each aggregate for easier management</a:t>
            </a:r>
            <a:endParaRPr lang="zh-CN" altLang="en-US" sz="20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64</a:t>
            </a:fld>
            <a:endParaRPr lang="en-US" altLang="ko-K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The Evolution of Multilayer Switching in the Internet</a:t>
            </a:r>
            <a:endParaRPr lang="zh-CN" altLang="en-US" sz="3200" dirty="0"/>
          </a:p>
        </p:txBody>
      </p:sp>
      <p:sp>
        <p:nvSpPr>
          <p:cNvPr id="3" name="内容占位符 2"/>
          <p:cNvSpPr>
            <a:spLocks noGrp="1"/>
          </p:cNvSpPr>
          <p:nvPr>
            <p:ph idx="1"/>
          </p:nvPr>
        </p:nvSpPr>
        <p:spPr/>
        <p:txBody>
          <a:bodyPr/>
          <a:lstStyle/>
          <a:p>
            <a:r>
              <a:rPr lang="en-US" altLang="zh-CN" sz="2400" dirty="0" smtClean="0"/>
              <a:t>Multilayer switching describes the integration of Layer 2 switching and Layer 3 routing. </a:t>
            </a:r>
          </a:p>
          <a:p>
            <a:endParaRPr lang="en-US" altLang="zh-CN" sz="800" dirty="0" smtClean="0"/>
          </a:p>
          <a:p>
            <a:r>
              <a:rPr lang="en-US" altLang="zh-CN" sz="2400" dirty="0" smtClean="0"/>
              <a:t>Some ISP networks are built using an </a:t>
            </a:r>
            <a:r>
              <a:rPr lang="en-US" altLang="zh-CN" sz="2400" i="1" dirty="0" smtClean="0">
                <a:solidFill>
                  <a:srgbClr val="FF3300"/>
                </a:solidFill>
              </a:rPr>
              <a:t>overlay model </a:t>
            </a:r>
            <a:r>
              <a:rPr lang="en-US" altLang="zh-CN" sz="2400" dirty="0" smtClean="0"/>
              <a:t>in which a logical IP routed topology runs over and is independent of an underlying Layer 2 switched topology (e.g., ATM or Frame Relay).</a:t>
            </a:r>
          </a:p>
          <a:p>
            <a:endParaRPr lang="en-US" altLang="zh-CN" sz="800" dirty="0" smtClean="0"/>
          </a:p>
          <a:p>
            <a:r>
              <a:rPr lang="en-US" altLang="zh-CN" sz="2400" dirty="0" smtClean="0"/>
              <a:t>The </a:t>
            </a:r>
            <a:r>
              <a:rPr lang="en-US" altLang="zh-CN" sz="2400" u="sng" dirty="0" smtClean="0"/>
              <a:t>difficulty </a:t>
            </a:r>
            <a:r>
              <a:rPr lang="en-US" altLang="zh-CN" sz="2400" dirty="0" smtClean="0"/>
              <a:t>lies in the complexity of </a:t>
            </a:r>
            <a:r>
              <a:rPr lang="en-US" altLang="zh-CN" sz="2400" u="sng" dirty="0" smtClean="0"/>
              <a:t>mapping between two distinct architectures</a:t>
            </a:r>
          </a:p>
          <a:p>
            <a:endParaRPr lang="en-US" altLang="zh-CN" sz="800" dirty="0" smtClean="0"/>
          </a:p>
          <a:p>
            <a:r>
              <a:rPr lang="en-US" altLang="zh-CN" sz="2400" dirty="0" smtClean="0"/>
              <a:t>The multilayer switching solutions and MPLS emerge to decrease complexity</a:t>
            </a:r>
            <a:endParaRPr lang="zh-CN" altLang="en-US" sz="24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65</a:t>
            </a:fld>
            <a:endParaRPr lang="en-US" altLang="ko-K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Multilayer Switching Alternatives to the IP-over-ATM Model</a:t>
            </a:r>
            <a:endParaRPr lang="zh-CN" altLang="en-US" sz="3200" dirty="0"/>
          </a:p>
        </p:txBody>
      </p:sp>
      <p:sp>
        <p:nvSpPr>
          <p:cNvPr id="3" name="内容占位符 2"/>
          <p:cNvSpPr>
            <a:spLocks noGrp="1"/>
          </p:cNvSpPr>
          <p:nvPr>
            <p:ph idx="1"/>
          </p:nvPr>
        </p:nvSpPr>
        <p:spPr>
          <a:xfrm>
            <a:off x="533400" y="1600200"/>
            <a:ext cx="7368822" cy="4648200"/>
          </a:xfrm>
        </p:spPr>
        <p:txBody>
          <a:bodyPr/>
          <a:lstStyle/>
          <a:p>
            <a:r>
              <a:rPr lang="en-US" altLang="zh-CN" dirty="0" smtClean="0"/>
              <a:t>By late 1996, </a:t>
            </a:r>
            <a:r>
              <a:rPr lang="en-US" altLang="zh-CN" u="sng" dirty="0" smtClean="0">
                <a:solidFill>
                  <a:srgbClr val="FF0000"/>
                </a:solidFill>
              </a:rPr>
              <a:t>proprietary</a:t>
            </a:r>
            <a:r>
              <a:rPr lang="en-US" altLang="zh-CN" dirty="0" smtClean="0"/>
              <a:t> multilayer switching solutions appeared which integrated ATM switching and IP routing </a:t>
            </a:r>
          </a:p>
          <a:p>
            <a:pPr lvl="1"/>
            <a:r>
              <a:rPr lang="en-US" altLang="zh-CN" dirty="0" smtClean="0"/>
              <a:t>IP Switching designed by </a:t>
            </a:r>
            <a:r>
              <a:rPr lang="en-US" altLang="zh-CN" dirty="0" err="1" smtClean="0"/>
              <a:t>Ipsilon</a:t>
            </a:r>
            <a:r>
              <a:rPr lang="en-US" altLang="zh-CN" dirty="0" smtClean="0"/>
              <a:t>/Nokia </a:t>
            </a:r>
          </a:p>
          <a:p>
            <a:pPr lvl="1"/>
            <a:r>
              <a:rPr lang="en-US" altLang="zh-CN" dirty="0" smtClean="0"/>
              <a:t>Cell Switching Router (CSR) developed by Toshiba</a:t>
            </a:r>
          </a:p>
          <a:p>
            <a:pPr lvl="1"/>
            <a:r>
              <a:rPr lang="en-US" altLang="zh-CN" dirty="0" smtClean="0"/>
              <a:t>Tag Switching developed by Cisco Systems </a:t>
            </a:r>
          </a:p>
          <a:p>
            <a:pPr lvl="1"/>
            <a:r>
              <a:rPr lang="en-US" altLang="zh-CN" dirty="0" smtClean="0"/>
              <a:t>Aggregate Route-Based IP Switching (ARIS) designed by IBM Corporation </a:t>
            </a:r>
          </a:p>
          <a:p>
            <a:pPr lvl="1"/>
            <a:r>
              <a:rPr lang="en-US" altLang="zh-CN" dirty="0" smtClean="0"/>
              <a:t>IP Navigator delivered by Cascade/Ascend/Lucent Technologies </a:t>
            </a:r>
          </a:p>
          <a:p>
            <a:endParaRPr lang="en-US" altLang="zh-CN" sz="2400" dirty="0" smtClean="0"/>
          </a:p>
        </p:txBody>
      </p:sp>
      <p:sp>
        <p:nvSpPr>
          <p:cNvPr id="4" name="页脚占位符 3"/>
          <p:cNvSpPr>
            <a:spLocks noGrp="1"/>
          </p:cNvSpPr>
          <p:nvPr>
            <p:ph type="ftr" sz="quarter" idx="11"/>
          </p:nvPr>
        </p:nvSpPr>
        <p:spPr/>
        <p:txBody>
          <a:bodyPr/>
          <a:lstStyle/>
          <a:p>
            <a:pPr>
              <a:defRPr/>
            </a:pPr>
            <a:r>
              <a:rPr lang="en-US" altLang="ko-KR" dirty="0"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66</a:t>
            </a:fld>
            <a:endParaRPr lang="en-US" altLang="ko-KR" dirty="0"/>
          </a:p>
        </p:txBody>
      </p:sp>
      <p:grpSp>
        <p:nvGrpSpPr>
          <p:cNvPr id="8" name="组合 7"/>
          <p:cNvGrpSpPr/>
          <p:nvPr/>
        </p:nvGrpSpPr>
        <p:grpSpPr>
          <a:xfrm>
            <a:off x="7134577" y="2968977"/>
            <a:ext cx="1930403" cy="1072446"/>
            <a:chOff x="6953953" y="2867376"/>
            <a:chExt cx="1930403" cy="1072446"/>
          </a:xfrm>
        </p:grpSpPr>
        <p:sp>
          <p:nvSpPr>
            <p:cNvPr id="6" name="右大括号 5"/>
            <p:cNvSpPr/>
            <p:nvPr/>
          </p:nvSpPr>
          <p:spPr bwMode="auto">
            <a:xfrm>
              <a:off x="6953953" y="2867376"/>
              <a:ext cx="282222" cy="1072446"/>
            </a:xfrm>
            <a:prstGeom prst="rightBrac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7281334" y="2991556"/>
              <a:ext cx="1603022" cy="707886"/>
            </a:xfrm>
            <a:prstGeom prst="rect">
              <a:avLst/>
            </a:prstGeom>
            <a:noFill/>
          </p:spPr>
          <p:txBody>
            <a:bodyPr wrap="square" rtlCol="0">
              <a:spAutoFit/>
            </a:bodyPr>
            <a:lstStyle/>
            <a:p>
              <a:r>
                <a:rPr lang="en-GB" altLang="zh-CN" sz="2000" dirty="0" smtClean="0">
                  <a:solidFill>
                    <a:schemeClr val="accent6"/>
                  </a:solidFill>
                  <a:latin typeface="+mn-lt"/>
                </a:rPr>
                <a:t>Data-driven model </a:t>
              </a:r>
              <a:endParaRPr lang="zh-CN" altLang="en-US" sz="2000" dirty="0">
                <a:solidFill>
                  <a:schemeClr val="accent6"/>
                </a:solidFill>
                <a:latin typeface="+mn-lt"/>
              </a:endParaRPr>
            </a:p>
          </p:txBody>
        </p:sp>
      </p:grpSp>
      <p:grpSp>
        <p:nvGrpSpPr>
          <p:cNvPr id="9" name="组合 8"/>
          <p:cNvGrpSpPr/>
          <p:nvPr/>
        </p:nvGrpSpPr>
        <p:grpSpPr>
          <a:xfrm>
            <a:off x="7631289" y="4368800"/>
            <a:ext cx="1603025" cy="2082774"/>
            <a:chOff x="6953953" y="2867376"/>
            <a:chExt cx="1603025" cy="2082774"/>
          </a:xfrm>
        </p:grpSpPr>
        <p:sp>
          <p:nvSpPr>
            <p:cNvPr id="10" name="右大括号 9"/>
            <p:cNvSpPr/>
            <p:nvPr/>
          </p:nvSpPr>
          <p:spPr bwMode="auto">
            <a:xfrm>
              <a:off x="6953953" y="2867376"/>
              <a:ext cx="282222" cy="1840090"/>
            </a:xfrm>
            <a:prstGeom prst="rightBrac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a:off x="7292623" y="3318934"/>
              <a:ext cx="1264355" cy="1631216"/>
            </a:xfrm>
            <a:prstGeom prst="rect">
              <a:avLst/>
            </a:prstGeom>
            <a:noFill/>
          </p:spPr>
          <p:txBody>
            <a:bodyPr wrap="square" rtlCol="0">
              <a:spAutoFit/>
            </a:bodyPr>
            <a:lstStyle/>
            <a:p>
              <a:r>
                <a:rPr lang="en-GB" altLang="zh-CN" sz="2000" dirty="0" smtClean="0">
                  <a:solidFill>
                    <a:schemeClr val="accent6"/>
                  </a:solidFill>
                  <a:latin typeface="+mn-lt"/>
                </a:rPr>
                <a:t>Control-driven model (</a:t>
              </a:r>
              <a:r>
                <a:rPr lang="en-GB" altLang="zh-CN" sz="2000" dirty="0" smtClean="0">
                  <a:solidFill>
                    <a:srgbClr val="FF0000"/>
                  </a:solidFill>
                  <a:latin typeface="+mn-lt"/>
                </a:rPr>
                <a:t>MPLS support</a:t>
              </a:r>
              <a:r>
                <a:rPr lang="en-GB" altLang="zh-CN" sz="2000" dirty="0" smtClean="0">
                  <a:solidFill>
                    <a:schemeClr val="accent6"/>
                  </a:solidFill>
                  <a:latin typeface="+mn-lt"/>
                </a:rPr>
                <a:t>)</a:t>
              </a:r>
              <a:endParaRPr lang="zh-CN" altLang="en-US" sz="2000" dirty="0">
                <a:solidFill>
                  <a:schemeClr val="accent6"/>
                </a:solidFill>
                <a:latin typeface="+mn-lt"/>
              </a:endParaRPr>
            </a:p>
          </p:txBody>
        </p:sp>
      </p:grpSp>
      <p:grpSp>
        <p:nvGrpSpPr>
          <p:cNvPr id="15" name="组合 14"/>
          <p:cNvGrpSpPr/>
          <p:nvPr/>
        </p:nvGrpSpPr>
        <p:grpSpPr>
          <a:xfrm>
            <a:off x="4718756" y="1241778"/>
            <a:ext cx="4007555" cy="508000"/>
            <a:chOff x="4718756" y="1241778"/>
            <a:chExt cx="4007555" cy="508000"/>
          </a:xfrm>
        </p:grpSpPr>
        <p:sp>
          <p:nvSpPr>
            <p:cNvPr id="12" name="TextBox 11"/>
            <p:cNvSpPr txBox="1"/>
            <p:nvPr/>
          </p:nvSpPr>
          <p:spPr>
            <a:xfrm>
              <a:off x="6400800" y="1241778"/>
              <a:ext cx="2325511"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smtClean="0">
                  <a:solidFill>
                    <a:srgbClr val="FF6600"/>
                  </a:solidFill>
                  <a:latin typeface="+mn-lt"/>
                </a:rPr>
                <a:t>not interoperable</a:t>
              </a:r>
              <a:endParaRPr lang="zh-CN" altLang="en-US" sz="2000" dirty="0">
                <a:solidFill>
                  <a:srgbClr val="FF6600"/>
                </a:solidFill>
                <a:latin typeface="+mn-lt"/>
              </a:endParaRPr>
            </a:p>
          </p:txBody>
        </p:sp>
        <p:cxnSp>
          <p:nvCxnSpPr>
            <p:cNvPr id="14" name="直接箭头连接符 13"/>
            <p:cNvCxnSpPr>
              <a:stCxn id="12" idx="1"/>
            </p:cNvCxnSpPr>
            <p:nvPr/>
          </p:nvCxnSpPr>
          <p:spPr bwMode="auto">
            <a:xfrm flipH="1">
              <a:off x="4718756" y="1441833"/>
              <a:ext cx="1682044" cy="30794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467" y="228600"/>
            <a:ext cx="8748889" cy="1143000"/>
          </a:xfrm>
        </p:spPr>
        <p:txBody>
          <a:bodyPr/>
          <a:lstStyle/>
          <a:p>
            <a:r>
              <a:rPr lang="en-US" altLang="zh-CN" sz="3600" dirty="0" smtClean="0"/>
              <a:t>Multilayer Switch as a Fast IP Router</a:t>
            </a:r>
            <a:endParaRPr lang="zh-CN" altLang="en-US" sz="36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67</a:t>
            </a:fld>
            <a:endParaRPr lang="en-US" altLang="ko-KR" dirty="0"/>
          </a:p>
        </p:txBody>
      </p:sp>
      <p:pic>
        <p:nvPicPr>
          <p:cNvPr id="135170" name="Picture 2"/>
          <p:cNvPicPr>
            <a:picLocks noChangeAspect="1" noChangeArrowheads="1"/>
          </p:cNvPicPr>
          <p:nvPr/>
        </p:nvPicPr>
        <p:blipFill>
          <a:blip r:embed="rId3" cstate="print"/>
          <a:srcRect/>
          <a:stretch>
            <a:fillRect/>
          </a:stretch>
        </p:blipFill>
        <p:spPr bwMode="auto">
          <a:xfrm>
            <a:off x="11289" y="1098020"/>
            <a:ext cx="9093994" cy="2434114"/>
          </a:xfrm>
          <a:prstGeom prst="rect">
            <a:avLst/>
          </a:prstGeom>
          <a:noFill/>
          <a:ln w="9525">
            <a:noFill/>
            <a:miter lim="800000"/>
            <a:headEnd/>
            <a:tailEnd/>
          </a:ln>
        </p:spPr>
      </p:pic>
      <p:pic>
        <p:nvPicPr>
          <p:cNvPr id="135171" name="Picture 3"/>
          <p:cNvPicPr>
            <a:picLocks noChangeAspect="1" noChangeArrowheads="1"/>
          </p:cNvPicPr>
          <p:nvPr/>
        </p:nvPicPr>
        <p:blipFill>
          <a:blip r:embed="rId4" cstate="print"/>
          <a:srcRect/>
          <a:stretch>
            <a:fillRect/>
          </a:stretch>
        </p:blipFill>
        <p:spPr bwMode="auto">
          <a:xfrm>
            <a:off x="11290" y="3862741"/>
            <a:ext cx="9074277" cy="2480691"/>
          </a:xfrm>
          <a:prstGeom prst="rect">
            <a:avLst/>
          </a:prstGeom>
          <a:noFill/>
          <a:ln w="9525">
            <a:noFill/>
            <a:miter lim="800000"/>
            <a:headEnd/>
            <a:tailEnd/>
          </a:ln>
        </p:spPr>
      </p:pic>
      <p:sp>
        <p:nvSpPr>
          <p:cNvPr id="7" name="椭圆 6"/>
          <p:cNvSpPr/>
          <p:nvPr/>
        </p:nvSpPr>
        <p:spPr bwMode="auto">
          <a:xfrm>
            <a:off x="5629275" y="4848225"/>
            <a:ext cx="781050" cy="295275"/>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911578"/>
          </a:xfrm>
        </p:spPr>
        <p:txBody>
          <a:bodyPr/>
          <a:lstStyle/>
          <a:p>
            <a:r>
              <a:rPr lang="en-US" altLang="zh-CN" sz="3200" dirty="0" smtClean="0"/>
              <a:t>Multiprotocol Label Switching (MPLS)</a:t>
            </a:r>
            <a:endParaRPr lang="zh-CN" altLang="en-US" sz="3200" dirty="0"/>
          </a:p>
        </p:txBody>
      </p:sp>
      <p:sp>
        <p:nvSpPr>
          <p:cNvPr id="3" name="内容占位符 2"/>
          <p:cNvSpPr>
            <a:spLocks noGrp="1"/>
          </p:cNvSpPr>
          <p:nvPr>
            <p:ph idx="1"/>
          </p:nvPr>
        </p:nvSpPr>
        <p:spPr>
          <a:xfrm>
            <a:off x="533400" y="1001889"/>
            <a:ext cx="7772400" cy="2757311"/>
          </a:xfrm>
        </p:spPr>
        <p:txBody>
          <a:bodyPr/>
          <a:lstStyle/>
          <a:p>
            <a:r>
              <a:rPr lang="en-US" altLang="zh-CN" sz="2000" dirty="0" smtClean="0"/>
              <a:t>the latest step in the evolution of multilayer switching in the Internet (an IETF standards-based approach)</a:t>
            </a:r>
          </a:p>
          <a:p>
            <a:r>
              <a:rPr lang="en-US" altLang="zh-CN" sz="2000" dirty="0" smtClean="0"/>
              <a:t>uses the </a:t>
            </a:r>
            <a:r>
              <a:rPr lang="en-US" altLang="zh-CN" sz="2000" u="sng" dirty="0" smtClean="0">
                <a:solidFill>
                  <a:srgbClr val="0070C0"/>
                </a:solidFill>
              </a:rPr>
              <a:t>control-driven</a:t>
            </a:r>
            <a:r>
              <a:rPr lang="en-US" altLang="zh-CN" sz="2000" u="sng" dirty="0" smtClean="0"/>
              <a:t> model </a:t>
            </a:r>
            <a:r>
              <a:rPr lang="en-US" altLang="zh-CN" sz="2000" dirty="0" smtClean="0"/>
              <a:t>to initiate the assignment and distribution of label bindings</a:t>
            </a:r>
          </a:p>
          <a:p>
            <a:r>
              <a:rPr lang="en-US" altLang="zh-CN" sz="2000" dirty="0" smtClean="0">
                <a:solidFill>
                  <a:srgbClr val="0070C0"/>
                </a:solidFill>
              </a:rPr>
              <a:t>support</a:t>
            </a:r>
            <a:r>
              <a:rPr lang="en-US" altLang="zh-CN" sz="2000" dirty="0" smtClean="0"/>
              <a:t> multivendor </a:t>
            </a:r>
            <a:r>
              <a:rPr lang="en-US" altLang="zh-CN" sz="2000" dirty="0" smtClean="0">
                <a:solidFill>
                  <a:srgbClr val="0070C0"/>
                </a:solidFill>
              </a:rPr>
              <a:t>interoperability</a:t>
            </a:r>
          </a:p>
          <a:p>
            <a:r>
              <a:rPr lang="en-US" altLang="zh-CN" sz="2000" dirty="0" smtClean="0"/>
              <a:t>does not implement ATM Forum signaling or routing protocols – </a:t>
            </a:r>
            <a:r>
              <a:rPr lang="en-US" altLang="zh-CN" sz="2000" u="sng" dirty="0" smtClean="0"/>
              <a:t>the complexity </a:t>
            </a:r>
            <a:r>
              <a:rPr lang="en-US" altLang="zh-CN" sz="2000" dirty="0" smtClean="0"/>
              <a:t>of coordinating two different protocol architectures is </a:t>
            </a:r>
            <a:r>
              <a:rPr lang="en-US" altLang="zh-CN" sz="2000" u="sng" dirty="0" smtClean="0"/>
              <a:t>eliminated</a:t>
            </a:r>
            <a:endParaRPr lang="zh-CN" altLang="en-US" sz="2000" u="sng"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68</a:t>
            </a:fld>
            <a:endParaRPr lang="en-US" altLang="ko-KR" dirty="0"/>
          </a:p>
        </p:txBody>
      </p:sp>
      <p:pic>
        <p:nvPicPr>
          <p:cNvPr id="136194" name="Picture 2"/>
          <p:cNvPicPr>
            <a:picLocks noChangeAspect="1" noChangeArrowheads="1"/>
          </p:cNvPicPr>
          <p:nvPr/>
        </p:nvPicPr>
        <p:blipFill>
          <a:blip r:embed="rId3" cstate="print"/>
          <a:srcRect/>
          <a:stretch>
            <a:fillRect/>
          </a:stretch>
        </p:blipFill>
        <p:spPr bwMode="auto">
          <a:xfrm>
            <a:off x="-45155" y="3801181"/>
            <a:ext cx="9227439" cy="2659761"/>
          </a:xfrm>
          <a:prstGeom prst="rect">
            <a:avLst/>
          </a:prstGeom>
          <a:noFill/>
          <a:ln w="9525">
            <a:noFill/>
            <a:miter lim="800000"/>
            <a:headEnd/>
            <a:tailEnd/>
          </a:ln>
        </p:spPr>
      </p:pic>
      <p:sp>
        <p:nvSpPr>
          <p:cNvPr id="7" name="椭圆 6"/>
          <p:cNvSpPr/>
          <p:nvPr/>
        </p:nvSpPr>
        <p:spPr bwMode="auto">
          <a:xfrm>
            <a:off x="5895975" y="4762500"/>
            <a:ext cx="723900" cy="295275"/>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4"/>
          <p:cNvSpPr>
            <a:spLocks noGrp="1"/>
          </p:cNvSpPr>
          <p:nvPr>
            <p:ph type="ftr" sz="quarter" idx="11"/>
          </p:nvPr>
        </p:nvSpPr>
        <p:spPr/>
        <p:txBody>
          <a:bodyPr/>
          <a:lstStyle/>
          <a:p>
            <a:r>
              <a:rPr lang="en-US" altLang="zh-CN" dirty="0" smtClean="0"/>
              <a:t>Network Switching</a:t>
            </a:r>
            <a:endParaRPr lang="en-US" altLang="zh-CN" dirty="0"/>
          </a:p>
        </p:txBody>
      </p:sp>
      <p:sp>
        <p:nvSpPr>
          <p:cNvPr id="27" name="灯片编号占位符 5"/>
          <p:cNvSpPr>
            <a:spLocks noGrp="1"/>
          </p:cNvSpPr>
          <p:nvPr>
            <p:ph type="sldNum" sz="quarter" idx="12"/>
          </p:nvPr>
        </p:nvSpPr>
        <p:spPr/>
        <p:txBody>
          <a:bodyPr/>
          <a:lstStyle/>
          <a:p>
            <a:r>
              <a:rPr lang="en-US" altLang="zh-CN" dirty="0" smtClean="0"/>
              <a:t>3-</a:t>
            </a:r>
            <a:fld id="{3C9C64A0-4A11-4513-B749-3228E25CA796}" type="slidenum">
              <a:rPr lang="en-US" altLang="zh-CN" smtClean="0"/>
              <a:pPr/>
              <a:t>69</a:t>
            </a:fld>
            <a:endParaRPr lang="en-US" altLang="zh-CN" dirty="0"/>
          </a:p>
        </p:txBody>
      </p:sp>
      <p:sp>
        <p:nvSpPr>
          <p:cNvPr id="546818" name="Rectangle 2"/>
          <p:cNvSpPr>
            <a:spLocks noGrp="1" noChangeArrowheads="1"/>
          </p:cNvSpPr>
          <p:nvPr>
            <p:ph type="title"/>
          </p:nvPr>
        </p:nvSpPr>
        <p:spPr>
          <a:xfrm>
            <a:off x="533400" y="228600"/>
            <a:ext cx="7772400" cy="821267"/>
          </a:xfrm>
        </p:spPr>
        <p:txBody>
          <a:bodyPr/>
          <a:lstStyle/>
          <a:p>
            <a:r>
              <a:rPr lang="en-US" altLang="zh-CN" sz="3200" dirty="0" smtClean="0">
                <a:ea typeface="宋体" pitchFamily="2" charset="-122"/>
              </a:rPr>
              <a:t>MPLS</a:t>
            </a:r>
            <a:r>
              <a:rPr lang="en-US" altLang="zh-CN" sz="3200" dirty="0">
                <a:ea typeface="宋体" pitchFamily="2" charset="-122"/>
              </a:rPr>
              <a:t> </a:t>
            </a:r>
            <a:r>
              <a:rPr lang="en-US" altLang="zh-CN" sz="3200" dirty="0" smtClean="0">
                <a:ea typeface="宋体" pitchFamily="2" charset="-122"/>
              </a:rPr>
              <a:t>Encapsulation</a:t>
            </a:r>
            <a:endParaRPr lang="en-US" altLang="zh-CN" sz="3200" dirty="0">
              <a:ea typeface="宋体" pitchFamily="2" charset="-122"/>
            </a:endParaRPr>
          </a:p>
        </p:txBody>
      </p:sp>
      <p:sp>
        <p:nvSpPr>
          <p:cNvPr id="546819" name="Rectangle 3"/>
          <p:cNvSpPr>
            <a:spLocks noGrp="1" noChangeArrowheads="1"/>
          </p:cNvSpPr>
          <p:nvPr>
            <p:ph type="body" idx="1"/>
          </p:nvPr>
        </p:nvSpPr>
        <p:spPr>
          <a:xfrm>
            <a:off x="533399" y="1061156"/>
            <a:ext cx="8294511" cy="2190044"/>
          </a:xfrm>
        </p:spPr>
        <p:txBody>
          <a:bodyPr/>
          <a:lstStyle/>
          <a:p>
            <a:r>
              <a:rPr lang="en-US" altLang="zh-CN" sz="2000" dirty="0" smtClean="0"/>
              <a:t>MPLS forwarding component is based on the label-swapping algorithm. </a:t>
            </a:r>
          </a:p>
          <a:p>
            <a:pPr lvl="1"/>
            <a:r>
              <a:rPr lang="en-US" altLang="zh-CN" sz="1600" dirty="0" smtClean="0"/>
              <a:t>If the Layer 2 technology supports a label field, the native label field encapsulates the MPLS label. </a:t>
            </a:r>
          </a:p>
          <a:p>
            <a:pPr lvl="1"/>
            <a:r>
              <a:rPr lang="en-US" altLang="zh-CN" sz="1600" dirty="0" smtClean="0"/>
              <a:t>If not, the MPLS label is encapsulated in a standardized (</a:t>
            </a:r>
            <a:r>
              <a:rPr lang="en-US" altLang="zh-CN" sz="1600" dirty="0" smtClean="0">
                <a:solidFill>
                  <a:srgbClr val="0070C0"/>
                </a:solidFill>
              </a:rPr>
              <a:t>fixed-length) MPLS header that </a:t>
            </a:r>
            <a:r>
              <a:rPr lang="en-US" altLang="zh-CN" sz="1600" dirty="0" smtClean="0"/>
              <a:t>is inserted between the Layer 2 and IP headers.</a:t>
            </a:r>
          </a:p>
          <a:p>
            <a:r>
              <a:rPr lang="en-US" altLang="zh-CN" sz="2000" dirty="0" smtClean="0"/>
              <a:t>The MPLS header permits any link layer technology to carry an MPLS</a:t>
            </a:r>
            <a:endParaRPr lang="en-US" altLang="zh-CN" sz="2000" dirty="0">
              <a:ea typeface="宋体" pitchFamily="2" charset="-122"/>
            </a:endParaRPr>
          </a:p>
        </p:txBody>
      </p:sp>
      <p:sp>
        <p:nvSpPr>
          <p:cNvPr id="546820" name="Freeform 4"/>
          <p:cNvSpPr>
            <a:spLocks/>
          </p:cNvSpPr>
          <p:nvPr/>
        </p:nvSpPr>
        <p:spPr bwMode="auto">
          <a:xfrm>
            <a:off x="2052638" y="4978050"/>
            <a:ext cx="3108325" cy="1084263"/>
          </a:xfrm>
          <a:custGeom>
            <a:avLst/>
            <a:gdLst/>
            <a:ahLst/>
            <a:cxnLst>
              <a:cxn ang="0">
                <a:pos x="337" y="0"/>
              </a:cxn>
              <a:cxn ang="0">
                <a:pos x="0" y="683"/>
              </a:cxn>
              <a:cxn ang="0">
                <a:pos x="1958" y="683"/>
              </a:cxn>
              <a:cxn ang="0">
                <a:pos x="1382" y="0"/>
              </a:cxn>
            </a:cxnLst>
            <a:rect l="0" t="0" r="r" b="b"/>
            <a:pathLst>
              <a:path w="1958" h="683">
                <a:moveTo>
                  <a:pt x="337" y="0"/>
                </a:moveTo>
                <a:lnTo>
                  <a:pt x="0" y="683"/>
                </a:lnTo>
                <a:lnTo>
                  <a:pt x="1958" y="683"/>
                </a:lnTo>
                <a:lnTo>
                  <a:pt x="1382" y="0"/>
                </a:lnTo>
              </a:path>
            </a:pathLst>
          </a:custGeom>
          <a:gradFill rotWithShape="1">
            <a:gsLst>
              <a:gs pos="0">
                <a:schemeClr val="bg2"/>
              </a:gs>
              <a:gs pos="100000">
                <a:srgbClr val="FFFFFF"/>
              </a:gs>
            </a:gsLst>
            <a:lin ang="5400000" scaled="1"/>
          </a:gradFill>
          <a:ln w="9525">
            <a:noFill/>
            <a:round/>
            <a:headEnd/>
            <a:tailEnd/>
          </a:ln>
          <a:effectLst/>
        </p:spPr>
        <p:txBody>
          <a:bodyPr/>
          <a:lstStyle/>
          <a:p>
            <a:endParaRPr lang="zh-CN" altLang="en-US" sz="1600">
              <a:latin typeface="+mn-lt"/>
            </a:endParaRPr>
          </a:p>
        </p:txBody>
      </p:sp>
      <p:sp>
        <p:nvSpPr>
          <p:cNvPr id="546821" name="Rectangle 5"/>
          <p:cNvSpPr>
            <a:spLocks noChangeArrowheads="1"/>
          </p:cNvSpPr>
          <p:nvPr/>
        </p:nvSpPr>
        <p:spPr bwMode="auto">
          <a:xfrm>
            <a:off x="706438" y="4350988"/>
            <a:ext cx="8047037" cy="639762"/>
          </a:xfrm>
          <a:prstGeom prst="rect">
            <a:avLst/>
          </a:prstGeom>
          <a:solidFill>
            <a:schemeClr val="accent1"/>
          </a:solidFill>
          <a:ln w="9525">
            <a:solidFill>
              <a:schemeClr val="tx1"/>
            </a:solidFill>
            <a:miter lim="800000"/>
            <a:headEnd/>
            <a:tailEnd/>
          </a:ln>
          <a:effectLst/>
        </p:spPr>
        <p:txBody>
          <a:bodyPr wrap="none" anchor="ctr"/>
          <a:lstStyle/>
          <a:p>
            <a:endParaRPr lang="zh-CN" altLang="en-US" sz="1600">
              <a:latin typeface="+mn-lt"/>
            </a:endParaRPr>
          </a:p>
        </p:txBody>
      </p:sp>
      <p:sp>
        <p:nvSpPr>
          <p:cNvPr id="546822" name="Text Box 6"/>
          <p:cNvSpPr txBox="1">
            <a:spLocks noChangeArrowheads="1"/>
          </p:cNvSpPr>
          <p:nvPr/>
        </p:nvSpPr>
        <p:spPr bwMode="auto">
          <a:xfrm>
            <a:off x="1241904" y="4355750"/>
            <a:ext cx="853119" cy="584775"/>
          </a:xfrm>
          <a:prstGeom prst="rect">
            <a:avLst/>
          </a:prstGeom>
          <a:noFill/>
          <a:ln w="9525">
            <a:noFill/>
            <a:miter lim="800000"/>
            <a:headEnd/>
            <a:tailEnd/>
          </a:ln>
          <a:effectLst/>
        </p:spPr>
        <p:txBody>
          <a:bodyPr wrap="none">
            <a:spAutoFit/>
          </a:bodyPr>
          <a:lstStyle/>
          <a:p>
            <a:pPr algn="ctr" eaLnBrk="1" hangingPunct="1"/>
            <a:r>
              <a:rPr lang="en-US" altLang="zh-CN" sz="1600" i="0" dirty="0" smtClean="0">
                <a:latin typeface="+mn-lt"/>
                <a:ea typeface="宋体" pitchFamily="2" charset="-122"/>
              </a:rPr>
              <a:t>L2</a:t>
            </a:r>
            <a:endParaRPr lang="en-US" altLang="zh-CN" sz="1600" i="0" dirty="0">
              <a:latin typeface="+mn-lt"/>
              <a:ea typeface="宋体" pitchFamily="2" charset="-122"/>
            </a:endParaRPr>
          </a:p>
          <a:p>
            <a:pPr algn="ctr" eaLnBrk="1" hangingPunct="1"/>
            <a:r>
              <a:rPr lang="en-US" altLang="zh-CN" sz="1600" i="0" dirty="0">
                <a:latin typeface="+mn-lt"/>
                <a:ea typeface="宋体" pitchFamily="2" charset="-122"/>
              </a:rPr>
              <a:t>header</a:t>
            </a:r>
          </a:p>
        </p:txBody>
      </p:sp>
      <p:sp>
        <p:nvSpPr>
          <p:cNvPr id="546824" name="Text Box 8"/>
          <p:cNvSpPr txBox="1">
            <a:spLocks noChangeArrowheads="1"/>
          </p:cNvSpPr>
          <p:nvPr/>
        </p:nvSpPr>
        <p:spPr bwMode="auto">
          <a:xfrm>
            <a:off x="4397291" y="4477988"/>
            <a:ext cx="1133644" cy="338554"/>
          </a:xfrm>
          <a:prstGeom prst="rect">
            <a:avLst/>
          </a:prstGeom>
          <a:noFill/>
          <a:ln w="9525">
            <a:noFill/>
            <a:miter lim="800000"/>
            <a:headEnd/>
            <a:tailEnd/>
          </a:ln>
          <a:effectLst/>
        </p:spPr>
        <p:txBody>
          <a:bodyPr wrap="none">
            <a:spAutoFit/>
          </a:bodyPr>
          <a:lstStyle/>
          <a:p>
            <a:pPr algn="ctr" eaLnBrk="1" hangingPunct="1"/>
            <a:r>
              <a:rPr lang="en-US" altLang="zh-CN" sz="1600" i="0">
                <a:latin typeface="+mn-lt"/>
                <a:ea typeface="宋体" pitchFamily="2" charset="-122"/>
              </a:rPr>
              <a:t>IP header</a:t>
            </a:r>
          </a:p>
        </p:txBody>
      </p:sp>
      <p:sp>
        <p:nvSpPr>
          <p:cNvPr id="546825" name="Line 9"/>
          <p:cNvSpPr>
            <a:spLocks noChangeShapeType="1"/>
          </p:cNvSpPr>
          <p:nvPr/>
        </p:nvSpPr>
        <p:spPr bwMode="auto">
          <a:xfrm>
            <a:off x="2587625" y="4338288"/>
            <a:ext cx="0" cy="652462"/>
          </a:xfrm>
          <a:prstGeom prst="line">
            <a:avLst/>
          </a:prstGeom>
          <a:noFill/>
          <a:ln w="9525">
            <a:solidFill>
              <a:schemeClr val="tx1"/>
            </a:solidFill>
            <a:round/>
            <a:headEnd/>
            <a:tailEnd/>
          </a:ln>
          <a:effectLst/>
        </p:spPr>
        <p:txBody>
          <a:bodyPr/>
          <a:lstStyle/>
          <a:p>
            <a:endParaRPr lang="zh-CN" altLang="en-US" sz="1600">
              <a:latin typeface="+mn-lt"/>
            </a:endParaRPr>
          </a:p>
        </p:txBody>
      </p:sp>
      <p:sp>
        <p:nvSpPr>
          <p:cNvPr id="546826" name="Line 10"/>
          <p:cNvSpPr>
            <a:spLocks noChangeShapeType="1"/>
          </p:cNvSpPr>
          <p:nvPr/>
        </p:nvSpPr>
        <p:spPr bwMode="auto">
          <a:xfrm>
            <a:off x="4241800" y="4333525"/>
            <a:ext cx="0" cy="652463"/>
          </a:xfrm>
          <a:prstGeom prst="line">
            <a:avLst/>
          </a:prstGeom>
          <a:noFill/>
          <a:ln w="9525">
            <a:solidFill>
              <a:schemeClr val="tx1"/>
            </a:solidFill>
            <a:round/>
            <a:headEnd/>
            <a:tailEnd/>
          </a:ln>
          <a:effectLst/>
        </p:spPr>
        <p:txBody>
          <a:bodyPr/>
          <a:lstStyle/>
          <a:p>
            <a:endParaRPr lang="zh-CN" altLang="en-US" sz="1600">
              <a:latin typeface="+mn-lt"/>
            </a:endParaRPr>
          </a:p>
        </p:txBody>
      </p:sp>
      <p:sp>
        <p:nvSpPr>
          <p:cNvPr id="546827" name="Line 11"/>
          <p:cNvSpPr>
            <a:spLocks noChangeShapeType="1"/>
          </p:cNvSpPr>
          <p:nvPr/>
        </p:nvSpPr>
        <p:spPr bwMode="auto">
          <a:xfrm>
            <a:off x="5588000" y="4335113"/>
            <a:ext cx="0" cy="652462"/>
          </a:xfrm>
          <a:prstGeom prst="line">
            <a:avLst/>
          </a:prstGeom>
          <a:noFill/>
          <a:ln w="9525">
            <a:solidFill>
              <a:schemeClr val="tx1"/>
            </a:solidFill>
            <a:round/>
            <a:headEnd/>
            <a:tailEnd/>
          </a:ln>
          <a:effectLst/>
        </p:spPr>
        <p:txBody>
          <a:bodyPr/>
          <a:lstStyle/>
          <a:p>
            <a:endParaRPr lang="zh-CN" altLang="en-US" sz="1600">
              <a:latin typeface="+mn-lt"/>
            </a:endParaRPr>
          </a:p>
        </p:txBody>
      </p:sp>
      <p:sp>
        <p:nvSpPr>
          <p:cNvPr id="546828" name="Text Box 12"/>
          <p:cNvSpPr txBox="1">
            <a:spLocks noChangeArrowheads="1"/>
          </p:cNvSpPr>
          <p:nvPr/>
        </p:nvSpPr>
        <p:spPr bwMode="auto">
          <a:xfrm>
            <a:off x="5618163" y="4487513"/>
            <a:ext cx="3029997" cy="338554"/>
          </a:xfrm>
          <a:prstGeom prst="rect">
            <a:avLst/>
          </a:prstGeom>
          <a:noFill/>
          <a:ln w="9525">
            <a:noFill/>
            <a:miter lim="800000"/>
            <a:headEnd/>
            <a:tailEnd/>
          </a:ln>
          <a:effectLst/>
        </p:spPr>
        <p:txBody>
          <a:bodyPr wrap="none">
            <a:spAutoFit/>
          </a:bodyPr>
          <a:lstStyle/>
          <a:p>
            <a:pPr eaLnBrk="1" hangingPunct="1"/>
            <a:r>
              <a:rPr lang="en-US" altLang="zh-CN" sz="1600" i="0">
                <a:latin typeface="+mn-lt"/>
                <a:ea typeface="宋体" pitchFamily="2" charset="-122"/>
              </a:rPr>
              <a:t>remainder of link-layer frame</a:t>
            </a:r>
          </a:p>
        </p:txBody>
      </p:sp>
      <p:sp>
        <p:nvSpPr>
          <p:cNvPr id="546841" name="Rectangle 25"/>
          <p:cNvSpPr>
            <a:spLocks noChangeArrowheads="1"/>
          </p:cNvSpPr>
          <p:nvPr/>
        </p:nvSpPr>
        <p:spPr bwMode="auto">
          <a:xfrm>
            <a:off x="2576513" y="4336700"/>
            <a:ext cx="1660525" cy="639763"/>
          </a:xfrm>
          <a:prstGeom prst="rect">
            <a:avLst/>
          </a:prstGeom>
          <a:solidFill>
            <a:srgbClr val="FF0000"/>
          </a:solidFill>
          <a:ln w="9525">
            <a:solidFill>
              <a:schemeClr val="tx1"/>
            </a:solidFill>
            <a:miter lim="800000"/>
            <a:headEnd/>
            <a:tailEnd/>
          </a:ln>
          <a:effectLst/>
        </p:spPr>
        <p:txBody>
          <a:bodyPr wrap="none" anchor="ctr"/>
          <a:lstStyle/>
          <a:p>
            <a:endParaRPr lang="zh-CN" altLang="en-US" sz="1600">
              <a:latin typeface="+mn-lt"/>
            </a:endParaRPr>
          </a:p>
        </p:txBody>
      </p:sp>
      <p:sp>
        <p:nvSpPr>
          <p:cNvPr id="546823" name="Text Box 7"/>
          <p:cNvSpPr txBox="1">
            <a:spLocks noChangeArrowheads="1"/>
          </p:cNvSpPr>
          <p:nvPr/>
        </p:nvSpPr>
        <p:spPr bwMode="auto">
          <a:xfrm>
            <a:off x="2675444" y="4495450"/>
            <a:ext cx="1503938" cy="338554"/>
          </a:xfrm>
          <a:prstGeom prst="rect">
            <a:avLst/>
          </a:prstGeom>
          <a:noFill/>
          <a:ln w="9525">
            <a:noFill/>
            <a:miter lim="800000"/>
            <a:headEnd/>
            <a:tailEnd/>
          </a:ln>
          <a:effectLst/>
        </p:spPr>
        <p:txBody>
          <a:bodyPr wrap="none">
            <a:spAutoFit/>
          </a:bodyPr>
          <a:lstStyle/>
          <a:p>
            <a:pPr algn="ctr" eaLnBrk="1" hangingPunct="1"/>
            <a:r>
              <a:rPr lang="en-US" altLang="zh-CN" sz="1600" b="1" i="0">
                <a:solidFill>
                  <a:schemeClr val="bg1"/>
                </a:solidFill>
                <a:latin typeface="+mn-lt"/>
                <a:ea typeface="宋体" pitchFamily="2" charset="-122"/>
              </a:rPr>
              <a:t>MPLS header</a:t>
            </a:r>
          </a:p>
        </p:txBody>
      </p:sp>
      <p:sp>
        <p:nvSpPr>
          <p:cNvPr id="546843" name="Rectangle 27"/>
          <p:cNvSpPr>
            <a:spLocks noChangeArrowheads="1"/>
          </p:cNvSpPr>
          <p:nvPr/>
        </p:nvSpPr>
        <p:spPr bwMode="auto">
          <a:xfrm>
            <a:off x="2155825" y="5722588"/>
            <a:ext cx="3122613" cy="679450"/>
          </a:xfrm>
          <a:prstGeom prst="rect">
            <a:avLst/>
          </a:prstGeom>
          <a:solidFill>
            <a:srgbClr val="FF0000"/>
          </a:solidFill>
          <a:ln w="9525">
            <a:solidFill>
              <a:schemeClr val="tx1"/>
            </a:solidFill>
            <a:miter lim="800000"/>
            <a:headEnd/>
            <a:tailEnd/>
          </a:ln>
          <a:effectLst/>
        </p:spPr>
        <p:txBody>
          <a:bodyPr wrap="none" anchor="ctr"/>
          <a:lstStyle/>
          <a:p>
            <a:pPr algn="ctr" eaLnBrk="1" hangingPunct="1"/>
            <a:endParaRPr lang="zh-CN" altLang="zh-CN" sz="1600" i="0">
              <a:latin typeface="+mn-lt"/>
            </a:endParaRPr>
          </a:p>
        </p:txBody>
      </p:sp>
      <p:sp>
        <p:nvSpPr>
          <p:cNvPr id="546844" name="Text Box 28"/>
          <p:cNvSpPr txBox="1">
            <a:spLocks noChangeArrowheads="1"/>
          </p:cNvSpPr>
          <p:nvPr/>
        </p:nvSpPr>
        <p:spPr bwMode="auto">
          <a:xfrm>
            <a:off x="2668588" y="5890863"/>
            <a:ext cx="636713" cy="338554"/>
          </a:xfrm>
          <a:prstGeom prst="rect">
            <a:avLst/>
          </a:prstGeom>
          <a:solidFill>
            <a:srgbClr val="FF0000"/>
          </a:solidFill>
          <a:ln w="9525">
            <a:noFill/>
            <a:miter lim="800000"/>
            <a:headEnd/>
            <a:tailEnd/>
          </a:ln>
          <a:effectLst/>
        </p:spPr>
        <p:txBody>
          <a:bodyPr wrap="none">
            <a:spAutoFit/>
          </a:bodyPr>
          <a:lstStyle/>
          <a:p>
            <a:pPr eaLnBrk="1" hangingPunct="1"/>
            <a:r>
              <a:rPr lang="en-US" altLang="zh-CN" sz="1600" i="0">
                <a:solidFill>
                  <a:schemeClr val="bg1"/>
                </a:solidFill>
                <a:latin typeface="+mn-lt"/>
                <a:ea typeface="宋体" pitchFamily="2" charset="-122"/>
              </a:rPr>
              <a:t>label</a:t>
            </a:r>
          </a:p>
        </p:txBody>
      </p:sp>
      <p:sp>
        <p:nvSpPr>
          <p:cNvPr id="546845" name="Text Box 29"/>
          <p:cNvSpPr txBox="1">
            <a:spLocks noChangeArrowheads="1"/>
          </p:cNvSpPr>
          <p:nvPr/>
        </p:nvSpPr>
        <p:spPr bwMode="auto">
          <a:xfrm>
            <a:off x="3851275" y="5898800"/>
            <a:ext cx="543739" cy="338554"/>
          </a:xfrm>
          <a:prstGeom prst="rect">
            <a:avLst/>
          </a:prstGeom>
          <a:solidFill>
            <a:srgbClr val="FF0000"/>
          </a:solidFill>
          <a:ln w="9525">
            <a:noFill/>
            <a:miter lim="800000"/>
            <a:headEnd/>
            <a:tailEnd/>
          </a:ln>
          <a:effectLst/>
        </p:spPr>
        <p:txBody>
          <a:bodyPr wrap="none">
            <a:spAutoFit/>
          </a:bodyPr>
          <a:lstStyle/>
          <a:p>
            <a:pPr eaLnBrk="1" hangingPunct="1"/>
            <a:r>
              <a:rPr lang="en-US" altLang="zh-CN" sz="1600" i="0" dirty="0">
                <a:solidFill>
                  <a:schemeClr val="bg1"/>
                </a:solidFill>
                <a:latin typeface="+mn-lt"/>
                <a:ea typeface="宋体" pitchFamily="2" charset="-122"/>
              </a:rPr>
              <a:t>Exp</a:t>
            </a:r>
          </a:p>
        </p:txBody>
      </p:sp>
      <p:sp>
        <p:nvSpPr>
          <p:cNvPr id="546846" name="Text Box 30"/>
          <p:cNvSpPr txBox="1">
            <a:spLocks noChangeArrowheads="1"/>
          </p:cNvSpPr>
          <p:nvPr/>
        </p:nvSpPr>
        <p:spPr bwMode="auto">
          <a:xfrm>
            <a:off x="4408488" y="5906738"/>
            <a:ext cx="327334" cy="338554"/>
          </a:xfrm>
          <a:prstGeom prst="rect">
            <a:avLst/>
          </a:prstGeom>
          <a:solidFill>
            <a:srgbClr val="FF0000"/>
          </a:solidFill>
          <a:ln w="9525">
            <a:noFill/>
            <a:miter lim="800000"/>
            <a:headEnd/>
            <a:tailEnd/>
          </a:ln>
          <a:effectLst/>
        </p:spPr>
        <p:txBody>
          <a:bodyPr wrap="none">
            <a:spAutoFit/>
          </a:bodyPr>
          <a:lstStyle/>
          <a:p>
            <a:pPr eaLnBrk="1" hangingPunct="1"/>
            <a:r>
              <a:rPr lang="en-US" altLang="zh-CN" sz="1600" i="0">
                <a:solidFill>
                  <a:schemeClr val="bg1"/>
                </a:solidFill>
                <a:latin typeface="+mn-lt"/>
                <a:ea typeface="宋体" pitchFamily="2" charset="-122"/>
              </a:rPr>
              <a:t>S</a:t>
            </a:r>
          </a:p>
        </p:txBody>
      </p:sp>
      <p:sp>
        <p:nvSpPr>
          <p:cNvPr id="546847" name="Text Box 31"/>
          <p:cNvSpPr txBox="1">
            <a:spLocks noChangeArrowheads="1"/>
          </p:cNvSpPr>
          <p:nvPr/>
        </p:nvSpPr>
        <p:spPr bwMode="auto">
          <a:xfrm>
            <a:off x="4678363" y="5903563"/>
            <a:ext cx="577402" cy="338554"/>
          </a:xfrm>
          <a:prstGeom prst="rect">
            <a:avLst/>
          </a:prstGeom>
          <a:solidFill>
            <a:srgbClr val="FF0000"/>
          </a:solidFill>
          <a:ln w="9525">
            <a:noFill/>
            <a:miter lim="800000"/>
            <a:headEnd/>
            <a:tailEnd/>
          </a:ln>
          <a:effectLst/>
        </p:spPr>
        <p:txBody>
          <a:bodyPr wrap="none">
            <a:spAutoFit/>
          </a:bodyPr>
          <a:lstStyle/>
          <a:p>
            <a:pPr eaLnBrk="1" hangingPunct="1"/>
            <a:r>
              <a:rPr lang="en-US" altLang="zh-CN" sz="1600" i="0">
                <a:solidFill>
                  <a:schemeClr val="bg1"/>
                </a:solidFill>
                <a:latin typeface="+mn-lt"/>
                <a:ea typeface="宋体" pitchFamily="2" charset="-122"/>
              </a:rPr>
              <a:t>TTL</a:t>
            </a:r>
          </a:p>
        </p:txBody>
      </p:sp>
      <p:sp>
        <p:nvSpPr>
          <p:cNvPr id="546848" name="Line 32"/>
          <p:cNvSpPr>
            <a:spLocks noChangeShapeType="1"/>
          </p:cNvSpPr>
          <p:nvPr/>
        </p:nvSpPr>
        <p:spPr bwMode="auto">
          <a:xfrm>
            <a:off x="3887788" y="5732113"/>
            <a:ext cx="0" cy="652462"/>
          </a:xfrm>
          <a:prstGeom prst="line">
            <a:avLst/>
          </a:prstGeom>
          <a:noFill/>
          <a:ln w="9525">
            <a:solidFill>
              <a:schemeClr val="tx1"/>
            </a:solidFill>
            <a:round/>
            <a:headEnd/>
            <a:tailEnd/>
          </a:ln>
          <a:effectLst/>
        </p:spPr>
        <p:txBody>
          <a:bodyPr/>
          <a:lstStyle/>
          <a:p>
            <a:endParaRPr lang="zh-CN" altLang="en-US" sz="1600">
              <a:latin typeface="+mn-lt"/>
            </a:endParaRPr>
          </a:p>
        </p:txBody>
      </p:sp>
      <p:sp>
        <p:nvSpPr>
          <p:cNvPr id="546849" name="Line 33"/>
          <p:cNvSpPr>
            <a:spLocks noChangeShapeType="1"/>
          </p:cNvSpPr>
          <p:nvPr/>
        </p:nvSpPr>
        <p:spPr bwMode="auto">
          <a:xfrm>
            <a:off x="4457700" y="5752750"/>
            <a:ext cx="0" cy="652463"/>
          </a:xfrm>
          <a:prstGeom prst="line">
            <a:avLst/>
          </a:prstGeom>
          <a:noFill/>
          <a:ln w="9525">
            <a:solidFill>
              <a:schemeClr val="tx1"/>
            </a:solidFill>
            <a:round/>
            <a:headEnd/>
            <a:tailEnd/>
          </a:ln>
          <a:effectLst/>
        </p:spPr>
        <p:txBody>
          <a:bodyPr/>
          <a:lstStyle/>
          <a:p>
            <a:endParaRPr lang="zh-CN" altLang="en-US" sz="1600">
              <a:latin typeface="+mn-lt"/>
            </a:endParaRPr>
          </a:p>
        </p:txBody>
      </p:sp>
      <p:sp>
        <p:nvSpPr>
          <p:cNvPr id="546850" name="Line 34"/>
          <p:cNvSpPr>
            <a:spLocks noChangeShapeType="1"/>
          </p:cNvSpPr>
          <p:nvPr/>
        </p:nvSpPr>
        <p:spPr bwMode="auto">
          <a:xfrm>
            <a:off x="4727575" y="5747988"/>
            <a:ext cx="0" cy="652462"/>
          </a:xfrm>
          <a:prstGeom prst="line">
            <a:avLst/>
          </a:prstGeom>
          <a:noFill/>
          <a:ln w="9525">
            <a:solidFill>
              <a:schemeClr val="tx1"/>
            </a:solidFill>
            <a:round/>
            <a:headEnd/>
            <a:tailEnd/>
          </a:ln>
          <a:effectLst/>
        </p:spPr>
        <p:txBody>
          <a:bodyPr/>
          <a:lstStyle/>
          <a:p>
            <a:endParaRPr lang="zh-CN" altLang="en-US" sz="1600">
              <a:latin typeface="+mn-lt"/>
            </a:endParaRPr>
          </a:p>
        </p:txBody>
      </p:sp>
      <p:sp>
        <p:nvSpPr>
          <p:cNvPr id="546851" name="Text Box 35"/>
          <p:cNvSpPr txBox="1">
            <a:spLocks noChangeArrowheads="1"/>
          </p:cNvSpPr>
          <p:nvPr/>
        </p:nvSpPr>
        <p:spPr bwMode="auto">
          <a:xfrm>
            <a:off x="2827338" y="6398863"/>
            <a:ext cx="434734" cy="338554"/>
          </a:xfrm>
          <a:prstGeom prst="rect">
            <a:avLst/>
          </a:prstGeom>
          <a:noFill/>
          <a:ln w="9525">
            <a:noFill/>
            <a:miter lim="800000"/>
            <a:headEnd/>
            <a:tailEnd/>
          </a:ln>
          <a:effectLst/>
        </p:spPr>
        <p:txBody>
          <a:bodyPr wrap="none">
            <a:spAutoFit/>
          </a:bodyPr>
          <a:lstStyle/>
          <a:p>
            <a:pPr eaLnBrk="1" hangingPunct="1"/>
            <a:r>
              <a:rPr lang="en-US" altLang="zh-CN" sz="1600" i="0">
                <a:latin typeface="+mn-lt"/>
                <a:ea typeface="宋体" pitchFamily="2" charset="-122"/>
              </a:rPr>
              <a:t>20</a:t>
            </a:r>
          </a:p>
        </p:txBody>
      </p:sp>
      <p:sp>
        <p:nvSpPr>
          <p:cNvPr id="546852" name="Text Box 36"/>
          <p:cNvSpPr txBox="1">
            <a:spLocks noChangeArrowheads="1"/>
          </p:cNvSpPr>
          <p:nvPr/>
        </p:nvSpPr>
        <p:spPr bwMode="auto">
          <a:xfrm>
            <a:off x="3998913" y="6394100"/>
            <a:ext cx="309700" cy="338554"/>
          </a:xfrm>
          <a:prstGeom prst="rect">
            <a:avLst/>
          </a:prstGeom>
          <a:noFill/>
          <a:ln w="9525">
            <a:noFill/>
            <a:miter lim="800000"/>
            <a:headEnd/>
            <a:tailEnd/>
          </a:ln>
          <a:effectLst/>
        </p:spPr>
        <p:txBody>
          <a:bodyPr wrap="none">
            <a:spAutoFit/>
          </a:bodyPr>
          <a:lstStyle/>
          <a:p>
            <a:pPr eaLnBrk="1" hangingPunct="1"/>
            <a:r>
              <a:rPr lang="en-US" altLang="zh-CN" sz="1600" i="0">
                <a:latin typeface="+mn-lt"/>
                <a:ea typeface="宋体" pitchFamily="2" charset="-122"/>
              </a:rPr>
              <a:t>3</a:t>
            </a:r>
          </a:p>
        </p:txBody>
      </p:sp>
      <p:sp>
        <p:nvSpPr>
          <p:cNvPr id="546853" name="Text Box 37"/>
          <p:cNvSpPr txBox="1">
            <a:spLocks noChangeArrowheads="1"/>
          </p:cNvSpPr>
          <p:nvPr/>
        </p:nvSpPr>
        <p:spPr bwMode="auto">
          <a:xfrm>
            <a:off x="4425950" y="6390925"/>
            <a:ext cx="277640" cy="338554"/>
          </a:xfrm>
          <a:prstGeom prst="rect">
            <a:avLst/>
          </a:prstGeom>
          <a:noFill/>
          <a:ln w="9525">
            <a:noFill/>
            <a:miter lim="800000"/>
            <a:headEnd/>
            <a:tailEnd/>
          </a:ln>
          <a:effectLst/>
        </p:spPr>
        <p:txBody>
          <a:bodyPr wrap="none">
            <a:spAutoFit/>
          </a:bodyPr>
          <a:lstStyle/>
          <a:p>
            <a:pPr eaLnBrk="1" hangingPunct="1"/>
            <a:r>
              <a:rPr lang="en-US" altLang="zh-CN" sz="1600" i="0">
                <a:latin typeface="+mn-lt"/>
                <a:ea typeface="宋体" pitchFamily="2" charset="-122"/>
              </a:rPr>
              <a:t>1</a:t>
            </a:r>
          </a:p>
        </p:txBody>
      </p:sp>
      <p:sp>
        <p:nvSpPr>
          <p:cNvPr id="546854" name="Text Box 38"/>
          <p:cNvSpPr txBox="1">
            <a:spLocks noChangeArrowheads="1"/>
          </p:cNvSpPr>
          <p:nvPr/>
        </p:nvSpPr>
        <p:spPr bwMode="auto">
          <a:xfrm>
            <a:off x="4865688" y="6386163"/>
            <a:ext cx="309700" cy="338554"/>
          </a:xfrm>
          <a:prstGeom prst="rect">
            <a:avLst/>
          </a:prstGeom>
          <a:noFill/>
          <a:ln w="9525">
            <a:noFill/>
            <a:miter lim="800000"/>
            <a:headEnd/>
            <a:tailEnd/>
          </a:ln>
          <a:effectLst/>
        </p:spPr>
        <p:txBody>
          <a:bodyPr wrap="none">
            <a:spAutoFit/>
          </a:bodyPr>
          <a:lstStyle/>
          <a:p>
            <a:pPr eaLnBrk="1" hangingPunct="1"/>
            <a:r>
              <a:rPr lang="en-US" altLang="zh-CN" sz="1600" i="0" dirty="0" smtClean="0">
                <a:latin typeface="+mn-lt"/>
                <a:ea typeface="宋体" pitchFamily="2" charset="-122"/>
              </a:rPr>
              <a:t>8</a:t>
            </a:r>
            <a:endParaRPr lang="en-US" altLang="zh-CN" sz="1600" i="0" dirty="0">
              <a:latin typeface="+mn-lt"/>
              <a:ea typeface="宋体" pitchFamily="2" charset="-122"/>
            </a:endParaRPr>
          </a:p>
        </p:txBody>
      </p:sp>
      <p:sp>
        <p:nvSpPr>
          <p:cNvPr id="28" name="TextBox 27"/>
          <p:cNvSpPr txBox="1"/>
          <p:nvPr/>
        </p:nvSpPr>
        <p:spPr>
          <a:xfrm>
            <a:off x="5825067" y="5204181"/>
            <a:ext cx="3014133" cy="923330"/>
          </a:xfrm>
          <a:prstGeom prst="rect">
            <a:avLst/>
          </a:prstGeom>
          <a:noFill/>
        </p:spPr>
        <p:txBody>
          <a:bodyPr wrap="square" rtlCol="0">
            <a:spAutoFit/>
          </a:bodyPr>
          <a:lstStyle/>
          <a:p>
            <a:r>
              <a:rPr lang="en-US" altLang="zh-CN" sz="1800" dirty="0" smtClean="0">
                <a:latin typeface="+mn-lt"/>
              </a:rPr>
              <a:t>EXP : experimental use</a:t>
            </a:r>
          </a:p>
          <a:p>
            <a:r>
              <a:rPr lang="en-US" altLang="zh-CN" sz="1800" dirty="0" smtClean="0">
                <a:latin typeface="+mn-lt"/>
              </a:rPr>
              <a:t>S = 1: bottom of the stack</a:t>
            </a:r>
          </a:p>
          <a:p>
            <a:r>
              <a:rPr lang="en-US" altLang="zh-CN" sz="1800" dirty="0" smtClean="0">
                <a:latin typeface="+mn-lt"/>
              </a:rPr>
              <a:t>S = 0: other entries</a:t>
            </a:r>
            <a:endParaRPr lang="zh-CN" altLang="en-US" sz="1800" dirty="0">
              <a:latin typeface="+mn-lt"/>
            </a:endParaRPr>
          </a:p>
        </p:txBody>
      </p:sp>
      <p:sp>
        <p:nvSpPr>
          <p:cNvPr id="29" name="右大括号 28"/>
          <p:cNvSpPr/>
          <p:nvPr/>
        </p:nvSpPr>
        <p:spPr bwMode="auto">
          <a:xfrm rot="16200000">
            <a:off x="3259669" y="3321758"/>
            <a:ext cx="304800" cy="1665113"/>
          </a:xfrm>
          <a:prstGeom prst="righ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1" name="TextBox 30"/>
          <p:cNvSpPr txBox="1"/>
          <p:nvPr/>
        </p:nvSpPr>
        <p:spPr>
          <a:xfrm>
            <a:off x="2935111" y="3635025"/>
            <a:ext cx="1151468" cy="400110"/>
          </a:xfrm>
          <a:prstGeom prst="rect">
            <a:avLst/>
          </a:prstGeom>
          <a:noFill/>
        </p:spPr>
        <p:txBody>
          <a:bodyPr wrap="square" rtlCol="0">
            <a:spAutoFit/>
          </a:bodyPr>
          <a:lstStyle/>
          <a:p>
            <a:r>
              <a:rPr lang="en-GB" altLang="zh-CN" sz="2000" dirty="0" smtClean="0">
                <a:latin typeface="+mn-lt"/>
              </a:rPr>
              <a:t>32 bits</a:t>
            </a:r>
            <a:endParaRPr lang="zh-CN" altLang="en-US" sz="20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바닥글 개체 틀 4"/>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7891" name="슬라이드 번호 개체 틀 5"/>
          <p:cNvSpPr>
            <a:spLocks noGrp="1"/>
          </p:cNvSpPr>
          <p:nvPr>
            <p:ph type="sldNum" sz="quarter" idx="12"/>
          </p:nvPr>
        </p:nvSpPr>
        <p:spPr>
          <a:noFill/>
        </p:spPr>
        <p:txBody>
          <a:bodyPr/>
          <a:lstStyle/>
          <a:p>
            <a:r>
              <a:rPr lang="en-US" altLang="ko-KR" dirty="0" smtClean="0"/>
              <a:t>3-</a:t>
            </a:r>
            <a:fld id="{C203D061-4355-40DF-B0EC-9566E9FBE117}" type="slidenum">
              <a:rPr lang="en-US" altLang="ko-KR" smtClean="0"/>
              <a:pPr/>
              <a:t>7</a:t>
            </a:fld>
            <a:endParaRPr lang="en-US" altLang="ko-KR" dirty="0"/>
          </a:p>
        </p:txBody>
      </p:sp>
      <p:pic>
        <p:nvPicPr>
          <p:cNvPr id="37892" name="Picture 2" descr="463 swtching methods"/>
          <p:cNvPicPr>
            <a:picLocks noChangeAspect="1" noChangeArrowheads="1"/>
          </p:cNvPicPr>
          <p:nvPr/>
        </p:nvPicPr>
        <p:blipFill>
          <a:blip r:embed="rId3" cstate="print"/>
          <a:srcRect/>
          <a:stretch>
            <a:fillRect/>
          </a:stretch>
        </p:blipFill>
        <p:spPr bwMode="auto">
          <a:xfrm>
            <a:off x="803275" y="1387475"/>
            <a:ext cx="7391400" cy="5019675"/>
          </a:xfrm>
          <a:prstGeom prst="rect">
            <a:avLst/>
          </a:prstGeom>
          <a:noFill/>
          <a:ln w="9525">
            <a:noFill/>
            <a:miter lim="800000"/>
            <a:headEnd/>
            <a:tailEnd/>
          </a:ln>
        </p:spPr>
      </p:pic>
      <p:sp>
        <p:nvSpPr>
          <p:cNvPr id="37893" name="Rectangle 3"/>
          <p:cNvSpPr>
            <a:spLocks noGrp="1" noChangeArrowheads="1"/>
          </p:cNvSpPr>
          <p:nvPr>
            <p:ph type="title"/>
          </p:nvPr>
        </p:nvSpPr>
        <p:spPr>
          <a:xfrm>
            <a:off x="685800" y="304800"/>
            <a:ext cx="7772400" cy="685800"/>
          </a:xfrm>
        </p:spPr>
        <p:txBody>
          <a:bodyPr/>
          <a:lstStyle/>
          <a:p>
            <a:r>
              <a:rPr lang="en-US" altLang="ko-KR" sz="3600" dirty="0" smtClean="0">
                <a:ea typeface="Gulim" pitchFamily="34" charset="-127"/>
              </a:rPr>
              <a:t>Three types of switching fabrics</a:t>
            </a:r>
            <a:endParaRPr lang="en-US" altLang="ko-KR" dirty="0" smtClean="0">
              <a:ea typeface="Gulim" pitchFamily="34" charset="-127"/>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MPLS Layer</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70</a:t>
            </a:fld>
            <a:endParaRPr lang="en-US" altLang="ko-KR" dirty="0"/>
          </a:p>
        </p:txBody>
      </p:sp>
      <p:pic>
        <p:nvPicPr>
          <p:cNvPr id="240642" name="Picture 2"/>
          <p:cNvPicPr>
            <a:picLocks noChangeAspect="1" noChangeArrowheads="1"/>
          </p:cNvPicPr>
          <p:nvPr/>
        </p:nvPicPr>
        <p:blipFill>
          <a:blip r:embed="rId3" cstate="print"/>
          <a:srcRect/>
          <a:stretch>
            <a:fillRect/>
          </a:stretch>
        </p:blipFill>
        <p:spPr bwMode="auto">
          <a:xfrm>
            <a:off x="947737" y="1157817"/>
            <a:ext cx="5798820" cy="3688080"/>
          </a:xfrm>
          <a:prstGeom prst="rect">
            <a:avLst/>
          </a:prstGeom>
          <a:noFill/>
          <a:ln w="9525">
            <a:noFill/>
            <a:miter lim="800000"/>
            <a:headEnd/>
            <a:tailEnd/>
          </a:ln>
        </p:spPr>
      </p:pic>
      <p:sp>
        <p:nvSpPr>
          <p:cNvPr id="8" name="内容占位符 2"/>
          <p:cNvSpPr>
            <a:spLocks noGrp="1"/>
          </p:cNvSpPr>
          <p:nvPr>
            <p:ph idx="1"/>
          </p:nvPr>
        </p:nvSpPr>
        <p:spPr>
          <a:xfrm>
            <a:off x="849489" y="5167489"/>
            <a:ext cx="7772400" cy="1131711"/>
          </a:xfrm>
        </p:spPr>
        <p:txBody>
          <a:bodyPr/>
          <a:lstStyle/>
          <a:p>
            <a:pPr eaLnBrk="1" hangingPunct="1"/>
            <a:r>
              <a:rPr lang="de-CH" altLang="zh-CN" sz="2000" dirty="0" smtClean="0"/>
              <a:t>MPLS belongs to the family of packet-switched networks.</a:t>
            </a:r>
          </a:p>
          <a:p>
            <a:pPr eaLnBrk="1" hangingPunct="1"/>
            <a:r>
              <a:rPr lang="de-CH" altLang="zh-CN" sz="2000" dirty="0" smtClean="0"/>
              <a:t>MPLS (</a:t>
            </a:r>
            <a:r>
              <a:rPr lang="en-US" altLang="zh-CN" sz="2000" dirty="0" smtClean="0">
                <a:solidFill>
                  <a:srgbClr val="FF0000"/>
                </a:solidFill>
              </a:rPr>
              <a:t>“</a:t>
            </a:r>
            <a:r>
              <a:rPr lang="de-CH" altLang="zh-CN" sz="2000" dirty="0" smtClean="0">
                <a:solidFill>
                  <a:srgbClr val="FF0000"/>
                </a:solidFill>
              </a:rPr>
              <a:t>Layer 2.5</a:t>
            </a:r>
            <a:r>
              <a:rPr lang="en-US" altLang="zh-CN" sz="2000" dirty="0" smtClean="0">
                <a:solidFill>
                  <a:srgbClr val="FF0000"/>
                </a:solidFill>
              </a:rPr>
              <a:t>”</a:t>
            </a:r>
            <a:r>
              <a:rPr lang="de-CH" altLang="zh-CN" sz="2000" dirty="0" smtClean="0">
                <a:solidFill>
                  <a:srgbClr val="FF0000"/>
                </a:solidFill>
              </a:rPr>
              <a:t> protocol</a:t>
            </a:r>
            <a:r>
              <a:rPr lang="de-CH" altLang="zh-CN" sz="2000" dirty="0" smtClean="0"/>
              <a:t>)</a:t>
            </a:r>
            <a:r>
              <a:rPr lang="zh-CN" altLang="en-US" sz="2000" dirty="0" smtClean="0"/>
              <a:t> </a:t>
            </a:r>
            <a:r>
              <a:rPr lang="de-CH" altLang="zh-CN" sz="2000" dirty="0" smtClean="0"/>
              <a:t>operates at a Layer between Layer 2 (Data Link Layer) and Layer 3 (Network Layer)</a:t>
            </a:r>
          </a:p>
          <a:p>
            <a:endParaRPr lang="zh-CN" altLang="en-US" sz="2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86706"/>
            <a:ext cx="7772400" cy="843460"/>
          </a:xfrm>
        </p:spPr>
        <p:txBody>
          <a:bodyPr/>
          <a:lstStyle/>
          <a:p>
            <a:r>
              <a:rPr lang="en-US" altLang="zh-CN" sz="3600" dirty="0" smtClean="0"/>
              <a:t>Main Terminology of MPLS</a:t>
            </a:r>
            <a:endParaRPr lang="zh-CN" altLang="en-US" sz="3600" dirty="0"/>
          </a:p>
        </p:txBody>
      </p:sp>
      <p:sp>
        <p:nvSpPr>
          <p:cNvPr id="3" name="内容占位符 2"/>
          <p:cNvSpPr>
            <a:spLocks noGrp="1"/>
          </p:cNvSpPr>
          <p:nvPr>
            <p:ph idx="1"/>
          </p:nvPr>
        </p:nvSpPr>
        <p:spPr>
          <a:xfrm>
            <a:off x="315310" y="1087824"/>
            <a:ext cx="8450318" cy="5270938"/>
          </a:xfrm>
        </p:spPr>
        <p:txBody>
          <a:bodyPr/>
          <a:lstStyle/>
          <a:p>
            <a:r>
              <a:rPr lang="en-US" altLang="zh-CN" sz="2400" dirty="0" smtClean="0">
                <a:solidFill>
                  <a:srgbClr val="FF0000"/>
                </a:solidFill>
              </a:rPr>
              <a:t>Label Switch Router (LSR)</a:t>
            </a:r>
            <a:r>
              <a:rPr lang="en-US" altLang="zh-CN" sz="1800" dirty="0" smtClean="0">
                <a:solidFill>
                  <a:srgbClr val="FF0000"/>
                </a:solidFill>
              </a:rPr>
              <a:t> </a:t>
            </a:r>
            <a:r>
              <a:rPr lang="en-US" altLang="zh-CN" sz="1800" dirty="0" smtClean="0"/>
              <a:t>- Any router which is located in the MPLS domain and forwards the packets based on label switching is called LSR. </a:t>
            </a:r>
          </a:p>
          <a:p>
            <a:r>
              <a:rPr lang="en-US" altLang="zh-CN" sz="2400" dirty="0" smtClean="0">
                <a:solidFill>
                  <a:srgbClr val="FF0000"/>
                </a:solidFill>
              </a:rPr>
              <a:t>Label Edge Router (LER)</a:t>
            </a:r>
            <a:r>
              <a:rPr lang="en-US" altLang="zh-CN" sz="1800" dirty="0" smtClean="0">
                <a:solidFill>
                  <a:srgbClr val="FF0000"/>
                </a:solidFill>
              </a:rPr>
              <a:t> </a:t>
            </a:r>
            <a:r>
              <a:rPr lang="en-US" altLang="zh-CN" sz="1800" dirty="0" smtClean="0"/>
              <a:t>– A packet enters into MPLS domain through LER which is called </a:t>
            </a:r>
            <a:r>
              <a:rPr lang="en-US" altLang="zh-CN" sz="1800" i="1" dirty="0" smtClean="0"/>
              <a:t>Ingress router. </a:t>
            </a:r>
            <a:r>
              <a:rPr lang="en-US" altLang="zh-CN" sz="1800" dirty="0" smtClean="0"/>
              <a:t>Packet leaves the MPLS domain through LER which is called </a:t>
            </a:r>
            <a:r>
              <a:rPr lang="en-US" altLang="zh-CN" sz="1800" i="1" dirty="0" smtClean="0"/>
              <a:t>Egress router</a:t>
            </a:r>
            <a:r>
              <a:rPr lang="en-US" altLang="zh-CN" sz="1800" dirty="0" smtClean="0"/>
              <a:t>. </a:t>
            </a:r>
          </a:p>
          <a:p>
            <a:r>
              <a:rPr lang="en-US" altLang="zh-CN" sz="2400" dirty="0" smtClean="0">
                <a:solidFill>
                  <a:srgbClr val="FF0000"/>
                </a:solidFill>
              </a:rPr>
              <a:t>Label Distribution Protocol (LDP)</a:t>
            </a:r>
            <a:r>
              <a:rPr lang="en-US" altLang="zh-CN" sz="1800" dirty="0" smtClean="0">
                <a:solidFill>
                  <a:srgbClr val="FF0000"/>
                </a:solidFill>
              </a:rPr>
              <a:t> </a:t>
            </a:r>
            <a:r>
              <a:rPr lang="en-US" altLang="zh-CN" sz="1800" dirty="0" smtClean="0"/>
              <a:t>- It is a protocol and is responsible in establishing and maintaining labels. </a:t>
            </a:r>
          </a:p>
          <a:p>
            <a:r>
              <a:rPr lang="en-US" altLang="zh-CN" sz="2400" dirty="0" smtClean="0">
                <a:solidFill>
                  <a:srgbClr val="FF0000"/>
                </a:solidFill>
              </a:rPr>
              <a:t>Forward Equivalence Class (FEC)</a:t>
            </a:r>
            <a:r>
              <a:rPr lang="en-US" altLang="zh-CN" sz="1800" dirty="0" smtClean="0">
                <a:solidFill>
                  <a:srgbClr val="FF0000"/>
                </a:solidFill>
              </a:rPr>
              <a:t> </a:t>
            </a:r>
            <a:r>
              <a:rPr lang="en-US" altLang="zh-CN" sz="1800" dirty="0" smtClean="0"/>
              <a:t>– This set of packets having related characteristics is bounded to the same MPLS label and are forwarded with the same priority </a:t>
            </a:r>
            <a:r>
              <a:rPr lang="en-US" altLang="zh-CN" sz="1800" dirty="0" smtClean="0">
                <a:solidFill>
                  <a:schemeClr val="accent2"/>
                </a:solidFill>
              </a:rPr>
              <a:t>in the same path</a:t>
            </a:r>
            <a:r>
              <a:rPr lang="en-US" altLang="zh-CN" sz="1800" dirty="0" smtClean="0"/>
              <a:t>. Each packet in MPLS network is </a:t>
            </a:r>
            <a:r>
              <a:rPr lang="en-US" altLang="zh-CN" sz="1800" u="sng" dirty="0" smtClean="0"/>
              <a:t>assigned with FEC only once at the Ingress router. </a:t>
            </a:r>
          </a:p>
          <a:p>
            <a:r>
              <a:rPr lang="en-US" altLang="zh-CN" sz="2400" dirty="0" smtClean="0">
                <a:solidFill>
                  <a:srgbClr val="FF0000"/>
                </a:solidFill>
              </a:rPr>
              <a:t>Label Switched path (LSP)</a:t>
            </a:r>
            <a:r>
              <a:rPr lang="en-US" altLang="zh-CN" sz="1800" dirty="0" smtClean="0">
                <a:solidFill>
                  <a:srgbClr val="FF0000"/>
                </a:solidFill>
              </a:rPr>
              <a:t> </a:t>
            </a:r>
            <a:r>
              <a:rPr lang="en-US" altLang="zh-CN" sz="1800" dirty="0" smtClean="0"/>
              <a:t>– LSP is the path set by the signaling protocols in MPLS domain. In MPLS domain there exists number of LSPs that originate at Ingress router and traverses one or more core LSRs and terminates at Egress router. </a:t>
            </a:r>
          </a:p>
          <a:p>
            <a:endParaRPr lang="zh-CN" altLang="en-US" sz="18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71</a:t>
            </a:fld>
            <a:endParaRPr lang="en-US" altLang="ko-K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654269"/>
          </a:xfrm>
        </p:spPr>
        <p:txBody>
          <a:bodyPr/>
          <a:lstStyle/>
          <a:p>
            <a:r>
              <a:rPr lang="en-US" altLang="zh-CN" sz="3600" dirty="0" smtClean="0"/>
              <a:t>Processing An Incoming Datagram</a:t>
            </a:r>
            <a:endParaRPr lang="zh-CN" altLang="en-US" sz="3600" dirty="0"/>
          </a:p>
        </p:txBody>
      </p:sp>
      <p:sp>
        <p:nvSpPr>
          <p:cNvPr id="3" name="内容占位符 2"/>
          <p:cNvSpPr>
            <a:spLocks noGrp="1"/>
          </p:cNvSpPr>
          <p:nvPr>
            <p:ph idx="1"/>
          </p:nvPr>
        </p:nvSpPr>
        <p:spPr>
          <a:xfrm>
            <a:off x="425669" y="1087821"/>
            <a:ext cx="8245365" cy="5312979"/>
          </a:xfrm>
        </p:spPr>
        <p:txBody>
          <a:bodyPr/>
          <a:lstStyle/>
          <a:p>
            <a:pPr>
              <a:spcBef>
                <a:spcPts val="1200"/>
              </a:spcBef>
            </a:pPr>
            <a:r>
              <a:rPr lang="en-GB" altLang="zh-CN" sz="2400" dirty="0"/>
              <a:t>Most MPLS systems </a:t>
            </a:r>
            <a:r>
              <a:rPr lang="en-GB" altLang="zh-CN" sz="2400" dirty="0">
                <a:solidFill>
                  <a:srgbClr val="0070C0"/>
                </a:solidFill>
              </a:rPr>
              <a:t>perform classification at layer 4 </a:t>
            </a:r>
            <a:r>
              <a:rPr lang="en-GB" altLang="zh-CN" sz="2400" dirty="0"/>
              <a:t>or </a:t>
            </a:r>
            <a:r>
              <a:rPr lang="en-GB" altLang="zh-CN" sz="2400" dirty="0" smtClean="0"/>
              <a:t>higher </a:t>
            </a:r>
            <a:r>
              <a:rPr lang="en-GB" altLang="zh-CN" sz="2400" dirty="0" smtClean="0">
                <a:sym typeface="Wingdings" pitchFamily="2" charset="2"/>
              </a:rPr>
              <a:t> </a:t>
            </a:r>
            <a:r>
              <a:rPr lang="en-US" altLang="zh-CN" sz="2400" u="sng" dirty="0" smtClean="0"/>
              <a:t>Classification </a:t>
            </a:r>
            <a:r>
              <a:rPr lang="en-US" altLang="zh-CN" sz="2400" u="sng" dirty="0"/>
              <a:t>is used to assign a label</a:t>
            </a:r>
            <a:r>
              <a:rPr lang="en-US" altLang="zh-CN" sz="2400" u="sng" dirty="0" smtClean="0"/>
              <a:t>.</a:t>
            </a:r>
          </a:p>
          <a:p>
            <a:pPr>
              <a:spcBef>
                <a:spcPts val="1200"/>
              </a:spcBef>
            </a:pPr>
            <a:r>
              <a:rPr lang="en-US" altLang="zh-CN" sz="2400" dirty="0" smtClean="0"/>
              <a:t>Datagram </a:t>
            </a:r>
            <a:r>
              <a:rPr lang="en-US" altLang="zh-CN" sz="2400" i="1" dirty="0" smtClean="0"/>
              <a:t>classified </a:t>
            </a:r>
            <a:r>
              <a:rPr lang="en-US" altLang="zh-CN" sz="2400" dirty="0" smtClean="0">
                <a:sym typeface="Wingdings" pitchFamily="2" charset="2"/>
              </a:rPr>
              <a:t> </a:t>
            </a:r>
            <a:r>
              <a:rPr lang="en-US" altLang="zh-CN" sz="2400" dirty="0" smtClean="0"/>
              <a:t>Multiple headers examined</a:t>
            </a:r>
          </a:p>
          <a:p>
            <a:pPr>
              <a:spcBef>
                <a:spcPts val="1200"/>
              </a:spcBef>
            </a:pPr>
            <a:r>
              <a:rPr lang="en-US" altLang="zh-CN" sz="2400" dirty="0" smtClean="0">
                <a:solidFill>
                  <a:srgbClr val="0000FF"/>
                </a:solidFill>
              </a:rPr>
              <a:t>Note:</a:t>
            </a:r>
            <a:r>
              <a:rPr lang="en-US" altLang="zh-CN" sz="2400" dirty="0" smtClean="0"/>
              <a:t> each label corresponds to ‘‘flow’’ that may include many TCP sessions</a:t>
            </a:r>
          </a:p>
          <a:p>
            <a:pPr lvl="1">
              <a:spcBef>
                <a:spcPts val="1200"/>
              </a:spcBef>
            </a:pPr>
            <a:r>
              <a:rPr lang="en-US" altLang="zh-CN" sz="2000" dirty="0" smtClean="0">
                <a:solidFill>
                  <a:srgbClr val="0070C0"/>
                </a:solidFill>
              </a:rPr>
              <a:t>Layer 3 classification </a:t>
            </a:r>
            <a:r>
              <a:rPr lang="en-US" altLang="zh-CN" sz="2000" dirty="0" smtClean="0"/>
              <a:t>only uses fields in the IP header (e.g., source and </a:t>
            </a:r>
            <a:r>
              <a:rPr lang="en-US" altLang="zh-CN" sz="2000" dirty="0" err="1" smtClean="0"/>
              <a:t>dest</a:t>
            </a:r>
            <a:r>
              <a:rPr lang="en-US" altLang="zh-CN" sz="2000" dirty="0" smtClean="0"/>
              <a:t>. IP addresses, type of services)</a:t>
            </a:r>
          </a:p>
          <a:p>
            <a:pPr lvl="1">
              <a:spcBef>
                <a:spcPts val="1200"/>
              </a:spcBef>
            </a:pPr>
            <a:r>
              <a:rPr lang="en-US" altLang="zh-CN" sz="2000" dirty="0" smtClean="0">
                <a:solidFill>
                  <a:srgbClr val="0070C0"/>
                </a:solidFill>
              </a:rPr>
              <a:t>Layer 4 classification </a:t>
            </a:r>
            <a:r>
              <a:rPr lang="en-US" altLang="zh-CN" sz="2000" dirty="0" smtClean="0"/>
              <a:t>schemes examine protocol port numbers in TCP or UDP header</a:t>
            </a:r>
          </a:p>
          <a:p>
            <a:pPr lvl="1">
              <a:spcBef>
                <a:spcPts val="1200"/>
              </a:spcBef>
            </a:pPr>
            <a:r>
              <a:rPr lang="en-GB" altLang="zh-CN" sz="2000" dirty="0" smtClean="0">
                <a:solidFill>
                  <a:srgbClr val="0070C0"/>
                </a:solidFill>
              </a:rPr>
              <a:t>Layer 5 classification </a:t>
            </a:r>
            <a:r>
              <a:rPr lang="en-GB" altLang="zh-CN" sz="2000" dirty="0" smtClean="0"/>
              <a:t>looks further into the datagram and considers the payload</a:t>
            </a:r>
            <a:endParaRPr lang="en-US" altLang="zh-CN" sz="2000" dirty="0" smtClean="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72</a:t>
            </a:fld>
            <a:endParaRPr lang="en-US" altLang="ko-K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981200" y="2819400"/>
            <a:ext cx="5943600" cy="34290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07" name="Rectangle 4"/>
          <p:cNvSpPr>
            <a:spLocks noGrp="1" noChangeArrowheads="1"/>
          </p:cNvSpPr>
          <p:nvPr>
            <p:ph type="title"/>
          </p:nvPr>
        </p:nvSpPr>
        <p:spPr>
          <a:xfrm>
            <a:off x="149224" y="65262"/>
            <a:ext cx="4659842" cy="935038"/>
          </a:xfrm>
        </p:spPr>
        <p:txBody>
          <a:bodyPr/>
          <a:lstStyle/>
          <a:p>
            <a:pPr eaLnBrk="1" hangingPunct="1"/>
            <a:r>
              <a:rPr lang="de-CH" altLang="zh-CN" dirty="0" smtClean="0">
                <a:latin typeface="+mn-lt"/>
                <a:ea typeface="宋体" pitchFamily="2" charset="-122"/>
              </a:rPr>
              <a:t>MPLS Operation</a:t>
            </a:r>
            <a:endParaRPr lang="zh-CN" altLang="en-US" dirty="0" smtClean="0">
              <a:latin typeface="+mn-lt"/>
              <a:ea typeface="宋体" pitchFamily="2" charset="-122"/>
            </a:endParaRPr>
          </a:p>
        </p:txBody>
      </p:sp>
      <p:pic>
        <p:nvPicPr>
          <p:cNvPr id="21508" name="Picture 3" descr="router1"/>
          <p:cNvPicPr>
            <a:picLocks noChangeAspect="1" noChangeArrowheads="1"/>
          </p:cNvPicPr>
          <p:nvPr/>
        </p:nvPicPr>
        <p:blipFill>
          <a:blip r:embed="rId3" cstate="print"/>
          <a:srcRect/>
          <a:stretch>
            <a:fillRect/>
          </a:stretch>
        </p:blipFill>
        <p:spPr bwMode="auto">
          <a:xfrm>
            <a:off x="468313" y="3429000"/>
            <a:ext cx="885825" cy="587375"/>
          </a:xfrm>
          <a:prstGeom prst="rect">
            <a:avLst/>
          </a:prstGeom>
          <a:noFill/>
          <a:ln w="9525">
            <a:noFill/>
            <a:miter lim="800000"/>
            <a:headEnd/>
            <a:tailEnd/>
          </a:ln>
        </p:spPr>
      </p:pic>
      <p:grpSp>
        <p:nvGrpSpPr>
          <p:cNvPr id="2" name="Group 4"/>
          <p:cNvGrpSpPr>
            <a:grpSpLocks/>
          </p:cNvGrpSpPr>
          <p:nvPr/>
        </p:nvGrpSpPr>
        <p:grpSpPr bwMode="auto">
          <a:xfrm>
            <a:off x="7451725" y="3357563"/>
            <a:ext cx="885825" cy="587375"/>
            <a:chOff x="2549" y="2425"/>
            <a:chExt cx="558" cy="370"/>
          </a:xfrm>
        </p:grpSpPr>
        <p:pic>
          <p:nvPicPr>
            <p:cNvPr id="21700" name="Picture 5" descr="router1"/>
            <p:cNvPicPr>
              <a:picLocks noChangeAspect="1" noChangeArrowheads="1"/>
            </p:cNvPicPr>
            <p:nvPr/>
          </p:nvPicPr>
          <p:blipFill>
            <a:blip r:embed="rId3" cstate="print"/>
            <a:srcRect/>
            <a:stretch>
              <a:fillRect/>
            </a:stretch>
          </p:blipFill>
          <p:spPr bwMode="auto">
            <a:xfrm>
              <a:off x="2549" y="2425"/>
              <a:ext cx="558" cy="370"/>
            </a:xfrm>
            <a:prstGeom prst="rect">
              <a:avLst/>
            </a:prstGeom>
            <a:noFill/>
            <a:ln w="9525">
              <a:noFill/>
              <a:miter lim="800000"/>
              <a:headEnd/>
              <a:tailEnd/>
            </a:ln>
          </p:spPr>
        </p:pic>
        <p:sp>
          <p:nvSpPr>
            <p:cNvPr id="21701" name="Text Box 6"/>
            <p:cNvSpPr txBox="1">
              <a:spLocks noChangeArrowheads="1"/>
            </p:cNvSpPr>
            <p:nvPr/>
          </p:nvSpPr>
          <p:spPr bwMode="auto">
            <a:xfrm>
              <a:off x="2653" y="2568"/>
              <a:ext cx="362" cy="165"/>
            </a:xfrm>
            <a:prstGeom prst="rect">
              <a:avLst/>
            </a:prstGeom>
            <a:noFill/>
            <a:ln w="9525">
              <a:noFill/>
              <a:miter lim="800000"/>
              <a:headEnd/>
              <a:tailEnd/>
            </a:ln>
          </p:spPr>
          <p:txBody>
            <a:bodyPr>
              <a:spAutoFit/>
            </a:bodyPr>
            <a:lstStyle/>
            <a:p>
              <a:pPr algn="ctr"/>
              <a:r>
                <a:rPr lang="de-CH" altLang="zh-CN" sz="1100" b="1">
                  <a:latin typeface="+mn-lt"/>
                  <a:ea typeface="宋体" pitchFamily="2" charset="-122"/>
                </a:rPr>
                <a:t>MPLS</a:t>
              </a:r>
              <a:endParaRPr lang="en-US" altLang="zh-CN" sz="1100">
                <a:latin typeface="+mn-lt"/>
                <a:ea typeface="宋体" pitchFamily="2" charset="-122"/>
              </a:endParaRPr>
            </a:p>
          </p:txBody>
        </p:sp>
      </p:grpSp>
      <p:grpSp>
        <p:nvGrpSpPr>
          <p:cNvPr id="3" name="Group 7"/>
          <p:cNvGrpSpPr>
            <a:grpSpLocks/>
          </p:cNvGrpSpPr>
          <p:nvPr/>
        </p:nvGrpSpPr>
        <p:grpSpPr bwMode="auto">
          <a:xfrm>
            <a:off x="539750" y="1844675"/>
            <a:ext cx="2303463" cy="863600"/>
            <a:chOff x="340" y="1162"/>
            <a:chExt cx="1451" cy="544"/>
          </a:xfrm>
        </p:grpSpPr>
        <p:pic>
          <p:nvPicPr>
            <p:cNvPr id="21695" name="Picture 8" descr="computer 01"/>
            <p:cNvPicPr>
              <a:picLocks noChangeAspect="1" noChangeArrowheads="1"/>
            </p:cNvPicPr>
            <p:nvPr/>
          </p:nvPicPr>
          <p:blipFill>
            <a:blip r:embed="rId4" cstate="print"/>
            <a:srcRect/>
            <a:stretch>
              <a:fillRect/>
            </a:stretch>
          </p:blipFill>
          <p:spPr bwMode="auto">
            <a:xfrm>
              <a:off x="1247" y="1162"/>
              <a:ext cx="449" cy="448"/>
            </a:xfrm>
            <a:prstGeom prst="rect">
              <a:avLst/>
            </a:prstGeom>
            <a:noFill/>
            <a:ln w="9525">
              <a:noFill/>
              <a:miter lim="800000"/>
              <a:headEnd/>
              <a:tailEnd/>
            </a:ln>
          </p:spPr>
        </p:pic>
        <p:pic>
          <p:nvPicPr>
            <p:cNvPr id="21696" name="Picture 9" descr="computer 01"/>
            <p:cNvPicPr>
              <a:picLocks noChangeAspect="1" noChangeArrowheads="1"/>
            </p:cNvPicPr>
            <p:nvPr/>
          </p:nvPicPr>
          <p:blipFill>
            <a:blip r:embed="rId4" cstate="print"/>
            <a:srcRect/>
            <a:stretch>
              <a:fillRect/>
            </a:stretch>
          </p:blipFill>
          <p:spPr bwMode="auto">
            <a:xfrm>
              <a:off x="431" y="1162"/>
              <a:ext cx="449" cy="448"/>
            </a:xfrm>
            <a:prstGeom prst="rect">
              <a:avLst/>
            </a:prstGeom>
            <a:noFill/>
            <a:ln w="9525">
              <a:noFill/>
              <a:miter lim="800000"/>
              <a:headEnd/>
              <a:tailEnd/>
            </a:ln>
          </p:spPr>
        </p:pic>
        <p:sp>
          <p:nvSpPr>
            <p:cNvPr id="21697" name="Line 10"/>
            <p:cNvSpPr>
              <a:spLocks noChangeShapeType="1"/>
            </p:cNvSpPr>
            <p:nvPr/>
          </p:nvSpPr>
          <p:spPr bwMode="auto">
            <a:xfrm>
              <a:off x="340" y="1706"/>
              <a:ext cx="1451" cy="0"/>
            </a:xfrm>
            <a:prstGeom prst="line">
              <a:avLst/>
            </a:prstGeom>
            <a:noFill/>
            <a:ln w="38100">
              <a:solidFill>
                <a:schemeClr val="tx1"/>
              </a:solidFill>
              <a:round/>
              <a:headEnd/>
              <a:tailEnd/>
            </a:ln>
          </p:spPr>
          <p:txBody>
            <a:bodyPr/>
            <a:lstStyle/>
            <a:p>
              <a:endParaRPr lang="zh-CN" altLang="en-US">
                <a:latin typeface="+mn-lt"/>
              </a:endParaRPr>
            </a:p>
          </p:txBody>
        </p:sp>
        <p:sp>
          <p:nvSpPr>
            <p:cNvPr id="21698" name="Line 11"/>
            <p:cNvSpPr>
              <a:spLocks noChangeShapeType="1"/>
            </p:cNvSpPr>
            <p:nvPr/>
          </p:nvSpPr>
          <p:spPr bwMode="auto">
            <a:xfrm>
              <a:off x="657" y="1570"/>
              <a:ext cx="0" cy="136"/>
            </a:xfrm>
            <a:prstGeom prst="line">
              <a:avLst/>
            </a:prstGeom>
            <a:noFill/>
            <a:ln w="9525">
              <a:solidFill>
                <a:schemeClr val="tx1"/>
              </a:solidFill>
              <a:round/>
              <a:headEnd/>
              <a:tailEnd/>
            </a:ln>
          </p:spPr>
          <p:txBody>
            <a:bodyPr/>
            <a:lstStyle/>
            <a:p>
              <a:endParaRPr lang="zh-CN" altLang="en-US">
                <a:latin typeface="+mn-lt"/>
              </a:endParaRPr>
            </a:p>
          </p:txBody>
        </p:sp>
        <p:sp>
          <p:nvSpPr>
            <p:cNvPr id="21699" name="Line 12"/>
            <p:cNvSpPr>
              <a:spLocks noChangeShapeType="1"/>
            </p:cNvSpPr>
            <p:nvPr/>
          </p:nvSpPr>
          <p:spPr bwMode="auto">
            <a:xfrm>
              <a:off x="1474" y="1570"/>
              <a:ext cx="0" cy="136"/>
            </a:xfrm>
            <a:prstGeom prst="line">
              <a:avLst/>
            </a:prstGeom>
            <a:noFill/>
            <a:ln w="9525">
              <a:solidFill>
                <a:schemeClr val="tx1"/>
              </a:solidFill>
              <a:round/>
              <a:headEnd/>
              <a:tailEnd/>
            </a:ln>
          </p:spPr>
          <p:txBody>
            <a:bodyPr/>
            <a:lstStyle/>
            <a:p>
              <a:endParaRPr lang="zh-CN" altLang="en-US">
                <a:latin typeface="+mn-lt"/>
              </a:endParaRPr>
            </a:p>
          </p:txBody>
        </p:sp>
      </p:grpSp>
      <p:grpSp>
        <p:nvGrpSpPr>
          <p:cNvPr id="5" name="Group 13"/>
          <p:cNvGrpSpPr>
            <a:grpSpLocks/>
          </p:cNvGrpSpPr>
          <p:nvPr/>
        </p:nvGrpSpPr>
        <p:grpSpPr bwMode="auto">
          <a:xfrm>
            <a:off x="6227763" y="1844675"/>
            <a:ext cx="2303462" cy="863600"/>
            <a:chOff x="340" y="1162"/>
            <a:chExt cx="1451" cy="544"/>
          </a:xfrm>
        </p:grpSpPr>
        <p:pic>
          <p:nvPicPr>
            <p:cNvPr id="21690" name="Picture 14" descr="computer 01"/>
            <p:cNvPicPr>
              <a:picLocks noChangeAspect="1" noChangeArrowheads="1"/>
            </p:cNvPicPr>
            <p:nvPr/>
          </p:nvPicPr>
          <p:blipFill>
            <a:blip r:embed="rId4" cstate="print"/>
            <a:srcRect/>
            <a:stretch>
              <a:fillRect/>
            </a:stretch>
          </p:blipFill>
          <p:spPr bwMode="auto">
            <a:xfrm>
              <a:off x="1247" y="1162"/>
              <a:ext cx="449" cy="448"/>
            </a:xfrm>
            <a:prstGeom prst="rect">
              <a:avLst/>
            </a:prstGeom>
            <a:noFill/>
            <a:ln w="9525">
              <a:noFill/>
              <a:miter lim="800000"/>
              <a:headEnd/>
              <a:tailEnd/>
            </a:ln>
          </p:spPr>
        </p:pic>
        <p:pic>
          <p:nvPicPr>
            <p:cNvPr id="21691" name="Picture 15" descr="computer 01"/>
            <p:cNvPicPr>
              <a:picLocks noChangeAspect="1" noChangeArrowheads="1"/>
            </p:cNvPicPr>
            <p:nvPr/>
          </p:nvPicPr>
          <p:blipFill>
            <a:blip r:embed="rId4" cstate="print"/>
            <a:srcRect/>
            <a:stretch>
              <a:fillRect/>
            </a:stretch>
          </p:blipFill>
          <p:spPr bwMode="auto">
            <a:xfrm>
              <a:off x="431" y="1162"/>
              <a:ext cx="449" cy="448"/>
            </a:xfrm>
            <a:prstGeom prst="rect">
              <a:avLst/>
            </a:prstGeom>
            <a:noFill/>
            <a:ln w="9525">
              <a:noFill/>
              <a:miter lim="800000"/>
              <a:headEnd/>
              <a:tailEnd/>
            </a:ln>
          </p:spPr>
        </p:pic>
        <p:sp>
          <p:nvSpPr>
            <p:cNvPr id="21692" name="Line 16"/>
            <p:cNvSpPr>
              <a:spLocks noChangeShapeType="1"/>
            </p:cNvSpPr>
            <p:nvPr/>
          </p:nvSpPr>
          <p:spPr bwMode="auto">
            <a:xfrm>
              <a:off x="340" y="1706"/>
              <a:ext cx="1451" cy="0"/>
            </a:xfrm>
            <a:prstGeom prst="line">
              <a:avLst/>
            </a:prstGeom>
            <a:noFill/>
            <a:ln w="38100">
              <a:solidFill>
                <a:schemeClr val="tx1"/>
              </a:solidFill>
              <a:round/>
              <a:headEnd/>
              <a:tailEnd/>
            </a:ln>
          </p:spPr>
          <p:txBody>
            <a:bodyPr/>
            <a:lstStyle/>
            <a:p>
              <a:endParaRPr lang="zh-CN" altLang="en-US">
                <a:latin typeface="+mn-lt"/>
              </a:endParaRPr>
            </a:p>
          </p:txBody>
        </p:sp>
        <p:sp>
          <p:nvSpPr>
            <p:cNvPr id="21693" name="Line 17"/>
            <p:cNvSpPr>
              <a:spLocks noChangeShapeType="1"/>
            </p:cNvSpPr>
            <p:nvPr/>
          </p:nvSpPr>
          <p:spPr bwMode="auto">
            <a:xfrm>
              <a:off x="657" y="1570"/>
              <a:ext cx="0" cy="136"/>
            </a:xfrm>
            <a:prstGeom prst="line">
              <a:avLst/>
            </a:prstGeom>
            <a:noFill/>
            <a:ln w="9525">
              <a:solidFill>
                <a:schemeClr val="tx1"/>
              </a:solidFill>
              <a:round/>
              <a:headEnd/>
              <a:tailEnd/>
            </a:ln>
          </p:spPr>
          <p:txBody>
            <a:bodyPr/>
            <a:lstStyle/>
            <a:p>
              <a:endParaRPr lang="zh-CN" altLang="en-US">
                <a:latin typeface="+mn-lt"/>
              </a:endParaRPr>
            </a:p>
          </p:txBody>
        </p:sp>
        <p:sp>
          <p:nvSpPr>
            <p:cNvPr id="21694" name="Line 18"/>
            <p:cNvSpPr>
              <a:spLocks noChangeShapeType="1"/>
            </p:cNvSpPr>
            <p:nvPr/>
          </p:nvSpPr>
          <p:spPr bwMode="auto">
            <a:xfrm>
              <a:off x="1474" y="1570"/>
              <a:ext cx="0" cy="136"/>
            </a:xfrm>
            <a:prstGeom prst="line">
              <a:avLst/>
            </a:prstGeom>
            <a:noFill/>
            <a:ln w="9525">
              <a:solidFill>
                <a:schemeClr val="tx1"/>
              </a:solidFill>
              <a:round/>
              <a:headEnd/>
              <a:tailEnd/>
            </a:ln>
          </p:spPr>
          <p:txBody>
            <a:bodyPr/>
            <a:lstStyle/>
            <a:p>
              <a:endParaRPr lang="zh-CN" altLang="en-US">
                <a:latin typeface="+mn-lt"/>
              </a:endParaRPr>
            </a:p>
          </p:txBody>
        </p:sp>
      </p:grpSp>
      <p:grpSp>
        <p:nvGrpSpPr>
          <p:cNvPr id="6" name="Group 19"/>
          <p:cNvGrpSpPr>
            <a:grpSpLocks/>
          </p:cNvGrpSpPr>
          <p:nvPr/>
        </p:nvGrpSpPr>
        <p:grpSpPr bwMode="auto">
          <a:xfrm>
            <a:off x="1692275" y="4221163"/>
            <a:ext cx="885825" cy="587375"/>
            <a:chOff x="2549" y="2425"/>
            <a:chExt cx="558" cy="370"/>
          </a:xfrm>
        </p:grpSpPr>
        <p:pic>
          <p:nvPicPr>
            <p:cNvPr id="21688" name="Picture 20" descr="router1"/>
            <p:cNvPicPr>
              <a:picLocks noChangeAspect="1" noChangeArrowheads="1"/>
            </p:cNvPicPr>
            <p:nvPr/>
          </p:nvPicPr>
          <p:blipFill>
            <a:blip r:embed="rId3" cstate="print"/>
            <a:srcRect/>
            <a:stretch>
              <a:fillRect/>
            </a:stretch>
          </p:blipFill>
          <p:spPr bwMode="auto">
            <a:xfrm>
              <a:off x="2549" y="2425"/>
              <a:ext cx="558" cy="370"/>
            </a:xfrm>
            <a:prstGeom prst="rect">
              <a:avLst/>
            </a:prstGeom>
            <a:noFill/>
            <a:ln w="9525">
              <a:noFill/>
              <a:miter lim="800000"/>
              <a:headEnd/>
              <a:tailEnd/>
            </a:ln>
          </p:spPr>
        </p:pic>
        <p:sp>
          <p:nvSpPr>
            <p:cNvPr id="21689" name="Text Box 21"/>
            <p:cNvSpPr txBox="1">
              <a:spLocks noChangeArrowheads="1"/>
            </p:cNvSpPr>
            <p:nvPr/>
          </p:nvSpPr>
          <p:spPr bwMode="auto">
            <a:xfrm>
              <a:off x="2653" y="2568"/>
              <a:ext cx="362" cy="165"/>
            </a:xfrm>
            <a:prstGeom prst="rect">
              <a:avLst/>
            </a:prstGeom>
            <a:noFill/>
            <a:ln w="9525">
              <a:noFill/>
              <a:miter lim="800000"/>
              <a:headEnd/>
              <a:tailEnd/>
            </a:ln>
          </p:spPr>
          <p:txBody>
            <a:bodyPr>
              <a:spAutoFit/>
            </a:bodyPr>
            <a:lstStyle/>
            <a:p>
              <a:pPr algn="ctr"/>
              <a:r>
                <a:rPr lang="de-CH" altLang="zh-CN" sz="1100" b="1" dirty="0">
                  <a:latin typeface="+mn-lt"/>
                  <a:ea typeface="宋体" pitchFamily="2" charset="-122"/>
                </a:rPr>
                <a:t>MPLS</a:t>
              </a:r>
              <a:endParaRPr lang="en-US" altLang="zh-CN" sz="1100" dirty="0">
                <a:latin typeface="+mn-lt"/>
                <a:ea typeface="宋体" pitchFamily="2" charset="-122"/>
              </a:endParaRPr>
            </a:p>
          </p:txBody>
        </p:sp>
      </p:grpSp>
      <p:grpSp>
        <p:nvGrpSpPr>
          <p:cNvPr id="7" name="Group 22"/>
          <p:cNvGrpSpPr>
            <a:grpSpLocks/>
          </p:cNvGrpSpPr>
          <p:nvPr/>
        </p:nvGrpSpPr>
        <p:grpSpPr bwMode="auto">
          <a:xfrm>
            <a:off x="3254375" y="3357563"/>
            <a:ext cx="885825" cy="587375"/>
            <a:chOff x="2549" y="2425"/>
            <a:chExt cx="558" cy="370"/>
          </a:xfrm>
        </p:grpSpPr>
        <p:pic>
          <p:nvPicPr>
            <p:cNvPr id="21686" name="Picture 23" descr="router1"/>
            <p:cNvPicPr>
              <a:picLocks noChangeAspect="1" noChangeArrowheads="1"/>
            </p:cNvPicPr>
            <p:nvPr/>
          </p:nvPicPr>
          <p:blipFill>
            <a:blip r:embed="rId3" cstate="print"/>
            <a:srcRect/>
            <a:stretch>
              <a:fillRect/>
            </a:stretch>
          </p:blipFill>
          <p:spPr bwMode="auto">
            <a:xfrm>
              <a:off x="2549" y="2425"/>
              <a:ext cx="558" cy="370"/>
            </a:xfrm>
            <a:prstGeom prst="rect">
              <a:avLst/>
            </a:prstGeom>
            <a:noFill/>
            <a:ln w="9525">
              <a:noFill/>
              <a:miter lim="800000"/>
              <a:headEnd/>
              <a:tailEnd/>
            </a:ln>
          </p:spPr>
        </p:pic>
        <p:sp>
          <p:nvSpPr>
            <p:cNvPr id="21687" name="Text Box 24"/>
            <p:cNvSpPr txBox="1">
              <a:spLocks noChangeArrowheads="1"/>
            </p:cNvSpPr>
            <p:nvPr/>
          </p:nvSpPr>
          <p:spPr bwMode="auto">
            <a:xfrm>
              <a:off x="2653" y="2568"/>
              <a:ext cx="362" cy="165"/>
            </a:xfrm>
            <a:prstGeom prst="rect">
              <a:avLst/>
            </a:prstGeom>
            <a:noFill/>
            <a:ln w="9525">
              <a:noFill/>
              <a:miter lim="800000"/>
              <a:headEnd/>
              <a:tailEnd/>
            </a:ln>
          </p:spPr>
          <p:txBody>
            <a:bodyPr>
              <a:spAutoFit/>
            </a:bodyPr>
            <a:lstStyle/>
            <a:p>
              <a:pPr algn="ctr"/>
              <a:r>
                <a:rPr lang="de-CH" altLang="zh-CN" sz="1100" b="1">
                  <a:latin typeface="+mn-lt"/>
                  <a:ea typeface="宋体" pitchFamily="2" charset="-122"/>
                </a:rPr>
                <a:t>MPLS</a:t>
              </a:r>
              <a:endParaRPr lang="en-US" altLang="zh-CN" sz="1100">
                <a:latin typeface="+mn-lt"/>
                <a:ea typeface="宋体" pitchFamily="2" charset="-122"/>
              </a:endParaRPr>
            </a:p>
          </p:txBody>
        </p:sp>
      </p:grpSp>
      <p:grpSp>
        <p:nvGrpSpPr>
          <p:cNvPr id="8" name="Group 25"/>
          <p:cNvGrpSpPr>
            <a:grpSpLocks/>
          </p:cNvGrpSpPr>
          <p:nvPr/>
        </p:nvGrpSpPr>
        <p:grpSpPr bwMode="auto">
          <a:xfrm>
            <a:off x="5292725" y="3357563"/>
            <a:ext cx="885825" cy="587375"/>
            <a:chOff x="2549" y="2425"/>
            <a:chExt cx="558" cy="370"/>
          </a:xfrm>
        </p:grpSpPr>
        <p:pic>
          <p:nvPicPr>
            <p:cNvPr id="21684" name="Picture 26" descr="router1"/>
            <p:cNvPicPr>
              <a:picLocks noChangeAspect="1" noChangeArrowheads="1"/>
            </p:cNvPicPr>
            <p:nvPr/>
          </p:nvPicPr>
          <p:blipFill>
            <a:blip r:embed="rId3" cstate="print"/>
            <a:srcRect/>
            <a:stretch>
              <a:fillRect/>
            </a:stretch>
          </p:blipFill>
          <p:spPr bwMode="auto">
            <a:xfrm>
              <a:off x="2549" y="2425"/>
              <a:ext cx="558" cy="370"/>
            </a:xfrm>
            <a:prstGeom prst="rect">
              <a:avLst/>
            </a:prstGeom>
            <a:noFill/>
            <a:ln w="9525">
              <a:noFill/>
              <a:miter lim="800000"/>
              <a:headEnd/>
              <a:tailEnd/>
            </a:ln>
          </p:spPr>
        </p:pic>
        <p:sp>
          <p:nvSpPr>
            <p:cNvPr id="21685" name="Text Box 27"/>
            <p:cNvSpPr txBox="1">
              <a:spLocks noChangeArrowheads="1"/>
            </p:cNvSpPr>
            <p:nvPr/>
          </p:nvSpPr>
          <p:spPr bwMode="auto">
            <a:xfrm>
              <a:off x="2653" y="2568"/>
              <a:ext cx="362" cy="165"/>
            </a:xfrm>
            <a:prstGeom prst="rect">
              <a:avLst/>
            </a:prstGeom>
            <a:noFill/>
            <a:ln w="9525">
              <a:noFill/>
              <a:miter lim="800000"/>
              <a:headEnd/>
              <a:tailEnd/>
            </a:ln>
          </p:spPr>
          <p:txBody>
            <a:bodyPr>
              <a:spAutoFit/>
            </a:bodyPr>
            <a:lstStyle/>
            <a:p>
              <a:pPr algn="ctr"/>
              <a:r>
                <a:rPr lang="de-CH" altLang="zh-CN" sz="1100" b="1">
                  <a:latin typeface="+mn-lt"/>
                  <a:ea typeface="宋体" pitchFamily="2" charset="-122"/>
                </a:rPr>
                <a:t>MPLS</a:t>
              </a:r>
              <a:endParaRPr lang="en-US" altLang="zh-CN" sz="1100">
                <a:latin typeface="+mn-lt"/>
                <a:ea typeface="宋体" pitchFamily="2" charset="-122"/>
              </a:endParaRPr>
            </a:p>
          </p:txBody>
        </p:sp>
      </p:grpSp>
      <p:grpSp>
        <p:nvGrpSpPr>
          <p:cNvPr id="9" name="Group 28"/>
          <p:cNvGrpSpPr>
            <a:grpSpLocks/>
          </p:cNvGrpSpPr>
          <p:nvPr/>
        </p:nvGrpSpPr>
        <p:grpSpPr bwMode="auto">
          <a:xfrm>
            <a:off x="3254375" y="5013325"/>
            <a:ext cx="885825" cy="587375"/>
            <a:chOff x="2549" y="2425"/>
            <a:chExt cx="558" cy="370"/>
          </a:xfrm>
        </p:grpSpPr>
        <p:pic>
          <p:nvPicPr>
            <p:cNvPr id="21682" name="Picture 29" descr="router1"/>
            <p:cNvPicPr>
              <a:picLocks noChangeAspect="1" noChangeArrowheads="1"/>
            </p:cNvPicPr>
            <p:nvPr/>
          </p:nvPicPr>
          <p:blipFill>
            <a:blip r:embed="rId3" cstate="print"/>
            <a:srcRect/>
            <a:stretch>
              <a:fillRect/>
            </a:stretch>
          </p:blipFill>
          <p:spPr bwMode="auto">
            <a:xfrm>
              <a:off x="2549" y="2425"/>
              <a:ext cx="558" cy="370"/>
            </a:xfrm>
            <a:prstGeom prst="rect">
              <a:avLst/>
            </a:prstGeom>
            <a:noFill/>
            <a:ln w="9525">
              <a:noFill/>
              <a:miter lim="800000"/>
              <a:headEnd/>
              <a:tailEnd/>
            </a:ln>
          </p:spPr>
        </p:pic>
        <p:sp>
          <p:nvSpPr>
            <p:cNvPr id="21683" name="Text Box 30"/>
            <p:cNvSpPr txBox="1">
              <a:spLocks noChangeArrowheads="1"/>
            </p:cNvSpPr>
            <p:nvPr/>
          </p:nvSpPr>
          <p:spPr bwMode="auto">
            <a:xfrm>
              <a:off x="2653" y="2568"/>
              <a:ext cx="362" cy="165"/>
            </a:xfrm>
            <a:prstGeom prst="rect">
              <a:avLst/>
            </a:prstGeom>
            <a:noFill/>
            <a:ln w="9525">
              <a:noFill/>
              <a:miter lim="800000"/>
              <a:headEnd/>
              <a:tailEnd/>
            </a:ln>
          </p:spPr>
          <p:txBody>
            <a:bodyPr>
              <a:spAutoFit/>
            </a:bodyPr>
            <a:lstStyle/>
            <a:p>
              <a:pPr algn="ctr"/>
              <a:r>
                <a:rPr lang="de-CH" altLang="zh-CN" sz="1100" b="1">
                  <a:latin typeface="+mn-lt"/>
                  <a:ea typeface="宋体" pitchFamily="2" charset="-122"/>
                </a:rPr>
                <a:t>MPLS</a:t>
              </a:r>
              <a:endParaRPr lang="en-US" altLang="zh-CN" sz="1100">
                <a:latin typeface="+mn-lt"/>
                <a:ea typeface="宋体" pitchFamily="2" charset="-122"/>
              </a:endParaRPr>
            </a:p>
          </p:txBody>
        </p:sp>
      </p:grpSp>
      <p:grpSp>
        <p:nvGrpSpPr>
          <p:cNvPr id="10" name="Group 31"/>
          <p:cNvGrpSpPr>
            <a:grpSpLocks/>
          </p:cNvGrpSpPr>
          <p:nvPr/>
        </p:nvGrpSpPr>
        <p:grpSpPr bwMode="auto">
          <a:xfrm>
            <a:off x="5270500" y="5013325"/>
            <a:ext cx="885825" cy="587375"/>
            <a:chOff x="2549" y="2425"/>
            <a:chExt cx="558" cy="370"/>
          </a:xfrm>
        </p:grpSpPr>
        <p:pic>
          <p:nvPicPr>
            <p:cNvPr id="21680" name="Picture 32" descr="router1"/>
            <p:cNvPicPr>
              <a:picLocks noChangeAspect="1" noChangeArrowheads="1"/>
            </p:cNvPicPr>
            <p:nvPr/>
          </p:nvPicPr>
          <p:blipFill>
            <a:blip r:embed="rId3" cstate="print"/>
            <a:srcRect/>
            <a:stretch>
              <a:fillRect/>
            </a:stretch>
          </p:blipFill>
          <p:spPr bwMode="auto">
            <a:xfrm>
              <a:off x="2549" y="2425"/>
              <a:ext cx="558" cy="370"/>
            </a:xfrm>
            <a:prstGeom prst="rect">
              <a:avLst/>
            </a:prstGeom>
            <a:noFill/>
            <a:ln w="9525">
              <a:noFill/>
              <a:miter lim="800000"/>
              <a:headEnd/>
              <a:tailEnd/>
            </a:ln>
          </p:spPr>
        </p:pic>
        <p:sp>
          <p:nvSpPr>
            <p:cNvPr id="21681" name="Text Box 33"/>
            <p:cNvSpPr txBox="1">
              <a:spLocks noChangeArrowheads="1"/>
            </p:cNvSpPr>
            <p:nvPr/>
          </p:nvSpPr>
          <p:spPr bwMode="auto">
            <a:xfrm>
              <a:off x="2653" y="2568"/>
              <a:ext cx="362" cy="165"/>
            </a:xfrm>
            <a:prstGeom prst="rect">
              <a:avLst/>
            </a:prstGeom>
            <a:noFill/>
            <a:ln w="9525">
              <a:noFill/>
              <a:miter lim="800000"/>
              <a:headEnd/>
              <a:tailEnd/>
            </a:ln>
          </p:spPr>
          <p:txBody>
            <a:bodyPr>
              <a:spAutoFit/>
            </a:bodyPr>
            <a:lstStyle/>
            <a:p>
              <a:pPr algn="ctr"/>
              <a:r>
                <a:rPr lang="de-CH" altLang="zh-CN" sz="1100" b="1">
                  <a:latin typeface="+mn-lt"/>
                  <a:ea typeface="宋体" pitchFamily="2" charset="-122"/>
                </a:rPr>
                <a:t>MPLS</a:t>
              </a:r>
              <a:endParaRPr lang="en-US" altLang="zh-CN" sz="1100">
                <a:latin typeface="+mn-lt"/>
                <a:ea typeface="宋体" pitchFamily="2" charset="-122"/>
              </a:endParaRPr>
            </a:p>
          </p:txBody>
        </p:sp>
      </p:grpSp>
      <p:sp>
        <p:nvSpPr>
          <p:cNvPr id="21517" name="Line 34"/>
          <p:cNvSpPr>
            <a:spLocks noChangeShapeType="1"/>
          </p:cNvSpPr>
          <p:nvPr/>
        </p:nvSpPr>
        <p:spPr bwMode="auto">
          <a:xfrm>
            <a:off x="900113" y="2708275"/>
            <a:ext cx="0" cy="720725"/>
          </a:xfrm>
          <a:prstGeom prst="line">
            <a:avLst/>
          </a:prstGeom>
          <a:noFill/>
          <a:ln w="9525">
            <a:solidFill>
              <a:schemeClr val="tx1"/>
            </a:solidFill>
            <a:round/>
            <a:headEnd/>
            <a:tailEnd/>
          </a:ln>
        </p:spPr>
        <p:txBody>
          <a:bodyPr/>
          <a:lstStyle/>
          <a:p>
            <a:endParaRPr lang="zh-CN" altLang="en-US">
              <a:latin typeface="+mn-lt"/>
            </a:endParaRPr>
          </a:p>
        </p:txBody>
      </p:sp>
      <p:sp>
        <p:nvSpPr>
          <p:cNvPr id="21518" name="Line 35"/>
          <p:cNvSpPr>
            <a:spLocks noChangeShapeType="1"/>
          </p:cNvSpPr>
          <p:nvPr/>
        </p:nvSpPr>
        <p:spPr bwMode="auto">
          <a:xfrm>
            <a:off x="900113" y="3932238"/>
            <a:ext cx="1008062" cy="288925"/>
          </a:xfrm>
          <a:prstGeom prst="line">
            <a:avLst/>
          </a:prstGeom>
          <a:noFill/>
          <a:ln w="9525">
            <a:solidFill>
              <a:schemeClr val="tx1"/>
            </a:solidFill>
            <a:round/>
            <a:headEnd/>
            <a:tailEnd/>
          </a:ln>
        </p:spPr>
        <p:txBody>
          <a:bodyPr/>
          <a:lstStyle/>
          <a:p>
            <a:endParaRPr lang="zh-CN" altLang="en-US">
              <a:latin typeface="+mn-lt"/>
            </a:endParaRPr>
          </a:p>
        </p:txBody>
      </p:sp>
      <p:sp>
        <p:nvSpPr>
          <p:cNvPr id="21519" name="Line 36"/>
          <p:cNvSpPr>
            <a:spLocks noChangeShapeType="1"/>
          </p:cNvSpPr>
          <p:nvPr/>
        </p:nvSpPr>
        <p:spPr bwMode="auto">
          <a:xfrm flipV="1">
            <a:off x="2339975" y="3789363"/>
            <a:ext cx="1079500" cy="431800"/>
          </a:xfrm>
          <a:prstGeom prst="line">
            <a:avLst/>
          </a:prstGeom>
          <a:noFill/>
          <a:ln w="9525">
            <a:solidFill>
              <a:schemeClr val="tx1"/>
            </a:solidFill>
            <a:round/>
            <a:headEnd/>
            <a:tailEnd/>
          </a:ln>
        </p:spPr>
        <p:txBody>
          <a:bodyPr/>
          <a:lstStyle/>
          <a:p>
            <a:endParaRPr lang="zh-CN" altLang="en-US">
              <a:latin typeface="+mn-lt"/>
            </a:endParaRPr>
          </a:p>
        </p:txBody>
      </p:sp>
      <p:sp>
        <p:nvSpPr>
          <p:cNvPr id="21520" name="Line 37"/>
          <p:cNvSpPr>
            <a:spLocks noChangeShapeType="1"/>
          </p:cNvSpPr>
          <p:nvPr/>
        </p:nvSpPr>
        <p:spPr bwMode="auto">
          <a:xfrm>
            <a:off x="2339975" y="4652963"/>
            <a:ext cx="1008063" cy="504825"/>
          </a:xfrm>
          <a:prstGeom prst="line">
            <a:avLst/>
          </a:prstGeom>
          <a:noFill/>
          <a:ln w="9525">
            <a:solidFill>
              <a:schemeClr val="tx1"/>
            </a:solidFill>
            <a:round/>
            <a:headEnd/>
            <a:tailEnd/>
          </a:ln>
        </p:spPr>
        <p:txBody>
          <a:bodyPr/>
          <a:lstStyle/>
          <a:p>
            <a:endParaRPr lang="zh-CN" altLang="en-US">
              <a:latin typeface="+mn-lt"/>
            </a:endParaRPr>
          </a:p>
        </p:txBody>
      </p:sp>
      <p:sp>
        <p:nvSpPr>
          <p:cNvPr id="21521" name="Line 38"/>
          <p:cNvSpPr>
            <a:spLocks noChangeShapeType="1"/>
          </p:cNvSpPr>
          <p:nvPr/>
        </p:nvSpPr>
        <p:spPr bwMode="auto">
          <a:xfrm>
            <a:off x="4067175" y="3644900"/>
            <a:ext cx="1296988" cy="0"/>
          </a:xfrm>
          <a:prstGeom prst="line">
            <a:avLst/>
          </a:prstGeom>
          <a:noFill/>
          <a:ln w="9525">
            <a:solidFill>
              <a:schemeClr val="tx1"/>
            </a:solidFill>
            <a:round/>
            <a:headEnd/>
            <a:tailEnd/>
          </a:ln>
        </p:spPr>
        <p:txBody>
          <a:bodyPr/>
          <a:lstStyle/>
          <a:p>
            <a:endParaRPr lang="zh-CN" altLang="en-US">
              <a:latin typeface="+mn-lt"/>
            </a:endParaRPr>
          </a:p>
        </p:txBody>
      </p:sp>
      <p:sp>
        <p:nvSpPr>
          <p:cNvPr id="21522" name="Line 39"/>
          <p:cNvSpPr>
            <a:spLocks noChangeShapeType="1"/>
          </p:cNvSpPr>
          <p:nvPr/>
        </p:nvSpPr>
        <p:spPr bwMode="auto">
          <a:xfrm>
            <a:off x="4067175" y="5300663"/>
            <a:ext cx="1296988" cy="0"/>
          </a:xfrm>
          <a:prstGeom prst="line">
            <a:avLst/>
          </a:prstGeom>
          <a:noFill/>
          <a:ln w="9525">
            <a:solidFill>
              <a:schemeClr val="tx1"/>
            </a:solidFill>
            <a:round/>
            <a:headEnd/>
            <a:tailEnd/>
          </a:ln>
        </p:spPr>
        <p:txBody>
          <a:bodyPr/>
          <a:lstStyle/>
          <a:p>
            <a:endParaRPr lang="zh-CN" altLang="en-US">
              <a:latin typeface="+mn-lt"/>
            </a:endParaRPr>
          </a:p>
        </p:txBody>
      </p:sp>
      <p:sp>
        <p:nvSpPr>
          <p:cNvPr id="21523" name="Line 40"/>
          <p:cNvSpPr>
            <a:spLocks noChangeShapeType="1"/>
          </p:cNvSpPr>
          <p:nvPr/>
        </p:nvSpPr>
        <p:spPr bwMode="auto">
          <a:xfrm>
            <a:off x="6084888" y="3644900"/>
            <a:ext cx="1439862" cy="0"/>
          </a:xfrm>
          <a:prstGeom prst="line">
            <a:avLst/>
          </a:prstGeom>
          <a:noFill/>
          <a:ln w="9525">
            <a:solidFill>
              <a:schemeClr val="tx1"/>
            </a:solidFill>
            <a:round/>
            <a:headEnd/>
            <a:tailEnd/>
          </a:ln>
        </p:spPr>
        <p:txBody>
          <a:bodyPr/>
          <a:lstStyle/>
          <a:p>
            <a:endParaRPr lang="zh-CN" altLang="en-US">
              <a:latin typeface="+mn-lt"/>
            </a:endParaRPr>
          </a:p>
        </p:txBody>
      </p:sp>
      <p:sp>
        <p:nvSpPr>
          <p:cNvPr id="21524" name="Line 41"/>
          <p:cNvSpPr>
            <a:spLocks noChangeShapeType="1"/>
          </p:cNvSpPr>
          <p:nvPr/>
        </p:nvSpPr>
        <p:spPr bwMode="auto">
          <a:xfrm>
            <a:off x="3708400" y="3860800"/>
            <a:ext cx="0" cy="1152525"/>
          </a:xfrm>
          <a:prstGeom prst="line">
            <a:avLst/>
          </a:prstGeom>
          <a:noFill/>
          <a:ln w="9525">
            <a:solidFill>
              <a:schemeClr val="tx1"/>
            </a:solidFill>
            <a:round/>
            <a:headEnd/>
            <a:tailEnd/>
          </a:ln>
        </p:spPr>
        <p:txBody>
          <a:bodyPr/>
          <a:lstStyle/>
          <a:p>
            <a:endParaRPr lang="zh-CN" altLang="en-US">
              <a:latin typeface="+mn-lt"/>
            </a:endParaRPr>
          </a:p>
        </p:txBody>
      </p:sp>
      <p:sp>
        <p:nvSpPr>
          <p:cNvPr id="21525" name="Line 42"/>
          <p:cNvSpPr>
            <a:spLocks noChangeShapeType="1"/>
          </p:cNvSpPr>
          <p:nvPr/>
        </p:nvSpPr>
        <p:spPr bwMode="auto">
          <a:xfrm>
            <a:off x="5724525" y="3860800"/>
            <a:ext cx="0" cy="1152525"/>
          </a:xfrm>
          <a:prstGeom prst="line">
            <a:avLst/>
          </a:prstGeom>
          <a:noFill/>
          <a:ln w="9525">
            <a:solidFill>
              <a:schemeClr val="tx1"/>
            </a:solidFill>
            <a:round/>
            <a:headEnd/>
            <a:tailEnd/>
          </a:ln>
        </p:spPr>
        <p:txBody>
          <a:bodyPr/>
          <a:lstStyle/>
          <a:p>
            <a:endParaRPr lang="zh-CN" altLang="en-US">
              <a:latin typeface="+mn-lt"/>
            </a:endParaRPr>
          </a:p>
        </p:txBody>
      </p:sp>
      <p:sp>
        <p:nvSpPr>
          <p:cNvPr id="21526" name="Line 43"/>
          <p:cNvSpPr>
            <a:spLocks noChangeShapeType="1"/>
          </p:cNvSpPr>
          <p:nvPr/>
        </p:nvSpPr>
        <p:spPr bwMode="auto">
          <a:xfrm flipV="1">
            <a:off x="6011863" y="3860800"/>
            <a:ext cx="1800225" cy="1368425"/>
          </a:xfrm>
          <a:prstGeom prst="line">
            <a:avLst/>
          </a:prstGeom>
          <a:noFill/>
          <a:ln w="9525">
            <a:solidFill>
              <a:schemeClr val="tx1"/>
            </a:solidFill>
            <a:round/>
            <a:headEnd/>
            <a:tailEnd/>
          </a:ln>
        </p:spPr>
        <p:txBody>
          <a:bodyPr/>
          <a:lstStyle/>
          <a:p>
            <a:endParaRPr lang="zh-CN" altLang="en-US">
              <a:latin typeface="+mn-lt"/>
            </a:endParaRPr>
          </a:p>
        </p:txBody>
      </p:sp>
      <p:sp>
        <p:nvSpPr>
          <p:cNvPr id="21527" name="Line 44"/>
          <p:cNvSpPr>
            <a:spLocks noChangeShapeType="1"/>
          </p:cNvSpPr>
          <p:nvPr/>
        </p:nvSpPr>
        <p:spPr bwMode="auto">
          <a:xfrm>
            <a:off x="3924300" y="3789363"/>
            <a:ext cx="1584325" cy="1223962"/>
          </a:xfrm>
          <a:prstGeom prst="line">
            <a:avLst/>
          </a:prstGeom>
          <a:noFill/>
          <a:ln w="9525">
            <a:solidFill>
              <a:schemeClr val="tx1"/>
            </a:solidFill>
            <a:round/>
            <a:headEnd/>
            <a:tailEnd/>
          </a:ln>
        </p:spPr>
        <p:txBody>
          <a:bodyPr/>
          <a:lstStyle/>
          <a:p>
            <a:endParaRPr lang="zh-CN" altLang="en-US">
              <a:latin typeface="+mn-lt"/>
            </a:endParaRPr>
          </a:p>
        </p:txBody>
      </p:sp>
      <p:sp>
        <p:nvSpPr>
          <p:cNvPr id="21528" name="Line 45"/>
          <p:cNvSpPr>
            <a:spLocks noChangeShapeType="1"/>
          </p:cNvSpPr>
          <p:nvPr/>
        </p:nvSpPr>
        <p:spPr bwMode="auto">
          <a:xfrm flipH="1">
            <a:off x="3924300" y="3789363"/>
            <a:ext cx="1584325" cy="1295400"/>
          </a:xfrm>
          <a:prstGeom prst="line">
            <a:avLst/>
          </a:prstGeom>
          <a:noFill/>
          <a:ln w="9525">
            <a:solidFill>
              <a:schemeClr val="tx1"/>
            </a:solidFill>
            <a:round/>
            <a:headEnd/>
            <a:tailEnd/>
          </a:ln>
        </p:spPr>
        <p:txBody>
          <a:bodyPr/>
          <a:lstStyle/>
          <a:p>
            <a:endParaRPr lang="zh-CN" altLang="en-US">
              <a:latin typeface="+mn-lt"/>
            </a:endParaRPr>
          </a:p>
        </p:txBody>
      </p:sp>
      <p:sp>
        <p:nvSpPr>
          <p:cNvPr id="21529" name="Line 46"/>
          <p:cNvSpPr>
            <a:spLocks noChangeShapeType="1"/>
          </p:cNvSpPr>
          <p:nvPr/>
        </p:nvSpPr>
        <p:spPr bwMode="auto">
          <a:xfrm>
            <a:off x="7885113" y="2708275"/>
            <a:ext cx="0" cy="649288"/>
          </a:xfrm>
          <a:prstGeom prst="line">
            <a:avLst/>
          </a:prstGeom>
          <a:noFill/>
          <a:ln w="9525">
            <a:solidFill>
              <a:schemeClr val="tx1"/>
            </a:solidFill>
            <a:round/>
            <a:headEnd/>
            <a:tailEnd/>
          </a:ln>
        </p:spPr>
        <p:txBody>
          <a:bodyPr/>
          <a:lstStyle/>
          <a:p>
            <a:endParaRPr lang="zh-CN" altLang="en-US">
              <a:latin typeface="+mn-lt"/>
            </a:endParaRPr>
          </a:p>
        </p:txBody>
      </p:sp>
      <p:sp>
        <p:nvSpPr>
          <p:cNvPr id="437299" name="AutoShape 51"/>
          <p:cNvSpPr>
            <a:spLocks noChangeArrowheads="1"/>
          </p:cNvSpPr>
          <p:nvPr/>
        </p:nvSpPr>
        <p:spPr bwMode="auto">
          <a:xfrm rot="5400000">
            <a:off x="394494" y="2997994"/>
            <a:ext cx="647700" cy="214312"/>
          </a:xfrm>
          <a:prstGeom prst="homePlate">
            <a:avLst>
              <a:gd name="adj" fmla="val 75556"/>
            </a:avLst>
          </a:prstGeom>
          <a:solidFill>
            <a:srgbClr val="FFFF00"/>
          </a:solidFill>
          <a:ln w="9525">
            <a:solidFill>
              <a:schemeClr val="tx1"/>
            </a:solidFill>
            <a:miter lim="800000"/>
            <a:headEnd/>
            <a:tailEnd/>
          </a:ln>
        </p:spPr>
        <p:txBody>
          <a:bodyPr wrap="none" anchor="ctr"/>
          <a:lstStyle/>
          <a:p>
            <a:endParaRPr lang="zh-CN" altLang="en-US">
              <a:latin typeface="+mn-lt"/>
              <a:ea typeface="宋体" pitchFamily="2" charset="-122"/>
            </a:endParaRPr>
          </a:p>
        </p:txBody>
      </p:sp>
      <p:sp>
        <p:nvSpPr>
          <p:cNvPr id="437301" name="AutoShape 53"/>
          <p:cNvSpPr>
            <a:spLocks noChangeArrowheads="1"/>
          </p:cNvSpPr>
          <p:nvPr/>
        </p:nvSpPr>
        <p:spPr bwMode="auto">
          <a:xfrm rot="977643">
            <a:off x="969963" y="4160838"/>
            <a:ext cx="720725" cy="214312"/>
          </a:xfrm>
          <a:prstGeom prst="homePlate">
            <a:avLst>
              <a:gd name="adj" fmla="val 84074"/>
            </a:avLst>
          </a:prstGeom>
          <a:solidFill>
            <a:srgbClr val="FFFF00"/>
          </a:solidFill>
          <a:ln w="9525">
            <a:solidFill>
              <a:schemeClr val="tx1"/>
            </a:solidFill>
            <a:miter lim="800000"/>
            <a:headEnd/>
            <a:tailEnd/>
          </a:ln>
        </p:spPr>
        <p:txBody>
          <a:bodyPr wrap="none" anchor="ctr"/>
          <a:lstStyle/>
          <a:p>
            <a:endParaRPr lang="zh-CN" altLang="en-US">
              <a:latin typeface="+mn-lt"/>
              <a:ea typeface="宋体" pitchFamily="2" charset="-122"/>
            </a:endParaRPr>
          </a:p>
        </p:txBody>
      </p:sp>
      <p:grpSp>
        <p:nvGrpSpPr>
          <p:cNvPr id="11" name="Group 74"/>
          <p:cNvGrpSpPr>
            <a:grpSpLocks/>
          </p:cNvGrpSpPr>
          <p:nvPr/>
        </p:nvGrpSpPr>
        <p:grpSpPr bwMode="auto">
          <a:xfrm>
            <a:off x="2405063" y="3762371"/>
            <a:ext cx="792162" cy="530225"/>
            <a:chOff x="1515" y="2370"/>
            <a:chExt cx="499" cy="334"/>
          </a:xfrm>
        </p:grpSpPr>
        <p:sp>
          <p:nvSpPr>
            <p:cNvPr id="21674" name="AutoShape 54"/>
            <p:cNvSpPr>
              <a:spLocks noChangeArrowheads="1"/>
            </p:cNvSpPr>
            <p:nvPr/>
          </p:nvSpPr>
          <p:spPr bwMode="auto">
            <a:xfrm rot="-1334168">
              <a:off x="1515" y="2370"/>
              <a:ext cx="499" cy="135"/>
            </a:xfrm>
            <a:prstGeom prst="homePlate">
              <a:avLst>
                <a:gd name="adj" fmla="val 92407"/>
              </a:avLst>
            </a:prstGeom>
            <a:solidFill>
              <a:srgbClr val="FFFF00"/>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grpSp>
          <p:nvGrpSpPr>
            <p:cNvPr id="12" name="Group 66"/>
            <p:cNvGrpSpPr>
              <a:grpSpLocks/>
            </p:cNvGrpSpPr>
            <p:nvPr/>
          </p:nvGrpSpPr>
          <p:grpSpPr bwMode="auto">
            <a:xfrm rot="-4770513">
              <a:off x="1514" y="2508"/>
              <a:ext cx="227" cy="165"/>
              <a:chOff x="1020" y="3637"/>
              <a:chExt cx="272" cy="165"/>
            </a:xfrm>
          </p:grpSpPr>
          <p:sp>
            <p:nvSpPr>
              <p:cNvPr id="21676" name="AutoShape 67"/>
              <p:cNvSpPr>
                <a:spLocks noChangeArrowheads="1"/>
              </p:cNvSpPr>
              <p:nvPr/>
            </p:nvSpPr>
            <p:spPr bwMode="auto">
              <a:xfrm>
                <a:off x="1020" y="3657"/>
                <a:ext cx="272" cy="136"/>
              </a:xfrm>
              <a:prstGeom prst="homePlate">
                <a:avLst>
                  <a:gd name="adj" fmla="val 50000"/>
                </a:avLst>
              </a:prstGeom>
              <a:solidFill>
                <a:srgbClr val="FF0000"/>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sp>
            <p:nvSpPr>
              <p:cNvPr id="21677" name="Rectangle 68"/>
              <p:cNvSpPr>
                <a:spLocks noChangeArrowheads="1"/>
              </p:cNvSpPr>
              <p:nvPr/>
            </p:nvSpPr>
            <p:spPr bwMode="auto">
              <a:xfrm>
                <a:off x="1059" y="3684"/>
                <a:ext cx="117" cy="81"/>
              </a:xfrm>
              <a:prstGeom prst="rect">
                <a:avLst/>
              </a:prstGeom>
              <a:solidFill>
                <a:schemeClr val="accent1"/>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sp>
            <p:nvSpPr>
              <p:cNvPr id="21678" name="Text Box 69"/>
              <p:cNvSpPr txBox="1">
                <a:spLocks noChangeArrowheads="1"/>
              </p:cNvSpPr>
              <p:nvPr/>
            </p:nvSpPr>
            <p:spPr bwMode="auto">
              <a:xfrm>
                <a:off x="1020" y="3637"/>
                <a:ext cx="193" cy="165"/>
              </a:xfrm>
              <a:prstGeom prst="rect">
                <a:avLst/>
              </a:prstGeom>
              <a:noFill/>
              <a:ln w="9525">
                <a:noFill/>
                <a:miter lim="800000"/>
                <a:headEnd/>
                <a:tailEnd/>
              </a:ln>
            </p:spPr>
            <p:txBody>
              <a:bodyPr>
                <a:spAutoFit/>
              </a:bodyPr>
              <a:lstStyle/>
              <a:p>
                <a:pPr algn="ctr">
                  <a:spcBef>
                    <a:spcPct val="50000"/>
                  </a:spcBef>
                </a:pPr>
                <a:r>
                  <a:rPr lang="de-CH" altLang="zh-CN" sz="1100" dirty="0">
                    <a:latin typeface="+mn-lt"/>
                    <a:ea typeface="宋体" pitchFamily="2" charset="-122"/>
                  </a:rPr>
                  <a:t>4</a:t>
                </a:r>
                <a:endParaRPr lang="en-US" altLang="zh-CN" sz="1100" dirty="0">
                  <a:latin typeface="+mn-lt"/>
                  <a:ea typeface="宋体" pitchFamily="2" charset="-122"/>
                </a:endParaRPr>
              </a:p>
            </p:txBody>
          </p:sp>
          <p:sp>
            <p:nvSpPr>
              <p:cNvPr id="21679" name="Oval 70"/>
              <p:cNvSpPr>
                <a:spLocks noChangeArrowheads="1"/>
              </p:cNvSpPr>
              <p:nvPr/>
            </p:nvSpPr>
            <p:spPr bwMode="auto">
              <a:xfrm>
                <a:off x="1214" y="3711"/>
                <a:ext cx="39" cy="27"/>
              </a:xfrm>
              <a:prstGeom prst="ellipse">
                <a:avLst/>
              </a:prstGeom>
              <a:solidFill>
                <a:schemeClr val="accent1"/>
              </a:solidFill>
              <a:ln w="9525">
                <a:solidFill>
                  <a:schemeClr val="tx1"/>
                </a:solidFill>
                <a:round/>
                <a:headEnd/>
                <a:tailEnd/>
              </a:ln>
            </p:spPr>
            <p:txBody>
              <a:bodyPr wrap="none" anchor="ctr"/>
              <a:lstStyle/>
              <a:p>
                <a:endParaRPr lang="zh-CN" altLang="en-US" sz="1100">
                  <a:latin typeface="+mn-lt"/>
                  <a:ea typeface="宋体" pitchFamily="2" charset="-122"/>
                </a:endParaRPr>
              </a:p>
            </p:txBody>
          </p:sp>
        </p:grpSp>
      </p:grpSp>
      <p:grpSp>
        <p:nvGrpSpPr>
          <p:cNvPr id="13" name="Group 75"/>
          <p:cNvGrpSpPr>
            <a:grpSpLocks/>
          </p:cNvGrpSpPr>
          <p:nvPr/>
        </p:nvGrpSpPr>
        <p:grpSpPr bwMode="auto">
          <a:xfrm rot="1324562">
            <a:off x="4284960" y="3357624"/>
            <a:ext cx="792162" cy="530225"/>
            <a:chOff x="1515" y="2370"/>
            <a:chExt cx="499" cy="334"/>
          </a:xfrm>
        </p:grpSpPr>
        <p:sp>
          <p:nvSpPr>
            <p:cNvPr id="21668" name="AutoShape 76"/>
            <p:cNvSpPr>
              <a:spLocks noChangeArrowheads="1"/>
            </p:cNvSpPr>
            <p:nvPr/>
          </p:nvSpPr>
          <p:spPr bwMode="auto">
            <a:xfrm rot="-1334168">
              <a:off x="1515" y="2370"/>
              <a:ext cx="499" cy="135"/>
            </a:xfrm>
            <a:prstGeom prst="homePlate">
              <a:avLst>
                <a:gd name="adj" fmla="val 92407"/>
              </a:avLst>
            </a:prstGeom>
            <a:solidFill>
              <a:srgbClr val="FFFF00"/>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grpSp>
          <p:nvGrpSpPr>
            <p:cNvPr id="14" name="Group 77"/>
            <p:cNvGrpSpPr>
              <a:grpSpLocks/>
            </p:cNvGrpSpPr>
            <p:nvPr/>
          </p:nvGrpSpPr>
          <p:grpSpPr bwMode="auto">
            <a:xfrm rot="-4770513">
              <a:off x="1514" y="2508"/>
              <a:ext cx="227" cy="165"/>
              <a:chOff x="1020" y="3637"/>
              <a:chExt cx="272" cy="165"/>
            </a:xfrm>
          </p:grpSpPr>
          <p:sp>
            <p:nvSpPr>
              <p:cNvPr id="21670" name="AutoShape 78"/>
              <p:cNvSpPr>
                <a:spLocks noChangeArrowheads="1"/>
              </p:cNvSpPr>
              <p:nvPr/>
            </p:nvSpPr>
            <p:spPr bwMode="auto">
              <a:xfrm>
                <a:off x="1020" y="3657"/>
                <a:ext cx="272" cy="136"/>
              </a:xfrm>
              <a:prstGeom prst="homePlate">
                <a:avLst>
                  <a:gd name="adj" fmla="val 50000"/>
                </a:avLst>
              </a:prstGeom>
              <a:solidFill>
                <a:srgbClr val="FF0000"/>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sp>
            <p:nvSpPr>
              <p:cNvPr id="21671" name="Rectangle 79"/>
              <p:cNvSpPr>
                <a:spLocks noChangeArrowheads="1"/>
              </p:cNvSpPr>
              <p:nvPr/>
            </p:nvSpPr>
            <p:spPr bwMode="auto">
              <a:xfrm>
                <a:off x="1059" y="3684"/>
                <a:ext cx="117" cy="81"/>
              </a:xfrm>
              <a:prstGeom prst="rect">
                <a:avLst/>
              </a:prstGeom>
              <a:solidFill>
                <a:schemeClr val="accent1"/>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sp>
            <p:nvSpPr>
              <p:cNvPr id="21672" name="Text Box 80"/>
              <p:cNvSpPr txBox="1">
                <a:spLocks noChangeArrowheads="1"/>
              </p:cNvSpPr>
              <p:nvPr/>
            </p:nvSpPr>
            <p:spPr bwMode="auto">
              <a:xfrm>
                <a:off x="1021" y="3637"/>
                <a:ext cx="193" cy="165"/>
              </a:xfrm>
              <a:prstGeom prst="rect">
                <a:avLst/>
              </a:prstGeom>
              <a:noFill/>
              <a:ln w="9525">
                <a:noFill/>
                <a:miter lim="800000"/>
                <a:headEnd/>
                <a:tailEnd/>
              </a:ln>
            </p:spPr>
            <p:txBody>
              <a:bodyPr>
                <a:spAutoFit/>
              </a:bodyPr>
              <a:lstStyle/>
              <a:p>
                <a:pPr algn="ctr">
                  <a:spcBef>
                    <a:spcPct val="50000"/>
                  </a:spcBef>
                </a:pPr>
                <a:r>
                  <a:rPr lang="de-CH" altLang="zh-CN" sz="1100">
                    <a:latin typeface="+mn-lt"/>
                    <a:ea typeface="宋体" pitchFamily="2" charset="-122"/>
                  </a:rPr>
                  <a:t>7</a:t>
                </a:r>
                <a:endParaRPr lang="en-US" altLang="zh-CN" sz="1100">
                  <a:latin typeface="+mn-lt"/>
                  <a:ea typeface="宋体" pitchFamily="2" charset="-122"/>
                </a:endParaRPr>
              </a:p>
            </p:txBody>
          </p:sp>
          <p:sp>
            <p:nvSpPr>
              <p:cNvPr id="21673" name="Oval 81"/>
              <p:cNvSpPr>
                <a:spLocks noChangeArrowheads="1"/>
              </p:cNvSpPr>
              <p:nvPr/>
            </p:nvSpPr>
            <p:spPr bwMode="auto">
              <a:xfrm>
                <a:off x="1214" y="3711"/>
                <a:ext cx="39" cy="27"/>
              </a:xfrm>
              <a:prstGeom prst="ellipse">
                <a:avLst/>
              </a:prstGeom>
              <a:solidFill>
                <a:schemeClr val="accent1"/>
              </a:solidFill>
              <a:ln w="9525">
                <a:solidFill>
                  <a:schemeClr val="tx1"/>
                </a:solidFill>
                <a:round/>
                <a:headEnd/>
                <a:tailEnd/>
              </a:ln>
            </p:spPr>
            <p:txBody>
              <a:bodyPr wrap="none" anchor="ctr"/>
              <a:lstStyle/>
              <a:p>
                <a:endParaRPr lang="zh-CN" altLang="en-US" sz="1100">
                  <a:latin typeface="+mn-lt"/>
                  <a:ea typeface="宋体" pitchFamily="2" charset="-122"/>
                </a:endParaRPr>
              </a:p>
            </p:txBody>
          </p:sp>
        </p:grpSp>
      </p:grpSp>
      <p:grpSp>
        <p:nvGrpSpPr>
          <p:cNvPr id="15" name="Group 82"/>
          <p:cNvGrpSpPr>
            <a:grpSpLocks/>
          </p:cNvGrpSpPr>
          <p:nvPr/>
        </p:nvGrpSpPr>
        <p:grpSpPr bwMode="auto">
          <a:xfrm rot="1324562">
            <a:off x="6372522" y="3357624"/>
            <a:ext cx="792163" cy="530225"/>
            <a:chOff x="1515" y="2370"/>
            <a:chExt cx="499" cy="334"/>
          </a:xfrm>
        </p:grpSpPr>
        <p:sp>
          <p:nvSpPr>
            <p:cNvPr id="21662" name="AutoShape 83"/>
            <p:cNvSpPr>
              <a:spLocks noChangeArrowheads="1"/>
            </p:cNvSpPr>
            <p:nvPr/>
          </p:nvSpPr>
          <p:spPr bwMode="auto">
            <a:xfrm rot="-1334168">
              <a:off x="1515" y="2370"/>
              <a:ext cx="499" cy="135"/>
            </a:xfrm>
            <a:prstGeom prst="homePlate">
              <a:avLst>
                <a:gd name="adj" fmla="val 92407"/>
              </a:avLst>
            </a:prstGeom>
            <a:solidFill>
              <a:srgbClr val="FFFF00"/>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grpSp>
          <p:nvGrpSpPr>
            <p:cNvPr id="16" name="Group 84"/>
            <p:cNvGrpSpPr>
              <a:grpSpLocks/>
            </p:cNvGrpSpPr>
            <p:nvPr/>
          </p:nvGrpSpPr>
          <p:grpSpPr bwMode="auto">
            <a:xfrm rot="-4770513">
              <a:off x="1514" y="2508"/>
              <a:ext cx="227" cy="165"/>
              <a:chOff x="1020" y="3637"/>
              <a:chExt cx="272" cy="165"/>
            </a:xfrm>
          </p:grpSpPr>
          <p:sp>
            <p:nvSpPr>
              <p:cNvPr id="21664" name="AutoShape 85"/>
              <p:cNvSpPr>
                <a:spLocks noChangeArrowheads="1"/>
              </p:cNvSpPr>
              <p:nvPr/>
            </p:nvSpPr>
            <p:spPr bwMode="auto">
              <a:xfrm>
                <a:off x="1020" y="3657"/>
                <a:ext cx="272" cy="136"/>
              </a:xfrm>
              <a:prstGeom prst="homePlate">
                <a:avLst>
                  <a:gd name="adj" fmla="val 50000"/>
                </a:avLst>
              </a:prstGeom>
              <a:solidFill>
                <a:srgbClr val="FF0000"/>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sp>
            <p:nvSpPr>
              <p:cNvPr id="21665" name="Rectangle 86"/>
              <p:cNvSpPr>
                <a:spLocks noChangeArrowheads="1"/>
              </p:cNvSpPr>
              <p:nvPr/>
            </p:nvSpPr>
            <p:spPr bwMode="auto">
              <a:xfrm>
                <a:off x="1059" y="3684"/>
                <a:ext cx="117" cy="81"/>
              </a:xfrm>
              <a:prstGeom prst="rect">
                <a:avLst/>
              </a:prstGeom>
              <a:solidFill>
                <a:schemeClr val="accent1"/>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sp>
            <p:nvSpPr>
              <p:cNvPr id="21666" name="Text Box 87"/>
              <p:cNvSpPr txBox="1">
                <a:spLocks noChangeArrowheads="1"/>
              </p:cNvSpPr>
              <p:nvPr/>
            </p:nvSpPr>
            <p:spPr bwMode="auto">
              <a:xfrm>
                <a:off x="1021" y="3637"/>
                <a:ext cx="193" cy="165"/>
              </a:xfrm>
              <a:prstGeom prst="rect">
                <a:avLst/>
              </a:prstGeom>
              <a:noFill/>
              <a:ln w="9525">
                <a:noFill/>
                <a:miter lim="800000"/>
                <a:headEnd/>
                <a:tailEnd/>
              </a:ln>
            </p:spPr>
            <p:txBody>
              <a:bodyPr>
                <a:spAutoFit/>
              </a:bodyPr>
              <a:lstStyle/>
              <a:p>
                <a:pPr algn="ctr">
                  <a:spcBef>
                    <a:spcPct val="50000"/>
                  </a:spcBef>
                </a:pPr>
                <a:r>
                  <a:rPr lang="de-CH" altLang="zh-CN" sz="1100">
                    <a:latin typeface="+mn-lt"/>
                    <a:ea typeface="宋体" pitchFamily="2" charset="-122"/>
                  </a:rPr>
                  <a:t>8</a:t>
                </a:r>
                <a:endParaRPr lang="en-US" altLang="zh-CN" sz="1100">
                  <a:latin typeface="+mn-lt"/>
                  <a:ea typeface="宋体" pitchFamily="2" charset="-122"/>
                </a:endParaRPr>
              </a:p>
            </p:txBody>
          </p:sp>
          <p:sp>
            <p:nvSpPr>
              <p:cNvPr id="21667" name="Oval 88"/>
              <p:cNvSpPr>
                <a:spLocks noChangeArrowheads="1"/>
              </p:cNvSpPr>
              <p:nvPr/>
            </p:nvSpPr>
            <p:spPr bwMode="auto">
              <a:xfrm>
                <a:off x="1214" y="3711"/>
                <a:ext cx="39" cy="27"/>
              </a:xfrm>
              <a:prstGeom prst="ellipse">
                <a:avLst/>
              </a:prstGeom>
              <a:solidFill>
                <a:schemeClr val="accent1"/>
              </a:solidFill>
              <a:ln w="9525">
                <a:solidFill>
                  <a:schemeClr val="tx1"/>
                </a:solidFill>
                <a:round/>
                <a:headEnd/>
                <a:tailEnd/>
              </a:ln>
            </p:spPr>
            <p:txBody>
              <a:bodyPr wrap="none" anchor="ctr"/>
              <a:lstStyle/>
              <a:p>
                <a:endParaRPr lang="zh-CN" altLang="en-US" sz="1100">
                  <a:latin typeface="+mn-lt"/>
                  <a:ea typeface="宋体" pitchFamily="2" charset="-122"/>
                </a:endParaRPr>
              </a:p>
            </p:txBody>
          </p:sp>
        </p:grpSp>
      </p:grpSp>
      <p:sp>
        <p:nvSpPr>
          <p:cNvPr id="437337" name="AutoShape 89"/>
          <p:cNvSpPr>
            <a:spLocks noChangeArrowheads="1"/>
          </p:cNvSpPr>
          <p:nvPr/>
        </p:nvSpPr>
        <p:spPr bwMode="auto">
          <a:xfrm rot="-5400000">
            <a:off x="7811294" y="2926556"/>
            <a:ext cx="504825" cy="214313"/>
          </a:xfrm>
          <a:prstGeom prst="homePlate">
            <a:avLst>
              <a:gd name="adj" fmla="val 58889"/>
            </a:avLst>
          </a:prstGeom>
          <a:solidFill>
            <a:srgbClr val="FFFF00"/>
          </a:solidFill>
          <a:ln w="9525">
            <a:solidFill>
              <a:schemeClr val="tx1"/>
            </a:solidFill>
            <a:miter lim="800000"/>
            <a:headEnd/>
            <a:tailEnd/>
          </a:ln>
        </p:spPr>
        <p:txBody>
          <a:bodyPr wrap="none" anchor="ctr"/>
          <a:lstStyle/>
          <a:p>
            <a:endParaRPr lang="zh-CN" altLang="en-US">
              <a:latin typeface="+mn-lt"/>
              <a:ea typeface="宋体" pitchFamily="2" charset="-122"/>
            </a:endParaRPr>
          </a:p>
        </p:txBody>
      </p:sp>
      <p:pic>
        <p:nvPicPr>
          <p:cNvPr id="21536" name="Picture 3" descr="router1"/>
          <p:cNvPicPr>
            <a:picLocks noChangeAspect="1" noChangeArrowheads="1"/>
          </p:cNvPicPr>
          <p:nvPr/>
        </p:nvPicPr>
        <p:blipFill>
          <a:blip r:embed="rId3" cstate="print"/>
          <a:srcRect/>
          <a:stretch>
            <a:fillRect/>
          </a:stretch>
        </p:blipFill>
        <p:spPr bwMode="auto">
          <a:xfrm>
            <a:off x="4056724" y="765175"/>
            <a:ext cx="885825" cy="587375"/>
          </a:xfrm>
          <a:prstGeom prst="rect">
            <a:avLst/>
          </a:prstGeom>
          <a:noFill/>
          <a:ln w="9525">
            <a:noFill/>
            <a:miter lim="800000"/>
            <a:headEnd/>
            <a:tailEnd/>
          </a:ln>
        </p:spPr>
      </p:pic>
      <p:grpSp>
        <p:nvGrpSpPr>
          <p:cNvPr id="17" name="Group 22"/>
          <p:cNvGrpSpPr>
            <a:grpSpLocks/>
          </p:cNvGrpSpPr>
          <p:nvPr/>
        </p:nvGrpSpPr>
        <p:grpSpPr bwMode="auto">
          <a:xfrm>
            <a:off x="4056724" y="1341438"/>
            <a:ext cx="885825" cy="587375"/>
            <a:chOff x="2549" y="2425"/>
            <a:chExt cx="558" cy="370"/>
          </a:xfrm>
        </p:grpSpPr>
        <p:pic>
          <p:nvPicPr>
            <p:cNvPr id="21660" name="Picture 23" descr="router1"/>
            <p:cNvPicPr>
              <a:picLocks noChangeAspect="1" noChangeArrowheads="1"/>
            </p:cNvPicPr>
            <p:nvPr/>
          </p:nvPicPr>
          <p:blipFill>
            <a:blip r:embed="rId3" cstate="print"/>
            <a:srcRect/>
            <a:stretch>
              <a:fillRect/>
            </a:stretch>
          </p:blipFill>
          <p:spPr bwMode="auto">
            <a:xfrm>
              <a:off x="2549" y="2425"/>
              <a:ext cx="558" cy="370"/>
            </a:xfrm>
            <a:prstGeom prst="rect">
              <a:avLst/>
            </a:prstGeom>
            <a:noFill/>
            <a:ln w="9525">
              <a:noFill/>
              <a:miter lim="800000"/>
              <a:headEnd/>
              <a:tailEnd/>
            </a:ln>
          </p:spPr>
        </p:pic>
        <p:sp>
          <p:nvSpPr>
            <p:cNvPr id="21661" name="Text Box 24"/>
            <p:cNvSpPr txBox="1">
              <a:spLocks noChangeArrowheads="1"/>
            </p:cNvSpPr>
            <p:nvPr/>
          </p:nvSpPr>
          <p:spPr bwMode="auto">
            <a:xfrm>
              <a:off x="2653" y="2568"/>
              <a:ext cx="362" cy="165"/>
            </a:xfrm>
            <a:prstGeom prst="rect">
              <a:avLst/>
            </a:prstGeom>
            <a:noFill/>
            <a:ln w="9525">
              <a:noFill/>
              <a:miter lim="800000"/>
              <a:headEnd/>
              <a:tailEnd/>
            </a:ln>
          </p:spPr>
          <p:txBody>
            <a:bodyPr>
              <a:spAutoFit/>
            </a:bodyPr>
            <a:lstStyle/>
            <a:p>
              <a:pPr algn="ctr"/>
              <a:r>
                <a:rPr lang="de-CH" altLang="zh-CN" sz="1100" b="1" dirty="0">
                  <a:latin typeface="+mn-lt"/>
                  <a:ea typeface="宋体" pitchFamily="2" charset="-122"/>
                </a:rPr>
                <a:t>MPLS</a:t>
              </a:r>
              <a:endParaRPr lang="en-US" altLang="zh-CN" sz="1100" dirty="0">
                <a:latin typeface="+mn-lt"/>
                <a:ea typeface="宋体" pitchFamily="2" charset="-122"/>
              </a:endParaRPr>
            </a:p>
          </p:txBody>
        </p:sp>
      </p:grpSp>
      <p:sp>
        <p:nvSpPr>
          <p:cNvPr id="21538" name="Text Box 94"/>
          <p:cNvSpPr txBox="1">
            <a:spLocks noChangeArrowheads="1"/>
          </p:cNvSpPr>
          <p:nvPr/>
        </p:nvSpPr>
        <p:spPr bwMode="auto">
          <a:xfrm>
            <a:off x="4848887" y="850900"/>
            <a:ext cx="1511300" cy="461665"/>
          </a:xfrm>
          <a:prstGeom prst="rect">
            <a:avLst/>
          </a:prstGeom>
          <a:noFill/>
          <a:ln w="9525">
            <a:noFill/>
            <a:miter lim="800000"/>
            <a:headEnd/>
            <a:tailEnd/>
          </a:ln>
        </p:spPr>
        <p:txBody>
          <a:bodyPr>
            <a:spAutoFit/>
          </a:bodyPr>
          <a:lstStyle/>
          <a:p>
            <a:pPr>
              <a:spcBef>
                <a:spcPct val="50000"/>
              </a:spcBef>
            </a:pPr>
            <a:r>
              <a:rPr lang="de-CH" altLang="zh-CN" sz="1200">
                <a:latin typeface="+mn-lt"/>
                <a:ea typeface="宋体" pitchFamily="2" charset="-122"/>
              </a:rPr>
              <a:t>Ordinary IP Router</a:t>
            </a:r>
            <a:endParaRPr lang="en-US" altLang="zh-CN" sz="1200">
              <a:latin typeface="+mn-lt"/>
              <a:ea typeface="宋体" pitchFamily="2" charset="-122"/>
            </a:endParaRPr>
          </a:p>
        </p:txBody>
      </p:sp>
      <p:sp>
        <p:nvSpPr>
          <p:cNvPr id="21539" name="Text Box 95"/>
          <p:cNvSpPr txBox="1">
            <a:spLocks noChangeArrowheads="1"/>
          </p:cNvSpPr>
          <p:nvPr/>
        </p:nvSpPr>
        <p:spPr bwMode="auto">
          <a:xfrm>
            <a:off x="4848887" y="1484313"/>
            <a:ext cx="1943100" cy="274637"/>
          </a:xfrm>
          <a:prstGeom prst="rect">
            <a:avLst/>
          </a:prstGeom>
          <a:noFill/>
          <a:ln w="9525">
            <a:noFill/>
            <a:miter lim="800000"/>
            <a:headEnd/>
            <a:tailEnd/>
          </a:ln>
        </p:spPr>
        <p:txBody>
          <a:bodyPr>
            <a:spAutoFit/>
          </a:bodyPr>
          <a:lstStyle/>
          <a:p>
            <a:pPr>
              <a:spcBef>
                <a:spcPct val="50000"/>
              </a:spcBef>
            </a:pPr>
            <a:r>
              <a:rPr lang="de-CH" altLang="zh-CN" sz="1200">
                <a:latin typeface="+mn-lt"/>
                <a:ea typeface="宋体" pitchFamily="2" charset="-122"/>
              </a:rPr>
              <a:t>MPLS-enabled IP Router</a:t>
            </a:r>
            <a:endParaRPr lang="en-US" altLang="zh-CN" sz="1200">
              <a:latin typeface="+mn-lt"/>
              <a:ea typeface="宋体" pitchFamily="2" charset="-122"/>
            </a:endParaRPr>
          </a:p>
        </p:txBody>
      </p:sp>
      <p:sp>
        <p:nvSpPr>
          <p:cNvPr id="21540" name="Text Box 96"/>
          <p:cNvSpPr txBox="1">
            <a:spLocks noChangeArrowheads="1"/>
          </p:cNvSpPr>
          <p:nvPr/>
        </p:nvSpPr>
        <p:spPr bwMode="auto">
          <a:xfrm>
            <a:off x="6731001" y="850900"/>
            <a:ext cx="2200276" cy="553998"/>
          </a:xfrm>
          <a:prstGeom prst="rect">
            <a:avLst/>
          </a:prstGeom>
          <a:noFill/>
          <a:ln w="9525">
            <a:noFill/>
            <a:miter lim="800000"/>
            <a:headEnd/>
            <a:tailEnd/>
          </a:ln>
        </p:spPr>
        <p:txBody>
          <a:bodyPr wrap="square">
            <a:spAutoFit/>
          </a:bodyPr>
          <a:lstStyle/>
          <a:p>
            <a:pPr>
              <a:spcBef>
                <a:spcPct val="50000"/>
              </a:spcBef>
            </a:pPr>
            <a:r>
              <a:rPr lang="de-CH" altLang="zh-CN" sz="1200" dirty="0">
                <a:latin typeface="+mn-lt"/>
                <a:ea typeface="宋体" pitchFamily="2" charset="-122"/>
              </a:rPr>
              <a:t>LSR – Label Switch Router</a:t>
            </a:r>
          </a:p>
          <a:p>
            <a:pPr>
              <a:spcBef>
                <a:spcPct val="50000"/>
              </a:spcBef>
            </a:pPr>
            <a:r>
              <a:rPr lang="de-CH" altLang="zh-CN" sz="1200" dirty="0">
                <a:latin typeface="+mn-lt"/>
                <a:ea typeface="宋体" pitchFamily="2" charset="-122"/>
              </a:rPr>
              <a:t>LER – Label Edge Router</a:t>
            </a:r>
            <a:endParaRPr lang="en-US" altLang="zh-CN" sz="1200" dirty="0">
              <a:latin typeface="+mn-lt"/>
              <a:ea typeface="宋体" pitchFamily="2" charset="-122"/>
            </a:endParaRPr>
          </a:p>
        </p:txBody>
      </p:sp>
      <p:sp>
        <p:nvSpPr>
          <p:cNvPr id="21541" name="Text Box 98"/>
          <p:cNvSpPr txBox="1">
            <a:spLocks noChangeArrowheads="1"/>
          </p:cNvSpPr>
          <p:nvPr/>
        </p:nvSpPr>
        <p:spPr bwMode="auto">
          <a:xfrm>
            <a:off x="1042988" y="4581525"/>
            <a:ext cx="1152525" cy="274638"/>
          </a:xfrm>
          <a:prstGeom prst="rect">
            <a:avLst/>
          </a:prstGeom>
          <a:noFill/>
          <a:ln w="9525">
            <a:noFill/>
            <a:miter lim="800000"/>
            <a:headEnd/>
            <a:tailEnd/>
          </a:ln>
        </p:spPr>
        <p:txBody>
          <a:bodyPr>
            <a:spAutoFit/>
          </a:bodyPr>
          <a:lstStyle/>
          <a:p>
            <a:pPr>
              <a:spcBef>
                <a:spcPct val="50000"/>
              </a:spcBef>
            </a:pPr>
            <a:r>
              <a:rPr lang="en-US" altLang="zh-CN" sz="1200">
                <a:latin typeface="+mn-lt"/>
                <a:ea typeface="宋体" pitchFamily="2" charset="-122"/>
              </a:rPr>
              <a:t>Ingress LER</a:t>
            </a:r>
          </a:p>
        </p:txBody>
      </p:sp>
      <p:sp>
        <p:nvSpPr>
          <p:cNvPr id="21542" name="Text Box 99"/>
          <p:cNvSpPr txBox="1">
            <a:spLocks noChangeArrowheads="1"/>
          </p:cNvSpPr>
          <p:nvPr/>
        </p:nvSpPr>
        <p:spPr bwMode="auto">
          <a:xfrm>
            <a:off x="7740650" y="3789363"/>
            <a:ext cx="1152525" cy="274637"/>
          </a:xfrm>
          <a:prstGeom prst="rect">
            <a:avLst/>
          </a:prstGeom>
          <a:noFill/>
          <a:ln w="9525">
            <a:noFill/>
            <a:miter lim="800000"/>
            <a:headEnd/>
            <a:tailEnd/>
          </a:ln>
        </p:spPr>
        <p:txBody>
          <a:bodyPr>
            <a:spAutoFit/>
          </a:bodyPr>
          <a:lstStyle/>
          <a:p>
            <a:pPr>
              <a:spcBef>
                <a:spcPct val="50000"/>
              </a:spcBef>
            </a:pPr>
            <a:r>
              <a:rPr lang="en-US" altLang="zh-CN" sz="1200">
                <a:latin typeface="+mn-lt"/>
                <a:ea typeface="宋体" pitchFamily="2" charset="-122"/>
              </a:rPr>
              <a:t>Egress LER</a:t>
            </a:r>
          </a:p>
        </p:txBody>
      </p:sp>
      <p:graphicFrame>
        <p:nvGraphicFramePr>
          <p:cNvPr id="437518" name="Group 270"/>
          <p:cNvGraphicFramePr>
            <a:graphicFrameLocks noGrp="1"/>
          </p:cNvGraphicFramePr>
          <p:nvPr>
            <p:ph idx="1"/>
          </p:nvPr>
        </p:nvGraphicFramePr>
        <p:xfrm>
          <a:off x="1498062" y="2781300"/>
          <a:ext cx="1449419" cy="1165860"/>
        </p:xfrm>
        <a:graphic>
          <a:graphicData uri="http://schemas.openxmlformats.org/drawingml/2006/table">
            <a:tbl>
              <a:tblPr/>
              <a:tblGrid>
                <a:gridCol w="452941"/>
                <a:gridCol w="473075"/>
                <a:gridCol w="523403"/>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FEC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Out </a:t>
                      </a:r>
                      <a:r>
                        <a:rPr kumimoji="0" lang="en-US" altLang="zh-CN" sz="1050" b="0" i="0" u="none" strike="noStrike" cap="none" normalizeH="0" baseline="0" dirty="0" err="1" smtClean="0">
                          <a:ln>
                            <a:noFill/>
                          </a:ln>
                          <a:solidFill>
                            <a:schemeClr val="tx1"/>
                          </a:solidFill>
                          <a:effectLst/>
                          <a:latin typeface="+mn-lt"/>
                          <a:ea typeface="宋体" pitchFamily="2" charset="-122"/>
                        </a:rPr>
                        <a:t>Int</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Out Label</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01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endParaRPr kumimoji="0" lang="en-US" altLang="zh-CN" sz="1050" b="1" i="0" u="none" strike="noStrike" cap="none" normalizeH="0" baseline="0" smtClean="0">
                        <a:ln>
                          <a:noFill/>
                        </a:ln>
                        <a:solidFill>
                          <a:schemeClr val="tx1"/>
                        </a:solidFill>
                        <a:effectLst/>
                        <a:latin typeface="+mn-lt"/>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dirty="0" smtClean="0">
                          <a:ln>
                            <a:noFill/>
                          </a:ln>
                          <a:solidFill>
                            <a:schemeClr val="tx1"/>
                          </a:solidFill>
                          <a:effectLst/>
                          <a:latin typeface="+mn-lt"/>
                          <a:ea typeface="宋体" pitchFamily="2" charset="-122"/>
                          <a:cs typeface="Arial" pitchFamily="34" charset="0"/>
                        </a:rPr>
                        <a:t>…</a:t>
                      </a:r>
                      <a:endParaRPr kumimoji="0" lang="en-US" altLang="zh-CN" sz="1050" b="1" i="0" u="none" strike="noStrike" cap="none" normalizeH="0" baseline="0" dirty="0" smtClean="0">
                        <a:ln>
                          <a:noFill/>
                        </a:ln>
                        <a:solidFill>
                          <a:schemeClr val="tx1"/>
                        </a:solidFill>
                        <a:effectLst/>
                        <a:latin typeface="+mn-lt"/>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565" name="Text Box 142"/>
          <p:cNvSpPr txBox="1">
            <a:spLocks noChangeArrowheads="1"/>
          </p:cNvSpPr>
          <p:nvPr/>
        </p:nvSpPr>
        <p:spPr bwMode="auto">
          <a:xfrm>
            <a:off x="179388" y="6237288"/>
            <a:ext cx="2736850" cy="274637"/>
          </a:xfrm>
          <a:prstGeom prst="rect">
            <a:avLst/>
          </a:prstGeom>
          <a:noFill/>
          <a:ln w="9525">
            <a:noFill/>
            <a:miter lim="800000"/>
            <a:headEnd/>
            <a:tailEnd/>
          </a:ln>
        </p:spPr>
        <p:txBody>
          <a:bodyPr>
            <a:spAutoFit/>
          </a:bodyPr>
          <a:lstStyle/>
          <a:p>
            <a:pPr>
              <a:spcBef>
                <a:spcPct val="50000"/>
              </a:spcBef>
            </a:pPr>
            <a:r>
              <a:rPr lang="de-CH" altLang="zh-CN" sz="1200">
                <a:latin typeface="+mn-lt"/>
                <a:ea typeface="宋体" pitchFamily="2" charset="-122"/>
              </a:rPr>
              <a:t>FEC – Forwarding Equivalence Class</a:t>
            </a:r>
            <a:endParaRPr lang="en-US" altLang="zh-CN" sz="1200">
              <a:latin typeface="+mn-lt"/>
              <a:ea typeface="宋体" pitchFamily="2" charset="-122"/>
            </a:endParaRPr>
          </a:p>
        </p:txBody>
      </p:sp>
      <p:graphicFrame>
        <p:nvGraphicFramePr>
          <p:cNvPr id="437519" name="Group 271"/>
          <p:cNvGraphicFramePr>
            <a:graphicFrameLocks noGrp="1"/>
          </p:cNvGraphicFramePr>
          <p:nvPr/>
        </p:nvGraphicFramePr>
        <p:xfrm>
          <a:off x="3054486" y="2066925"/>
          <a:ext cx="2003898" cy="1165860"/>
        </p:xfrm>
        <a:graphic>
          <a:graphicData uri="http://schemas.openxmlformats.org/drawingml/2006/table">
            <a:tbl>
              <a:tblPr/>
              <a:tblGrid>
                <a:gridCol w="544748"/>
                <a:gridCol w="457200"/>
                <a:gridCol w="457200"/>
                <a:gridCol w="544750"/>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In Label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In </a:t>
                      </a:r>
                      <a:r>
                        <a:rPr kumimoji="0" lang="en-US" altLang="zh-CN" sz="1050" b="0" i="0" u="none" strike="noStrike" cap="none" normalizeH="0" baseline="0" dirty="0" err="1" smtClean="0">
                          <a:ln>
                            <a:noFill/>
                          </a:ln>
                          <a:solidFill>
                            <a:schemeClr val="tx1"/>
                          </a:solidFill>
                          <a:effectLst/>
                          <a:latin typeface="+mn-lt"/>
                          <a:ea typeface="宋体" pitchFamily="2" charset="-122"/>
                        </a:rPr>
                        <a:t>Int</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Out  </a:t>
                      </a:r>
                      <a:r>
                        <a:rPr kumimoji="0" lang="en-US" altLang="zh-CN" sz="1050" b="0" i="0" u="none" strike="noStrike" cap="none" normalizeH="0" baseline="0" dirty="0" err="1" smtClean="0">
                          <a:ln>
                            <a:noFill/>
                          </a:ln>
                          <a:solidFill>
                            <a:schemeClr val="tx1"/>
                          </a:solidFill>
                          <a:effectLst/>
                          <a:latin typeface="+mn-lt"/>
                          <a:ea typeface="宋体" pitchFamily="2" charset="-122"/>
                        </a:rPr>
                        <a:t>Int</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Out Label</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cs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cs typeface="Arial"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endParaRPr kumimoji="0" lang="en-US" altLang="zh-CN" sz="1050" b="1" i="0" u="none" strike="noStrike" cap="none" normalizeH="0" baseline="0" smtClean="0">
                        <a:ln>
                          <a:noFill/>
                        </a:ln>
                        <a:solidFill>
                          <a:schemeClr val="tx1"/>
                        </a:solidFill>
                        <a:effectLst/>
                        <a:latin typeface="+mn-lt"/>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dirty="0" smtClean="0">
                          <a:ln>
                            <a:noFill/>
                          </a:ln>
                          <a:solidFill>
                            <a:schemeClr val="tx1"/>
                          </a:solidFill>
                          <a:effectLst/>
                          <a:latin typeface="+mn-lt"/>
                          <a:ea typeface="宋体" pitchFamily="2" charset="-122"/>
                          <a:cs typeface="Arial" pitchFamily="34" charset="0"/>
                        </a:rPr>
                        <a:t>…</a:t>
                      </a:r>
                      <a:endParaRPr kumimoji="0" lang="en-US" altLang="zh-CN" sz="1050" b="1" i="0" u="none" strike="noStrike" cap="none" normalizeH="0" baseline="0" dirty="0" smtClean="0">
                        <a:ln>
                          <a:noFill/>
                        </a:ln>
                        <a:solidFill>
                          <a:schemeClr val="tx1"/>
                        </a:solidFill>
                        <a:effectLst/>
                        <a:latin typeface="+mn-lt"/>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dirty="0" smtClean="0">
                          <a:ln>
                            <a:noFill/>
                          </a:ln>
                          <a:solidFill>
                            <a:schemeClr val="tx1"/>
                          </a:solidFill>
                          <a:effectLst/>
                          <a:latin typeface="+mn-lt"/>
                          <a:ea typeface="宋体" pitchFamily="2" charset="-122"/>
                          <a:cs typeface="Arial"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593" name="Text Box 223"/>
          <p:cNvSpPr txBox="1">
            <a:spLocks noChangeArrowheads="1"/>
          </p:cNvSpPr>
          <p:nvPr/>
        </p:nvSpPr>
        <p:spPr bwMode="auto">
          <a:xfrm>
            <a:off x="2195513" y="4017963"/>
            <a:ext cx="215900" cy="274637"/>
          </a:xfrm>
          <a:prstGeom prst="rect">
            <a:avLst/>
          </a:prstGeom>
          <a:noFill/>
          <a:ln w="9525">
            <a:noFill/>
            <a:miter lim="800000"/>
            <a:headEnd/>
            <a:tailEnd/>
          </a:ln>
        </p:spPr>
        <p:txBody>
          <a:bodyPr>
            <a:spAutoFit/>
          </a:bodyPr>
          <a:lstStyle/>
          <a:p>
            <a:pPr>
              <a:spcBef>
                <a:spcPct val="50000"/>
              </a:spcBef>
            </a:pPr>
            <a:r>
              <a:rPr lang="en-US" altLang="zh-CN" sz="1200" b="1" dirty="0">
                <a:latin typeface="+mn-lt"/>
                <a:ea typeface="宋体" pitchFamily="2" charset="-122"/>
              </a:rPr>
              <a:t>1</a:t>
            </a:r>
          </a:p>
        </p:txBody>
      </p:sp>
      <p:sp>
        <p:nvSpPr>
          <p:cNvPr id="21594" name="Text Box 224"/>
          <p:cNvSpPr txBox="1">
            <a:spLocks noChangeArrowheads="1"/>
          </p:cNvSpPr>
          <p:nvPr/>
        </p:nvSpPr>
        <p:spPr bwMode="auto">
          <a:xfrm>
            <a:off x="3203575" y="3659188"/>
            <a:ext cx="215900" cy="274637"/>
          </a:xfrm>
          <a:prstGeom prst="rect">
            <a:avLst/>
          </a:prstGeom>
          <a:noFill/>
          <a:ln w="9525">
            <a:noFill/>
            <a:miter lim="800000"/>
            <a:headEnd/>
            <a:tailEnd/>
          </a:ln>
        </p:spPr>
        <p:txBody>
          <a:bodyPr>
            <a:spAutoFit/>
          </a:bodyPr>
          <a:lstStyle/>
          <a:p>
            <a:pPr>
              <a:spcBef>
                <a:spcPct val="50000"/>
              </a:spcBef>
            </a:pPr>
            <a:r>
              <a:rPr lang="en-US" altLang="zh-CN" sz="1200" b="1">
                <a:latin typeface="+mn-lt"/>
                <a:ea typeface="宋体" pitchFamily="2" charset="-122"/>
              </a:rPr>
              <a:t>2</a:t>
            </a:r>
          </a:p>
        </p:txBody>
      </p:sp>
      <p:sp>
        <p:nvSpPr>
          <p:cNvPr id="21595" name="Text Box 225"/>
          <p:cNvSpPr txBox="1">
            <a:spLocks noChangeArrowheads="1"/>
          </p:cNvSpPr>
          <p:nvPr/>
        </p:nvSpPr>
        <p:spPr bwMode="auto">
          <a:xfrm>
            <a:off x="3995738" y="3429000"/>
            <a:ext cx="215900" cy="274638"/>
          </a:xfrm>
          <a:prstGeom prst="rect">
            <a:avLst/>
          </a:prstGeom>
          <a:noFill/>
          <a:ln w="9525">
            <a:noFill/>
            <a:miter lim="800000"/>
            <a:headEnd/>
            <a:tailEnd/>
          </a:ln>
        </p:spPr>
        <p:txBody>
          <a:bodyPr>
            <a:spAutoFit/>
          </a:bodyPr>
          <a:lstStyle/>
          <a:p>
            <a:pPr>
              <a:spcBef>
                <a:spcPct val="50000"/>
              </a:spcBef>
            </a:pPr>
            <a:r>
              <a:rPr lang="en-US" altLang="zh-CN" sz="1200" b="1">
                <a:latin typeface="+mn-lt"/>
                <a:ea typeface="宋体" pitchFamily="2" charset="-122"/>
              </a:rPr>
              <a:t>0</a:t>
            </a:r>
          </a:p>
        </p:txBody>
      </p:sp>
      <p:sp>
        <p:nvSpPr>
          <p:cNvPr id="21597" name="Text Box 227"/>
          <p:cNvSpPr txBox="1">
            <a:spLocks noChangeArrowheads="1"/>
          </p:cNvSpPr>
          <p:nvPr/>
        </p:nvSpPr>
        <p:spPr bwMode="auto">
          <a:xfrm>
            <a:off x="6011863" y="3429000"/>
            <a:ext cx="215900" cy="274638"/>
          </a:xfrm>
          <a:prstGeom prst="rect">
            <a:avLst/>
          </a:prstGeom>
          <a:noFill/>
          <a:ln w="9525">
            <a:noFill/>
            <a:miter lim="800000"/>
            <a:headEnd/>
            <a:tailEnd/>
          </a:ln>
        </p:spPr>
        <p:txBody>
          <a:bodyPr>
            <a:spAutoFit/>
          </a:bodyPr>
          <a:lstStyle/>
          <a:p>
            <a:pPr>
              <a:spcBef>
                <a:spcPct val="50000"/>
              </a:spcBef>
            </a:pPr>
            <a:r>
              <a:rPr lang="en-US" altLang="zh-CN" sz="1200" b="1" dirty="0">
                <a:latin typeface="+mn-lt"/>
                <a:ea typeface="宋体" pitchFamily="2" charset="-122"/>
              </a:rPr>
              <a:t>0</a:t>
            </a:r>
          </a:p>
        </p:txBody>
      </p:sp>
      <p:sp>
        <p:nvSpPr>
          <p:cNvPr id="21598" name="Text Box 228"/>
          <p:cNvSpPr txBox="1">
            <a:spLocks noChangeArrowheads="1"/>
          </p:cNvSpPr>
          <p:nvPr/>
        </p:nvSpPr>
        <p:spPr bwMode="auto">
          <a:xfrm>
            <a:off x="7380288" y="3429000"/>
            <a:ext cx="215900" cy="274638"/>
          </a:xfrm>
          <a:prstGeom prst="rect">
            <a:avLst/>
          </a:prstGeom>
          <a:noFill/>
          <a:ln w="9525">
            <a:noFill/>
            <a:miter lim="800000"/>
            <a:headEnd/>
            <a:tailEnd/>
          </a:ln>
        </p:spPr>
        <p:txBody>
          <a:bodyPr>
            <a:spAutoFit/>
          </a:bodyPr>
          <a:lstStyle/>
          <a:p>
            <a:pPr>
              <a:spcBef>
                <a:spcPct val="50000"/>
              </a:spcBef>
            </a:pPr>
            <a:r>
              <a:rPr lang="en-US" altLang="zh-CN" sz="1200" b="1">
                <a:latin typeface="+mn-lt"/>
                <a:ea typeface="宋体" pitchFamily="2" charset="-122"/>
              </a:rPr>
              <a:t>1</a:t>
            </a:r>
          </a:p>
        </p:txBody>
      </p:sp>
      <p:sp>
        <p:nvSpPr>
          <p:cNvPr id="21599" name="Text Box 229"/>
          <p:cNvSpPr txBox="1">
            <a:spLocks noChangeArrowheads="1"/>
          </p:cNvSpPr>
          <p:nvPr/>
        </p:nvSpPr>
        <p:spPr bwMode="auto">
          <a:xfrm>
            <a:off x="7667625" y="3141663"/>
            <a:ext cx="215900" cy="274637"/>
          </a:xfrm>
          <a:prstGeom prst="rect">
            <a:avLst/>
          </a:prstGeom>
          <a:noFill/>
          <a:ln w="9525">
            <a:noFill/>
            <a:miter lim="800000"/>
            <a:headEnd/>
            <a:tailEnd/>
          </a:ln>
        </p:spPr>
        <p:txBody>
          <a:bodyPr>
            <a:spAutoFit/>
          </a:bodyPr>
          <a:lstStyle/>
          <a:p>
            <a:pPr>
              <a:spcBef>
                <a:spcPct val="50000"/>
              </a:spcBef>
            </a:pPr>
            <a:r>
              <a:rPr lang="en-US" altLang="zh-CN" sz="1200" b="1">
                <a:latin typeface="+mn-lt"/>
                <a:ea typeface="宋体" pitchFamily="2" charset="-122"/>
              </a:rPr>
              <a:t>0</a:t>
            </a:r>
          </a:p>
        </p:txBody>
      </p:sp>
      <p:graphicFrame>
        <p:nvGraphicFramePr>
          <p:cNvPr id="437523" name="Group 275"/>
          <p:cNvGraphicFramePr>
            <a:graphicFrameLocks noGrp="1"/>
          </p:cNvGraphicFramePr>
          <p:nvPr/>
        </p:nvGraphicFramePr>
        <p:xfrm>
          <a:off x="5214024" y="2279650"/>
          <a:ext cx="1935805" cy="914400"/>
        </p:xfrm>
        <a:graphic>
          <a:graphicData uri="http://schemas.openxmlformats.org/drawingml/2006/table">
            <a:tbl>
              <a:tblPr/>
              <a:tblGrid>
                <a:gridCol w="535023"/>
                <a:gridCol w="432880"/>
                <a:gridCol w="448291"/>
                <a:gridCol w="519611"/>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In Label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In </a:t>
                      </a:r>
                      <a:r>
                        <a:rPr kumimoji="0" lang="en-US" altLang="zh-CN" sz="1050" b="0" i="0" u="none" strike="noStrike" cap="none" normalizeH="0" baseline="0" dirty="0" err="1" smtClean="0">
                          <a:ln>
                            <a:noFill/>
                          </a:ln>
                          <a:solidFill>
                            <a:schemeClr val="tx1"/>
                          </a:solidFill>
                          <a:effectLst/>
                          <a:latin typeface="+mn-lt"/>
                          <a:ea typeface="宋体" pitchFamily="2" charset="-122"/>
                        </a:rPr>
                        <a:t>Int</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Out </a:t>
                      </a:r>
                      <a:r>
                        <a:rPr kumimoji="0" lang="en-US" altLang="zh-CN" sz="1050" b="0" i="0" u="none" strike="noStrike" cap="none" normalizeH="0" baseline="0" dirty="0" err="1" smtClean="0">
                          <a:ln>
                            <a:noFill/>
                          </a:ln>
                          <a:solidFill>
                            <a:schemeClr val="tx1"/>
                          </a:solidFill>
                          <a:effectLst/>
                          <a:latin typeface="+mn-lt"/>
                          <a:ea typeface="宋体" pitchFamily="2" charset="-122"/>
                        </a:rPr>
                        <a:t>Int</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Out Label</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endParaRPr kumimoji="0" lang="en-US" altLang="zh-CN" sz="1050" b="1" i="0" u="none" strike="noStrike" cap="none" normalizeH="0" baseline="0" smtClean="0">
                        <a:ln>
                          <a:noFill/>
                        </a:ln>
                        <a:solidFill>
                          <a:schemeClr val="tx1"/>
                        </a:solidFill>
                        <a:effectLst/>
                        <a:latin typeface="+mn-lt"/>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endParaRPr kumimoji="0" lang="en-US" altLang="zh-CN" sz="1050" b="1" i="0" u="none" strike="noStrike" cap="none" normalizeH="0" baseline="0" smtClean="0">
                        <a:ln>
                          <a:noFill/>
                        </a:ln>
                        <a:solidFill>
                          <a:schemeClr val="tx1"/>
                        </a:solidFill>
                        <a:effectLst/>
                        <a:latin typeface="+mn-lt"/>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dirty="0" smtClean="0">
                          <a:ln>
                            <a:noFill/>
                          </a:ln>
                          <a:solidFill>
                            <a:schemeClr val="tx1"/>
                          </a:solidFill>
                          <a:effectLst/>
                          <a:latin typeface="+mn-lt"/>
                          <a:ea typeface="宋体" pitchFamily="2" charset="-122"/>
                          <a:cs typeface="Arial"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437524" name="Group 276"/>
          <p:cNvGraphicFramePr>
            <a:graphicFrameLocks noGrp="1"/>
          </p:cNvGraphicFramePr>
          <p:nvPr/>
        </p:nvGraphicFramePr>
        <p:xfrm>
          <a:off x="7013643" y="4016713"/>
          <a:ext cx="1984443" cy="914400"/>
        </p:xfrm>
        <a:graphic>
          <a:graphicData uri="http://schemas.openxmlformats.org/drawingml/2006/table">
            <a:tbl>
              <a:tblPr/>
              <a:tblGrid>
                <a:gridCol w="603114"/>
                <a:gridCol w="398834"/>
                <a:gridCol w="447473"/>
                <a:gridCol w="53502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In Label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In </a:t>
                      </a:r>
                      <a:r>
                        <a:rPr kumimoji="0" lang="en-US" altLang="zh-CN" sz="1050" b="0" i="0" u="none" strike="noStrike" cap="none" normalizeH="0" baseline="0" dirty="0" err="1" smtClean="0">
                          <a:ln>
                            <a:noFill/>
                          </a:ln>
                          <a:solidFill>
                            <a:schemeClr val="tx1"/>
                          </a:solidFill>
                          <a:effectLst/>
                          <a:latin typeface="+mn-lt"/>
                          <a:ea typeface="宋体" pitchFamily="2" charset="-122"/>
                        </a:rPr>
                        <a:t>Int</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Out </a:t>
                      </a:r>
                      <a:r>
                        <a:rPr kumimoji="0" lang="en-US" altLang="zh-CN" sz="1050" b="0" i="0" u="none" strike="noStrike" cap="none" normalizeH="0" baseline="0" dirty="0" err="1" smtClean="0">
                          <a:ln>
                            <a:noFill/>
                          </a:ln>
                          <a:solidFill>
                            <a:schemeClr val="tx1"/>
                          </a:solidFill>
                          <a:effectLst/>
                          <a:latin typeface="+mn-lt"/>
                          <a:ea typeface="宋体" pitchFamily="2" charset="-122"/>
                        </a:rPr>
                        <a:t>Int</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mn-lt"/>
                          <a:ea typeface="宋体" pitchFamily="2" charset="-122"/>
                        </a:rPr>
                        <a:t>Out Label</a:t>
                      </a:r>
                      <a:endParaRPr kumimoji="0" lang="zh-CN" altLang="en-US" sz="105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mn-lt"/>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endParaRPr kumimoji="0" lang="en-US" altLang="zh-CN" sz="1050" b="1" i="0" u="none" strike="noStrike" cap="none" normalizeH="0" baseline="0" smtClean="0">
                        <a:ln>
                          <a:noFill/>
                        </a:ln>
                        <a:solidFill>
                          <a:schemeClr val="tx1"/>
                        </a:solidFill>
                        <a:effectLst/>
                        <a:latin typeface="+mn-lt"/>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smtClean="0">
                          <a:ln>
                            <a:noFill/>
                          </a:ln>
                          <a:solidFill>
                            <a:schemeClr val="tx1"/>
                          </a:solidFill>
                          <a:effectLst/>
                          <a:latin typeface="+mn-lt"/>
                          <a:ea typeface="宋体" pitchFamily="2" charset="-122"/>
                          <a:cs typeface="Arial" pitchFamily="34" charset="0"/>
                        </a:rPr>
                        <a:t>…</a:t>
                      </a:r>
                      <a:endParaRPr kumimoji="0" lang="en-US" altLang="zh-CN" sz="1050" b="1" i="0" u="none" strike="noStrike" cap="none" normalizeH="0" baseline="0" smtClean="0">
                        <a:ln>
                          <a:noFill/>
                        </a:ln>
                        <a:solidFill>
                          <a:schemeClr val="tx1"/>
                        </a:solidFill>
                        <a:effectLst/>
                        <a:latin typeface="+mn-lt"/>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zh-CN" sz="1050" b="1" i="0" u="none" strike="noStrike" cap="none" normalizeH="0" baseline="0" dirty="0" smtClean="0">
                          <a:ln>
                            <a:noFill/>
                          </a:ln>
                          <a:solidFill>
                            <a:schemeClr val="tx1"/>
                          </a:solidFill>
                          <a:effectLst/>
                          <a:latin typeface="+mn-lt"/>
                          <a:ea typeface="宋体" pitchFamily="2" charset="-122"/>
                          <a:cs typeface="Arial"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pSp>
        <p:nvGrpSpPr>
          <p:cNvPr id="18" name="Group 298"/>
          <p:cNvGrpSpPr>
            <a:grpSpLocks/>
          </p:cNvGrpSpPr>
          <p:nvPr/>
        </p:nvGrpSpPr>
        <p:grpSpPr bwMode="auto">
          <a:xfrm>
            <a:off x="2700338" y="4005267"/>
            <a:ext cx="792162" cy="530225"/>
            <a:chOff x="1515" y="2370"/>
            <a:chExt cx="499" cy="334"/>
          </a:xfrm>
        </p:grpSpPr>
        <p:sp>
          <p:nvSpPr>
            <p:cNvPr id="21654" name="AutoShape 299"/>
            <p:cNvSpPr>
              <a:spLocks noChangeArrowheads="1"/>
            </p:cNvSpPr>
            <p:nvPr/>
          </p:nvSpPr>
          <p:spPr bwMode="auto">
            <a:xfrm rot="-1334168">
              <a:off x="1515" y="2370"/>
              <a:ext cx="499" cy="135"/>
            </a:xfrm>
            <a:prstGeom prst="homePlate">
              <a:avLst>
                <a:gd name="adj" fmla="val 92407"/>
              </a:avLst>
            </a:prstGeom>
            <a:solidFill>
              <a:srgbClr val="FFFF00"/>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grpSp>
          <p:nvGrpSpPr>
            <p:cNvPr id="19" name="Group 300"/>
            <p:cNvGrpSpPr>
              <a:grpSpLocks/>
            </p:cNvGrpSpPr>
            <p:nvPr/>
          </p:nvGrpSpPr>
          <p:grpSpPr bwMode="auto">
            <a:xfrm rot="-4770513">
              <a:off x="1514" y="2508"/>
              <a:ext cx="227" cy="165"/>
              <a:chOff x="1020" y="3637"/>
              <a:chExt cx="272" cy="165"/>
            </a:xfrm>
          </p:grpSpPr>
          <p:sp>
            <p:nvSpPr>
              <p:cNvPr id="21656" name="AutoShape 301"/>
              <p:cNvSpPr>
                <a:spLocks noChangeArrowheads="1"/>
              </p:cNvSpPr>
              <p:nvPr/>
            </p:nvSpPr>
            <p:spPr bwMode="auto">
              <a:xfrm>
                <a:off x="1020" y="3657"/>
                <a:ext cx="272" cy="136"/>
              </a:xfrm>
              <a:prstGeom prst="homePlate">
                <a:avLst>
                  <a:gd name="adj" fmla="val 50000"/>
                </a:avLst>
              </a:prstGeom>
              <a:solidFill>
                <a:srgbClr val="FF0000"/>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sp>
            <p:nvSpPr>
              <p:cNvPr id="21657" name="Rectangle 302"/>
              <p:cNvSpPr>
                <a:spLocks noChangeArrowheads="1"/>
              </p:cNvSpPr>
              <p:nvPr/>
            </p:nvSpPr>
            <p:spPr bwMode="auto">
              <a:xfrm>
                <a:off x="1059" y="3684"/>
                <a:ext cx="117" cy="81"/>
              </a:xfrm>
              <a:prstGeom prst="rect">
                <a:avLst/>
              </a:prstGeom>
              <a:solidFill>
                <a:schemeClr val="accent1"/>
              </a:solidFill>
              <a:ln w="9525">
                <a:solidFill>
                  <a:schemeClr val="tx1"/>
                </a:solidFill>
                <a:miter lim="800000"/>
                <a:headEnd/>
                <a:tailEnd/>
              </a:ln>
            </p:spPr>
            <p:txBody>
              <a:bodyPr wrap="none" anchor="ctr"/>
              <a:lstStyle/>
              <a:p>
                <a:endParaRPr lang="zh-CN" altLang="en-US" sz="1100">
                  <a:latin typeface="+mn-lt"/>
                  <a:ea typeface="宋体" pitchFamily="2" charset="-122"/>
                </a:endParaRPr>
              </a:p>
            </p:txBody>
          </p:sp>
          <p:sp>
            <p:nvSpPr>
              <p:cNvPr id="21658" name="Text Box 303"/>
              <p:cNvSpPr txBox="1">
                <a:spLocks noChangeArrowheads="1"/>
              </p:cNvSpPr>
              <p:nvPr/>
            </p:nvSpPr>
            <p:spPr bwMode="auto">
              <a:xfrm>
                <a:off x="1020" y="3637"/>
                <a:ext cx="193" cy="165"/>
              </a:xfrm>
              <a:prstGeom prst="rect">
                <a:avLst/>
              </a:prstGeom>
              <a:noFill/>
              <a:ln w="9525">
                <a:noFill/>
                <a:miter lim="800000"/>
                <a:headEnd/>
                <a:tailEnd/>
              </a:ln>
            </p:spPr>
            <p:txBody>
              <a:bodyPr>
                <a:spAutoFit/>
              </a:bodyPr>
              <a:lstStyle/>
              <a:p>
                <a:pPr algn="ctr">
                  <a:spcBef>
                    <a:spcPct val="50000"/>
                  </a:spcBef>
                </a:pPr>
                <a:r>
                  <a:rPr lang="de-CH" altLang="zh-CN" sz="1100">
                    <a:latin typeface="+mn-lt"/>
                    <a:ea typeface="宋体" pitchFamily="2" charset="-122"/>
                  </a:rPr>
                  <a:t>5</a:t>
                </a:r>
                <a:endParaRPr lang="en-US" altLang="zh-CN" sz="1100">
                  <a:latin typeface="+mn-lt"/>
                  <a:ea typeface="宋体" pitchFamily="2" charset="-122"/>
                </a:endParaRPr>
              </a:p>
            </p:txBody>
          </p:sp>
          <p:sp>
            <p:nvSpPr>
              <p:cNvPr id="21659" name="Oval 304"/>
              <p:cNvSpPr>
                <a:spLocks noChangeArrowheads="1"/>
              </p:cNvSpPr>
              <p:nvPr/>
            </p:nvSpPr>
            <p:spPr bwMode="auto">
              <a:xfrm>
                <a:off x="1214" y="3711"/>
                <a:ext cx="39" cy="27"/>
              </a:xfrm>
              <a:prstGeom prst="ellipse">
                <a:avLst/>
              </a:prstGeom>
              <a:solidFill>
                <a:schemeClr val="accent1"/>
              </a:solidFill>
              <a:ln w="9525">
                <a:solidFill>
                  <a:schemeClr val="tx1"/>
                </a:solidFill>
                <a:round/>
                <a:headEnd/>
                <a:tailEnd/>
              </a:ln>
            </p:spPr>
            <p:txBody>
              <a:bodyPr wrap="none" anchor="ctr"/>
              <a:lstStyle/>
              <a:p>
                <a:endParaRPr lang="zh-CN" altLang="en-US" sz="1100">
                  <a:latin typeface="+mn-lt"/>
                  <a:ea typeface="宋体" pitchFamily="2" charset="-122"/>
                </a:endParaRPr>
              </a:p>
            </p:txBody>
          </p:sp>
        </p:grpSp>
      </p:grpSp>
      <p:grpSp>
        <p:nvGrpSpPr>
          <p:cNvPr id="20" name="Group 305"/>
          <p:cNvGrpSpPr>
            <a:grpSpLocks/>
          </p:cNvGrpSpPr>
          <p:nvPr/>
        </p:nvGrpSpPr>
        <p:grpSpPr bwMode="auto">
          <a:xfrm rot="3594139">
            <a:off x="3851966" y="4135831"/>
            <a:ext cx="792162" cy="530225"/>
            <a:chOff x="1515" y="2370"/>
            <a:chExt cx="499" cy="334"/>
          </a:xfrm>
        </p:grpSpPr>
        <p:sp>
          <p:nvSpPr>
            <p:cNvPr id="21648" name="AutoShape 306"/>
            <p:cNvSpPr>
              <a:spLocks noChangeArrowheads="1"/>
            </p:cNvSpPr>
            <p:nvPr/>
          </p:nvSpPr>
          <p:spPr bwMode="auto">
            <a:xfrm rot="-1334168">
              <a:off x="1515" y="2370"/>
              <a:ext cx="499" cy="135"/>
            </a:xfrm>
            <a:prstGeom prst="homePlate">
              <a:avLst>
                <a:gd name="adj" fmla="val 92407"/>
              </a:avLst>
            </a:prstGeom>
            <a:solidFill>
              <a:srgbClr val="FFFF00"/>
            </a:solidFill>
            <a:ln w="9525">
              <a:solidFill>
                <a:schemeClr val="tx1"/>
              </a:solidFill>
              <a:miter lim="800000"/>
              <a:headEnd/>
              <a:tailEnd/>
            </a:ln>
          </p:spPr>
          <p:txBody>
            <a:bodyPr wrap="none" anchor="ctr"/>
            <a:lstStyle/>
            <a:p>
              <a:endParaRPr lang="zh-CN" altLang="en-US">
                <a:latin typeface="+mn-lt"/>
                <a:ea typeface="宋体" pitchFamily="2" charset="-122"/>
              </a:endParaRPr>
            </a:p>
          </p:txBody>
        </p:sp>
        <p:grpSp>
          <p:nvGrpSpPr>
            <p:cNvPr id="21" name="Group 307"/>
            <p:cNvGrpSpPr>
              <a:grpSpLocks/>
            </p:cNvGrpSpPr>
            <p:nvPr/>
          </p:nvGrpSpPr>
          <p:grpSpPr bwMode="auto">
            <a:xfrm rot="-4770513">
              <a:off x="1514" y="2508"/>
              <a:ext cx="227" cy="165"/>
              <a:chOff x="1020" y="3637"/>
              <a:chExt cx="272" cy="165"/>
            </a:xfrm>
          </p:grpSpPr>
          <p:sp>
            <p:nvSpPr>
              <p:cNvPr id="21650" name="AutoShape 308"/>
              <p:cNvSpPr>
                <a:spLocks noChangeArrowheads="1"/>
              </p:cNvSpPr>
              <p:nvPr/>
            </p:nvSpPr>
            <p:spPr bwMode="auto">
              <a:xfrm>
                <a:off x="1020" y="3657"/>
                <a:ext cx="272" cy="136"/>
              </a:xfrm>
              <a:prstGeom prst="homePlate">
                <a:avLst>
                  <a:gd name="adj" fmla="val 50000"/>
                </a:avLst>
              </a:prstGeom>
              <a:solidFill>
                <a:srgbClr val="FF0000"/>
              </a:solidFill>
              <a:ln w="9525">
                <a:solidFill>
                  <a:schemeClr val="tx1"/>
                </a:solidFill>
                <a:miter lim="800000"/>
                <a:headEnd/>
                <a:tailEnd/>
              </a:ln>
            </p:spPr>
            <p:txBody>
              <a:bodyPr wrap="none" anchor="ctr"/>
              <a:lstStyle/>
              <a:p>
                <a:endParaRPr lang="zh-CN" altLang="en-US">
                  <a:latin typeface="+mn-lt"/>
                  <a:ea typeface="宋体" pitchFamily="2" charset="-122"/>
                </a:endParaRPr>
              </a:p>
            </p:txBody>
          </p:sp>
          <p:sp>
            <p:nvSpPr>
              <p:cNvPr id="21651" name="Rectangle 309"/>
              <p:cNvSpPr>
                <a:spLocks noChangeArrowheads="1"/>
              </p:cNvSpPr>
              <p:nvPr/>
            </p:nvSpPr>
            <p:spPr bwMode="auto">
              <a:xfrm>
                <a:off x="1059" y="3684"/>
                <a:ext cx="117" cy="81"/>
              </a:xfrm>
              <a:prstGeom prst="rect">
                <a:avLst/>
              </a:prstGeom>
              <a:solidFill>
                <a:schemeClr val="accent1"/>
              </a:solidFill>
              <a:ln w="9525">
                <a:solidFill>
                  <a:schemeClr val="tx1"/>
                </a:solidFill>
                <a:miter lim="800000"/>
                <a:headEnd/>
                <a:tailEnd/>
              </a:ln>
            </p:spPr>
            <p:txBody>
              <a:bodyPr wrap="none" anchor="ctr"/>
              <a:lstStyle/>
              <a:p>
                <a:endParaRPr lang="zh-CN" altLang="en-US">
                  <a:latin typeface="+mn-lt"/>
                  <a:ea typeface="宋体" pitchFamily="2" charset="-122"/>
                </a:endParaRPr>
              </a:p>
            </p:txBody>
          </p:sp>
          <p:sp>
            <p:nvSpPr>
              <p:cNvPr id="21652" name="Text Box 310"/>
              <p:cNvSpPr txBox="1">
                <a:spLocks noChangeArrowheads="1"/>
              </p:cNvSpPr>
              <p:nvPr/>
            </p:nvSpPr>
            <p:spPr bwMode="auto">
              <a:xfrm>
                <a:off x="1021" y="3637"/>
                <a:ext cx="193" cy="165"/>
              </a:xfrm>
              <a:prstGeom prst="rect">
                <a:avLst/>
              </a:prstGeom>
              <a:noFill/>
              <a:ln w="9525">
                <a:noFill/>
                <a:miter lim="800000"/>
                <a:headEnd/>
                <a:tailEnd/>
              </a:ln>
            </p:spPr>
            <p:txBody>
              <a:bodyPr>
                <a:spAutoFit/>
              </a:bodyPr>
              <a:lstStyle/>
              <a:p>
                <a:pPr algn="ctr">
                  <a:spcBef>
                    <a:spcPct val="50000"/>
                  </a:spcBef>
                </a:pPr>
                <a:r>
                  <a:rPr lang="de-CH" altLang="zh-CN" sz="1100" dirty="0">
                    <a:latin typeface="+mn-lt"/>
                    <a:ea typeface="宋体" pitchFamily="2" charset="-122"/>
                  </a:rPr>
                  <a:t>9</a:t>
                </a:r>
                <a:endParaRPr lang="en-US" altLang="zh-CN" sz="1100" dirty="0">
                  <a:latin typeface="+mn-lt"/>
                  <a:ea typeface="宋体" pitchFamily="2" charset="-122"/>
                </a:endParaRPr>
              </a:p>
            </p:txBody>
          </p:sp>
          <p:sp>
            <p:nvSpPr>
              <p:cNvPr id="21653" name="Oval 311"/>
              <p:cNvSpPr>
                <a:spLocks noChangeArrowheads="1"/>
              </p:cNvSpPr>
              <p:nvPr/>
            </p:nvSpPr>
            <p:spPr bwMode="auto">
              <a:xfrm>
                <a:off x="1214" y="3711"/>
                <a:ext cx="39" cy="27"/>
              </a:xfrm>
              <a:prstGeom prst="ellipse">
                <a:avLst/>
              </a:prstGeom>
              <a:solidFill>
                <a:schemeClr val="accent1"/>
              </a:solidFill>
              <a:ln w="9525">
                <a:solidFill>
                  <a:schemeClr val="tx1"/>
                </a:solidFill>
                <a:round/>
                <a:headEnd/>
                <a:tailEnd/>
              </a:ln>
            </p:spPr>
            <p:txBody>
              <a:bodyPr wrap="none" anchor="ctr"/>
              <a:lstStyle/>
              <a:p>
                <a:endParaRPr lang="zh-CN" altLang="en-US">
                  <a:latin typeface="+mn-lt"/>
                  <a:ea typeface="宋体" pitchFamily="2" charset="-122"/>
                </a:endParaRPr>
              </a:p>
            </p:txBody>
          </p:sp>
        </p:grpSp>
      </p:grpSp>
      <p:sp>
        <p:nvSpPr>
          <p:cNvPr id="437560" name="Freeform 312"/>
          <p:cNvSpPr>
            <a:spLocks/>
          </p:cNvSpPr>
          <p:nvPr/>
        </p:nvSpPr>
        <p:spPr bwMode="auto">
          <a:xfrm>
            <a:off x="2124075" y="3476625"/>
            <a:ext cx="5616575" cy="673100"/>
          </a:xfrm>
          <a:custGeom>
            <a:avLst/>
            <a:gdLst>
              <a:gd name="T0" fmla="*/ 0 w 3538"/>
              <a:gd name="T1" fmla="*/ 2147483647 h 424"/>
              <a:gd name="T2" fmla="*/ 2147483647 w 3538"/>
              <a:gd name="T3" fmla="*/ 2147483647 h 424"/>
              <a:gd name="T4" fmla="*/ 2147483647 w 3538"/>
              <a:gd name="T5" fmla="*/ 2147483647 h 424"/>
              <a:gd name="T6" fmla="*/ 2147483647 w 3538"/>
              <a:gd name="T7" fmla="*/ 2147483647 h 424"/>
              <a:gd name="T8" fmla="*/ 2147483647 w 3538"/>
              <a:gd name="T9" fmla="*/ 2147483647 h 424"/>
              <a:gd name="T10" fmla="*/ 2147483647 w 3538"/>
              <a:gd name="T11" fmla="*/ 2147483647 h 424"/>
              <a:gd name="T12" fmla="*/ 0 60000 65536"/>
              <a:gd name="T13" fmla="*/ 0 60000 65536"/>
              <a:gd name="T14" fmla="*/ 0 60000 65536"/>
              <a:gd name="T15" fmla="*/ 0 60000 65536"/>
              <a:gd name="T16" fmla="*/ 0 60000 65536"/>
              <a:gd name="T17" fmla="*/ 0 60000 65536"/>
              <a:gd name="T18" fmla="*/ 0 w 3538"/>
              <a:gd name="T19" fmla="*/ 0 h 424"/>
              <a:gd name="T20" fmla="*/ 3538 w 353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3538" h="424">
                <a:moveTo>
                  <a:pt x="0" y="424"/>
                </a:moveTo>
                <a:cubicBezTo>
                  <a:pt x="295" y="299"/>
                  <a:pt x="590" y="174"/>
                  <a:pt x="771" y="106"/>
                </a:cubicBezTo>
                <a:cubicBezTo>
                  <a:pt x="952" y="38"/>
                  <a:pt x="869" y="30"/>
                  <a:pt x="1088" y="15"/>
                </a:cubicBezTo>
                <a:cubicBezTo>
                  <a:pt x="1307" y="0"/>
                  <a:pt x="1844" y="15"/>
                  <a:pt x="2086" y="15"/>
                </a:cubicBezTo>
                <a:cubicBezTo>
                  <a:pt x="2328" y="15"/>
                  <a:pt x="2298" y="15"/>
                  <a:pt x="2540" y="15"/>
                </a:cubicBezTo>
                <a:cubicBezTo>
                  <a:pt x="2782" y="15"/>
                  <a:pt x="3160" y="15"/>
                  <a:pt x="3538" y="15"/>
                </a:cubicBezTo>
              </a:path>
            </a:pathLst>
          </a:custGeom>
          <a:noFill/>
          <a:ln w="38100">
            <a:solidFill>
              <a:srgbClr val="00CC00"/>
            </a:solidFill>
            <a:prstDash val="lgDash"/>
            <a:round/>
            <a:headEnd/>
            <a:tailEnd type="triangle" w="med" len="med"/>
          </a:ln>
        </p:spPr>
        <p:txBody>
          <a:bodyPr/>
          <a:lstStyle/>
          <a:p>
            <a:endParaRPr lang="zh-CN" altLang="en-US">
              <a:latin typeface="+mn-lt"/>
            </a:endParaRPr>
          </a:p>
        </p:txBody>
      </p:sp>
      <p:sp>
        <p:nvSpPr>
          <p:cNvPr id="109" name="页脚占位符 5"/>
          <p:cNvSpPr txBox="1">
            <a:spLocks/>
          </p:cNvSpPr>
          <p:nvPr/>
        </p:nvSpPr>
        <p:spPr>
          <a:xfrm>
            <a:off x="5410200" y="6400800"/>
            <a:ext cx="2895600" cy="457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smtClean="0">
                <a:ln>
                  <a:noFill/>
                </a:ln>
                <a:solidFill>
                  <a:schemeClr val="tx1"/>
                </a:solidFill>
                <a:effectLst/>
                <a:uLnTx/>
                <a:uFillTx/>
                <a:latin typeface="+mn-lt"/>
                <a:ea typeface="+mn-ea"/>
                <a:cs typeface="+mn-cs"/>
              </a:rPr>
              <a:t>Network Switching</a:t>
            </a: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10" name="灯片编号占位符 6"/>
          <p:cNvSpPr txBox="1">
            <a:spLocks/>
          </p:cNvSpPr>
          <p:nvPr/>
        </p:nvSpPr>
        <p:spPr>
          <a:xfrm>
            <a:off x="8209504" y="6400800"/>
            <a:ext cx="721772" cy="457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smtClean="0">
                <a:ln>
                  <a:noFill/>
                </a:ln>
                <a:solidFill>
                  <a:schemeClr val="tx1"/>
                </a:solidFill>
                <a:effectLst/>
                <a:uLnTx/>
                <a:uFillTx/>
                <a:latin typeface="+mn-lt"/>
                <a:ea typeface="+mn-ea"/>
                <a:cs typeface="+mn-cs"/>
              </a:rPr>
              <a:t>3-</a:t>
            </a:r>
            <a:fld id="{7CE3D867-C18A-406B-B4CA-34A4DC7D4FAB}" type="slidenum">
              <a:rPr kumimoji="0" lang="en-US" altLang="zh-CN"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73</a:t>
            </a:fld>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11" name="Text Box 223"/>
          <p:cNvSpPr txBox="1">
            <a:spLocks noChangeArrowheads="1"/>
          </p:cNvSpPr>
          <p:nvPr/>
        </p:nvSpPr>
        <p:spPr bwMode="auto">
          <a:xfrm>
            <a:off x="3820032" y="3755317"/>
            <a:ext cx="215900" cy="274637"/>
          </a:xfrm>
          <a:prstGeom prst="rect">
            <a:avLst/>
          </a:prstGeom>
          <a:noFill/>
          <a:ln w="9525">
            <a:noFill/>
            <a:miter lim="800000"/>
            <a:headEnd/>
            <a:tailEnd/>
          </a:ln>
        </p:spPr>
        <p:txBody>
          <a:bodyPr>
            <a:spAutoFit/>
          </a:bodyPr>
          <a:lstStyle/>
          <a:p>
            <a:pPr>
              <a:spcBef>
                <a:spcPct val="50000"/>
              </a:spcBef>
            </a:pPr>
            <a:r>
              <a:rPr lang="en-US" altLang="zh-CN" sz="1200" b="1" dirty="0">
                <a:latin typeface="+mn-lt"/>
                <a:ea typeface="宋体" pitchFamily="2" charset="-122"/>
              </a:rPr>
              <a:t>1</a:t>
            </a:r>
          </a:p>
        </p:txBody>
      </p:sp>
      <p:sp>
        <p:nvSpPr>
          <p:cNvPr id="112" name="Text Box 223"/>
          <p:cNvSpPr txBox="1">
            <a:spLocks noChangeArrowheads="1"/>
          </p:cNvSpPr>
          <p:nvPr/>
        </p:nvSpPr>
        <p:spPr bwMode="auto">
          <a:xfrm>
            <a:off x="5204298" y="3424577"/>
            <a:ext cx="212962" cy="276999"/>
          </a:xfrm>
          <a:prstGeom prst="rect">
            <a:avLst/>
          </a:prstGeom>
          <a:noFill/>
          <a:ln w="9525">
            <a:noFill/>
            <a:miter lim="800000"/>
            <a:headEnd/>
            <a:tailEnd/>
          </a:ln>
        </p:spPr>
        <p:txBody>
          <a:bodyPr wrap="square">
            <a:spAutoFit/>
          </a:bodyPr>
          <a:lstStyle/>
          <a:p>
            <a:pPr>
              <a:spcBef>
                <a:spcPct val="50000"/>
              </a:spcBef>
            </a:pPr>
            <a:r>
              <a:rPr lang="en-US" altLang="zh-CN" sz="1200" b="1" dirty="0">
                <a:latin typeface="+mn-lt"/>
                <a:ea typeface="宋体"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7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7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75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37518"/>
                                        </p:tgtEl>
                                        <p:attrNameLst>
                                          <p:attrName>style.visibility</p:attrName>
                                        </p:attrNameLst>
                                      </p:cBhvr>
                                      <p:to>
                                        <p:strVal val="visible"/>
                                      </p:to>
                                    </p:set>
                                    <p:animEffect transition="in" filter="slide(fromBottom)">
                                      <p:cBhvr>
                                        <p:cTn id="19" dur="500"/>
                                        <p:tgtEl>
                                          <p:spTgt spid="4375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37519"/>
                                        </p:tgtEl>
                                        <p:attrNameLst>
                                          <p:attrName>style.visibility</p:attrName>
                                        </p:attrNameLst>
                                      </p:cBhvr>
                                      <p:to>
                                        <p:strVal val="visible"/>
                                      </p:to>
                                    </p:set>
                                    <p:animEffect transition="in" filter="slide(fromBottom)">
                                      <p:cBhvr>
                                        <p:cTn id="28" dur="500"/>
                                        <p:tgtEl>
                                          <p:spTgt spid="43751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37523"/>
                                        </p:tgtEl>
                                        <p:attrNameLst>
                                          <p:attrName>style.visibility</p:attrName>
                                        </p:attrNameLst>
                                      </p:cBhvr>
                                      <p:to>
                                        <p:strVal val="visible"/>
                                      </p:to>
                                    </p:set>
                                    <p:animEffect transition="in" filter="slide(fromBottom)">
                                      <p:cBhvr>
                                        <p:cTn id="37" dur="500"/>
                                        <p:tgtEl>
                                          <p:spTgt spid="43752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437524"/>
                                        </p:tgtEl>
                                        <p:attrNameLst>
                                          <p:attrName>style.visibility</p:attrName>
                                        </p:attrNameLst>
                                      </p:cBhvr>
                                      <p:to>
                                        <p:strVal val="visible"/>
                                      </p:to>
                                    </p:set>
                                    <p:animEffect transition="in" filter="slide(fromBottom)">
                                      <p:cBhvr>
                                        <p:cTn id="46" dur="500"/>
                                        <p:tgtEl>
                                          <p:spTgt spid="43752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73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99" grpId="0" animBg="1"/>
      <p:bldP spid="437301" grpId="0" animBg="1"/>
      <p:bldP spid="437337" grpId="0" animBg="1"/>
      <p:bldP spid="43756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900289"/>
          </a:xfrm>
        </p:spPr>
        <p:txBody>
          <a:bodyPr/>
          <a:lstStyle/>
          <a:p>
            <a:r>
              <a:rPr lang="en-US" altLang="zh-CN" dirty="0" smtClean="0"/>
              <a:t>Hierarchical MPLS</a:t>
            </a:r>
            <a:endParaRPr lang="zh-CN" altLang="en-US" dirty="0"/>
          </a:p>
        </p:txBody>
      </p:sp>
      <p:sp>
        <p:nvSpPr>
          <p:cNvPr id="3" name="内容占位符 2"/>
          <p:cNvSpPr>
            <a:spLocks noGrp="1"/>
          </p:cNvSpPr>
          <p:nvPr>
            <p:ph idx="1"/>
          </p:nvPr>
        </p:nvSpPr>
        <p:spPr>
          <a:xfrm>
            <a:off x="589844" y="1182510"/>
            <a:ext cx="8396112" cy="4789311"/>
          </a:xfrm>
        </p:spPr>
        <p:txBody>
          <a:bodyPr/>
          <a:lstStyle/>
          <a:p>
            <a:r>
              <a:rPr lang="en-US" altLang="zh-CN" sz="2400" dirty="0" smtClean="0"/>
              <a:t>Multi-level hierarchy is possible</a:t>
            </a:r>
          </a:p>
          <a:p>
            <a:r>
              <a:rPr lang="en-US" altLang="zh-CN" sz="2400" i="1" dirty="0" smtClean="0"/>
              <a:t>Example: </a:t>
            </a:r>
            <a:r>
              <a:rPr lang="en-US" altLang="zh-CN" sz="2400" dirty="0" smtClean="0"/>
              <a:t>corporation with three campuses and multiple buildings on each campus</a:t>
            </a:r>
          </a:p>
          <a:p>
            <a:pPr>
              <a:buNone/>
            </a:pPr>
            <a:r>
              <a:rPr lang="en-US" altLang="zh-CN" sz="2400" dirty="0" smtClean="0"/>
              <a:t>	</a:t>
            </a:r>
            <a:r>
              <a:rPr lang="en-US" altLang="zh-CN" sz="2000" dirty="0" smtClean="0"/>
              <a:t>– Conventional forwarding within a building</a:t>
            </a:r>
          </a:p>
          <a:p>
            <a:pPr>
              <a:buNone/>
            </a:pPr>
            <a:r>
              <a:rPr lang="en-US" altLang="zh-CN" sz="2000" dirty="0" smtClean="0"/>
              <a:t>	– One level of MPLS for buildings within a campus</a:t>
            </a:r>
          </a:p>
          <a:p>
            <a:pPr>
              <a:buNone/>
            </a:pPr>
            <a:r>
              <a:rPr lang="en-US" altLang="zh-CN" sz="2000" dirty="0" smtClean="0"/>
              <a:t>	– Additional level of MPLS between campuses</a:t>
            </a:r>
          </a:p>
          <a:p>
            <a:pPr>
              <a:buNone/>
            </a:pPr>
            <a:endParaRPr lang="en-US" altLang="zh-CN" sz="2000" dirty="0" smtClean="0"/>
          </a:p>
          <a:p>
            <a:r>
              <a:rPr lang="en-US" altLang="zh-CN" sz="2400" dirty="0" smtClean="0"/>
              <a:t>To accommodate hierarchy, MPLS uses a </a:t>
            </a:r>
            <a:r>
              <a:rPr lang="en-US" altLang="zh-CN" sz="2400" i="1" dirty="0" smtClean="0">
                <a:solidFill>
                  <a:srgbClr val="FF0000"/>
                </a:solidFill>
              </a:rPr>
              <a:t>label stack </a:t>
            </a:r>
          </a:p>
          <a:p>
            <a:r>
              <a:rPr lang="en-US" altLang="zh-CN" sz="2400" dirty="0" smtClean="0"/>
              <a:t>MPLS Label processing:</a:t>
            </a:r>
          </a:p>
          <a:p>
            <a:pPr lvl="1"/>
            <a:r>
              <a:rPr lang="en-US" altLang="zh-CN" sz="2000" dirty="0" smtClean="0"/>
              <a:t>Only top label is used to forward</a:t>
            </a:r>
          </a:p>
          <a:p>
            <a:pPr lvl="1"/>
            <a:r>
              <a:rPr lang="en-US" altLang="zh-CN" sz="2000" dirty="0" smtClean="0"/>
              <a:t>When entering a new level of hierarchy, </a:t>
            </a:r>
            <a:r>
              <a:rPr lang="en-US" altLang="zh-CN" sz="2000" u="sng" dirty="0" smtClean="0"/>
              <a:t>push</a:t>
            </a:r>
            <a:r>
              <a:rPr lang="en-US" altLang="zh-CN" sz="2000" dirty="0" smtClean="0"/>
              <a:t> additional label </a:t>
            </a:r>
          </a:p>
          <a:p>
            <a:pPr lvl="1"/>
            <a:r>
              <a:rPr lang="en-US" altLang="zh-CN" sz="2000" dirty="0" smtClean="0"/>
              <a:t>When leaving a level of the hierarchy, </a:t>
            </a:r>
            <a:r>
              <a:rPr lang="en-US" altLang="zh-CN" sz="2000" u="sng" dirty="0" smtClean="0"/>
              <a:t>pop</a:t>
            </a:r>
            <a:r>
              <a:rPr lang="en-US" altLang="zh-CN" sz="2000" dirty="0" smtClean="0"/>
              <a:t> the top label</a:t>
            </a: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74</a:t>
            </a:fld>
            <a:endParaRPr lang="en-US" altLang="ko-K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964" name="Picture 4"/>
          <p:cNvPicPr>
            <a:picLocks noChangeAspect="1" noChangeArrowheads="1"/>
          </p:cNvPicPr>
          <p:nvPr/>
        </p:nvPicPr>
        <p:blipFill>
          <a:blip r:embed="rId3" cstate="print"/>
          <a:srcRect/>
          <a:stretch>
            <a:fillRect/>
          </a:stretch>
        </p:blipFill>
        <p:spPr bwMode="auto">
          <a:xfrm>
            <a:off x="179388" y="0"/>
            <a:ext cx="8785225" cy="4149725"/>
          </a:xfrm>
          <a:prstGeom prst="rect">
            <a:avLst/>
          </a:prstGeom>
          <a:noFill/>
        </p:spPr>
      </p:pic>
      <p:pic>
        <p:nvPicPr>
          <p:cNvPr id="424965" name="Picture 5"/>
          <p:cNvPicPr>
            <a:picLocks noChangeAspect="1" noChangeArrowheads="1"/>
          </p:cNvPicPr>
          <p:nvPr/>
        </p:nvPicPr>
        <p:blipFill>
          <a:blip r:embed="rId4" cstate="print"/>
          <a:srcRect/>
          <a:stretch>
            <a:fillRect/>
          </a:stretch>
        </p:blipFill>
        <p:spPr bwMode="auto">
          <a:xfrm>
            <a:off x="684213" y="4149725"/>
            <a:ext cx="7993062" cy="2708275"/>
          </a:xfrm>
          <a:prstGeom prst="rect">
            <a:avLst/>
          </a:prstGeom>
          <a:noFill/>
        </p:spPr>
      </p:pic>
      <p:sp>
        <p:nvSpPr>
          <p:cNvPr id="5" name="页脚占位符 3"/>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6" name="灯片编号占位符 4"/>
          <p:cNvSpPr>
            <a:spLocks noGrp="1"/>
          </p:cNvSpPr>
          <p:nvPr>
            <p:ph type="sldNum" sz="quarter" idx="12"/>
          </p:nvPr>
        </p:nvSpPr>
        <p:spPr>
          <a:xfrm>
            <a:off x="8209504" y="6400800"/>
            <a:ext cx="721772" cy="457200"/>
          </a:xfrm>
        </p:spPr>
        <p:txBody>
          <a:bodyPr/>
          <a:lstStyle/>
          <a:p>
            <a:pPr>
              <a:defRPr/>
            </a:pPr>
            <a:r>
              <a:rPr lang="en-US" altLang="ko-KR" smtClean="0"/>
              <a:t>3-</a:t>
            </a:r>
            <a:fld id="{6C1F76B0-C056-41A2-B7A5-C4FED8C001A5}" type="slidenum">
              <a:rPr lang="en-US" altLang="ko-KR" smtClean="0"/>
              <a:pPr>
                <a:defRPr/>
              </a:pPr>
              <a:t>75</a:t>
            </a:fld>
            <a:endParaRPr lang="en-US" altLang="ko-K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9099" y="228600"/>
            <a:ext cx="8391526" cy="1143000"/>
          </a:xfrm>
        </p:spPr>
        <p:txBody>
          <a:bodyPr/>
          <a:lstStyle/>
          <a:p>
            <a:r>
              <a:rPr lang="en-US" altLang="zh-CN" sz="3200" dirty="0" smtClean="0"/>
              <a:t>Next Hop Label Forwarding Entry (NHLFE)</a:t>
            </a:r>
            <a:endParaRPr lang="zh-CN" altLang="en-US" sz="3200" dirty="0"/>
          </a:p>
        </p:txBody>
      </p:sp>
      <p:sp>
        <p:nvSpPr>
          <p:cNvPr id="3" name="内容占位符 2"/>
          <p:cNvSpPr>
            <a:spLocks noGrp="1"/>
          </p:cNvSpPr>
          <p:nvPr>
            <p:ph idx="1"/>
          </p:nvPr>
        </p:nvSpPr>
        <p:spPr/>
        <p:txBody>
          <a:bodyPr/>
          <a:lstStyle/>
          <a:p>
            <a:r>
              <a:rPr lang="en-US" altLang="zh-CN" dirty="0" smtClean="0"/>
              <a:t>Found in </a:t>
            </a:r>
            <a:r>
              <a:rPr lang="en-US" altLang="zh-CN" i="1" dirty="0" smtClean="0"/>
              <a:t>Next Hop Label Forwarding Table </a:t>
            </a:r>
            <a:r>
              <a:rPr lang="en-US" altLang="zh-CN" dirty="0" smtClean="0"/>
              <a:t>(NHLFT)</a:t>
            </a:r>
          </a:p>
          <a:p>
            <a:r>
              <a:rPr lang="en-US" altLang="zh-CN" dirty="0" smtClean="0"/>
              <a:t>Specifies</a:t>
            </a:r>
          </a:p>
          <a:p>
            <a:pPr>
              <a:buNone/>
            </a:pPr>
            <a:r>
              <a:rPr lang="en-US" altLang="zh-CN" dirty="0" smtClean="0"/>
              <a:t>	</a:t>
            </a:r>
            <a:r>
              <a:rPr lang="en-US" altLang="zh-CN" sz="2400" dirty="0" smtClean="0"/>
              <a:t>– Next hop information </a:t>
            </a:r>
          </a:p>
          <a:p>
            <a:pPr>
              <a:buNone/>
            </a:pPr>
            <a:r>
              <a:rPr lang="en-US" altLang="zh-CN" sz="2400" dirty="0" smtClean="0"/>
              <a:t>(e.g., the outgoing interface)</a:t>
            </a:r>
          </a:p>
          <a:p>
            <a:pPr>
              <a:buNone/>
            </a:pPr>
            <a:r>
              <a:rPr lang="en-US" altLang="zh-CN" sz="2400" dirty="0" smtClean="0"/>
              <a:t>	– Operation to be performed</a:t>
            </a:r>
          </a:p>
          <a:p>
            <a:pPr>
              <a:buNone/>
            </a:pPr>
            <a:r>
              <a:rPr lang="en-US" altLang="zh-CN" sz="2400" dirty="0" smtClean="0"/>
              <a:t>	– Encapsulation to use (optional)</a:t>
            </a:r>
          </a:p>
          <a:p>
            <a:pPr>
              <a:buNone/>
            </a:pPr>
            <a:r>
              <a:rPr lang="en-US" altLang="zh-CN" sz="2400" dirty="0" smtClean="0"/>
              <a:t>	– How to encode the label (optional)</a:t>
            </a:r>
          </a:p>
          <a:p>
            <a:pPr>
              <a:buNone/>
            </a:pPr>
            <a:r>
              <a:rPr lang="en-US" altLang="zh-CN" sz="2400" dirty="0" smtClean="0"/>
              <a:t>	– Other information needed to </a:t>
            </a:r>
          </a:p>
          <a:p>
            <a:pPr>
              <a:buNone/>
            </a:pPr>
            <a:r>
              <a:rPr lang="en-US" altLang="zh-CN" sz="2400" dirty="0" smtClean="0"/>
              <a:t>handle the packet (optional)</a:t>
            </a:r>
            <a:endParaRPr lang="zh-CN" altLang="en-US" sz="24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76</a:t>
            </a:fld>
            <a:endParaRPr lang="en-US" altLang="ko-KR" dirty="0"/>
          </a:p>
        </p:txBody>
      </p:sp>
      <p:grpSp>
        <p:nvGrpSpPr>
          <p:cNvPr id="8" name="组合 7"/>
          <p:cNvGrpSpPr/>
          <p:nvPr/>
        </p:nvGrpSpPr>
        <p:grpSpPr>
          <a:xfrm>
            <a:off x="5057423" y="2856092"/>
            <a:ext cx="4086577" cy="1631216"/>
            <a:chOff x="5057423" y="2472266"/>
            <a:chExt cx="4086577" cy="1631216"/>
          </a:xfrm>
        </p:grpSpPr>
        <p:sp>
          <p:nvSpPr>
            <p:cNvPr id="6" name="TextBox 5"/>
            <p:cNvSpPr txBox="1"/>
            <p:nvPr/>
          </p:nvSpPr>
          <p:spPr>
            <a:xfrm>
              <a:off x="5373511" y="2472266"/>
              <a:ext cx="3770489"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altLang="zh-CN" sz="2000" dirty="0" smtClean="0">
                  <a:latin typeface="+mn-lt"/>
                </a:rPr>
                <a:t> Replace label at top of stack</a:t>
              </a:r>
            </a:p>
            <a:p>
              <a:pPr>
                <a:buFont typeface="Arial" pitchFamily="34" charset="0"/>
                <a:buChar char="•"/>
              </a:pPr>
              <a:r>
                <a:rPr lang="en-US" altLang="zh-CN" sz="2000" dirty="0" smtClean="0">
                  <a:latin typeface="+mn-lt"/>
                </a:rPr>
                <a:t> Pop label at top of stack</a:t>
              </a:r>
            </a:p>
            <a:p>
              <a:pPr>
                <a:buFont typeface="Arial" pitchFamily="34" charset="0"/>
                <a:buChar char="•"/>
              </a:pPr>
              <a:r>
                <a:rPr lang="en-US" altLang="zh-CN" sz="2000" dirty="0" smtClean="0">
                  <a:latin typeface="+mn-lt"/>
                </a:rPr>
                <a:t> Replace label at top of stack, and then push one or more new labels onto stack</a:t>
              </a:r>
              <a:endParaRPr lang="zh-CN" altLang="en-US" sz="2000" dirty="0">
                <a:latin typeface="+mn-lt"/>
              </a:endParaRPr>
            </a:p>
          </p:txBody>
        </p:sp>
        <p:sp>
          <p:nvSpPr>
            <p:cNvPr id="7" name="左大括号 6"/>
            <p:cNvSpPr/>
            <p:nvPr/>
          </p:nvSpPr>
          <p:spPr bwMode="auto">
            <a:xfrm>
              <a:off x="5057423" y="2596444"/>
              <a:ext cx="327377" cy="1456267"/>
            </a:xfrm>
            <a:prstGeom prst="leftBrace">
              <a:avLst>
                <a:gd name="adj1" fmla="val 8333"/>
                <a:gd name="adj2" fmla="val 81008"/>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8295290" cy="1143000"/>
          </a:xfrm>
        </p:spPr>
        <p:txBody>
          <a:bodyPr/>
          <a:lstStyle/>
          <a:p>
            <a:r>
              <a:rPr lang="en-US" altLang="zh-CN" sz="3200" dirty="0" smtClean="0"/>
              <a:t>Control Processing And Label Distribution</a:t>
            </a:r>
            <a:endParaRPr lang="zh-CN" altLang="en-US" sz="3200" dirty="0"/>
          </a:p>
        </p:txBody>
      </p:sp>
      <p:sp>
        <p:nvSpPr>
          <p:cNvPr id="3" name="内容占位符 2"/>
          <p:cNvSpPr>
            <a:spLocks noGrp="1"/>
          </p:cNvSpPr>
          <p:nvPr>
            <p:ph idx="1"/>
          </p:nvPr>
        </p:nvSpPr>
        <p:spPr/>
        <p:txBody>
          <a:bodyPr/>
          <a:lstStyle/>
          <a:p>
            <a:pPr>
              <a:spcBef>
                <a:spcPts val="1200"/>
              </a:spcBef>
            </a:pPr>
            <a:r>
              <a:rPr lang="en-US" altLang="zh-CN" sz="2400" dirty="0" smtClean="0"/>
              <a:t>Except data path processing, control path processing is needed to establish </a:t>
            </a:r>
            <a:r>
              <a:rPr lang="en-US" altLang="zh-CN" sz="2400" dirty="0" smtClean="0">
                <a:solidFill>
                  <a:srgbClr val="FF0000"/>
                </a:solidFill>
              </a:rPr>
              <a:t>LSP</a:t>
            </a:r>
            <a:endParaRPr lang="en-US" altLang="zh-CN" sz="2400" dirty="0" smtClean="0"/>
          </a:p>
          <a:p>
            <a:pPr>
              <a:spcBef>
                <a:spcPts val="1200"/>
              </a:spcBef>
            </a:pPr>
            <a:r>
              <a:rPr lang="en-US" altLang="zh-CN" sz="2400" dirty="0" smtClean="0"/>
              <a:t>Primary function: automatic selection of labels </a:t>
            </a:r>
          </a:p>
          <a:p>
            <a:pPr>
              <a:spcBef>
                <a:spcPts val="1200"/>
              </a:spcBef>
            </a:pPr>
            <a:r>
              <a:rPr lang="en-US" altLang="zh-CN" sz="2400" i="1" dirty="0" smtClean="0"/>
              <a:t>Label Distribution</a:t>
            </a:r>
            <a:r>
              <a:rPr lang="en-US" altLang="zh-CN" sz="2400" dirty="0" smtClean="0"/>
              <a:t>: process of choosing labels along a path</a:t>
            </a:r>
          </a:p>
          <a:p>
            <a:pPr>
              <a:spcBef>
                <a:spcPts val="1200"/>
              </a:spcBef>
            </a:pPr>
            <a:r>
              <a:rPr lang="en-GB" altLang="zh-CN" sz="2400" dirty="0" smtClean="0"/>
              <a:t>Protocols for MPLS control</a:t>
            </a:r>
            <a:endParaRPr lang="en-US" altLang="zh-CN" sz="2400" dirty="0" smtClean="0"/>
          </a:p>
          <a:p>
            <a:pPr lvl="1">
              <a:spcBef>
                <a:spcPts val="1200"/>
              </a:spcBef>
            </a:pPr>
            <a:r>
              <a:rPr lang="en-GB" altLang="zh-CN" sz="2000" dirty="0" smtClean="0"/>
              <a:t>Label Distribution Protocol (LDP)</a:t>
            </a:r>
          </a:p>
          <a:p>
            <a:pPr lvl="1">
              <a:spcBef>
                <a:spcPts val="1200"/>
              </a:spcBef>
            </a:pPr>
            <a:r>
              <a:rPr lang="en-GB" altLang="zh-CN" sz="2000" dirty="0" smtClean="0"/>
              <a:t>Constraint-based Routing LDP (CR-LDP)</a:t>
            </a:r>
            <a:endParaRPr lang="en-US" altLang="zh-CN" sz="2000" dirty="0" smtClean="0"/>
          </a:p>
          <a:p>
            <a:pPr lvl="1">
              <a:spcBef>
                <a:spcPts val="1200"/>
              </a:spcBef>
            </a:pPr>
            <a:r>
              <a:rPr lang="en-US" altLang="zh-CN" sz="2000" dirty="0" smtClean="0"/>
              <a:t>Extended OSPF, BGP, RSVP</a:t>
            </a:r>
          </a:p>
          <a:p>
            <a:pPr lvl="1">
              <a:spcBef>
                <a:spcPts val="1200"/>
              </a:spcBef>
            </a:pPr>
            <a:r>
              <a:rPr lang="en-GB" altLang="zh-CN" sz="2000" dirty="0" smtClean="0"/>
              <a:t>No defined LDP standards yet</a:t>
            </a:r>
            <a:endParaRPr lang="zh-CN" altLang="en-US" sz="2000" dirty="0"/>
          </a:p>
        </p:txBody>
      </p:sp>
      <p:sp>
        <p:nvSpPr>
          <p:cNvPr id="4" name="页脚占位符 3"/>
          <p:cNvSpPr>
            <a:spLocks noGrp="1"/>
          </p:cNvSpPr>
          <p:nvPr>
            <p:ph type="ftr" sz="quarter" idx="11"/>
          </p:nvPr>
        </p:nvSpPr>
        <p:spPr/>
        <p:txBody>
          <a:bodyPr/>
          <a:lstStyle/>
          <a:p>
            <a:pPr>
              <a:defRPr/>
            </a:pPr>
            <a:r>
              <a:rPr lang="en-US" altLang="ko-KR" dirty="0"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77</a:t>
            </a:fld>
            <a:endParaRPr lang="en-US" altLang="ko-K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Notes About Fragmentation</a:t>
            </a:r>
            <a:endParaRPr lang="zh-CN" altLang="en-US" dirty="0"/>
          </a:p>
        </p:txBody>
      </p:sp>
      <p:sp>
        <p:nvSpPr>
          <p:cNvPr id="3" name="内容占位符 2"/>
          <p:cNvSpPr>
            <a:spLocks noGrp="1"/>
          </p:cNvSpPr>
          <p:nvPr>
            <p:ph idx="1"/>
          </p:nvPr>
        </p:nvSpPr>
        <p:spPr>
          <a:xfrm>
            <a:off x="533400" y="1600200"/>
            <a:ext cx="8216462" cy="4648200"/>
          </a:xfrm>
        </p:spPr>
        <p:txBody>
          <a:bodyPr/>
          <a:lstStyle/>
          <a:p>
            <a:r>
              <a:rPr lang="en-US" altLang="zh-CN" dirty="0" smtClean="0"/>
              <a:t>Outgoing</a:t>
            </a:r>
          </a:p>
          <a:p>
            <a:pPr lvl="1">
              <a:buNone/>
            </a:pPr>
            <a:r>
              <a:rPr lang="en-US" altLang="zh-CN" dirty="0" smtClean="0"/>
              <a:t>– If datagram exactly fills network MTU, adding a </a:t>
            </a:r>
            <a:r>
              <a:rPr lang="en-US" altLang="zh-CN" u="sng" dirty="0" smtClean="0"/>
              <a:t>32-bit MPLS header </a:t>
            </a:r>
            <a:r>
              <a:rPr lang="en-US" altLang="zh-CN" dirty="0" smtClean="0"/>
              <a:t>will make the </a:t>
            </a:r>
            <a:r>
              <a:rPr lang="en-US" altLang="zh-CN" u="sng" dirty="0" smtClean="0"/>
              <a:t>payload exceed </a:t>
            </a:r>
            <a:r>
              <a:rPr lang="en-US" altLang="zh-CN" dirty="0" smtClean="0"/>
              <a:t>MTU. </a:t>
            </a:r>
            <a:r>
              <a:rPr lang="en-US" altLang="zh-CN" u="sng" dirty="0" smtClean="0"/>
              <a:t>Fragmentation</a:t>
            </a:r>
            <a:r>
              <a:rPr lang="en-US" altLang="zh-CN" dirty="0" smtClean="0"/>
              <a:t> will be required.</a:t>
            </a:r>
          </a:p>
          <a:p>
            <a:r>
              <a:rPr lang="en-US" altLang="zh-CN" dirty="0" smtClean="0"/>
              <a:t>Incoming</a:t>
            </a:r>
          </a:p>
          <a:p>
            <a:pPr lvl="1">
              <a:buNone/>
            </a:pPr>
            <a:r>
              <a:rPr lang="en-US" altLang="zh-CN" dirty="0" smtClean="0"/>
              <a:t>– Classification requires knowledge of headers (e.g., TCP port numbers)</a:t>
            </a:r>
          </a:p>
          <a:p>
            <a:pPr lvl="1">
              <a:buNone/>
            </a:pPr>
            <a:r>
              <a:rPr lang="en-US" altLang="zh-CN" dirty="0" smtClean="0"/>
              <a:t>– Only first fragment contains needed information</a:t>
            </a:r>
          </a:p>
          <a:p>
            <a:pPr lvl="1">
              <a:buNone/>
            </a:pPr>
            <a:r>
              <a:rPr lang="en-US" altLang="zh-CN" dirty="0" smtClean="0"/>
              <a:t>– LSR must collect fragments and reassemble before classification</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78</a:t>
            </a:fld>
            <a:endParaRPr lang="en-US" altLang="ko-K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6" name="Rectangle 4"/>
          <p:cNvSpPr>
            <a:spLocks noGrp="1" noChangeArrowheads="1"/>
          </p:cNvSpPr>
          <p:nvPr>
            <p:ph type="title"/>
          </p:nvPr>
        </p:nvSpPr>
        <p:spPr>
          <a:xfrm>
            <a:off x="684213" y="404813"/>
            <a:ext cx="7772400" cy="1143000"/>
          </a:xfrm>
        </p:spPr>
        <p:txBody>
          <a:bodyPr/>
          <a:lstStyle/>
          <a:p>
            <a:r>
              <a:rPr lang="en-US" altLang="zh-CN" dirty="0" smtClean="0"/>
              <a:t>Example of Label Stacking</a:t>
            </a:r>
            <a:endParaRPr lang="zh-CN" altLang="en-US" dirty="0"/>
          </a:p>
        </p:txBody>
      </p:sp>
      <p:pic>
        <p:nvPicPr>
          <p:cNvPr id="428038" name="Picture 6"/>
          <p:cNvPicPr>
            <a:picLocks noChangeAspect="1" noChangeArrowheads="1"/>
          </p:cNvPicPr>
          <p:nvPr/>
        </p:nvPicPr>
        <p:blipFill>
          <a:blip r:embed="rId2" cstate="print"/>
          <a:srcRect/>
          <a:stretch>
            <a:fillRect/>
          </a:stretch>
        </p:blipFill>
        <p:spPr bwMode="auto">
          <a:xfrm>
            <a:off x="0" y="1700213"/>
            <a:ext cx="9144000" cy="4505325"/>
          </a:xfrm>
          <a:prstGeom prst="rect">
            <a:avLst/>
          </a:prstGeom>
          <a:noFill/>
        </p:spPr>
      </p:pic>
      <p:sp>
        <p:nvSpPr>
          <p:cNvPr id="5" name="页脚占位符 3"/>
          <p:cNvSpPr>
            <a:spLocks noGrp="1"/>
          </p:cNvSpPr>
          <p:nvPr>
            <p:ph type="ftr" sz="quarter" idx="11"/>
          </p:nvPr>
        </p:nvSpPr>
        <p:spPr>
          <a:xfrm>
            <a:off x="5410200" y="6400800"/>
            <a:ext cx="2895600" cy="457200"/>
          </a:xfrm>
        </p:spPr>
        <p:txBody>
          <a:bodyPr/>
          <a:lstStyle/>
          <a:p>
            <a:pPr>
              <a:defRPr/>
            </a:pPr>
            <a:r>
              <a:rPr lang="en-US" altLang="ko-KR" dirty="0" smtClean="0"/>
              <a:t>Network Switching</a:t>
            </a:r>
            <a:endParaRPr lang="en-US" altLang="ko-KR" dirty="0">
              <a:latin typeface="Times New Roman" pitchFamily="18" charset="0"/>
            </a:endParaRPr>
          </a:p>
        </p:txBody>
      </p:sp>
      <p:sp>
        <p:nvSpPr>
          <p:cNvPr id="6" name="灯片编号占位符 4"/>
          <p:cNvSpPr>
            <a:spLocks noGrp="1"/>
          </p:cNvSpPr>
          <p:nvPr>
            <p:ph type="sldNum" sz="quarter" idx="12"/>
          </p:nvPr>
        </p:nvSpPr>
        <p:spPr>
          <a:xfrm>
            <a:off x="8209504" y="6400800"/>
            <a:ext cx="721772" cy="457200"/>
          </a:xfrm>
        </p:spPr>
        <p:txBody>
          <a:bodyPr/>
          <a:lstStyle/>
          <a:p>
            <a:pPr>
              <a:defRPr/>
            </a:pPr>
            <a:r>
              <a:rPr lang="en-US" altLang="ko-KR" smtClean="0"/>
              <a:t>3-</a:t>
            </a:r>
            <a:fld id="{6C1F76B0-C056-41A2-B7A5-C4FED8C001A5}" type="slidenum">
              <a:rPr lang="en-US" altLang="ko-KR" smtClean="0"/>
              <a:pPr>
                <a:defRPr/>
              </a:pPr>
              <a:t>79</a:t>
            </a:fld>
            <a:endParaRPr lang="en-US" altLang="ko-K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바닥글 개체 틀 4"/>
          <p:cNvSpPr>
            <a:spLocks noGrp="1"/>
          </p:cNvSpPr>
          <p:nvPr>
            <p:ph type="ftr" sz="quarter" idx="11"/>
          </p:nvPr>
        </p:nvSpPr>
        <p:spPr>
          <a:noFill/>
        </p:spPr>
        <p:txBody>
          <a:bodyPr/>
          <a:lstStyle/>
          <a:p>
            <a:r>
              <a:rPr lang="en-US" altLang="ko-KR" smtClean="0"/>
              <a:t>Network Switching</a:t>
            </a:r>
            <a:endParaRPr lang="en-US" altLang="ko-KR">
              <a:latin typeface="Times New Roman" pitchFamily="18" charset="0"/>
            </a:endParaRPr>
          </a:p>
        </p:txBody>
      </p:sp>
      <p:sp>
        <p:nvSpPr>
          <p:cNvPr id="38915" name="슬라이드 번호 개체 틀 5"/>
          <p:cNvSpPr>
            <a:spLocks noGrp="1"/>
          </p:cNvSpPr>
          <p:nvPr>
            <p:ph type="sldNum" sz="quarter" idx="12"/>
          </p:nvPr>
        </p:nvSpPr>
        <p:spPr>
          <a:noFill/>
        </p:spPr>
        <p:txBody>
          <a:bodyPr/>
          <a:lstStyle/>
          <a:p>
            <a:r>
              <a:rPr lang="en-US" altLang="ko-KR" dirty="0" smtClean="0"/>
              <a:t>3-</a:t>
            </a:r>
            <a:fld id="{36AA4652-257F-4736-9DE1-4360F36D9295}" type="slidenum">
              <a:rPr lang="en-US" altLang="ko-KR" smtClean="0"/>
              <a:pPr/>
              <a:t>8</a:t>
            </a:fld>
            <a:endParaRPr lang="en-US" altLang="ko-KR" dirty="0"/>
          </a:p>
        </p:txBody>
      </p:sp>
      <p:sp>
        <p:nvSpPr>
          <p:cNvPr id="38916" name="Rectangle 2"/>
          <p:cNvSpPr>
            <a:spLocks noGrp="1" noChangeArrowheads="1"/>
          </p:cNvSpPr>
          <p:nvPr>
            <p:ph type="title"/>
          </p:nvPr>
        </p:nvSpPr>
        <p:spPr>
          <a:xfrm>
            <a:off x="685800" y="228600"/>
            <a:ext cx="7772400" cy="609600"/>
          </a:xfrm>
        </p:spPr>
        <p:txBody>
          <a:bodyPr/>
          <a:lstStyle/>
          <a:p>
            <a:r>
              <a:rPr lang="en-US" altLang="ko-KR" sz="3600" smtClean="0">
                <a:ea typeface="Gulim" pitchFamily="34" charset="-127"/>
              </a:rPr>
              <a:t>Switching Via Memory</a:t>
            </a:r>
            <a:endParaRPr lang="en-US" altLang="ko-KR" smtClean="0">
              <a:ea typeface="Gulim" pitchFamily="34" charset="-127"/>
            </a:endParaRPr>
          </a:p>
        </p:txBody>
      </p:sp>
      <p:sp>
        <p:nvSpPr>
          <p:cNvPr id="38917" name="Rectangle 3"/>
          <p:cNvSpPr>
            <a:spLocks noGrp="1" noChangeArrowheads="1"/>
          </p:cNvSpPr>
          <p:nvPr>
            <p:ph type="body" idx="1"/>
          </p:nvPr>
        </p:nvSpPr>
        <p:spPr>
          <a:xfrm>
            <a:off x="685800" y="1066800"/>
            <a:ext cx="7848600" cy="2580752"/>
          </a:xfrm>
        </p:spPr>
        <p:txBody>
          <a:bodyPr/>
          <a:lstStyle/>
          <a:p>
            <a:pPr marL="114300" indent="-114300">
              <a:buFont typeface="ZapfDingbats" pitchFamily="82" charset="2"/>
              <a:buNone/>
            </a:pPr>
            <a:r>
              <a:rPr lang="en-US" altLang="ko-KR" sz="2400" dirty="0" smtClean="0">
                <a:solidFill>
                  <a:srgbClr val="FF0000"/>
                </a:solidFill>
                <a:ea typeface="Gulim" pitchFamily="34" charset="-127"/>
              </a:rPr>
              <a:t>First generation routers: (slowest switching type)</a:t>
            </a:r>
            <a:endParaRPr lang="en-US" altLang="ko-KR" sz="1800" dirty="0" smtClean="0">
              <a:ea typeface="Gulim" pitchFamily="34" charset="-127"/>
            </a:endParaRPr>
          </a:p>
          <a:p>
            <a:pPr marL="114300" indent="-114300"/>
            <a:r>
              <a:rPr lang="en-US" altLang="ko-KR" sz="2400" dirty="0" smtClean="0">
                <a:ea typeface="Gulim" pitchFamily="34" charset="-127"/>
              </a:rPr>
              <a:t> traditional computers with switching under direct control of CPU</a:t>
            </a:r>
          </a:p>
          <a:p>
            <a:pPr marL="114300" indent="-114300"/>
            <a:r>
              <a:rPr lang="en-US" altLang="ko-KR" sz="2400" dirty="0" smtClean="0">
                <a:ea typeface="Gulim" pitchFamily="34" charset="-127"/>
              </a:rPr>
              <a:t> packet copied to system’s memory</a:t>
            </a:r>
          </a:p>
          <a:p>
            <a:pPr marL="114300" indent="-114300"/>
            <a:r>
              <a:rPr lang="en-US" altLang="ko-KR" sz="2400" dirty="0" smtClean="0">
                <a:ea typeface="Gulim" pitchFamily="34" charset="-127"/>
              </a:rPr>
              <a:t> speed </a:t>
            </a:r>
            <a:r>
              <a:rPr lang="en-US" altLang="ko-KR" sz="2400" u="sng" dirty="0" smtClean="0">
                <a:ea typeface="Gulim" pitchFamily="34" charset="-127"/>
              </a:rPr>
              <a:t>limited by </a:t>
            </a:r>
            <a:r>
              <a:rPr lang="en-US" altLang="ko-KR" sz="2400" u="sng" dirty="0" smtClean="0">
                <a:solidFill>
                  <a:srgbClr val="0070C0"/>
                </a:solidFill>
                <a:ea typeface="Gulim" pitchFamily="34" charset="-127"/>
              </a:rPr>
              <a:t>memory</a:t>
            </a:r>
            <a:r>
              <a:rPr lang="en-US" altLang="ko-KR" sz="2400" u="sng" dirty="0" smtClean="0">
                <a:ea typeface="Gulim" pitchFamily="34" charset="-127"/>
              </a:rPr>
              <a:t> bandwidth</a:t>
            </a:r>
            <a:endParaRPr lang="en-US" altLang="ko-KR" sz="1800" u="sng" dirty="0" smtClean="0">
              <a:ea typeface="Gulim" pitchFamily="34" charset="-127"/>
            </a:endParaRPr>
          </a:p>
        </p:txBody>
      </p:sp>
      <p:grpSp>
        <p:nvGrpSpPr>
          <p:cNvPr id="2" name="Group 4"/>
          <p:cNvGrpSpPr>
            <a:grpSpLocks/>
          </p:cNvGrpSpPr>
          <p:nvPr/>
        </p:nvGrpSpPr>
        <p:grpSpPr bwMode="auto">
          <a:xfrm>
            <a:off x="1314450" y="3565525"/>
            <a:ext cx="6400800" cy="2071688"/>
            <a:chOff x="1056" y="2199"/>
            <a:chExt cx="4032" cy="1305"/>
          </a:xfrm>
        </p:grpSpPr>
        <p:sp>
          <p:nvSpPr>
            <p:cNvPr id="38919" name="Rectangle 5"/>
            <p:cNvSpPr>
              <a:spLocks noChangeArrowheads="1"/>
            </p:cNvSpPr>
            <p:nvPr/>
          </p:nvSpPr>
          <p:spPr bwMode="auto">
            <a:xfrm>
              <a:off x="1776" y="2640"/>
              <a:ext cx="528" cy="432"/>
            </a:xfrm>
            <a:prstGeom prst="rect">
              <a:avLst/>
            </a:prstGeom>
            <a:noFill/>
            <a:ln w="9525">
              <a:solidFill>
                <a:schemeClr val="tx1"/>
              </a:solidFill>
              <a:miter lim="800000"/>
              <a:headEnd/>
              <a:tailEnd/>
            </a:ln>
          </p:spPr>
          <p:txBody>
            <a:bodyPr wrap="none" anchor="ctr"/>
            <a:lstStyle/>
            <a:p>
              <a:pPr eaLnBrk="0" latinLnBrk="0" hangingPunct="0"/>
              <a:endParaRPr kumimoji="0" lang="ko-KR" altLang="en-US"/>
            </a:p>
          </p:txBody>
        </p:sp>
        <p:sp>
          <p:nvSpPr>
            <p:cNvPr id="38920" name="Rectangle 6"/>
            <p:cNvSpPr>
              <a:spLocks noChangeArrowheads="1"/>
            </p:cNvSpPr>
            <p:nvPr/>
          </p:nvSpPr>
          <p:spPr bwMode="auto">
            <a:xfrm>
              <a:off x="3840" y="2640"/>
              <a:ext cx="528" cy="432"/>
            </a:xfrm>
            <a:prstGeom prst="rect">
              <a:avLst/>
            </a:prstGeom>
            <a:noFill/>
            <a:ln w="9525">
              <a:solidFill>
                <a:schemeClr val="tx1"/>
              </a:solidFill>
              <a:miter lim="800000"/>
              <a:headEnd/>
              <a:tailEnd/>
            </a:ln>
          </p:spPr>
          <p:txBody>
            <a:bodyPr wrap="none" anchor="ctr"/>
            <a:lstStyle/>
            <a:p>
              <a:pPr eaLnBrk="0" latinLnBrk="0" hangingPunct="0"/>
              <a:endParaRPr kumimoji="0" lang="ko-KR" altLang="en-US"/>
            </a:p>
          </p:txBody>
        </p:sp>
        <p:sp>
          <p:nvSpPr>
            <p:cNvPr id="38921" name="Rectangle 7"/>
            <p:cNvSpPr>
              <a:spLocks noChangeArrowheads="1"/>
            </p:cNvSpPr>
            <p:nvPr/>
          </p:nvSpPr>
          <p:spPr bwMode="auto">
            <a:xfrm>
              <a:off x="2544" y="2448"/>
              <a:ext cx="1104" cy="624"/>
            </a:xfrm>
            <a:prstGeom prst="rect">
              <a:avLst/>
            </a:prstGeom>
            <a:noFill/>
            <a:ln w="9525">
              <a:solidFill>
                <a:schemeClr val="tx1"/>
              </a:solidFill>
              <a:miter lim="800000"/>
              <a:headEnd/>
              <a:tailEnd/>
            </a:ln>
          </p:spPr>
          <p:txBody>
            <a:bodyPr wrap="none" anchor="ctr"/>
            <a:lstStyle/>
            <a:p>
              <a:pPr eaLnBrk="0" latinLnBrk="0" hangingPunct="0"/>
              <a:endParaRPr kumimoji="0" lang="ko-KR" altLang="en-US"/>
            </a:p>
          </p:txBody>
        </p:sp>
        <p:sp>
          <p:nvSpPr>
            <p:cNvPr id="38922" name="Line 8"/>
            <p:cNvSpPr>
              <a:spLocks noChangeShapeType="1"/>
            </p:cNvSpPr>
            <p:nvPr/>
          </p:nvSpPr>
          <p:spPr bwMode="auto">
            <a:xfrm>
              <a:off x="1584" y="3408"/>
              <a:ext cx="2928" cy="0"/>
            </a:xfrm>
            <a:prstGeom prst="line">
              <a:avLst/>
            </a:prstGeom>
            <a:noFill/>
            <a:ln w="9525">
              <a:solidFill>
                <a:schemeClr val="tx1"/>
              </a:solidFill>
              <a:round/>
              <a:headEnd/>
              <a:tailEnd/>
            </a:ln>
          </p:spPr>
          <p:txBody>
            <a:bodyPr wrap="none" anchor="ctr"/>
            <a:lstStyle/>
            <a:p>
              <a:endParaRPr lang="zh-CN" altLang="en-US"/>
            </a:p>
          </p:txBody>
        </p:sp>
        <p:sp>
          <p:nvSpPr>
            <p:cNvPr id="38923" name="Line 9"/>
            <p:cNvSpPr>
              <a:spLocks noChangeShapeType="1"/>
            </p:cNvSpPr>
            <p:nvPr/>
          </p:nvSpPr>
          <p:spPr bwMode="auto">
            <a:xfrm>
              <a:off x="2064" y="3072"/>
              <a:ext cx="0" cy="336"/>
            </a:xfrm>
            <a:prstGeom prst="line">
              <a:avLst/>
            </a:prstGeom>
            <a:noFill/>
            <a:ln w="9525">
              <a:solidFill>
                <a:schemeClr val="tx1"/>
              </a:solidFill>
              <a:round/>
              <a:headEnd/>
              <a:tailEnd/>
            </a:ln>
          </p:spPr>
          <p:txBody>
            <a:bodyPr wrap="none" anchor="ctr"/>
            <a:lstStyle/>
            <a:p>
              <a:endParaRPr lang="zh-CN" altLang="en-US"/>
            </a:p>
          </p:txBody>
        </p:sp>
        <p:sp>
          <p:nvSpPr>
            <p:cNvPr id="38924" name="Line 10"/>
            <p:cNvSpPr>
              <a:spLocks noChangeShapeType="1"/>
            </p:cNvSpPr>
            <p:nvPr/>
          </p:nvSpPr>
          <p:spPr bwMode="auto">
            <a:xfrm>
              <a:off x="3120" y="3072"/>
              <a:ext cx="0" cy="336"/>
            </a:xfrm>
            <a:prstGeom prst="line">
              <a:avLst/>
            </a:prstGeom>
            <a:noFill/>
            <a:ln w="9525">
              <a:solidFill>
                <a:schemeClr val="tx1"/>
              </a:solidFill>
              <a:round/>
              <a:headEnd/>
              <a:tailEnd/>
            </a:ln>
          </p:spPr>
          <p:txBody>
            <a:bodyPr wrap="none" anchor="ctr"/>
            <a:lstStyle/>
            <a:p>
              <a:endParaRPr lang="zh-CN" altLang="en-US"/>
            </a:p>
          </p:txBody>
        </p:sp>
        <p:sp>
          <p:nvSpPr>
            <p:cNvPr id="38925" name="Line 11"/>
            <p:cNvSpPr>
              <a:spLocks noChangeShapeType="1"/>
            </p:cNvSpPr>
            <p:nvPr/>
          </p:nvSpPr>
          <p:spPr bwMode="auto">
            <a:xfrm>
              <a:off x="4128" y="3072"/>
              <a:ext cx="0" cy="336"/>
            </a:xfrm>
            <a:prstGeom prst="line">
              <a:avLst/>
            </a:prstGeom>
            <a:noFill/>
            <a:ln w="9525">
              <a:solidFill>
                <a:schemeClr val="tx1"/>
              </a:solidFill>
              <a:round/>
              <a:headEnd/>
              <a:tailEnd/>
            </a:ln>
          </p:spPr>
          <p:txBody>
            <a:bodyPr wrap="none" anchor="ctr"/>
            <a:lstStyle/>
            <a:p>
              <a:endParaRPr lang="zh-CN" altLang="en-US"/>
            </a:p>
          </p:txBody>
        </p:sp>
        <p:sp>
          <p:nvSpPr>
            <p:cNvPr id="38926" name="Line 12"/>
            <p:cNvSpPr>
              <a:spLocks noChangeShapeType="1"/>
            </p:cNvSpPr>
            <p:nvPr/>
          </p:nvSpPr>
          <p:spPr bwMode="auto">
            <a:xfrm flipH="1">
              <a:off x="1056" y="2784"/>
              <a:ext cx="720" cy="0"/>
            </a:xfrm>
            <a:prstGeom prst="line">
              <a:avLst/>
            </a:prstGeom>
            <a:noFill/>
            <a:ln w="9525">
              <a:solidFill>
                <a:schemeClr val="tx1"/>
              </a:solidFill>
              <a:round/>
              <a:headEnd/>
              <a:tailEnd/>
            </a:ln>
          </p:spPr>
          <p:txBody>
            <a:bodyPr wrap="none" anchor="ctr"/>
            <a:lstStyle/>
            <a:p>
              <a:endParaRPr lang="zh-CN" altLang="en-US"/>
            </a:p>
          </p:txBody>
        </p:sp>
        <p:sp>
          <p:nvSpPr>
            <p:cNvPr id="38927" name="Line 13"/>
            <p:cNvSpPr>
              <a:spLocks noChangeShapeType="1"/>
            </p:cNvSpPr>
            <p:nvPr/>
          </p:nvSpPr>
          <p:spPr bwMode="auto">
            <a:xfrm flipH="1">
              <a:off x="4368" y="2736"/>
              <a:ext cx="720" cy="0"/>
            </a:xfrm>
            <a:prstGeom prst="line">
              <a:avLst/>
            </a:prstGeom>
            <a:noFill/>
            <a:ln w="9525">
              <a:solidFill>
                <a:schemeClr val="tx1"/>
              </a:solidFill>
              <a:round/>
              <a:headEnd/>
              <a:tailEnd/>
            </a:ln>
          </p:spPr>
          <p:txBody>
            <a:bodyPr wrap="none" anchor="ctr"/>
            <a:lstStyle/>
            <a:p>
              <a:endParaRPr lang="zh-CN" altLang="en-US"/>
            </a:p>
          </p:txBody>
        </p:sp>
        <p:sp>
          <p:nvSpPr>
            <p:cNvPr id="38928" name="Line 14"/>
            <p:cNvSpPr>
              <a:spLocks noChangeShapeType="1"/>
            </p:cNvSpPr>
            <p:nvPr/>
          </p:nvSpPr>
          <p:spPr bwMode="auto">
            <a:xfrm>
              <a:off x="1200" y="2880"/>
              <a:ext cx="816" cy="0"/>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29" name="Line 15"/>
            <p:cNvSpPr>
              <a:spLocks noChangeShapeType="1"/>
            </p:cNvSpPr>
            <p:nvPr/>
          </p:nvSpPr>
          <p:spPr bwMode="auto">
            <a:xfrm>
              <a:off x="2016" y="2880"/>
              <a:ext cx="0" cy="624"/>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30" name="Line 16"/>
            <p:cNvSpPr>
              <a:spLocks noChangeShapeType="1"/>
            </p:cNvSpPr>
            <p:nvPr/>
          </p:nvSpPr>
          <p:spPr bwMode="auto">
            <a:xfrm>
              <a:off x="2016" y="3504"/>
              <a:ext cx="960" cy="0"/>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31" name="Line 17"/>
            <p:cNvSpPr>
              <a:spLocks noChangeShapeType="1"/>
            </p:cNvSpPr>
            <p:nvPr/>
          </p:nvSpPr>
          <p:spPr bwMode="auto">
            <a:xfrm flipV="1">
              <a:off x="2976" y="2880"/>
              <a:ext cx="0" cy="624"/>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32" name="Line 18"/>
            <p:cNvSpPr>
              <a:spLocks noChangeShapeType="1"/>
            </p:cNvSpPr>
            <p:nvPr/>
          </p:nvSpPr>
          <p:spPr bwMode="auto">
            <a:xfrm>
              <a:off x="2976" y="2880"/>
              <a:ext cx="336" cy="0"/>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33" name="Line 19"/>
            <p:cNvSpPr>
              <a:spLocks noChangeShapeType="1"/>
            </p:cNvSpPr>
            <p:nvPr/>
          </p:nvSpPr>
          <p:spPr bwMode="auto">
            <a:xfrm>
              <a:off x="3312" y="2880"/>
              <a:ext cx="0" cy="624"/>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34" name="Line 20"/>
            <p:cNvSpPr>
              <a:spLocks noChangeShapeType="1"/>
            </p:cNvSpPr>
            <p:nvPr/>
          </p:nvSpPr>
          <p:spPr bwMode="auto">
            <a:xfrm>
              <a:off x="3312" y="3504"/>
              <a:ext cx="768" cy="0"/>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35" name="Line 21"/>
            <p:cNvSpPr>
              <a:spLocks noChangeShapeType="1"/>
            </p:cNvSpPr>
            <p:nvPr/>
          </p:nvSpPr>
          <p:spPr bwMode="auto">
            <a:xfrm flipV="1">
              <a:off x="4080" y="2784"/>
              <a:ext cx="0" cy="720"/>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36" name="Line 22"/>
            <p:cNvSpPr>
              <a:spLocks noChangeShapeType="1"/>
            </p:cNvSpPr>
            <p:nvPr/>
          </p:nvSpPr>
          <p:spPr bwMode="auto">
            <a:xfrm>
              <a:off x="4080" y="2784"/>
              <a:ext cx="768" cy="0"/>
            </a:xfrm>
            <a:prstGeom prst="line">
              <a:avLst/>
            </a:prstGeom>
            <a:ln>
              <a:headEnd/>
              <a:tailEnd type="arrow" w="med" len="me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p>
          </p:txBody>
        </p:sp>
        <p:sp>
          <p:nvSpPr>
            <p:cNvPr id="38937" name="Text Box 23"/>
            <p:cNvSpPr txBox="1">
              <a:spLocks noChangeArrowheads="1"/>
            </p:cNvSpPr>
            <p:nvPr/>
          </p:nvSpPr>
          <p:spPr bwMode="auto">
            <a:xfrm>
              <a:off x="1766" y="2247"/>
              <a:ext cx="387" cy="366"/>
            </a:xfrm>
            <a:prstGeom prst="rect">
              <a:avLst/>
            </a:prstGeom>
            <a:noFill/>
            <a:ln w="9525">
              <a:noFill/>
              <a:miter lim="800000"/>
              <a:headEnd/>
              <a:tailEnd/>
            </a:ln>
          </p:spPr>
          <p:txBody>
            <a:bodyPr wrap="none">
              <a:spAutoFit/>
            </a:bodyPr>
            <a:lstStyle/>
            <a:p>
              <a:pPr eaLnBrk="0" latinLnBrk="0" hangingPunct="0"/>
              <a:r>
                <a:rPr kumimoji="0" lang="en-US" altLang="ko-KR" sz="1600">
                  <a:latin typeface="Times New Roman" pitchFamily="18" charset="0"/>
                </a:rPr>
                <a:t>Input</a:t>
              </a:r>
            </a:p>
            <a:p>
              <a:pPr eaLnBrk="0" latinLnBrk="0" hangingPunct="0"/>
              <a:r>
                <a:rPr kumimoji="0" lang="en-US" altLang="ko-KR" sz="1600">
                  <a:latin typeface="Times New Roman" pitchFamily="18" charset="0"/>
                </a:rPr>
                <a:t>Port</a:t>
              </a:r>
              <a:endParaRPr kumimoji="0" lang="en-US" altLang="ko-KR" sz="3200">
                <a:latin typeface="Times New Roman" pitchFamily="18" charset="0"/>
              </a:endParaRPr>
            </a:p>
          </p:txBody>
        </p:sp>
        <p:sp>
          <p:nvSpPr>
            <p:cNvPr id="38938" name="Text Box 24"/>
            <p:cNvSpPr txBox="1">
              <a:spLocks noChangeArrowheads="1"/>
            </p:cNvSpPr>
            <p:nvPr/>
          </p:nvSpPr>
          <p:spPr bwMode="auto">
            <a:xfrm>
              <a:off x="3840" y="2256"/>
              <a:ext cx="472" cy="366"/>
            </a:xfrm>
            <a:prstGeom prst="rect">
              <a:avLst/>
            </a:prstGeom>
            <a:noFill/>
            <a:ln w="9525">
              <a:noFill/>
              <a:miter lim="800000"/>
              <a:headEnd/>
              <a:tailEnd/>
            </a:ln>
          </p:spPr>
          <p:txBody>
            <a:bodyPr wrap="none">
              <a:spAutoFit/>
            </a:bodyPr>
            <a:lstStyle/>
            <a:p>
              <a:pPr eaLnBrk="0" latinLnBrk="0" hangingPunct="0"/>
              <a:r>
                <a:rPr kumimoji="0" lang="en-US" altLang="ko-KR" sz="1600">
                  <a:latin typeface="Times New Roman" pitchFamily="18" charset="0"/>
                </a:rPr>
                <a:t>Output</a:t>
              </a:r>
            </a:p>
            <a:p>
              <a:pPr eaLnBrk="0" latinLnBrk="0" hangingPunct="0"/>
              <a:r>
                <a:rPr kumimoji="0" lang="en-US" altLang="ko-KR" sz="1600">
                  <a:latin typeface="Times New Roman" pitchFamily="18" charset="0"/>
                </a:rPr>
                <a:t>Port</a:t>
              </a:r>
              <a:endParaRPr kumimoji="0" lang="en-US" altLang="ko-KR" sz="3200">
                <a:latin typeface="Times New Roman" pitchFamily="18" charset="0"/>
              </a:endParaRPr>
            </a:p>
          </p:txBody>
        </p:sp>
        <p:sp>
          <p:nvSpPr>
            <p:cNvPr id="38939" name="Text Box 25"/>
            <p:cNvSpPr txBox="1">
              <a:spLocks noChangeArrowheads="1"/>
            </p:cNvSpPr>
            <p:nvPr/>
          </p:nvSpPr>
          <p:spPr bwMode="auto">
            <a:xfrm>
              <a:off x="2630" y="2199"/>
              <a:ext cx="558" cy="212"/>
            </a:xfrm>
            <a:prstGeom prst="rect">
              <a:avLst/>
            </a:prstGeom>
            <a:noFill/>
            <a:ln w="9525">
              <a:noFill/>
              <a:miter lim="800000"/>
              <a:headEnd/>
              <a:tailEnd/>
            </a:ln>
          </p:spPr>
          <p:txBody>
            <a:bodyPr wrap="none">
              <a:spAutoFit/>
            </a:bodyPr>
            <a:lstStyle/>
            <a:p>
              <a:pPr eaLnBrk="0" latinLnBrk="0" hangingPunct="0"/>
              <a:r>
                <a:rPr kumimoji="0" lang="en-US" altLang="ko-KR" sz="1600">
                  <a:latin typeface="Times New Roman" pitchFamily="18" charset="0"/>
                </a:rPr>
                <a:t>Memory</a:t>
              </a:r>
              <a:endParaRPr kumimoji="0" lang="en-US" altLang="ko-KR" sz="3200">
                <a:latin typeface="Times New Roman" pitchFamily="18" charset="0"/>
              </a:endParaRPr>
            </a:p>
          </p:txBody>
        </p:sp>
        <p:sp>
          <p:nvSpPr>
            <p:cNvPr id="38940" name="Text Box 26"/>
            <p:cNvSpPr txBox="1">
              <a:spLocks noChangeArrowheads="1"/>
            </p:cNvSpPr>
            <p:nvPr/>
          </p:nvSpPr>
          <p:spPr bwMode="auto">
            <a:xfrm>
              <a:off x="4310" y="3207"/>
              <a:ext cx="725" cy="212"/>
            </a:xfrm>
            <a:prstGeom prst="rect">
              <a:avLst/>
            </a:prstGeom>
            <a:noFill/>
            <a:ln w="9525">
              <a:noFill/>
              <a:miter lim="800000"/>
              <a:headEnd/>
              <a:tailEnd/>
            </a:ln>
          </p:spPr>
          <p:txBody>
            <a:bodyPr wrap="none">
              <a:spAutoFit/>
            </a:bodyPr>
            <a:lstStyle/>
            <a:p>
              <a:pPr eaLnBrk="0" latinLnBrk="0" hangingPunct="0"/>
              <a:r>
                <a:rPr kumimoji="0" lang="en-US" altLang="ko-KR" sz="1600">
                  <a:latin typeface="Times New Roman" pitchFamily="18" charset="0"/>
                </a:rPr>
                <a:t>System Bus</a:t>
              </a:r>
              <a:endParaRPr kumimoji="0" lang="en-US" altLang="ko-KR" sz="3200">
                <a:latin typeface="Times New Roman" pitchFamily="18" charset="0"/>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Packet Traversing a LSP</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80</a:t>
            </a:fld>
            <a:endParaRPr lang="en-US" altLang="ko-KR" dirty="0"/>
          </a:p>
        </p:txBody>
      </p:sp>
      <p:pic>
        <p:nvPicPr>
          <p:cNvPr id="6" name="Picture 2"/>
          <p:cNvPicPr>
            <a:picLocks noChangeAspect="1" noChangeArrowheads="1"/>
          </p:cNvPicPr>
          <p:nvPr/>
        </p:nvPicPr>
        <p:blipFill>
          <a:blip r:embed="rId2" cstate="print"/>
          <a:srcRect/>
          <a:stretch>
            <a:fillRect/>
          </a:stretch>
        </p:blipFill>
        <p:spPr bwMode="auto">
          <a:xfrm>
            <a:off x="0" y="1847850"/>
            <a:ext cx="9119616" cy="21503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724" y="228600"/>
            <a:ext cx="8315326" cy="1143000"/>
          </a:xfrm>
        </p:spPr>
        <p:txBody>
          <a:bodyPr/>
          <a:lstStyle/>
          <a:p>
            <a:r>
              <a:rPr lang="en-US" altLang="zh-CN" dirty="0" smtClean="0"/>
              <a:t>Emphasis and advantages of MPLS</a:t>
            </a:r>
            <a:endParaRPr lang="zh-CN" altLang="en-US" dirty="0"/>
          </a:p>
        </p:txBody>
      </p:sp>
      <p:sp>
        <p:nvSpPr>
          <p:cNvPr id="3" name="内容占位符 2"/>
          <p:cNvSpPr>
            <a:spLocks noGrp="1"/>
          </p:cNvSpPr>
          <p:nvPr>
            <p:ph idx="1"/>
          </p:nvPr>
        </p:nvSpPr>
        <p:spPr/>
        <p:txBody>
          <a:bodyPr/>
          <a:lstStyle/>
          <a:p>
            <a:pPr>
              <a:spcBef>
                <a:spcPts val="1200"/>
              </a:spcBef>
            </a:pPr>
            <a:r>
              <a:rPr lang="en-US" altLang="zh-CN" dirty="0" smtClean="0"/>
              <a:t>The emphasis of our discussion of MPLS: </a:t>
            </a:r>
          </a:p>
          <a:p>
            <a:pPr lvl="1">
              <a:spcBef>
                <a:spcPts val="1200"/>
              </a:spcBef>
            </a:pPr>
            <a:r>
              <a:rPr lang="en-US" altLang="zh-CN" dirty="0" smtClean="0"/>
              <a:t>MPLS performs switching </a:t>
            </a:r>
            <a:r>
              <a:rPr lang="en-US" altLang="zh-CN" dirty="0" smtClean="0">
                <a:solidFill>
                  <a:srgbClr val="0070C0"/>
                </a:solidFill>
              </a:rPr>
              <a:t>based on labels</a:t>
            </a:r>
            <a:r>
              <a:rPr lang="en-US" altLang="zh-CN" dirty="0" smtClean="0"/>
              <a:t>, without needing to consider the IP address of a packet.</a:t>
            </a:r>
          </a:p>
          <a:p>
            <a:pPr>
              <a:spcBef>
                <a:spcPts val="1200"/>
              </a:spcBef>
            </a:pPr>
            <a:r>
              <a:rPr lang="en-US" altLang="zh-CN" dirty="0" smtClean="0"/>
              <a:t>The true </a:t>
            </a:r>
            <a:r>
              <a:rPr lang="en-US" altLang="zh-CN" u="sng" dirty="0" smtClean="0">
                <a:solidFill>
                  <a:srgbClr val="FF0000"/>
                </a:solidFill>
              </a:rPr>
              <a:t>advantages</a:t>
            </a:r>
            <a:r>
              <a:rPr lang="en-US" altLang="zh-CN" dirty="0" smtClean="0"/>
              <a:t> of MPLS and the reason for current </a:t>
            </a:r>
            <a:r>
              <a:rPr lang="en-US" altLang="zh-CN" u="sng" dirty="0" smtClean="0"/>
              <a:t>interest</a:t>
            </a:r>
            <a:r>
              <a:rPr lang="en-US" altLang="zh-CN" dirty="0" smtClean="0"/>
              <a:t> in MPLS, however, </a:t>
            </a:r>
            <a:r>
              <a:rPr lang="en-US" altLang="zh-CN" u="sng" dirty="0" smtClean="0"/>
              <a:t>lie not in </a:t>
            </a:r>
            <a:r>
              <a:rPr lang="en-US" altLang="zh-CN" dirty="0" smtClean="0"/>
              <a:t>the potential increases in switching </a:t>
            </a:r>
            <a:r>
              <a:rPr lang="en-US" altLang="zh-CN" u="sng" dirty="0" smtClean="0"/>
              <a:t>speeds</a:t>
            </a:r>
            <a:r>
              <a:rPr lang="en-US" altLang="zh-CN" dirty="0" smtClean="0"/>
              <a:t>, but rather in the new </a:t>
            </a:r>
            <a:r>
              <a:rPr lang="en-US" altLang="zh-CN" dirty="0" smtClean="0">
                <a:solidFill>
                  <a:srgbClr val="0070C0"/>
                </a:solidFill>
              </a:rPr>
              <a:t>traffic management capabilities </a:t>
            </a:r>
            <a:r>
              <a:rPr lang="en-US" altLang="zh-CN" dirty="0" smtClean="0"/>
              <a:t>that MPLS enables.</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81</a:t>
            </a:fld>
            <a:endParaRPr lang="en-US" altLang="ko-K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MPLS Applications</a:t>
            </a:r>
            <a:endParaRPr lang="zh-CN" altLang="en-US" dirty="0"/>
          </a:p>
        </p:txBody>
      </p:sp>
      <p:sp>
        <p:nvSpPr>
          <p:cNvPr id="3" name="内容占位符 2"/>
          <p:cNvSpPr>
            <a:spLocks noGrp="1"/>
          </p:cNvSpPr>
          <p:nvPr>
            <p:ph idx="1"/>
          </p:nvPr>
        </p:nvSpPr>
        <p:spPr/>
        <p:txBody>
          <a:bodyPr/>
          <a:lstStyle/>
          <a:p>
            <a:r>
              <a:rPr lang="en-US" altLang="zh-CN" dirty="0" smtClean="0"/>
              <a:t>Traffic Engineering</a:t>
            </a:r>
          </a:p>
          <a:p>
            <a:endParaRPr lang="en-US" altLang="zh-CN" dirty="0" smtClean="0"/>
          </a:p>
          <a:p>
            <a:r>
              <a:rPr lang="en-US" altLang="zh-CN" dirty="0" smtClean="0"/>
              <a:t> Class of Service (</a:t>
            </a:r>
            <a:r>
              <a:rPr lang="en-US" altLang="zh-CN" dirty="0" err="1" smtClean="0"/>
              <a:t>CoS</a:t>
            </a:r>
            <a:r>
              <a:rPr lang="en-US" altLang="zh-CN" dirty="0" smtClean="0"/>
              <a:t>)</a:t>
            </a:r>
          </a:p>
          <a:p>
            <a:endParaRPr lang="en-US" altLang="zh-CN" dirty="0" smtClean="0"/>
          </a:p>
          <a:p>
            <a:r>
              <a:rPr lang="en-US" altLang="zh-CN" dirty="0" smtClean="0"/>
              <a:t> Virtual Private Networks (VPNs)</a:t>
            </a:r>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82</a:t>
            </a:fld>
            <a:endParaRPr lang="en-US" altLang="ko-KR" dirty="0"/>
          </a:p>
        </p:txBody>
      </p:sp>
      <p:grpSp>
        <p:nvGrpSpPr>
          <p:cNvPr id="9" name="组合 8"/>
          <p:cNvGrpSpPr/>
          <p:nvPr/>
        </p:nvGrpSpPr>
        <p:grpSpPr>
          <a:xfrm>
            <a:off x="4312356" y="1422400"/>
            <a:ext cx="3883377" cy="400110"/>
            <a:chOff x="4312356" y="1422400"/>
            <a:chExt cx="3883377" cy="400110"/>
          </a:xfrm>
        </p:grpSpPr>
        <p:sp>
          <p:nvSpPr>
            <p:cNvPr id="6" name="TextBox 5"/>
            <p:cNvSpPr txBox="1"/>
            <p:nvPr/>
          </p:nvSpPr>
          <p:spPr>
            <a:xfrm>
              <a:off x="5023556" y="1422400"/>
              <a:ext cx="3172177"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smtClean="0">
                  <a:latin typeface="+mn-lt"/>
                </a:rPr>
                <a:t>the primary application</a:t>
              </a:r>
              <a:endParaRPr lang="zh-CN" altLang="en-US" sz="2000" dirty="0">
                <a:latin typeface="+mn-lt"/>
              </a:endParaRPr>
            </a:p>
          </p:txBody>
        </p:sp>
        <p:cxnSp>
          <p:nvCxnSpPr>
            <p:cNvPr id="8" name="直接箭头连接符 7"/>
            <p:cNvCxnSpPr>
              <a:stCxn id="6" idx="1"/>
            </p:cNvCxnSpPr>
            <p:nvPr/>
          </p:nvCxnSpPr>
          <p:spPr bwMode="auto">
            <a:xfrm flipH="1">
              <a:off x="4312356" y="1622455"/>
              <a:ext cx="711200" cy="18376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Mesh Topology and Traffic Engineering</a:t>
            </a:r>
            <a:endParaRPr lang="zh-CN" altLang="en-US" sz="3200" dirty="0"/>
          </a:p>
        </p:txBody>
      </p:sp>
      <p:sp>
        <p:nvSpPr>
          <p:cNvPr id="3" name="内容占位符 2"/>
          <p:cNvSpPr>
            <a:spLocks noGrp="1"/>
          </p:cNvSpPr>
          <p:nvPr>
            <p:ph idx="1"/>
          </p:nvPr>
        </p:nvSpPr>
        <p:spPr/>
        <p:txBody>
          <a:bodyPr/>
          <a:lstStyle/>
          <a:p>
            <a:r>
              <a:rPr lang="en-US" altLang="zh-CN" sz="2400" dirty="0" smtClean="0">
                <a:solidFill>
                  <a:srgbClr val="0070C0"/>
                </a:solidFill>
              </a:rPr>
              <a:t>Full mesh </a:t>
            </a:r>
            <a:r>
              <a:rPr lang="en-US" altLang="zh-CN" sz="2400" dirty="0" smtClean="0"/>
              <a:t>often used in many </a:t>
            </a:r>
            <a:r>
              <a:rPr lang="en-US" altLang="zh-CN" sz="2400" dirty="0" smtClean="0">
                <a:solidFill>
                  <a:srgbClr val="0070C0"/>
                </a:solidFill>
              </a:rPr>
              <a:t>MPLS cores</a:t>
            </a:r>
          </a:p>
          <a:p>
            <a:r>
              <a:rPr lang="en-US" altLang="zh-CN" sz="2400" dirty="0" smtClean="0"/>
              <a:t>LSP established between each pair of LSRs</a:t>
            </a:r>
          </a:p>
          <a:p>
            <a:r>
              <a:rPr lang="en-US" altLang="zh-CN" sz="2400" dirty="0" smtClean="0">
                <a:solidFill>
                  <a:srgbClr val="0070C0"/>
                </a:solidFill>
              </a:rPr>
              <a:t>Parallel LSPs </a:t>
            </a:r>
            <a:r>
              <a:rPr lang="en-US" altLang="zh-CN" sz="2400" dirty="0" smtClean="0"/>
              <a:t>can be used for </a:t>
            </a:r>
            <a:r>
              <a:rPr lang="en-US" altLang="zh-CN" sz="2400" dirty="0" smtClean="0">
                <a:solidFill>
                  <a:srgbClr val="0070C0"/>
                </a:solidFill>
              </a:rPr>
              <a:t>levels of service</a:t>
            </a:r>
            <a:r>
              <a:rPr lang="en-US" altLang="zh-CN" sz="2400" dirty="0" smtClean="0"/>
              <a:t>. For example: </a:t>
            </a:r>
          </a:p>
          <a:p>
            <a:pPr lvl="1"/>
            <a:r>
              <a:rPr lang="en-US" altLang="zh-CN" sz="2000" dirty="0" smtClean="0"/>
              <a:t>One LSP with minimum hops might be reserved for VOIP traffic; another longer LSP might be used for all other traffic (e.g., e-mail and web traffic)</a:t>
            </a:r>
          </a:p>
          <a:p>
            <a:r>
              <a:rPr lang="en-GB" altLang="zh-CN" sz="2400" u="sng" dirty="0" smtClean="0"/>
              <a:t>Traffic Engineering</a:t>
            </a:r>
            <a:r>
              <a:rPr lang="en-GB" altLang="zh-CN" sz="2400" dirty="0" smtClean="0"/>
              <a:t>: use </a:t>
            </a:r>
            <a:r>
              <a:rPr lang="en-GB" altLang="zh-CN" sz="2400" dirty="0" err="1" smtClean="0"/>
              <a:t>QoS</a:t>
            </a:r>
            <a:r>
              <a:rPr lang="en-GB" altLang="zh-CN" sz="2400" dirty="0" smtClean="0"/>
              <a:t> to control the rate of traffic on each path. For example: </a:t>
            </a:r>
          </a:p>
          <a:p>
            <a:pPr lvl="1"/>
            <a:r>
              <a:rPr lang="en-GB" altLang="zh-CN" sz="2000" dirty="0" smtClean="0"/>
              <a:t>Define two MPLS flows over a single physical connection, use </a:t>
            </a:r>
            <a:r>
              <a:rPr lang="en-GB" altLang="zh-CN" sz="2000" dirty="0" err="1" smtClean="0"/>
              <a:t>QoS</a:t>
            </a:r>
            <a:r>
              <a:rPr lang="en-GB" altLang="zh-CN" sz="2000" dirty="0" smtClean="0"/>
              <a:t> to guarantee 75% of the bandwidth is devoted to one flow and the other flow receives 25%.</a:t>
            </a:r>
            <a:endParaRPr lang="zh-CN" altLang="en-US" sz="20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83</a:t>
            </a:fld>
            <a:endParaRPr lang="en-US" altLang="ko-K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8555" y="0"/>
            <a:ext cx="8396111" cy="1143000"/>
          </a:xfrm>
        </p:spPr>
        <p:txBody>
          <a:bodyPr/>
          <a:lstStyle/>
          <a:p>
            <a:r>
              <a:rPr lang="en-GB" altLang="zh-CN" dirty="0" smtClean="0"/>
              <a:t>MPLS-based Traffic Engineering</a:t>
            </a:r>
            <a:endParaRPr lang="zh-CN" altLang="en-US" dirty="0"/>
          </a:p>
        </p:txBody>
      </p:sp>
      <p:sp>
        <p:nvSpPr>
          <p:cNvPr id="3" name="内容占位符 2"/>
          <p:cNvSpPr>
            <a:spLocks noGrp="1"/>
          </p:cNvSpPr>
          <p:nvPr>
            <p:ph idx="1"/>
          </p:nvPr>
        </p:nvSpPr>
        <p:spPr>
          <a:xfrm>
            <a:off x="533400" y="1216378"/>
            <a:ext cx="7772400" cy="1820333"/>
          </a:xfrm>
        </p:spPr>
        <p:txBody>
          <a:bodyPr/>
          <a:lstStyle/>
          <a:p>
            <a:r>
              <a:rPr lang="en-US" altLang="zh-CN" sz="2400" dirty="0" smtClean="0"/>
              <a:t>allows ISPs to move traffic flows away from the shortest path calculated by the IGP and onto potentially less congested physical paths</a:t>
            </a: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84</a:t>
            </a:fld>
            <a:endParaRPr lang="en-US" altLang="ko-KR" dirty="0"/>
          </a:p>
        </p:txBody>
      </p:sp>
      <p:pic>
        <p:nvPicPr>
          <p:cNvPr id="6" name="Picture 8"/>
          <p:cNvPicPr>
            <a:picLocks noChangeAspect="1" noChangeArrowheads="1"/>
          </p:cNvPicPr>
          <p:nvPr/>
        </p:nvPicPr>
        <p:blipFill>
          <a:blip r:embed="rId3" cstate="print"/>
          <a:srcRect/>
          <a:stretch>
            <a:fillRect/>
          </a:stretch>
        </p:blipFill>
        <p:spPr bwMode="auto">
          <a:xfrm>
            <a:off x="185737" y="2546880"/>
            <a:ext cx="8856662" cy="4148137"/>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905719"/>
          </a:xfrm>
        </p:spPr>
        <p:txBody>
          <a:bodyPr/>
          <a:lstStyle/>
          <a:p>
            <a:r>
              <a:rPr lang="en-GB" altLang="zh-CN" dirty="0" smtClean="0"/>
              <a:t>Class of Service</a:t>
            </a:r>
            <a:endParaRPr lang="zh-CN" altLang="en-US" dirty="0"/>
          </a:p>
        </p:txBody>
      </p:sp>
      <p:sp>
        <p:nvSpPr>
          <p:cNvPr id="3" name="内容占位符 2"/>
          <p:cNvSpPr>
            <a:spLocks noGrp="1"/>
          </p:cNvSpPr>
          <p:nvPr>
            <p:ph idx="1"/>
          </p:nvPr>
        </p:nvSpPr>
        <p:spPr>
          <a:xfrm>
            <a:off x="533400" y="1284790"/>
            <a:ext cx="7772400" cy="3067754"/>
          </a:xfrm>
        </p:spPr>
        <p:txBody>
          <a:bodyPr/>
          <a:lstStyle/>
          <a:p>
            <a:r>
              <a:rPr lang="en-US" altLang="zh-CN" sz="2400" dirty="0" smtClean="0"/>
              <a:t>Support for differentiated services (</a:t>
            </a:r>
            <a:r>
              <a:rPr lang="en-US" altLang="zh-CN" sz="2400" dirty="0" err="1" smtClean="0"/>
              <a:t>DiffServ</a:t>
            </a:r>
            <a:r>
              <a:rPr lang="en-US" altLang="zh-CN" sz="2400" dirty="0" smtClean="0"/>
              <a:t>). </a:t>
            </a:r>
          </a:p>
          <a:p>
            <a:r>
              <a:rPr lang="en-US" altLang="zh-CN" sz="2400" dirty="0" smtClean="0"/>
              <a:t>An ISP can take two approaches to support MPLS-based class of service forwarding:</a:t>
            </a:r>
          </a:p>
          <a:p>
            <a:pPr>
              <a:buNone/>
            </a:pPr>
            <a:r>
              <a:rPr lang="en-US" altLang="zh-CN" sz="2400" dirty="0" smtClean="0"/>
              <a:t>	1. Traffic can be queued</a:t>
            </a:r>
          </a:p>
          <a:p>
            <a:pPr>
              <a:buNone/>
            </a:pPr>
            <a:r>
              <a:rPr lang="en-US" altLang="zh-CN" sz="2400" dirty="0" smtClean="0"/>
              <a:t>	2. Multiple LSPs between each pair of edge LSRs can be provided. </a:t>
            </a: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85</a:t>
            </a:fld>
            <a:endParaRPr lang="en-US" altLang="ko-KR" dirty="0"/>
          </a:p>
        </p:txBody>
      </p:sp>
      <p:grpSp>
        <p:nvGrpSpPr>
          <p:cNvPr id="43" name="组合 42"/>
          <p:cNvGrpSpPr/>
          <p:nvPr/>
        </p:nvGrpSpPr>
        <p:grpSpPr>
          <a:xfrm>
            <a:off x="1783644" y="4287691"/>
            <a:ext cx="4455792" cy="1928692"/>
            <a:chOff x="1783644" y="4287691"/>
            <a:chExt cx="4455792" cy="1928692"/>
          </a:xfrm>
        </p:grpSpPr>
        <p:grpSp>
          <p:nvGrpSpPr>
            <p:cNvPr id="22" name="组合 21"/>
            <p:cNvGrpSpPr/>
            <p:nvPr/>
          </p:nvGrpSpPr>
          <p:grpSpPr>
            <a:xfrm>
              <a:off x="1783644" y="4295375"/>
              <a:ext cx="1264356" cy="1905640"/>
              <a:chOff x="1783644" y="4295375"/>
              <a:chExt cx="1264356" cy="1905640"/>
            </a:xfrm>
          </p:grpSpPr>
          <p:cxnSp>
            <p:nvCxnSpPr>
              <p:cNvPr id="7" name="直接连接符 6"/>
              <p:cNvCxnSpPr/>
              <p:nvPr/>
            </p:nvCxnSpPr>
            <p:spPr bwMode="auto">
              <a:xfrm flipV="1">
                <a:off x="1783644" y="4831644"/>
                <a:ext cx="1241778" cy="440274"/>
              </a:xfrm>
              <a:prstGeom prst="line">
                <a:avLst/>
              </a:prstGeom>
              <a:ln>
                <a:solidFill>
                  <a:srgbClr val="7030A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bwMode="auto">
              <a:xfrm>
                <a:off x="1783644" y="5271917"/>
                <a:ext cx="1264356" cy="327372"/>
              </a:xfrm>
              <a:prstGeom prst="line">
                <a:avLst/>
              </a:prstGeom>
              <a:ln>
                <a:solidFill>
                  <a:srgbClr val="00CCFF"/>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bwMode="auto">
              <a:xfrm flipV="1">
                <a:off x="1783644" y="4295375"/>
                <a:ext cx="1197761" cy="965247"/>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bwMode="auto">
              <a:xfrm>
                <a:off x="1783644" y="5271247"/>
                <a:ext cx="1243865" cy="92976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23" name="组合 22"/>
            <p:cNvGrpSpPr/>
            <p:nvPr/>
          </p:nvGrpSpPr>
          <p:grpSpPr>
            <a:xfrm flipH="1">
              <a:off x="4975080" y="4295375"/>
              <a:ext cx="1264356" cy="1921008"/>
              <a:chOff x="1783644" y="4295375"/>
              <a:chExt cx="1264356" cy="1921008"/>
            </a:xfrm>
          </p:grpSpPr>
          <p:cxnSp>
            <p:nvCxnSpPr>
              <p:cNvPr id="24" name="直接连接符 23"/>
              <p:cNvCxnSpPr/>
              <p:nvPr/>
            </p:nvCxnSpPr>
            <p:spPr bwMode="auto">
              <a:xfrm flipV="1">
                <a:off x="1783644" y="4831644"/>
                <a:ext cx="1241778" cy="440274"/>
              </a:xfrm>
              <a:prstGeom prst="line">
                <a:avLst/>
              </a:prstGeom>
              <a:ln>
                <a:solidFill>
                  <a:srgbClr val="7030A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bwMode="auto">
              <a:xfrm>
                <a:off x="1783644" y="5271917"/>
                <a:ext cx="1264356" cy="327372"/>
              </a:xfrm>
              <a:prstGeom prst="line">
                <a:avLst/>
              </a:prstGeom>
              <a:ln>
                <a:solidFill>
                  <a:srgbClr val="00CCFF"/>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bwMode="auto">
              <a:xfrm flipV="1">
                <a:off x="1783644" y="4295375"/>
                <a:ext cx="1197761" cy="965247"/>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7" name="直接连接符 26"/>
              <p:cNvCxnSpPr/>
              <p:nvPr/>
            </p:nvCxnSpPr>
            <p:spPr bwMode="auto">
              <a:xfrm>
                <a:off x="1783644" y="5271247"/>
                <a:ext cx="1221762" cy="94513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cxnSp>
          <p:nvCxnSpPr>
            <p:cNvPr id="33" name="直接连接符 32"/>
            <p:cNvCxnSpPr/>
            <p:nvPr/>
          </p:nvCxnSpPr>
          <p:spPr bwMode="auto">
            <a:xfrm>
              <a:off x="2996773" y="4833257"/>
              <a:ext cx="2043953" cy="0"/>
            </a:xfrm>
            <a:prstGeom prst="line">
              <a:avLst/>
            </a:prstGeom>
            <a:ln>
              <a:solidFill>
                <a:srgbClr val="7030A0"/>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6" name="直接连接符 35"/>
            <p:cNvCxnSpPr/>
            <p:nvPr/>
          </p:nvCxnSpPr>
          <p:spPr bwMode="auto">
            <a:xfrm>
              <a:off x="2966037" y="4287691"/>
              <a:ext cx="2074689" cy="0"/>
            </a:xfrm>
            <a:prstGeom prst="line">
              <a:avLst/>
            </a:prstGeom>
            <a:ln>
              <a:solidFill>
                <a:srgbClr val="FF0000"/>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8" name="直接连接符 37"/>
            <p:cNvCxnSpPr/>
            <p:nvPr/>
          </p:nvCxnSpPr>
          <p:spPr bwMode="auto">
            <a:xfrm>
              <a:off x="2996773" y="5593976"/>
              <a:ext cx="2043953" cy="0"/>
            </a:xfrm>
            <a:prstGeom prst="line">
              <a:avLst/>
            </a:prstGeom>
            <a:ln>
              <a:solidFill>
                <a:srgbClr val="00CCF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9" name="直接连接符 38"/>
            <p:cNvCxnSpPr/>
            <p:nvPr/>
          </p:nvCxnSpPr>
          <p:spPr bwMode="auto">
            <a:xfrm>
              <a:off x="2996773" y="6216382"/>
              <a:ext cx="2043953" cy="0"/>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grpSp>
      <p:sp>
        <p:nvSpPr>
          <p:cNvPr id="44" name="椭圆 43"/>
          <p:cNvSpPr/>
          <p:nvPr/>
        </p:nvSpPr>
        <p:spPr bwMode="auto">
          <a:xfrm>
            <a:off x="1675119" y="5102198"/>
            <a:ext cx="284310" cy="28431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45" name="椭圆 44"/>
          <p:cNvSpPr/>
          <p:nvPr/>
        </p:nvSpPr>
        <p:spPr bwMode="auto">
          <a:xfrm>
            <a:off x="6101122" y="5102198"/>
            <a:ext cx="284310" cy="28431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46" name="TextBox 45"/>
          <p:cNvSpPr txBox="1"/>
          <p:nvPr/>
        </p:nvSpPr>
        <p:spPr>
          <a:xfrm>
            <a:off x="906715" y="5355772"/>
            <a:ext cx="1221762" cy="369332"/>
          </a:xfrm>
          <a:prstGeom prst="rect">
            <a:avLst/>
          </a:prstGeom>
          <a:noFill/>
        </p:spPr>
        <p:txBody>
          <a:bodyPr wrap="square" rtlCol="0">
            <a:spAutoFit/>
          </a:bodyPr>
          <a:lstStyle/>
          <a:p>
            <a:r>
              <a:rPr lang="en-GB" altLang="zh-CN" sz="1800" dirty="0" smtClean="0">
                <a:latin typeface="+mn-lt"/>
              </a:rPr>
              <a:t>Head end</a:t>
            </a:r>
            <a:endParaRPr lang="zh-CN" altLang="en-US" sz="1800" dirty="0">
              <a:latin typeface="+mn-lt"/>
            </a:endParaRPr>
          </a:p>
        </p:txBody>
      </p:sp>
      <p:sp>
        <p:nvSpPr>
          <p:cNvPr id="47" name="TextBox 46"/>
          <p:cNvSpPr txBox="1"/>
          <p:nvPr/>
        </p:nvSpPr>
        <p:spPr>
          <a:xfrm>
            <a:off x="6001229" y="5363456"/>
            <a:ext cx="1083450" cy="369332"/>
          </a:xfrm>
          <a:prstGeom prst="rect">
            <a:avLst/>
          </a:prstGeom>
          <a:noFill/>
        </p:spPr>
        <p:txBody>
          <a:bodyPr wrap="square" rtlCol="0">
            <a:spAutoFit/>
          </a:bodyPr>
          <a:lstStyle/>
          <a:p>
            <a:r>
              <a:rPr lang="en-GB" altLang="zh-CN" sz="1800" dirty="0" smtClean="0">
                <a:latin typeface="+mn-lt"/>
              </a:rPr>
              <a:t>Tail end</a:t>
            </a:r>
            <a:endParaRPr lang="zh-CN" altLang="en-US" sz="1800" dirty="0">
              <a:latin typeface="+mn-lt"/>
            </a:endParaRPr>
          </a:p>
        </p:txBody>
      </p:sp>
      <p:sp>
        <p:nvSpPr>
          <p:cNvPr id="48" name="TextBox 47"/>
          <p:cNvSpPr txBox="1"/>
          <p:nvPr/>
        </p:nvSpPr>
        <p:spPr>
          <a:xfrm>
            <a:off x="3035192" y="3903490"/>
            <a:ext cx="2282159" cy="338554"/>
          </a:xfrm>
          <a:prstGeom prst="rect">
            <a:avLst/>
          </a:prstGeom>
          <a:noFill/>
        </p:spPr>
        <p:txBody>
          <a:bodyPr wrap="square" rtlCol="0">
            <a:spAutoFit/>
          </a:bodyPr>
          <a:lstStyle/>
          <a:p>
            <a:r>
              <a:rPr lang="en-GB" altLang="zh-CN" sz="1600" dirty="0" smtClean="0">
                <a:solidFill>
                  <a:srgbClr val="FF0000"/>
                </a:solidFill>
                <a:latin typeface="+mn-lt"/>
              </a:rPr>
              <a:t>High priority traffic</a:t>
            </a:r>
            <a:endParaRPr lang="zh-CN" altLang="en-US" sz="1600" dirty="0">
              <a:solidFill>
                <a:srgbClr val="FF0000"/>
              </a:solidFill>
              <a:latin typeface="+mn-lt"/>
            </a:endParaRPr>
          </a:p>
        </p:txBody>
      </p:sp>
      <p:sp>
        <p:nvSpPr>
          <p:cNvPr id="49" name="TextBox 48"/>
          <p:cNvSpPr txBox="1"/>
          <p:nvPr/>
        </p:nvSpPr>
        <p:spPr>
          <a:xfrm>
            <a:off x="3035192" y="4495160"/>
            <a:ext cx="2481944" cy="338554"/>
          </a:xfrm>
          <a:prstGeom prst="rect">
            <a:avLst/>
          </a:prstGeom>
          <a:noFill/>
        </p:spPr>
        <p:txBody>
          <a:bodyPr wrap="square" rtlCol="0">
            <a:spAutoFit/>
          </a:bodyPr>
          <a:lstStyle/>
          <a:p>
            <a:r>
              <a:rPr lang="en-GB" altLang="zh-CN" sz="1600" dirty="0" smtClean="0">
                <a:solidFill>
                  <a:srgbClr val="7030A0"/>
                </a:solidFill>
                <a:latin typeface="+mn-lt"/>
              </a:rPr>
              <a:t>Medium priority traffic</a:t>
            </a:r>
            <a:endParaRPr lang="zh-CN" altLang="en-US" sz="1600" dirty="0">
              <a:solidFill>
                <a:srgbClr val="7030A0"/>
              </a:solidFill>
              <a:latin typeface="+mn-lt"/>
            </a:endParaRPr>
          </a:p>
        </p:txBody>
      </p:sp>
      <p:sp>
        <p:nvSpPr>
          <p:cNvPr id="50" name="TextBox 49"/>
          <p:cNvSpPr txBox="1"/>
          <p:nvPr/>
        </p:nvSpPr>
        <p:spPr>
          <a:xfrm>
            <a:off x="3035192" y="5217459"/>
            <a:ext cx="2481944" cy="338554"/>
          </a:xfrm>
          <a:prstGeom prst="rect">
            <a:avLst/>
          </a:prstGeom>
          <a:noFill/>
        </p:spPr>
        <p:txBody>
          <a:bodyPr wrap="square" rtlCol="0">
            <a:spAutoFit/>
          </a:bodyPr>
          <a:lstStyle/>
          <a:p>
            <a:r>
              <a:rPr lang="en-GB" altLang="zh-CN" sz="1600" dirty="0" smtClean="0">
                <a:solidFill>
                  <a:srgbClr val="00B0F0"/>
                </a:solidFill>
                <a:latin typeface="+mn-lt"/>
              </a:rPr>
              <a:t>Best-effort traffic</a:t>
            </a:r>
            <a:endParaRPr lang="zh-CN" altLang="en-US" sz="1600" dirty="0">
              <a:solidFill>
                <a:srgbClr val="00B0F0"/>
              </a:solidFill>
              <a:latin typeface="+mn-lt"/>
            </a:endParaRPr>
          </a:p>
        </p:txBody>
      </p:sp>
      <p:sp>
        <p:nvSpPr>
          <p:cNvPr id="51" name="TextBox 50"/>
          <p:cNvSpPr txBox="1"/>
          <p:nvPr/>
        </p:nvSpPr>
        <p:spPr>
          <a:xfrm>
            <a:off x="3035192" y="5939759"/>
            <a:ext cx="2481944" cy="584775"/>
          </a:xfrm>
          <a:prstGeom prst="rect">
            <a:avLst/>
          </a:prstGeom>
          <a:noFill/>
        </p:spPr>
        <p:txBody>
          <a:bodyPr wrap="square" rtlCol="0">
            <a:spAutoFit/>
          </a:bodyPr>
          <a:lstStyle/>
          <a:p>
            <a:r>
              <a:rPr lang="en-GB" altLang="zh-CN" sz="1600" dirty="0" smtClean="0">
                <a:latin typeface="+mn-lt"/>
              </a:rPr>
              <a:t>Less-than-best-effort traffic</a:t>
            </a:r>
            <a:endParaRPr lang="zh-CN" altLang="en-US" sz="1600" dirty="0">
              <a:latin typeface="+mn-lt"/>
            </a:endParaRPr>
          </a:p>
        </p:txBody>
      </p:sp>
      <p:sp>
        <p:nvSpPr>
          <p:cNvPr id="52" name="TextBox 51"/>
          <p:cNvSpPr txBox="1"/>
          <p:nvPr/>
        </p:nvSpPr>
        <p:spPr>
          <a:xfrm>
            <a:off x="2151528" y="4310743"/>
            <a:ext cx="829877" cy="338554"/>
          </a:xfrm>
          <a:prstGeom prst="rect">
            <a:avLst/>
          </a:prstGeom>
          <a:noFill/>
        </p:spPr>
        <p:txBody>
          <a:bodyPr wrap="square" rtlCol="0">
            <a:spAutoFit/>
          </a:bodyPr>
          <a:lstStyle/>
          <a:p>
            <a:r>
              <a:rPr lang="en-GB" altLang="zh-CN" sz="1600" dirty="0" smtClean="0">
                <a:solidFill>
                  <a:srgbClr val="FF0000"/>
                </a:solidFill>
                <a:latin typeface="+mn-lt"/>
              </a:rPr>
              <a:t>LSP 1</a:t>
            </a:r>
            <a:endParaRPr lang="zh-CN" altLang="en-US" sz="1600" dirty="0">
              <a:solidFill>
                <a:srgbClr val="FF0000"/>
              </a:solidFill>
              <a:latin typeface="+mn-lt"/>
            </a:endParaRPr>
          </a:p>
        </p:txBody>
      </p:sp>
      <p:sp>
        <p:nvSpPr>
          <p:cNvPr id="53" name="TextBox 52"/>
          <p:cNvSpPr txBox="1"/>
          <p:nvPr/>
        </p:nvSpPr>
        <p:spPr>
          <a:xfrm>
            <a:off x="2151528" y="4771785"/>
            <a:ext cx="829877" cy="338554"/>
          </a:xfrm>
          <a:prstGeom prst="rect">
            <a:avLst/>
          </a:prstGeom>
          <a:noFill/>
        </p:spPr>
        <p:txBody>
          <a:bodyPr wrap="square" rtlCol="0">
            <a:spAutoFit/>
          </a:bodyPr>
          <a:lstStyle/>
          <a:p>
            <a:r>
              <a:rPr lang="en-GB" altLang="zh-CN" sz="1600" dirty="0" smtClean="0">
                <a:solidFill>
                  <a:schemeClr val="accent6"/>
                </a:solidFill>
                <a:latin typeface="+mn-lt"/>
              </a:rPr>
              <a:t>LSP 2</a:t>
            </a:r>
            <a:endParaRPr lang="zh-CN" altLang="en-US" sz="1600" dirty="0">
              <a:solidFill>
                <a:schemeClr val="accent6"/>
              </a:solidFill>
              <a:latin typeface="+mn-lt"/>
            </a:endParaRPr>
          </a:p>
        </p:txBody>
      </p:sp>
      <p:sp>
        <p:nvSpPr>
          <p:cNvPr id="54" name="TextBox 53"/>
          <p:cNvSpPr txBox="1"/>
          <p:nvPr/>
        </p:nvSpPr>
        <p:spPr>
          <a:xfrm>
            <a:off x="2151528" y="5232827"/>
            <a:ext cx="829877" cy="338554"/>
          </a:xfrm>
          <a:prstGeom prst="rect">
            <a:avLst/>
          </a:prstGeom>
          <a:noFill/>
        </p:spPr>
        <p:txBody>
          <a:bodyPr wrap="square" rtlCol="0">
            <a:spAutoFit/>
          </a:bodyPr>
          <a:lstStyle/>
          <a:p>
            <a:r>
              <a:rPr lang="en-GB" altLang="zh-CN" sz="1600" dirty="0" smtClean="0">
                <a:solidFill>
                  <a:srgbClr val="00B0F0"/>
                </a:solidFill>
                <a:latin typeface="+mn-lt"/>
              </a:rPr>
              <a:t>LSP 3</a:t>
            </a:r>
            <a:endParaRPr lang="zh-CN" altLang="en-US" sz="1600" dirty="0">
              <a:solidFill>
                <a:srgbClr val="00B0F0"/>
              </a:solidFill>
              <a:latin typeface="+mn-lt"/>
            </a:endParaRPr>
          </a:p>
        </p:txBody>
      </p:sp>
      <p:sp>
        <p:nvSpPr>
          <p:cNvPr id="55" name="TextBox 54"/>
          <p:cNvSpPr txBox="1"/>
          <p:nvPr/>
        </p:nvSpPr>
        <p:spPr>
          <a:xfrm>
            <a:off x="2151528" y="5693869"/>
            <a:ext cx="829877" cy="338554"/>
          </a:xfrm>
          <a:prstGeom prst="rect">
            <a:avLst/>
          </a:prstGeom>
          <a:noFill/>
        </p:spPr>
        <p:txBody>
          <a:bodyPr wrap="square" rtlCol="0">
            <a:spAutoFit/>
          </a:bodyPr>
          <a:lstStyle/>
          <a:p>
            <a:r>
              <a:rPr lang="en-GB" altLang="zh-CN" sz="1600" dirty="0" smtClean="0">
                <a:latin typeface="+mn-lt"/>
              </a:rPr>
              <a:t>LSP 4</a:t>
            </a:r>
            <a:endParaRPr lang="zh-CN" altLang="en-US" sz="1600" dirty="0">
              <a:latin typeface="+mn-l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p:cNvPicPr>
            <a:picLocks noChangeAspect="1" noChangeArrowheads="1"/>
          </p:cNvPicPr>
          <p:nvPr/>
        </p:nvPicPr>
        <p:blipFill>
          <a:blip r:embed="rId2" cstate="print"/>
          <a:srcRect/>
          <a:stretch>
            <a:fillRect/>
          </a:stretch>
        </p:blipFill>
        <p:spPr bwMode="auto">
          <a:xfrm>
            <a:off x="238205" y="3152575"/>
            <a:ext cx="8675370" cy="3540443"/>
          </a:xfrm>
          <a:prstGeom prst="rect">
            <a:avLst/>
          </a:prstGeom>
          <a:noFill/>
          <a:ln w="9525">
            <a:noFill/>
            <a:miter lim="800000"/>
            <a:headEnd/>
            <a:tailEnd/>
          </a:ln>
        </p:spPr>
      </p:pic>
      <p:sp>
        <p:nvSpPr>
          <p:cNvPr id="2" name="标题 1"/>
          <p:cNvSpPr>
            <a:spLocks noGrp="1"/>
          </p:cNvSpPr>
          <p:nvPr>
            <p:ph type="title"/>
          </p:nvPr>
        </p:nvSpPr>
        <p:spPr>
          <a:xfrm>
            <a:off x="533399" y="228600"/>
            <a:ext cx="8380175" cy="1143000"/>
          </a:xfrm>
        </p:spPr>
        <p:txBody>
          <a:bodyPr/>
          <a:lstStyle/>
          <a:p>
            <a:r>
              <a:rPr lang="en-US" altLang="zh-CN" sz="3200" dirty="0" smtClean="0"/>
              <a:t>MPLS Facilitates the Deployment of VPNs</a:t>
            </a:r>
            <a:endParaRPr lang="zh-CN" altLang="en-US" sz="32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86</a:t>
            </a:fld>
            <a:endParaRPr lang="en-US" altLang="ko-KR" dirty="0"/>
          </a:p>
        </p:txBody>
      </p:sp>
      <p:sp>
        <p:nvSpPr>
          <p:cNvPr id="7" name="内容占位符 2"/>
          <p:cNvSpPr>
            <a:spLocks noGrp="1"/>
          </p:cNvSpPr>
          <p:nvPr>
            <p:ph idx="1"/>
          </p:nvPr>
        </p:nvSpPr>
        <p:spPr>
          <a:xfrm>
            <a:off x="533400" y="1600200"/>
            <a:ext cx="7772400" cy="1696250"/>
          </a:xfrm>
        </p:spPr>
        <p:txBody>
          <a:bodyPr/>
          <a:lstStyle/>
          <a:p>
            <a:r>
              <a:rPr lang="en-US" altLang="zh-CN" dirty="0" smtClean="0"/>
              <a:t>MPLS allows ISPs to offer VPN services by providing a simple, flexible, and powerful tunneling mechanism</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719667"/>
          </a:xfrm>
        </p:spPr>
        <p:txBody>
          <a:bodyPr/>
          <a:lstStyle/>
          <a:p>
            <a:r>
              <a:rPr lang="en-US" altLang="zh-CN" dirty="0" smtClean="0"/>
              <a:t>Summary of MPLS</a:t>
            </a:r>
            <a:endParaRPr lang="zh-CN" altLang="en-US" dirty="0"/>
          </a:p>
        </p:txBody>
      </p:sp>
      <p:sp>
        <p:nvSpPr>
          <p:cNvPr id="3" name="内容占位符 2"/>
          <p:cNvSpPr>
            <a:spLocks noGrp="1"/>
          </p:cNvSpPr>
          <p:nvPr>
            <p:ph idx="1"/>
          </p:nvPr>
        </p:nvSpPr>
        <p:spPr>
          <a:xfrm>
            <a:off x="533400" y="1151467"/>
            <a:ext cx="8001000" cy="5096933"/>
          </a:xfrm>
        </p:spPr>
        <p:txBody>
          <a:bodyPr/>
          <a:lstStyle/>
          <a:p>
            <a:pPr>
              <a:spcBef>
                <a:spcPts val="1200"/>
              </a:spcBef>
            </a:pPr>
            <a:r>
              <a:rPr lang="en-US" altLang="zh-CN" sz="2400" kern="1200" dirty="0" smtClean="0"/>
              <a:t>Specifically designed to </a:t>
            </a:r>
            <a:r>
              <a:rPr lang="en-US" altLang="zh-CN" sz="2400" u="sng" kern="1200" dirty="0" smtClean="0"/>
              <a:t>run over any link-layer technology</a:t>
            </a:r>
            <a:r>
              <a:rPr lang="en-US" altLang="zh-CN" sz="2400" kern="1200" dirty="0" smtClean="0"/>
              <a:t>—not just an ATM infrastructure</a:t>
            </a:r>
          </a:p>
          <a:p>
            <a:pPr>
              <a:spcBef>
                <a:spcPts val="1200"/>
              </a:spcBef>
            </a:pPr>
            <a:r>
              <a:rPr lang="en-US" altLang="zh-CN" sz="2400" kern="1200" dirty="0" smtClean="0"/>
              <a:t>Facilitates the migration to the next-generation optical Internet based on SONET/WDM and IP/WDM infrastructures. </a:t>
            </a:r>
          </a:p>
          <a:p>
            <a:pPr>
              <a:spcBef>
                <a:spcPts val="1200"/>
              </a:spcBef>
            </a:pPr>
            <a:r>
              <a:rPr lang="en-US" altLang="zh-CN" sz="2400" u="sng" kern="1200" dirty="0" smtClean="0"/>
              <a:t>Permits ISPs to deliver new services </a:t>
            </a:r>
            <a:r>
              <a:rPr lang="en-US" altLang="zh-CN" sz="2400" kern="1200" dirty="0" smtClean="0"/>
              <a:t>that cannot be readily supported by conventional IP routing techniques</a:t>
            </a:r>
            <a:endParaRPr lang="zh-CN" altLang="en-US" sz="2400" dirty="0" smtClean="0"/>
          </a:p>
          <a:p>
            <a:pPr>
              <a:spcBef>
                <a:spcPts val="1200"/>
              </a:spcBef>
            </a:pPr>
            <a:r>
              <a:rPr lang="en-US" altLang="zh-CN" sz="2400" dirty="0" smtClean="0"/>
              <a:t>Simpler network design and operation</a:t>
            </a:r>
          </a:p>
          <a:p>
            <a:pPr>
              <a:spcBef>
                <a:spcPts val="1200"/>
              </a:spcBef>
            </a:pPr>
            <a:r>
              <a:rPr lang="en-US" altLang="zh-CN" sz="2400" dirty="0" smtClean="0"/>
              <a:t> Improved scalability</a:t>
            </a:r>
            <a:endParaRPr lang="zh-CN" altLang="en-US" sz="2000" dirty="0"/>
          </a:p>
        </p:txBody>
      </p:sp>
      <p:sp>
        <p:nvSpPr>
          <p:cNvPr id="4" name="页脚占位符 3"/>
          <p:cNvSpPr>
            <a:spLocks noGrp="1"/>
          </p:cNvSpPr>
          <p:nvPr>
            <p:ph type="ftr" sz="quarter" idx="11"/>
          </p:nvPr>
        </p:nvSpPr>
        <p:spPr/>
        <p:txBody>
          <a:bodyPr/>
          <a:lstStyle/>
          <a:p>
            <a:pPr>
              <a:defRPr/>
            </a:pPr>
            <a:r>
              <a:rPr lang="en-US" altLang="ko-KR" dirty="0"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87</a:t>
            </a:fld>
            <a:endParaRPr lang="en-US" altLang="ko-K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5"/>
          <p:cNvSpPr>
            <a:spLocks noGrp="1"/>
          </p:cNvSpPr>
          <p:nvPr>
            <p:ph type="ftr" sz="quarter" idx="11"/>
          </p:nvPr>
        </p:nvSpPr>
        <p:spPr>
          <a:noFill/>
        </p:spPr>
        <p:txBody>
          <a:bodyPr/>
          <a:lstStyle/>
          <a:p>
            <a:r>
              <a:rPr lang="en-US" altLang="ko-KR" dirty="0" smtClean="0"/>
              <a:t>Network Switching</a:t>
            </a:r>
            <a:endParaRPr lang="en-US" altLang="ko-KR" dirty="0">
              <a:latin typeface="Times New Roman" pitchFamily="18" charset="0"/>
            </a:endParaRPr>
          </a:p>
        </p:txBody>
      </p:sp>
      <p:sp>
        <p:nvSpPr>
          <p:cNvPr id="34819" name="슬라이드 번호 개체 틀 6"/>
          <p:cNvSpPr>
            <a:spLocks noGrp="1"/>
          </p:cNvSpPr>
          <p:nvPr>
            <p:ph type="sldNum" sz="quarter" idx="12"/>
          </p:nvPr>
        </p:nvSpPr>
        <p:spPr>
          <a:noFill/>
        </p:spPr>
        <p:txBody>
          <a:bodyPr/>
          <a:lstStyle/>
          <a:p>
            <a:r>
              <a:rPr lang="en-US" altLang="ko-KR" dirty="0" smtClean="0"/>
              <a:t>3-</a:t>
            </a:r>
            <a:fld id="{9D5EBEF6-22FA-4CAC-8A11-8C0FF0C88E7B}" type="slidenum">
              <a:rPr lang="en-US" altLang="ko-KR" smtClean="0"/>
              <a:pPr/>
              <a:t>88</a:t>
            </a:fld>
            <a:endParaRPr lang="en-US" altLang="ko-KR" dirty="0"/>
          </a:p>
        </p:txBody>
      </p:sp>
      <p:sp>
        <p:nvSpPr>
          <p:cNvPr id="34820" name="Rectangle 2"/>
          <p:cNvSpPr>
            <a:spLocks noGrp="1" noChangeArrowheads="1"/>
          </p:cNvSpPr>
          <p:nvPr>
            <p:ph type="title"/>
          </p:nvPr>
        </p:nvSpPr>
        <p:spPr/>
        <p:txBody>
          <a:bodyPr/>
          <a:lstStyle/>
          <a:p>
            <a:r>
              <a:rPr lang="en-US" altLang="ko-KR" dirty="0" smtClean="0">
                <a:ea typeface="Gulim" pitchFamily="34" charset="-127"/>
              </a:rPr>
              <a:t>Unit 3: Network Switching</a:t>
            </a:r>
          </a:p>
        </p:txBody>
      </p:sp>
      <p:sp>
        <p:nvSpPr>
          <p:cNvPr id="34821" name="Rectangle 3"/>
          <p:cNvSpPr>
            <a:spLocks noGrp="1" noChangeArrowheads="1"/>
          </p:cNvSpPr>
          <p:nvPr>
            <p:ph type="body" sz="half" idx="1"/>
          </p:nvPr>
        </p:nvSpPr>
        <p:spPr/>
        <p:txBody>
          <a:bodyPr/>
          <a:lstStyle/>
          <a:p>
            <a:r>
              <a:rPr lang="en-US" altLang="ko-KR" sz="2400" dirty="0" smtClean="0">
                <a:ea typeface="Gulim" pitchFamily="34" charset="-127"/>
              </a:rPr>
              <a:t>3.1 What’s inside a router (basic concepts of switching)</a:t>
            </a:r>
          </a:p>
          <a:p>
            <a:r>
              <a:rPr lang="en-US" altLang="ko-KR" sz="2400" dirty="0" smtClean="0">
                <a:ea typeface="Gulim" pitchFamily="34" charset="-127"/>
              </a:rPr>
              <a:t>3.2 </a:t>
            </a:r>
            <a:r>
              <a:rPr lang="en-US" altLang="zh-CN" sz="2400" dirty="0" smtClean="0">
                <a:ea typeface="宋体" pitchFamily="2" charset="-122"/>
              </a:rPr>
              <a:t>Other interconnection devices</a:t>
            </a:r>
            <a:endParaRPr lang="en-US" altLang="ko-KR" sz="2400" dirty="0" smtClean="0">
              <a:ea typeface="Gulim" pitchFamily="34" charset="-127"/>
            </a:endParaRPr>
          </a:p>
          <a:p>
            <a:pPr lvl="1"/>
            <a:r>
              <a:rPr lang="en-US" altLang="ko-KR" sz="2000" dirty="0" smtClean="0">
                <a:ea typeface="Gulim" pitchFamily="34" charset="-127"/>
              </a:rPr>
              <a:t>Physical-layer hubs</a:t>
            </a:r>
          </a:p>
          <a:p>
            <a:pPr lvl="1"/>
            <a:r>
              <a:rPr lang="en-US" altLang="ko-KR" sz="2000" dirty="0" smtClean="0">
                <a:ea typeface="Gulim" pitchFamily="34" charset="-127"/>
              </a:rPr>
              <a:t>Link-layer switches</a:t>
            </a:r>
          </a:p>
          <a:p>
            <a:pPr lvl="1"/>
            <a:r>
              <a:rPr lang="en-GB" altLang="ko-KR" sz="2000" dirty="0" smtClean="0">
                <a:ea typeface="Gulim" pitchFamily="34" charset="-127"/>
              </a:rPr>
              <a:t>Link-layer bridges</a:t>
            </a:r>
            <a:endParaRPr lang="en-US" altLang="ko-KR" sz="2000" dirty="0" smtClean="0">
              <a:ea typeface="Gulim" pitchFamily="34" charset="-127"/>
            </a:endParaRPr>
          </a:p>
          <a:p>
            <a:pPr lvl="1"/>
            <a:r>
              <a:rPr lang="en-GB" altLang="ko-KR" sz="2000" dirty="0" smtClean="0">
                <a:ea typeface="Gulim" pitchFamily="34" charset="-127"/>
              </a:rPr>
              <a:t>Performance Comparison</a:t>
            </a:r>
            <a:endParaRPr lang="en-US" altLang="ko-KR" sz="2000" dirty="0" smtClean="0">
              <a:ea typeface="Gulim" pitchFamily="34" charset="-127"/>
            </a:endParaRPr>
          </a:p>
        </p:txBody>
      </p:sp>
      <p:sp>
        <p:nvSpPr>
          <p:cNvPr id="34822" name="Rectangle 4"/>
          <p:cNvSpPr>
            <a:spLocks noGrp="1" noChangeArrowheads="1"/>
          </p:cNvSpPr>
          <p:nvPr>
            <p:ph type="body" sz="half" idx="2"/>
          </p:nvPr>
        </p:nvSpPr>
        <p:spPr>
          <a:xfrm>
            <a:off x="4495799" y="1600200"/>
            <a:ext cx="4035251" cy="4648200"/>
          </a:xfrm>
        </p:spPr>
        <p:txBody>
          <a:bodyPr/>
          <a:lstStyle/>
          <a:p>
            <a:r>
              <a:rPr lang="en-US" altLang="ko-KR" sz="2400" dirty="0" smtClean="0">
                <a:ea typeface="Gulim" pitchFamily="34" charset="-127"/>
              </a:rPr>
              <a:t>3.3 Trend of simplifying architecture</a:t>
            </a:r>
          </a:p>
          <a:p>
            <a:pPr lvl="1"/>
            <a:r>
              <a:rPr lang="en-US" altLang="ko-KR" sz="2000" dirty="0" smtClean="0">
                <a:ea typeface="Gulim" pitchFamily="34" charset="-127"/>
              </a:rPr>
              <a:t>IP over ATM</a:t>
            </a:r>
          </a:p>
          <a:p>
            <a:pPr lvl="1"/>
            <a:r>
              <a:rPr lang="en-GB" altLang="ko-KR" sz="2000" dirty="0" smtClean="0">
                <a:ea typeface="Gulim" pitchFamily="34" charset="-127"/>
              </a:rPr>
              <a:t>IP over SDH</a:t>
            </a:r>
            <a:endParaRPr lang="en-US" altLang="ko-KR" sz="2000" dirty="0" smtClean="0">
              <a:ea typeface="Gulim" pitchFamily="34" charset="-127"/>
            </a:endParaRPr>
          </a:p>
          <a:p>
            <a:pPr lvl="1"/>
            <a:r>
              <a:rPr lang="en-US" altLang="ko-KR" sz="2000" dirty="0" smtClean="0">
                <a:ea typeface="Gulim" pitchFamily="34" charset="-127"/>
              </a:rPr>
              <a:t>IP over WDM</a:t>
            </a:r>
          </a:p>
          <a:p>
            <a:r>
              <a:rPr lang="en-US" altLang="ko-KR" sz="2400" dirty="0" smtClean="0">
                <a:ea typeface="Gulim" pitchFamily="34" charset="-127"/>
              </a:rPr>
              <a:t>3.4 Switching technology</a:t>
            </a:r>
          </a:p>
          <a:p>
            <a:pPr lvl="1"/>
            <a:r>
              <a:rPr lang="en-GB" altLang="ko-KR" sz="2000" dirty="0" smtClean="0">
                <a:ea typeface="Gulim" pitchFamily="34" charset="-127"/>
              </a:rPr>
              <a:t>Switching concepts</a:t>
            </a:r>
          </a:p>
          <a:p>
            <a:pPr lvl="1"/>
            <a:r>
              <a:rPr lang="en-GB" altLang="ko-KR" sz="2000" dirty="0" smtClean="0">
                <a:ea typeface="Gulim" pitchFamily="34" charset="-127"/>
              </a:rPr>
              <a:t>Multilayer switching</a:t>
            </a:r>
          </a:p>
          <a:p>
            <a:pPr lvl="1"/>
            <a:r>
              <a:rPr lang="en-GB" altLang="ko-KR" sz="2000" dirty="0" smtClean="0">
                <a:ea typeface="Gulim" pitchFamily="34" charset="-127"/>
              </a:rPr>
              <a:t>MPLS</a:t>
            </a:r>
            <a:endParaRPr lang="en-US" altLang="ko-KR" sz="2000" dirty="0" smtClean="0">
              <a:ea typeface="Gulim" pitchFamily="34" charset="-127"/>
            </a:endParaRPr>
          </a:p>
          <a:p>
            <a:r>
              <a:rPr lang="en-GB" altLang="ko-KR" sz="2400" dirty="0" smtClean="0">
                <a:solidFill>
                  <a:srgbClr val="FF0000"/>
                </a:solidFill>
                <a:ea typeface="Gulim" pitchFamily="34" charset="-127"/>
              </a:rPr>
              <a:t>3.5 Data-</a:t>
            </a:r>
            <a:r>
              <a:rPr lang="en-GB" altLang="ko-KR" sz="2400" dirty="0" err="1" smtClean="0">
                <a:solidFill>
                  <a:srgbClr val="FF0000"/>
                </a:solidFill>
                <a:ea typeface="Gulim" pitchFamily="34" charset="-127"/>
              </a:rPr>
              <a:t>center</a:t>
            </a:r>
            <a:r>
              <a:rPr lang="en-GB" altLang="ko-KR" sz="2400" dirty="0" smtClean="0">
                <a:solidFill>
                  <a:srgbClr val="FF0000"/>
                </a:solidFill>
                <a:ea typeface="Gulim" pitchFamily="34" charset="-127"/>
              </a:rPr>
              <a:t> networking</a:t>
            </a:r>
            <a:endParaRPr lang="en-US" altLang="ko-KR" sz="2400" dirty="0" smtClean="0">
              <a:solidFill>
                <a:srgbClr val="FF0000"/>
              </a:solidFill>
              <a:ea typeface="Gulim" pitchFamily="34" charset="-127"/>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Center Networking</a:t>
            </a:r>
            <a:endParaRPr lang="zh-CN" altLang="en-US" dirty="0"/>
          </a:p>
        </p:txBody>
      </p:sp>
      <p:sp>
        <p:nvSpPr>
          <p:cNvPr id="12" name="矩形 11"/>
          <p:cNvSpPr/>
          <p:nvPr/>
        </p:nvSpPr>
        <p:spPr bwMode="auto">
          <a:xfrm>
            <a:off x="2838451" y="2266951"/>
            <a:ext cx="1962149" cy="40005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 name="内容占位符 2"/>
          <p:cNvSpPr>
            <a:spLocks noGrp="1"/>
          </p:cNvSpPr>
          <p:nvPr>
            <p:ph idx="1"/>
          </p:nvPr>
        </p:nvSpPr>
        <p:spPr>
          <a:xfrm>
            <a:off x="533400" y="1476375"/>
            <a:ext cx="7772400" cy="4772025"/>
          </a:xfrm>
        </p:spPr>
        <p:txBody>
          <a:bodyPr/>
          <a:lstStyle/>
          <a:p>
            <a:pPr>
              <a:spcBef>
                <a:spcPts val="1200"/>
              </a:spcBef>
            </a:pPr>
            <a:r>
              <a:rPr lang="en-US" altLang="zh-CN" sz="2400" dirty="0" smtClean="0"/>
              <a:t>In recent years, Internet companies such as Google, Microsoft, </a:t>
            </a:r>
            <a:r>
              <a:rPr lang="en-US" altLang="zh-CN" sz="2400" dirty="0" err="1" smtClean="0"/>
              <a:t>Facebook</a:t>
            </a:r>
            <a:r>
              <a:rPr lang="en-US" altLang="zh-CN" sz="2400" dirty="0" smtClean="0"/>
              <a:t>, and Amazon have built massive </a:t>
            </a:r>
            <a:r>
              <a:rPr lang="en-US" altLang="zh-CN" sz="2400" dirty="0" smtClean="0">
                <a:hlinkClick r:id="rId3" action="ppaction://hlinkfile"/>
              </a:rPr>
              <a:t>data centers</a:t>
            </a:r>
            <a:r>
              <a:rPr lang="en-US" altLang="zh-CN" sz="2400" dirty="0" smtClean="0"/>
              <a:t>, </a:t>
            </a:r>
          </a:p>
          <a:p>
            <a:pPr lvl="1">
              <a:spcBef>
                <a:spcPts val="1200"/>
              </a:spcBef>
            </a:pPr>
            <a:r>
              <a:rPr lang="en-US" altLang="zh-CN" sz="2000" dirty="0" smtClean="0"/>
              <a:t>each housing tens to hundreds of thousands of hosts, and concurrently supporting many distinct cloud applications.</a:t>
            </a:r>
          </a:p>
          <a:p>
            <a:pPr>
              <a:spcBef>
                <a:spcPts val="1200"/>
              </a:spcBef>
            </a:pPr>
            <a:r>
              <a:rPr lang="en-US" altLang="zh-CN" sz="2400" dirty="0" smtClean="0"/>
              <a:t>Each data center has its own </a:t>
            </a:r>
            <a:r>
              <a:rPr lang="en-US" altLang="zh-CN" sz="2400" b="1" dirty="0" smtClean="0"/>
              <a:t>data center network </a:t>
            </a:r>
            <a:r>
              <a:rPr lang="en-US" altLang="zh-CN" sz="2400" dirty="0" smtClean="0"/>
              <a:t>that interconnects its hosts with each other and interconnects the data center with the Internet. </a:t>
            </a:r>
            <a:endParaRPr lang="zh-CN" altLang="en-US" sz="24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89</a:t>
            </a:fld>
            <a:endParaRPr lang="en-US" altLang="ko-KR" dirty="0"/>
          </a:p>
        </p:txBody>
      </p:sp>
      <p:sp>
        <p:nvSpPr>
          <p:cNvPr id="195588" name="AutoShape 4" descr="https://www.google.com/about/careers/files/team_data-center_image_726x72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95592" name="Picture 8" descr="http://blog.trendmicro.com/wp-content/uploads/2014/07/Virtual-data-center.jpg"/>
          <p:cNvPicPr>
            <a:picLocks noChangeAspect="1" noChangeArrowheads="1"/>
          </p:cNvPicPr>
          <p:nvPr/>
        </p:nvPicPr>
        <p:blipFill>
          <a:blip r:embed="rId4" cstate="print"/>
          <a:srcRect/>
          <a:stretch>
            <a:fillRect/>
          </a:stretch>
        </p:blipFill>
        <p:spPr bwMode="auto">
          <a:xfrm>
            <a:off x="7086600" y="-19050"/>
            <a:ext cx="2057400" cy="1543050"/>
          </a:xfrm>
          <a:prstGeom prst="rect">
            <a:avLst/>
          </a:prstGeom>
          <a:noFill/>
        </p:spPr>
      </p:pic>
      <p:grpSp>
        <p:nvGrpSpPr>
          <p:cNvPr id="13" name="组合 12"/>
          <p:cNvGrpSpPr/>
          <p:nvPr/>
        </p:nvGrpSpPr>
        <p:grpSpPr>
          <a:xfrm>
            <a:off x="0" y="4714875"/>
            <a:ext cx="9144000" cy="1981200"/>
            <a:chOff x="0" y="4714875"/>
            <a:chExt cx="9144000" cy="1981200"/>
          </a:xfrm>
        </p:grpSpPr>
        <p:pic>
          <p:nvPicPr>
            <p:cNvPr id="195586" name="Picture 2" descr="http://reviora.com/wp-content/uploads/2013/01/Data-Center-photo.jpg"/>
            <p:cNvPicPr>
              <a:picLocks noChangeAspect="1" noChangeArrowheads="1"/>
            </p:cNvPicPr>
            <p:nvPr/>
          </p:nvPicPr>
          <p:blipFill>
            <a:blip r:embed="rId5" cstate="print"/>
            <a:srcRect/>
            <a:stretch>
              <a:fillRect/>
            </a:stretch>
          </p:blipFill>
          <p:spPr bwMode="auto">
            <a:xfrm>
              <a:off x="0" y="4743451"/>
              <a:ext cx="2927472" cy="1952624"/>
            </a:xfrm>
            <a:prstGeom prst="rect">
              <a:avLst/>
            </a:prstGeom>
            <a:noFill/>
          </p:spPr>
        </p:pic>
        <p:pic>
          <p:nvPicPr>
            <p:cNvPr id="8" name="图片 7" descr="team_data-center_image_726x726.jpg"/>
            <p:cNvPicPr>
              <a:picLocks noChangeAspect="1"/>
            </p:cNvPicPr>
            <p:nvPr/>
          </p:nvPicPr>
          <p:blipFill>
            <a:blip r:embed="rId6" cstate="print"/>
            <a:stretch>
              <a:fillRect/>
            </a:stretch>
          </p:blipFill>
          <p:spPr>
            <a:xfrm>
              <a:off x="2946974" y="4714875"/>
              <a:ext cx="3516752" cy="1981200"/>
            </a:xfrm>
            <a:prstGeom prst="rect">
              <a:avLst/>
            </a:prstGeom>
          </p:spPr>
        </p:pic>
        <p:pic>
          <p:nvPicPr>
            <p:cNvPr id="195594" name="Picture 10" descr="http://www.wired.com/wiredenterprise/wp-content/uploads/2012/10/ff_googleinfrastructure_f.jpg"/>
            <p:cNvPicPr>
              <a:picLocks noChangeAspect="1" noChangeArrowheads="1"/>
            </p:cNvPicPr>
            <p:nvPr/>
          </p:nvPicPr>
          <p:blipFill>
            <a:blip r:embed="rId7" cstate="print"/>
            <a:srcRect/>
            <a:stretch>
              <a:fillRect/>
            </a:stretch>
          </p:blipFill>
          <p:spPr bwMode="auto">
            <a:xfrm>
              <a:off x="6196016" y="4721226"/>
              <a:ext cx="2947984" cy="1965324"/>
            </a:xfrm>
            <a:prstGeom prst="rect">
              <a:avLst/>
            </a:prstGeom>
            <a:noFill/>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바닥글 개체 틀 4"/>
          <p:cNvSpPr>
            <a:spLocks noGrp="1"/>
          </p:cNvSpPr>
          <p:nvPr>
            <p:ph type="ftr" sz="quarter" idx="11"/>
          </p:nvPr>
        </p:nvSpPr>
        <p:spPr>
          <a:noFill/>
        </p:spPr>
        <p:txBody>
          <a:bodyPr/>
          <a:lstStyle/>
          <a:p>
            <a:r>
              <a:rPr lang="en-US" altLang="ko-KR" smtClean="0"/>
              <a:t>Network Switching</a:t>
            </a:r>
            <a:endParaRPr lang="en-US" altLang="ko-KR">
              <a:latin typeface="Times New Roman" pitchFamily="18" charset="0"/>
            </a:endParaRPr>
          </a:p>
        </p:txBody>
      </p:sp>
      <p:sp>
        <p:nvSpPr>
          <p:cNvPr id="39939" name="슬라이드 번호 개체 틀 5"/>
          <p:cNvSpPr>
            <a:spLocks noGrp="1"/>
          </p:cNvSpPr>
          <p:nvPr>
            <p:ph type="sldNum" sz="quarter" idx="12"/>
          </p:nvPr>
        </p:nvSpPr>
        <p:spPr>
          <a:noFill/>
        </p:spPr>
        <p:txBody>
          <a:bodyPr/>
          <a:lstStyle/>
          <a:p>
            <a:r>
              <a:rPr lang="en-US" altLang="ko-KR" dirty="0" smtClean="0"/>
              <a:t>3-</a:t>
            </a:r>
            <a:fld id="{6CCB0456-E0CC-4C8E-8D57-5AAD9918C0E0}" type="slidenum">
              <a:rPr lang="en-US" altLang="ko-KR" smtClean="0"/>
              <a:pPr/>
              <a:t>9</a:t>
            </a:fld>
            <a:endParaRPr lang="en-US" altLang="ko-KR" dirty="0"/>
          </a:p>
        </p:txBody>
      </p:sp>
      <p:grpSp>
        <p:nvGrpSpPr>
          <p:cNvPr id="2" name="Group 2"/>
          <p:cNvGrpSpPr>
            <a:grpSpLocks/>
          </p:cNvGrpSpPr>
          <p:nvPr/>
        </p:nvGrpSpPr>
        <p:grpSpPr bwMode="auto">
          <a:xfrm>
            <a:off x="1190625" y="671513"/>
            <a:ext cx="7391400" cy="5184775"/>
            <a:chOff x="1002" y="245"/>
            <a:chExt cx="4656" cy="3266"/>
          </a:xfrm>
        </p:grpSpPr>
        <p:pic>
          <p:nvPicPr>
            <p:cNvPr id="39943" name="Picture 3" descr="463 swtching methods"/>
            <p:cNvPicPr>
              <a:picLocks noChangeAspect="1" noChangeArrowheads="1"/>
            </p:cNvPicPr>
            <p:nvPr/>
          </p:nvPicPr>
          <p:blipFill>
            <a:blip r:embed="rId3" cstate="print"/>
            <a:srcRect/>
            <a:stretch>
              <a:fillRect/>
            </a:stretch>
          </p:blipFill>
          <p:spPr bwMode="auto">
            <a:xfrm>
              <a:off x="1002" y="252"/>
              <a:ext cx="4656" cy="3162"/>
            </a:xfrm>
            <a:prstGeom prst="rect">
              <a:avLst/>
            </a:prstGeom>
            <a:noFill/>
            <a:ln w="9525">
              <a:noFill/>
              <a:miter lim="800000"/>
              <a:headEnd/>
              <a:tailEnd/>
            </a:ln>
          </p:spPr>
        </p:pic>
        <p:sp>
          <p:nvSpPr>
            <p:cNvPr id="39944" name="Rectangle 4"/>
            <p:cNvSpPr>
              <a:spLocks noChangeArrowheads="1"/>
            </p:cNvSpPr>
            <p:nvPr/>
          </p:nvSpPr>
          <p:spPr bwMode="auto">
            <a:xfrm>
              <a:off x="1030" y="245"/>
              <a:ext cx="2474" cy="1311"/>
            </a:xfrm>
            <a:prstGeom prst="rect">
              <a:avLst/>
            </a:prstGeom>
            <a:solidFill>
              <a:schemeClr val="bg1"/>
            </a:solidFill>
            <a:ln w="9525">
              <a:noFill/>
              <a:miter lim="800000"/>
              <a:headEnd/>
              <a:tailEnd/>
            </a:ln>
          </p:spPr>
          <p:txBody>
            <a:bodyPr wrap="none" anchor="ctr"/>
            <a:lstStyle/>
            <a:p>
              <a:pPr eaLnBrk="0" latinLnBrk="0" hangingPunct="0"/>
              <a:endParaRPr kumimoji="0" lang="ko-KR" altLang="en-US"/>
            </a:p>
          </p:txBody>
        </p:sp>
        <p:sp>
          <p:nvSpPr>
            <p:cNvPr id="39945" name="Rectangle 5"/>
            <p:cNvSpPr>
              <a:spLocks noChangeArrowheads="1"/>
            </p:cNvSpPr>
            <p:nvPr/>
          </p:nvSpPr>
          <p:spPr bwMode="auto">
            <a:xfrm>
              <a:off x="1992" y="1748"/>
              <a:ext cx="3237" cy="1763"/>
            </a:xfrm>
            <a:prstGeom prst="rect">
              <a:avLst/>
            </a:prstGeom>
            <a:solidFill>
              <a:schemeClr val="bg1"/>
            </a:solidFill>
            <a:ln w="9525">
              <a:noFill/>
              <a:miter lim="800000"/>
              <a:headEnd/>
              <a:tailEnd/>
            </a:ln>
          </p:spPr>
          <p:txBody>
            <a:bodyPr wrap="none" anchor="ctr"/>
            <a:lstStyle/>
            <a:p>
              <a:pPr eaLnBrk="0" latinLnBrk="0" hangingPunct="0"/>
              <a:endParaRPr kumimoji="0" lang="ko-KR" altLang="en-US"/>
            </a:p>
          </p:txBody>
        </p:sp>
      </p:grpSp>
      <p:sp>
        <p:nvSpPr>
          <p:cNvPr id="39942" name="Rectangle 7"/>
          <p:cNvSpPr>
            <a:spLocks noGrp="1" noChangeArrowheads="1"/>
          </p:cNvSpPr>
          <p:nvPr>
            <p:ph type="body" idx="1"/>
          </p:nvPr>
        </p:nvSpPr>
        <p:spPr>
          <a:xfrm>
            <a:off x="427020" y="1867266"/>
            <a:ext cx="5608638" cy="4412954"/>
          </a:xfrm>
        </p:spPr>
        <p:txBody>
          <a:bodyPr/>
          <a:lstStyle/>
          <a:p>
            <a:r>
              <a:rPr lang="en-US" altLang="ko-KR" sz="2400" dirty="0" smtClean="0">
                <a:ea typeface="Gulim" pitchFamily="34" charset="-127"/>
              </a:rPr>
              <a:t>datagram from input port memory</a:t>
            </a:r>
          </a:p>
          <a:p>
            <a:pPr>
              <a:buFont typeface="ZapfDingbats" pitchFamily="82" charset="2"/>
              <a:buNone/>
            </a:pPr>
            <a:r>
              <a:rPr lang="en-US" altLang="ko-KR" sz="2400" dirty="0" smtClean="0">
                <a:ea typeface="Gulim" pitchFamily="34" charset="-127"/>
              </a:rPr>
              <a:t>    to output port memory via a </a:t>
            </a:r>
            <a:r>
              <a:rPr lang="en-US" altLang="ko-KR" sz="2400" dirty="0" smtClean="0">
                <a:solidFill>
                  <a:srgbClr val="0000FF"/>
                </a:solidFill>
                <a:ea typeface="Gulim" pitchFamily="34" charset="-127"/>
              </a:rPr>
              <a:t>shared bus</a:t>
            </a:r>
          </a:p>
          <a:p>
            <a:r>
              <a:rPr lang="en-US" altLang="ko-KR" sz="2400" dirty="0" smtClean="0">
                <a:solidFill>
                  <a:srgbClr val="FF0000"/>
                </a:solidFill>
                <a:ea typeface="Gulim" pitchFamily="34" charset="-127"/>
              </a:rPr>
              <a:t>bus contention:</a:t>
            </a:r>
            <a:r>
              <a:rPr lang="en-US" altLang="ko-KR" sz="2400" dirty="0" smtClean="0">
                <a:ea typeface="Gulim" pitchFamily="34" charset="-127"/>
              </a:rPr>
              <a:t> </a:t>
            </a:r>
            <a:r>
              <a:rPr lang="en-US" altLang="zh-CN" sz="2400" dirty="0" smtClean="0"/>
              <a:t>one packet at a time, otherwise collision will happen. </a:t>
            </a:r>
            <a:r>
              <a:rPr lang="en-US" altLang="ko-KR" sz="2400" u="sng" dirty="0" smtClean="0">
                <a:ea typeface="Gulim" pitchFamily="34" charset="-127"/>
              </a:rPr>
              <a:t>switching speed limited by </a:t>
            </a:r>
            <a:r>
              <a:rPr lang="en-US" altLang="ko-KR" sz="2400" u="sng" dirty="0" smtClean="0">
                <a:solidFill>
                  <a:srgbClr val="0070C0"/>
                </a:solidFill>
                <a:ea typeface="Gulim" pitchFamily="34" charset="-127"/>
              </a:rPr>
              <a:t>bus</a:t>
            </a:r>
            <a:r>
              <a:rPr lang="en-US" altLang="ko-KR" sz="2400" u="sng" dirty="0" smtClean="0">
                <a:ea typeface="Gulim" pitchFamily="34" charset="-127"/>
              </a:rPr>
              <a:t> bandwidth</a:t>
            </a:r>
          </a:p>
          <a:p>
            <a:r>
              <a:rPr lang="en-US" altLang="ko-KR" sz="2400" dirty="0" smtClean="0">
                <a:solidFill>
                  <a:srgbClr val="0000FF"/>
                </a:solidFill>
                <a:ea typeface="Gulim" pitchFamily="34" charset="-127"/>
              </a:rPr>
              <a:t>32</a:t>
            </a:r>
            <a:r>
              <a:rPr lang="en-US" altLang="ko-KR" sz="2400" dirty="0" smtClean="0">
                <a:ea typeface="Gulim" pitchFamily="34" charset="-127"/>
              </a:rPr>
              <a:t> </a:t>
            </a:r>
            <a:r>
              <a:rPr lang="en-US" altLang="ko-KR" sz="2400" dirty="0" err="1" smtClean="0">
                <a:ea typeface="Gulim" pitchFamily="34" charset="-127"/>
              </a:rPr>
              <a:t>Gbps</a:t>
            </a:r>
            <a:r>
              <a:rPr lang="en-US" altLang="ko-KR" sz="2400" dirty="0" smtClean="0">
                <a:ea typeface="Gulim" pitchFamily="34" charset="-127"/>
              </a:rPr>
              <a:t> bus, Cisco 5600: sufficient speed for </a:t>
            </a:r>
            <a:r>
              <a:rPr lang="en-US" altLang="ko-KR" sz="2400" dirty="0" smtClean="0">
                <a:solidFill>
                  <a:srgbClr val="0000FF"/>
                </a:solidFill>
                <a:ea typeface="Gulim" pitchFamily="34" charset="-127"/>
              </a:rPr>
              <a:t>access and enterprise routers</a:t>
            </a:r>
            <a:r>
              <a:rPr lang="en-US" altLang="ko-KR" sz="2400" dirty="0" smtClean="0">
                <a:ea typeface="Gulim" pitchFamily="34" charset="-127"/>
              </a:rPr>
              <a:t> (not regional or backbone)</a:t>
            </a:r>
          </a:p>
          <a:p>
            <a:r>
              <a:rPr lang="en-GB" altLang="ko-KR" sz="2400" dirty="0" smtClean="0">
                <a:solidFill>
                  <a:srgbClr val="FF0000"/>
                </a:solidFill>
                <a:ea typeface="Gulim" pitchFamily="34" charset="-127"/>
              </a:rPr>
              <a:t>A moderate switching type</a:t>
            </a:r>
            <a:endParaRPr lang="en-US" altLang="ko-KR" sz="2400" dirty="0" smtClean="0">
              <a:solidFill>
                <a:srgbClr val="FF0000"/>
              </a:solidFill>
              <a:ea typeface="Gulim" pitchFamily="34" charset="-127"/>
            </a:endParaRPr>
          </a:p>
        </p:txBody>
      </p:sp>
      <p:sp>
        <p:nvSpPr>
          <p:cNvPr id="39941" name="Rectangle 6"/>
          <p:cNvSpPr>
            <a:spLocks noGrp="1" noChangeArrowheads="1"/>
          </p:cNvSpPr>
          <p:nvPr>
            <p:ph type="title"/>
          </p:nvPr>
        </p:nvSpPr>
        <p:spPr>
          <a:xfrm>
            <a:off x="650875" y="798513"/>
            <a:ext cx="7772400" cy="685800"/>
          </a:xfrm>
        </p:spPr>
        <p:txBody>
          <a:bodyPr/>
          <a:lstStyle/>
          <a:p>
            <a:r>
              <a:rPr lang="en-US" altLang="ko-KR" sz="3600" dirty="0" smtClean="0">
                <a:ea typeface="Gulim" pitchFamily="34" charset="-127"/>
              </a:rPr>
              <a:t>Switching Via a Bus</a:t>
            </a:r>
            <a:endParaRPr lang="en-US" altLang="ko-KR" dirty="0" smtClean="0">
              <a:ea typeface="Gulim" pitchFamily="34" charset="-127"/>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cost of a large data center</a:t>
            </a:r>
            <a:endParaRPr lang="zh-CN" altLang="en-US" dirty="0"/>
          </a:p>
        </p:txBody>
      </p:sp>
      <p:sp>
        <p:nvSpPr>
          <p:cNvPr id="3" name="内容占位符 2"/>
          <p:cNvSpPr>
            <a:spLocks noGrp="1"/>
          </p:cNvSpPr>
          <p:nvPr>
            <p:ph idx="1"/>
          </p:nvPr>
        </p:nvSpPr>
        <p:spPr>
          <a:xfrm>
            <a:off x="533400" y="1390650"/>
            <a:ext cx="7772400" cy="4857750"/>
          </a:xfrm>
        </p:spPr>
        <p:txBody>
          <a:bodyPr/>
          <a:lstStyle/>
          <a:p>
            <a:pPr>
              <a:buNone/>
            </a:pPr>
            <a:r>
              <a:rPr lang="en-US" altLang="zh-CN" sz="2000" dirty="0" smtClean="0"/>
              <a:t>&gt; $12 million per month for a 100,000 host data center</a:t>
            </a:r>
          </a:p>
          <a:p>
            <a:pPr>
              <a:buNone/>
            </a:pPr>
            <a:r>
              <a:rPr lang="en-US" altLang="zh-CN" sz="2000" dirty="0" smtClean="0"/>
              <a:t>A </a:t>
            </a:r>
            <a:r>
              <a:rPr lang="en-US" altLang="zh-CN" sz="2000" b="1" dirty="0" smtClean="0"/>
              <a:t>breakdown</a:t>
            </a:r>
            <a:r>
              <a:rPr lang="en-US" altLang="zh-CN" sz="2000" dirty="0" smtClean="0"/>
              <a:t> of the costs:</a:t>
            </a:r>
          </a:p>
          <a:p>
            <a:r>
              <a:rPr lang="en-US" altLang="zh-CN" sz="2000" dirty="0" smtClean="0">
                <a:solidFill>
                  <a:srgbClr val="0070C0"/>
                </a:solidFill>
              </a:rPr>
              <a:t>45% </a:t>
            </a:r>
            <a:r>
              <a:rPr lang="en-US" altLang="zh-CN" sz="2000" dirty="0" smtClean="0"/>
              <a:t>can be attributed to the </a:t>
            </a:r>
            <a:r>
              <a:rPr lang="en-US" altLang="zh-CN" sz="2000" dirty="0" smtClean="0">
                <a:solidFill>
                  <a:srgbClr val="0070C0"/>
                </a:solidFill>
              </a:rPr>
              <a:t>hosts</a:t>
            </a:r>
            <a:r>
              <a:rPr lang="en-US" altLang="zh-CN" sz="2000" dirty="0" smtClean="0"/>
              <a:t> themselves (which need to be replaced every 3–4 years); </a:t>
            </a:r>
          </a:p>
          <a:p>
            <a:r>
              <a:rPr lang="en-US" altLang="zh-CN" sz="2000" dirty="0" smtClean="0">
                <a:solidFill>
                  <a:srgbClr val="0070C0"/>
                </a:solidFill>
              </a:rPr>
              <a:t>25%</a:t>
            </a:r>
            <a:r>
              <a:rPr lang="en-US" altLang="zh-CN" sz="2000" dirty="0" smtClean="0"/>
              <a:t> to </a:t>
            </a:r>
            <a:r>
              <a:rPr lang="en-US" altLang="zh-CN" sz="2000" dirty="0" smtClean="0">
                <a:solidFill>
                  <a:srgbClr val="0070C0"/>
                </a:solidFill>
              </a:rPr>
              <a:t>infrastructure</a:t>
            </a:r>
            <a:r>
              <a:rPr lang="en-US" altLang="zh-CN" sz="2000" dirty="0" smtClean="0"/>
              <a:t>, including transformers, UPS, generators for long-term outages, and cooling systems; </a:t>
            </a:r>
          </a:p>
          <a:p>
            <a:r>
              <a:rPr lang="en-US" altLang="zh-CN" sz="2000" dirty="0" smtClean="0">
                <a:solidFill>
                  <a:srgbClr val="0070C0"/>
                </a:solidFill>
              </a:rPr>
              <a:t>15% </a:t>
            </a:r>
            <a:r>
              <a:rPr lang="en-US" altLang="zh-CN" sz="2000" dirty="0" smtClean="0"/>
              <a:t>for </a:t>
            </a:r>
            <a:r>
              <a:rPr lang="en-US" altLang="zh-CN" sz="2000" dirty="0" smtClean="0">
                <a:solidFill>
                  <a:srgbClr val="0070C0"/>
                </a:solidFill>
              </a:rPr>
              <a:t>electric utility costs</a:t>
            </a:r>
            <a:r>
              <a:rPr lang="en-US" altLang="zh-CN" sz="2000" dirty="0" smtClean="0"/>
              <a:t> for the power draw; </a:t>
            </a:r>
          </a:p>
          <a:p>
            <a:r>
              <a:rPr lang="en-US" altLang="zh-CN" sz="2000" dirty="0" smtClean="0">
                <a:solidFill>
                  <a:srgbClr val="0070C0"/>
                </a:solidFill>
              </a:rPr>
              <a:t>15%</a:t>
            </a:r>
            <a:r>
              <a:rPr lang="en-US" altLang="zh-CN" sz="2000" dirty="0" smtClean="0"/>
              <a:t> for </a:t>
            </a:r>
            <a:r>
              <a:rPr lang="en-US" altLang="zh-CN" sz="2000" dirty="0" smtClean="0">
                <a:solidFill>
                  <a:srgbClr val="0070C0"/>
                </a:solidFill>
              </a:rPr>
              <a:t>networking</a:t>
            </a:r>
            <a:r>
              <a:rPr lang="en-US" altLang="zh-CN" sz="2000" dirty="0" smtClean="0"/>
              <a:t>, including network gear (switches, routers and load balancers), external links, and transit traffic costs. </a:t>
            </a: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90</a:t>
            </a:fld>
            <a:endParaRPr lang="en-US" altLang="ko-KR" dirty="0"/>
          </a:p>
        </p:txBody>
      </p:sp>
      <p:sp>
        <p:nvSpPr>
          <p:cNvPr id="6" name="矩形 5"/>
          <p:cNvSpPr/>
          <p:nvPr/>
        </p:nvSpPr>
        <p:spPr>
          <a:xfrm>
            <a:off x="571501" y="5006370"/>
            <a:ext cx="390525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800" dirty="0" smtClean="0">
                <a:latin typeface="+mn-lt"/>
              </a:rPr>
              <a:t>While networking is not the largest cost, </a:t>
            </a:r>
            <a:r>
              <a:rPr lang="en-US" altLang="zh-CN" sz="1800" dirty="0" smtClean="0">
                <a:solidFill>
                  <a:srgbClr val="FF0000"/>
                </a:solidFill>
                <a:latin typeface="+mn-lt"/>
              </a:rPr>
              <a:t>networking innovation is the key </a:t>
            </a:r>
            <a:r>
              <a:rPr lang="en-US" altLang="zh-CN" sz="1800" dirty="0" smtClean="0">
                <a:latin typeface="+mn-lt"/>
              </a:rPr>
              <a:t>to reducing overall cost and maximizing performance </a:t>
            </a:r>
            <a:endParaRPr lang="zh-CN" altLang="en-US" sz="1800" dirty="0">
              <a:latin typeface="+mn-lt"/>
            </a:endParaRPr>
          </a:p>
        </p:txBody>
      </p:sp>
      <p:pic>
        <p:nvPicPr>
          <p:cNvPr id="248834" name="Picture 2" descr="http://www.datacenterandcolocation.com/wp-content/uploads/2010/02/data-center-costs.jpg"/>
          <p:cNvPicPr>
            <a:picLocks noChangeAspect="1" noChangeArrowheads="1"/>
          </p:cNvPicPr>
          <p:nvPr/>
        </p:nvPicPr>
        <p:blipFill>
          <a:blip r:embed="rId2" cstate="print"/>
          <a:srcRect/>
          <a:stretch>
            <a:fillRect/>
          </a:stretch>
        </p:blipFill>
        <p:spPr bwMode="auto">
          <a:xfrm>
            <a:off x="5616384" y="4524375"/>
            <a:ext cx="2917462" cy="2190750"/>
          </a:xfrm>
          <a:prstGeom prst="rect">
            <a:avLst/>
          </a:prstGeom>
          <a:noFill/>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2" descr="http://cdn.inside.com.tw/wp-content/uploads/2012/10/google-datacenter-tech-21.jpg"/>
          <p:cNvPicPr>
            <a:picLocks noChangeAspect="1" noChangeArrowheads="1"/>
          </p:cNvPicPr>
          <p:nvPr/>
        </p:nvPicPr>
        <p:blipFill>
          <a:blip r:embed="rId3" cstate="print"/>
          <a:srcRect/>
          <a:stretch>
            <a:fillRect/>
          </a:stretch>
        </p:blipFill>
        <p:spPr bwMode="auto">
          <a:xfrm>
            <a:off x="6057900" y="4801116"/>
            <a:ext cx="3086100" cy="2056884"/>
          </a:xfrm>
          <a:prstGeom prst="rect">
            <a:avLst/>
          </a:prstGeom>
          <a:noFill/>
        </p:spPr>
      </p:pic>
      <p:sp>
        <p:nvSpPr>
          <p:cNvPr id="2" name="标题 1"/>
          <p:cNvSpPr>
            <a:spLocks noGrp="1"/>
          </p:cNvSpPr>
          <p:nvPr>
            <p:ph type="title"/>
          </p:nvPr>
        </p:nvSpPr>
        <p:spPr>
          <a:xfrm>
            <a:off x="533400" y="228600"/>
            <a:ext cx="7772400" cy="828675"/>
          </a:xfrm>
        </p:spPr>
        <p:txBody>
          <a:bodyPr/>
          <a:lstStyle/>
          <a:p>
            <a:r>
              <a:rPr lang="en-US" altLang="zh-CN" dirty="0" smtClean="0"/>
              <a:t>Hosts in Data Centers (1)</a:t>
            </a:r>
            <a:endParaRPr lang="zh-CN" altLang="en-US" dirty="0"/>
          </a:p>
        </p:txBody>
      </p:sp>
      <p:sp>
        <p:nvSpPr>
          <p:cNvPr id="3" name="内容占位符 2"/>
          <p:cNvSpPr>
            <a:spLocks noGrp="1"/>
          </p:cNvSpPr>
          <p:nvPr>
            <p:ph idx="1"/>
          </p:nvPr>
        </p:nvSpPr>
        <p:spPr>
          <a:xfrm>
            <a:off x="390526" y="1066801"/>
            <a:ext cx="8582024" cy="5067300"/>
          </a:xfrm>
        </p:spPr>
        <p:txBody>
          <a:bodyPr/>
          <a:lstStyle/>
          <a:p>
            <a:pPr>
              <a:spcBef>
                <a:spcPts val="1200"/>
              </a:spcBef>
            </a:pPr>
            <a:r>
              <a:rPr lang="en-US" altLang="zh-CN" sz="2400" dirty="0" smtClean="0"/>
              <a:t>The worker bees in a data center are the hosts: </a:t>
            </a:r>
          </a:p>
          <a:p>
            <a:pPr lvl="1">
              <a:spcBef>
                <a:spcPts val="1200"/>
              </a:spcBef>
            </a:pPr>
            <a:r>
              <a:rPr lang="en-US" altLang="zh-CN" sz="2000" dirty="0" smtClean="0"/>
              <a:t>They serve content (e.g., Web pages and videos), store emails and documents, and collectively perform massively distributed computations (e.g., distributed index computations for search engines).</a:t>
            </a:r>
          </a:p>
          <a:p>
            <a:pPr>
              <a:spcBef>
                <a:spcPts val="1200"/>
              </a:spcBef>
            </a:pPr>
            <a:r>
              <a:rPr lang="en-US" altLang="zh-CN" sz="2400" dirty="0" smtClean="0"/>
              <a:t>The </a:t>
            </a:r>
            <a:r>
              <a:rPr lang="en-US" altLang="zh-CN" sz="2400" dirty="0" smtClean="0">
                <a:solidFill>
                  <a:srgbClr val="0070C0"/>
                </a:solidFill>
              </a:rPr>
              <a:t>hosts</a:t>
            </a:r>
            <a:r>
              <a:rPr lang="en-US" altLang="zh-CN" sz="2400" dirty="0" smtClean="0"/>
              <a:t> in data centers, called </a:t>
            </a:r>
            <a:r>
              <a:rPr lang="en-US" altLang="zh-CN" sz="2400" b="1" dirty="0" smtClean="0">
                <a:solidFill>
                  <a:srgbClr val="0070C0"/>
                </a:solidFill>
              </a:rPr>
              <a:t>blades</a:t>
            </a:r>
            <a:r>
              <a:rPr lang="en-US" altLang="zh-CN" sz="2400" b="1" dirty="0" smtClean="0"/>
              <a:t> </a:t>
            </a:r>
            <a:r>
              <a:rPr lang="en-US" altLang="zh-CN" sz="2400" dirty="0" smtClean="0"/>
              <a:t>and resembling pizza boxes, are generally commodity hosts that include CPU, memory, and disk storage.</a:t>
            </a:r>
          </a:p>
          <a:p>
            <a:pPr>
              <a:spcBef>
                <a:spcPts val="1200"/>
              </a:spcBef>
            </a:pPr>
            <a:r>
              <a:rPr lang="en-US" altLang="zh-CN" sz="2400" dirty="0" smtClean="0"/>
              <a:t>The hosts are stacked in racks, with each rack typically having 20 to 40 blades.</a:t>
            </a: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91</a:t>
            </a:fld>
            <a:endParaRPr lang="en-US" altLang="ko-K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8" name="Picture 2" descr="http://www.platinum-universe.com/images/gallery/platinum_datacenter.jpg"/>
          <p:cNvPicPr>
            <a:picLocks noChangeAspect="1" noChangeArrowheads="1"/>
          </p:cNvPicPr>
          <p:nvPr/>
        </p:nvPicPr>
        <p:blipFill>
          <a:blip r:embed="rId2" cstate="print"/>
          <a:srcRect/>
          <a:stretch>
            <a:fillRect/>
          </a:stretch>
        </p:blipFill>
        <p:spPr bwMode="auto">
          <a:xfrm>
            <a:off x="5822950" y="4382133"/>
            <a:ext cx="3321050" cy="2656842"/>
          </a:xfrm>
          <a:prstGeom prst="rect">
            <a:avLst/>
          </a:prstGeom>
          <a:noFill/>
        </p:spPr>
      </p:pic>
      <p:sp>
        <p:nvSpPr>
          <p:cNvPr id="2" name="标题 1"/>
          <p:cNvSpPr>
            <a:spLocks noGrp="1"/>
          </p:cNvSpPr>
          <p:nvPr>
            <p:ph type="title"/>
          </p:nvPr>
        </p:nvSpPr>
        <p:spPr/>
        <p:txBody>
          <a:bodyPr/>
          <a:lstStyle/>
          <a:p>
            <a:r>
              <a:rPr lang="en-US" altLang="zh-CN" dirty="0" smtClean="0"/>
              <a:t>Hosts in Data Centers (2)</a:t>
            </a:r>
            <a:endParaRPr lang="zh-CN" altLang="en-US" dirty="0"/>
          </a:p>
        </p:txBody>
      </p:sp>
      <p:sp>
        <p:nvSpPr>
          <p:cNvPr id="3" name="内容占位符 2"/>
          <p:cNvSpPr>
            <a:spLocks noGrp="1"/>
          </p:cNvSpPr>
          <p:nvPr>
            <p:ph idx="1"/>
          </p:nvPr>
        </p:nvSpPr>
        <p:spPr>
          <a:xfrm>
            <a:off x="533400" y="1257300"/>
            <a:ext cx="7772400" cy="4991100"/>
          </a:xfrm>
        </p:spPr>
        <p:txBody>
          <a:bodyPr/>
          <a:lstStyle/>
          <a:p>
            <a:r>
              <a:rPr lang="en-US" altLang="zh-CN" sz="2400" dirty="0" smtClean="0"/>
              <a:t>At the top of each rack there is a switch, aptly named the </a:t>
            </a:r>
            <a:r>
              <a:rPr lang="en-US" altLang="zh-CN" sz="2400" b="1" dirty="0" smtClean="0">
                <a:solidFill>
                  <a:srgbClr val="0070C0"/>
                </a:solidFill>
              </a:rPr>
              <a:t>Top of Rack (TOR) switch</a:t>
            </a:r>
            <a:r>
              <a:rPr lang="en-US" altLang="zh-CN" sz="2400" dirty="0" smtClean="0"/>
              <a:t>, that </a:t>
            </a:r>
            <a:r>
              <a:rPr lang="en-US" altLang="zh-CN" sz="2400" u="sng" dirty="0" smtClean="0"/>
              <a:t>interconnects</a:t>
            </a:r>
            <a:r>
              <a:rPr lang="en-US" altLang="zh-CN" sz="2400" dirty="0" smtClean="0"/>
              <a:t> the hosts in the rack with each other and with other switches in the data center.</a:t>
            </a:r>
          </a:p>
          <a:p>
            <a:pPr lvl="1"/>
            <a:r>
              <a:rPr lang="en-US" altLang="zh-CN" sz="2000" dirty="0" smtClean="0"/>
              <a:t>Specifically, each host in the rack has a network interface card that connects to its TOR switch</a:t>
            </a:r>
          </a:p>
          <a:p>
            <a:pPr lvl="1"/>
            <a:r>
              <a:rPr lang="en-US" altLang="zh-CN" sz="2000" dirty="0" smtClean="0"/>
              <a:t>each TOR switch has additional ports that can be connected to other switches. </a:t>
            </a:r>
          </a:p>
          <a:p>
            <a:pPr lvl="1"/>
            <a:r>
              <a:rPr lang="en-US" altLang="zh-CN" sz="2000" dirty="0" smtClean="0"/>
              <a:t>Each host is also assigned its own data-center-internal IP address.</a:t>
            </a:r>
            <a:endParaRPr lang="zh-CN" altLang="en-US" sz="2000"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92</a:t>
            </a:fld>
            <a:endParaRPr lang="en-US" altLang="ko-KR"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Supported Traffic in Data Centers</a:t>
            </a:r>
            <a:endParaRPr lang="zh-CN" altLang="en-US" sz="3600" dirty="0"/>
          </a:p>
        </p:txBody>
      </p:sp>
      <p:sp>
        <p:nvSpPr>
          <p:cNvPr id="3" name="内容占位符 2"/>
          <p:cNvSpPr>
            <a:spLocks noGrp="1"/>
          </p:cNvSpPr>
          <p:nvPr>
            <p:ph idx="1"/>
          </p:nvPr>
        </p:nvSpPr>
        <p:spPr>
          <a:xfrm>
            <a:off x="533400" y="1476375"/>
            <a:ext cx="8134350" cy="4772025"/>
          </a:xfrm>
        </p:spPr>
        <p:txBody>
          <a:bodyPr/>
          <a:lstStyle/>
          <a:p>
            <a:pPr>
              <a:spcBef>
                <a:spcPts val="1200"/>
              </a:spcBef>
              <a:buNone/>
            </a:pPr>
            <a:r>
              <a:rPr lang="en-US" altLang="zh-CN" dirty="0" smtClean="0"/>
              <a:t>The data center network supports two types of traffic:</a:t>
            </a:r>
          </a:p>
          <a:p>
            <a:pPr>
              <a:spcBef>
                <a:spcPts val="1200"/>
              </a:spcBef>
            </a:pPr>
            <a:r>
              <a:rPr lang="en-US" altLang="zh-CN" sz="2400" u="sng" dirty="0" smtClean="0"/>
              <a:t>traffic</a:t>
            </a:r>
            <a:r>
              <a:rPr lang="en-US" altLang="zh-CN" sz="2400" dirty="0" smtClean="0"/>
              <a:t> flowing </a:t>
            </a:r>
            <a:r>
              <a:rPr lang="en-US" altLang="zh-CN" sz="2400" u="sng" dirty="0" smtClean="0"/>
              <a:t>between external clients and internal hosts </a:t>
            </a:r>
          </a:p>
          <a:p>
            <a:pPr lvl="1">
              <a:spcBef>
                <a:spcPts val="1200"/>
              </a:spcBef>
            </a:pPr>
            <a:r>
              <a:rPr lang="en-US" altLang="zh-CN" sz="2000" dirty="0" smtClean="0"/>
              <a:t>the data center network includes </a:t>
            </a:r>
            <a:r>
              <a:rPr lang="en-US" altLang="zh-CN" sz="2000" u="sng" dirty="0" smtClean="0"/>
              <a:t>one or more </a:t>
            </a:r>
            <a:r>
              <a:rPr lang="en-US" altLang="zh-CN" sz="2000" i="1" dirty="0" smtClean="0">
                <a:solidFill>
                  <a:srgbClr val="0070C0"/>
                </a:solidFill>
              </a:rPr>
              <a:t>border routers</a:t>
            </a:r>
            <a:r>
              <a:rPr lang="en-US" altLang="zh-CN" sz="2000" dirty="0" smtClean="0"/>
              <a:t>, connecting the data center network to the public Internet.</a:t>
            </a:r>
          </a:p>
          <a:p>
            <a:pPr lvl="1">
              <a:spcBef>
                <a:spcPts val="1200"/>
              </a:spcBef>
            </a:pPr>
            <a:r>
              <a:rPr lang="en-US" altLang="zh-CN" sz="2000" dirty="0" smtClean="0"/>
              <a:t>The data center network therefore interconnects the racks with each other and connects the racks to the border routers.</a:t>
            </a:r>
          </a:p>
          <a:p>
            <a:pPr>
              <a:spcBef>
                <a:spcPts val="1200"/>
              </a:spcBef>
            </a:pPr>
            <a:r>
              <a:rPr lang="en-US" altLang="zh-CN" sz="2400" u="sng" dirty="0" smtClean="0"/>
              <a:t>traffic flowing between internal hosts. </a:t>
            </a: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93</a:t>
            </a:fld>
            <a:endParaRPr lang="en-US" altLang="ko-KR"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A data center network with a hierarchical topology</a:t>
            </a:r>
            <a:endParaRPr lang="zh-CN" altLang="en-US" sz="36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94</a:t>
            </a:fld>
            <a:endParaRPr lang="en-US" altLang="ko-KR" dirty="0"/>
          </a:p>
        </p:txBody>
      </p:sp>
      <p:pic>
        <p:nvPicPr>
          <p:cNvPr id="253954" name="Picture 2"/>
          <p:cNvPicPr>
            <a:picLocks noChangeAspect="1" noChangeArrowheads="1"/>
          </p:cNvPicPr>
          <p:nvPr/>
        </p:nvPicPr>
        <p:blipFill>
          <a:blip r:embed="rId2" cstate="print"/>
          <a:srcRect/>
          <a:stretch>
            <a:fillRect/>
          </a:stretch>
        </p:blipFill>
        <p:spPr bwMode="auto">
          <a:xfrm>
            <a:off x="0" y="2023110"/>
            <a:ext cx="7926705" cy="4834890"/>
          </a:xfrm>
          <a:prstGeom prst="rect">
            <a:avLst/>
          </a:prstGeom>
          <a:noFill/>
          <a:ln w="9525">
            <a:noFill/>
            <a:miter lim="800000"/>
            <a:headEnd/>
            <a:tailEnd/>
          </a:ln>
        </p:spPr>
      </p:pic>
      <p:sp>
        <p:nvSpPr>
          <p:cNvPr id="7" name="矩形 6"/>
          <p:cNvSpPr/>
          <p:nvPr/>
        </p:nvSpPr>
        <p:spPr>
          <a:xfrm>
            <a:off x="5057775" y="1219199"/>
            <a:ext cx="4086225"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800" b="1" dirty="0" smtClean="0">
                <a:solidFill>
                  <a:srgbClr val="0070C0"/>
                </a:solidFill>
                <a:latin typeface="+mn-lt"/>
              </a:rPr>
              <a:t>Data center network design,</a:t>
            </a:r>
            <a:r>
              <a:rPr lang="en-US" altLang="zh-CN" sz="1800" dirty="0" smtClean="0">
                <a:solidFill>
                  <a:srgbClr val="0070C0"/>
                </a:solidFill>
                <a:latin typeface="+mn-lt"/>
              </a:rPr>
              <a:t> </a:t>
            </a:r>
            <a:r>
              <a:rPr lang="en-US" altLang="zh-CN" sz="1800" dirty="0" smtClean="0">
                <a:latin typeface="+mn-lt"/>
              </a:rPr>
              <a:t>the art of designing the interconnection network and protocols that connect the racks with each other and with the border routers, </a:t>
            </a:r>
            <a:r>
              <a:rPr lang="en-US" altLang="zh-CN" sz="1800" u="sng" dirty="0" smtClean="0">
                <a:latin typeface="+mn-lt"/>
              </a:rPr>
              <a:t>has become an important branch</a:t>
            </a:r>
            <a:r>
              <a:rPr lang="en-US" altLang="zh-CN" sz="1800" dirty="0" smtClean="0">
                <a:latin typeface="+mn-lt"/>
              </a:rPr>
              <a:t> of computer networking research in recent years</a:t>
            </a:r>
            <a:endParaRPr lang="zh-CN" alt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Balancing (1)</a:t>
            </a:r>
            <a:endParaRPr lang="zh-CN" altLang="en-US" dirty="0"/>
          </a:p>
        </p:txBody>
      </p:sp>
      <p:sp>
        <p:nvSpPr>
          <p:cNvPr id="3" name="内容占位符 2"/>
          <p:cNvSpPr>
            <a:spLocks noGrp="1"/>
          </p:cNvSpPr>
          <p:nvPr>
            <p:ph idx="1"/>
          </p:nvPr>
        </p:nvSpPr>
        <p:spPr>
          <a:xfrm>
            <a:off x="533399" y="1476375"/>
            <a:ext cx="8105775" cy="4772025"/>
          </a:xfrm>
        </p:spPr>
        <p:txBody>
          <a:bodyPr/>
          <a:lstStyle/>
          <a:p>
            <a:pPr>
              <a:spcBef>
                <a:spcPts val="1200"/>
              </a:spcBef>
            </a:pPr>
            <a:r>
              <a:rPr lang="en-US" altLang="zh-CN" sz="2400" dirty="0" smtClean="0"/>
              <a:t>A cloud data center provides many applications concurrently. </a:t>
            </a:r>
          </a:p>
          <a:p>
            <a:pPr lvl="1">
              <a:spcBef>
                <a:spcPts val="1200"/>
              </a:spcBef>
            </a:pPr>
            <a:r>
              <a:rPr lang="en-US" altLang="zh-CN" sz="2000" dirty="0" smtClean="0"/>
              <a:t>each application is associated with a publicly visible IP address to which clients send their requests and from which they receive responses.</a:t>
            </a:r>
          </a:p>
          <a:p>
            <a:pPr>
              <a:spcBef>
                <a:spcPts val="1200"/>
              </a:spcBef>
            </a:pPr>
            <a:r>
              <a:rPr lang="en-US" altLang="zh-CN" sz="2400" dirty="0" smtClean="0"/>
              <a:t>Inside the data center, the external requests are first directed to a </a:t>
            </a:r>
            <a:r>
              <a:rPr lang="en-US" altLang="zh-CN" sz="2400" b="1" dirty="0" smtClean="0"/>
              <a:t>load balancer </a:t>
            </a:r>
          </a:p>
          <a:p>
            <a:pPr lvl="1">
              <a:spcBef>
                <a:spcPts val="1200"/>
              </a:spcBef>
            </a:pPr>
            <a:r>
              <a:rPr lang="en-US" altLang="zh-CN" sz="2000" dirty="0" smtClean="0"/>
              <a:t>whose job it is to distribute requests to the hosts, balancing the load across the hosts as a function of their current load.</a:t>
            </a:r>
          </a:p>
          <a:p>
            <a:pPr>
              <a:spcBef>
                <a:spcPts val="1200"/>
              </a:spcBef>
            </a:pPr>
            <a:r>
              <a:rPr lang="en-US" altLang="zh-CN" sz="2400" dirty="0" smtClean="0"/>
              <a:t>A large data center will often have several load balancers, each one devoted to a set of specific cloud applications.</a:t>
            </a:r>
            <a:endParaRPr lang="zh-CN" altLang="en-US" sz="24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95</a:t>
            </a:fld>
            <a:endParaRPr lang="en-US" altLang="ko-K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Balancing (2)</a:t>
            </a:r>
            <a:endParaRPr lang="zh-CN" altLang="en-US" dirty="0"/>
          </a:p>
        </p:txBody>
      </p:sp>
      <p:sp>
        <p:nvSpPr>
          <p:cNvPr id="3" name="内容占位符 2"/>
          <p:cNvSpPr>
            <a:spLocks noGrp="1"/>
          </p:cNvSpPr>
          <p:nvPr>
            <p:ph idx="1"/>
          </p:nvPr>
        </p:nvSpPr>
        <p:spPr/>
        <p:txBody>
          <a:bodyPr/>
          <a:lstStyle/>
          <a:p>
            <a:pPr>
              <a:spcBef>
                <a:spcPts val="1200"/>
              </a:spcBef>
            </a:pPr>
            <a:r>
              <a:rPr lang="en-US" altLang="zh-CN" sz="2400" dirty="0" smtClean="0"/>
              <a:t>Such a load balancer is sometimes referred to as a “</a:t>
            </a:r>
            <a:r>
              <a:rPr lang="en-US" altLang="zh-CN" sz="2400" dirty="0" smtClean="0">
                <a:solidFill>
                  <a:srgbClr val="FF0000"/>
                </a:solidFill>
              </a:rPr>
              <a:t>layer-4 switch</a:t>
            </a:r>
            <a:r>
              <a:rPr lang="en-US" altLang="zh-CN" sz="2400" dirty="0" smtClean="0"/>
              <a:t>” </a:t>
            </a:r>
          </a:p>
          <a:p>
            <a:pPr lvl="1">
              <a:spcBef>
                <a:spcPts val="1200"/>
              </a:spcBef>
            </a:pPr>
            <a:r>
              <a:rPr lang="en-US" altLang="zh-CN" sz="2000" dirty="0" smtClean="0"/>
              <a:t>since it makes decisions </a:t>
            </a:r>
            <a:r>
              <a:rPr lang="en-US" altLang="zh-CN" sz="2000" u="sng" dirty="0" smtClean="0"/>
              <a:t>based on the destination port number</a:t>
            </a:r>
            <a:r>
              <a:rPr lang="en-US" altLang="zh-CN" sz="2000" dirty="0" smtClean="0"/>
              <a:t> (layer 4) as well as destination IP address in the packet.</a:t>
            </a:r>
          </a:p>
          <a:p>
            <a:pPr>
              <a:spcBef>
                <a:spcPts val="1200"/>
              </a:spcBef>
            </a:pPr>
            <a:r>
              <a:rPr lang="en-US" altLang="zh-CN" sz="2400" dirty="0" smtClean="0"/>
              <a:t>The load balancer not only balances the work load across hosts, but also provides a NAT-like function.</a:t>
            </a:r>
            <a:endParaRPr lang="zh-CN" altLang="en-US" sz="2400"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96</a:t>
            </a:fld>
            <a:endParaRPr lang="en-US" altLang="ko-K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Hierarchical Architecture</a:t>
            </a:r>
            <a:endParaRPr lang="zh-CN" altLang="en-US" dirty="0"/>
          </a:p>
        </p:txBody>
      </p:sp>
      <p:sp>
        <p:nvSpPr>
          <p:cNvPr id="3" name="内容占位符 2"/>
          <p:cNvSpPr>
            <a:spLocks noGrp="1"/>
          </p:cNvSpPr>
          <p:nvPr>
            <p:ph idx="1"/>
          </p:nvPr>
        </p:nvSpPr>
        <p:spPr>
          <a:xfrm>
            <a:off x="533399" y="1600200"/>
            <a:ext cx="8124825" cy="4648200"/>
          </a:xfrm>
        </p:spPr>
        <p:txBody>
          <a:bodyPr/>
          <a:lstStyle/>
          <a:p>
            <a:pPr>
              <a:spcBef>
                <a:spcPts val="1200"/>
              </a:spcBef>
            </a:pPr>
            <a:r>
              <a:rPr lang="en-US" altLang="zh-CN" sz="2400" dirty="0" smtClean="0"/>
              <a:t>A data center often employs a </a:t>
            </a:r>
            <a:r>
              <a:rPr lang="en-US" altLang="zh-CN" sz="2400" b="1" dirty="0" smtClean="0"/>
              <a:t>hierarchy of routers and switches </a:t>
            </a:r>
            <a:r>
              <a:rPr lang="en-US" altLang="zh-CN" sz="2400" dirty="0" smtClean="0"/>
              <a:t>(as shown in Slide 94)</a:t>
            </a:r>
          </a:p>
          <a:p>
            <a:pPr>
              <a:spcBef>
                <a:spcPts val="1200"/>
              </a:spcBef>
            </a:pPr>
            <a:r>
              <a:rPr lang="en-US" altLang="zh-CN" sz="2400" dirty="0" smtClean="0"/>
              <a:t>Due to the requirement of high availability, data centers also include </a:t>
            </a:r>
            <a:r>
              <a:rPr lang="en-US" altLang="zh-CN" sz="2400" dirty="0" smtClean="0">
                <a:solidFill>
                  <a:srgbClr val="0070C0"/>
                </a:solidFill>
              </a:rPr>
              <a:t>redundant</a:t>
            </a:r>
            <a:r>
              <a:rPr lang="en-US" altLang="zh-CN" sz="2400" dirty="0" smtClean="0"/>
              <a:t> network equipment and redundant links in their designs.</a:t>
            </a:r>
          </a:p>
          <a:p>
            <a:pPr lvl="1">
              <a:spcBef>
                <a:spcPts val="1200"/>
              </a:spcBef>
            </a:pPr>
            <a:r>
              <a:rPr lang="en-US" altLang="zh-CN" sz="2000" dirty="0" smtClean="0"/>
              <a:t>For example, each TOR switch can connect to two tier-2 switches, and each access router, tier-1 switch, and tier-2 switch can be duplicated and integrated into the design.</a:t>
            </a:r>
          </a:p>
          <a:p>
            <a:pPr>
              <a:spcBef>
                <a:spcPts val="1200"/>
              </a:spcBef>
            </a:pPr>
            <a:r>
              <a:rPr lang="en-US" altLang="zh-CN" sz="2400" dirty="0" smtClean="0"/>
              <a:t>Although the </a:t>
            </a:r>
            <a:r>
              <a:rPr lang="en-US" altLang="zh-CN" sz="2400" dirty="0" smtClean="0">
                <a:solidFill>
                  <a:srgbClr val="FF0000"/>
                </a:solidFill>
              </a:rPr>
              <a:t>conventional</a:t>
            </a:r>
            <a:r>
              <a:rPr lang="en-US" altLang="zh-CN" sz="2400" dirty="0" smtClean="0"/>
              <a:t> hierarchical architecture just described solves the problem of scale, it suffers from </a:t>
            </a:r>
            <a:r>
              <a:rPr lang="en-US" altLang="zh-CN" sz="2400" i="1" dirty="0" smtClean="0">
                <a:solidFill>
                  <a:srgbClr val="0070C0"/>
                </a:solidFill>
              </a:rPr>
              <a:t>limited host-to-host capacity.</a:t>
            </a:r>
            <a:endParaRPr lang="zh-CN" altLang="en-US" sz="2400" dirty="0">
              <a:solidFill>
                <a:srgbClr val="0070C0"/>
              </a:solidFill>
            </a:endParaRP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97</a:t>
            </a:fld>
            <a:endParaRPr lang="en-US" altLang="ko-KR"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Trends in Data Center Networking</a:t>
            </a:r>
            <a:endParaRPr lang="zh-CN" altLang="en-US" sz="3600" dirty="0"/>
          </a:p>
        </p:txBody>
      </p:sp>
      <p:sp>
        <p:nvSpPr>
          <p:cNvPr id="3" name="内容占位符 2"/>
          <p:cNvSpPr>
            <a:spLocks noGrp="1"/>
          </p:cNvSpPr>
          <p:nvPr>
            <p:ph idx="1"/>
          </p:nvPr>
        </p:nvSpPr>
        <p:spPr/>
        <p:txBody>
          <a:bodyPr/>
          <a:lstStyle/>
          <a:p>
            <a:r>
              <a:rPr lang="en-US" altLang="zh-CN" dirty="0" smtClean="0"/>
              <a:t>In order to </a:t>
            </a:r>
            <a:r>
              <a:rPr lang="en-US" altLang="zh-CN" u="sng" dirty="0" smtClean="0"/>
              <a:t>reduce the cost </a:t>
            </a:r>
            <a:r>
              <a:rPr lang="en-US" altLang="zh-CN" dirty="0" smtClean="0"/>
              <a:t>of data centers, and at the same time </a:t>
            </a:r>
            <a:r>
              <a:rPr lang="en-US" altLang="zh-CN" u="sng" dirty="0" smtClean="0"/>
              <a:t>improve</a:t>
            </a:r>
            <a:r>
              <a:rPr lang="en-US" altLang="zh-CN" dirty="0" smtClean="0"/>
              <a:t> their delay and throughput </a:t>
            </a:r>
            <a:r>
              <a:rPr lang="en-US" altLang="zh-CN" u="sng" dirty="0" smtClean="0"/>
              <a:t>performance</a:t>
            </a:r>
            <a:r>
              <a:rPr lang="en-US" altLang="zh-CN" dirty="0" smtClean="0"/>
              <a:t>, Internet cloud giants (such as Google, </a:t>
            </a:r>
            <a:r>
              <a:rPr lang="en-US" altLang="zh-CN" dirty="0" err="1" smtClean="0"/>
              <a:t>Facebook</a:t>
            </a:r>
            <a:r>
              <a:rPr lang="en-US" altLang="zh-CN" dirty="0" smtClean="0"/>
              <a:t>, Amazon, and Microsoft) are continually deploying new data center network designs.</a:t>
            </a:r>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98</a:t>
            </a:fld>
            <a:endParaRPr lang="en-US" altLang="ko-KR"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 1</a:t>
            </a:r>
            <a:endParaRPr lang="zh-CN" altLang="en-US" dirty="0"/>
          </a:p>
        </p:txBody>
      </p:sp>
      <p:sp>
        <p:nvSpPr>
          <p:cNvPr id="3" name="内容占位符 2"/>
          <p:cNvSpPr>
            <a:spLocks noGrp="1"/>
          </p:cNvSpPr>
          <p:nvPr>
            <p:ph idx="1"/>
          </p:nvPr>
        </p:nvSpPr>
        <p:spPr/>
        <p:txBody>
          <a:bodyPr/>
          <a:lstStyle/>
          <a:p>
            <a:r>
              <a:rPr lang="en-US" altLang="zh-CN" dirty="0" smtClean="0"/>
              <a:t>Where does queuing occur in a router?</a:t>
            </a:r>
            <a:r>
              <a:rPr lang="en-US" altLang="zh-CN" kern="1200" dirty="0" smtClean="0"/>
              <a:t> Give your detailed explanation about the location and extent of the queuing.</a:t>
            </a:r>
            <a:endParaRPr lang="zh-CN" altLang="en-US"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ko-KR" smtClean="0"/>
              <a:t>Network Switching</a:t>
            </a:r>
            <a:endParaRPr lang="en-US" altLang="ko-KR" dirty="0">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ko-KR" smtClean="0"/>
              <a:t>3-</a:t>
            </a:r>
            <a:fld id="{6C1F76B0-C056-41A2-B7A5-C4FED8C001A5}" type="slidenum">
              <a:rPr lang="en-US" altLang="ko-KR" smtClean="0"/>
              <a:pPr>
                <a:defRPr/>
              </a:pPr>
              <a:t>99</a:t>
            </a:fld>
            <a:endParaRPr lang="en-US" altLang="ko-KR" dirty="0"/>
          </a:p>
        </p:txBody>
      </p:sp>
      <p:pic>
        <p:nvPicPr>
          <p:cNvPr id="191492" name="Picture 4" descr="http://www.oscium.com/sites/default/files/IMG_Blog_41p0_intersection1.jpg"/>
          <p:cNvPicPr>
            <a:picLocks noChangeAspect="1" noChangeArrowheads="1"/>
          </p:cNvPicPr>
          <p:nvPr/>
        </p:nvPicPr>
        <p:blipFill>
          <a:blip r:embed="rId2" cstate="print"/>
          <a:srcRect/>
          <a:stretch>
            <a:fillRect/>
          </a:stretch>
        </p:blipFill>
        <p:spPr bwMode="auto">
          <a:xfrm>
            <a:off x="4988833" y="3264894"/>
            <a:ext cx="3810000" cy="296227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22597</TotalTime>
  <Words>6880</Words>
  <Application>Microsoft Office PowerPoint</Application>
  <PresentationFormat>全屏显示(4:3)</PresentationFormat>
  <Paragraphs>1535</Paragraphs>
  <Slides>107</Slides>
  <Notes>68</Notes>
  <HiddenSlides>6</HiddenSlides>
  <MMClips>0</MMClips>
  <ScaleCrop>false</ScaleCrop>
  <HeadingPairs>
    <vt:vector size="6" baseType="variant">
      <vt:variant>
        <vt:lpstr>主题</vt:lpstr>
      </vt:variant>
      <vt:variant>
        <vt:i4>4</vt:i4>
      </vt:variant>
      <vt:variant>
        <vt:lpstr>嵌入 OLE 服务器</vt:lpstr>
      </vt:variant>
      <vt:variant>
        <vt:i4>2</vt:i4>
      </vt:variant>
      <vt:variant>
        <vt:lpstr>幻灯片标题</vt:lpstr>
      </vt:variant>
      <vt:variant>
        <vt:i4>107</vt:i4>
      </vt:variant>
    </vt:vector>
  </HeadingPairs>
  <TitlesOfParts>
    <vt:vector size="113" baseType="lpstr">
      <vt:lpstr>Default Design</vt:lpstr>
      <vt:lpstr>自定义设计方案</vt:lpstr>
      <vt:lpstr>1_自定义设计方案</vt:lpstr>
      <vt:lpstr>2_自定义设计方案</vt:lpstr>
      <vt:lpstr>Clip</vt:lpstr>
      <vt:lpstr>CorelDRAW</vt:lpstr>
      <vt:lpstr>Unit 3: Network Switching</vt:lpstr>
      <vt:lpstr>Router Architecture Overview</vt:lpstr>
      <vt:lpstr>Input Port Functions</vt:lpstr>
      <vt:lpstr>幻灯片 4</vt:lpstr>
      <vt:lpstr>Performance Requirements for A Lookup</vt:lpstr>
      <vt:lpstr>Non-specialized Router</vt:lpstr>
      <vt:lpstr>Three types of switching fabrics</vt:lpstr>
      <vt:lpstr>Switching Via Memory</vt:lpstr>
      <vt:lpstr>Switching Via a Bus</vt:lpstr>
      <vt:lpstr>Switching Via An Interconnection Network</vt:lpstr>
      <vt:lpstr>Output Ports</vt:lpstr>
      <vt:lpstr>Output port queueing</vt:lpstr>
      <vt:lpstr>Input Port Queuing</vt:lpstr>
      <vt:lpstr>幻灯片 14</vt:lpstr>
      <vt:lpstr>幻灯片 15</vt:lpstr>
      <vt:lpstr>Unit 3: Network Switching</vt:lpstr>
      <vt:lpstr>Hubs</vt:lpstr>
      <vt:lpstr>Hubs (more)</vt:lpstr>
      <vt:lpstr>Switch</vt:lpstr>
      <vt:lpstr>Switch:  allows multiple simultaneous transmissions</vt:lpstr>
      <vt:lpstr>Switch Table</vt:lpstr>
      <vt:lpstr>Switch: self-learning</vt:lpstr>
      <vt:lpstr>Switch: frame filtering/forwarding</vt:lpstr>
      <vt:lpstr>Self-learning, forwarding: example</vt:lpstr>
      <vt:lpstr>Interconnecting switches</vt:lpstr>
      <vt:lpstr>Institutional network</vt:lpstr>
      <vt:lpstr>Switches vs. Routers</vt:lpstr>
      <vt:lpstr>Switches vs. Routers (cont.)</vt:lpstr>
      <vt:lpstr>Bridges vs. switches</vt:lpstr>
      <vt:lpstr>Bridges vs. Switches (cont.)</vt:lpstr>
      <vt:lpstr>Bridges: traffic isolation</vt:lpstr>
      <vt:lpstr>Comparison of Typical Features of Popular Interconnection Devices</vt:lpstr>
      <vt:lpstr>Rule of thumb</vt:lpstr>
      <vt:lpstr>Unit 3: Network Switching</vt:lpstr>
      <vt:lpstr>Earlier Network Architecture</vt:lpstr>
      <vt:lpstr>幻灯片 36</vt:lpstr>
      <vt:lpstr>Typical Protocol Stacks</vt:lpstr>
      <vt:lpstr>Disadvantage of Multi-layer Protocol Stack</vt:lpstr>
      <vt:lpstr>Historical Reason for Multi-layer</vt:lpstr>
      <vt:lpstr>Unit 3: Network Switching</vt:lpstr>
      <vt:lpstr>IP-over-ATM Model</vt:lpstr>
      <vt:lpstr>IP-over-ATM Model (cont.)</vt:lpstr>
      <vt:lpstr>ATM</vt:lpstr>
      <vt:lpstr>Asynchronous Transfer Mode: ATM</vt:lpstr>
      <vt:lpstr>ATM architecture </vt:lpstr>
      <vt:lpstr>ATM:  network or link layer?</vt:lpstr>
      <vt:lpstr>ATM Virtual Circuits (VCs)</vt:lpstr>
      <vt:lpstr>IP-Over-ATM</vt:lpstr>
      <vt:lpstr>Unit 3: Network Switching</vt:lpstr>
      <vt:lpstr>Digital Multiplexing Levels</vt:lpstr>
      <vt:lpstr>Typical SONET Levels</vt:lpstr>
      <vt:lpstr>IP-over-SONET/SDH Protocol Stack</vt:lpstr>
      <vt:lpstr>Unit 3: Network Switching</vt:lpstr>
      <vt:lpstr>WDM and TDM</vt:lpstr>
      <vt:lpstr>Dense Wavelength Division Multiplexing (DWDM)</vt:lpstr>
      <vt:lpstr>Optical Transport Network (OTN) Layered Model</vt:lpstr>
      <vt:lpstr>幻灯片 57</vt:lpstr>
      <vt:lpstr>Simplified Protocol Stacks?</vt:lpstr>
      <vt:lpstr>IP Directly Over WDM? </vt:lpstr>
      <vt:lpstr>Protocol stack for IP over WDM</vt:lpstr>
      <vt:lpstr>Unit 3: Network Switching</vt:lpstr>
      <vt:lpstr>Switching Technology</vt:lpstr>
      <vt:lpstr>Switching Concept</vt:lpstr>
      <vt:lpstr>Potential Advantages Of Switching For IP Forwarding</vt:lpstr>
      <vt:lpstr>The Evolution of Multilayer Switching in the Internet</vt:lpstr>
      <vt:lpstr>Multilayer Switching Alternatives to the IP-over-ATM Model</vt:lpstr>
      <vt:lpstr>Multilayer Switch as a Fast IP Router</vt:lpstr>
      <vt:lpstr>Multiprotocol Label Switching (MPLS)</vt:lpstr>
      <vt:lpstr>MPLS Encapsulation</vt:lpstr>
      <vt:lpstr>MPLS Layer</vt:lpstr>
      <vt:lpstr>Main Terminology of MPLS</vt:lpstr>
      <vt:lpstr>Processing An Incoming Datagram</vt:lpstr>
      <vt:lpstr>MPLS Operation</vt:lpstr>
      <vt:lpstr>Hierarchical MPLS</vt:lpstr>
      <vt:lpstr>幻灯片 75</vt:lpstr>
      <vt:lpstr>Next Hop Label Forwarding Entry (NHLFE)</vt:lpstr>
      <vt:lpstr>Control Processing And Label Distribution</vt:lpstr>
      <vt:lpstr>Notes About Fragmentation</vt:lpstr>
      <vt:lpstr>Example of Label Stacking</vt:lpstr>
      <vt:lpstr>Packet Traversing a LSP</vt:lpstr>
      <vt:lpstr>Emphasis and advantages of MPLS</vt:lpstr>
      <vt:lpstr>MPLS Applications</vt:lpstr>
      <vt:lpstr>Mesh Topology and Traffic Engineering</vt:lpstr>
      <vt:lpstr>MPLS-based Traffic Engineering</vt:lpstr>
      <vt:lpstr>Class of Service</vt:lpstr>
      <vt:lpstr>MPLS Facilitates the Deployment of VPNs</vt:lpstr>
      <vt:lpstr>Summary of MPLS</vt:lpstr>
      <vt:lpstr>Unit 3: Network Switching</vt:lpstr>
      <vt:lpstr>Data Center Networking</vt:lpstr>
      <vt:lpstr>The cost of a large data center</vt:lpstr>
      <vt:lpstr>Hosts in Data Centers (1)</vt:lpstr>
      <vt:lpstr>Hosts in Data Centers (2)</vt:lpstr>
      <vt:lpstr>Supported Traffic in Data Centers</vt:lpstr>
      <vt:lpstr>A data center network with a hierarchical topology</vt:lpstr>
      <vt:lpstr>Load Balancing (1)</vt:lpstr>
      <vt:lpstr>Load Balancing (2)</vt:lpstr>
      <vt:lpstr>Hierarchical Architecture</vt:lpstr>
      <vt:lpstr>Trends in Data Center Networking</vt:lpstr>
      <vt:lpstr>Homework 1</vt:lpstr>
      <vt:lpstr>Homework 2</vt:lpstr>
      <vt:lpstr>Homework 3</vt:lpstr>
      <vt:lpstr>The 4th homework (1)</vt:lpstr>
      <vt:lpstr>The 4th homework (2)</vt:lpstr>
      <vt:lpstr>The 4th homework (3)</vt:lpstr>
      <vt:lpstr>The 4th homework (4)</vt:lpstr>
      <vt:lpstr>Homework 2</vt:lpstr>
      <vt:lpstr>Homework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Edition: Chapter 1</dc:title>
  <dc:creator>Jim Kurose and Keith Ross</dc:creator>
  <cp:lastModifiedBy>周玲</cp:lastModifiedBy>
  <cp:revision>1107</cp:revision>
  <dcterms:created xsi:type="dcterms:W3CDTF">1999-10-08T19:08:27Z</dcterms:created>
  <dcterms:modified xsi:type="dcterms:W3CDTF">2017-10-12T14:39:27Z</dcterms:modified>
</cp:coreProperties>
</file>