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8"/>
  </p:notesMasterIdLst>
  <p:handoutMasterIdLst>
    <p:handoutMasterId r:id="rId129"/>
  </p:handoutMasterIdLst>
  <p:sldIdLst>
    <p:sldId id="256" r:id="rId2"/>
    <p:sldId id="365" r:id="rId3"/>
    <p:sldId id="258" r:id="rId4"/>
    <p:sldId id="368" r:id="rId5"/>
    <p:sldId id="503" r:id="rId6"/>
    <p:sldId id="461" r:id="rId7"/>
    <p:sldId id="462" r:id="rId8"/>
    <p:sldId id="463" r:id="rId9"/>
    <p:sldId id="259" r:id="rId10"/>
    <p:sldId id="467" r:id="rId11"/>
    <p:sldId id="370" r:id="rId12"/>
    <p:sldId id="464" r:id="rId13"/>
    <p:sldId id="261" r:id="rId14"/>
    <p:sldId id="371" r:id="rId15"/>
    <p:sldId id="372" r:id="rId16"/>
    <p:sldId id="373" r:id="rId17"/>
    <p:sldId id="374" r:id="rId18"/>
    <p:sldId id="440" r:id="rId19"/>
    <p:sldId id="468" r:id="rId20"/>
    <p:sldId id="263" r:id="rId21"/>
    <p:sldId id="264" r:id="rId22"/>
    <p:sldId id="265" r:id="rId23"/>
    <p:sldId id="469" r:id="rId24"/>
    <p:sldId id="408" r:id="rId25"/>
    <p:sldId id="446" r:id="rId26"/>
    <p:sldId id="447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49" r:id="rId49"/>
    <p:sldId id="430" r:id="rId50"/>
    <p:sldId id="431" r:id="rId51"/>
    <p:sldId id="432" r:id="rId52"/>
    <p:sldId id="453" r:id="rId53"/>
    <p:sldId id="434" r:id="rId54"/>
    <p:sldId id="435" r:id="rId55"/>
    <p:sldId id="436" r:id="rId56"/>
    <p:sldId id="437" r:id="rId57"/>
    <p:sldId id="438" r:id="rId58"/>
    <p:sldId id="470" r:id="rId59"/>
    <p:sldId id="320" r:id="rId60"/>
    <p:sldId id="501" r:id="rId61"/>
    <p:sldId id="321" r:id="rId62"/>
    <p:sldId id="454" r:id="rId63"/>
    <p:sldId id="322" r:id="rId64"/>
    <p:sldId id="378" r:id="rId65"/>
    <p:sldId id="379" r:id="rId66"/>
    <p:sldId id="380" r:id="rId67"/>
    <p:sldId id="381" r:id="rId68"/>
    <p:sldId id="471" r:id="rId69"/>
    <p:sldId id="383" r:id="rId70"/>
    <p:sldId id="384" r:id="rId71"/>
    <p:sldId id="324" r:id="rId72"/>
    <p:sldId id="326" r:id="rId73"/>
    <p:sldId id="385" r:id="rId74"/>
    <p:sldId id="325" r:id="rId75"/>
    <p:sldId id="386" r:id="rId76"/>
    <p:sldId id="451" r:id="rId77"/>
    <p:sldId id="387" r:id="rId78"/>
    <p:sldId id="472" r:id="rId79"/>
    <p:sldId id="389" r:id="rId80"/>
    <p:sldId id="390" r:id="rId81"/>
    <p:sldId id="473" r:id="rId82"/>
    <p:sldId id="330" r:id="rId83"/>
    <p:sldId id="455" r:id="rId84"/>
    <p:sldId id="331" r:id="rId85"/>
    <p:sldId id="332" r:id="rId86"/>
    <p:sldId id="466" r:id="rId87"/>
    <p:sldId id="333" r:id="rId88"/>
    <p:sldId id="474" r:id="rId89"/>
    <p:sldId id="334" r:id="rId90"/>
    <p:sldId id="335" r:id="rId91"/>
    <p:sldId id="336" r:id="rId92"/>
    <p:sldId id="337" r:id="rId93"/>
    <p:sldId id="338" r:id="rId94"/>
    <p:sldId id="339" r:id="rId95"/>
    <p:sldId id="476" r:id="rId96"/>
    <p:sldId id="490" r:id="rId97"/>
    <p:sldId id="491" r:id="rId98"/>
    <p:sldId id="492" r:id="rId99"/>
    <p:sldId id="340" r:id="rId100"/>
    <p:sldId id="475" r:id="rId101"/>
    <p:sldId id="394" r:id="rId102"/>
    <p:sldId id="395" r:id="rId103"/>
    <p:sldId id="396" r:id="rId104"/>
    <p:sldId id="479" r:id="rId105"/>
    <p:sldId id="397" r:id="rId106"/>
    <p:sldId id="399" r:id="rId107"/>
    <p:sldId id="488" r:id="rId108"/>
    <p:sldId id="489" r:id="rId109"/>
    <p:sldId id="400" r:id="rId110"/>
    <p:sldId id="442" r:id="rId111"/>
    <p:sldId id="497" r:id="rId112"/>
    <p:sldId id="498" r:id="rId113"/>
    <p:sldId id="499" r:id="rId114"/>
    <p:sldId id="500" r:id="rId115"/>
    <p:sldId id="443" r:id="rId116"/>
    <p:sldId id="347" r:id="rId117"/>
    <p:sldId id="348" r:id="rId118"/>
    <p:sldId id="401" r:id="rId119"/>
    <p:sldId id="493" r:id="rId120"/>
    <p:sldId id="495" r:id="rId121"/>
    <p:sldId id="496" r:id="rId122"/>
    <p:sldId id="502" r:id="rId123"/>
    <p:sldId id="504" r:id="rId124"/>
    <p:sldId id="507" r:id="rId125"/>
    <p:sldId id="505" r:id="rId126"/>
    <p:sldId id="506" r:id="rId127"/>
  </p:sldIdLst>
  <p:sldSz cx="9144000" cy="6858000" type="screen4x3"/>
  <p:notesSz cx="70485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0000"/>
    <a:srgbClr val="FFFF00"/>
    <a:srgbClr val="DDDDDD"/>
    <a:srgbClr val="FFCCFF"/>
    <a:srgbClr val="CCFFFF"/>
    <a:srgbClr val="0099FF"/>
    <a:srgbClr val="00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0" autoAdjust="0"/>
    <p:restoredTop sz="80964" autoAdjust="0"/>
  </p:normalViewPr>
  <p:slideViewPr>
    <p:cSldViewPr snapToGrid="0">
      <p:cViewPr>
        <p:scale>
          <a:sx n="90" d="100"/>
          <a:sy n="90" d="100"/>
        </p:scale>
        <p:origin x="-2220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77D925C3-6FB7-4C85-AE0E-45F3AFBC96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1C1B52A4-6295-4D03-9A6D-6AD406B3EF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59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B3F4D-7275-4288-8BDB-725E66D49582}" type="slidenum">
              <a:rPr lang="en-US" altLang="ko-KR" smtClean="0">
                <a:ea typeface="굴림" pitchFamily="34" charset="-127"/>
              </a:rPr>
              <a:pPr/>
              <a:t>3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No frills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释义不提供不必要服务的 不加装璜</a:t>
            </a:r>
          </a:p>
          <a:p>
            <a:endParaRPr lang="zh-CN" altLang="en-US" dirty="0" smtClean="0"/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B0CE76-9189-40DB-99D1-9A4278C3831D}" type="slidenum">
              <a:rPr lang="en-US" altLang="ko-KR" smtClean="0">
                <a:ea typeface="굴림" pitchFamily="34" charset="-127"/>
              </a:rPr>
              <a:pPr/>
              <a:t>20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Stream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鱼贯而行 一个接一个地移动</a:t>
            </a:r>
          </a:p>
          <a:p>
            <a:pPr fontAlgn="base"/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按能力分班（或分组） 按能力分班（或分组）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SNMP - Simple Network Management Protocol </a:t>
            </a:r>
            <a:endParaRPr lang="zh-CN" altLang="en-US" dirty="0" smtClean="0"/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7BB4E0-3ADE-4E8A-A330-A1EC3357A9B7}" type="slidenum">
              <a:rPr lang="en-US" altLang="ko-KR" smtClean="0">
                <a:ea typeface="굴림" pitchFamily="34" charset="-127"/>
              </a:rPr>
              <a:pPr/>
              <a:t>21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flipped from 0 to 1 and vice versa</a:t>
            </a:r>
            <a:endParaRPr lang="zh-CN" altLang="en-US" dirty="0" smtClean="0"/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74D647-6A5B-4DE2-A97B-B5F32F249C67}" type="slidenum">
              <a:rPr lang="en-US" altLang="ko-KR" smtClean="0">
                <a:ea typeface="굴림" pitchFamily="34" charset="-127"/>
              </a:rPr>
              <a:pPr/>
              <a:t>22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0AA8E-2D4A-4F99-AAD0-B81492DB303A}" type="slidenum">
              <a:rPr lang="en-US" altLang="ko-KR" smtClean="0">
                <a:ea typeface="굴림" pitchFamily="34" charset="-127"/>
              </a:rPr>
              <a:pPr/>
              <a:t>34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Garble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对（事实）歪曲，对（文章等）断章取义，窜改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We have now assembled the key elements of a data transfer protocol. </a:t>
            </a:r>
          </a:p>
          <a:p>
            <a:r>
              <a:rPr lang="en-US" altLang="zh-CN" smtClean="0"/>
              <a:t>Checksums, sequence numbers, timers, and positive and negative acknowledgment packets </a:t>
            </a:r>
          </a:p>
          <a:p>
            <a:r>
              <a:rPr lang="en-US" altLang="zh-CN" smtClean="0"/>
              <a:t>each play a crucial and necessary role in the operation of the protocol. We now</a:t>
            </a:r>
          </a:p>
          <a:p>
            <a:r>
              <a:rPr lang="en-US" altLang="zh-CN" smtClean="0"/>
              <a:t>have a working reliable data transfer protocol!</a:t>
            </a:r>
          </a:p>
          <a:p>
            <a:endParaRPr lang="en-GB" altLang="zh-CN" smtClean="0"/>
          </a:p>
          <a:p>
            <a:r>
              <a:rPr lang="en-US" altLang="zh-CN" smtClean="0"/>
              <a:t>Figure 3.16, time moves forward from the top of the diagram toward the bottom of the</a:t>
            </a:r>
          </a:p>
          <a:p>
            <a:r>
              <a:rPr lang="en-US" altLang="zh-CN" smtClean="0"/>
              <a:t>Diagram. </a:t>
            </a:r>
          </a:p>
          <a:p>
            <a:r>
              <a:rPr lang="en-US" altLang="zh-CN" smtClean="0"/>
              <a:t>Because packet sequence numbers alternate between 0 and 1, </a:t>
            </a:r>
          </a:p>
          <a:p>
            <a:r>
              <a:rPr lang="en-US" altLang="zh-CN" smtClean="0"/>
              <a:t>protocol rdt3.0 is sometimes known as the alternating-bit protocol.</a:t>
            </a:r>
            <a:endParaRPr lang="zh-CN" altLang="en-US" smtClean="0"/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19A95-4E05-4B2B-A8D7-653E600522EA}" type="slidenum">
              <a:rPr lang="en-US" altLang="ko-KR" smtClean="0">
                <a:ea typeface="굴림" pitchFamily="34" charset="-127"/>
              </a:rPr>
              <a:pPr/>
              <a:t>43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39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0979E-3BFD-4FAD-AFFC-DD4CCFEAC855}" type="slidenum">
              <a:rPr lang="en-US" altLang="ko-KR" smtClean="0">
                <a:ea typeface="굴림" pitchFamily="34" charset="-127"/>
              </a:rPr>
              <a:pPr/>
              <a:t>44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0C09E-B8C4-4523-B13D-E8D004B3E72F}" type="slidenum">
              <a:rPr lang="en-US" altLang="ko-KR" smtClean="0">
                <a:ea typeface="굴림" pitchFamily="34" charset="-127"/>
              </a:rPr>
              <a:pPr/>
              <a:t>45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FAE66D-7173-4E49-9A17-088D355612A7}" type="slidenum">
              <a:rPr lang="en-US" altLang="ko-KR" smtClean="0">
                <a:ea typeface="굴림" pitchFamily="34" charset="-127"/>
              </a:rPr>
              <a:pPr/>
              <a:t>46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89F934-494B-4628-BFDE-F65B131F5E7E}" type="slidenum">
              <a:rPr lang="en-US" altLang="ko-KR" smtClean="0">
                <a:ea typeface="굴림" pitchFamily="34" charset="-127"/>
              </a:rPr>
              <a:pPr/>
              <a:t>57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269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D7C35-443A-4491-9D29-0822341B7195}" type="slidenum">
              <a:rPr lang="en-US" altLang="ko-KR" smtClean="0">
                <a:ea typeface="굴림" pitchFamily="34" charset="-127"/>
              </a:rPr>
              <a:pPr/>
              <a:t>4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maximum amount of data that can be grabbed and placed in a</a:t>
            </a:r>
          </a:p>
          <a:p>
            <a:r>
              <a:rPr lang="en-US" altLang="zh-CN" dirty="0" smtClean="0"/>
              <a:t>segment is limited by the maximum segment size (MSS). The MSS is typically set</a:t>
            </a:r>
          </a:p>
          <a:p>
            <a:r>
              <a:rPr lang="en-US" altLang="zh-CN" dirty="0" smtClean="0"/>
              <a:t>by first determining the length of the largest link-layer frame that can be sent by the</a:t>
            </a:r>
          </a:p>
          <a:p>
            <a:r>
              <a:rPr lang="en-US" altLang="zh-CN" dirty="0" smtClean="0"/>
              <a:t>local sending host (the so-called maximum transmission unit, MTU), and then</a:t>
            </a:r>
          </a:p>
          <a:p>
            <a:r>
              <a:rPr lang="en-US" altLang="zh-CN" dirty="0" smtClean="0"/>
              <a:t>setting the MSS to ensure that a TCP segment (when encapsulated in an IP </a:t>
            </a:r>
          </a:p>
          <a:p>
            <a:r>
              <a:rPr lang="en-US" altLang="zh-CN" dirty="0" smtClean="0"/>
              <a:t>datagram) will fit into a single link-layer frame. Common values for the MTU are 1,460</a:t>
            </a:r>
          </a:p>
          <a:p>
            <a:r>
              <a:rPr lang="en-US" altLang="zh-CN" dirty="0" smtClean="0"/>
              <a:t>bytes, 536 bytes, and 512 bytes.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59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>
                <a:ea typeface="굴림" pitchFamily="34" charset="-127"/>
              </a:rPr>
              <a:t>MSS=maximum segment size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61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In Figure 3.30, we assumed that the initial sequence number was zero. In truth,</a:t>
            </a:r>
          </a:p>
          <a:p>
            <a:r>
              <a:rPr lang="en-US" altLang="zh-CN" smtClean="0"/>
              <a:t>both sides of a TCP connection randomly choose an initial sequence number. This is</a:t>
            </a:r>
          </a:p>
          <a:p>
            <a:r>
              <a:rPr lang="en-US" altLang="zh-CN" smtClean="0"/>
              <a:t>done to minimize the possibility that a segment that is still present in the network</a:t>
            </a:r>
          </a:p>
          <a:p>
            <a:r>
              <a:rPr lang="en-US" altLang="zh-CN" smtClean="0"/>
              <a:t>from an earlier, already-terminated connection between two hosts is mistaken for a</a:t>
            </a:r>
          </a:p>
          <a:p>
            <a:r>
              <a:rPr lang="en-US" altLang="zh-CN" smtClean="0"/>
              <a:t>valid segment in a later connection between these same two hosts</a:t>
            </a:r>
            <a:endParaRPr lang="zh-CN" altLang="en-US" smtClean="0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9AE6C-54FD-4757-9CEA-34B82F4348B3}" type="slidenum">
              <a:rPr lang="en-US" altLang="ko-KR" smtClean="0">
                <a:ea typeface="굴림" pitchFamily="34" charset="-127"/>
              </a:rPr>
              <a:pPr/>
              <a:t>62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A9F551-FF38-4AB6-BDD1-CC4094EFE95B}" type="slidenum">
              <a:rPr lang="en-US" altLang="ko-KR" smtClean="0">
                <a:ea typeface="굴림" pitchFamily="34" charset="-127"/>
              </a:rPr>
              <a:pPr/>
              <a:t>63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64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520781-5765-49B2-820B-63771CA9F6BD}" type="slidenum">
              <a:rPr lang="en-US" altLang="ko-KR" smtClean="0">
                <a:ea typeface="굴림" pitchFamily="34" charset="-127"/>
              </a:rPr>
              <a:pPr/>
              <a:t>65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C8387D-B47D-4DEA-9466-9435A8957E2F}" type="slidenum">
              <a:rPr lang="en-US" altLang="ko-KR" smtClean="0">
                <a:ea typeface="굴림" pitchFamily="34" charset="-127"/>
              </a:rPr>
              <a:pPr/>
              <a:t>66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9D40A-E26B-40B6-938C-6A3A1424F79F}" type="slidenum">
              <a:rPr lang="en-US" altLang="ko-KR" smtClean="0">
                <a:ea typeface="굴림" pitchFamily="34" charset="-127"/>
              </a:rPr>
              <a:pPr/>
              <a:t>69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outstanding    </a:t>
            </a:r>
            <a:r>
              <a:rPr lang="zh-CN" altLang="en-US" dirty="0" smtClean="0"/>
              <a:t>搜索网络</a:t>
            </a:r>
          </a:p>
          <a:p>
            <a:r>
              <a:rPr lang="zh-CN" altLang="en-US" dirty="0" smtClean="0"/>
              <a:t>英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aʊtˈstændɪŋ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aʊtˈstændɪŋ</a:t>
            </a:r>
            <a:r>
              <a:rPr lang="en-US" altLang="zh-CN" dirty="0" smtClean="0"/>
              <a:t>, ˈ</a:t>
            </a:r>
            <a:r>
              <a:rPr lang="en-US" altLang="zh-CN" dirty="0" err="1" smtClean="0"/>
              <a:t>aʊtˌstæn</a:t>
            </a:r>
            <a:r>
              <a:rPr lang="en-US" altLang="zh-CN" dirty="0" smtClean="0"/>
              <a:t>-]  </a:t>
            </a:r>
          </a:p>
          <a:p>
            <a:r>
              <a:rPr lang="en-US" altLang="zh-CN" dirty="0" smtClean="0"/>
              <a:t>adj.  </a:t>
            </a:r>
            <a:r>
              <a:rPr lang="zh-CN" altLang="en-US" dirty="0" smtClean="0"/>
              <a:t>杰出的</a:t>
            </a:r>
            <a:r>
              <a:rPr lang="en-US" altLang="zh-CN" dirty="0" smtClean="0"/>
              <a:t>; </a:t>
            </a:r>
            <a:r>
              <a:rPr lang="zh-CN" altLang="en-US" dirty="0" smtClean="0"/>
              <a:t>显著的</a:t>
            </a:r>
            <a:r>
              <a:rPr lang="en-US" altLang="zh-CN" dirty="0" smtClean="0"/>
              <a:t>; </a:t>
            </a:r>
            <a:r>
              <a:rPr lang="zh-CN" altLang="en-US" dirty="0" smtClean="0"/>
              <a:t>凸出的</a:t>
            </a:r>
            <a:r>
              <a:rPr lang="en-US" altLang="zh-CN" dirty="0" smtClean="0"/>
              <a:t>; </a:t>
            </a:r>
            <a:r>
              <a:rPr lang="zh-CN" altLang="en-US" dirty="0" smtClean="0"/>
              <a:t>未完成的</a:t>
            </a:r>
            <a:r>
              <a:rPr lang="en-US" altLang="zh-CN" dirty="0" smtClean="0"/>
              <a:t>;</a:t>
            </a:r>
            <a:endParaRPr lang="zh-CN" altLang="en-US" dirty="0" smtClean="0"/>
          </a:p>
        </p:txBody>
      </p:sp>
      <p:sp>
        <p:nvSpPr>
          <p:cNvPr id="148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5FDD3-FF2B-4AB1-B7FD-1C8BB97528B3}" type="slidenum">
              <a:rPr lang="en-US" altLang="ko-KR" smtClean="0">
                <a:ea typeface="굴림" pitchFamily="34" charset="-127"/>
              </a:rPr>
              <a:pPr/>
              <a:t>70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1DC16-710D-452F-8FA3-607C092CA37B}" type="slidenum">
              <a:rPr lang="en-US" altLang="ko-KR" smtClean="0">
                <a:ea typeface="굴림" pitchFamily="34" charset="-127"/>
              </a:rPr>
              <a:pPr/>
              <a:t>71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416DA-D877-4EF8-BE56-05008514487D}" type="slidenum">
              <a:rPr lang="en-US" altLang="ko-KR" smtClean="0">
                <a:ea typeface="굴림" pitchFamily="34" charset="-127"/>
              </a:rPr>
              <a:pPr/>
              <a:t>9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66098D-140A-4D21-923E-BDF755053ECA}" type="slidenum">
              <a:rPr lang="en-US" altLang="ko-KR" smtClean="0">
                <a:ea typeface="굴림" pitchFamily="34" charset="-127"/>
              </a:rPr>
              <a:pPr/>
              <a:t>72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event:</a:t>
            </a:r>
            <a:r>
              <a:rPr lang="en-US" altLang="ko-KR" smtClean="0">
                <a:latin typeface="Arial" pitchFamily="34" charset="0"/>
                <a:ea typeface="굴림" pitchFamily="34" charset="-127"/>
              </a:rPr>
              <a:t> timer timeout</a:t>
            </a:r>
          </a:p>
          <a:p>
            <a:r>
              <a:rPr lang="en-US" altLang="ko-KR" smtClean="0">
                <a:latin typeface="Arial" pitchFamily="34" charset="0"/>
                <a:ea typeface="굴림" pitchFamily="34" charset="-127"/>
              </a:rPr>
              <a:t>                 retransmit not-yet-acknowledged segment with </a:t>
            </a:r>
          </a:p>
          <a:p>
            <a:r>
              <a:rPr lang="en-US" altLang="ko-KR" smtClean="0">
                <a:latin typeface="Arial" pitchFamily="34" charset="0"/>
                <a:ea typeface="굴림" pitchFamily="34" charset="-127"/>
              </a:rPr>
              <a:t>                         smallest sequence number</a:t>
            </a:r>
          </a:p>
          <a:p>
            <a:r>
              <a:rPr lang="en-US" altLang="ko-KR" smtClean="0">
                <a:latin typeface="Arial" pitchFamily="34" charset="0"/>
                <a:ea typeface="굴림" pitchFamily="34" charset="-127"/>
              </a:rPr>
              <a:t>                 start timer</a:t>
            </a:r>
          </a:p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smtClean="0">
                <a:latin typeface="Arial" pitchFamily="34" charset="0"/>
                <a:ea typeface="굴림" pitchFamily="34" charset="-127"/>
              </a:rPr>
              <a:t> </a:t>
            </a:r>
            <a:r>
              <a:rPr lang="en-US" altLang="ko-KR" smtClean="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event:</a:t>
            </a:r>
            <a:r>
              <a:rPr lang="en-US" altLang="ko-KR" smtClean="0">
                <a:latin typeface="Arial" pitchFamily="34" charset="0"/>
                <a:ea typeface="굴림" pitchFamily="34" charset="-127"/>
              </a:rPr>
              <a:t> ACK received, with ACK field value of y </a:t>
            </a:r>
          </a:p>
          <a:p>
            <a:r>
              <a:rPr lang="en-US" altLang="ko-KR" smtClean="0">
                <a:latin typeface="Arial" pitchFamily="34" charset="0"/>
                <a:ea typeface="굴림" pitchFamily="34" charset="-127"/>
              </a:rPr>
              <a:t>                 if (y &gt; SendBase) { </a:t>
            </a:r>
          </a:p>
          <a:p>
            <a:r>
              <a:rPr lang="en-US" altLang="ko-KR" smtClean="0">
                <a:latin typeface="Arial" pitchFamily="34" charset="0"/>
                <a:ea typeface="굴림" pitchFamily="34" charset="-127"/>
              </a:rPr>
              <a:t>                       SendBase = y</a:t>
            </a:r>
          </a:p>
          <a:p>
            <a:r>
              <a:rPr lang="en-US" altLang="ko-KR" smtClean="0">
                <a:latin typeface="Arial" pitchFamily="34" charset="0"/>
                <a:ea typeface="굴림" pitchFamily="34" charset="-127"/>
              </a:rPr>
              <a:t>                      if (there are currently not-yet-acknowledged segments)</a:t>
            </a:r>
          </a:p>
          <a:p>
            <a:r>
              <a:rPr lang="en-US" altLang="ko-KR" smtClean="0">
                <a:latin typeface="Arial" pitchFamily="34" charset="0"/>
                <a:ea typeface="굴림" pitchFamily="34" charset="-127"/>
              </a:rPr>
              <a:t>                               start timer </a:t>
            </a:r>
          </a:p>
          <a:p>
            <a:r>
              <a:rPr lang="en-US" altLang="ko-KR" smtClean="0">
                <a:latin typeface="Arial" pitchFamily="34" charset="0"/>
                <a:ea typeface="굴림" pitchFamily="34" charset="-127"/>
              </a:rPr>
              <a:t>                      } </a:t>
            </a:r>
            <a:endParaRPr lang="zh-CN" altLang="en-US" smtClean="0"/>
          </a:p>
        </p:txBody>
      </p:sp>
      <p:sp>
        <p:nvSpPr>
          <p:cNvPr id="151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CC7DE2-DBAE-426E-BFA3-9F4D3CACBE11}" type="slidenum">
              <a:rPr lang="en-US" altLang="ko-KR" smtClean="0">
                <a:ea typeface="굴림" pitchFamily="34" charset="-127"/>
              </a:rPr>
              <a:pPr/>
              <a:t>73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Since </a:t>
            </a:r>
            <a:r>
              <a:rPr lang="en-US" altLang="zh-CN" b="1" dirty="0" smtClean="0"/>
              <a:t>TCP does not use negative acknowledgments</a:t>
            </a:r>
            <a:r>
              <a:rPr lang="en-US" altLang="zh-CN" dirty="0" smtClean="0"/>
              <a:t>, the receiver</a:t>
            </a:r>
          </a:p>
          <a:p>
            <a:r>
              <a:rPr lang="en-US" altLang="zh-CN" dirty="0" smtClean="0"/>
              <a:t>cannot send an explicit negative acknowledgment back to the sender. Instead, it </a:t>
            </a:r>
          </a:p>
          <a:p>
            <a:r>
              <a:rPr lang="en-US" altLang="zh-CN" b="1" dirty="0" smtClean="0"/>
              <a:t>simply </a:t>
            </a:r>
            <a:r>
              <a:rPr lang="en-US" altLang="zh-CN" b="1" dirty="0" err="1" smtClean="0"/>
              <a:t>reacknowledges</a:t>
            </a:r>
            <a:r>
              <a:rPr lang="en-US" altLang="zh-CN" dirty="0" smtClean="0"/>
              <a:t> (that is, generates a duplicate ACK for) the last in-order byte of</a:t>
            </a:r>
          </a:p>
          <a:p>
            <a:r>
              <a:rPr lang="en-US" altLang="zh-CN" dirty="0" smtClean="0"/>
              <a:t>data it has received. (Note that Table 3.2 allows for the case that the receiver does</a:t>
            </a:r>
          </a:p>
          <a:p>
            <a:r>
              <a:rPr lang="en-US" altLang="zh-CN" dirty="0" smtClean="0"/>
              <a:t>not discard out-of-order segments.)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75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Because TCP is not permitted to overflow the allocated buffer, we must have</a:t>
            </a:r>
          </a:p>
          <a:p>
            <a:r>
              <a:rPr lang="en-US" altLang="zh-CN" smtClean="0"/>
              <a:t>LastByteRcvd — LastByteRead ^ RcvBuffer</a:t>
            </a:r>
          </a:p>
          <a:p>
            <a:r>
              <a:rPr lang="en-US" altLang="zh-CN" smtClean="0"/>
              <a:t>The receive window, denoted rwnd is set to the amount of spare room in the buffer:</a:t>
            </a:r>
          </a:p>
          <a:p>
            <a:r>
              <a:rPr lang="en-US" altLang="zh-CN" smtClean="0"/>
              <a:t>rwnd = RcvBuffer — [LastByteRcvd — LastByteRead]</a:t>
            </a:r>
            <a:endParaRPr lang="zh-CN" altLang="en-US" smtClean="0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1A2AD4-314E-449F-87D9-ACEDB97B2B4D}" type="slidenum">
              <a:rPr lang="en-US" altLang="ko-KR" smtClean="0">
                <a:ea typeface="굴림" pitchFamily="34" charset="-127"/>
              </a:rPr>
              <a:pPr/>
              <a:t>79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client randomly chooses an initial sequence number (</a:t>
            </a:r>
            <a:r>
              <a:rPr lang="en-US" altLang="zh-CN" dirty="0" err="1" smtClean="0"/>
              <a:t>client_isn</a:t>
            </a:r>
            <a:r>
              <a:rPr lang="en-US" altLang="zh-CN" dirty="0" smtClean="0"/>
              <a:t>) and puts</a:t>
            </a:r>
          </a:p>
          <a:p>
            <a:r>
              <a:rPr lang="en-US" altLang="zh-CN" dirty="0" smtClean="0"/>
              <a:t>this number in the sequence number field of the initial TCP SYN segment. </a:t>
            </a:r>
          </a:p>
          <a:p>
            <a:r>
              <a:rPr lang="en-US" altLang="zh-CN" dirty="0" smtClean="0"/>
              <a:t>There has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been considerable interest in properly randomizing the choice of the</a:t>
            </a:r>
          </a:p>
          <a:p>
            <a:r>
              <a:rPr lang="en-US" altLang="zh-CN" dirty="0" err="1" smtClean="0"/>
              <a:t>client_isn</a:t>
            </a:r>
            <a:r>
              <a:rPr lang="en-US" altLang="zh-CN" dirty="0" smtClean="0"/>
              <a:t> in order to avoid certain security attacks [CERT 2001-09].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83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outstanding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英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aʊtˈstændɪŋ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] 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美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aʊtˈstændɪŋ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aʊtˌstæn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-] </a:t>
            </a:r>
          </a:p>
          <a:p>
            <a:pPr fontAlgn="ctr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adj.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杰出的； 显著的； 凸出的； 未完成的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85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Suppose that the client application decides it wants to close the connection.</a:t>
            </a:r>
          </a:p>
          <a:p>
            <a:r>
              <a:rPr lang="en-US" altLang="zh-CN" dirty="0" smtClean="0"/>
              <a:t>(Note that the server could also choose to close the connection.) This causes the</a:t>
            </a:r>
          </a:p>
          <a:p>
            <a:r>
              <a:rPr lang="en-US" altLang="zh-CN" dirty="0" smtClean="0"/>
              <a:t>client TCP to send a TCP segment with the FIN bit set to 1 and to enter the</a:t>
            </a:r>
          </a:p>
          <a:p>
            <a:r>
              <a:rPr lang="en-US" altLang="zh-CN" dirty="0" smtClean="0"/>
              <a:t>F1N_WAIT_1 state. While in the FIN_WAIT_1 state, the client TCP waits for a TCP</a:t>
            </a:r>
          </a:p>
          <a:p>
            <a:r>
              <a:rPr lang="en-US" altLang="zh-CN" dirty="0" smtClean="0"/>
              <a:t>segment from the server with an acknowledgment. When it receives this segment,</a:t>
            </a:r>
          </a:p>
          <a:p>
            <a:r>
              <a:rPr lang="en-US" altLang="zh-CN" dirty="0" smtClean="0"/>
              <a:t>the client TCP enters the FIN_WAIT_2 state. While in the FIN_WAIT_2 state, the</a:t>
            </a:r>
          </a:p>
          <a:p>
            <a:r>
              <a:rPr lang="en-US" altLang="zh-CN" dirty="0" smtClean="0"/>
              <a:t>client waits for another segment from the server with the FIN bit set to 1; after</a:t>
            </a:r>
          </a:p>
          <a:p>
            <a:r>
              <a:rPr lang="en-US" altLang="zh-CN" dirty="0" smtClean="0"/>
              <a:t>receiving this segment, the client TCP acknowledges the server's segment and</a:t>
            </a:r>
          </a:p>
          <a:p>
            <a:r>
              <a:rPr lang="en-US" altLang="zh-CN" dirty="0" smtClean="0"/>
              <a:t>enters the TIME_WAIT state. The TIME_WAIT state lets the TCP client resend the</a:t>
            </a:r>
          </a:p>
          <a:p>
            <a:r>
              <a:rPr lang="en-US" altLang="zh-CN" dirty="0" smtClean="0"/>
              <a:t>final acknowledgment in case the ACK is lost. The time spent in the TIME_WAIT</a:t>
            </a:r>
          </a:p>
          <a:p>
            <a:r>
              <a:rPr lang="en-US" altLang="zh-CN" dirty="0" smtClean="0"/>
              <a:t>state is implementation-dependent, but typical values are 30 seconds, 1 minute, and</a:t>
            </a:r>
          </a:p>
          <a:p>
            <a:r>
              <a:rPr lang="en-US" altLang="zh-CN" dirty="0" smtClean="0"/>
              <a:t>2 minutes. After the wait, the connection formally closes and all resources on the</a:t>
            </a:r>
          </a:p>
          <a:p>
            <a:r>
              <a:rPr lang="en-US" altLang="zh-CN" dirty="0" smtClean="0"/>
              <a:t>client side (including port numbers) are released.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86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Let's assume that the application in Host A is sending data into the connection</a:t>
            </a:r>
          </a:p>
          <a:p>
            <a:r>
              <a:rPr lang="en-US" altLang="zh-CN" dirty="0" smtClean="0"/>
              <a:t>(for example, passing data to the transport-level protocol via a socket) at an average</a:t>
            </a:r>
          </a:p>
          <a:p>
            <a:r>
              <a:rPr lang="en-US" altLang="zh-CN" dirty="0" smtClean="0"/>
              <a:t>rate of </a:t>
            </a:r>
            <a:r>
              <a:rPr lang="en-US" altLang="zh-CN" dirty="0" err="1" smtClean="0"/>
              <a:t>Xin</a:t>
            </a:r>
            <a:r>
              <a:rPr lang="en-US" altLang="zh-CN" dirty="0" smtClean="0"/>
              <a:t> bytes/sec. These data are original in the sense that each unit of data is sent</a:t>
            </a:r>
          </a:p>
          <a:p>
            <a:r>
              <a:rPr lang="en-US" altLang="zh-CN" dirty="0" smtClean="0"/>
              <a:t>into the socket only once. The underlying transport-level protocol is a simple one.</a:t>
            </a:r>
          </a:p>
          <a:p>
            <a:r>
              <a:rPr lang="en-US" altLang="zh-CN" dirty="0" smtClean="0"/>
              <a:t>Data is encapsulated and sent; </a:t>
            </a:r>
            <a:r>
              <a:rPr lang="en-US" altLang="zh-CN" b="1" dirty="0" smtClean="0"/>
              <a:t>no error recovery (for example, retransmission), </a:t>
            </a:r>
            <a:r>
              <a:rPr lang="en-US" altLang="zh-CN" dirty="0" smtClean="0"/>
              <a:t>flow</a:t>
            </a:r>
          </a:p>
          <a:p>
            <a:r>
              <a:rPr lang="en-US" altLang="zh-CN" dirty="0" smtClean="0"/>
              <a:t>control, or congestion control is performed. Ignoring the additional overhead due to</a:t>
            </a:r>
          </a:p>
          <a:p>
            <a:r>
              <a:rPr lang="en-US" altLang="zh-CN" dirty="0" smtClean="0"/>
              <a:t>Adding </a:t>
            </a:r>
            <a:r>
              <a:rPr lang="en-US" altLang="zh-CN" dirty="0" err="1" smtClean="0"/>
              <a:t>tansport</a:t>
            </a:r>
            <a:r>
              <a:rPr lang="en-US" altLang="zh-CN" dirty="0" smtClean="0"/>
              <a:t>- and lower-layer header information, the rate at which Host A offers</a:t>
            </a:r>
          </a:p>
          <a:p>
            <a:r>
              <a:rPr lang="en-US" altLang="zh-CN" dirty="0" smtClean="0"/>
              <a:t>traffic to the router in this first scenario is thus </a:t>
            </a:r>
            <a:r>
              <a:rPr lang="en-US" altLang="zh-CN" dirty="0" err="1" smtClean="0"/>
              <a:t>Xin</a:t>
            </a:r>
            <a:r>
              <a:rPr lang="en-US" altLang="zh-CN" dirty="0" smtClean="0"/>
              <a:t> bytes/sec. Host B operates in a </a:t>
            </a:r>
          </a:p>
          <a:p>
            <a:r>
              <a:rPr lang="en-US" altLang="zh-CN" dirty="0" smtClean="0"/>
              <a:t>similar manner, and we assume </a:t>
            </a:r>
            <a:r>
              <a:rPr lang="en-US" altLang="zh-CN" b="1" dirty="0" smtClean="0"/>
              <a:t>for simplicity </a:t>
            </a:r>
            <a:r>
              <a:rPr lang="en-US" altLang="zh-CN" dirty="0" smtClean="0"/>
              <a:t>that it too is sending at a rate of \in</a:t>
            </a:r>
          </a:p>
          <a:p>
            <a:r>
              <a:rPr lang="en-US" altLang="zh-CN" dirty="0" smtClean="0"/>
              <a:t>bytes/sec. Packets from Hosts A and B pass through a router and over a shared outgoing link of capacity C.</a:t>
            </a:r>
          </a:p>
          <a:p>
            <a:endParaRPr lang="en-GB" altLang="zh-CN" dirty="0" smtClean="0"/>
          </a:p>
          <a:p>
            <a:r>
              <a:rPr lang="en-US" altLang="zh-CN" dirty="0" smtClean="0"/>
              <a:t>When the sending rate is above C/2, however, the throughput is only C/2. This upper</a:t>
            </a:r>
          </a:p>
          <a:p>
            <a:r>
              <a:rPr lang="en-US" altLang="zh-CN" dirty="0" smtClean="0"/>
              <a:t>limit on throughput is a consequence of the sharing of link capacity between two</a:t>
            </a:r>
          </a:p>
          <a:p>
            <a:r>
              <a:rPr lang="en-US" altLang="zh-CN" dirty="0" smtClean="0"/>
              <a:t>connections. </a:t>
            </a:r>
          </a:p>
          <a:p>
            <a:endParaRPr lang="en-GB" altLang="zh-CN" dirty="0" smtClean="0"/>
          </a:p>
          <a:p>
            <a:r>
              <a:rPr lang="en-US" altLang="zh-CN" dirty="0" smtClean="0"/>
              <a:t>When the sending rate exceeds R/2, the</a:t>
            </a:r>
          </a:p>
          <a:p>
            <a:r>
              <a:rPr lang="en-US" altLang="zh-CN" dirty="0" smtClean="0"/>
              <a:t>average number of queued packets in the router is unbounded, and the average delay</a:t>
            </a:r>
          </a:p>
          <a:p>
            <a:r>
              <a:rPr lang="en-US" altLang="zh-CN" dirty="0" smtClean="0"/>
              <a:t>between source and destination becomes infinite (assuming that the connections</a:t>
            </a:r>
          </a:p>
          <a:p>
            <a:r>
              <a:rPr lang="en-US" altLang="zh-CN" dirty="0" smtClean="0"/>
              <a:t>operate at these sending rates for an infinite period of time and there is an infinite</a:t>
            </a:r>
          </a:p>
          <a:p>
            <a:r>
              <a:rPr lang="en-US" altLang="zh-CN" dirty="0" smtClean="0"/>
              <a:t>amount of buffering available). Thus, while operating at an aggregate throughput of</a:t>
            </a:r>
          </a:p>
          <a:p>
            <a:r>
              <a:rPr lang="en-US" altLang="zh-CN" dirty="0" smtClean="0"/>
              <a:t>near/? may be ideal from a throughput standpoint, it is far from ideal from a delay</a:t>
            </a:r>
          </a:p>
          <a:p>
            <a:r>
              <a:rPr lang="en-US" altLang="zh-CN" dirty="0" smtClean="0"/>
              <a:t>standpoint. Even in this (extremely) idealized scenario we’ve already found one</a:t>
            </a:r>
          </a:p>
          <a:p>
            <a:r>
              <a:rPr lang="en-US" altLang="zh-CN" dirty="0" smtClean="0"/>
              <a:t>cost of a congested network—</a:t>
            </a:r>
            <a:r>
              <a:rPr lang="en-US" altLang="zh-CN" b="1" dirty="0" smtClean="0"/>
              <a:t>large queuing delays are experienced as the packet-</a:t>
            </a:r>
          </a:p>
          <a:p>
            <a:r>
              <a:rPr lang="en-US" altLang="zh-CN" b="1" dirty="0" smtClean="0"/>
              <a:t>arrival rate nears the link capacity.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90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撇号</a:t>
            </a:r>
          </a:p>
          <a:p>
            <a:r>
              <a:rPr lang="en-US" altLang="zh-CN" dirty="0" err="1" smtClean="0"/>
              <a:t>piēhào</a:t>
            </a:r>
            <a:endParaRPr lang="en-US" altLang="zh-CN" dirty="0" smtClean="0"/>
          </a:p>
          <a:p>
            <a:r>
              <a:rPr lang="en-US" altLang="zh-CN" dirty="0" smtClean="0"/>
              <a:t>[prime] </a:t>
            </a:r>
            <a:r>
              <a:rPr lang="zh-CN" altLang="en-US" dirty="0" smtClean="0"/>
              <a:t>在书写或印刷中所加的符号或重音“</a:t>
            </a:r>
            <a:r>
              <a:rPr lang="en-US" altLang="zh-CN" dirty="0" smtClean="0"/>
              <a:t>'”,</a:t>
            </a:r>
            <a:r>
              <a:rPr lang="zh-CN" altLang="en-US" dirty="0" smtClean="0"/>
              <a:t>以区别一个字母和另一个有关的字母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</a:t>
            </a:r>
            <a:r>
              <a:rPr lang="en-US" altLang="zh-CN" dirty="0" smtClean="0"/>
              <a:t>a'</a:t>
            </a:r>
            <a:r>
              <a:rPr lang="zh-CN" altLang="en-US" dirty="0" smtClean="0"/>
              <a:t>区别</a:t>
            </a:r>
            <a:r>
              <a:rPr lang="en-US" altLang="zh-CN" dirty="0" smtClean="0"/>
              <a:t>a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a"),</a:t>
            </a:r>
            <a:r>
              <a:rPr lang="zh-CN" altLang="en-US" dirty="0" smtClean="0"/>
              <a:t>或指明有关的单位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如角度的分或米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或区分一种数学功能</a:t>
            </a:r>
            <a:endParaRPr lang="en-GB" altLang="zh-CN" dirty="0" smtClean="0"/>
          </a:p>
          <a:p>
            <a:endParaRPr lang="en-GB" altLang="zh-CN" dirty="0" smtClean="0"/>
          </a:p>
          <a:p>
            <a:r>
              <a:rPr lang="en-US" altLang="zh-CN" dirty="0" smtClean="0"/>
              <a:t>Let us now slightly modify scenario 1 in the following two ways (see Figure 3.45).</a:t>
            </a:r>
          </a:p>
          <a:p>
            <a:r>
              <a:rPr lang="en-US" altLang="zh-CN" dirty="0" smtClean="0"/>
              <a:t>First, the amount of router buffering is assumed to be finite. </a:t>
            </a:r>
            <a:r>
              <a:rPr lang="en-US" altLang="zh-CN" b="1" dirty="0" smtClean="0"/>
              <a:t>A consequence </a:t>
            </a:r>
            <a:r>
              <a:rPr lang="en-US" altLang="zh-CN" dirty="0" smtClean="0"/>
              <a:t>of this</a:t>
            </a:r>
          </a:p>
          <a:p>
            <a:r>
              <a:rPr lang="en-US" altLang="zh-CN" dirty="0" smtClean="0"/>
              <a:t>real-world assumption is that </a:t>
            </a:r>
            <a:r>
              <a:rPr lang="en-US" altLang="zh-CN" b="1" dirty="0" smtClean="0"/>
              <a:t>packets will be dropped when arriving to an already-</a:t>
            </a:r>
          </a:p>
          <a:p>
            <a:r>
              <a:rPr lang="en-US" altLang="zh-CN" b="1" dirty="0" smtClean="0"/>
              <a:t>full buffer.</a:t>
            </a:r>
            <a:r>
              <a:rPr lang="en-US" altLang="zh-CN" dirty="0" smtClean="0"/>
              <a:t> Second, we assume that each connection is reliable. If a packet </a:t>
            </a:r>
          </a:p>
          <a:p>
            <a:r>
              <a:rPr lang="en-US" altLang="zh-CN" dirty="0" smtClean="0"/>
              <a:t>containing a transport-level segment is dropped at the router, the sender will eventually</a:t>
            </a:r>
          </a:p>
          <a:p>
            <a:r>
              <a:rPr lang="en-US" altLang="zh-CN" dirty="0" smtClean="0"/>
              <a:t>retransmit it. </a:t>
            </a:r>
            <a:r>
              <a:rPr lang="en-US" altLang="zh-CN" b="1" dirty="0" smtClean="0">
                <a:solidFill>
                  <a:schemeClr val="accent2"/>
                </a:solidFill>
              </a:rPr>
              <a:t>Because packets can be retransmitted, we must now be more careful</a:t>
            </a:r>
          </a:p>
          <a:p>
            <a:r>
              <a:rPr lang="en-US" altLang="zh-CN" b="1" dirty="0" smtClean="0">
                <a:solidFill>
                  <a:schemeClr val="accent2"/>
                </a:solidFill>
              </a:rPr>
              <a:t>with our use of the term sending rate</a:t>
            </a:r>
            <a:r>
              <a:rPr lang="en-US" altLang="zh-CN" dirty="0" smtClean="0"/>
              <a:t>. Specifically, let us again denote the rate at</a:t>
            </a:r>
          </a:p>
          <a:p>
            <a:r>
              <a:rPr lang="en-US" altLang="zh-CN" dirty="0" smtClean="0"/>
              <a:t>which the application sends original data into the socket by </a:t>
            </a:r>
            <a:r>
              <a:rPr lang="en-US" altLang="zh-CN" dirty="0" err="1" smtClean="0"/>
              <a:t>Xin</a:t>
            </a:r>
            <a:r>
              <a:rPr lang="en-US" altLang="zh-CN" dirty="0" smtClean="0"/>
              <a:t> bytes/sec. The rate at</a:t>
            </a:r>
          </a:p>
          <a:p>
            <a:r>
              <a:rPr lang="en-US" altLang="zh-CN" dirty="0" smtClean="0"/>
              <a:t>which the transport layer sends segments (containing original data and </a:t>
            </a:r>
          </a:p>
          <a:p>
            <a:r>
              <a:rPr lang="en-US" altLang="zh-CN" dirty="0" smtClean="0"/>
              <a:t>retransmitted data) into the network will be denoted X[n bytes/sec. X[n is sometimes referred to</a:t>
            </a:r>
          </a:p>
          <a:p>
            <a:r>
              <a:rPr lang="en-US" altLang="zh-CN" dirty="0" smtClean="0"/>
              <a:t>as the </a:t>
            </a:r>
            <a:r>
              <a:rPr lang="en-US" altLang="zh-CN" b="1" dirty="0" smtClean="0">
                <a:solidFill>
                  <a:schemeClr val="accent6"/>
                </a:solidFill>
              </a:rPr>
              <a:t>offered load </a:t>
            </a:r>
            <a:r>
              <a:rPr lang="en-US" altLang="zh-CN" dirty="0" smtClean="0"/>
              <a:t>to the network.</a:t>
            </a:r>
            <a:endParaRPr lang="zh-CN" altLang="en-US" dirty="0" smtClean="0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529D22-943F-4FAD-BB88-C83F6D8C122D}" type="slidenum">
              <a:rPr lang="en-US" altLang="ko-KR" smtClean="0">
                <a:ea typeface="굴림" pitchFamily="34" charset="-127"/>
              </a:rPr>
              <a:pPr/>
              <a:t>91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 see here another cost of a congested </a:t>
            </a:r>
          </a:p>
          <a:p>
            <a:r>
              <a:rPr lang="en-US" altLang="zh-CN" dirty="0" smtClean="0"/>
              <a:t>network—the sender must perform retransmissions in order to compensate for dropped</a:t>
            </a:r>
          </a:p>
          <a:p>
            <a:r>
              <a:rPr lang="en-US" altLang="zh-CN" dirty="0" smtClean="0"/>
              <a:t>(lost) packets due to buffer overflow.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92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290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982919-0281-4C0F-91BB-4B4C9304A70B}" type="slidenum">
              <a:rPr lang="en-US" altLang="ko-KR" smtClean="0">
                <a:ea typeface="굴림" pitchFamily="34" charset="-127"/>
              </a:rPr>
              <a:pPr/>
              <a:t>11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93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The reason for the eventual decrease in throughput with increasing offered load</a:t>
            </a:r>
          </a:p>
          <a:p>
            <a:r>
              <a:rPr lang="en-US" altLang="zh-CN" dirty="0" smtClean="0"/>
              <a:t>is evident when one considers the amount of wasted work done by the network. In</a:t>
            </a:r>
          </a:p>
          <a:p>
            <a:r>
              <a:rPr lang="en-US" altLang="zh-CN" dirty="0" smtClean="0"/>
              <a:t>the high-traffic scenario outlined above, whenever a packet is dropped at a second-</a:t>
            </a:r>
          </a:p>
          <a:p>
            <a:r>
              <a:rPr lang="en-US" altLang="zh-CN" dirty="0" smtClean="0"/>
              <a:t>hop router, the work done by the first-hop router in forwarding a packet to the </a:t>
            </a:r>
          </a:p>
          <a:p>
            <a:r>
              <a:rPr lang="en-US" altLang="zh-CN" dirty="0" smtClean="0"/>
              <a:t>second-hop router ends up being "wasted." The network would have been equally well</a:t>
            </a:r>
          </a:p>
          <a:p>
            <a:r>
              <a:rPr lang="en-US" altLang="zh-CN" dirty="0" smtClean="0"/>
              <a:t>off (more accurately, equally bad off) if the first router had simply discarded that</a:t>
            </a:r>
          </a:p>
          <a:p>
            <a:r>
              <a:rPr lang="en-US" altLang="zh-CN" dirty="0" smtClean="0"/>
              <a:t>packet and remained idle. More to the point, the transmission capacity used at the</a:t>
            </a:r>
          </a:p>
          <a:p>
            <a:r>
              <a:rPr lang="en-US" altLang="zh-CN" dirty="0" smtClean="0"/>
              <a:t>first router to forward the packet to the second router could have been much more</a:t>
            </a:r>
          </a:p>
          <a:p>
            <a:r>
              <a:rPr lang="en-US" altLang="zh-CN" dirty="0" smtClean="0"/>
              <a:t>profitably used to transmit a different packet. (For example, when selecting a packet</a:t>
            </a:r>
          </a:p>
          <a:p>
            <a:r>
              <a:rPr lang="en-US" altLang="zh-CN" dirty="0" smtClean="0"/>
              <a:t>for transmission, it might be better for a router to give priority to packets that have</a:t>
            </a:r>
          </a:p>
          <a:p>
            <a:r>
              <a:rPr lang="en-US" altLang="zh-CN" dirty="0" smtClean="0"/>
              <a:t>already traversed some number of upstream routers.) So here we see yet another cost</a:t>
            </a:r>
          </a:p>
          <a:p>
            <a:r>
              <a:rPr lang="en-US" altLang="zh-CN" dirty="0" smtClean="0"/>
              <a:t>of dropping a packet due to congestion—when a packet is dropped along a path, the </a:t>
            </a:r>
          </a:p>
          <a:p>
            <a:r>
              <a:rPr lang="en-US" altLang="zh-CN" dirty="0" smtClean="0"/>
              <a:t>transmission capacity that was used at each of the upstream links to forward that</a:t>
            </a:r>
          </a:p>
          <a:p>
            <a:r>
              <a:rPr lang="en-US" altLang="zh-CN" dirty="0" smtClean="0"/>
              <a:t>packet to the point at which it is dropped ends up having been wasted,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94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2B4025-1653-4AB2-84CA-879AD35C3BB5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53176-5626-4756-8016-D07BDF77756D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8250" y="736600"/>
            <a:ext cx="4497388" cy="3373438"/>
          </a:xfrm>
          <a:ln w="12700" cap="flat">
            <a:solidFill>
              <a:schemeClr val="tx1"/>
            </a:solidFill>
          </a:ln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169" y="4420632"/>
            <a:ext cx="5170531" cy="4181766"/>
          </a:xfrm>
          <a:ln/>
        </p:spPr>
        <p:txBody>
          <a:bodyPr lIns="130073" tIns="65037" rIns="130073" bIns="65037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3087FC-697D-4CC1-9177-5B8A82AEC991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98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8250" y="736600"/>
            <a:ext cx="4497388" cy="3373438"/>
          </a:xfrm>
          <a:ln w="12700" cap="flat">
            <a:solidFill>
              <a:schemeClr val="tx1"/>
            </a:solidFill>
          </a:ln>
        </p:spPr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169" y="4420632"/>
            <a:ext cx="5170531" cy="4181766"/>
          </a:xfrm>
          <a:ln/>
        </p:spPr>
        <p:txBody>
          <a:bodyPr lIns="130073" tIns="65037" rIns="130073" bIns="65037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• End-to-end congestion control. In an end-to-end approach to congestion control.</a:t>
            </a:r>
          </a:p>
          <a:p>
            <a:r>
              <a:rPr lang="en-US" altLang="zh-CN" dirty="0" smtClean="0"/>
              <a:t>the network layer provides no explicit support to the transport layer for congestion-</a:t>
            </a:r>
          </a:p>
          <a:p>
            <a:r>
              <a:rPr lang="en-US" altLang="zh-CN" dirty="0" smtClean="0"/>
              <a:t>control purposes. Even the presence of congestion in the network must be </a:t>
            </a:r>
            <a:r>
              <a:rPr lang="en-US" altLang="zh-CN" dirty="0" err="1" smtClean="0"/>
              <a:t>infernJ</a:t>
            </a:r>
            <a:endParaRPr lang="en-US" altLang="zh-CN" dirty="0" smtClean="0"/>
          </a:p>
          <a:p>
            <a:r>
              <a:rPr lang="en-US" altLang="zh-CN" dirty="0" smtClean="0"/>
              <a:t>by the end systems based only on observed network behavior (for example, packet</a:t>
            </a:r>
          </a:p>
          <a:p>
            <a:r>
              <a:rPr lang="en-US" altLang="zh-CN" dirty="0" smtClean="0"/>
              <a:t>loss and delay). We will see in Section 3.7 that TCP must necessarily take this end-</a:t>
            </a:r>
          </a:p>
          <a:p>
            <a:r>
              <a:rPr lang="en-US" altLang="zh-CN" dirty="0" smtClean="0"/>
              <a:t>to-end approach toward congestion control, since </a:t>
            </a:r>
            <a:r>
              <a:rPr lang="en-US" altLang="zh-CN" b="1" dirty="0" smtClean="0"/>
              <a:t>the IP layer provides no feedback</a:t>
            </a:r>
          </a:p>
          <a:p>
            <a:r>
              <a:rPr lang="en-US" altLang="zh-CN" b="1" dirty="0" smtClean="0"/>
              <a:t>to the end systems regarding network congestion</a:t>
            </a:r>
            <a:r>
              <a:rPr lang="en-US" altLang="zh-CN" dirty="0" smtClean="0"/>
              <a:t>. TCP segment loss (as indicated</a:t>
            </a:r>
          </a:p>
          <a:p>
            <a:r>
              <a:rPr lang="en-US" altLang="zh-CN" dirty="0" smtClean="0"/>
              <a:t>by a timeout or a triple duplicate acknowledgment) is taken as an indication of network congestion and TCP decreases its window size accordingly. We will also «x</a:t>
            </a:r>
          </a:p>
          <a:p>
            <a:r>
              <a:rPr lang="en-US" altLang="zh-CN" dirty="0" smtClean="0"/>
              <a:t>a more recent proposal for TCP congestion control that uses increasing round-trip</a:t>
            </a:r>
          </a:p>
          <a:p>
            <a:r>
              <a:rPr lang="en-US" altLang="zh-CN" dirty="0" smtClean="0"/>
              <a:t>delay values as indicators of increased network congestion.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99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100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order to focus on congestion control (as opposed to flow control), let us </a:t>
            </a:r>
          </a:p>
          <a:p>
            <a:r>
              <a:rPr lang="en-US" altLang="zh-CN" dirty="0" smtClean="0"/>
              <a:t>henceforth </a:t>
            </a:r>
            <a:r>
              <a:rPr lang="en-US" altLang="zh-CN" b="1" dirty="0" smtClean="0"/>
              <a:t>assume that the TCP receive buffer is so large that the receive-window </a:t>
            </a:r>
          </a:p>
          <a:p>
            <a:r>
              <a:rPr lang="en-US" altLang="zh-CN" b="1" dirty="0" smtClean="0"/>
              <a:t>constraint can be ignored; </a:t>
            </a:r>
            <a:r>
              <a:rPr lang="en-US" altLang="zh-CN" dirty="0" smtClean="0"/>
              <a:t>thus, the amount of unacknowledged data at the sender is</a:t>
            </a:r>
          </a:p>
          <a:p>
            <a:r>
              <a:rPr lang="en-US" altLang="zh-CN" dirty="0" smtClean="0"/>
              <a:t>solely limited by 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. We will also assume that the sender always has data to</a:t>
            </a:r>
          </a:p>
          <a:p>
            <a:r>
              <a:rPr lang="en-US" altLang="zh-CN" dirty="0" smtClean="0"/>
              <a:t>send, i.e., that all segments in the congestion window are sent.</a:t>
            </a:r>
          </a:p>
          <a:p>
            <a:r>
              <a:rPr lang="en-US" altLang="zh-CN" dirty="0" smtClean="0"/>
              <a:t>The constraint above limits the amount of unacknowledged data at the sender</a:t>
            </a:r>
          </a:p>
          <a:p>
            <a:r>
              <a:rPr lang="en-US" altLang="zh-CN" dirty="0" smtClean="0"/>
              <a:t>and therefore indirectly limits the sender's send rate. To see this, consider a </a:t>
            </a:r>
          </a:p>
          <a:p>
            <a:r>
              <a:rPr lang="en-US" altLang="zh-CN" dirty="0" smtClean="0"/>
              <a:t>connection for which loss and packet transmission delays are negligible. Then, roughly, at</a:t>
            </a:r>
          </a:p>
          <a:p>
            <a:r>
              <a:rPr lang="en-US" altLang="zh-CN" dirty="0" smtClean="0"/>
              <a:t>the beginning of every RTT, the constraint permits the sender to send 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 bytes of</a:t>
            </a:r>
          </a:p>
          <a:p>
            <a:r>
              <a:rPr lang="en-US" altLang="zh-CN" dirty="0" smtClean="0"/>
              <a:t>data into the connection; at the end of the RTT the sender receives </a:t>
            </a:r>
          </a:p>
          <a:p>
            <a:r>
              <a:rPr lang="en-US" altLang="zh-CN" dirty="0" smtClean="0"/>
              <a:t>acknowledgments for the data. Thus the sender's send rate is roughly 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RTTbytes</a:t>
            </a:r>
            <a:r>
              <a:rPr lang="en-US" altLang="zh-CN" dirty="0" smtClean="0"/>
              <a:t>/sec. By</a:t>
            </a:r>
          </a:p>
          <a:p>
            <a:r>
              <a:rPr lang="en-US" altLang="zh-CN" dirty="0" smtClean="0"/>
              <a:t>adjusting the value of 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, the sender can therefore adjust the rate at which it</a:t>
            </a:r>
          </a:p>
          <a:p>
            <a:r>
              <a:rPr lang="en-US" altLang="zh-CN" dirty="0" smtClean="0"/>
              <a:t>sends data into its connection.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101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000" dirty="0" smtClean="0">
                <a:ea typeface="굴림" pitchFamily="34" charset="-127"/>
              </a:rPr>
              <a:t>MSS: maximum segment size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102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ramp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rAmp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n.</a:t>
            </a:r>
          </a:p>
          <a:p>
            <a:r>
              <a:rPr lang="zh-CN" altLang="en-US" dirty="0" smtClean="0"/>
              <a:t>斜坡</a:t>
            </a:r>
            <a:r>
              <a:rPr lang="en-US" altLang="zh-CN" dirty="0" smtClean="0"/>
              <a:t>, </a:t>
            </a:r>
            <a:r>
              <a:rPr lang="zh-CN" altLang="en-US" dirty="0" smtClean="0"/>
              <a:t>坡道</a:t>
            </a:r>
            <a:r>
              <a:rPr lang="en-US" altLang="zh-CN" dirty="0" smtClean="0"/>
              <a:t>, </a:t>
            </a:r>
            <a:r>
              <a:rPr lang="zh-CN" altLang="en-US" dirty="0" smtClean="0"/>
              <a:t>敲诈</a:t>
            </a:r>
          </a:p>
          <a:p>
            <a:r>
              <a:rPr lang="en-US" altLang="zh-CN" dirty="0" smtClean="0"/>
              <a:t>vi.</a:t>
            </a:r>
          </a:p>
          <a:p>
            <a:r>
              <a:rPr lang="zh-CN" altLang="en-US" dirty="0" smtClean="0"/>
              <a:t>狂跳乱撞</a:t>
            </a:r>
            <a:r>
              <a:rPr lang="en-US" altLang="zh-CN" dirty="0" smtClean="0"/>
              <a:t>, </a:t>
            </a:r>
            <a:r>
              <a:rPr lang="zh-CN" altLang="en-US" dirty="0" smtClean="0"/>
              <a:t>敲诈</a:t>
            </a:r>
            <a:r>
              <a:rPr lang="en-US" altLang="zh-CN" dirty="0" smtClean="0"/>
              <a:t>, </a:t>
            </a:r>
            <a:r>
              <a:rPr lang="zh-CN" altLang="en-US" dirty="0" smtClean="0"/>
              <a:t>蔓延</a:t>
            </a:r>
          </a:p>
          <a:p>
            <a:r>
              <a:rPr lang="en-US" altLang="zh-CN" dirty="0" err="1" smtClean="0"/>
              <a:t>vt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使有斜面</a:t>
            </a:r>
            <a:r>
              <a:rPr lang="en-US" altLang="zh-CN" dirty="0" smtClean="0"/>
              <a:t>, </a:t>
            </a:r>
            <a:r>
              <a:rPr lang="zh-CN" altLang="en-US" dirty="0" smtClean="0"/>
              <a:t>敲诈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103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A4883-BC76-4F27-81C3-BFE2FE466F6D}" type="slidenum">
              <a:rPr lang="en-US" altLang="zh-CN" smtClean="0">
                <a:latin typeface="Arial" pitchFamily="34" charset="0"/>
                <a:ea typeface="굴림" pitchFamily="34" charset="-127"/>
              </a:rPr>
              <a:pPr/>
              <a:t>12</a:t>
            </a:fld>
            <a:endParaRPr lang="en-US" altLang="zh-CN" smtClean="0">
              <a:latin typeface="Arial" pitchFamily="34" charset="0"/>
              <a:ea typeface="굴림" pitchFamily="34" charset="-127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infer</a:t>
            </a:r>
          </a:p>
          <a:p>
            <a:r>
              <a:rPr lang="en-US" altLang="zh-CN" dirty="0" smtClean="0"/>
              <a:t>[in5fE:]</a:t>
            </a:r>
          </a:p>
          <a:p>
            <a:r>
              <a:rPr lang="en-US" altLang="zh-CN" dirty="0" smtClean="0"/>
              <a:t>v.</a:t>
            </a:r>
          </a:p>
          <a:p>
            <a:r>
              <a:rPr lang="zh-CN" altLang="en-US" dirty="0" smtClean="0"/>
              <a:t>推断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105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106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8083D4-210B-4D0C-9068-726E14C93665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>
                <a:solidFill>
                  <a:srgbClr val="FFFFCC"/>
                </a:solidFill>
              </a:rPr>
              <a:t>Throughput </a:t>
            </a:r>
            <a:r>
              <a:rPr lang="zh-CN" altLang="en-US" sz="1400" dirty="0">
                <a:solidFill>
                  <a:srgbClr val="FFFFCC"/>
                </a:solidFill>
              </a:rPr>
              <a:t>吞吐量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6759D-457C-4073-978B-A1FC8D9A4E7C}" type="slidenum">
              <a:rPr lang="en-US" altLang="zh-CN"/>
              <a:pPr/>
              <a:t>108</a:t>
            </a:fld>
            <a:endParaRPr lang="en-US" altLang="zh-CN"/>
          </a:p>
        </p:txBody>
      </p:sp>
      <p:sp>
        <p:nvSpPr>
          <p:cNvPr id="98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194C0-0AC6-436E-8E92-759BCB56925A}" type="slidenum">
              <a:rPr lang="en-US" altLang="zh-CN">
                <a:latin typeface="Arial" pitchFamily="34" charset="0"/>
              </a:rPr>
              <a:pPr/>
              <a:t>113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062B00-2356-4C5E-8EC7-35069586A90F}" type="slidenum">
              <a:rPr lang="en-US" altLang="zh-CN">
                <a:latin typeface="Arial" pitchFamily="34" charset="0"/>
              </a:rPr>
              <a:pPr/>
              <a:t>114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Consider K TCP connections, each with a different end-to-end path, but all passing</a:t>
            </a:r>
          </a:p>
          <a:p>
            <a:r>
              <a:rPr lang="en-US" altLang="zh-CN" dirty="0" smtClean="0"/>
              <a:t>through a bottleneck link with transmission rate R bps. (By bottleneck link, we mean that for each connection, all the other links along the connection's path are not </a:t>
            </a:r>
          </a:p>
          <a:p>
            <a:r>
              <a:rPr lang="en-US" altLang="zh-CN" dirty="0" smtClean="0"/>
              <a:t>congested and have abundant transmission capacity as compared with the transmission</a:t>
            </a:r>
          </a:p>
          <a:p>
            <a:r>
              <a:rPr lang="en-US" altLang="zh-CN" dirty="0" smtClean="0"/>
              <a:t>capacity of the bottleneck link.) Suppose each connection is transferring a large file</a:t>
            </a:r>
          </a:p>
          <a:p>
            <a:r>
              <a:rPr lang="en-US" altLang="zh-CN" dirty="0" smtClean="0"/>
              <a:t>and there is no UDP traffic passing through the bottleneck link. A </a:t>
            </a:r>
          </a:p>
          <a:p>
            <a:r>
              <a:rPr lang="en-US" altLang="zh-CN" dirty="0" smtClean="0"/>
              <a:t>congestion-control mechanism is said to be fair if the average transmission rate of each connection</a:t>
            </a:r>
          </a:p>
          <a:p>
            <a:r>
              <a:rPr lang="en-US" altLang="zh-CN" dirty="0" smtClean="0"/>
              <a:t>is approximately R/K; that is, each connection gets an equal share of the link </a:t>
            </a:r>
          </a:p>
          <a:p>
            <a:r>
              <a:rPr lang="en-US" altLang="zh-CN" dirty="0" smtClean="0"/>
              <a:t>bandwidth.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Let's consider the simple case of two TCP connections sharing a single link</a:t>
            </a:r>
          </a:p>
          <a:p>
            <a:r>
              <a:rPr lang="en-US" altLang="zh-CN" dirty="0" smtClean="0"/>
              <a:t>with transmission rate R, as shown in Figure 3.55. Assume that the two connections</a:t>
            </a:r>
          </a:p>
          <a:p>
            <a:r>
              <a:rPr lang="en-US" altLang="zh-CN" dirty="0" smtClean="0"/>
              <a:t>have the same MSS and RTT (so that if they have the same congestion window size,</a:t>
            </a:r>
          </a:p>
          <a:p>
            <a:r>
              <a:rPr lang="en-US" altLang="zh-CN" dirty="0" smtClean="0"/>
              <a:t>then they have the same throughput), that they have a large amount of data to send,</a:t>
            </a:r>
          </a:p>
          <a:p>
            <a:r>
              <a:rPr lang="en-US" altLang="zh-CN" dirty="0" smtClean="0"/>
              <a:t>and that no other TCP connections or UDP </a:t>
            </a:r>
            <a:r>
              <a:rPr lang="en-US" altLang="zh-CN" dirty="0" err="1" smtClean="0"/>
              <a:t>datagrams</a:t>
            </a:r>
            <a:r>
              <a:rPr lang="en-US" altLang="zh-CN" dirty="0" smtClean="0"/>
              <a:t> traverse this shared link. Also,</a:t>
            </a:r>
          </a:p>
          <a:p>
            <a:r>
              <a:rPr lang="en-US" altLang="zh-CN" dirty="0" smtClean="0"/>
              <a:t>ignore the slow-start phase of TCP and assume the TCP connections are operating</a:t>
            </a:r>
          </a:p>
          <a:p>
            <a:r>
              <a:rPr lang="en-US" altLang="zh-CN" dirty="0" smtClean="0"/>
              <a:t>in CA mode (AIMD) at all times.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116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Suppose that the TCP window sizes are such that at a given point in time, </a:t>
            </a:r>
          </a:p>
          <a:p>
            <a:r>
              <a:rPr lang="en-US" altLang="zh-CN" dirty="0" smtClean="0"/>
              <a:t>connections 1 and 2 realize throughputs indicated by point A in Figure 3.56. Because</a:t>
            </a:r>
          </a:p>
          <a:p>
            <a:r>
              <a:rPr lang="en-US" altLang="zh-CN" dirty="0" smtClean="0"/>
              <a:t>the amount of link bandwidth jointly consumed by the two connections is less than R, no loss will occur, and both connections will increase their window by 1 MSS</a:t>
            </a:r>
          </a:p>
          <a:p>
            <a:r>
              <a:rPr lang="en-US" altLang="zh-CN" dirty="0" smtClean="0"/>
              <a:t>per RTT as a result of TCP's congestion-avoidance algorithm. Thus, the joint</a:t>
            </a:r>
          </a:p>
          <a:p>
            <a:r>
              <a:rPr lang="en-US" altLang="zh-CN" dirty="0" smtClean="0"/>
              <a:t>window sizes by a factor of two, and so on. You should convince yourself that the</a:t>
            </a:r>
          </a:p>
          <a:p>
            <a:r>
              <a:rPr lang="en-US" altLang="zh-CN" dirty="0" smtClean="0"/>
              <a:t>bandwidth realized by the two connections eventually fluctuates along the equal</a:t>
            </a:r>
          </a:p>
          <a:p>
            <a:r>
              <a:rPr lang="en-US" altLang="zh-CN" dirty="0" smtClean="0"/>
              <a:t>bandwidth share line. You should also convince yourself that the two connections</a:t>
            </a:r>
          </a:p>
          <a:p>
            <a:r>
              <a:rPr lang="en-US" altLang="zh-CN" dirty="0" smtClean="0"/>
              <a:t>will converge to this behavior regardless of where they are in the two-dimensional</a:t>
            </a:r>
          </a:p>
          <a:p>
            <a:r>
              <a:rPr lang="en-US" altLang="zh-CN" dirty="0" smtClean="0"/>
              <a:t>space! Although a number of idealized assumptions lie behind this scenario, it still</a:t>
            </a:r>
          </a:p>
          <a:p>
            <a:r>
              <a:rPr lang="en-US" altLang="zh-CN" dirty="0" smtClean="0"/>
              <a:t>provides an intuitive feel for why TCP results in an equal sharing of bandwidth</a:t>
            </a:r>
          </a:p>
          <a:p>
            <a:r>
              <a:rPr lang="en-US" altLang="zh-CN" dirty="0" smtClean="0"/>
              <a:t>among connections.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In our idealized scenario</a:t>
            </a:r>
            <a:r>
              <a:rPr lang="en-US" altLang="zh-CN" dirty="0" smtClean="0"/>
              <a:t>, we assumed that only TCP connections traverse the</a:t>
            </a:r>
          </a:p>
          <a:p>
            <a:r>
              <a:rPr lang="en-US" altLang="zh-CN" dirty="0" smtClean="0"/>
              <a:t>bottleneck link, that the connections have the same RTT value, and that only a single TCP connection is associated with a host-destination pair. </a:t>
            </a:r>
            <a:r>
              <a:rPr lang="en-US" altLang="zh-CN" b="1" dirty="0" smtClean="0"/>
              <a:t>In practice, these </a:t>
            </a:r>
          </a:p>
          <a:p>
            <a:r>
              <a:rPr lang="en-US" altLang="zh-CN" b="1" dirty="0" smtClean="0"/>
              <a:t>conditions are typically not met</a:t>
            </a:r>
            <a:r>
              <a:rPr lang="en-US" altLang="zh-CN" dirty="0" smtClean="0"/>
              <a:t>, and client-server applications can thus obtain very</a:t>
            </a:r>
          </a:p>
          <a:p>
            <a:r>
              <a:rPr lang="en-US" altLang="zh-CN" b="1" dirty="0" smtClean="0"/>
              <a:t>unequal portions </a:t>
            </a:r>
            <a:r>
              <a:rPr lang="en-US" altLang="zh-CN" dirty="0" smtClean="0"/>
              <a:t>of link bandwidth. In particular, it has been shown that when </a:t>
            </a:r>
          </a:p>
          <a:p>
            <a:r>
              <a:rPr lang="en-US" altLang="zh-CN" dirty="0" smtClean="0"/>
              <a:t>multiple connections share a common bottleneck, </a:t>
            </a:r>
            <a:r>
              <a:rPr lang="en-US" altLang="zh-CN" b="1" dirty="0" smtClean="0"/>
              <a:t>those sessions with a smaller RTT are</a:t>
            </a:r>
          </a:p>
          <a:p>
            <a:r>
              <a:rPr lang="en-US" altLang="zh-CN" b="1" dirty="0" smtClean="0"/>
              <a:t>able to grab the available bandwidth at that link more quickly as it becomes free</a:t>
            </a:r>
          </a:p>
          <a:p>
            <a:r>
              <a:rPr lang="en-US" altLang="zh-CN" dirty="0" smtClean="0"/>
              <a:t>(that is, open their congestion windows faster) and thus will enjoy higher </a:t>
            </a:r>
          </a:p>
          <a:p>
            <a:r>
              <a:rPr lang="en-US" altLang="zh-CN" dirty="0" smtClean="0"/>
              <a:t>throughput than those connections with larger RTTs [</a:t>
            </a:r>
            <a:r>
              <a:rPr lang="en-US" altLang="zh-CN" dirty="0" err="1" smtClean="0"/>
              <a:t>Lakshman</a:t>
            </a:r>
            <a:r>
              <a:rPr lang="en-US" altLang="zh-CN" dirty="0" smtClean="0"/>
              <a:t> 1997].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117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 smtClean="0"/>
              <a:t>From the perspective of TCP, the multimedia applications running</a:t>
            </a:r>
          </a:p>
          <a:p>
            <a:r>
              <a:rPr lang="en-US" altLang="zh-CN" b="1" dirty="0" smtClean="0"/>
              <a:t>over UDP are not being fair</a:t>
            </a:r>
            <a:r>
              <a:rPr lang="en-US" altLang="zh-CN" dirty="0" smtClean="0"/>
              <a:t>—they do not cooperate with the other connections nor</a:t>
            </a:r>
          </a:p>
          <a:p>
            <a:r>
              <a:rPr lang="en-US" altLang="zh-CN" dirty="0" smtClean="0"/>
              <a:t>adjust their transmission rates appropriately.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Because TCP congestion control will</a:t>
            </a:r>
          </a:p>
          <a:p>
            <a:r>
              <a:rPr lang="en-US" altLang="zh-CN" dirty="0" smtClean="0"/>
              <a:t>decrease its transmission rate in the face of increasing congestion (loss), while UDP</a:t>
            </a:r>
          </a:p>
          <a:p>
            <a:r>
              <a:rPr lang="en-US" altLang="zh-CN" dirty="0" smtClean="0"/>
              <a:t>sources need not, </a:t>
            </a:r>
            <a:r>
              <a:rPr lang="en-US" altLang="zh-CN" b="1" dirty="0" smtClean="0"/>
              <a:t>it is possible for UDP sources to crowd out TCP traffic</a:t>
            </a:r>
            <a:r>
              <a:rPr lang="en-US" altLang="zh-CN" dirty="0" smtClean="0"/>
              <a:t>. An area of</a:t>
            </a:r>
          </a:p>
          <a:p>
            <a:r>
              <a:rPr lang="en-US" altLang="zh-CN" dirty="0" smtClean="0"/>
              <a:t>research today is thus the development of congestion-control mechanisms for the</a:t>
            </a:r>
          </a:p>
          <a:p>
            <a:r>
              <a:rPr lang="en-US" altLang="zh-CN" dirty="0" smtClean="0"/>
              <a:t>Internet that prevent UDP traffic from bringing the Internet's throughput to a </a:t>
            </a:r>
          </a:p>
          <a:p>
            <a:r>
              <a:rPr lang="en-US" altLang="zh-CN" dirty="0" smtClean="0"/>
              <a:t>grinding halt [Floyd 1999; Floyd 2000; Kohler 2006].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crowd out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英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kraud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aut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] 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美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kraʊd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aʊt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]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释义（将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）拥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挤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出； 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排挤出；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crowd out</a:t>
            </a:r>
          </a:p>
          <a:p>
            <a:r>
              <a:rPr lang="zh-CN" altLang="en-US" dirty="0" smtClean="0"/>
              <a:t>挤出</a:t>
            </a:r>
            <a:r>
              <a:rPr lang="en-US" altLang="zh-CN" dirty="0" smtClean="0"/>
              <a:t>, </a:t>
            </a:r>
            <a:r>
              <a:rPr lang="zh-CN" altLang="en-US" dirty="0" smtClean="0"/>
              <a:t>推开</a:t>
            </a:r>
            <a:r>
              <a:rPr lang="en-US" altLang="zh-CN" dirty="0" smtClean="0"/>
              <a:t>, </a:t>
            </a:r>
            <a:r>
              <a:rPr lang="zh-CN" altLang="en-US" dirty="0" smtClean="0"/>
              <a:t>驱逐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u="sng" dirty="0" smtClean="0"/>
              <a:t>But even if we could force UDP traffic to behave fairly, the fairness problem would</a:t>
            </a:r>
          </a:p>
          <a:p>
            <a:r>
              <a:rPr lang="en-US" altLang="zh-CN" u="sng" dirty="0" smtClean="0"/>
              <a:t>still not be completely solved. </a:t>
            </a:r>
            <a:r>
              <a:rPr lang="en-US" altLang="zh-CN" dirty="0" smtClean="0"/>
              <a:t>This is because there is nothing to stop a TCP-based</a:t>
            </a:r>
          </a:p>
          <a:p>
            <a:r>
              <a:rPr lang="en-US" altLang="zh-CN" dirty="0" smtClean="0"/>
              <a:t>application from multiple parallel example, Web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We have just seen how TCP congestion control regulates an application's </a:t>
            </a:r>
          </a:p>
          <a:p>
            <a:r>
              <a:rPr lang="en-US" altLang="zh-CN" dirty="0" smtClean="0"/>
              <a:t>transmission rate via the congestion window mechanism. Many multimedia applications,</a:t>
            </a:r>
          </a:p>
          <a:p>
            <a:r>
              <a:rPr lang="en-US" altLang="zh-CN" dirty="0" smtClean="0"/>
              <a:t>such as Internet phone and video conferencing, often do not run over TCP for this</a:t>
            </a:r>
          </a:p>
          <a:p>
            <a:r>
              <a:rPr lang="en-US" altLang="zh-CN" dirty="0" smtClean="0"/>
              <a:t>very reason—they do not want their transmission rate throttled, even if the network</a:t>
            </a:r>
          </a:p>
          <a:p>
            <a:r>
              <a:rPr lang="en-US" altLang="zh-CN" dirty="0" smtClean="0"/>
              <a:t>is very congested. Instead, these applications prefer to run over UDP, which does</a:t>
            </a:r>
          </a:p>
          <a:p>
            <a:r>
              <a:rPr lang="en-US" altLang="zh-CN" dirty="0" smtClean="0"/>
              <a:t>not have built-in congestion control. When running over UDP, applications can</a:t>
            </a:r>
          </a:p>
          <a:p>
            <a:r>
              <a:rPr lang="en-US" altLang="zh-CN" dirty="0" smtClean="0"/>
              <a:t>pump their audio and video into the network at a constant rate and occasionally lose</a:t>
            </a:r>
          </a:p>
          <a:p>
            <a:r>
              <a:rPr lang="en-US" altLang="zh-CN" dirty="0" smtClean="0"/>
              <a:t>packets, rather than reduce their rates to "fair" levels at times of congestion and not</a:t>
            </a:r>
          </a:p>
          <a:p>
            <a:r>
              <a:rPr lang="en-US" altLang="zh-CN" dirty="0" smtClean="0"/>
              <a:t>lose any packets. From the perspective of TCP, the multimedia applications running</a:t>
            </a:r>
          </a:p>
          <a:p>
            <a:r>
              <a:rPr lang="en-US" altLang="zh-CN" dirty="0" smtClean="0"/>
              <a:t>over UDP are not being fair—they do not cooperate with the other connections nor</a:t>
            </a:r>
          </a:p>
          <a:p>
            <a:r>
              <a:rPr lang="en-US" altLang="zh-CN" dirty="0" smtClean="0"/>
              <a:t>adjust their transmission rates appropriately. Because TCP congestion control will</a:t>
            </a:r>
          </a:p>
          <a:p>
            <a:r>
              <a:rPr lang="en-US" altLang="zh-CN" dirty="0" smtClean="0"/>
              <a:t>decrease its transmission rate in the face of increasing congestion (loss), while UDP</a:t>
            </a:r>
          </a:p>
          <a:p>
            <a:r>
              <a:rPr lang="en-US" altLang="zh-CN" dirty="0" smtClean="0"/>
              <a:t>sources need not, it is possible for UDP sources to crowd out TCP traffic. An area of</a:t>
            </a:r>
          </a:p>
          <a:p>
            <a:r>
              <a:rPr lang="en-US" altLang="zh-CN" dirty="0" smtClean="0"/>
              <a:t>research today is thus the development of congestion-control mechanisms for the</a:t>
            </a:r>
          </a:p>
          <a:p>
            <a:r>
              <a:rPr lang="en-US" altLang="zh-CN" dirty="0" smtClean="0"/>
              <a:t>Internet that prevent UDP traffic from bringing the Internet's throughput to a </a:t>
            </a:r>
          </a:p>
          <a:p>
            <a:r>
              <a:rPr lang="en-US" altLang="zh-CN" dirty="0" smtClean="0"/>
              <a:t>grinding halt [Floyd 1999; Floyd 2000; Kohler 2006].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grinding halt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停顿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As an example, consider a link of rate</a:t>
            </a:r>
          </a:p>
          <a:p>
            <a:r>
              <a:rPr lang="en-US" altLang="zh-CN" dirty="0" smtClean="0"/>
              <a:t>R supporting </a:t>
            </a:r>
            <a:r>
              <a:rPr lang="en-US" altLang="zh-CN" b="1" dirty="0" smtClean="0"/>
              <a:t>nine</a:t>
            </a:r>
            <a:r>
              <a:rPr lang="en-US" altLang="zh-CN" dirty="0" smtClean="0"/>
              <a:t> ongoing client-server applications, with each of the applications</a:t>
            </a:r>
          </a:p>
          <a:p>
            <a:r>
              <a:rPr lang="en-US" altLang="zh-CN" dirty="0" smtClean="0"/>
              <a:t>using one TCP </a:t>
            </a:r>
            <a:r>
              <a:rPr lang="en-US" altLang="zh-CN" b="1" dirty="0" smtClean="0"/>
              <a:t>connection</a:t>
            </a:r>
            <a:r>
              <a:rPr lang="en-US" altLang="zh-CN" dirty="0" smtClean="0"/>
              <a:t>. If a new application comes along and also uses one</a:t>
            </a:r>
          </a:p>
          <a:p>
            <a:r>
              <a:rPr lang="en-US" altLang="zh-CN" dirty="0" smtClean="0"/>
              <a:t>TCP connection, then each application gets approximately the same transmission</a:t>
            </a:r>
          </a:p>
          <a:p>
            <a:r>
              <a:rPr lang="en-US" altLang="zh-CN" dirty="0" smtClean="0"/>
              <a:t>rate of R/10. But if this new application instead uses 11 parallel TCP connections,</a:t>
            </a:r>
          </a:p>
          <a:p>
            <a:r>
              <a:rPr lang="en-US" altLang="zh-CN" dirty="0" smtClean="0"/>
              <a:t>then </a:t>
            </a:r>
            <a:r>
              <a:rPr lang="en-US" altLang="zh-CN" b="1" dirty="0" smtClean="0"/>
              <a:t>the new application </a:t>
            </a:r>
            <a:r>
              <a:rPr lang="en-US" altLang="zh-CN" dirty="0" smtClean="0"/>
              <a:t>gets an unfair allocation of more than R/2. Because</a:t>
            </a:r>
          </a:p>
          <a:p>
            <a:r>
              <a:rPr lang="en-US" altLang="zh-CN" dirty="0" smtClean="0"/>
              <a:t>Web traffic is so pervasive in the Internet, multiple parallel connections are not</a:t>
            </a:r>
          </a:p>
          <a:p>
            <a:r>
              <a:rPr lang="en-US" altLang="zh-CN" dirty="0" smtClean="0"/>
              <a:t>uncommon.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118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Let us close our study of TCP's error-recovery mechanism by considering the </a:t>
            </a:r>
          </a:p>
          <a:p>
            <a:r>
              <a:rPr lang="en-US" altLang="zh-CN" dirty="0" smtClean="0"/>
              <a:t>following question: Is TCP a GBN or an SR protocol? Recall that TCP acknowledgments are</a:t>
            </a:r>
          </a:p>
          <a:p>
            <a:r>
              <a:rPr lang="en-US" altLang="zh-CN" dirty="0" smtClean="0"/>
              <a:t>cumulative and correctly received but out-of-order segments are not individually </a:t>
            </a:r>
            <a:r>
              <a:rPr lang="en-US" altLang="zh-CN" dirty="0" err="1" smtClean="0"/>
              <a:t>ACKed</a:t>
            </a:r>
            <a:r>
              <a:rPr lang="en-US" altLang="zh-CN" dirty="0" smtClean="0"/>
              <a:t> by the receiver. Consequently, as shown in Figure 3.33 (see also Figure 3.19),</a:t>
            </a:r>
          </a:p>
          <a:p>
            <a:r>
              <a:rPr lang="en-US" altLang="zh-CN" dirty="0" smtClean="0"/>
              <a:t>the TCP sender need only maintain the smallest sequence number of a transmitted but</a:t>
            </a:r>
          </a:p>
          <a:p>
            <a:r>
              <a:rPr lang="en-US" altLang="zh-CN" dirty="0" smtClean="0"/>
              <a:t>unacknowledged byte (</a:t>
            </a:r>
            <a:r>
              <a:rPr lang="en-US" altLang="zh-CN" dirty="0" err="1" smtClean="0"/>
              <a:t>SendBase</a:t>
            </a:r>
            <a:r>
              <a:rPr lang="en-US" altLang="zh-CN" dirty="0" smtClean="0"/>
              <a:t>) and the sequence number of the next byte to be</a:t>
            </a:r>
          </a:p>
          <a:p>
            <a:r>
              <a:rPr lang="en-US" altLang="zh-CN" dirty="0" smtClean="0"/>
              <a:t>sent (</a:t>
            </a:r>
            <a:r>
              <a:rPr lang="en-US" altLang="zh-CN" dirty="0" err="1" smtClean="0"/>
              <a:t>NextSeqNum</a:t>
            </a:r>
            <a:r>
              <a:rPr lang="en-US" altLang="zh-CN" dirty="0" smtClean="0"/>
              <a:t>). In this sense, TCP looks a lot like a GBN-style protocol. But</a:t>
            </a:r>
          </a:p>
          <a:p>
            <a:r>
              <a:rPr lang="en-US" altLang="zh-CN" dirty="0" smtClean="0"/>
              <a:t>there are some striking differences between TCP and Go-Back-N. Many TCP </a:t>
            </a:r>
          </a:p>
          <a:p>
            <a:r>
              <a:rPr lang="en-US" altLang="zh-CN" dirty="0" smtClean="0"/>
              <a:t>implementations will buffer correctly received but out-of-order segments [Stevens 1994].</a:t>
            </a:r>
          </a:p>
          <a:p>
            <a:r>
              <a:rPr lang="en-US" altLang="zh-CN" dirty="0" smtClean="0"/>
              <a:t>Consider also what happens when the sender sends a sequence of segments 1,2,...,</a:t>
            </a:r>
          </a:p>
          <a:p>
            <a:r>
              <a:rPr lang="en-US" altLang="zh-CN" dirty="0" smtClean="0"/>
              <a:t>N, and all of the segments arrive in order without error at the receiver. Further suppose</a:t>
            </a:r>
          </a:p>
          <a:p>
            <a:r>
              <a:rPr lang="en-US" altLang="zh-CN" dirty="0" smtClean="0"/>
              <a:t>that the acknowledgment for packet n &lt; N gets lost, but the remaining N- 1 </a:t>
            </a:r>
          </a:p>
          <a:p>
            <a:r>
              <a:rPr lang="en-US" altLang="zh-CN" dirty="0" smtClean="0"/>
              <a:t>acknowledgments arrive at the sender before their respective timeouts. In this example, GBN</a:t>
            </a:r>
          </a:p>
          <a:p>
            <a:r>
              <a:rPr lang="en-US" altLang="zh-CN" dirty="0" smtClean="0"/>
              <a:t>would retransmit not only packet n, but also all of the subsequent packets n + 1, n + 2,</a:t>
            </a:r>
          </a:p>
          <a:p>
            <a:r>
              <a:rPr lang="en-US" altLang="zh-CN" dirty="0" smtClean="0"/>
              <a:t>..., N. TCP, on the other hand, would retransmit at most one segment, namely, </a:t>
            </a:r>
          </a:p>
          <a:p>
            <a:r>
              <a:rPr lang="en-US" altLang="zh-CN" dirty="0" smtClean="0"/>
              <a:t>segment n. Moreover, TCP would not even retransmit segment n if the acknowledgment</a:t>
            </a:r>
          </a:p>
          <a:p>
            <a:r>
              <a:rPr lang="en-US" altLang="zh-CN" dirty="0" smtClean="0"/>
              <a:t>for segment n + 1 arrived before the timeout for segment n. A proposed modification to TCP, the so-called selective acknowledgment</a:t>
            </a:r>
          </a:p>
          <a:p>
            <a:r>
              <a:rPr lang="en-US" altLang="zh-CN" dirty="0" smtClean="0"/>
              <a:t>[RFC 2018], allows a TCP receiver to acknowledge out-of-order segments </a:t>
            </a:r>
          </a:p>
          <a:p>
            <a:r>
              <a:rPr lang="en-US" altLang="zh-CN" dirty="0" smtClean="0"/>
              <a:t>selectively rather than just cumulatively acknowledging the last correctly received, in-</a:t>
            </a:r>
          </a:p>
          <a:p>
            <a:r>
              <a:rPr lang="en-US" altLang="zh-CN" dirty="0" smtClean="0"/>
              <a:t>order segment. When combined with selective retransmission—skipping the</a:t>
            </a:r>
          </a:p>
          <a:p>
            <a:r>
              <a:rPr lang="en-US" altLang="zh-CN" dirty="0" smtClean="0"/>
              <a:t>retransmission of segments that have already been selectively acknowledged by the</a:t>
            </a:r>
          </a:p>
          <a:p>
            <a:r>
              <a:rPr lang="en-US" altLang="zh-CN" dirty="0" smtClean="0"/>
              <a:t>receiver—TCP looks a lot like our generic SR protocol. Thus, TCP's error-recovery</a:t>
            </a:r>
          </a:p>
          <a:p>
            <a:r>
              <a:rPr lang="en-US" altLang="zh-CN" dirty="0" smtClean="0"/>
              <a:t>mechanism is probably best categorized as a hybrid of GBN and SR protocols.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122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1B52A4-6295-4D03-9A6D-6AD406B3EF2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/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tuple</a:t>
            </a:r>
            <a:endParaRPr lang="en-US" altLang="zh-CN" sz="1200" b="0" i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英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tʌpl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]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美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[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tʌpl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]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n.[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计算机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元组，数组</a:t>
            </a:r>
          </a:p>
          <a:p>
            <a:endParaRPr lang="zh-CN" altLang="en-US" dirty="0" smtClean="0"/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0C436D-B57E-4707-B4E4-2114F4C0ECCA}" type="slidenum">
              <a:rPr lang="en-US" altLang="ko-KR" smtClean="0">
                <a:ea typeface="굴림" pitchFamily="34" charset="-127"/>
              </a:rPr>
              <a:pPr/>
              <a:t>14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32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A1BC64-C5F3-4369-AC97-96347E0DBB45}" type="slidenum">
              <a:rPr lang="en-US" altLang="ko-KR" smtClean="0">
                <a:ea typeface="굴림" pitchFamily="34" charset="-127"/>
              </a:rPr>
              <a:pPr/>
              <a:t>15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331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C102D-632F-42CF-B9A0-88AE29D2991A}" type="slidenum">
              <a:rPr lang="en-US" altLang="ko-KR" smtClean="0">
                <a:ea typeface="굴림" pitchFamily="34" charset="-127"/>
              </a:rPr>
              <a:pPr/>
              <a:t>16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Transport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3-</a:t>
            </a:r>
            <a:fld id="{B8F71AF9-25B3-4162-9094-4470D23022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Transport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3-</a:t>
            </a:r>
            <a:fld id="{C70B86BA-7B76-40FD-A8CB-4F89173E7B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Transport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3-</a:t>
            </a:r>
            <a:fld id="{F0FEAC33-9567-46F2-9DD4-519DCBC316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2: Application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C18B4-CE8B-418F-A732-5A7F358D3C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7772400" cy="2286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286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676400" y="6629400"/>
            <a:ext cx="304800" cy="228600"/>
          </a:xfrm>
        </p:spPr>
        <p:txBody>
          <a:bodyPr/>
          <a:lstStyle>
            <a:lvl1pPr>
              <a:defRPr/>
            </a:lvl1pPr>
          </a:lstStyle>
          <a:p>
            <a:fld id="{D78CF16A-8CA5-424F-B847-5B02236F3FA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Transport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3-</a:t>
            </a:r>
            <a:fld id="{565CAC1E-12A3-49D3-A4B8-289E5F22F9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Transport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3-</a:t>
            </a:r>
            <a:fld id="{19910325-191C-46C0-92D5-868F1EA993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Transport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FF0D41F8-8683-429C-82DB-294688D743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Transport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378256BA-DCA1-46DF-A671-56ED9703CE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Transport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CA060967-55FA-48C7-8D6C-4267BF54FA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Transport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65CA54EF-25F9-473B-B87E-78542FC521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Transport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71DA9796-851A-4F92-B411-ADDE482E90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Transport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BB55D8D3-1AF4-4F61-BF63-36737B5CF52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Transport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3-</a:t>
            </a:r>
            <a:fld id="{B9FD4501-FB29-4E31-8DC3-4AC8FF9BBC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07" r:id="rId10"/>
    <p:sldLayoutId id="2147483708" r:id="rId11"/>
    <p:sldLayoutId id="2147483715" r:id="rId12"/>
    <p:sldLayoutId id="2147483716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50.bin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52.bin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3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6.png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3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5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4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4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5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7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8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25.bin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6.png"/><Relationship Id="rId4" Type="http://schemas.openxmlformats.org/officeDocument/2006/relationships/image" Target="../media/image4.wmf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4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174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4EBF7841-F7E8-460E-8BE5-1D36D3C6F79F}" type="slidenum">
              <a:rPr lang="en-US" altLang="ko-KR" smtClean="0">
                <a:ea typeface="굴림" pitchFamily="34" charset="-127"/>
              </a:rPr>
              <a:pPr/>
              <a:t>1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4: Transport Layer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u="sng" smtClean="0">
                <a:solidFill>
                  <a:srgbClr val="FF0000"/>
                </a:solidFill>
                <a:ea typeface="굴림" pitchFamily="34" charset="-127"/>
              </a:rPr>
              <a:t>Our goals:</a:t>
            </a:r>
            <a:r>
              <a:rPr lang="en-US" altLang="ko-KR" sz="2400" smtClean="0">
                <a:ea typeface="굴림" pitchFamily="34" charset="-127"/>
              </a:rPr>
              <a:t> </a:t>
            </a:r>
          </a:p>
          <a:p>
            <a:r>
              <a:rPr lang="en-US" altLang="ko-KR" sz="2400" smtClean="0">
                <a:ea typeface="굴림" pitchFamily="34" charset="-127"/>
              </a:rPr>
              <a:t>understand principles behind transport layer services: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multiplexing/demultiplexing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reliable data transfer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flow control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congestion control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317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8163" y="1346200"/>
            <a:ext cx="4267200" cy="4648200"/>
          </a:xfrm>
        </p:spPr>
        <p:txBody>
          <a:bodyPr/>
          <a:lstStyle/>
          <a:p>
            <a:endParaRPr lang="en-US" altLang="ko-KR" sz="2400" smtClean="0">
              <a:ea typeface="굴림" pitchFamily="34" charset="-127"/>
            </a:endParaRPr>
          </a:p>
          <a:p>
            <a:r>
              <a:rPr lang="en-US" altLang="ko-KR" sz="2400" smtClean="0">
                <a:ea typeface="굴림" pitchFamily="34" charset="-127"/>
              </a:rPr>
              <a:t>learn about transport layer protocols in the Internet: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UDP: connectionless transport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TCP: connection-oriented transport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TCP congestion control</a:t>
            </a:r>
            <a:endParaRPr lang="en-US" altLang="ko-KR" sz="1800" smtClean="0">
              <a:ea typeface="굴림" pitchFamily="34" charset="-127"/>
            </a:endParaRPr>
          </a:p>
          <a:p>
            <a:endParaRPr lang="en-US" altLang="ko-KR" sz="240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686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081F67E8-3AD2-423F-B11B-2D80C1D357C2}" type="slidenum">
              <a:rPr lang="en-US" altLang="ko-KR" smtClean="0">
                <a:ea typeface="굴림" pitchFamily="34" charset="-127"/>
              </a:rPr>
              <a:pPr/>
              <a:t>10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4 outline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.1 Transport-layer services</a:t>
            </a:r>
          </a:p>
          <a:p>
            <a:r>
              <a:rPr lang="en-US" altLang="zh-CN" sz="2400" smtClean="0">
                <a:solidFill>
                  <a:srgbClr val="FF0000"/>
                </a:solidFill>
                <a:ea typeface="굴림" pitchFamily="34" charset="-127"/>
              </a:rPr>
              <a:t>4</a:t>
            </a:r>
            <a:r>
              <a:rPr lang="en-US" altLang="ko-KR" sz="2400" smtClean="0">
                <a:solidFill>
                  <a:srgbClr val="FF0000"/>
                </a:solidFill>
                <a:ea typeface="굴림" pitchFamily="34" charset="-127"/>
              </a:rPr>
              <a:t>.2 Multiplexing and demultiplexing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.3 Connectionless transport: UDP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.4 Principles of reliable data transfer</a:t>
            </a:r>
          </a:p>
        </p:txBody>
      </p:sp>
      <p:sp>
        <p:nvSpPr>
          <p:cNvPr id="3687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.5 Connection-oriented transport: TCP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segment structure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reliable data transfer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flow control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connection management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.6 Principles of congestion control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.7 TCP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1264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571D9DDF-2908-4022-A77C-502BD5DAC58F}" type="slidenum">
              <a:rPr lang="en-US" altLang="ko-KR" smtClean="0">
                <a:ea typeface="굴림" pitchFamily="34" charset="-127"/>
              </a:rPr>
              <a:pPr/>
              <a:t>100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4 outline</a:t>
            </a: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.1 Transport-layer services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.2 Multiplexing and demultiplexing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.3 Connectionless transport: UDP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.4 Principles of reliable data transfer</a:t>
            </a:r>
          </a:p>
        </p:txBody>
      </p:sp>
      <p:sp>
        <p:nvSpPr>
          <p:cNvPr id="1126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.5 Connection-oriented transport: TCP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segment structure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reliable data transfer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flow control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connection management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.6 Principles of congestion control</a:t>
            </a:r>
          </a:p>
          <a:p>
            <a:r>
              <a:rPr lang="en-US" altLang="zh-CN" sz="2400" smtClean="0">
                <a:solidFill>
                  <a:srgbClr val="FF0000"/>
                </a:solidFill>
                <a:ea typeface="굴림" pitchFamily="34" charset="-127"/>
              </a:rPr>
              <a:t>4</a:t>
            </a:r>
            <a:r>
              <a:rPr lang="en-US" altLang="ko-KR" sz="2400" smtClean="0">
                <a:solidFill>
                  <a:srgbClr val="FF0000"/>
                </a:solidFill>
                <a:ea typeface="굴림" pitchFamily="34" charset="-127"/>
              </a:rPr>
              <a:t>.7 TCP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1366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6B8203DD-8928-4DA9-84F0-1DD987FE2139}" type="slidenum">
              <a:rPr lang="en-US" altLang="ko-KR" smtClean="0">
                <a:ea typeface="굴림" pitchFamily="34" charset="-127"/>
              </a:rPr>
              <a:pPr/>
              <a:t>101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TCP Congestion Control: details</a:t>
            </a:r>
          </a:p>
        </p:txBody>
      </p:sp>
      <p:sp>
        <p:nvSpPr>
          <p:cNvPr id="1136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5029200" cy="3581400"/>
          </a:xfrm>
        </p:spPr>
        <p:txBody>
          <a:bodyPr/>
          <a:lstStyle/>
          <a:p>
            <a:r>
              <a:rPr lang="en-GB" altLang="ko-KR" sz="2400" dirty="0" smtClean="0">
                <a:ea typeface="굴림" pitchFamily="34" charset="-127"/>
              </a:rPr>
              <a:t>congestion window (</a:t>
            </a:r>
            <a:r>
              <a:rPr lang="en-GB" altLang="ko-KR" sz="2400" dirty="0" err="1" smtClean="0">
                <a:ea typeface="굴림" pitchFamily="34" charset="-127"/>
              </a:rPr>
              <a:t>cwnd</a:t>
            </a:r>
            <a:r>
              <a:rPr lang="en-GB" altLang="ko-KR" sz="2400" dirty="0" smtClean="0">
                <a:ea typeface="굴림" pitchFamily="34" charset="-127"/>
              </a:rPr>
              <a:t>) = send window</a:t>
            </a:r>
          </a:p>
          <a:p>
            <a:r>
              <a:rPr lang="en-US" altLang="ko-KR" sz="2400" dirty="0" smtClean="0">
                <a:ea typeface="굴림" pitchFamily="34" charset="-127"/>
              </a:rPr>
              <a:t>sender limits transmission:</a:t>
            </a:r>
          </a:p>
          <a:p>
            <a:pPr>
              <a:buFont typeface="ZapfDingbats" pitchFamily="82" charset="2"/>
              <a:buNone/>
            </a:pPr>
            <a:r>
              <a:rPr lang="en-US" altLang="ko-KR" sz="2000" b="1" dirty="0" smtClean="0">
                <a:solidFill>
                  <a:srgbClr val="FF0000"/>
                </a:solidFill>
                <a:latin typeface="Courier New" pitchFamily="49" charset="0"/>
                <a:ea typeface="굴림" pitchFamily="34" charset="-127"/>
              </a:rPr>
              <a:t> 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urier New" pitchFamily="49" charset="0"/>
                <a:ea typeface="굴림" pitchFamily="34" charset="-127"/>
              </a:rPr>
              <a:t>LastByteSent-LastByteAcked</a:t>
            </a:r>
            <a:endParaRPr lang="en-US" altLang="ko-KR" sz="2000" b="1" dirty="0" smtClean="0">
              <a:solidFill>
                <a:srgbClr val="FF0000"/>
              </a:solidFill>
              <a:latin typeface="Courier New" pitchFamily="49" charset="0"/>
              <a:ea typeface="굴림" pitchFamily="34" charset="-127"/>
            </a:endParaRPr>
          </a:p>
          <a:p>
            <a:pPr>
              <a:buFont typeface="ZapfDingbats" pitchFamily="82" charset="2"/>
              <a:buNone/>
            </a:pPr>
            <a:r>
              <a:rPr lang="en-US" altLang="ko-KR" sz="2000" b="1" dirty="0" smtClean="0">
                <a:solidFill>
                  <a:srgbClr val="FF0000"/>
                </a:solidFill>
                <a:latin typeface="Courier New" pitchFamily="49" charset="0"/>
                <a:ea typeface="굴림" pitchFamily="34" charset="-127"/>
                <a:sym typeface="Symbol" pitchFamily="18" charset="2"/>
              </a:rPr>
              <a:t>   min{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urier New" pitchFamily="49" charset="0"/>
                <a:ea typeface="굴림" pitchFamily="34" charset="-127"/>
                <a:sym typeface="Symbol" pitchFamily="18" charset="2"/>
              </a:rPr>
              <a:t>cwnd</a:t>
            </a:r>
            <a:r>
              <a:rPr lang="en-US" altLang="ko-KR" sz="2000" b="1" dirty="0" smtClean="0">
                <a:solidFill>
                  <a:srgbClr val="FF0000"/>
                </a:solidFill>
                <a:latin typeface="Courier New" pitchFamily="49" charset="0"/>
                <a:ea typeface="굴림" pitchFamily="34" charset="-127"/>
                <a:sym typeface="Symbol" pitchFamily="18" charset="2"/>
              </a:rPr>
              <a:t>,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urier New" pitchFamily="49" charset="0"/>
                <a:ea typeface="굴림" pitchFamily="34" charset="-127"/>
                <a:sym typeface="Symbol" pitchFamily="18" charset="2"/>
              </a:rPr>
              <a:t>rwnd</a:t>
            </a:r>
            <a:r>
              <a:rPr lang="en-US" altLang="ko-KR" sz="2000" b="1" dirty="0" smtClean="0">
                <a:solidFill>
                  <a:srgbClr val="FF0000"/>
                </a:solidFill>
                <a:latin typeface="Courier New" pitchFamily="49" charset="0"/>
                <a:ea typeface="굴림" pitchFamily="34" charset="-127"/>
                <a:sym typeface="Symbol" pitchFamily="18" charset="2"/>
              </a:rPr>
              <a:t>}</a:t>
            </a:r>
          </a:p>
          <a:p>
            <a:r>
              <a:rPr lang="en-US" altLang="ko-KR" sz="2400" dirty="0" smtClean="0">
                <a:ea typeface="굴림" pitchFamily="34" charset="-127"/>
              </a:rPr>
              <a:t>Roughly, send rate:</a:t>
            </a:r>
          </a:p>
          <a:p>
            <a:endParaRPr lang="en-US" altLang="ko-KR" sz="2400" dirty="0" smtClean="0">
              <a:ea typeface="굴림" pitchFamily="34" charset="-127"/>
            </a:endParaRPr>
          </a:p>
          <a:p>
            <a:endParaRPr lang="en-US" altLang="ko-KR" sz="2400" dirty="0" smtClean="0">
              <a:ea typeface="굴림" pitchFamily="34" charset="-127"/>
            </a:endParaRPr>
          </a:p>
          <a:p>
            <a:r>
              <a:rPr lang="en-US" altLang="ko-KR" sz="2400" b="1" dirty="0" err="1" smtClean="0">
                <a:latin typeface="Courier New" pitchFamily="49" charset="0"/>
                <a:ea typeface="굴림" pitchFamily="34" charset="-127"/>
              </a:rPr>
              <a:t>cwnd</a:t>
            </a:r>
            <a:r>
              <a:rPr lang="en-US" altLang="ko-KR" sz="2400" dirty="0" smtClean="0">
                <a:ea typeface="굴림" pitchFamily="34" charset="-127"/>
              </a:rPr>
              <a:t> is dynamic, function of perceived network congestion</a:t>
            </a:r>
          </a:p>
          <a:p>
            <a:endParaRPr lang="en-US" altLang="ko-KR" sz="2400" dirty="0" smtClean="0">
              <a:ea typeface="굴림" pitchFamily="34" charset="-127"/>
            </a:endParaRPr>
          </a:p>
        </p:txBody>
      </p:sp>
      <p:sp>
        <p:nvSpPr>
          <p:cNvPr id="11367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81600" y="160020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u="sng" dirty="0" smtClean="0">
                <a:solidFill>
                  <a:srgbClr val="FF0000"/>
                </a:solidFill>
                <a:ea typeface="굴림" pitchFamily="34" charset="-127"/>
              </a:rPr>
              <a:t>How does sender perceive congestion?</a:t>
            </a:r>
            <a:endParaRPr lang="en-US" altLang="ko-KR" sz="2400" dirty="0" smtClean="0">
              <a:ea typeface="굴림" pitchFamily="34" charset="-127"/>
            </a:endParaRPr>
          </a:p>
          <a:p>
            <a:r>
              <a:rPr lang="en-US" altLang="ko-KR" sz="2400" dirty="0" smtClean="0">
                <a:ea typeface="굴림" pitchFamily="34" charset="-127"/>
              </a:rPr>
              <a:t>loss event = timeout </a:t>
            </a:r>
            <a:r>
              <a:rPr lang="en-US" altLang="ko-KR" sz="2400" i="1" dirty="0" smtClean="0">
                <a:ea typeface="굴림" pitchFamily="34" charset="-127"/>
              </a:rPr>
              <a:t>or</a:t>
            </a:r>
            <a:r>
              <a:rPr lang="en-US" altLang="ko-KR" sz="2400" dirty="0" smtClean="0">
                <a:ea typeface="굴림" pitchFamily="34" charset="-127"/>
              </a:rPr>
              <a:t> 3 duplicate </a:t>
            </a:r>
            <a:r>
              <a:rPr lang="en-US" altLang="ko-KR" sz="2400" dirty="0" err="1" smtClean="0">
                <a:ea typeface="굴림" pitchFamily="34" charset="-127"/>
              </a:rPr>
              <a:t>acks</a:t>
            </a:r>
            <a:endParaRPr lang="en-US" altLang="ko-KR" sz="2400" dirty="0" smtClean="0">
              <a:ea typeface="굴림" pitchFamily="34" charset="-127"/>
            </a:endParaRPr>
          </a:p>
          <a:p>
            <a:r>
              <a:rPr lang="en-US" altLang="ko-KR" sz="2400" dirty="0" smtClean="0">
                <a:ea typeface="굴림" pitchFamily="34" charset="-127"/>
              </a:rPr>
              <a:t>TCP sender reduces rate (</a:t>
            </a:r>
            <a:r>
              <a:rPr lang="en-US" altLang="ko-KR" sz="2400" b="1" dirty="0" err="1" smtClean="0">
                <a:latin typeface="Courier New" pitchFamily="49" charset="0"/>
                <a:ea typeface="굴림" pitchFamily="34" charset="-127"/>
              </a:rPr>
              <a:t>cwnd</a:t>
            </a:r>
            <a:r>
              <a:rPr lang="en-US" altLang="ko-KR" sz="2400" dirty="0" smtClean="0">
                <a:ea typeface="굴림" pitchFamily="34" charset="-127"/>
              </a:rPr>
              <a:t>) after loss event</a:t>
            </a:r>
          </a:p>
          <a:p>
            <a:pPr>
              <a:buFont typeface="ZapfDingbats" pitchFamily="82" charset="2"/>
              <a:buNone/>
            </a:pPr>
            <a:r>
              <a:rPr lang="en-US" altLang="ko-KR" sz="2400" u="sng" dirty="0" smtClean="0">
                <a:solidFill>
                  <a:srgbClr val="FF0000"/>
                </a:solidFill>
                <a:ea typeface="굴림" pitchFamily="34" charset="-127"/>
              </a:rPr>
              <a:t>three mechanisms:</a:t>
            </a:r>
            <a:endParaRPr lang="en-US" altLang="ko-KR" sz="2400" dirty="0" smtClean="0">
              <a:ea typeface="굴림" pitchFamily="34" charset="-127"/>
            </a:endParaRP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AIMD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slow start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conservative after timeout events</a:t>
            </a:r>
          </a:p>
        </p:txBody>
      </p:sp>
      <p:grpSp>
        <p:nvGrpSpPr>
          <p:cNvPr id="113671" name="Group 5"/>
          <p:cNvGrpSpPr>
            <a:grpSpLocks/>
          </p:cNvGrpSpPr>
          <p:nvPr/>
        </p:nvGrpSpPr>
        <p:grpSpPr bwMode="auto">
          <a:xfrm>
            <a:off x="457200" y="4026602"/>
            <a:ext cx="4410075" cy="762000"/>
            <a:chOff x="1104" y="3564"/>
            <a:chExt cx="2778" cy="510"/>
          </a:xfrm>
        </p:grpSpPr>
        <p:sp>
          <p:nvSpPr>
            <p:cNvPr id="113672" name="Text Box 6"/>
            <p:cNvSpPr txBox="1">
              <a:spLocks noChangeArrowheads="1"/>
            </p:cNvSpPr>
            <p:nvPr/>
          </p:nvSpPr>
          <p:spPr bwMode="auto">
            <a:xfrm>
              <a:off x="1362" y="3671"/>
              <a:ext cx="588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000">
                  <a:ea typeface="굴림" pitchFamily="34" charset="-127"/>
                </a:rPr>
                <a:t>rate =</a:t>
              </a:r>
              <a:r>
                <a:rPr lang="en-US" altLang="ko-KR" sz="1000">
                  <a:latin typeface="Times New Roman" pitchFamily="18" charset="0"/>
                  <a:ea typeface="굴림" pitchFamily="34" charset="-127"/>
                </a:rPr>
                <a:t> </a:t>
              </a:r>
            </a:p>
          </p:txBody>
        </p:sp>
        <p:sp>
          <p:nvSpPr>
            <p:cNvPr id="113673" name="Text Box 7"/>
            <p:cNvSpPr txBox="1">
              <a:spLocks noChangeArrowheads="1"/>
            </p:cNvSpPr>
            <p:nvPr/>
          </p:nvSpPr>
          <p:spPr bwMode="auto">
            <a:xfrm>
              <a:off x="2319" y="3575"/>
              <a:ext cx="509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000" dirty="0" err="1" smtClean="0">
                  <a:ea typeface="굴림" pitchFamily="34" charset="-127"/>
                </a:rPr>
                <a:t>cwnd</a:t>
              </a:r>
              <a:r>
                <a:rPr lang="en-US" altLang="ko-KR" sz="1000" dirty="0" smtClean="0">
                  <a:latin typeface="Times New Roman" pitchFamily="18" charset="0"/>
                  <a:ea typeface="굴림" pitchFamily="34" charset="-127"/>
                </a:rPr>
                <a:t> </a:t>
              </a:r>
              <a:endParaRPr lang="en-US" altLang="ko-KR" sz="1000" dirty="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13674" name="Text Box 8"/>
            <p:cNvSpPr txBox="1">
              <a:spLocks noChangeArrowheads="1"/>
            </p:cNvSpPr>
            <p:nvPr/>
          </p:nvSpPr>
          <p:spPr bwMode="auto">
            <a:xfrm>
              <a:off x="2333" y="3797"/>
              <a:ext cx="45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000">
                  <a:ea typeface="굴림" pitchFamily="34" charset="-127"/>
                </a:rPr>
                <a:t>RTT</a:t>
              </a:r>
              <a:r>
                <a:rPr lang="en-US" altLang="ko-KR" sz="1000">
                  <a:latin typeface="Times New Roman" pitchFamily="18" charset="0"/>
                  <a:ea typeface="굴림" pitchFamily="34" charset="-127"/>
                </a:rPr>
                <a:t> </a:t>
              </a:r>
            </a:p>
          </p:txBody>
        </p:sp>
        <p:sp>
          <p:nvSpPr>
            <p:cNvPr id="113675" name="Text Box 9"/>
            <p:cNvSpPr txBox="1">
              <a:spLocks noChangeArrowheads="1"/>
            </p:cNvSpPr>
            <p:nvPr/>
          </p:nvSpPr>
          <p:spPr bwMode="auto">
            <a:xfrm>
              <a:off x="2953" y="3695"/>
              <a:ext cx="871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000">
                  <a:ea typeface="굴림" pitchFamily="34" charset="-127"/>
                </a:rPr>
                <a:t>Bytes/sec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13676" name="Line 10"/>
            <p:cNvSpPr>
              <a:spLocks noChangeShapeType="1"/>
            </p:cNvSpPr>
            <p:nvPr/>
          </p:nvSpPr>
          <p:spPr bwMode="auto">
            <a:xfrm flipV="1">
              <a:off x="2262" y="380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7" name="Rectangle 11"/>
            <p:cNvSpPr>
              <a:spLocks noChangeArrowheads="1"/>
            </p:cNvSpPr>
            <p:nvPr/>
          </p:nvSpPr>
          <p:spPr bwMode="auto">
            <a:xfrm>
              <a:off x="1104" y="3564"/>
              <a:ext cx="2778" cy="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9335A4FC-9223-4265-BE27-179E55B0D8C4}" type="slidenum">
              <a:rPr lang="en-US" altLang="ko-KR" smtClean="0">
                <a:ea typeface="굴림" pitchFamily="34" charset="-127"/>
              </a:rPr>
              <a:pPr/>
              <a:t>102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9" y="228600"/>
            <a:ext cx="8915401" cy="1143000"/>
          </a:xfrm>
        </p:spPr>
        <p:txBody>
          <a:bodyPr/>
          <a:lstStyle/>
          <a:p>
            <a:r>
              <a:rPr lang="en-US" altLang="ko-KR" sz="2800" dirty="0" smtClean="0">
                <a:ea typeface="굴림" pitchFamily="34" charset="-127"/>
              </a:rPr>
              <a:t>Additive Increase, Multiplicative Decrease (AIMD)</a:t>
            </a: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>
            <p:ph type="body" idx="1"/>
          </p:nvPr>
        </p:nvGraphicFramePr>
        <p:xfrm>
          <a:off x="2895600" y="3581400"/>
          <a:ext cx="5638800" cy="2560638"/>
        </p:xfrm>
        <a:graphic>
          <a:graphicData uri="http://schemas.openxmlformats.org/presentationml/2006/ole">
            <p:oleObj spid="_x0000_s16386" name="VISIO" r:id="rId4" imgW="7802280" imgH="3540960" progId="">
              <p:embed/>
            </p:oleObj>
          </a:graphicData>
        </a:graphic>
      </p:graphicFrame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457200" y="1371600"/>
            <a:ext cx="8229600" cy="229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ko-KR" sz="2400" i="1" dirty="0">
                <a:solidFill>
                  <a:srgbClr val="FF0000"/>
                </a:solidFill>
                <a:ea typeface="굴림" pitchFamily="34" charset="-127"/>
              </a:rPr>
              <a:t>Approach:</a:t>
            </a:r>
            <a:r>
              <a:rPr lang="en-US" altLang="ko-KR" sz="2400" dirty="0">
                <a:ea typeface="굴림" pitchFamily="34" charset="-127"/>
              </a:rPr>
              <a:t> increase transmission rate (window size), probing for usable bandwidth, until loss occurs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ko-KR" sz="2400" i="1" dirty="0">
                <a:solidFill>
                  <a:srgbClr val="FF0000"/>
                </a:solidFill>
                <a:ea typeface="굴림" pitchFamily="34" charset="-127"/>
              </a:rPr>
              <a:t>additive increase:</a:t>
            </a:r>
            <a:r>
              <a:rPr lang="en-US" altLang="ko-KR" sz="2400" dirty="0">
                <a:ea typeface="굴림" pitchFamily="34" charset="-127"/>
              </a:rPr>
              <a:t> increase </a:t>
            </a:r>
            <a:r>
              <a:rPr lang="en-US" altLang="ko-KR" sz="2400" b="1" dirty="0" err="1" smtClean="0">
                <a:ea typeface="굴림" pitchFamily="34" charset="-127"/>
              </a:rPr>
              <a:t>cwnd</a:t>
            </a:r>
            <a:r>
              <a:rPr lang="en-US" altLang="ko-KR" sz="2400" dirty="0" smtClean="0">
                <a:ea typeface="굴림" pitchFamily="34" charset="-127"/>
              </a:rPr>
              <a:t> </a:t>
            </a:r>
            <a:r>
              <a:rPr lang="en-US" altLang="ko-KR" sz="2400" dirty="0">
                <a:ea typeface="굴림" pitchFamily="34" charset="-127"/>
              </a:rPr>
              <a:t>by 1 MSS every RTT until loss </a:t>
            </a:r>
            <a:r>
              <a:rPr lang="en-US" altLang="ko-KR" sz="2400" dirty="0" smtClean="0">
                <a:ea typeface="굴림" pitchFamily="34" charset="-127"/>
              </a:rPr>
              <a:t>detected (</a:t>
            </a:r>
            <a:r>
              <a:rPr lang="en-US" altLang="ko-KR" sz="2400" i="1" dirty="0" smtClean="0">
                <a:solidFill>
                  <a:srgbClr val="0070C0"/>
                </a:solidFill>
                <a:ea typeface="굴림" pitchFamily="34" charset="-127"/>
              </a:rPr>
              <a:t>Congestion avoidance</a:t>
            </a:r>
            <a:r>
              <a:rPr lang="en-US" altLang="ko-KR" sz="2400" dirty="0" smtClean="0">
                <a:ea typeface="굴림" pitchFamily="34" charset="-127"/>
              </a:rPr>
              <a:t>)</a:t>
            </a:r>
            <a:endParaRPr lang="en-US" altLang="ko-KR" sz="2400" i="1" dirty="0">
              <a:ea typeface="굴림" pitchFamily="34" charset="-127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ko-KR" sz="2400" i="1" dirty="0">
                <a:solidFill>
                  <a:srgbClr val="FF0000"/>
                </a:solidFill>
                <a:ea typeface="굴림" pitchFamily="34" charset="-127"/>
              </a:rPr>
              <a:t>multiplicative decrease</a:t>
            </a:r>
            <a:r>
              <a:rPr lang="en-US" altLang="ko-KR" sz="2400" dirty="0">
                <a:solidFill>
                  <a:srgbClr val="FF0000"/>
                </a:solidFill>
                <a:ea typeface="굴림" pitchFamily="34" charset="-127"/>
              </a:rPr>
              <a:t>:</a:t>
            </a:r>
            <a:r>
              <a:rPr lang="en-US" altLang="ko-KR" sz="2400" dirty="0">
                <a:ea typeface="굴림" pitchFamily="34" charset="-127"/>
              </a:rPr>
              <a:t> cut </a:t>
            </a:r>
            <a:r>
              <a:rPr lang="en-US" altLang="ko-KR" sz="2400" b="1" dirty="0" err="1" smtClean="0">
                <a:ea typeface="굴림" pitchFamily="34" charset="-127"/>
              </a:rPr>
              <a:t>cwnd</a:t>
            </a:r>
            <a:r>
              <a:rPr lang="en-US" altLang="ko-KR" sz="2400" dirty="0" smtClean="0">
                <a:ea typeface="굴림" pitchFamily="34" charset="-127"/>
              </a:rPr>
              <a:t> </a:t>
            </a:r>
            <a:r>
              <a:rPr lang="en-US" altLang="ko-KR" sz="2400" dirty="0">
                <a:ea typeface="굴림" pitchFamily="34" charset="-127"/>
              </a:rPr>
              <a:t>in half after loss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ko-KR" sz="2400" dirty="0">
              <a:ea typeface="굴림" pitchFamily="34" charset="-127"/>
            </a:endParaRPr>
          </a:p>
        </p:txBody>
      </p:sp>
      <p:sp>
        <p:nvSpPr>
          <p:cNvPr id="16391" name="Text Box 10"/>
          <p:cNvSpPr txBox="1">
            <a:spLocks noChangeArrowheads="1"/>
          </p:cNvSpPr>
          <p:nvPr/>
        </p:nvSpPr>
        <p:spPr bwMode="auto">
          <a:xfrm>
            <a:off x="7539038" y="5757863"/>
            <a:ext cx="568325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  <a:ea typeface="굴림" pitchFamily="34" charset="-127"/>
              </a:rPr>
              <a:t>time</a:t>
            </a:r>
          </a:p>
        </p:txBody>
      </p:sp>
      <p:sp>
        <p:nvSpPr>
          <p:cNvPr id="16392" name="Rectangle 11"/>
          <p:cNvSpPr>
            <a:spLocks noChangeArrowheads="1"/>
          </p:cNvSpPr>
          <p:nvPr/>
        </p:nvSpPr>
        <p:spPr bwMode="auto">
          <a:xfrm>
            <a:off x="3352800" y="3581400"/>
            <a:ext cx="685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6393" name="Text Box 12"/>
          <p:cNvSpPr txBox="1">
            <a:spLocks noChangeArrowheads="1"/>
          </p:cNvSpPr>
          <p:nvPr/>
        </p:nvSpPr>
        <p:spPr bwMode="auto">
          <a:xfrm rot="-5400000">
            <a:off x="1677987" y="4722813"/>
            <a:ext cx="2314575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  <a:ea typeface="굴림" pitchFamily="34" charset="-127"/>
              </a:rPr>
              <a:t>congestion window size</a:t>
            </a:r>
          </a:p>
        </p:txBody>
      </p:sp>
      <p:sp>
        <p:nvSpPr>
          <p:cNvPr id="16394" name="Text Box 13"/>
          <p:cNvSpPr txBox="1">
            <a:spLocks noChangeArrowheads="1"/>
          </p:cNvSpPr>
          <p:nvPr/>
        </p:nvSpPr>
        <p:spPr bwMode="auto">
          <a:xfrm>
            <a:off x="177800" y="4295775"/>
            <a:ext cx="22367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34" charset="-127"/>
              </a:rPr>
              <a:t>Saw tooth</a:t>
            </a:r>
          </a:p>
          <a:p>
            <a:r>
              <a:rPr lang="en-US" altLang="ko-KR" sz="2000">
                <a:ea typeface="굴림" pitchFamily="34" charset="-127"/>
              </a:rPr>
              <a:t>behavior: probing</a:t>
            </a:r>
          </a:p>
          <a:p>
            <a:r>
              <a:rPr lang="en-US" altLang="ko-KR" sz="2000">
                <a:ea typeface="굴림" pitchFamily="34" charset="-127"/>
              </a:rPr>
              <a:t>for bandwidth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Transport Layer</a:t>
            </a:r>
            <a:endParaRPr lang="en-US" altLang="ko-KR" dirty="0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1469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5F4B53DD-B874-49F6-8E8C-D64B2F939AEE}" type="slidenum">
              <a:rPr lang="en-US" altLang="ko-KR" smtClean="0">
                <a:ea typeface="굴림" pitchFamily="34" charset="-127"/>
              </a:rPr>
              <a:pPr/>
              <a:t>103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TCP Slow Start</a:t>
            </a:r>
          </a:p>
        </p:txBody>
      </p:sp>
      <p:sp>
        <p:nvSpPr>
          <p:cNvPr id="1146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199"/>
            <a:ext cx="4038600" cy="4995809"/>
          </a:xfrm>
        </p:spPr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When connection begins, </a:t>
            </a:r>
            <a:r>
              <a:rPr lang="en-US" altLang="ko-KR" sz="2400" b="1" dirty="0" err="1" smtClean="0">
                <a:latin typeface="Courier New" pitchFamily="49" charset="0"/>
                <a:ea typeface="굴림" pitchFamily="34" charset="-127"/>
              </a:rPr>
              <a:t>cwnd</a:t>
            </a:r>
            <a:r>
              <a:rPr lang="en-US" altLang="ko-KR" sz="2400" dirty="0" smtClean="0">
                <a:ea typeface="굴림" pitchFamily="34" charset="-127"/>
              </a:rPr>
              <a:t> = 1 MSS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Example: MSS = 500 bytes &amp; RTT = 200 </a:t>
            </a:r>
            <a:r>
              <a:rPr lang="en-US" altLang="ko-KR" sz="2000" dirty="0" err="1" smtClean="0">
                <a:ea typeface="굴림" pitchFamily="34" charset="-127"/>
              </a:rPr>
              <a:t>msec</a:t>
            </a:r>
            <a:endParaRPr lang="en-US" altLang="ko-KR" sz="2000" dirty="0" smtClean="0">
              <a:ea typeface="굴림" pitchFamily="34" charset="-127"/>
            </a:endParaRP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initial rate = 20 kbps</a:t>
            </a:r>
          </a:p>
          <a:p>
            <a:r>
              <a:rPr lang="en-US" altLang="ko-KR" sz="2400" dirty="0" smtClean="0">
                <a:ea typeface="굴림" pitchFamily="34" charset="-127"/>
              </a:rPr>
              <a:t>available bandwidth may be &gt;&gt; MSS/RTT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desirable to quickly ramp up to respectable rate </a:t>
            </a:r>
          </a:p>
        </p:txBody>
      </p:sp>
      <p:sp>
        <p:nvSpPr>
          <p:cNvPr id="114694" name="Rectangle 5"/>
          <p:cNvSpPr>
            <a:spLocks noChangeArrowheads="1"/>
          </p:cNvSpPr>
          <p:nvPr/>
        </p:nvSpPr>
        <p:spPr bwMode="auto">
          <a:xfrm>
            <a:off x="4876800" y="1600200"/>
            <a:ext cx="403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ko-KR" altLang="ko-KR" sz="2400">
              <a:ea typeface="굴림" pitchFamily="34" charset="-127"/>
            </a:endParaRPr>
          </a:p>
        </p:txBody>
      </p:sp>
      <p:sp>
        <p:nvSpPr>
          <p:cNvPr id="114695" name="Rectangle 6"/>
          <p:cNvSpPr>
            <a:spLocks noChangeArrowheads="1"/>
          </p:cNvSpPr>
          <p:nvPr/>
        </p:nvSpPr>
        <p:spPr bwMode="auto">
          <a:xfrm>
            <a:off x="4419600" y="1600200"/>
            <a:ext cx="403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ko-KR" sz="2400" dirty="0">
              <a:ea typeface="굴림" pitchFamily="34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ko-KR" sz="2400" dirty="0">
              <a:ea typeface="굴림" pitchFamily="34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ko-KR" sz="2400" dirty="0">
              <a:ea typeface="굴림" pitchFamily="34" charset="-127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3885" y="160020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When connection begins, 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increase rate exponentially 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until first loss event: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</a:rPr>
              <a:t>double </a:t>
            </a:r>
            <a:r>
              <a:rPr kumimoji="0" lang="en-US" altLang="ko-K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굴림" pitchFamily="34" charset="-127"/>
              </a:rPr>
              <a:t>cwnd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</a:rPr>
              <a:t> every RTT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</a:rPr>
              <a:t>done by incrementing </a:t>
            </a:r>
            <a:r>
              <a:rPr kumimoji="0" lang="en-US" altLang="ko-K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굴림" pitchFamily="34" charset="-127"/>
              </a:rPr>
              <a:t>cwnd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</a:rPr>
              <a:t> for every ACK received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en-US" altLang="ko-KR" sz="24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Summary: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 initial rate is slow but ramps up exponentially fast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45"/>
          <p:cNvSpPr>
            <a:spLocks noChangeArrowheads="1"/>
          </p:cNvSpPr>
          <p:nvPr/>
        </p:nvSpPr>
        <p:spPr bwMode="auto">
          <a:xfrm>
            <a:off x="3101975" y="2735263"/>
            <a:ext cx="5969000" cy="11049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5" name="Rectangle 41"/>
          <p:cNvSpPr>
            <a:spLocks noChangeArrowheads="1"/>
          </p:cNvSpPr>
          <p:nvPr/>
        </p:nvSpPr>
        <p:spPr bwMode="auto">
          <a:xfrm>
            <a:off x="3111500" y="3933825"/>
            <a:ext cx="5969000" cy="1714500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6" name="Rectangle 40"/>
          <p:cNvSpPr>
            <a:spLocks noChangeArrowheads="1"/>
          </p:cNvSpPr>
          <p:nvPr/>
        </p:nvSpPr>
        <p:spPr bwMode="auto">
          <a:xfrm>
            <a:off x="3098800" y="1739900"/>
            <a:ext cx="5969000" cy="8255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9" name="Text Box 6"/>
          <p:cNvSpPr txBox="1">
            <a:spLocks noChangeArrowheads="1"/>
          </p:cNvSpPr>
          <p:nvPr/>
        </p:nvSpPr>
        <p:spPr bwMode="auto">
          <a:xfrm>
            <a:off x="2302510" y="1501775"/>
            <a:ext cx="4924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 pitchFamily="34" charset="0"/>
                <a:ea typeface="黑体" pitchFamily="49" charset="-122"/>
              </a:rPr>
              <a:t>M</a:t>
            </a:r>
            <a:r>
              <a:rPr lang="en-US" altLang="zh-CN" sz="2000" baseline="-25000" dirty="0" smtClean="0">
                <a:latin typeface="Arial" pitchFamily="34" charset="0"/>
                <a:ea typeface="黑体" pitchFamily="49" charset="-122"/>
              </a:rPr>
              <a:t>1</a:t>
            </a:r>
            <a:endParaRPr lang="en-US" altLang="zh-CN" sz="2000" baseline="-2500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0360" name="Line 7"/>
          <p:cNvSpPr>
            <a:spLocks noChangeShapeType="1"/>
          </p:cNvSpPr>
          <p:nvPr/>
        </p:nvSpPr>
        <p:spPr bwMode="auto">
          <a:xfrm>
            <a:off x="3101975" y="1771650"/>
            <a:ext cx="3309938" cy="3190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00361" name="Line 8"/>
          <p:cNvSpPr>
            <a:spLocks noChangeShapeType="1"/>
          </p:cNvSpPr>
          <p:nvPr/>
        </p:nvSpPr>
        <p:spPr bwMode="auto">
          <a:xfrm>
            <a:off x="3101975" y="2760663"/>
            <a:ext cx="3309938" cy="31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00362" name="Line 9"/>
          <p:cNvSpPr>
            <a:spLocks noChangeShapeType="1"/>
          </p:cNvSpPr>
          <p:nvPr/>
        </p:nvSpPr>
        <p:spPr bwMode="auto">
          <a:xfrm flipH="1">
            <a:off x="3101975" y="2227263"/>
            <a:ext cx="3309938" cy="319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00363" name="Text Box 10"/>
          <p:cNvSpPr txBox="1">
            <a:spLocks noChangeArrowheads="1"/>
          </p:cNvSpPr>
          <p:nvPr/>
        </p:nvSpPr>
        <p:spPr bwMode="auto">
          <a:xfrm>
            <a:off x="6324317" y="2024063"/>
            <a:ext cx="11483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itchFamily="34" charset="0"/>
                <a:ea typeface="黑体" pitchFamily="49" charset="-122"/>
              </a:rPr>
              <a:t> </a:t>
            </a:r>
            <a:r>
              <a:rPr lang="en-GB" altLang="zh-CN" sz="2000" dirty="0" smtClean="0">
                <a:latin typeface="Arial" pitchFamily="34" charset="0"/>
                <a:ea typeface="黑体" pitchFamily="49" charset="-122"/>
              </a:rPr>
              <a:t>ACK</a:t>
            </a:r>
            <a:r>
              <a:rPr lang="zh-CN" altLang="en-US" sz="2000" dirty="0" smtClean="0">
                <a:latin typeface="Arial" pitchFamily="34" charset="0"/>
                <a:ea typeface="黑体" pitchFamily="49" charset="-122"/>
              </a:rPr>
              <a:t> </a:t>
            </a:r>
            <a:r>
              <a:rPr lang="en-US" altLang="zh-CN" sz="2000" dirty="0">
                <a:latin typeface="Arial" pitchFamily="34" charset="0"/>
                <a:ea typeface="黑体" pitchFamily="49" charset="-122"/>
              </a:rPr>
              <a:t>M</a:t>
            </a:r>
            <a:r>
              <a:rPr lang="en-US" altLang="zh-CN" sz="2000" baseline="-25000" dirty="0">
                <a:latin typeface="Arial" pitchFamily="34" charset="0"/>
                <a:ea typeface="黑体" pitchFamily="49" charset="-122"/>
              </a:rPr>
              <a:t>1</a:t>
            </a:r>
            <a:endParaRPr lang="en-US" altLang="zh-CN" sz="200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0364" name="Line 11"/>
          <p:cNvSpPr>
            <a:spLocks noChangeShapeType="1"/>
          </p:cNvSpPr>
          <p:nvPr/>
        </p:nvSpPr>
        <p:spPr bwMode="auto">
          <a:xfrm>
            <a:off x="3101975" y="5741988"/>
            <a:ext cx="3309938" cy="31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>
              <a:solidFill>
                <a:schemeClr val="accent6"/>
              </a:solidFill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101975" y="1614488"/>
            <a:ext cx="3309938" cy="4872037"/>
            <a:chOff x="2042" y="674"/>
            <a:chExt cx="1569" cy="2711"/>
          </a:xfrm>
        </p:grpSpPr>
        <p:sp>
          <p:nvSpPr>
            <p:cNvPr id="100393" name="Line 14"/>
            <p:cNvSpPr>
              <a:spLocks noChangeShapeType="1"/>
            </p:cNvSpPr>
            <p:nvPr/>
          </p:nvSpPr>
          <p:spPr bwMode="auto">
            <a:xfrm>
              <a:off x="2042" y="674"/>
              <a:ext cx="0" cy="27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94" name="Line 15"/>
            <p:cNvSpPr>
              <a:spLocks noChangeShapeType="1"/>
            </p:cNvSpPr>
            <p:nvPr/>
          </p:nvSpPr>
          <p:spPr bwMode="auto">
            <a:xfrm>
              <a:off x="3611" y="674"/>
              <a:ext cx="0" cy="27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367" name="Text Box 16"/>
          <p:cNvSpPr txBox="1">
            <a:spLocks noChangeArrowheads="1"/>
          </p:cNvSpPr>
          <p:nvPr/>
        </p:nvSpPr>
        <p:spPr bwMode="auto">
          <a:xfrm>
            <a:off x="1897076" y="2565400"/>
            <a:ext cx="949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 pitchFamily="34" charset="0"/>
                <a:ea typeface="黑体" pitchFamily="49" charset="-122"/>
              </a:rPr>
              <a:t>M</a:t>
            </a:r>
            <a:r>
              <a:rPr lang="en-US" altLang="zh-CN" sz="2000" baseline="-25000" dirty="0" smtClean="0">
                <a:latin typeface="Arial" pitchFamily="34" charset="0"/>
                <a:ea typeface="黑体" pitchFamily="49" charset="-122"/>
              </a:rPr>
              <a:t>2</a:t>
            </a:r>
            <a:r>
              <a:rPr lang="en-US" altLang="zh-CN" sz="2000" dirty="0" smtClean="0">
                <a:latin typeface="Arial" pitchFamily="34" charset="0"/>
                <a:ea typeface="黑体" pitchFamily="49" charset="-122"/>
              </a:rPr>
              <a:t>~M</a:t>
            </a:r>
            <a:r>
              <a:rPr lang="en-US" altLang="zh-CN" sz="2000" baseline="-25000" dirty="0" smtClean="0">
                <a:latin typeface="Arial" pitchFamily="34" charset="0"/>
                <a:ea typeface="黑体" pitchFamily="49" charset="-122"/>
              </a:rPr>
              <a:t>3</a:t>
            </a:r>
            <a:endParaRPr lang="en-US" altLang="zh-CN" sz="2000" baseline="-2500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0368" name="Line 17"/>
          <p:cNvSpPr>
            <a:spLocks noChangeShapeType="1"/>
          </p:cNvSpPr>
          <p:nvPr/>
        </p:nvSpPr>
        <p:spPr bwMode="auto">
          <a:xfrm>
            <a:off x="3101975" y="3079750"/>
            <a:ext cx="3309938" cy="3190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00369" name="Text Box 18"/>
          <p:cNvSpPr txBox="1">
            <a:spLocks noChangeArrowheads="1"/>
          </p:cNvSpPr>
          <p:nvPr/>
        </p:nvSpPr>
        <p:spPr bwMode="auto">
          <a:xfrm>
            <a:off x="6347675" y="2960688"/>
            <a:ext cx="1596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zh-CN" sz="2000" dirty="0" smtClean="0">
                <a:latin typeface="Arial" pitchFamily="34" charset="0"/>
                <a:ea typeface="黑体" pitchFamily="49" charset="-122"/>
              </a:rPr>
              <a:t>ACK </a:t>
            </a:r>
            <a:r>
              <a:rPr lang="en-US" altLang="zh-CN" sz="2000" dirty="0" smtClean="0">
                <a:latin typeface="Arial" pitchFamily="34" charset="0"/>
                <a:ea typeface="黑体" pitchFamily="49" charset="-122"/>
              </a:rPr>
              <a:t>M</a:t>
            </a:r>
            <a:r>
              <a:rPr lang="en-US" altLang="zh-CN" sz="2000" baseline="-25000" dirty="0" smtClean="0">
                <a:latin typeface="Arial" pitchFamily="34" charset="0"/>
                <a:ea typeface="黑体" pitchFamily="49" charset="-122"/>
              </a:rPr>
              <a:t>2</a:t>
            </a:r>
            <a:r>
              <a:rPr lang="en-US" altLang="zh-CN" sz="2000" dirty="0" smtClean="0">
                <a:latin typeface="Arial" pitchFamily="34" charset="0"/>
                <a:ea typeface="黑体" pitchFamily="49" charset="-122"/>
              </a:rPr>
              <a:t>~M</a:t>
            </a:r>
            <a:r>
              <a:rPr lang="en-US" altLang="zh-CN" sz="2000" baseline="-25000" dirty="0" smtClean="0">
                <a:latin typeface="Arial" pitchFamily="34" charset="0"/>
                <a:ea typeface="黑体" pitchFamily="49" charset="-122"/>
              </a:rPr>
              <a:t>3 </a:t>
            </a:r>
            <a:endParaRPr lang="en-US" altLang="zh-CN" sz="200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0370" name="Line 19"/>
          <p:cNvSpPr>
            <a:spLocks noChangeShapeType="1"/>
          </p:cNvSpPr>
          <p:nvPr/>
        </p:nvSpPr>
        <p:spPr bwMode="auto">
          <a:xfrm flipH="1">
            <a:off x="3101975" y="3187700"/>
            <a:ext cx="3309938" cy="319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00371" name="Line 20"/>
          <p:cNvSpPr>
            <a:spLocks noChangeShapeType="1"/>
          </p:cNvSpPr>
          <p:nvPr/>
        </p:nvSpPr>
        <p:spPr bwMode="auto">
          <a:xfrm flipH="1">
            <a:off x="3101975" y="3506788"/>
            <a:ext cx="3309938" cy="319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00372" name="Text Box 21"/>
          <p:cNvSpPr txBox="1">
            <a:spLocks noChangeArrowheads="1"/>
          </p:cNvSpPr>
          <p:nvPr/>
        </p:nvSpPr>
        <p:spPr bwMode="auto">
          <a:xfrm>
            <a:off x="1843101" y="3679825"/>
            <a:ext cx="949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 pitchFamily="34" charset="0"/>
                <a:ea typeface="黑体" pitchFamily="49" charset="-122"/>
              </a:rPr>
              <a:t>M</a:t>
            </a:r>
            <a:r>
              <a:rPr lang="en-US" altLang="zh-CN" sz="2000" baseline="-25000" dirty="0" smtClean="0">
                <a:latin typeface="Arial" pitchFamily="34" charset="0"/>
                <a:ea typeface="黑体" pitchFamily="49" charset="-122"/>
              </a:rPr>
              <a:t>4</a:t>
            </a:r>
            <a:r>
              <a:rPr lang="en-US" altLang="zh-CN" sz="2000" dirty="0" smtClean="0">
                <a:latin typeface="Arial" pitchFamily="34" charset="0"/>
                <a:ea typeface="黑体" pitchFamily="49" charset="-122"/>
              </a:rPr>
              <a:t>~M</a:t>
            </a:r>
            <a:r>
              <a:rPr lang="en-US" altLang="zh-CN" sz="2000" baseline="-25000" dirty="0" smtClean="0">
                <a:latin typeface="Arial" pitchFamily="34" charset="0"/>
                <a:ea typeface="黑体" pitchFamily="49" charset="-122"/>
              </a:rPr>
              <a:t>7</a:t>
            </a:r>
            <a:endParaRPr lang="en-US" altLang="zh-CN" sz="2000" baseline="-2500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0373" name="Text Box 22"/>
          <p:cNvSpPr txBox="1">
            <a:spLocks noChangeArrowheads="1"/>
          </p:cNvSpPr>
          <p:nvPr/>
        </p:nvSpPr>
        <p:spPr bwMode="auto">
          <a:xfrm>
            <a:off x="6319495" y="4149725"/>
            <a:ext cx="16532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itchFamily="34" charset="0"/>
                <a:ea typeface="黑体" pitchFamily="49" charset="-122"/>
              </a:rPr>
              <a:t> </a:t>
            </a:r>
            <a:r>
              <a:rPr lang="en-GB" altLang="zh-CN" sz="2000" dirty="0" smtClean="0">
                <a:latin typeface="Arial" pitchFamily="34" charset="0"/>
                <a:ea typeface="黑体" pitchFamily="49" charset="-122"/>
              </a:rPr>
              <a:t>ACK</a:t>
            </a:r>
            <a:r>
              <a:rPr lang="zh-CN" altLang="en-US" sz="2000" dirty="0" smtClean="0">
                <a:latin typeface="Arial" pitchFamily="34" charset="0"/>
                <a:ea typeface="黑体" pitchFamily="49" charset="-122"/>
              </a:rPr>
              <a:t> </a:t>
            </a:r>
            <a:r>
              <a:rPr lang="en-US" altLang="zh-CN" sz="2000" dirty="0">
                <a:latin typeface="Arial" pitchFamily="34" charset="0"/>
                <a:ea typeface="黑体" pitchFamily="49" charset="-122"/>
              </a:rPr>
              <a:t>M</a:t>
            </a:r>
            <a:r>
              <a:rPr lang="en-US" altLang="zh-CN" sz="2000" baseline="-25000" dirty="0">
                <a:latin typeface="Arial" pitchFamily="34" charset="0"/>
                <a:ea typeface="黑体" pitchFamily="49" charset="-122"/>
              </a:rPr>
              <a:t>4</a:t>
            </a:r>
            <a:r>
              <a:rPr lang="en-US" altLang="zh-CN" sz="2000" dirty="0">
                <a:latin typeface="Arial" pitchFamily="34" charset="0"/>
                <a:ea typeface="黑体" pitchFamily="49" charset="-122"/>
              </a:rPr>
              <a:t>~M</a:t>
            </a:r>
            <a:r>
              <a:rPr lang="en-US" altLang="zh-CN" sz="2000" baseline="-25000" dirty="0">
                <a:latin typeface="Arial" pitchFamily="34" charset="0"/>
                <a:ea typeface="黑体" pitchFamily="49" charset="-122"/>
              </a:rPr>
              <a:t>7 </a:t>
            </a:r>
            <a:endParaRPr lang="en-US" altLang="zh-CN" sz="200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0376" name="Line 25"/>
          <p:cNvSpPr>
            <a:spLocks noChangeShapeType="1"/>
          </p:cNvSpPr>
          <p:nvPr/>
        </p:nvSpPr>
        <p:spPr bwMode="auto">
          <a:xfrm flipH="1">
            <a:off x="3101975" y="5314950"/>
            <a:ext cx="3309938" cy="319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777242" name="Text Box 26"/>
          <p:cNvSpPr txBox="1">
            <a:spLocks noChangeArrowheads="1"/>
          </p:cNvSpPr>
          <p:nvPr/>
        </p:nvSpPr>
        <p:spPr bwMode="auto">
          <a:xfrm>
            <a:off x="179388" y="1509713"/>
            <a:ext cx="1285875" cy="4064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000" dirty="0" err="1">
                <a:latin typeface="Arial" charset="0"/>
                <a:ea typeface="黑体" pitchFamily="2" charset="-122"/>
              </a:rPr>
              <a:t>cwnd</a:t>
            </a:r>
            <a:r>
              <a:rPr lang="en-US" altLang="zh-CN" sz="2000" dirty="0">
                <a:latin typeface="Arial" charset="0"/>
                <a:ea typeface="黑体" pitchFamily="2" charset="-122"/>
              </a:rPr>
              <a:t> = 1 </a:t>
            </a:r>
          </a:p>
        </p:txBody>
      </p:sp>
      <p:sp>
        <p:nvSpPr>
          <p:cNvPr id="777243" name="Text Box 27"/>
          <p:cNvSpPr txBox="1">
            <a:spLocks noChangeArrowheads="1"/>
          </p:cNvSpPr>
          <p:nvPr/>
        </p:nvSpPr>
        <p:spPr bwMode="auto">
          <a:xfrm>
            <a:off x="179388" y="2586038"/>
            <a:ext cx="1285875" cy="406400"/>
          </a:xfrm>
          <a:prstGeom prst="rect">
            <a:avLst/>
          </a:prstGeom>
          <a:solidFill>
            <a:srgbClr val="FFCCFF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000" dirty="0" err="1">
                <a:latin typeface="Arial" charset="0"/>
                <a:ea typeface="黑体" pitchFamily="2" charset="-122"/>
              </a:rPr>
              <a:t>cwnd</a:t>
            </a:r>
            <a:r>
              <a:rPr lang="en-US" altLang="zh-CN" sz="2000" dirty="0">
                <a:latin typeface="Arial" charset="0"/>
                <a:ea typeface="黑体" pitchFamily="2" charset="-122"/>
              </a:rPr>
              <a:t> = 2 </a:t>
            </a:r>
          </a:p>
        </p:txBody>
      </p:sp>
      <p:sp>
        <p:nvSpPr>
          <p:cNvPr id="777244" name="Text Box 28"/>
          <p:cNvSpPr txBox="1">
            <a:spLocks noChangeArrowheads="1"/>
          </p:cNvSpPr>
          <p:nvPr/>
        </p:nvSpPr>
        <p:spPr bwMode="auto">
          <a:xfrm>
            <a:off x="179388" y="3679825"/>
            <a:ext cx="1285875" cy="406400"/>
          </a:xfrm>
          <a:prstGeom prst="rect">
            <a:avLst/>
          </a:prstGeom>
          <a:solidFill>
            <a:srgbClr val="99FF33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000" dirty="0" err="1">
                <a:latin typeface="Arial" charset="0"/>
                <a:ea typeface="黑体" pitchFamily="2" charset="-122"/>
              </a:rPr>
              <a:t>cwnd</a:t>
            </a:r>
            <a:r>
              <a:rPr lang="en-US" altLang="zh-CN" sz="2000" dirty="0">
                <a:latin typeface="Arial" charset="0"/>
                <a:ea typeface="黑体" pitchFamily="2" charset="-122"/>
              </a:rPr>
              <a:t> = 4 </a:t>
            </a:r>
          </a:p>
        </p:txBody>
      </p:sp>
      <p:sp>
        <p:nvSpPr>
          <p:cNvPr id="100380" name="Text Box 29"/>
          <p:cNvSpPr txBox="1">
            <a:spLocks noChangeArrowheads="1"/>
          </p:cNvSpPr>
          <p:nvPr/>
        </p:nvSpPr>
        <p:spPr bwMode="auto">
          <a:xfrm>
            <a:off x="1756918" y="5553075"/>
            <a:ext cx="10438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 pitchFamily="34" charset="0"/>
                <a:ea typeface="黑体" pitchFamily="49" charset="-122"/>
              </a:rPr>
              <a:t>M</a:t>
            </a:r>
            <a:r>
              <a:rPr lang="en-US" altLang="zh-CN" sz="2000" baseline="-25000" dirty="0" smtClean="0">
                <a:latin typeface="Arial" pitchFamily="34" charset="0"/>
                <a:ea typeface="黑体" pitchFamily="49" charset="-122"/>
              </a:rPr>
              <a:t>8</a:t>
            </a:r>
            <a:r>
              <a:rPr lang="en-US" altLang="zh-CN" sz="2000" dirty="0" smtClean="0">
                <a:latin typeface="Arial" pitchFamily="34" charset="0"/>
                <a:ea typeface="黑体" pitchFamily="49" charset="-122"/>
              </a:rPr>
              <a:t>~M</a:t>
            </a:r>
            <a:r>
              <a:rPr lang="en-US" altLang="zh-CN" sz="2000" baseline="-25000" dirty="0" smtClean="0">
                <a:latin typeface="Arial" pitchFamily="34" charset="0"/>
                <a:ea typeface="黑体" pitchFamily="49" charset="-122"/>
              </a:rPr>
              <a:t>15</a:t>
            </a:r>
            <a:endParaRPr lang="en-US" altLang="zh-CN" sz="2000" baseline="-2500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77246" name="Text Box 30"/>
          <p:cNvSpPr txBox="1">
            <a:spLocks noChangeArrowheads="1"/>
          </p:cNvSpPr>
          <p:nvPr/>
        </p:nvSpPr>
        <p:spPr bwMode="auto">
          <a:xfrm>
            <a:off x="179388" y="5553075"/>
            <a:ext cx="1276350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 err="1">
                <a:latin typeface="Arial" charset="0"/>
                <a:ea typeface="黑体" pitchFamily="2" charset="-122"/>
              </a:rPr>
              <a:t>cwnd</a:t>
            </a:r>
            <a:r>
              <a:rPr lang="en-US" altLang="zh-CN" sz="2000" dirty="0">
                <a:latin typeface="Arial" charset="0"/>
                <a:ea typeface="黑体" pitchFamily="2" charset="-122"/>
              </a:rPr>
              <a:t> = 8 </a:t>
            </a:r>
          </a:p>
        </p:txBody>
      </p:sp>
      <p:sp>
        <p:nvSpPr>
          <p:cNvPr id="100382" name="Text Box 31"/>
          <p:cNvSpPr txBox="1">
            <a:spLocks noChangeArrowheads="1"/>
          </p:cNvSpPr>
          <p:nvPr/>
        </p:nvSpPr>
        <p:spPr bwMode="auto">
          <a:xfrm rot="5400000">
            <a:off x="4654093" y="6084680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6"/>
                </a:solidFill>
                <a:latin typeface="Arial" pitchFamily="34" charset="0"/>
                <a:ea typeface="黑体" pitchFamily="49" charset="-122"/>
              </a:rPr>
              <a:t>…</a:t>
            </a:r>
          </a:p>
        </p:txBody>
      </p:sp>
      <p:sp>
        <p:nvSpPr>
          <p:cNvPr id="100383" name="Line 32"/>
          <p:cNvSpPr>
            <a:spLocks noChangeShapeType="1"/>
          </p:cNvSpPr>
          <p:nvPr/>
        </p:nvSpPr>
        <p:spPr bwMode="auto">
          <a:xfrm>
            <a:off x="3101975" y="3932238"/>
            <a:ext cx="3309938" cy="31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00384" name="Line 33"/>
          <p:cNvSpPr>
            <a:spLocks noChangeShapeType="1"/>
          </p:cNvSpPr>
          <p:nvPr/>
        </p:nvSpPr>
        <p:spPr bwMode="auto">
          <a:xfrm>
            <a:off x="3101975" y="4251325"/>
            <a:ext cx="3309938" cy="3190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00385" name="Line 34"/>
          <p:cNvSpPr>
            <a:spLocks noChangeShapeType="1"/>
          </p:cNvSpPr>
          <p:nvPr/>
        </p:nvSpPr>
        <p:spPr bwMode="auto">
          <a:xfrm>
            <a:off x="3101975" y="4570413"/>
            <a:ext cx="3309938" cy="31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00386" name="Line 35"/>
          <p:cNvSpPr>
            <a:spLocks noChangeShapeType="1"/>
          </p:cNvSpPr>
          <p:nvPr/>
        </p:nvSpPr>
        <p:spPr bwMode="auto">
          <a:xfrm>
            <a:off x="3101975" y="4889500"/>
            <a:ext cx="3309938" cy="3190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00387" name="Rectangle 36"/>
          <p:cNvSpPr>
            <a:spLocks noChangeArrowheads="1"/>
          </p:cNvSpPr>
          <p:nvPr/>
        </p:nvSpPr>
        <p:spPr bwMode="auto">
          <a:xfrm>
            <a:off x="3148360" y="6272213"/>
            <a:ext cx="25648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kumimoji="1" lang="en-US" altLang="zh-CN" sz="2000" i="1" dirty="0">
                <a:latin typeface="Arial" pitchFamily="34" charset="0"/>
                <a:ea typeface="黑体" pitchFamily="49" charset="-122"/>
              </a:rPr>
              <a:t>t</a:t>
            </a:r>
          </a:p>
        </p:txBody>
      </p:sp>
      <p:sp>
        <p:nvSpPr>
          <p:cNvPr id="100388" name="Rectangle 37"/>
          <p:cNvSpPr>
            <a:spLocks noChangeArrowheads="1"/>
          </p:cNvSpPr>
          <p:nvPr/>
        </p:nvSpPr>
        <p:spPr bwMode="auto">
          <a:xfrm>
            <a:off x="6463854" y="6272213"/>
            <a:ext cx="25648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kumimoji="1" lang="en-US" altLang="zh-CN" sz="2000" i="1">
                <a:latin typeface="Arial" pitchFamily="34" charset="0"/>
                <a:ea typeface="黑体" pitchFamily="49" charset="-122"/>
              </a:rPr>
              <a:t>t</a:t>
            </a:r>
          </a:p>
        </p:txBody>
      </p:sp>
      <p:sp>
        <p:nvSpPr>
          <p:cNvPr id="777258" name="Text Box 42"/>
          <p:cNvSpPr txBox="1">
            <a:spLocks noChangeArrowheads="1"/>
          </p:cNvSpPr>
          <p:nvPr/>
        </p:nvSpPr>
        <p:spPr bwMode="auto">
          <a:xfrm>
            <a:off x="7952884" y="1930400"/>
            <a:ext cx="1053494" cy="40011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altLang="zh-CN" sz="2000" dirty="0" smtClean="0">
                <a:latin typeface="Arial" charset="0"/>
                <a:ea typeface="黑体" pitchFamily="2" charset="-122"/>
              </a:rPr>
              <a:t>round</a:t>
            </a:r>
            <a:r>
              <a:rPr lang="zh-CN" altLang="en-US" sz="200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sz="2000" dirty="0"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777259" name="Text Box 43"/>
          <p:cNvSpPr txBox="1">
            <a:spLocks noChangeArrowheads="1"/>
          </p:cNvSpPr>
          <p:nvPr/>
        </p:nvSpPr>
        <p:spPr bwMode="auto">
          <a:xfrm>
            <a:off x="7952884" y="2960688"/>
            <a:ext cx="1053494" cy="40011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altLang="zh-CN" sz="2000" dirty="0" smtClean="0">
                <a:latin typeface="Arial" charset="0"/>
                <a:ea typeface="黑体" pitchFamily="2" charset="-122"/>
              </a:rPr>
              <a:t>round</a:t>
            </a:r>
            <a:r>
              <a:rPr lang="zh-CN" altLang="en-US" sz="200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sz="2000" dirty="0"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777260" name="Text Box 44"/>
          <p:cNvSpPr txBox="1">
            <a:spLocks noChangeArrowheads="1"/>
          </p:cNvSpPr>
          <p:nvPr/>
        </p:nvSpPr>
        <p:spPr bwMode="auto">
          <a:xfrm>
            <a:off x="7952885" y="4616450"/>
            <a:ext cx="1053494" cy="40011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altLang="zh-CN" sz="2000" dirty="0" smtClean="0">
                <a:latin typeface="Arial" charset="0"/>
                <a:ea typeface="黑体" pitchFamily="2" charset="-122"/>
              </a:rPr>
              <a:t>round</a:t>
            </a:r>
            <a:r>
              <a:rPr lang="zh-CN" altLang="en-US" sz="200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sz="2000" dirty="0">
                <a:latin typeface="Arial" charset="0"/>
                <a:ea typeface="黑体" pitchFamily="2" charset="-122"/>
              </a:rPr>
              <a:t>3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2651589" y="1084030"/>
            <a:ext cx="1258888" cy="385763"/>
            <a:chOff x="2651589" y="1084779"/>
            <a:chExt cx="1258888" cy="385763"/>
          </a:xfrm>
        </p:grpSpPr>
        <p:graphicFrame>
          <p:nvGraphicFramePr>
            <p:cNvPr id="43" name="Object 7"/>
            <p:cNvGraphicFramePr>
              <a:graphicFrameLocks noChangeAspect="1"/>
            </p:cNvGraphicFramePr>
            <p:nvPr/>
          </p:nvGraphicFramePr>
          <p:xfrm>
            <a:off x="2651589" y="1084779"/>
            <a:ext cx="485775" cy="385763"/>
          </p:xfrm>
          <a:graphic>
            <a:graphicData uri="http://schemas.openxmlformats.org/presentationml/2006/ole">
              <p:oleObj spid="_x0000_s158722" name="Clip" r:id="rId3" imgW="1305000" imgH="1085760" progId="">
                <p:embed/>
              </p:oleObj>
            </a:graphicData>
          </a:graphic>
        </p:graphicFrame>
        <p:sp>
          <p:nvSpPr>
            <p:cNvPr id="44" name="Text Box 8"/>
            <p:cNvSpPr txBox="1">
              <a:spLocks noChangeArrowheads="1"/>
            </p:cNvSpPr>
            <p:nvPr/>
          </p:nvSpPr>
          <p:spPr bwMode="auto">
            <a:xfrm>
              <a:off x="3061164" y="1084779"/>
              <a:ext cx="8493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ea typeface="굴림" pitchFamily="34" charset="-127"/>
                </a:rPr>
                <a:t>Host A</a:t>
              </a:r>
              <a:endParaRPr lang="en-US" altLang="ko-KR" sz="1000" dirty="0">
                <a:latin typeface="Times New Roman" pitchFamily="18" charset="0"/>
                <a:ea typeface="굴림" pitchFamily="34" charset="-127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746144" y="1084030"/>
            <a:ext cx="1209675" cy="385763"/>
            <a:chOff x="5746144" y="1084030"/>
            <a:chExt cx="1209675" cy="385763"/>
          </a:xfrm>
        </p:grpSpPr>
        <p:graphicFrame>
          <p:nvGraphicFramePr>
            <p:cNvPr id="45" name="Object 11"/>
            <p:cNvGraphicFramePr>
              <a:graphicFrameLocks noChangeAspect="1"/>
            </p:cNvGraphicFramePr>
            <p:nvPr/>
          </p:nvGraphicFramePr>
          <p:xfrm>
            <a:off x="6470044" y="1084030"/>
            <a:ext cx="485775" cy="385763"/>
          </p:xfrm>
          <a:graphic>
            <a:graphicData uri="http://schemas.openxmlformats.org/presentationml/2006/ole">
              <p:oleObj spid="_x0000_s158723" name="Clip" r:id="rId4" imgW="1305000" imgH="1085760" progId="">
                <p:embed/>
              </p:oleObj>
            </a:graphicData>
          </a:graphic>
        </p:graphicFrame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5746144" y="1093555"/>
              <a:ext cx="8286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34" charset="-127"/>
                </a:rPr>
                <a:t>Host B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722652" y="729465"/>
            <a:ext cx="1047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>
                <a:solidFill>
                  <a:srgbClr val="FF0000"/>
                </a:solidFill>
              </a:rPr>
              <a:t>sender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87093" y="729465"/>
            <a:ext cx="1047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>
                <a:solidFill>
                  <a:srgbClr val="FF0000"/>
                </a:solidFill>
              </a:rPr>
              <a:t>receiver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866149" y="1787695"/>
            <a:ext cx="304800" cy="785812"/>
            <a:chOff x="5044237" y="2373313"/>
            <a:chExt cx="304800" cy="785812"/>
          </a:xfrm>
        </p:grpSpPr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 rot="16200000">
              <a:off x="4928349" y="2592388"/>
              <a:ext cx="536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chemeClr val="accent2"/>
                  </a:solidFill>
                  <a:ea typeface="굴림" pitchFamily="34" charset="-127"/>
                </a:rPr>
                <a:t>RTT</a:t>
              </a:r>
              <a:endParaRPr lang="en-US" altLang="ko-KR" sz="1000" dirty="0">
                <a:solidFill>
                  <a:schemeClr val="accent2"/>
                </a:solidFill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 flipH="1" flipV="1">
              <a:off x="5175250" y="2373313"/>
              <a:ext cx="4763" cy="219075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5184775" y="2935288"/>
              <a:ext cx="4763" cy="223837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0365" name="Line 12"/>
          <p:cNvSpPr>
            <a:spLocks noChangeShapeType="1"/>
          </p:cNvSpPr>
          <p:nvPr/>
        </p:nvSpPr>
        <p:spPr bwMode="auto">
          <a:xfrm flipH="1">
            <a:off x="3101975" y="4356100"/>
            <a:ext cx="3309938" cy="319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00374" name="Line 23"/>
          <p:cNvSpPr>
            <a:spLocks noChangeShapeType="1"/>
          </p:cNvSpPr>
          <p:nvPr/>
        </p:nvSpPr>
        <p:spPr bwMode="auto">
          <a:xfrm flipH="1">
            <a:off x="3101975" y="4675188"/>
            <a:ext cx="3309938" cy="3206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00375" name="Line 24"/>
          <p:cNvSpPr>
            <a:spLocks noChangeShapeType="1"/>
          </p:cNvSpPr>
          <p:nvPr/>
        </p:nvSpPr>
        <p:spPr bwMode="auto">
          <a:xfrm flipH="1">
            <a:off x="3101975" y="4995863"/>
            <a:ext cx="3309938" cy="319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>
          <a:xfrm>
            <a:off x="533400" y="84764"/>
            <a:ext cx="7772400" cy="70634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sng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굴림" pitchFamily="34" charset="-127"/>
                <a:cs typeface="+mj-cs"/>
              </a:rPr>
              <a:t>TCP Slow Start (more)</a:t>
            </a:r>
            <a:endParaRPr kumimoji="0" lang="en-US" altLang="ko-KR" sz="4000" b="0" i="0" u="sng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굴림" pitchFamily="34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Transport Layer</a:t>
            </a:r>
            <a:endParaRPr lang="en-US" altLang="ko-KR" dirty="0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1571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A2F40D15-AF6E-45DD-8344-84C9FB1AAA29}" type="slidenum">
              <a:rPr lang="en-US" altLang="ko-KR" smtClean="0">
                <a:ea typeface="굴림" pitchFamily="34" charset="-127"/>
              </a:rPr>
              <a:pPr/>
              <a:t>105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Refinement: inferring loss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341" y="1524000"/>
            <a:ext cx="4869094" cy="4722688"/>
          </a:xfrm>
        </p:spPr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After </a:t>
            </a:r>
            <a:r>
              <a:rPr lang="en-US" altLang="ko-KR" sz="2400" dirty="0" smtClean="0">
                <a:solidFill>
                  <a:srgbClr val="0070C0"/>
                </a:solidFill>
                <a:ea typeface="굴림" pitchFamily="34" charset="-127"/>
              </a:rPr>
              <a:t>3 dup ACKs </a:t>
            </a:r>
          </a:p>
          <a:p>
            <a:pPr>
              <a:buNone/>
            </a:pPr>
            <a:r>
              <a:rPr lang="en-US" altLang="ko-KR" sz="2400" dirty="0" smtClean="0">
                <a:ea typeface="굴림" pitchFamily="34" charset="-127"/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fast retransmit</a:t>
            </a:r>
            <a:r>
              <a:rPr lang="en-US" altLang="ko-KR" sz="2400" dirty="0" smtClean="0">
                <a:ea typeface="굴림" pitchFamily="34" charset="-127"/>
              </a:rPr>
              <a:t>):</a:t>
            </a:r>
          </a:p>
          <a:p>
            <a:pPr lvl="1"/>
            <a:r>
              <a:rPr lang="en-US" altLang="ko-KR" b="1" dirty="0" err="1" smtClean="0">
                <a:latin typeface="Courier New" pitchFamily="49" charset="0"/>
                <a:ea typeface="굴림" pitchFamily="34" charset="-127"/>
              </a:rPr>
              <a:t>cwnd</a:t>
            </a:r>
            <a:r>
              <a:rPr lang="en-US" altLang="ko-KR" dirty="0" smtClean="0">
                <a:ea typeface="굴림" pitchFamily="34" charset="-127"/>
              </a:rPr>
              <a:t> is cut in half</a:t>
            </a:r>
          </a:p>
          <a:p>
            <a:pPr lvl="1"/>
            <a:r>
              <a:rPr lang="en-US" altLang="ko-KR" dirty="0" smtClean="0">
                <a:ea typeface="굴림" pitchFamily="34" charset="-127"/>
              </a:rPr>
              <a:t>window then grows linearly</a:t>
            </a:r>
            <a:endParaRPr lang="en-US" altLang="ko-KR" sz="2000" dirty="0" smtClean="0">
              <a:ea typeface="굴림" pitchFamily="34" charset="-127"/>
            </a:endParaRPr>
          </a:p>
          <a:p>
            <a:r>
              <a:rPr lang="en-US" altLang="ko-KR" sz="2400" u="sng" dirty="0" smtClean="0">
                <a:ea typeface="굴림" pitchFamily="34" charset="-127"/>
              </a:rPr>
              <a:t>But</a:t>
            </a:r>
            <a:r>
              <a:rPr lang="en-US" altLang="ko-KR" sz="2400" dirty="0" smtClean="0">
                <a:ea typeface="굴림" pitchFamily="34" charset="-127"/>
              </a:rPr>
              <a:t> after </a:t>
            </a:r>
            <a:r>
              <a:rPr lang="en-US" altLang="ko-KR" sz="2400" dirty="0" smtClean="0">
                <a:solidFill>
                  <a:srgbClr val="0070C0"/>
                </a:solidFill>
                <a:ea typeface="굴림" pitchFamily="34" charset="-127"/>
              </a:rPr>
              <a:t>timeout </a:t>
            </a:r>
            <a:r>
              <a:rPr lang="en-US" altLang="ko-KR" sz="2400" dirty="0" smtClean="0">
                <a:ea typeface="굴림" pitchFamily="34" charset="-127"/>
              </a:rPr>
              <a:t>event:</a:t>
            </a:r>
          </a:p>
          <a:p>
            <a:pPr lvl="1"/>
            <a:r>
              <a:rPr lang="en-US" altLang="ko-KR" b="1" dirty="0" err="1" smtClean="0">
                <a:latin typeface="Courier New" pitchFamily="49" charset="0"/>
                <a:ea typeface="굴림" pitchFamily="34" charset="-127"/>
              </a:rPr>
              <a:t>cwnd</a:t>
            </a:r>
            <a:r>
              <a:rPr lang="en-US" altLang="ko-KR" dirty="0" smtClean="0">
                <a:ea typeface="굴림" pitchFamily="34" charset="-127"/>
              </a:rPr>
              <a:t> instead set to 1 MSS; </a:t>
            </a:r>
          </a:p>
          <a:p>
            <a:pPr lvl="1"/>
            <a:r>
              <a:rPr lang="en-US" altLang="ko-KR" dirty="0" smtClean="0">
                <a:ea typeface="굴림" pitchFamily="34" charset="-127"/>
              </a:rPr>
              <a:t>window then grows exponentially</a:t>
            </a:r>
          </a:p>
          <a:p>
            <a:pPr lvl="1"/>
            <a:r>
              <a:rPr lang="en-US" altLang="ko-KR" dirty="0" smtClean="0">
                <a:ea typeface="굴림" pitchFamily="34" charset="-127"/>
              </a:rPr>
              <a:t>to a threshold, then grows linearly</a:t>
            </a:r>
            <a:endParaRPr lang="en-US" altLang="ko-KR" sz="2000" dirty="0" smtClean="0">
              <a:ea typeface="굴림" pitchFamily="34" charset="-127"/>
            </a:endParaRPr>
          </a:p>
        </p:txBody>
      </p:sp>
      <p:sp>
        <p:nvSpPr>
          <p:cNvPr id="115718" name="Text Box 8"/>
          <p:cNvSpPr txBox="1">
            <a:spLocks noChangeArrowheads="1"/>
          </p:cNvSpPr>
          <p:nvPr/>
        </p:nvSpPr>
        <p:spPr bwMode="auto">
          <a:xfrm>
            <a:off x="5111750" y="1544567"/>
            <a:ext cx="3803650" cy="329320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endParaRPr lang="en-US" altLang="ko-KR" sz="2400" dirty="0">
              <a:latin typeface="Times New Roman" pitchFamily="18" charset="0"/>
              <a:ea typeface="굴림" pitchFamily="34" charset="-127"/>
            </a:endParaRPr>
          </a:p>
          <a:p>
            <a:pPr algn="l"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ko-KR" sz="2400" dirty="0">
                <a:latin typeface="Times New Roman" pitchFamily="18" charset="0"/>
                <a:ea typeface="굴림" pitchFamily="34" charset="-127"/>
              </a:rPr>
              <a:t> </a:t>
            </a:r>
            <a:r>
              <a:rPr lang="en-US" altLang="ko-KR" sz="2400" dirty="0">
                <a:ea typeface="굴림" pitchFamily="34" charset="-127"/>
              </a:rPr>
              <a:t>3 dup ACKs indicates </a:t>
            </a:r>
            <a:br>
              <a:rPr lang="en-US" altLang="ko-KR" sz="2400" dirty="0">
                <a:ea typeface="굴림" pitchFamily="34" charset="-127"/>
              </a:rPr>
            </a:br>
            <a:r>
              <a:rPr lang="en-US" altLang="ko-KR" sz="2400" dirty="0">
                <a:ea typeface="굴림" pitchFamily="34" charset="-127"/>
              </a:rPr>
              <a:t>network capable of </a:t>
            </a:r>
            <a:br>
              <a:rPr lang="en-US" altLang="ko-KR" sz="2400" dirty="0">
                <a:ea typeface="굴림" pitchFamily="34" charset="-127"/>
              </a:rPr>
            </a:br>
            <a:r>
              <a:rPr lang="en-US" altLang="ko-KR" sz="2400" dirty="0">
                <a:ea typeface="굴림" pitchFamily="34" charset="-127"/>
              </a:rPr>
              <a:t>delivering some segments</a:t>
            </a:r>
          </a:p>
          <a:p>
            <a:pPr algn="l">
              <a:buClr>
                <a:schemeClr val="accent2"/>
              </a:buClr>
              <a:buSzPct val="85000"/>
            </a:pPr>
            <a:r>
              <a:rPr lang="en-US" altLang="ko-KR" sz="2400" dirty="0">
                <a:ea typeface="굴림" pitchFamily="34" charset="-127"/>
              </a:rPr>
              <a:t> </a:t>
            </a:r>
            <a:endParaRPr lang="en-US" altLang="ko-KR" sz="2400" dirty="0" smtClean="0">
              <a:ea typeface="굴림" pitchFamily="34" charset="-127"/>
            </a:endParaRPr>
          </a:p>
          <a:p>
            <a:pPr algn="l"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ko-KR" sz="2400" dirty="0" smtClean="0">
                <a:ea typeface="굴림" pitchFamily="34" charset="-127"/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  <a:ea typeface="굴림" pitchFamily="34" charset="-127"/>
              </a:rPr>
              <a:t>timeout</a:t>
            </a:r>
            <a:r>
              <a:rPr lang="en-US" altLang="ko-KR" sz="2400" dirty="0" smtClean="0">
                <a:ea typeface="굴림" pitchFamily="34" charset="-127"/>
              </a:rPr>
              <a:t> </a:t>
            </a:r>
            <a:r>
              <a:rPr lang="en-US" altLang="ko-KR" sz="2400" dirty="0">
                <a:ea typeface="굴림" pitchFamily="34" charset="-127"/>
              </a:rPr>
              <a:t>indicates a “</a:t>
            </a:r>
            <a:r>
              <a:rPr lang="en-US" altLang="ko-KR" sz="2400" dirty="0">
                <a:solidFill>
                  <a:srgbClr val="0070C0"/>
                </a:solidFill>
                <a:ea typeface="굴림" pitchFamily="34" charset="-127"/>
              </a:rPr>
              <a:t>more alarming</a:t>
            </a:r>
            <a:r>
              <a:rPr lang="en-US" altLang="ko-KR" sz="2400" dirty="0">
                <a:ea typeface="굴림" pitchFamily="34" charset="-127"/>
              </a:rPr>
              <a:t>” congestion scenario</a:t>
            </a:r>
          </a:p>
          <a:p>
            <a:pPr algn="l"/>
            <a:endParaRPr lang="en-US" altLang="ko-KR" dirty="0">
              <a:ea typeface="굴림" pitchFamily="34" charset="-127"/>
            </a:endParaRPr>
          </a:p>
        </p:txBody>
      </p:sp>
      <p:sp>
        <p:nvSpPr>
          <p:cNvPr id="115719" name="Text Box 10"/>
          <p:cNvSpPr txBox="1">
            <a:spLocks noChangeArrowheads="1"/>
          </p:cNvSpPr>
          <p:nvPr/>
        </p:nvSpPr>
        <p:spPr bwMode="auto">
          <a:xfrm>
            <a:off x="5492750" y="1315967"/>
            <a:ext cx="14843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ea typeface="굴림" pitchFamily="34" charset="-127"/>
              </a:rPr>
              <a:t>Philosophy:</a:t>
            </a:r>
            <a:endParaRPr lang="en-US" altLang="ko-KR">
              <a:ea typeface="굴림" pitchFamily="34" charset="-127"/>
            </a:endParaRPr>
          </a:p>
        </p:txBody>
      </p:sp>
      <p:pic>
        <p:nvPicPr>
          <p:cNvPr id="189442" name="Picture 2" descr="Image result for alarming  + clip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2194" y="5216675"/>
            <a:ext cx="1099061" cy="1099061"/>
          </a:xfrm>
          <a:prstGeom prst="rect">
            <a:avLst/>
          </a:prstGeom>
          <a:noFill/>
        </p:spPr>
      </p:pic>
      <p:pic>
        <p:nvPicPr>
          <p:cNvPr id="189444" name="Picture 4" descr="Image result for alarming  + clip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8575" y="5231219"/>
            <a:ext cx="1055425" cy="1052623"/>
          </a:xfrm>
          <a:prstGeom prst="rect">
            <a:avLst/>
          </a:prstGeom>
          <a:noFill/>
        </p:spPr>
      </p:pic>
      <p:sp>
        <p:nvSpPr>
          <p:cNvPr id="189446" name="AutoShape 6" descr="Image result for timeout  +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448" name="AutoShape 8" descr="Image result for timeout  +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 descr="36173514-clock-with-red-seconds-hand-area-timeout-3d-illustrati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01979" y="5188689"/>
            <a:ext cx="1430078" cy="953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1673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C53B4E3D-2A16-47EA-B6CB-8DEC114C08C8}" type="slidenum">
              <a:rPr lang="en-US" altLang="ko-KR" smtClean="0">
                <a:ea typeface="굴림" pitchFamily="34" charset="-127"/>
              </a:rPr>
              <a:pPr/>
              <a:t>106</a:t>
            </a:fld>
            <a:endParaRPr lang="en-US" altLang="ko-KR" smtClean="0">
              <a:ea typeface="굴림" pitchFamily="34" charset="-127"/>
            </a:endParaRPr>
          </a:p>
        </p:txBody>
      </p:sp>
      <p:pic>
        <p:nvPicPr>
          <p:cNvPr id="11674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600200"/>
            <a:ext cx="61150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Refinement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2819400" cy="25146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Q:</a:t>
            </a:r>
            <a:r>
              <a:rPr lang="en-US" altLang="ko-KR" sz="2000" dirty="0" smtClean="0">
                <a:ea typeface="굴림" pitchFamily="34" charset="-127"/>
              </a:rPr>
              <a:t> When should the exponential increase switch to linear? </a:t>
            </a:r>
          </a:p>
          <a:p>
            <a:pPr>
              <a:buFont typeface="ZapfDingbats" pitchFamily="82" charset="2"/>
              <a:buNone/>
            </a:pP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A:</a:t>
            </a:r>
            <a:r>
              <a:rPr lang="en-US" altLang="ko-KR" sz="2000" dirty="0" smtClean="0">
                <a:ea typeface="굴림" pitchFamily="34" charset="-127"/>
              </a:rPr>
              <a:t> When </a:t>
            </a:r>
            <a:r>
              <a:rPr lang="en-US" altLang="ko-KR" sz="2000" b="1" dirty="0" err="1" smtClean="0">
                <a:latin typeface="Courier New" pitchFamily="49" charset="0"/>
                <a:ea typeface="굴림" pitchFamily="34" charset="-127"/>
              </a:rPr>
              <a:t>cwnd</a:t>
            </a:r>
            <a:r>
              <a:rPr lang="en-US" altLang="ko-KR" sz="2000" dirty="0" smtClean="0">
                <a:ea typeface="굴림" pitchFamily="34" charset="-127"/>
              </a:rPr>
              <a:t> gets to 1/2 of its value before timeout.</a:t>
            </a:r>
          </a:p>
          <a:p>
            <a:pPr>
              <a:buFont typeface="ZapfDingbats" pitchFamily="82" charset="2"/>
              <a:buNone/>
            </a:pPr>
            <a:endParaRPr lang="en-US" altLang="ko-KR" sz="2000" dirty="0" smtClean="0">
              <a:ea typeface="굴림" pitchFamily="34" charset="-127"/>
            </a:endParaRPr>
          </a:p>
          <a:p>
            <a:pPr>
              <a:buFont typeface="ZapfDingbats" pitchFamily="82" charset="2"/>
              <a:buNone/>
            </a:pPr>
            <a:r>
              <a:rPr lang="en-US" altLang="ko-KR" sz="2400" dirty="0" smtClean="0">
                <a:ea typeface="굴림" pitchFamily="34" charset="-127"/>
              </a:rPr>
              <a:t> </a:t>
            </a:r>
          </a:p>
        </p:txBody>
      </p:sp>
      <p:sp>
        <p:nvSpPr>
          <p:cNvPr id="11674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962400"/>
            <a:ext cx="3810000" cy="19050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u="sng" dirty="0" smtClean="0">
                <a:solidFill>
                  <a:srgbClr val="FF0000"/>
                </a:solidFill>
                <a:ea typeface="굴림" pitchFamily="34" charset="-127"/>
              </a:rPr>
              <a:t>Implementation:</a:t>
            </a:r>
            <a:endParaRPr lang="en-US" altLang="ko-KR" sz="2400" dirty="0" smtClean="0">
              <a:ea typeface="굴림" pitchFamily="34" charset="-127"/>
            </a:endParaRPr>
          </a:p>
          <a:p>
            <a:r>
              <a:rPr lang="en-US" altLang="ko-KR" sz="2000" dirty="0" smtClean="0">
                <a:ea typeface="굴림" pitchFamily="34" charset="-127"/>
              </a:rPr>
              <a:t>Variable Threshold </a:t>
            </a:r>
          </a:p>
          <a:p>
            <a:r>
              <a:rPr lang="en-US" altLang="ko-KR" sz="2000" dirty="0" smtClean="0">
                <a:ea typeface="굴림" pitchFamily="34" charset="-127"/>
              </a:rPr>
              <a:t>At loss event, Threshold is set to 1/2 of </a:t>
            </a:r>
            <a:r>
              <a:rPr lang="en-US" altLang="ko-KR" sz="2000" b="1" dirty="0" err="1" smtClean="0">
                <a:latin typeface="Courier New" pitchFamily="49" charset="0"/>
                <a:ea typeface="굴림" pitchFamily="34" charset="-127"/>
                <a:cs typeface="Courier New" pitchFamily="49" charset="0"/>
              </a:rPr>
              <a:t>cwnd</a:t>
            </a:r>
            <a:r>
              <a:rPr lang="en-US" altLang="ko-KR" sz="2000" dirty="0" smtClean="0">
                <a:ea typeface="굴림" pitchFamily="34" charset="-127"/>
              </a:rPr>
              <a:t> just before loss event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968607" y="4191857"/>
            <a:ext cx="863707" cy="652114"/>
            <a:chOff x="4108985" y="4191857"/>
            <a:chExt cx="863707" cy="652114"/>
          </a:xfrm>
        </p:grpSpPr>
        <p:sp>
          <p:nvSpPr>
            <p:cNvPr id="9" name="Text Box 343"/>
            <p:cNvSpPr txBox="1">
              <a:spLocks noChangeArrowheads="1"/>
            </p:cNvSpPr>
            <p:nvPr/>
          </p:nvSpPr>
          <p:spPr bwMode="auto">
            <a:xfrm>
              <a:off x="4108985" y="4320751"/>
              <a:ext cx="86370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GB" altLang="zh-CN" sz="1400" dirty="0" smtClean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Slow start</a:t>
              </a:r>
              <a:endParaRPr kumimoji="1" lang="zh-CN" altLang="en-US" sz="1400" dirty="0">
                <a:solidFill>
                  <a:schemeClr val="accent1"/>
                </a:solidFill>
                <a:latin typeface="+mn-lt"/>
                <a:ea typeface="黑体" pitchFamily="49" charset="-122"/>
              </a:endParaRPr>
            </a:p>
          </p:txBody>
        </p:sp>
        <p:sp>
          <p:nvSpPr>
            <p:cNvPr id="10" name="右大括号 9"/>
            <p:cNvSpPr/>
            <p:nvPr/>
          </p:nvSpPr>
          <p:spPr bwMode="auto">
            <a:xfrm rot="5400000">
              <a:off x="4458985" y="3935004"/>
              <a:ext cx="174661" cy="688368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108984" y="4191857"/>
            <a:ext cx="863707" cy="652114"/>
            <a:chOff x="4108985" y="4191857"/>
            <a:chExt cx="863707" cy="652114"/>
          </a:xfrm>
        </p:grpSpPr>
        <p:sp>
          <p:nvSpPr>
            <p:cNvPr id="13" name="Text Box 343"/>
            <p:cNvSpPr txBox="1">
              <a:spLocks noChangeArrowheads="1"/>
            </p:cNvSpPr>
            <p:nvPr/>
          </p:nvSpPr>
          <p:spPr bwMode="auto">
            <a:xfrm>
              <a:off x="4108985" y="4320751"/>
              <a:ext cx="86370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GB" altLang="zh-CN" sz="1400" dirty="0" smtClean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Slow start</a:t>
              </a:r>
              <a:endParaRPr kumimoji="1" lang="zh-CN" altLang="en-US" sz="1400" dirty="0">
                <a:solidFill>
                  <a:schemeClr val="accent1"/>
                </a:solidFill>
                <a:latin typeface="+mn-lt"/>
                <a:ea typeface="黑体" pitchFamily="49" charset="-122"/>
              </a:endParaRPr>
            </a:p>
          </p:txBody>
        </p:sp>
        <p:sp>
          <p:nvSpPr>
            <p:cNvPr id="14" name="右大括号 13"/>
            <p:cNvSpPr/>
            <p:nvPr/>
          </p:nvSpPr>
          <p:spPr bwMode="auto">
            <a:xfrm rot="5400000">
              <a:off x="4458985" y="3935004"/>
              <a:ext cx="174661" cy="688368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880947" y="941772"/>
            <a:ext cx="2804846" cy="1527706"/>
            <a:chOff x="3880947" y="941772"/>
            <a:chExt cx="2804846" cy="1527706"/>
          </a:xfrm>
        </p:grpSpPr>
        <p:sp>
          <p:nvSpPr>
            <p:cNvPr id="15" name="TextBox 14"/>
            <p:cNvSpPr txBox="1"/>
            <p:nvPr/>
          </p:nvSpPr>
          <p:spPr>
            <a:xfrm>
              <a:off x="3880947" y="941772"/>
              <a:ext cx="28048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6"/>
                  </a:solidFill>
                </a:rPr>
                <a:t>congestion avoidance (CA), additive increase (AI)</a:t>
              </a:r>
              <a:endParaRPr lang="zh-CN" altLang="en-US" sz="1400" dirty="0">
                <a:solidFill>
                  <a:schemeClr val="accent6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5413791" y="1452336"/>
              <a:ext cx="0" cy="101714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453920" y="2265528"/>
            <a:ext cx="1339551" cy="825690"/>
            <a:chOff x="4453920" y="2265528"/>
            <a:chExt cx="1339551" cy="825690"/>
          </a:xfrm>
        </p:grpSpPr>
        <p:sp>
          <p:nvSpPr>
            <p:cNvPr id="19" name="TextBox 18"/>
            <p:cNvSpPr txBox="1"/>
            <p:nvPr/>
          </p:nvSpPr>
          <p:spPr>
            <a:xfrm>
              <a:off x="4453920" y="2374556"/>
              <a:ext cx="1339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00000"/>
                  </a:solidFill>
                </a:rPr>
                <a:t>multiplicative decrease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 bwMode="auto">
            <a:xfrm>
              <a:off x="5670646" y="2265528"/>
              <a:ext cx="0" cy="825690"/>
            </a:xfrm>
            <a:prstGeom prst="straightConnector1">
              <a:avLst/>
            </a:prstGeom>
            <a:ln>
              <a:solidFill>
                <a:srgbClr val="C00000"/>
              </a:solidFill>
              <a:headEnd type="arrow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636525" y="1596788"/>
            <a:ext cx="1125941" cy="634621"/>
            <a:chOff x="5636525" y="1596788"/>
            <a:chExt cx="1125941" cy="634621"/>
          </a:xfrm>
        </p:grpSpPr>
        <p:sp>
          <p:nvSpPr>
            <p:cNvPr id="28" name="TextBox 27"/>
            <p:cNvSpPr txBox="1"/>
            <p:nvPr/>
          </p:nvSpPr>
          <p:spPr>
            <a:xfrm>
              <a:off x="5636525" y="1596788"/>
              <a:ext cx="1125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fast retransmit</a:t>
              </a:r>
              <a:endParaRPr lang="zh-CN" altLang="en-US" sz="1400" dirty="0"/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 flipH="1">
              <a:off x="5875361" y="2060812"/>
              <a:ext cx="225188" cy="17059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6086902" y="3063922"/>
            <a:ext cx="1480782" cy="823470"/>
            <a:chOff x="6086902" y="3063922"/>
            <a:chExt cx="1480782" cy="823470"/>
          </a:xfrm>
        </p:grpSpPr>
        <p:sp>
          <p:nvSpPr>
            <p:cNvPr id="29" name="TextBox 28"/>
            <p:cNvSpPr txBox="1"/>
            <p:nvPr/>
          </p:nvSpPr>
          <p:spPr>
            <a:xfrm>
              <a:off x="6646460" y="3364172"/>
              <a:ext cx="921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fast recovery</a:t>
              </a:r>
              <a:endParaRPr lang="zh-CN" altLang="en-US" sz="1400" dirty="0"/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 flipH="1" flipV="1">
              <a:off x="6086902" y="3063922"/>
              <a:ext cx="580029" cy="59367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 bwMode="auto">
          <a:xfrm>
            <a:off x="5854890" y="2265528"/>
            <a:ext cx="177420" cy="777923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 bwMode="auto">
          <a:xfrm flipV="1">
            <a:off x="3971499" y="2258704"/>
            <a:ext cx="2108579" cy="6824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 flipV="1">
            <a:off x="3971499" y="3091218"/>
            <a:ext cx="2108579" cy="6824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5861713" y="1514901"/>
            <a:ext cx="1748762" cy="736980"/>
            <a:chOff x="5861713" y="1514901"/>
            <a:chExt cx="1748762" cy="736980"/>
          </a:xfrm>
        </p:grpSpPr>
        <p:sp>
          <p:nvSpPr>
            <p:cNvPr id="44" name="TextBox 43"/>
            <p:cNvSpPr txBox="1"/>
            <p:nvPr/>
          </p:nvSpPr>
          <p:spPr>
            <a:xfrm>
              <a:off x="6400800" y="1514901"/>
              <a:ext cx="1209675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altLang="zh-CN" sz="1400" dirty="0" smtClean="0"/>
                <a:t>loss occurs</a:t>
              </a:r>
              <a:endParaRPr lang="zh-CN" altLang="en-US" sz="1400" dirty="0"/>
            </a:p>
          </p:txBody>
        </p:sp>
        <p:cxnSp>
          <p:nvCxnSpPr>
            <p:cNvPr id="46" name="直接箭头连接符 45"/>
            <p:cNvCxnSpPr>
              <a:stCxn id="28" idx="3"/>
            </p:cNvCxnSpPr>
            <p:nvPr/>
          </p:nvCxnSpPr>
          <p:spPr bwMode="auto">
            <a:xfrm flipH="1">
              <a:off x="5861713" y="1858398"/>
              <a:ext cx="900753" cy="39348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 rot="16200000">
            <a:off x="2781300" y="2785676"/>
            <a:ext cx="140969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altLang="zh-CN" sz="1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cwnd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4267200" cy="4848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u="sng" dirty="0">
                <a:solidFill>
                  <a:srgbClr val="FF0000"/>
                </a:solidFill>
              </a:rPr>
              <a:t>knee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latin typeface="Arial"/>
              </a:rPr>
              <a:t>–</a:t>
            </a:r>
            <a:r>
              <a:rPr lang="en-US" altLang="zh-CN" sz="2400" dirty="0"/>
              <a:t> point after which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throughput increases very slowly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delay increases fast</a:t>
            </a:r>
          </a:p>
          <a:p>
            <a:pPr>
              <a:lnSpc>
                <a:spcPct val="90000"/>
              </a:lnSpc>
            </a:pPr>
            <a:endParaRPr lang="en-US" altLang="zh-CN" sz="2400" u="sng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u="sng" dirty="0" smtClean="0">
                <a:solidFill>
                  <a:srgbClr val="FF0000"/>
                </a:solidFill>
              </a:rPr>
              <a:t>cliff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latin typeface="Arial"/>
              </a:rPr>
              <a:t>–</a:t>
            </a:r>
            <a:r>
              <a:rPr lang="en-US" altLang="zh-CN" sz="2400" dirty="0"/>
              <a:t> point after which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throughput starts to decrease very fast to zero (congestion collapse)</a:t>
            </a:r>
            <a:r>
              <a:rPr lang="zh-CN" altLang="en-US" b="1" dirty="0"/>
              <a:t>？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delay approaches infinity</a:t>
            </a:r>
          </a:p>
        </p:txBody>
      </p:sp>
      <p:sp>
        <p:nvSpPr>
          <p:cNvPr id="978946" name="Rectangle 2"/>
          <p:cNvSpPr>
            <a:spLocks noChangeArrowheads="1"/>
          </p:cNvSpPr>
          <p:nvPr/>
        </p:nvSpPr>
        <p:spPr bwMode="auto">
          <a:xfrm>
            <a:off x="7062788" y="1905000"/>
            <a:ext cx="685800" cy="4191000"/>
          </a:xfrm>
          <a:prstGeom prst="rect">
            <a:avLst/>
          </a:prstGeom>
          <a:solidFill>
            <a:srgbClr val="CCFF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r>
              <a:rPr lang="en-US" altLang="zh-CN"/>
              <a:t>Congestion: A Close-up View </a:t>
            </a:r>
          </a:p>
        </p:txBody>
      </p:sp>
      <p:sp>
        <p:nvSpPr>
          <p:cNvPr id="978949" name="Line 5"/>
          <p:cNvSpPr>
            <a:spLocks noChangeShapeType="1"/>
          </p:cNvSpPr>
          <p:nvPr/>
        </p:nvSpPr>
        <p:spPr bwMode="auto">
          <a:xfrm flipH="1" flipV="1">
            <a:off x="4929188" y="1752600"/>
            <a:ext cx="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978950" name="Line 6"/>
          <p:cNvSpPr>
            <a:spLocks noChangeShapeType="1"/>
          </p:cNvSpPr>
          <p:nvPr/>
        </p:nvSpPr>
        <p:spPr bwMode="auto">
          <a:xfrm>
            <a:off x="4929188" y="3657600"/>
            <a:ext cx="312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978951" name="Freeform 7"/>
          <p:cNvSpPr>
            <a:spLocks/>
          </p:cNvSpPr>
          <p:nvPr/>
        </p:nvSpPr>
        <p:spPr bwMode="auto">
          <a:xfrm>
            <a:off x="4929188" y="1905000"/>
            <a:ext cx="2514600" cy="1771650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978952" name="Line 8"/>
          <p:cNvSpPr>
            <a:spLocks noChangeShapeType="1"/>
          </p:cNvSpPr>
          <p:nvPr/>
        </p:nvSpPr>
        <p:spPr bwMode="auto">
          <a:xfrm>
            <a:off x="7062788" y="17526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978953" name="Line 9"/>
          <p:cNvSpPr>
            <a:spLocks noChangeShapeType="1"/>
          </p:cNvSpPr>
          <p:nvPr/>
        </p:nvSpPr>
        <p:spPr bwMode="auto">
          <a:xfrm>
            <a:off x="5691188" y="17526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978954" name="Line 10"/>
          <p:cNvSpPr>
            <a:spLocks noChangeShapeType="1"/>
          </p:cNvSpPr>
          <p:nvPr/>
        </p:nvSpPr>
        <p:spPr bwMode="auto">
          <a:xfrm flipH="1" flipV="1">
            <a:off x="4929188" y="3962400"/>
            <a:ext cx="0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978955" name="Line 11"/>
          <p:cNvSpPr>
            <a:spLocks noChangeShapeType="1"/>
          </p:cNvSpPr>
          <p:nvPr/>
        </p:nvSpPr>
        <p:spPr bwMode="auto">
          <a:xfrm>
            <a:off x="4929188" y="6096000"/>
            <a:ext cx="312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978956" name="Line 12"/>
          <p:cNvSpPr>
            <a:spLocks noChangeShapeType="1"/>
          </p:cNvSpPr>
          <p:nvPr/>
        </p:nvSpPr>
        <p:spPr bwMode="auto">
          <a:xfrm>
            <a:off x="5691188" y="39624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978957" name="Line 13"/>
          <p:cNvSpPr>
            <a:spLocks noChangeShapeType="1"/>
          </p:cNvSpPr>
          <p:nvPr/>
        </p:nvSpPr>
        <p:spPr bwMode="auto">
          <a:xfrm>
            <a:off x="7062788" y="39624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978958" name="Line 14"/>
          <p:cNvSpPr>
            <a:spLocks noChangeShapeType="1"/>
          </p:cNvSpPr>
          <p:nvPr/>
        </p:nvSpPr>
        <p:spPr bwMode="auto">
          <a:xfrm>
            <a:off x="5691188" y="1905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978959" name="Freeform 15"/>
          <p:cNvSpPr>
            <a:spLocks/>
          </p:cNvSpPr>
          <p:nvPr/>
        </p:nvSpPr>
        <p:spPr bwMode="auto">
          <a:xfrm>
            <a:off x="4929188" y="4572000"/>
            <a:ext cx="2133600" cy="1371600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480" y="864"/>
              </a:cxn>
              <a:cxn ang="0">
                <a:pos x="1344" y="0"/>
              </a:cxn>
            </a:cxnLst>
            <a:rect l="0" t="0" r="r" b="b"/>
            <a:pathLst>
              <a:path w="1344" h="864">
                <a:moveTo>
                  <a:pt x="0" y="864"/>
                </a:moveTo>
                <a:lnTo>
                  <a:pt x="480" y="864"/>
                </a:lnTo>
                <a:lnTo>
                  <a:pt x="1344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978960" name="Freeform 16"/>
          <p:cNvSpPr>
            <a:spLocks/>
          </p:cNvSpPr>
          <p:nvPr/>
        </p:nvSpPr>
        <p:spPr bwMode="auto">
          <a:xfrm>
            <a:off x="4929188" y="3962400"/>
            <a:ext cx="2209800" cy="19812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480" y="1152"/>
              </a:cxn>
              <a:cxn ang="0">
                <a:pos x="816" y="912"/>
              </a:cxn>
              <a:cxn ang="0">
                <a:pos x="1104" y="624"/>
              </a:cxn>
              <a:cxn ang="0">
                <a:pos x="1296" y="384"/>
              </a:cxn>
              <a:cxn ang="0">
                <a:pos x="1344" y="288"/>
              </a:cxn>
              <a:cxn ang="0">
                <a:pos x="1392" y="0"/>
              </a:cxn>
            </a:cxnLst>
            <a:rect l="0" t="0" r="r" b="b"/>
            <a:pathLst>
              <a:path w="1392" h="1248">
                <a:moveTo>
                  <a:pt x="0" y="1248"/>
                </a:moveTo>
                <a:lnTo>
                  <a:pt x="480" y="1152"/>
                </a:lnTo>
                <a:lnTo>
                  <a:pt x="816" y="912"/>
                </a:lnTo>
                <a:lnTo>
                  <a:pt x="1104" y="624"/>
                </a:lnTo>
                <a:lnTo>
                  <a:pt x="1296" y="384"/>
                </a:lnTo>
                <a:lnTo>
                  <a:pt x="1344" y="288"/>
                </a:lnTo>
                <a:lnTo>
                  <a:pt x="1392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978961" name="Text Box 17"/>
          <p:cNvSpPr txBox="1">
            <a:spLocks noChangeArrowheads="1"/>
          </p:cNvSpPr>
          <p:nvPr/>
        </p:nvSpPr>
        <p:spPr bwMode="auto">
          <a:xfrm>
            <a:off x="7713663" y="6096000"/>
            <a:ext cx="74612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Arial" charset="0"/>
              </a:rPr>
              <a:t>Load</a:t>
            </a:r>
          </a:p>
        </p:txBody>
      </p:sp>
      <p:sp>
        <p:nvSpPr>
          <p:cNvPr id="978962" name="Text Box 18"/>
          <p:cNvSpPr txBox="1">
            <a:spLocks noChangeArrowheads="1"/>
          </p:cNvSpPr>
          <p:nvPr/>
        </p:nvSpPr>
        <p:spPr bwMode="auto">
          <a:xfrm>
            <a:off x="7713663" y="3657600"/>
            <a:ext cx="74612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Arial" charset="0"/>
              </a:rPr>
              <a:t>Load</a:t>
            </a:r>
          </a:p>
        </p:txBody>
      </p:sp>
      <p:sp>
        <p:nvSpPr>
          <p:cNvPr id="978963" name="Text Box 19"/>
          <p:cNvSpPr txBox="1">
            <a:spLocks noChangeArrowheads="1"/>
          </p:cNvSpPr>
          <p:nvPr/>
        </p:nvSpPr>
        <p:spPr bwMode="auto">
          <a:xfrm rot="16200000">
            <a:off x="3992563" y="2219325"/>
            <a:ext cx="1479550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Arial" charset="0"/>
              </a:rPr>
              <a:t>Throughput</a:t>
            </a:r>
          </a:p>
        </p:txBody>
      </p:sp>
      <p:sp>
        <p:nvSpPr>
          <p:cNvPr id="978964" name="Text Box 20"/>
          <p:cNvSpPr txBox="1">
            <a:spLocks noChangeArrowheads="1"/>
          </p:cNvSpPr>
          <p:nvPr/>
        </p:nvSpPr>
        <p:spPr bwMode="auto">
          <a:xfrm rot="16200000">
            <a:off x="4313238" y="4105275"/>
            <a:ext cx="831850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Arial" charset="0"/>
              </a:rPr>
              <a:t>Delay</a:t>
            </a:r>
          </a:p>
        </p:txBody>
      </p:sp>
      <p:sp>
        <p:nvSpPr>
          <p:cNvPr id="978965" name="Text Box 21"/>
          <p:cNvSpPr txBox="1">
            <a:spLocks noChangeArrowheads="1"/>
          </p:cNvSpPr>
          <p:nvPr/>
        </p:nvSpPr>
        <p:spPr bwMode="auto">
          <a:xfrm>
            <a:off x="5264150" y="1435100"/>
            <a:ext cx="73183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Arial" charset="0"/>
              </a:rPr>
              <a:t>knee</a:t>
            </a:r>
          </a:p>
        </p:txBody>
      </p:sp>
      <p:sp>
        <p:nvSpPr>
          <p:cNvPr id="978966" name="Text Box 22"/>
          <p:cNvSpPr txBox="1">
            <a:spLocks noChangeArrowheads="1"/>
          </p:cNvSpPr>
          <p:nvPr/>
        </p:nvSpPr>
        <p:spPr bwMode="auto">
          <a:xfrm>
            <a:off x="6796088" y="1435100"/>
            <a:ext cx="5619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Arial" charset="0"/>
              </a:rPr>
              <a:t>cliff</a:t>
            </a:r>
          </a:p>
        </p:txBody>
      </p:sp>
      <p:sp>
        <p:nvSpPr>
          <p:cNvPr id="978967" name="Text Box 23"/>
          <p:cNvSpPr txBox="1">
            <a:spLocks noChangeArrowheads="1"/>
          </p:cNvSpPr>
          <p:nvPr/>
        </p:nvSpPr>
        <p:spPr bwMode="auto">
          <a:xfrm>
            <a:off x="7734300" y="2349500"/>
            <a:ext cx="1409700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Arial" charset="0"/>
              </a:rPr>
              <a:t>congestion</a:t>
            </a:r>
          </a:p>
          <a:p>
            <a:r>
              <a:rPr lang="en-US" altLang="zh-CN" sz="2000">
                <a:latin typeface="Arial" charset="0"/>
              </a:rPr>
              <a:t>collapse</a:t>
            </a:r>
          </a:p>
        </p:txBody>
      </p:sp>
      <p:sp>
        <p:nvSpPr>
          <p:cNvPr id="978968" name="AutoShape 24"/>
          <p:cNvSpPr>
            <a:spLocks/>
          </p:cNvSpPr>
          <p:nvPr/>
        </p:nvSpPr>
        <p:spPr bwMode="auto">
          <a:xfrm rot="-5400000">
            <a:off x="7305675" y="14859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978969" name="Line 25"/>
          <p:cNvSpPr>
            <a:spLocks noChangeShapeType="1"/>
          </p:cNvSpPr>
          <p:nvPr/>
        </p:nvSpPr>
        <p:spPr bwMode="auto">
          <a:xfrm flipH="1">
            <a:off x="7419975" y="29718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978970" name="Text Box 26"/>
          <p:cNvSpPr txBox="1">
            <a:spLocks noChangeArrowheads="1"/>
          </p:cNvSpPr>
          <p:nvPr/>
        </p:nvSpPr>
        <p:spPr bwMode="auto">
          <a:xfrm>
            <a:off x="7939088" y="1358900"/>
            <a:ext cx="928687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Arial" charset="0"/>
              </a:rPr>
              <a:t>packet</a:t>
            </a:r>
          </a:p>
          <a:p>
            <a:r>
              <a:rPr lang="en-US" altLang="zh-CN" sz="2000">
                <a:latin typeface="Arial" charset="0"/>
              </a:rPr>
              <a:t>loss</a:t>
            </a:r>
          </a:p>
        </p:txBody>
      </p:sp>
      <p:sp>
        <p:nvSpPr>
          <p:cNvPr id="978971" name="Line 27"/>
          <p:cNvSpPr>
            <a:spLocks noChangeShapeType="1"/>
          </p:cNvSpPr>
          <p:nvPr/>
        </p:nvSpPr>
        <p:spPr bwMode="auto">
          <a:xfrm flipH="1">
            <a:off x="7419975" y="1600200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2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Transport Layer</a:t>
            </a:r>
            <a:endParaRPr lang="en-US" altLang="ko-KR" dirty="0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F0FB4F9F-B31C-40DA-9035-84C92B02AB0F}" type="slidenum">
              <a:rPr lang="en-US" altLang="ko-KR" smtClean="0">
                <a:ea typeface="굴림" pitchFamily="34" charset="-127"/>
              </a:rPr>
              <a:pPr/>
              <a:t>107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" y="228600"/>
            <a:ext cx="8686800" cy="838200"/>
          </a:xfrm>
        </p:spPr>
        <p:txBody>
          <a:bodyPr/>
          <a:lstStyle/>
          <a:p>
            <a:r>
              <a:rPr lang="en-US" altLang="zh-CN" sz="3200" dirty="0"/>
              <a:t>Congestion Control vs. Congestion Avoidance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4343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u="sng" dirty="0">
                <a:solidFill>
                  <a:srgbClr val="FF0000"/>
                </a:solidFill>
              </a:rPr>
              <a:t>Congestion control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goal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stay left of</a:t>
            </a:r>
            <a:r>
              <a:rPr lang="en-US" altLang="zh-CN" sz="2000" dirty="0">
                <a:solidFill>
                  <a:srgbClr val="0070C0"/>
                </a:solidFill>
              </a:rPr>
              <a:t> cliff 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response to the occurred network overload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u="sng" dirty="0">
                <a:solidFill>
                  <a:srgbClr val="FF0000"/>
                </a:solidFill>
              </a:rPr>
              <a:t>Congestion avoidance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goal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stay left of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knee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detection and prevention actions before overload occur</a:t>
            </a:r>
            <a:endParaRPr lang="en-US" altLang="zh-CN" sz="2000" dirty="0"/>
          </a:p>
          <a:p>
            <a:pPr marL="342900" lvl="1" indent="-342900">
              <a:lnSpc>
                <a:spcPct val="90000"/>
              </a:lnSpc>
              <a:buSzPct val="85000"/>
              <a:buFont typeface="ZapfDingbats" pitchFamily="82" charset="2"/>
              <a:buChar char="r"/>
            </a:pPr>
            <a:r>
              <a:rPr lang="en-US" altLang="zh-CN" u="sng" dirty="0" smtClean="0">
                <a:solidFill>
                  <a:srgbClr val="FF0000"/>
                </a:solidFill>
              </a:rPr>
              <a:t>Congestion collapse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right </a:t>
            </a:r>
            <a:r>
              <a:rPr lang="en-US" altLang="zh-CN" sz="2000" dirty="0"/>
              <a:t>of </a:t>
            </a:r>
            <a:r>
              <a:rPr lang="en-US" altLang="zh-CN" sz="2000" dirty="0" smtClean="0"/>
              <a:t>cliff</a:t>
            </a:r>
            <a:endParaRPr lang="en-US" altLang="zh-CN" sz="2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1752600"/>
            <a:ext cx="4267200" cy="2743200"/>
            <a:chOff x="3007" y="1104"/>
            <a:chExt cx="2688" cy="1728"/>
          </a:xfrm>
        </p:grpSpPr>
        <p:sp>
          <p:nvSpPr>
            <p:cNvPr id="980997" name="Rectangle 5"/>
            <p:cNvSpPr>
              <a:spLocks noChangeArrowheads="1"/>
            </p:cNvSpPr>
            <p:nvPr/>
          </p:nvSpPr>
          <p:spPr bwMode="auto">
            <a:xfrm>
              <a:off x="3007" y="1104"/>
              <a:ext cx="2688" cy="17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0998" name="Line 6"/>
            <p:cNvSpPr>
              <a:spLocks noChangeShapeType="1"/>
            </p:cNvSpPr>
            <p:nvPr/>
          </p:nvSpPr>
          <p:spPr bwMode="auto">
            <a:xfrm flipH="1" flipV="1">
              <a:off x="3255" y="1336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/>
            <a:lstStyle/>
            <a:p>
              <a:endParaRPr lang="zh-CN" altLang="en-US"/>
            </a:p>
          </p:txBody>
        </p:sp>
        <p:sp>
          <p:nvSpPr>
            <p:cNvPr id="980999" name="Line 7"/>
            <p:cNvSpPr>
              <a:spLocks noChangeShapeType="1"/>
            </p:cNvSpPr>
            <p:nvPr/>
          </p:nvSpPr>
          <p:spPr bwMode="auto">
            <a:xfrm>
              <a:off x="3255" y="2536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/>
            <a:lstStyle/>
            <a:p>
              <a:endParaRPr lang="zh-CN" altLang="en-US"/>
            </a:p>
          </p:txBody>
        </p:sp>
        <p:sp>
          <p:nvSpPr>
            <p:cNvPr id="981000" name="Freeform 8"/>
            <p:cNvSpPr>
              <a:spLocks/>
            </p:cNvSpPr>
            <p:nvPr/>
          </p:nvSpPr>
          <p:spPr bwMode="auto">
            <a:xfrm>
              <a:off x="3255" y="1432"/>
              <a:ext cx="1584" cy="1116"/>
            </a:xfrm>
            <a:custGeom>
              <a:avLst/>
              <a:gdLst/>
              <a:ahLst/>
              <a:cxnLst>
                <a:cxn ang="0">
                  <a:pos x="0" y="1212"/>
                </a:cxn>
                <a:cxn ang="0">
                  <a:pos x="0" y="1170"/>
                </a:cxn>
                <a:cxn ang="0">
                  <a:pos x="96" y="768"/>
                </a:cxn>
                <a:cxn ang="0">
                  <a:pos x="240" y="480"/>
                </a:cxn>
                <a:cxn ang="0">
                  <a:pos x="480" y="192"/>
                </a:cxn>
                <a:cxn ang="0">
                  <a:pos x="816" y="48"/>
                </a:cxn>
                <a:cxn ang="0">
                  <a:pos x="1104" y="0"/>
                </a:cxn>
                <a:cxn ang="0">
                  <a:pos x="1344" y="0"/>
                </a:cxn>
                <a:cxn ang="0">
                  <a:pos x="1392" y="480"/>
                </a:cxn>
                <a:cxn ang="0">
                  <a:pos x="1488" y="1008"/>
                </a:cxn>
                <a:cxn ang="0">
                  <a:pos x="1536" y="1152"/>
                </a:cxn>
                <a:cxn ang="0">
                  <a:pos x="1584" y="1200"/>
                </a:cxn>
              </a:cxnLst>
              <a:rect l="0" t="0" r="r" b="b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/>
            <a:lstStyle/>
            <a:p>
              <a:endParaRPr lang="zh-CN" altLang="en-US"/>
            </a:p>
          </p:txBody>
        </p:sp>
        <p:sp>
          <p:nvSpPr>
            <p:cNvPr id="981001" name="Line 9"/>
            <p:cNvSpPr>
              <a:spLocks noChangeShapeType="1"/>
            </p:cNvSpPr>
            <p:nvPr/>
          </p:nvSpPr>
          <p:spPr bwMode="auto">
            <a:xfrm>
              <a:off x="4599" y="1336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endParaRPr lang="zh-CN" altLang="en-US"/>
            </a:p>
          </p:txBody>
        </p:sp>
        <p:sp>
          <p:nvSpPr>
            <p:cNvPr id="981002" name="Line 10"/>
            <p:cNvSpPr>
              <a:spLocks noChangeShapeType="1"/>
            </p:cNvSpPr>
            <p:nvPr/>
          </p:nvSpPr>
          <p:spPr bwMode="auto">
            <a:xfrm>
              <a:off x="3735" y="1336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endParaRPr lang="zh-CN" altLang="en-US"/>
            </a:p>
          </p:txBody>
        </p:sp>
        <p:sp>
          <p:nvSpPr>
            <p:cNvPr id="981003" name="Line 11"/>
            <p:cNvSpPr>
              <a:spLocks noChangeShapeType="1"/>
            </p:cNvSpPr>
            <p:nvPr/>
          </p:nvSpPr>
          <p:spPr bwMode="auto">
            <a:xfrm>
              <a:off x="3735" y="143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endParaRPr lang="zh-CN" altLang="en-US"/>
            </a:p>
          </p:txBody>
        </p:sp>
        <p:sp>
          <p:nvSpPr>
            <p:cNvPr id="981004" name="Text Box 12"/>
            <p:cNvSpPr txBox="1">
              <a:spLocks noChangeArrowheads="1"/>
            </p:cNvSpPr>
            <p:nvPr/>
          </p:nvSpPr>
          <p:spPr bwMode="auto">
            <a:xfrm>
              <a:off x="4743" y="2536"/>
              <a:ext cx="470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>
                  <a:latin typeface="Arial" charset="0"/>
                </a:rPr>
                <a:t>Load</a:t>
              </a:r>
            </a:p>
          </p:txBody>
        </p:sp>
        <p:sp>
          <p:nvSpPr>
            <p:cNvPr id="981005" name="Text Box 13"/>
            <p:cNvSpPr txBox="1">
              <a:spLocks noChangeArrowheads="1"/>
            </p:cNvSpPr>
            <p:nvPr/>
          </p:nvSpPr>
          <p:spPr bwMode="auto">
            <a:xfrm rot="16200000">
              <a:off x="2665" y="1630"/>
              <a:ext cx="932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>
                  <a:latin typeface="Arial" charset="0"/>
                </a:rPr>
                <a:t>Throughput</a:t>
              </a:r>
            </a:p>
          </p:txBody>
        </p:sp>
        <p:sp>
          <p:nvSpPr>
            <p:cNvPr id="981006" name="Text Box 14"/>
            <p:cNvSpPr txBox="1">
              <a:spLocks noChangeArrowheads="1"/>
            </p:cNvSpPr>
            <p:nvPr/>
          </p:nvSpPr>
          <p:spPr bwMode="auto">
            <a:xfrm>
              <a:off x="3466" y="1136"/>
              <a:ext cx="461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>
                  <a:latin typeface="Arial" charset="0"/>
                </a:rPr>
                <a:t>knee</a:t>
              </a:r>
            </a:p>
          </p:txBody>
        </p:sp>
        <p:sp>
          <p:nvSpPr>
            <p:cNvPr id="981007" name="Text Box 15"/>
            <p:cNvSpPr txBox="1">
              <a:spLocks noChangeArrowheads="1"/>
            </p:cNvSpPr>
            <p:nvPr/>
          </p:nvSpPr>
          <p:spPr bwMode="auto">
            <a:xfrm>
              <a:off x="4431" y="1136"/>
              <a:ext cx="354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>
                  <a:latin typeface="Arial" charset="0"/>
                </a:rPr>
                <a:t>cliff</a:t>
              </a:r>
            </a:p>
          </p:txBody>
        </p:sp>
        <p:sp>
          <p:nvSpPr>
            <p:cNvPr id="981008" name="Line 16"/>
            <p:cNvSpPr>
              <a:spLocks noChangeShapeType="1"/>
            </p:cNvSpPr>
            <p:nvPr/>
          </p:nvSpPr>
          <p:spPr bwMode="auto">
            <a:xfrm flipH="1">
              <a:off x="4824" y="2112"/>
              <a:ext cx="384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/>
            <a:lstStyle/>
            <a:p>
              <a:endParaRPr lang="zh-CN" altLang="en-US"/>
            </a:p>
          </p:txBody>
        </p:sp>
      </p:grpSp>
      <p:sp>
        <p:nvSpPr>
          <p:cNvPr id="981009" name="Text Box 17"/>
          <p:cNvSpPr txBox="1">
            <a:spLocks noChangeArrowheads="1"/>
          </p:cNvSpPr>
          <p:nvPr/>
        </p:nvSpPr>
        <p:spPr bwMode="auto">
          <a:xfrm>
            <a:off x="7467600" y="2514600"/>
            <a:ext cx="1409700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Arial" charset="0"/>
              </a:rPr>
              <a:t>congestion</a:t>
            </a:r>
          </a:p>
          <a:p>
            <a:r>
              <a:rPr lang="en-US" altLang="zh-CN" sz="2000">
                <a:latin typeface="Arial" charset="0"/>
              </a:rPr>
              <a:t>collapse</a:t>
            </a:r>
          </a:p>
        </p:txBody>
      </p:sp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Transport Layer</a:t>
            </a:r>
            <a:endParaRPr lang="en-US" altLang="ko-KR" dirty="0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F0FB4F9F-B31C-40DA-9035-84C92B02AB0F}" type="slidenum">
              <a:rPr lang="en-US" altLang="ko-KR" smtClean="0">
                <a:ea typeface="굴림" pitchFamily="34" charset="-127"/>
              </a:rPr>
              <a:pPr/>
              <a:t>108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1776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8B37B66C-D4F0-4FE4-94C2-CD6DE81B5220}" type="slidenum">
              <a:rPr lang="en-US" altLang="ko-KR" smtClean="0">
                <a:ea typeface="굴림" pitchFamily="34" charset="-127"/>
              </a:rPr>
              <a:pPr/>
              <a:t>109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498475"/>
            <a:ext cx="7772400" cy="1143000"/>
          </a:xfrm>
        </p:spPr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Summary: TCP Congestion Control</a:t>
            </a:r>
          </a:p>
        </p:txBody>
      </p:sp>
      <p:sp>
        <p:nvSpPr>
          <p:cNvPr id="1177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751013"/>
            <a:ext cx="7772400" cy="4648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ko-KR" sz="2400" dirty="0" smtClean="0">
                <a:ea typeface="굴림" pitchFamily="34" charset="-127"/>
              </a:rPr>
              <a:t>When </a:t>
            </a:r>
            <a:r>
              <a:rPr lang="en-US" altLang="ko-KR" sz="2400" b="1" dirty="0" err="1" smtClean="0">
                <a:latin typeface="Courier New" pitchFamily="49" charset="0"/>
                <a:ea typeface="굴림" pitchFamily="34" charset="-127"/>
              </a:rPr>
              <a:t>cwnd</a:t>
            </a:r>
            <a:r>
              <a:rPr lang="en-US" altLang="ko-KR" sz="2400" dirty="0" smtClean="0">
                <a:ea typeface="굴림" pitchFamily="34" charset="-127"/>
              </a:rPr>
              <a:t> is below </a:t>
            </a:r>
            <a:r>
              <a:rPr lang="en-US" altLang="ko-KR" sz="2400" b="1" dirty="0" smtClean="0">
                <a:latin typeface="Courier New" pitchFamily="49" charset="0"/>
                <a:ea typeface="굴림" pitchFamily="34" charset="-127"/>
              </a:rPr>
              <a:t>Threshold</a:t>
            </a:r>
            <a:r>
              <a:rPr lang="en-US" altLang="ko-KR" sz="2400" dirty="0" smtClean="0">
                <a:ea typeface="굴림" pitchFamily="34" charset="-127"/>
              </a:rPr>
              <a:t>, sender in 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slow-start</a:t>
            </a:r>
            <a:r>
              <a:rPr lang="en-US" altLang="ko-KR" sz="2400" dirty="0" smtClean="0">
                <a:ea typeface="굴림" pitchFamily="34" charset="-127"/>
              </a:rPr>
              <a:t> phase, window grows exponentially.</a:t>
            </a:r>
          </a:p>
          <a:p>
            <a:pPr>
              <a:spcBef>
                <a:spcPct val="70000"/>
              </a:spcBef>
            </a:pPr>
            <a:r>
              <a:rPr lang="en-US" altLang="ko-KR" sz="2400" dirty="0" smtClean="0">
                <a:ea typeface="굴림" pitchFamily="34" charset="-127"/>
              </a:rPr>
              <a:t>When </a:t>
            </a:r>
            <a:r>
              <a:rPr lang="en-US" altLang="ko-KR" sz="2400" b="1" dirty="0" err="1" smtClean="0">
                <a:latin typeface="Courier New" pitchFamily="49" charset="0"/>
                <a:ea typeface="굴림" pitchFamily="34" charset="-127"/>
              </a:rPr>
              <a:t>cwnd</a:t>
            </a:r>
            <a:r>
              <a:rPr lang="en-US" altLang="ko-KR" sz="2400" dirty="0" smtClean="0">
                <a:ea typeface="굴림" pitchFamily="34" charset="-127"/>
              </a:rPr>
              <a:t> is above </a:t>
            </a:r>
            <a:r>
              <a:rPr lang="en-US" altLang="ko-KR" sz="2400" b="1" dirty="0" smtClean="0">
                <a:latin typeface="Courier New" pitchFamily="49" charset="0"/>
                <a:ea typeface="굴림" pitchFamily="34" charset="-127"/>
              </a:rPr>
              <a:t>Threshold</a:t>
            </a:r>
            <a:r>
              <a:rPr lang="en-US" altLang="ko-KR" sz="2400" dirty="0" smtClean="0">
                <a:ea typeface="굴림" pitchFamily="34" charset="-127"/>
              </a:rPr>
              <a:t>, sender is in 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congestion-avoidance</a:t>
            </a:r>
            <a:r>
              <a:rPr lang="en-US" altLang="ko-KR" sz="2400" dirty="0" smtClean="0">
                <a:ea typeface="굴림" pitchFamily="34" charset="-127"/>
              </a:rPr>
              <a:t> phase, window grows linearly.</a:t>
            </a:r>
          </a:p>
          <a:p>
            <a:pPr>
              <a:spcBef>
                <a:spcPct val="70000"/>
              </a:spcBef>
            </a:pPr>
            <a:r>
              <a:rPr lang="en-US" altLang="ko-KR" sz="2400" dirty="0" smtClean="0">
                <a:ea typeface="굴림" pitchFamily="34" charset="-127"/>
              </a:rPr>
              <a:t>When a 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triple duplicate ACK</a:t>
            </a:r>
            <a:r>
              <a:rPr lang="en-US" altLang="ko-KR" sz="2400" dirty="0" smtClean="0">
                <a:ea typeface="굴림" pitchFamily="34" charset="-127"/>
              </a:rPr>
              <a:t> occurs, </a:t>
            </a:r>
            <a:r>
              <a:rPr lang="en-US" altLang="ko-KR" sz="2400" b="1" dirty="0" smtClean="0">
                <a:latin typeface="Courier New" pitchFamily="49" charset="0"/>
                <a:ea typeface="굴림" pitchFamily="34" charset="-127"/>
              </a:rPr>
              <a:t>Threshold</a:t>
            </a:r>
            <a:r>
              <a:rPr lang="en-US" altLang="ko-KR" sz="2400" dirty="0" smtClean="0">
                <a:ea typeface="굴림" pitchFamily="34" charset="-127"/>
              </a:rPr>
              <a:t> set to </a:t>
            </a:r>
            <a:r>
              <a:rPr lang="en-US" altLang="ko-KR" sz="2400" b="1" dirty="0" err="1" smtClean="0">
                <a:latin typeface="Courier New" pitchFamily="49" charset="0"/>
                <a:ea typeface="굴림" pitchFamily="34" charset="-127"/>
              </a:rPr>
              <a:t>cwnd</a:t>
            </a:r>
            <a:r>
              <a:rPr lang="en-US" altLang="ko-KR" sz="2400" b="1" dirty="0" smtClean="0">
                <a:latin typeface="Courier New" pitchFamily="49" charset="0"/>
                <a:ea typeface="굴림" pitchFamily="34" charset="-127"/>
              </a:rPr>
              <a:t>/2</a:t>
            </a:r>
            <a:r>
              <a:rPr lang="en-US" altLang="ko-KR" sz="2400" dirty="0" smtClean="0">
                <a:ea typeface="굴림" pitchFamily="34" charset="-127"/>
              </a:rPr>
              <a:t> and </a:t>
            </a:r>
            <a:r>
              <a:rPr lang="en-US" altLang="ko-KR" sz="2400" b="1" dirty="0" err="1" smtClean="0">
                <a:latin typeface="Courier New" pitchFamily="49" charset="0"/>
                <a:ea typeface="굴림" pitchFamily="34" charset="-127"/>
              </a:rPr>
              <a:t>cwnd</a:t>
            </a:r>
            <a:r>
              <a:rPr lang="en-US" altLang="ko-KR" sz="2400" dirty="0" smtClean="0">
                <a:ea typeface="굴림" pitchFamily="34" charset="-127"/>
              </a:rPr>
              <a:t> set to </a:t>
            </a:r>
            <a:r>
              <a:rPr lang="en-US" altLang="ko-KR" sz="2400" b="1" dirty="0" smtClean="0">
                <a:latin typeface="Courier New" pitchFamily="49" charset="0"/>
                <a:ea typeface="굴림" pitchFamily="34" charset="-127"/>
              </a:rPr>
              <a:t>Threshold</a:t>
            </a:r>
            <a:r>
              <a:rPr lang="en-US" altLang="ko-KR" sz="2400" dirty="0" smtClean="0">
                <a:ea typeface="굴림" pitchFamily="34" charset="-127"/>
              </a:rPr>
              <a:t>.</a:t>
            </a:r>
          </a:p>
          <a:p>
            <a:pPr>
              <a:spcBef>
                <a:spcPct val="70000"/>
              </a:spcBef>
            </a:pPr>
            <a:r>
              <a:rPr lang="en-US" altLang="ko-KR" sz="2400" dirty="0" smtClean="0">
                <a:ea typeface="굴림" pitchFamily="34" charset="-127"/>
              </a:rPr>
              <a:t>When 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timeout</a:t>
            </a:r>
            <a:r>
              <a:rPr lang="en-US" altLang="ko-KR" sz="2400" dirty="0" smtClean="0">
                <a:ea typeface="굴림" pitchFamily="34" charset="-127"/>
              </a:rPr>
              <a:t> occurs, </a:t>
            </a:r>
            <a:r>
              <a:rPr lang="en-US" altLang="ko-KR" sz="2400" b="1" dirty="0" smtClean="0">
                <a:latin typeface="Courier New" pitchFamily="49" charset="0"/>
                <a:ea typeface="굴림" pitchFamily="34" charset="-127"/>
              </a:rPr>
              <a:t>Threshold</a:t>
            </a:r>
            <a:r>
              <a:rPr lang="en-US" altLang="ko-KR" sz="2400" dirty="0" smtClean="0">
                <a:ea typeface="굴림" pitchFamily="34" charset="-127"/>
              </a:rPr>
              <a:t> set to </a:t>
            </a:r>
            <a:r>
              <a:rPr lang="en-US" altLang="ko-KR" sz="2400" b="1" dirty="0" err="1" smtClean="0">
                <a:latin typeface="Courier New" pitchFamily="49" charset="0"/>
                <a:ea typeface="굴림" pitchFamily="34" charset="-127"/>
              </a:rPr>
              <a:t>cwnd</a:t>
            </a:r>
            <a:r>
              <a:rPr lang="en-US" altLang="ko-KR" sz="2400" b="1" dirty="0" smtClean="0">
                <a:latin typeface="Courier New" pitchFamily="49" charset="0"/>
                <a:ea typeface="굴림" pitchFamily="34" charset="-127"/>
              </a:rPr>
              <a:t>/2</a:t>
            </a:r>
            <a:r>
              <a:rPr lang="en-US" altLang="ko-KR" sz="2400" dirty="0" smtClean="0">
                <a:ea typeface="굴림" pitchFamily="34" charset="-127"/>
              </a:rPr>
              <a:t> and </a:t>
            </a:r>
            <a:r>
              <a:rPr lang="en-US" altLang="ko-KR" sz="2400" b="1" dirty="0" err="1" smtClean="0">
                <a:latin typeface="Courier New" pitchFamily="49" charset="0"/>
                <a:ea typeface="굴림" pitchFamily="34" charset="-127"/>
              </a:rPr>
              <a:t>cwnd</a:t>
            </a:r>
            <a:r>
              <a:rPr lang="en-US" altLang="ko-KR" sz="2400" dirty="0" smtClean="0">
                <a:ea typeface="굴림" pitchFamily="34" charset="-127"/>
              </a:rPr>
              <a:t> is set to 1 MSS.</a:t>
            </a:r>
            <a:r>
              <a:rPr lang="en-US" altLang="ko-KR" sz="2000" dirty="0" smtClean="0">
                <a:ea typeface="굴림" pitchFamily="34" charset="-127"/>
              </a:rPr>
              <a:t> </a:t>
            </a:r>
            <a:endParaRPr lang="en-US" altLang="ko-KR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789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1F201366-30BC-4E6E-A8D2-CCCA47A27822}" type="slidenum">
              <a:rPr lang="en-US" altLang="ko-KR" smtClean="0">
                <a:ea typeface="굴림" pitchFamily="34" charset="-127"/>
              </a:rPr>
              <a:pPr/>
              <a:t>11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Multiplexing/demultiplexing (1)</a:t>
            </a:r>
          </a:p>
        </p:txBody>
      </p:sp>
      <p:sp>
        <p:nvSpPr>
          <p:cNvPr id="37893" name="Rectangle 11"/>
          <p:cNvSpPr>
            <a:spLocks noChangeArrowheads="1"/>
          </p:cNvSpPr>
          <p:nvPr/>
        </p:nvSpPr>
        <p:spPr bwMode="auto">
          <a:xfrm>
            <a:off x="685800" y="3508375"/>
            <a:ext cx="200183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>
                <a:ea typeface="굴림" pitchFamily="34" charset="-127"/>
              </a:rPr>
              <a:t>application</a:t>
            </a:r>
          </a:p>
        </p:txBody>
      </p:sp>
      <p:sp>
        <p:nvSpPr>
          <p:cNvPr id="37894" name="Rectangle 12"/>
          <p:cNvSpPr>
            <a:spLocks noChangeArrowheads="1"/>
          </p:cNvSpPr>
          <p:nvPr/>
        </p:nvSpPr>
        <p:spPr bwMode="auto">
          <a:xfrm>
            <a:off x="685800" y="3984625"/>
            <a:ext cx="200183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>
                <a:ea typeface="굴림" pitchFamily="34" charset="-127"/>
              </a:rPr>
              <a:t>transport</a:t>
            </a:r>
          </a:p>
        </p:txBody>
      </p:sp>
      <p:sp>
        <p:nvSpPr>
          <p:cNvPr id="37895" name="Rectangle 13"/>
          <p:cNvSpPr>
            <a:spLocks noChangeArrowheads="1"/>
          </p:cNvSpPr>
          <p:nvPr/>
        </p:nvSpPr>
        <p:spPr bwMode="auto">
          <a:xfrm>
            <a:off x="685800" y="4460875"/>
            <a:ext cx="200183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>
                <a:ea typeface="굴림" pitchFamily="34" charset="-127"/>
              </a:rPr>
              <a:t>network</a:t>
            </a:r>
          </a:p>
        </p:txBody>
      </p:sp>
      <p:sp>
        <p:nvSpPr>
          <p:cNvPr id="37896" name="Rectangle 14"/>
          <p:cNvSpPr>
            <a:spLocks noChangeArrowheads="1"/>
          </p:cNvSpPr>
          <p:nvPr/>
        </p:nvSpPr>
        <p:spPr bwMode="auto">
          <a:xfrm>
            <a:off x="685800" y="4937125"/>
            <a:ext cx="200183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>
                <a:ea typeface="굴림" pitchFamily="34" charset="-127"/>
              </a:rPr>
              <a:t>link</a:t>
            </a:r>
          </a:p>
        </p:txBody>
      </p:sp>
      <p:sp>
        <p:nvSpPr>
          <p:cNvPr id="37897" name="Rectangle 15"/>
          <p:cNvSpPr>
            <a:spLocks noChangeArrowheads="1"/>
          </p:cNvSpPr>
          <p:nvPr/>
        </p:nvSpPr>
        <p:spPr bwMode="auto">
          <a:xfrm>
            <a:off x="685800" y="5413375"/>
            <a:ext cx="200183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>
                <a:ea typeface="굴림" pitchFamily="34" charset="-127"/>
              </a:rPr>
              <a:t>physical</a:t>
            </a:r>
          </a:p>
        </p:txBody>
      </p:sp>
      <p:sp>
        <p:nvSpPr>
          <p:cNvPr id="37898" name="Rectangle 18"/>
          <p:cNvSpPr>
            <a:spLocks noChangeArrowheads="1"/>
          </p:cNvSpPr>
          <p:nvPr/>
        </p:nvSpPr>
        <p:spPr bwMode="auto">
          <a:xfrm>
            <a:off x="3319463" y="3852863"/>
            <a:ext cx="598487" cy="195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37899" name="Oval 19"/>
          <p:cNvSpPr>
            <a:spLocks noChangeArrowheads="1"/>
          </p:cNvSpPr>
          <p:nvPr/>
        </p:nvSpPr>
        <p:spPr bwMode="auto">
          <a:xfrm>
            <a:off x="3319463" y="354806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pitchFamily="34" charset="-127"/>
              </a:rPr>
              <a:t>P1</a:t>
            </a:r>
          </a:p>
        </p:txBody>
      </p:sp>
      <p:sp>
        <p:nvSpPr>
          <p:cNvPr id="37900" name="Rectangle 24"/>
          <p:cNvSpPr>
            <a:spLocks noChangeArrowheads="1"/>
          </p:cNvSpPr>
          <p:nvPr/>
        </p:nvSpPr>
        <p:spPr bwMode="auto">
          <a:xfrm>
            <a:off x="6615113" y="3429000"/>
            <a:ext cx="2001837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>
                <a:ea typeface="굴림" pitchFamily="34" charset="-127"/>
              </a:rPr>
              <a:t>application</a:t>
            </a:r>
          </a:p>
        </p:txBody>
      </p:sp>
      <p:sp>
        <p:nvSpPr>
          <p:cNvPr id="37901" name="Rectangle 25"/>
          <p:cNvSpPr>
            <a:spLocks noChangeArrowheads="1"/>
          </p:cNvSpPr>
          <p:nvPr/>
        </p:nvSpPr>
        <p:spPr bwMode="auto">
          <a:xfrm>
            <a:off x="6615113" y="3905250"/>
            <a:ext cx="2001837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>
                <a:ea typeface="굴림" pitchFamily="34" charset="-127"/>
              </a:rPr>
              <a:t>transport</a:t>
            </a:r>
          </a:p>
        </p:txBody>
      </p:sp>
      <p:sp>
        <p:nvSpPr>
          <p:cNvPr id="37902" name="Rectangle 26"/>
          <p:cNvSpPr>
            <a:spLocks noChangeArrowheads="1"/>
          </p:cNvSpPr>
          <p:nvPr/>
        </p:nvSpPr>
        <p:spPr bwMode="auto">
          <a:xfrm>
            <a:off x="6615113" y="4381500"/>
            <a:ext cx="2001837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>
                <a:ea typeface="굴림" pitchFamily="34" charset="-127"/>
              </a:rPr>
              <a:t>network</a:t>
            </a:r>
          </a:p>
        </p:txBody>
      </p:sp>
      <p:sp>
        <p:nvSpPr>
          <p:cNvPr id="37903" name="Rectangle 27"/>
          <p:cNvSpPr>
            <a:spLocks noChangeArrowheads="1"/>
          </p:cNvSpPr>
          <p:nvPr/>
        </p:nvSpPr>
        <p:spPr bwMode="auto">
          <a:xfrm>
            <a:off x="6615113" y="4857750"/>
            <a:ext cx="2001837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>
                <a:ea typeface="굴림" pitchFamily="34" charset="-127"/>
              </a:rPr>
              <a:t>link</a:t>
            </a:r>
          </a:p>
        </p:txBody>
      </p:sp>
      <p:sp>
        <p:nvSpPr>
          <p:cNvPr id="37904" name="Rectangle 28"/>
          <p:cNvSpPr>
            <a:spLocks noChangeArrowheads="1"/>
          </p:cNvSpPr>
          <p:nvPr/>
        </p:nvSpPr>
        <p:spPr bwMode="auto">
          <a:xfrm>
            <a:off x="6615113" y="5334000"/>
            <a:ext cx="2001837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>
                <a:ea typeface="굴림" pitchFamily="34" charset="-127"/>
              </a:rPr>
              <a:t>physical</a:t>
            </a:r>
          </a:p>
        </p:txBody>
      </p:sp>
      <p:sp>
        <p:nvSpPr>
          <p:cNvPr id="37905" name="Rectangle 30"/>
          <p:cNvSpPr>
            <a:spLocks noChangeArrowheads="1"/>
          </p:cNvSpPr>
          <p:nvPr/>
        </p:nvSpPr>
        <p:spPr bwMode="auto">
          <a:xfrm>
            <a:off x="3287713" y="3508375"/>
            <a:ext cx="2735262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pitchFamily="34" charset="-127"/>
              </a:rPr>
              <a:t>application</a:t>
            </a:r>
          </a:p>
        </p:txBody>
      </p:sp>
      <p:sp>
        <p:nvSpPr>
          <p:cNvPr id="37906" name="Rectangle 31"/>
          <p:cNvSpPr>
            <a:spLocks noChangeArrowheads="1"/>
          </p:cNvSpPr>
          <p:nvPr/>
        </p:nvSpPr>
        <p:spPr bwMode="auto">
          <a:xfrm>
            <a:off x="3287713" y="3984625"/>
            <a:ext cx="2735262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pitchFamily="34" charset="-127"/>
              </a:rPr>
              <a:t>transport</a:t>
            </a:r>
          </a:p>
        </p:txBody>
      </p:sp>
      <p:sp>
        <p:nvSpPr>
          <p:cNvPr id="37907" name="Rectangle 32"/>
          <p:cNvSpPr>
            <a:spLocks noChangeArrowheads="1"/>
          </p:cNvSpPr>
          <p:nvPr/>
        </p:nvSpPr>
        <p:spPr bwMode="auto">
          <a:xfrm>
            <a:off x="3287713" y="4460875"/>
            <a:ext cx="2735262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pitchFamily="34" charset="-127"/>
              </a:rPr>
              <a:t>network</a:t>
            </a:r>
          </a:p>
        </p:txBody>
      </p:sp>
      <p:sp>
        <p:nvSpPr>
          <p:cNvPr id="37908" name="Rectangle 33"/>
          <p:cNvSpPr>
            <a:spLocks noChangeArrowheads="1"/>
          </p:cNvSpPr>
          <p:nvPr/>
        </p:nvSpPr>
        <p:spPr bwMode="auto">
          <a:xfrm>
            <a:off x="3287713" y="4937125"/>
            <a:ext cx="2735262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pitchFamily="34" charset="-127"/>
              </a:rPr>
              <a:t>link</a:t>
            </a:r>
          </a:p>
        </p:txBody>
      </p:sp>
      <p:sp>
        <p:nvSpPr>
          <p:cNvPr id="37909" name="Rectangle 34"/>
          <p:cNvSpPr>
            <a:spLocks noChangeArrowheads="1"/>
          </p:cNvSpPr>
          <p:nvPr/>
        </p:nvSpPr>
        <p:spPr bwMode="auto">
          <a:xfrm>
            <a:off x="3287713" y="5413375"/>
            <a:ext cx="2735262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pitchFamily="34" charset="-127"/>
              </a:rPr>
              <a:t>physical</a:t>
            </a:r>
          </a:p>
        </p:txBody>
      </p:sp>
      <p:sp>
        <p:nvSpPr>
          <p:cNvPr id="37910" name="Rectangle 36"/>
          <p:cNvSpPr>
            <a:spLocks noChangeArrowheads="1"/>
          </p:cNvSpPr>
          <p:nvPr/>
        </p:nvSpPr>
        <p:spPr bwMode="auto">
          <a:xfrm>
            <a:off x="5314950" y="3859213"/>
            <a:ext cx="598488" cy="195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37911" name="Oval 37"/>
          <p:cNvSpPr>
            <a:spLocks noChangeArrowheads="1"/>
          </p:cNvSpPr>
          <p:nvPr/>
        </p:nvSpPr>
        <p:spPr bwMode="auto">
          <a:xfrm>
            <a:off x="5314950" y="355441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pitchFamily="34" charset="-127"/>
              </a:rPr>
              <a:t>P2</a:t>
            </a:r>
          </a:p>
        </p:txBody>
      </p:sp>
      <p:sp>
        <p:nvSpPr>
          <p:cNvPr id="37912" name="Rectangle 39"/>
          <p:cNvSpPr>
            <a:spLocks noChangeArrowheads="1"/>
          </p:cNvSpPr>
          <p:nvPr/>
        </p:nvSpPr>
        <p:spPr bwMode="auto">
          <a:xfrm>
            <a:off x="1944688" y="3883025"/>
            <a:ext cx="598487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37913" name="Oval 40"/>
          <p:cNvSpPr>
            <a:spLocks noChangeArrowheads="1"/>
          </p:cNvSpPr>
          <p:nvPr/>
        </p:nvSpPr>
        <p:spPr bwMode="auto">
          <a:xfrm>
            <a:off x="1944688" y="3578225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pitchFamily="34" charset="-127"/>
              </a:rPr>
              <a:t>P3</a:t>
            </a:r>
          </a:p>
        </p:txBody>
      </p:sp>
      <p:sp>
        <p:nvSpPr>
          <p:cNvPr id="37914" name="Rectangle 42"/>
          <p:cNvSpPr>
            <a:spLocks noChangeArrowheads="1"/>
          </p:cNvSpPr>
          <p:nvPr/>
        </p:nvSpPr>
        <p:spPr bwMode="auto">
          <a:xfrm>
            <a:off x="6718300" y="3797300"/>
            <a:ext cx="598488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37915" name="Oval 43"/>
          <p:cNvSpPr>
            <a:spLocks noChangeArrowheads="1"/>
          </p:cNvSpPr>
          <p:nvPr/>
        </p:nvSpPr>
        <p:spPr bwMode="auto">
          <a:xfrm>
            <a:off x="6718300" y="34925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pitchFamily="34" charset="-127"/>
              </a:rPr>
              <a:t>P4</a:t>
            </a:r>
          </a:p>
        </p:txBody>
      </p:sp>
      <p:sp>
        <p:nvSpPr>
          <p:cNvPr id="37916" name="Rectangle 45"/>
          <p:cNvSpPr>
            <a:spLocks noChangeArrowheads="1"/>
          </p:cNvSpPr>
          <p:nvPr/>
        </p:nvSpPr>
        <p:spPr bwMode="auto">
          <a:xfrm>
            <a:off x="3381375" y="3889375"/>
            <a:ext cx="598488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37917" name="Oval 46"/>
          <p:cNvSpPr>
            <a:spLocks noChangeArrowheads="1"/>
          </p:cNvSpPr>
          <p:nvPr/>
        </p:nvSpPr>
        <p:spPr bwMode="auto">
          <a:xfrm>
            <a:off x="3381375" y="3584575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pitchFamily="34" charset="-127"/>
              </a:rPr>
              <a:t>P1</a:t>
            </a:r>
          </a:p>
        </p:txBody>
      </p:sp>
      <p:sp>
        <p:nvSpPr>
          <p:cNvPr id="37918" name="Text Box 47"/>
          <p:cNvSpPr txBox="1">
            <a:spLocks noChangeArrowheads="1"/>
          </p:cNvSpPr>
          <p:nvPr/>
        </p:nvSpPr>
        <p:spPr bwMode="auto">
          <a:xfrm>
            <a:off x="1189038" y="5967413"/>
            <a:ext cx="896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2"/>
                </a:solidFill>
                <a:ea typeface="굴림" pitchFamily="34" charset="-127"/>
              </a:rPr>
              <a:t>host 1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37919" name="Text Box 48"/>
          <p:cNvSpPr txBox="1">
            <a:spLocks noChangeArrowheads="1"/>
          </p:cNvSpPr>
          <p:nvPr/>
        </p:nvSpPr>
        <p:spPr bwMode="auto">
          <a:xfrm>
            <a:off x="4195763" y="5954713"/>
            <a:ext cx="938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2"/>
                </a:solidFill>
                <a:ea typeface="굴림" pitchFamily="34" charset="-127"/>
              </a:rPr>
              <a:t>host 2</a:t>
            </a:r>
            <a:endParaRPr lang="en-US" altLang="ko-KR">
              <a:solidFill>
                <a:schemeClr val="accent2"/>
              </a:solidFill>
              <a:ea typeface="굴림" pitchFamily="34" charset="-127"/>
            </a:endParaRPr>
          </a:p>
        </p:txBody>
      </p:sp>
      <p:sp>
        <p:nvSpPr>
          <p:cNvPr id="37920" name="Text Box 49"/>
          <p:cNvSpPr txBox="1">
            <a:spLocks noChangeArrowheads="1"/>
          </p:cNvSpPr>
          <p:nvPr/>
        </p:nvSpPr>
        <p:spPr bwMode="auto">
          <a:xfrm>
            <a:off x="7224713" y="5832475"/>
            <a:ext cx="938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2"/>
                </a:solidFill>
                <a:ea typeface="굴림" pitchFamily="34" charset="-127"/>
              </a:rPr>
              <a:t>host 3</a:t>
            </a:r>
          </a:p>
        </p:txBody>
      </p:sp>
      <p:grpSp>
        <p:nvGrpSpPr>
          <p:cNvPr id="37921" name="Group 87"/>
          <p:cNvGrpSpPr>
            <a:grpSpLocks/>
          </p:cNvGrpSpPr>
          <p:nvPr/>
        </p:nvGrpSpPr>
        <p:grpSpPr bwMode="auto">
          <a:xfrm>
            <a:off x="2308225" y="3983038"/>
            <a:ext cx="2263775" cy="1676400"/>
            <a:chOff x="1421" y="2509"/>
            <a:chExt cx="1426" cy="1056"/>
          </a:xfrm>
        </p:grpSpPr>
        <p:sp>
          <p:nvSpPr>
            <p:cNvPr id="37941" name="Line 57"/>
            <p:cNvSpPr>
              <a:spLocks noChangeShapeType="1"/>
            </p:cNvSpPr>
            <p:nvPr/>
          </p:nvSpPr>
          <p:spPr bwMode="auto">
            <a:xfrm>
              <a:off x="1421" y="2509"/>
              <a:ext cx="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2" name="Freeform 58"/>
            <p:cNvSpPr>
              <a:spLocks/>
            </p:cNvSpPr>
            <p:nvPr/>
          </p:nvSpPr>
          <p:spPr bwMode="auto">
            <a:xfrm>
              <a:off x="2546" y="2563"/>
              <a:ext cx="286" cy="989"/>
            </a:xfrm>
            <a:custGeom>
              <a:avLst/>
              <a:gdLst>
                <a:gd name="T0" fmla="*/ 286 w 286"/>
                <a:gd name="T1" fmla="*/ 989 h 989"/>
                <a:gd name="T2" fmla="*/ 284 w 286"/>
                <a:gd name="T3" fmla="*/ 117 h 989"/>
                <a:gd name="T4" fmla="*/ 0 w 286"/>
                <a:gd name="T5" fmla="*/ 0 h 989"/>
                <a:gd name="T6" fmla="*/ 0 60000 65536"/>
                <a:gd name="T7" fmla="*/ 0 60000 65536"/>
                <a:gd name="T8" fmla="*/ 0 60000 65536"/>
                <a:gd name="T9" fmla="*/ 0 w 286"/>
                <a:gd name="T10" fmla="*/ 0 h 989"/>
                <a:gd name="T11" fmla="*/ 286 w 286"/>
                <a:gd name="T12" fmla="*/ 989 h 9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" h="989">
                  <a:moveTo>
                    <a:pt x="286" y="989"/>
                  </a:moveTo>
                  <a:lnTo>
                    <a:pt x="284" y="11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3" name="Freeform 59"/>
            <p:cNvSpPr>
              <a:spLocks/>
            </p:cNvSpPr>
            <p:nvPr/>
          </p:nvSpPr>
          <p:spPr bwMode="auto">
            <a:xfrm>
              <a:off x="1421" y="3556"/>
              <a:ext cx="1426" cy="9"/>
            </a:xfrm>
            <a:custGeom>
              <a:avLst/>
              <a:gdLst>
                <a:gd name="T0" fmla="*/ 0 w 1426"/>
                <a:gd name="T1" fmla="*/ 9 h 9"/>
                <a:gd name="T2" fmla="*/ 1426 w 1426"/>
                <a:gd name="T3" fmla="*/ 0 h 9"/>
                <a:gd name="T4" fmla="*/ 0 60000 65536"/>
                <a:gd name="T5" fmla="*/ 0 60000 65536"/>
                <a:gd name="T6" fmla="*/ 0 w 1426"/>
                <a:gd name="T7" fmla="*/ 0 h 9"/>
                <a:gd name="T8" fmla="*/ 1426 w 142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26" h="9">
                  <a:moveTo>
                    <a:pt x="0" y="9"/>
                  </a:moveTo>
                  <a:lnTo>
                    <a:pt x="1426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22" name="Rectangle 64"/>
          <p:cNvSpPr>
            <a:spLocks noChangeArrowheads="1"/>
          </p:cNvSpPr>
          <p:nvPr/>
        </p:nvSpPr>
        <p:spPr bwMode="auto">
          <a:xfrm>
            <a:off x="457200" y="2895600"/>
            <a:ext cx="598488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37923" name="Oval 65"/>
          <p:cNvSpPr>
            <a:spLocks noChangeArrowheads="1"/>
          </p:cNvSpPr>
          <p:nvPr/>
        </p:nvSpPr>
        <p:spPr bwMode="auto">
          <a:xfrm>
            <a:off x="2590800" y="28194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ea typeface="굴림" pitchFamily="34" charset="-127"/>
            </a:endParaRPr>
          </a:p>
        </p:txBody>
      </p:sp>
      <p:sp>
        <p:nvSpPr>
          <p:cNvPr id="37924" name="Text Box 67"/>
          <p:cNvSpPr txBox="1">
            <a:spLocks noChangeArrowheads="1"/>
          </p:cNvSpPr>
          <p:nvPr/>
        </p:nvSpPr>
        <p:spPr bwMode="auto">
          <a:xfrm>
            <a:off x="3276600" y="2819400"/>
            <a:ext cx="1073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= process</a:t>
            </a:r>
          </a:p>
        </p:txBody>
      </p:sp>
      <p:sp>
        <p:nvSpPr>
          <p:cNvPr id="37925" name="Text Box 68"/>
          <p:cNvSpPr txBox="1">
            <a:spLocks noChangeArrowheads="1"/>
          </p:cNvSpPr>
          <p:nvPr/>
        </p:nvSpPr>
        <p:spPr bwMode="auto">
          <a:xfrm>
            <a:off x="1143000" y="2819400"/>
            <a:ext cx="973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= socket</a:t>
            </a:r>
          </a:p>
        </p:txBody>
      </p:sp>
      <p:sp>
        <p:nvSpPr>
          <p:cNvPr id="37926" name="Text Box 72"/>
          <p:cNvSpPr txBox="1">
            <a:spLocks noChangeArrowheads="1"/>
          </p:cNvSpPr>
          <p:nvPr/>
        </p:nvSpPr>
        <p:spPr bwMode="auto">
          <a:xfrm>
            <a:off x="444500" y="1589088"/>
            <a:ext cx="176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ko-KR" altLang="ko-KR">
              <a:ea typeface="굴림" pitchFamily="34" charset="-127"/>
            </a:endParaRPr>
          </a:p>
        </p:txBody>
      </p:sp>
      <p:sp>
        <p:nvSpPr>
          <p:cNvPr id="37927" name="Text Box 75"/>
          <p:cNvSpPr txBox="1">
            <a:spLocks noChangeArrowheads="1"/>
          </p:cNvSpPr>
          <p:nvPr/>
        </p:nvSpPr>
        <p:spPr bwMode="auto">
          <a:xfrm>
            <a:off x="468313" y="1366838"/>
            <a:ext cx="176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ko-KR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7928" name="Rectangle 76"/>
          <p:cNvSpPr>
            <a:spLocks noChangeArrowheads="1"/>
          </p:cNvSpPr>
          <p:nvPr/>
        </p:nvSpPr>
        <p:spPr bwMode="auto">
          <a:xfrm>
            <a:off x="444500" y="1524000"/>
            <a:ext cx="3808413" cy="1066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2000">
                <a:ea typeface="굴림" pitchFamily="34" charset="-127"/>
              </a:rPr>
              <a:t>delivering received segments</a:t>
            </a:r>
          </a:p>
          <a:p>
            <a:pPr algn="l"/>
            <a:r>
              <a:rPr lang="en-US" altLang="ko-KR" sz="2000">
                <a:ea typeface="굴림" pitchFamily="34" charset="-127"/>
              </a:rPr>
              <a:t>to correct socket</a:t>
            </a:r>
          </a:p>
        </p:txBody>
      </p:sp>
      <p:grpSp>
        <p:nvGrpSpPr>
          <p:cNvPr id="37929" name="Group 77"/>
          <p:cNvGrpSpPr>
            <a:grpSpLocks/>
          </p:cNvGrpSpPr>
          <p:nvPr/>
        </p:nvGrpSpPr>
        <p:grpSpPr bwMode="auto">
          <a:xfrm>
            <a:off x="533400" y="1295400"/>
            <a:ext cx="3382963" cy="396875"/>
            <a:chOff x="1080" y="3713"/>
            <a:chExt cx="1712" cy="250"/>
          </a:xfrm>
        </p:grpSpPr>
        <p:sp>
          <p:nvSpPr>
            <p:cNvPr id="37939" name="Rectangle 78"/>
            <p:cNvSpPr>
              <a:spLocks noChangeArrowheads="1"/>
            </p:cNvSpPr>
            <p:nvPr/>
          </p:nvSpPr>
          <p:spPr bwMode="auto">
            <a:xfrm>
              <a:off x="1422" y="3732"/>
              <a:ext cx="1002" cy="2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7940" name="Text Box 79"/>
            <p:cNvSpPr txBox="1">
              <a:spLocks noChangeArrowheads="1"/>
            </p:cNvSpPr>
            <p:nvPr/>
          </p:nvSpPr>
          <p:spPr bwMode="auto">
            <a:xfrm>
              <a:off x="1080" y="3713"/>
              <a:ext cx="1712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000" u="sng">
                  <a:solidFill>
                    <a:srgbClr val="FF0000"/>
                  </a:solidFill>
                  <a:ea typeface="굴림" pitchFamily="34" charset="-127"/>
                </a:rPr>
                <a:t>Demultiplexing at rcv host:</a:t>
              </a:r>
            </a:p>
          </p:txBody>
        </p:sp>
      </p:grpSp>
      <p:sp>
        <p:nvSpPr>
          <p:cNvPr id="37930" name="Text Box 82"/>
          <p:cNvSpPr txBox="1">
            <a:spLocks noChangeArrowheads="1"/>
          </p:cNvSpPr>
          <p:nvPr/>
        </p:nvSpPr>
        <p:spPr bwMode="auto">
          <a:xfrm>
            <a:off x="5130800" y="1571625"/>
            <a:ext cx="37195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ea typeface="굴림" pitchFamily="34" charset="-127"/>
              </a:rPr>
              <a:t>gathering data from multiple</a:t>
            </a:r>
          </a:p>
          <a:p>
            <a:pPr algn="l"/>
            <a:r>
              <a:rPr lang="en-US" altLang="ko-KR" sz="2000">
                <a:ea typeface="굴림" pitchFamily="34" charset="-127"/>
              </a:rPr>
              <a:t>sockets, enveloping data with </a:t>
            </a:r>
          </a:p>
          <a:p>
            <a:pPr algn="l"/>
            <a:r>
              <a:rPr lang="en-US" altLang="ko-KR" sz="2000">
                <a:ea typeface="굴림" pitchFamily="34" charset="-127"/>
              </a:rPr>
              <a:t>header (later used for </a:t>
            </a:r>
          </a:p>
          <a:p>
            <a:pPr algn="l"/>
            <a:r>
              <a:rPr lang="en-US" altLang="ko-KR" sz="2000">
                <a:ea typeface="굴림" pitchFamily="34" charset="-127"/>
              </a:rPr>
              <a:t>demultiplexing)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7931" name="Rectangle 83"/>
          <p:cNvSpPr>
            <a:spLocks noChangeArrowheads="1"/>
          </p:cNvSpPr>
          <p:nvPr/>
        </p:nvSpPr>
        <p:spPr bwMode="auto">
          <a:xfrm>
            <a:off x="5105400" y="1506538"/>
            <a:ext cx="3609975" cy="14192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37932" name="Group 84"/>
          <p:cNvGrpSpPr>
            <a:grpSpLocks/>
          </p:cNvGrpSpPr>
          <p:nvPr/>
        </p:nvGrpSpPr>
        <p:grpSpPr bwMode="auto">
          <a:xfrm>
            <a:off x="5257800" y="1219200"/>
            <a:ext cx="3257550" cy="396875"/>
            <a:chOff x="913" y="3713"/>
            <a:chExt cx="2052" cy="250"/>
          </a:xfrm>
        </p:grpSpPr>
        <p:sp>
          <p:nvSpPr>
            <p:cNvPr id="37937" name="Rectangle 85"/>
            <p:cNvSpPr>
              <a:spLocks noChangeArrowheads="1"/>
            </p:cNvSpPr>
            <p:nvPr/>
          </p:nvSpPr>
          <p:spPr bwMode="auto">
            <a:xfrm>
              <a:off x="1422" y="3732"/>
              <a:ext cx="1002" cy="2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7938" name="Text Box 86"/>
            <p:cNvSpPr txBox="1">
              <a:spLocks noChangeArrowheads="1"/>
            </p:cNvSpPr>
            <p:nvPr/>
          </p:nvSpPr>
          <p:spPr bwMode="auto">
            <a:xfrm>
              <a:off x="913" y="3713"/>
              <a:ext cx="2052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000" u="sng">
                  <a:solidFill>
                    <a:srgbClr val="FF0000"/>
                  </a:solidFill>
                  <a:ea typeface="굴림" pitchFamily="34" charset="-127"/>
                </a:rPr>
                <a:t>Multiplexing at send host:</a:t>
              </a:r>
              <a:endParaRPr lang="en-US" altLang="ko-KR" sz="2000">
                <a:solidFill>
                  <a:srgbClr val="FF0000"/>
                </a:solidFill>
                <a:ea typeface="굴림" pitchFamily="34" charset="-127"/>
              </a:endParaRPr>
            </a:p>
          </p:txBody>
        </p:sp>
      </p:grpSp>
      <p:grpSp>
        <p:nvGrpSpPr>
          <p:cNvPr id="37933" name="Group 88"/>
          <p:cNvGrpSpPr>
            <a:grpSpLocks/>
          </p:cNvGrpSpPr>
          <p:nvPr/>
        </p:nvGrpSpPr>
        <p:grpSpPr bwMode="auto">
          <a:xfrm flipH="1">
            <a:off x="4648200" y="3962400"/>
            <a:ext cx="2263775" cy="1676400"/>
            <a:chOff x="1421" y="2509"/>
            <a:chExt cx="1426" cy="1056"/>
          </a:xfrm>
        </p:grpSpPr>
        <p:sp>
          <p:nvSpPr>
            <p:cNvPr id="37934" name="Line 89"/>
            <p:cNvSpPr>
              <a:spLocks noChangeShapeType="1"/>
            </p:cNvSpPr>
            <p:nvPr/>
          </p:nvSpPr>
          <p:spPr bwMode="auto">
            <a:xfrm>
              <a:off x="1421" y="2509"/>
              <a:ext cx="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5" name="Freeform 90"/>
            <p:cNvSpPr>
              <a:spLocks/>
            </p:cNvSpPr>
            <p:nvPr/>
          </p:nvSpPr>
          <p:spPr bwMode="auto">
            <a:xfrm>
              <a:off x="2546" y="2563"/>
              <a:ext cx="286" cy="989"/>
            </a:xfrm>
            <a:custGeom>
              <a:avLst/>
              <a:gdLst>
                <a:gd name="T0" fmla="*/ 286 w 286"/>
                <a:gd name="T1" fmla="*/ 989 h 989"/>
                <a:gd name="T2" fmla="*/ 284 w 286"/>
                <a:gd name="T3" fmla="*/ 117 h 989"/>
                <a:gd name="T4" fmla="*/ 0 w 286"/>
                <a:gd name="T5" fmla="*/ 0 h 989"/>
                <a:gd name="T6" fmla="*/ 0 60000 65536"/>
                <a:gd name="T7" fmla="*/ 0 60000 65536"/>
                <a:gd name="T8" fmla="*/ 0 60000 65536"/>
                <a:gd name="T9" fmla="*/ 0 w 286"/>
                <a:gd name="T10" fmla="*/ 0 h 989"/>
                <a:gd name="T11" fmla="*/ 286 w 286"/>
                <a:gd name="T12" fmla="*/ 989 h 9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" h="989">
                  <a:moveTo>
                    <a:pt x="286" y="989"/>
                  </a:moveTo>
                  <a:lnTo>
                    <a:pt x="284" y="11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6" name="Freeform 91"/>
            <p:cNvSpPr>
              <a:spLocks/>
            </p:cNvSpPr>
            <p:nvPr/>
          </p:nvSpPr>
          <p:spPr bwMode="auto">
            <a:xfrm>
              <a:off x="1421" y="3556"/>
              <a:ext cx="1426" cy="9"/>
            </a:xfrm>
            <a:custGeom>
              <a:avLst/>
              <a:gdLst>
                <a:gd name="T0" fmla="*/ 0 w 1426"/>
                <a:gd name="T1" fmla="*/ 9 h 9"/>
                <a:gd name="T2" fmla="*/ 1426 w 1426"/>
                <a:gd name="T3" fmla="*/ 0 h 9"/>
                <a:gd name="T4" fmla="*/ 0 60000 65536"/>
                <a:gd name="T5" fmla="*/ 0 60000 65536"/>
                <a:gd name="T6" fmla="*/ 0 w 1426"/>
                <a:gd name="T7" fmla="*/ 0 h 9"/>
                <a:gd name="T8" fmla="*/ 1426 w 142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26" h="9">
                  <a:moveTo>
                    <a:pt x="0" y="9"/>
                  </a:moveTo>
                  <a:lnTo>
                    <a:pt x="1426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18787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ABB9AEF7-837A-4584-846D-B53DF9AFAAA3}" type="slidenum">
              <a:rPr lang="en-US" altLang="ko-KR" smtClean="0">
                <a:ea typeface="굴림" pitchFamily="34" charset="-127"/>
              </a:rPr>
              <a:pPr/>
              <a:t>110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TCP sender congestion control</a:t>
            </a:r>
          </a:p>
        </p:txBody>
      </p:sp>
      <p:graphicFrame>
        <p:nvGraphicFramePr>
          <p:cNvPr id="320863" name="Group 351"/>
          <p:cNvGraphicFramePr>
            <a:graphicFrameLocks noGrp="1"/>
          </p:cNvGraphicFramePr>
          <p:nvPr/>
        </p:nvGraphicFramePr>
        <p:xfrm>
          <a:off x="533400" y="1295400"/>
          <a:ext cx="7675563" cy="4818380"/>
        </p:xfrm>
        <a:graphic>
          <a:graphicData uri="http://schemas.openxmlformats.org/drawingml/2006/table">
            <a:tbl>
              <a:tblPr/>
              <a:tblGrid>
                <a:gridCol w="1320800"/>
                <a:gridCol w="1244600"/>
                <a:gridCol w="2714625"/>
                <a:gridCol w="239553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Times New Roman" pitchFamily="18" charset="0"/>
                        </a:rPr>
                        <a:t>State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Times New Roman" pitchFamily="18" charset="0"/>
                        </a:rPr>
                        <a:t>Event 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Times New Roman" pitchFamily="18" charset="0"/>
                        </a:rPr>
                        <a:t>TCP Sender Action 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Times New Roman" pitchFamily="18" charset="0"/>
                        </a:rPr>
                        <a:t>Commentary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1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Slow Start (SS)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ACK receipt for previously unacked data 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  <a:defRPr/>
                      </a:pPr>
                      <a:r>
                        <a:rPr kumimoji="0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cwnd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= </a:t>
                      </a:r>
                      <a:r>
                        <a:rPr kumimoji="0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cwnd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+MSS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* (</a:t>
                      </a:r>
                      <a:r>
                        <a:rPr kumimoji="0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cwnd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/MSS), 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If (</a:t>
                      </a:r>
                      <a:r>
                        <a:rPr kumimoji="0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cwnd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&gt; Threshold)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     set state to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itchFamily="34" charset="0"/>
                        </a:rPr>
                        <a:t>“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Congestion             Avoidance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itchFamily="34" charset="0"/>
                        </a:rPr>
                        <a:t>”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Resulting in a doubling of </a:t>
                      </a:r>
                      <a:r>
                        <a:rPr kumimoji="0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cwnd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every RTT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Congestion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Avoidance (CA) 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ACK receipt for previously unacked data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cwnd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= </a:t>
                      </a:r>
                      <a:r>
                        <a:rPr kumimoji="0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cwnd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+ MSS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Additive increase, resulting in increase of </a:t>
                      </a:r>
                      <a:r>
                        <a:rPr kumimoji="0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cwnd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 by 1 MSS every RTT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SS or CA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Loss event detected by triple duplicate ACK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Threshold = </a:t>
                      </a:r>
                      <a:r>
                        <a:rPr kumimoji="0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cwnd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/2,      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cwnd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= Threshold,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Set state to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itchFamily="34" charset="0"/>
                        </a:rPr>
                        <a:t>“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Congestion Avoidance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itchFamily="34" charset="0"/>
                        </a:rPr>
                        <a:t>”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Fast recovery, implementing multiplicative decrease. </a:t>
                      </a:r>
                      <a:r>
                        <a:rPr kumimoji="0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cwnd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will not drop below 1 MSS.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SS or CA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Timeout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Threshold = </a:t>
                      </a:r>
                      <a:r>
                        <a:rPr kumimoji="0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cwnd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/2,      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cwnd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= 1 MSS,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Set state to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itchFamily="34" charset="0"/>
                        </a:rPr>
                        <a:t>“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Slow Start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/>
                          <a:ea typeface="Times New Roman" pitchFamily="18" charset="0"/>
                          <a:cs typeface="Arial" pitchFamily="34" charset="0"/>
                        </a:rPr>
                        <a:t>”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Enter slow start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SS or CA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Duplicate ACK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Increment duplicate ACK count for segment being acked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cwnd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and Threshold not changed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Congestion, Tail Drop and TCP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14450"/>
            <a:ext cx="8115300" cy="5086350"/>
          </a:xfrm>
        </p:spPr>
        <p:txBody>
          <a:bodyPr/>
          <a:lstStyle/>
          <a:p>
            <a:r>
              <a:rPr lang="en-US" altLang="zh-CN" sz="2000" u="sng" dirty="0" smtClean="0"/>
              <a:t>Tail-drop policy </a:t>
            </a:r>
            <a:r>
              <a:rPr lang="en-US" altLang="zh-CN" sz="2000" dirty="0" smtClean="0"/>
              <a:t>used by early routers has a significant effect on TCP congestion control</a:t>
            </a:r>
          </a:p>
          <a:p>
            <a:pPr lvl="1"/>
            <a:r>
              <a:rPr lang="en-US" altLang="zh-CN" sz="1800" dirty="0" smtClean="0"/>
              <a:t>a single TCP connection pass through a router, the loss causes TCP to enter slow-start; after receiving ACKs, increase the congestion window</a:t>
            </a:r>
          </a:p>
          <a:p>
            <a:pPr lvl="1"/>
            <a:r>
              <a:rPr lang="en-US" altLang="zh-CN" sz="1800" dirty="0" smtClean="0"/>
              <a:t>Realistically, many TCP connections in a network pass through a router, the loss may cause the same procedure for all connections and lead to </a:t>
            </a:r>
            <a:r>
              <a:rPr lang="en-US" altLang="zh-CN" sz="1800" u="sng" dirty="0" smtClean="0">
                <a:solidFill>
                  <a:srgbClr val="FF0000"/>
                </a:solidFill>
              </a:rPr>
              <a:t>global synchronization </a:t>
            </a:r>
          </a:p>
          <a:p>
            <a:r>
              <a:rPr lang="en-US" altLang="zh-CN" sz="2000" dirty="0" smtClean="0"/>
              <a:t>Reasons: </a:t>
            </a:r>
          </a:p>
          <a:p>
            <a:pPr lvl="1"/>
            <a:r>
              <a:rPr lang="en-US" altLang="zh-CN" sz="1800" dirty="0" err="1" smtClean="0"/>
              <a:t>datagrams</a:t>
            </a:r>
            <a:r>
              <a:rPr lang="en-US" altLang="zh-CN" sz="1800" dirty="0" smtClean="0"/>
              <a:t> are typically multiplexed</a:t>
            </a:r>
          </a:p>
          <a:p>
            <a:pPr lvl="1"/>
            <a:r>
              <a:rPr lang="en-US" altLang="zh-CN" sz="1800" dirty="0" smtClean="0"/>
              <a:t>under a tail-drop policy, the router will discard one segment from N connections rather than N segments from one connection</a:t>
            </a:r>
          </a:p>
          <a:p>
            <a:pPr lvl="1"/>
            <a:r>
              <a:rPr lang="en-US" altLang="zh-CN" sz="1800" dirty="0" smtClean="0"/>
              <a:t>the simultaneous loss causes all N instances of TCP to enter slow-start at the same time (throughput decreases suddenly)</a:t>
            </a:r>
          </a:p>
          <a:p>
            <a:pPr lvl="1"/>
            <a:r>
              <a:rPr lang="en-US" altLang="zh-CN" sz="1800" dirty="0" smtClean="0"/>
              <a:t>after the network recovers, throughput will suddenly increase a lot</a:t>
            </a:r>
          </a:p>
          <a:p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Transport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3-</a:t>
            </a:r>
            <a:fld id="{565CAC1E-12A3-49D3-A4B8-289E5F22F9D8}" type="slidenum">
              <a:rPr lang="en-US" altLang="ko-KR" smtClean="0"/>
              <a:pPr>
                <a:defRPr/>
              </a:pPr>
              <a:t>111</a:t>
            </a:fld>
            <a:endParaRPr lang="en-US" altLang="ko-KR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486275" y="1666875"/>
            <a:ext cx="9715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4953000" y="1695450"/>
            <a:ext cx="2190750" cy="357604"/>
            <a:chOff x="4953000" y="1695450"/>
            <a:chExt cx="2190750" cy="357604"/>
          </a:xfrm>
        </p:grpSpPr>
        <p:sp>
          <p:nvSpPr>
            <p:cNvPr id="6" name="TextBox 5"/>
            <p:cNvSpPr txBox="1"/>
            <p:nvPr/>
          </p:nvSpPr>
          <p:spPr>
            <a:xfrm>
              <a:off x="5314950" y="1714500"/>
              <a:ext cx="1828800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accent1">
                      <a:lumMod val="75000"/>
                    </a:schemeClr>
                  </a:solidFill>
                </a:rPr>
                <a:t>Network layer</a:t>
              </a:r>
              <a:endParaRPr lang="zh-CN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1"/>
            </p:cNvCxnSpPr>
            <p:nvPr/>
          </p:nvCxnSpPr>
          <p:spPr bwMode="auto">
            <a:xfrm flipH="1" flipV="1">
              <a:off x="4953000" y="1695450"/>
              <a:ext cx="361950" cy="18832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009650"/>
          </a:xfrm>
        </p:spPr>
        <p:txBody>
          <a:bodyPr/>
          <a:lstStyle/>
          <a:p>
            <a:r>
              <a:rPr lang="en-US" altLang="zh-CN" dirty="0" smtClean="0"/>
              <a:t>Random early detection (RED)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81100"/>
            <a:ext cx="7772400" cy="1724025"/>
          </a:xfrm>
        </p:spPr>
        <p:txBody>
          <a:bodyPr/>
          <a:lstStyle/>
          <a:p>
            <a:r>
              <a:rPr lang="en-US" altLang="zh-CN" sz="2000" u="sng" dirty="0" smtClean="0">
                <a:solidFill>
                  <a:srgbClr val="FF0000"/>
                </a:solidFill>
              </a:rPr>
              <a:t>Q: </a:t>
            </a:r>
            <a:r>
              <a:rPr lang="en-US" altLang="zh-CN" sz="2000" dirty="0" smtClean="0"/>
              <a:t>How can a router avoid tail-drop and global synchronization?</a:t>
            </a:r>
          </a:p>
          <a:p>
            <a:r>
              <a:rPr lang="en-US" altLang="zh-CN" sz="2000" u="sng" dirty="0" smtClean="0">
                <a:solidFill>
                  <a:srgbClr val="FF0000"/>
                </a:solidFill>
              </a:rPr>
              <a:t>A: </a:t>
            </a:r>
            <a:r>
              <a:rPr lang="en-US" altLang="zh-CN" sz="2000" dirty="0" smtClean="0"/>
              <a:t>RED (instead of waiting until the queue overflows, a router slowly and randomly drops </a:t>
            </a:r>
            <a:r>
              <a:rPr lang="en-US" altLang="zh-CN" sz="2000" dirty="0" err="1" smtClean="0"/>
              <a:t>datagrams</a:t>
            </a:r>
            <a:r>
              <a:rPr lang="en-US" altLang="zh-CN" sz="2000" dirty="0" smtClean="0"/>
              <a:t> as congestion increases)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Transport Layer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3-</a:t>
            </a:r>
            <a:fld id="{565CAC1E-12A3-49D3-A4B8-289E5F22F9D8}" type="slidenum">
              <a:rPr lang="en-US" altLang="ko-KR" smtClean="0"/>
              <a:pPr>
                <a:defRPr/>
              </a:pPr>
              <a:t>112</a:t>
            </a:fld>
            <a:endParaRPr lang="en-US" altLang="ko-KR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2449513" y="3108325"/>
            <a:ext cx="3173412" cy="3013075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5626100" y="3106738"/>
            <a:ext cx="946150" cy="24765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262063" y="3106738"/>
            <a:ext cx="1177925" cy="34448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16413" y="3806825"/>
            <a:ext cx="2257425" cy="127635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1522413" y="3806825"/>
            <a:ext cx="5051425" cy="1276350"/>
          </a:xfrm>
          <a:custGeom>
            <a:avLst/>
            <a:gdLst>
              <a:gd name="T0" fmla="*/ 0 w 1920"/>
              <a:gd name="T1" fmla="*/ 0 h 528"/>
              <a:gd name="T2" fmla="*/ 1920 w 1920"/>
              <a:gd name="T3" fmla="*/ 0 h 528"/>
              <a:gd name="T4" fmla="*/ 1920 w 1920"/>
              <a:gd name="T5" fmla="*/ 528 h 528"/>
              <a:gd name="T6" fmla="*/ 0 w 1920"/>
              <a:gd name="T7" fmla="*/ 528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1920"/>
              <a:gd name="T13" fmla="*/ 0 h 528"/>
              <a:gd name="T14" fmla="*/ 1920 w 192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0" h="528">
                <a:moveTo>
                  <a:pt x="0" y="0"/>
                </a:moveTo>
                <a:lnTo>
                  <a:pt x="1920" y="0"/>
                </a:lnTo>
                <a:lnTo>
                  <a:pt x="1920" y="528"/>
                </a:lnTo>
                <a:lnTo>
                  <a:pt x="0" y="528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6253163" y="3806825"/>
            <a:ext cx="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5930900" y="3806825"/>
            <a:ext cx="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5607050" y="3340100"/>
            <a:ext cx="0" cy="20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5284788" y="3806825"/>
            <a:ext cx="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4962525" y="3806825"/>
            <a:ext cx="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4638675" y="3806825"/>
            <a:ext cx="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2459038" y="3344863"/>
            <a:ext cx="1587" cy="317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6467475" y="4154488"/>
            <a:ext cx="968375" cy="465137"/>
          </a:xfrm>
          <a:prstGeom prst="rightArrow">
            <a:avLst>
              <a:gd name="adj1" fmla="val 50000"/>
              <a:gd name="adj2" fmla="val 52048"/>
            </a:avLst>
          </a:prstGeom>
          <a:solidFill>
            <a:schemeClr val="hlink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7021243" y="3863975"/>
            <a:ext cx="19608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sent from the head of a queue</a:t>
            </a:r>
            <a:endParaRPr kumimoji="1" lang="zh-CN" altLang="en-US" sz="2000" dirty="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4316413" y="3806825"/>
            <a:ext cx="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4155776" y="6310313"/>
            <a:ext cx="8499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dirty="0" err="1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TH</a:t>
            </a:r>
            <a:r>
              <a:rPr kumimoji="1" lang="en-US" altLang="zh-CN" sz="2000" baseline="-25000" dirty="0" err="1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max</a:t>
            </a:r>
            <a:endParaRPr kumimoji="1" lang="en-US" altLang="zh-CN" sz="2000" baseline="-25000" dirty="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1306513" y="4187825"/>
            <a:ext cx="1981200" cy="431800"/>
          </a:xfrm>
          <a:prstGeom prst="rightArrow">
            <a:avLst>
              <a:gd name="adj1" fmla="val 50000"/>
              <a:gd name="adj2" fmla="val 114706"/>
            </a:avLst>
          </a:prstGeom>
          <a:solidFill>
            <a:srgbClr val="CC9900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170486" y="3990975"/>
            <a:ext cx="14106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packets arrive</a:t>
            </a:r>
            <a:endParaRPr kumimoji="1" lang="zh-CN" altLang="en-US" sz="2000" dirty="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4377052" y="5735638"/>
            <a:ext cx="22075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Average queue length </a:t>
            </a:r>
            <a:r>
              <a:rPr kumimoji="1" lang="en-US" altLang="zh-CN" sz="1400" i="1" dirty="0" err="1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L</a:t>
            </a:r>
            <a:r>
              <a:rPr kumimoji="1" lang="en-US" altLang="zh-CN" sz="1400" baseline="-25000" dirty="0" err="1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av</a:t>
            </a:r>
            <a:endParaRPr kumimoji="1" lang="en-US" altLang="zh-CN" sz="1400" baseline="-25000" dirty="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573838" y="3344863"/>
            <a:ext cx="0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569831" y="3357563"/>
            <a:ext cx="10983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queuing</a:t>
            </a:r>
            <a:endParaRPr kumimoji="1" lang="zh-CN" altLang="en-US" sz="2000" dirty="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440368" y="3357563"/>
            <a:ext cx="10118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discard</a:t>
            </a:r>
            <a:endParaRPr kumimoji="1" lang="zh-CN" altLang="en-US" sz="2000" dirty="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2538866" y="3359150"/>
            <a:ext cx="2993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discard with probability </a:t>
            </a:r>
            <a:r>
              <a:rPr kumimoji="1" lang="en-US" altLang="zh-CN" sz="2000" i="1" dirty="0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p</a:t>
            </a:r>
            <a:endParaRPr kumimoji="1" lang="zh-CN" altLang="en-US" sz="2000" dirty="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4330700" y="5753100"/>
            <a:ext cx="22256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573838" y="5126038"/>
            <a:ext cx="14287" cy="1509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4322763" y="5116513"/>
            <a:ext cx="0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5603875" y="5276850"/>
            <a:ext cx="10064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2470150" y="6302375"/>
            <a:ext cx="409575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 flipV="1">
            <a:off x="6072188" y="5295900"/>
            <a:ext cx="652462" cy="2381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6678613" y="5375275"/>
            <a:ext cx="903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000" dirty="0" err="1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TH</a:t>
            </a:r>
            <a:r>
              <a:rPr kumimoji="1" lang="en-US" altLang="zh-CN" sz="2000" baseline="-25000" dirty="0" err="1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min</a:t>
            </a:r>
            <a:endParaRPr kumimoji="1" lang="en-US" altLang="zh-CN" sz="2000" baseline="-25000" dirty="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600" dirty="0" smtClean="0"/>
              <a:t>Relations among </a:t>
            </a:r>
            <a:r>
              <a:rPr lang="en-US" altLang="zh-CN" sz="3600" i="1" dirty="0" smtClean="0"/>
              <a:t>p</a:t>
            </a:r>
            <a:r>
              <a:rPr lang="en-US" altLang="zh-CN" sz="3600" dirty="0" smtClean="0"/>
              <a:t>, </a:t>
            </a:r>
            <a:r>
              <a:rPr lang="en-US" altLang="zh-CN" sz="3600" dirty="0" err="1" smtClean="0"/>
              <a:t>TH</a:t>
            </a:r>
            <a:r>
              <a:rPr lang="en-US" altLang="zh-CN" sz="3600" baseline="-25000" dirty="0" err="1" smtClean="0"/>
              <a:t>min</a:t>
            </a:r>
            <a:r>
              <a:rPr lang="en-US" altLang="zh-CN" sz="3600" baseline="-25000" dirty="0" smtClean="0"/>
              <a:t> </a:t>
            </a:r>
            <a:r>
              <a:rPr lang="en-US" altLang="zh-CN" sz="36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3600" dirty="0" err="1" smtClean="0"/>
              <a:t>TH</a:t>
            </a:r>
            <a:r>
              <a:rPr lang="en-US" altLang="zh-CN" sz="3600" baseline="-25000" dirty="0" err="1" smtClean="0"/>
              <a:t>max</a:t>
            </a:r>
            <a:endParaRPr lang="zh-CN" altLang="en-US" sz="3600" dirty="0" smtClean="0"/>
          </a:p>
        </p:txBody>
      </p:sp>
      <p:sp>
        <p:nvSpPr>
          <p:cNvPr id="124932" name="Line 4"/>
          <p:cNvSpPr>
            <a:spLocks noChangeShapeType="1"/>
          </p:cNvSpPr>
          <p:nvPr/>
        </p:nvSpPr>
        <p:spPr bwMode="auto">
          <a:xfrm>
            <a:off x="777875" y="5635625"/>
            <a:ext cx="77898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 rot="-5400000">
            <a:off x="-169863" y="4687888"/>
            <a:ext cx="18954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2443088" y="5661025"/>
            <a:ext cx="80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dirty="0" err="1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TH</a:t>
            </a:r>
            <a:r>
              <a:rPr kumimoji="1" lang="en-US" altLang="zh-CN" sz="2000" baseline="-25000" dirty="0" err="1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min</a:t>
            </a:r>
            <a:endParaRPr kumimoji="1" lang="en-US" altLang="zh-CN" sz="2000" baseline="-25000" dirty="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5252737" y="5629275"/>
            <a:ext cx="8499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dirty="0" err="1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TH</a:t>
            </a:r>
            <a:r>
              <a:rPr kumimoji="1" lang="en-US" altLang="zh-CN" sz="2000" baseline="-25000" dirty="0" err="1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max</a:t>
            </a:r>
            <a:endParaRPr kumimoji="1" lang="en-US" altLang="zh-CN" sz="2000" baseline="-25000" dirty="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6945244" y="5260975"/>
            <a:ext cx="21511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Average queue length </a:t>
            </a:r>
            <a:r>
              <a:rPr kumimoji="1" lang="en-US" altLang="zh-CN" sz="2000" i="1" dirty="0" err="1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L</a:t>
            </a:r>
            <a:r>
              <a:rPr kumimoji="1" lang="en-US" altLang="zh-CN" sz="2000" baseline="-25000" dirty="0" err="1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av</a:t>
            </a:r>
            <a:endParaRPr kumimoji="1" lang="en-US" altLang="zh-CN" sz="2000" baseline="-25000" dirty="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85725" y="3182938"/>
            <a:ext cx="27845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Packet discard </a:t>
            </a:r>
            <a:r>
              <a:rPr kumimoji="1" lang="en-US" altLang="zh-CN" sz="2000" dirty="0" err="1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probabiliy</a:t>
            </a:r>
            <a:r>
              <a:rPr kumimoji="1" lang="en-US" altLang="zh-CN" sz="2000" dirty="0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kumimoji="1" lang="en-US" altLang="zh-CN" sz="2000" i="1" dirty="0" smtClean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p</a:t>
            </a:r>
            <a:endParaRPr kumimoji="1" lang="en-US" altLang="zh-CN" sz="2000" i="1" dirty="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4938" name="Line 10"/>
          <p:cNvSpPr>
            <a:spLocks noChangeShapeType="1"/>
          </p:cNvSpPr>
          <p:nvPr/>
        </p:nvSpPr>
        <p:spPr bwMode="auto">
          <a:xfrm>
            <a:off x="5857875" y="5160963"/>
            <a:ext cx="0" cy="474662"/>
          </a:xfrm>
          <a:prstGeom prst="line">
            <a:avLst/>
          </a:prstGeom>
          <a:noFill/>
          <a:ln w="28575">
            <a:solidFill>
              <a:srgbClr val="333399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>
            <a:off x="3035300" y="5556250"/>
            <a:ext cx="0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rot="-5400000">
            <a:off x="834232" y="4079081"/>
            <a:ext cx="0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941" name="Freeform 13"/>
          <p:cNvSpPr>
            <a:spLocks/>
          </p:cNvSpPr>
          <p:nvPr/>
        </p:nvSpPr>
        <p:spPr bwMode="auto">
          <a:xfrm>
            <a:off x="3035300" y="4135438"/>
            <a:ext cx="5307013" cy="1500187"/>
          </a:xfrm>
          <a:custGeom>
            <a:avLst/>
            <a:gdLst>
              <a:gd name="T0" fmla="*/ 0 w 2256"/>
              <a:gd name="T1" fmla="*/ 912 h 912"/>
              <a:gd name="T2" fmla="*/ 1200 w 2256"/>
              <a:gd name="T3" fmla="*/ 624 h 912"/>
              <a:gd name="T4" fmla="*/ 1200 w 2256"/>
              <a:gd name="T5" fmla="*/ 0 h 912"/>
              <a:gd name="T6" fmla="*/ 2256 w 2256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2256"/>
              <a:gd name="T13" fmla="*/ 0 h 912"/>
              <a:gd name="T14" fmla="*/ 2256 w 2256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56" h="912">
                <a:moveTo>
                  <a:pt x="0" y="912"/>
                </a:moveTo>
                <a:lnTo>
                  <a:pt x="1200" y="624"/>
                </a:lnTo>
                <a:lnTo>
                  <a:pt x="1200" y="0"/>
                </a:lnTo>
                <a:lnTo>
                  <a:pt x="2256" y="0"/>
                </a:ln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12725" y="3844925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1.0</a:t>
            </a:r>
            <a:endParaRPr kumimoji="1" lang="en-US" altLang="zh-CN" sz="2000" i="1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354013" y="5313363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0</a:t>
            </a:r>
            <a:endParaRPr kumimoji="1" lang="en-US" altLang="zh-CN" sz="2000" i="1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4944" name="Line 16"/>
          <p:cNvSpPr>
            <a:spLocks noChangeShapeType="1"/>
          </p:cNvSpPr>
          <p:nvPr/>
        </p:nvSpPr>
        <p:spPr bwMode="auto">
          <a:xfrm>
            <a:off x="777875" y="5160963"/>
            <a:ext cx="5080000" cy="0"/>
          </a:xfrm>
          <a:prstGeom prst="line">
            <a:avLst/>
          </a:prstGeom>
          <a:noFill/>
          <a:ln w="28575">
            <a:solidFill>
              <a:srgbClr val="333399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117475" y="4851400"/>
            <a:ext cx="638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i="1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max</a:t>
            </a:r>
            <a:endParaRPr kumimoji="1" lang="en-US" altLang="zh-CN" sz="2000" i="1" baseline="-2500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4946" name="Rectangle 20"/>
          <p:cNvSpPr>
            <a:spLocks noGrp="1" noChangeArrowheads="1"/>
          </p:cNvSpPr>
          <p:nvPr>
            <p:ph type="body" idx="4294967295"/>
          </p:nvPr>
        </p:nvSpPr>
        <p:spPr>
          <a:xfrm>
            <a:off x="657225" y="1335088"/>
            <a:ext cx="7772400" cy="1760537"/>
          </a:xfrm>
        </p:spPr>
        <p:txBody>
          <a:bodyPr/>
          <a:lstStyle/>
          <a:p>
            <a:pPr eaLnBrk="1" hangingPunct="1"/>
            <a:r>
              <a:rPr lang="en-US" altLang="zh-CN" sz="2800" i="1" dirty="0" smtClean="0"/>
              <a:t>If  L</a:t>
            </a:r>
            <a:r>
              <a:rPr lang="en-US" altLang="zh-CN" sz="2800" baseline="-25000" dirty="0" smtClean="0"/>
              <a:t>AV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Symbol" pitchFamily="18" charset="2"/>
              </a:rPr>
              <a:t> </a:t>
            </a:r>
            <a:r>
              <a:rPr lang="en-US" altLang="zh-CN" sz="2800" dirty="0" err="1" smtClean="0"/>
              <a:t>TH</a:t>
            </a:r>
            <a:r>
              <a:rPr lang="en-US" altLang="zh-CN" sz="2800" baseline="-25000" dirty="0" err="1" smtClean="0"/>
              <a:t>min</a:t>
            </a:r>
            <a:r>
              <a:rPr lang="en-US" altLang="zh-CN" sz="2800" baseline="-25000" dirty="0" smtClean="0"/>
              <a:t> </a:t>
            </a:r>
            <a:r>
              <a:rPr lang="en-US" altLang="zh-CN" dirty="0" smtClean="0"/>
              <a:t>, 		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 = 0;</a:t>
            </a:r>
            <a:endParaRPr lang="zh-CN" altLang="en-US" sz="2800" dirty="0" smtClean="0"/>
          </a:p>
          <a:p>
            <a:pPr eaLnBrk="1" hangingPunct="1"/>
            <a:r>
              <a:rPr lang="en-US" altLang="zh-CN" i="1" dirty="0" smtClean="0"/>
              <a:t>If </a:t>
            </a:r>
            <a:r>
              <a:rPr lang="en-US" altLang="zh-CN" sz="2800" i="1" dirty="0" smtClean="0"/>
              <a:t>L</a:t>
            </a:r>
            <a:r>
              <a:rPr lang="en-US" altLang="zh-CN" sz="2800" baseline="-25000" dirty="0" smtClean="0"/>
              <a:t>AV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Symbol" pitchFamily="18" charset="2"/>
              </a:rPr>
              <a:t></a:t>
            </a:r>
            <a:r>
              <a:rPr lang="en-US" altLang="zh-CN" sz="2800" dirty="0" err="1" smtClean="0"/>
              <a:t>TH</a:t>
            </a:r>
            <a:r>
              <a:rPr lang="en-US" altLang="zh-CN" sz="2800" baseline="-25000" dirty="0" err="1" smtClean="0"/>
              <a:t>max</a:t>
            </a:r>
            <a:r>
              <a:rPr lang="en-US" altLang="zh-CN" sz="2800" baseline="-25000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		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 = 1;</a:t>
            </a:r>
            <a:endParaRPr lang="zh-CN" altLang="en-US" sz="2800" dirty="0" smtClean="0"/>
          </a:p>
          <a:p>
            <a:pPr eaLnBrk="1" hangingPunct="1"/>
            <a:r>
              <a:rPr lang="en-US" altLang="zh-CN" i="1" dirty="0" smtClean="0"/>
              <a:t>If  </a:t>
            </a:r>
            <a:r>
              <a:rPr lang="en-US" altLang="zh-CN" sz="2800" dirty="0" err="1" smtClean="0"/>
              <a:t>TH</a:t>
            </a:r>
            <a:r>
              <a:rPr lang="en-US" altLang="zh-CN" sz="2800" baseline="-25000" dirty="0" err="1" smtClean="0"/>
              <a:t>min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Symbol" pitchFamily="18" charset="2"/>
              </a:rPr>
              <a:t>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L</a:t>
            </a:r>
            <a:r>
              <a:rPr lang="en-US" altLang="zh-CN" sz="2800" baseline="-25000" dirty="0" smtClean="0"/>
              <a:t>AV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Symbol" pitchFamily="18" charset="2"/>
              </a:rPr>
              <a:t>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TH</a:t>
            </a:r>
            <a:r>
              <a:rPr lang="en-US" altLang="zh-CN" sz="2800" baseline="-25000" dirty="0" err="1" smtClean="0"/>
              <a:t>max</a:t>
            </a:r>
            <a:r>
              <a:rPr lang="en-US" altLang="zh-CN" sz="2800" baseline="-25000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sz="2800" i="1" dirty="0" smtClean="0"/>
              <a:t>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0 </a:t>
            </a:r>
            <a:r>
              <a:rPr lang="en-US" altLang="zh-CN" sz="2800" dirty="0" smtClean="0">
                <a:sym typeface="Symbol" pitchFamily="18" charset="2"/>
              </a:rPr>
              <a:t>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p </a:t>
            </a:r>
            <a:r>
              <a:rPr lang="en-US" altLang="zh-CN" sz="2800" dirty="0" smtClean="0">
                <a:sym typeface="Symbol" pitchFamily="18" charset="2"/>
              </a:rPr>
              <a:t></a:t>
            </a:r>
            <a:r>
              <a:rPr lang="en-US" altLang="zh-CN" sz="2800" dirty="0" smtClean="0"/>
              <a:t> 1 </a:t>
            </a:r>
            <a:r>
              <a:rPr lang="en-US" altLang="zh-CN" dirty="0" smtClean="0"/>
              <a:t>.</a:t>
            </a:r>
            <a:endParaRPr lang="zh-CN" altLang="en-US" sz="2800" dirty="0" smtClean="0"/>
          </a:p>
        </p:txBody>
      </p:sp>
      <p:sp>
        <p:nvSpPr>
          <p:cNvPr id="1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Transport Layer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3-</a:t>
            </a:r>
            <a:fld id="{565CAC1E-12A3-49D3-A4B8-289E5F22F9D8}" type="slidenum">
              <a:rPr lang="en-US" altLang="ko-KR" smtClean="0"/>
              <a:pPr>
                <a:defRPr/>
              </a:pPr>
              <a:t>113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Difference between instantaneous and average queue size </a:t>
            </a:r>
            <a:endParaRPr lang="zh-CN" altLang="en-US" sz="3600" dirty="0" smtClean="0"/>
          </a:p>
        </p:txBody>
      </p:sp>
      <p:sp>
        <p:nvSpPr>
          <p:cNvPr id="125956" name="Text Box 18"/>
          <p:cNvSpPr txBox="1">
            <a:spLocks noChangeArrowheads="1"/>
          </p:cNvSpPr>
          <p:nvPr/>
        </p:nvSpPr>
        <p:spPr bwMode="auto">
          <a:xfrm>
            <a:off x="650704" y="2170113"/>
            <a:ext cx="13163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Queue size</a:t>
            </a:r>
            <a:endParaRPr kumimoji="1" lang="zh-CN" altLang="en-US" sz="2000" dirty="0">
              <a:solidFill>
                <a:srgbClr val="33339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5957" name="Line 19"/>
          <p:cNvSpPr>
            <a:spLocks noChangeShapeType="1"/>
          </p:cNvSpPr>
          <p:nvPr/>
        </p:nvSpPr>
        <p:spPr bwMode="auto">
          <a:xfrm>
            <a:off x="684213" y="5349875"/>
            <a:ext cx="756443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58" name="Line 20"/>
          <p:cNvSpPr>
            <a:spLocks noChangeShapeType="1"/>
          </p:cNvSpPr>
          <p:nvPr/>
        </p:nvSpPr>
        <p:spPr bwMode="auto">
          <a:xfrm rot="-5400000">
            <a:off x="-856456" y="3809207"/>
            <a:ext cx="308133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59" name="Text Box 21"/>
          <p:cNvSpPr txBox="1">
            <a:spLocks noChangeArrowheads="1"/>
          </p:cNvSpPr>
          <p:nvPr/>
        </p:nvSpPr>
        <p:spPr bwMode="auto">
          <a:xfrm>
            <a:off x="7946956" y="4903788"/>
            <a:ext cx="6383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time</a:t>
            </a:r>
            <a:endParaRPr kumimoji="1" lang="zh-CN" altLang="en-US" sz="2000" dirty="0">
              <a:solidFill>
                <a:srgbClr val="33339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5960" name="Freeform 22"/>
          <p:cNvSpPr>
            <a:spLocks/>
          </p:cNvSpPr>
          <p:nvPr/>
        </p:nvSpPr>
        <p:spPr bwMode="auto">
          <a:xfrm>
            <a:off x="903288" y="3116263"/>
            <a:ext cx="2373312" cy="2257425"/>
          </a:xfrm>
          <a:custGeom>
            <a:avLst/>
            <a:gdLst>
              <a:gd name="T0" fmla="*/ 0 w 1039"/>
              <a:gd name="T1" fmla="*/ 1044 h 1055"/>
              <a:gd name="T2" fmla="*/ 21 w 1039"/>
              <a:gd name="T3" fmla="*/ 755 h 1055"/>
              <a:gd name="T4" fmla="*/ 74 w 1039"/>
              <a:gd name="T5" fmla="*/ 793 h 1055"/>
              <a:gd name="T6" fmla="*/ 103 w 1039"/>
              <a:gd name="T7" fmla="*/ 576 h 1055"/>
              <a:gd name="T8" fmla="*/ 148 w 1039"/>
              <a:gd name="T9" fmla="*/ 868 h 1055"/>
              <a:gd name="T10" fmla="*/ 171 w 1039"/>
              <a:gd name="T11" fmla="*/ 808 h 1055"/>
              <a:gd name="T12" fmla="*/ 223 w 1039"/>
              <a:gd name="T13" fmla="*/ 1047 h 1055"/>
              <a:gd name="T14" fmla="*/ 500 w 1039"/>
              <a:gd name="T15" fmla="*/ 1047 h 1055"/>
              <a:gd name="T16" fmla="*/ 627 w 1039"/>
              <a:gd name="T17" fmla="*/ 179 h 1055"/>
              <a:gd name="T18" fmla="*/ 679 w 1039"/>
              <a:gd name="T19" fmla="*/ 217 h 1055"/>
              <a:gd name="T20" fmla="*/ 762 w 1039"/>
              <a:gd name="T21" fmla="*/ 0 h 1055"/>
              <a:gd name="T22" fmla="*/ 822 w 1039"/>
              <a:gd name="T23" fmla="*/ 217 h 1055"/>
              <a:gd name="T24" fmla="*/ 866 w 1039"/>
              <a:gd name="T25" fmla="*/ 322 h 1055"/>
              <a:gd name="T26" fmla="*/ 904 w 1039"/>
              <a:gd name="T27" fmla="*/ 875 h 1055"/>
              <a:gd name="T28" fmla="*/ 934 w 1039"/>
              <a:gd name="T29" fmla="*/ 838 h 1055"/>
              <a:gd name="T30" fmla="*/ 1039 w 1039"/>
              <a:gd name="T31" fmla="*/ 1055 h 105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9"/>
              <a:gd name="T49" fmla="*/ 0 h 1055"/>
              <a:gd name="T50" fmla="*/ 1039 w 1039"/>
              <a:gd name="T51" fmla="*/ 1055 h 105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9" h="1055">
                <a:moveTo>
                  <a:pt x="0" y="1044"/>
                </a:moveTo>
                <a:lnTo>
                  <a:pt x="21" y="755"/>
                </a:lnTo>
                <a:lnTo>
                  <a:pt x="74" y="793"/>
                </a:lnTo>
                <a:lnTo>
                  <a:pt x="103" y="576"/>
                </a:lnTo>
                <a:lnTo>
                  <a:pt x="148" y="868"/>
                </a:lnTo>
                <a:lnTo>
                  <a:pt x="171" y="808"/>
                </a:lnTo>
                <a:lnTo>
                  <a:pt x="223" y="1047"/>
                </a:lnTo>
                <a:lnTo>
                  <a:pt x="500" y="1047"/>
                </a:lnTo>
                <a:lnTo>
                  <a:pt x="627" y="179"/>
                </a:lnTo>
                <a:lnTo>
                  <a:pt x="679" y="217"/>
                </a:lnTo>
                <a:lnTo>
                  <a:pt x="762" y="0"/>
                </a:lnTo>
                <a:lnTo>
                  <a:pt x="822" y="217"/>
                </a:lnTo>
                <a:lnTo>
                  <a:pt x="866" y="322"/>
                </a:lnTo>
                <a:lnTo>
                  <a:pt x="904" y="875"/>
                </a:lnTo>
                <a:lnTo>
                  <a:pt x="934" y="838"/>
                </a:lnTo>
                <a:lnTo>
                  <a:pt x="1039" y="1055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61" name="Freeform 23"/>
          <p:cNvSpPr>
            <a:spLocks/>
          </p:cNvSpPr>
          <p:nvPr/>
        </p:nvSpPr>
        <p:spPr bwMode="auto">
          <a:xfrm>
            <a:off x="3787775" y="2633663"/>
            <a:ext cx="3959225" cy="2740025"/>
          </a:xfrm>
          <a:custGeom>
            <a:avLst/>
            <a:gdLst>
              <a:gd name="T0" fmla="*/ 0 w 1733"/>
              <a:gd name="T1" fmla="*/ 1280 h 1280"/>
              <a:gd name="T2" fmla="*/ 90 w 1733"/>
              <a:gd name="T3" fmla="*/ 778 h 1280"/>
              <a:gd name="T4" fmla="*/ 179 w 1733"/>
              <a:gd name="T5" fmla="*/ 823 h 1280"/>
              <a:gd name="T6" fmla="*/ 239 w 1733"/>
              <a:gd name="T7" fmla="*/ 449 h 1280"/>
              <a:gd name="T8" fmla="*/ 297 w 1733"/>
              <a:gd name="T9" fmla="*/ 685 h 1280"/>
              <a:gd name="T10" fmla="*/ 374 w 1733"/>
              <a:gd name="T11" fmla="*/ 352 h 1280"/>
              <a:gd name="T12" fmla="*/ 449 w 1733"/>
              <a:gd name="T13" fmla="*/ 434 h 1280"/>
              <a:gd name="T14" fmla="*/ 494 w 1733"/>
              <a:gd name="T15" fmla="*/ 255 h 1280"/>
              <a:gd name="T16" fmla="*/ 793 w 1733"/>
              <a:gd name="T17" fmla="*/ 404 h 1280"/>
              <a:gd name="T18" fmla="*/ 838 w 1733"/>
              <a:gd name="T19" fmla="*/ 0 h 1280"/>
              <a:gd name="T20" fmla="*/ 893 w 1733"/>
              <a:gd name="T21" fmla="*/ 361 h 1280"/>
              <a:gd name="T22" fmla="*/ 1182 w 1733"/>
              <a:gd name="T23" fmla="*/ 315 h 1280"/>
              <a:gd name="T24" fmla="*/ 1440 w 1733"/>
              <a:gd name="T25" fmla="*/ 416 h 1280"/>
              <a:gd name="T26" fmla="*/ 1733 w 1733"/>
              <a:gd name="T27" fmla="*/ 473 h 128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733"/>
              <a:gd name="T43" fmla="*/ 0 h 1280"/>
              <a:gd name="T44" fmla="*/ 1733 w 1733"/>
              <a:gd name="T45" fmla="*/ 1280 h 128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733" h="1280">
                <a:moveTo>
                  <a:pt x="0" y="1280"/>
                </a:moveTo>
                <a:lnTo>
                  <a:pt x="90" y="778"/>
                </a:lnTo>
                <a:lnTo>
                  <a:pt x="179" y="823"/>
                </a:lnTo>
                <a:lnTo>
                  <a:pt x="239" y="449"/>
                </a:lnTo>
                <a:lnTo>
                  <a:pt x="297" y="685"/>
                </a:lnTo>
                <a:lnTo>
                  <a:pt x="374" y="352"/>
                </a:lnTo>
                <a:lnTo>
                  <a:pt x="449" y="434"/>
                </a:lnTo>
                <a:lnTo>
                  <a:pt x="494" y="255"/>
                </a:lnTo>
                <a:lnTo>
                  <a:pt x="793" y="404"/>
                </a:lnTo>
                <a:lnTo>
                  <a:pt x="838" y="0"/>
                </a:lnTo>
                <a:lnTo>
                  <a:pt x="893" y="361"/>
                </a:lnTo>
                <a:lnTo>
                  <a:pt x="1182" y="315"/>
                </a:lnTo>
                <a:lnTo>
                  <a:pt x="1440" y="416"/>
                </a:lnTo>
                <a:lnTo>
                  <a:pt x="1733" y="473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62" name="Freeform 24"/>
          <p:cNvSpPr>
            <a:spLocks/>
          </p:cNvSpPr>
          <p:nvPr/>
        </p:nvSpPr>
        <p:spPr bwMode="auto">
          <a:xfrm>
            <a:off x="684213" y="3860800"/>
            <a:ext cx="7016750" cy="1489075"/>
          </a:xfrm>
          <a:custGeom>
            <a:avLst/>
            <a:gdLst>
              <a:gd name="T0" fmla="*/ 0 w 3072"/>
              <a:gd name="T1" fmla="*/ 696 h 696"/>
              <a:gd name="T2" fmla="*/ 140 w 3072"/>
              <a:gd name="T3" fmla="*/ 669 h 696"/>
              <a:gd name="T4" fmla="*/ 240 w 3072"/>
              <a:gd name="T5" fmla="*/ 624 h 696"/>
              <a:gd name="T6" fmla="*/ 328 w 3072"/>
              <a:gd name="T7" fmla="*/ 600 h 696"/>
              <a:gd name="T8" fmla="*/ 508 w 3072"/>
              <a:gd name="T9" fmla="*/ 644 h 696"/>
              <a:gd name="T10" fmla="*/ 686 w 3072"/>
              <a:gd name="T11" fmla="*/ 647 h 696"/>
              <a:gd name="T12" fmla="*/ 805 w 3072"/>
              <a:gd name="T13" fmla="*/ 579 h 696"/>
              <a:gd name="T14" fmla="*/ 860 w 3072"/>
              <a:gd name="T15" fmla="*/ 452 h 696"/>
              <a:gd name="T16" fmla="*/ 908 w 3072"/>
              <a:gd name="T17" fmla="*/ 308 h 696"/>
              <a:gd name="T18" fmla="*/ 985 w 3072"/>
              <a:gd name="T19" fmla="*/ 228 h 696"/>
              <a:gd name="T20" fmla="*/ 1116 w 3072"/>
              <a:gd name="T21" fmla="*/ 312 h 696"/>
              <a:gd name="T22" fmla="*/ 1168 w 3072"/>
              <a:gd name="T23" fmla="*/ 448 h 696"/>
              <a:gd name="T24" fmla="*/ 1228 w 3072"/>
              <a:gd name="T25" fmla="*/ 580 h 696"/>
              <a:gd name="T26" fmla="*/ 1344 w 3072"/>
              <a:gd name="T27" fmla="*/ 648 h 696"/>
              <a:gd name="T28" fmla="*/ 1441 w 3072"/>
              <a:gd name="T29" fmla="*/ 654 h 696"/>
              <a:gd name="T30" fmla="*/ 1512 w 3072"/>
              <a:gd name="T31" fmla="*/ 632 h 696"/>
              <a:gd name="T32" fmla="*/ 1580 w 3072"/>
              <a:gd name="T33" fmla="*/ 552 h 696"/>
              <a:gd name="T34" fmla="*/ 1652 w 3072"/>
              <a:gd name="T35" fmla="*/ 416 h 696"/>
              <a:gd name="T36" fmla="*/ 1792 w 3072"/>
              <a:gd name="T37" fmla="*/ 288 h 696"/>
              <a:gd name="T38" fmla="*/ 1944 w 3072"/>
              <a:gd name="T39" fmla="*/ 200 h 696"/>
              <a:gd name="T40" fmla="*/ 2112 w 3072"/>
              <a:gd name="T41" fmla="*/ 140 h 696"/>
              <a:gd name="T42" fmla="*/ 2292 w 3072"/>
              <a:gd name="T43" fmla="*/ 96 h 696"/>
              <a:gd name="T44" fmla="*/ 2512 w 3072"/>
              <a:gd name="T45" fmla="*/ 52 h 696"/>
              <a:gd name="T46" fmla="*/ 2735 w 3072"/>
              <a:gd name="T47" fmla="*/ 18 h 696"/>
              <a:gd name="T48" fmla="*/ 3072 w 3072"/>
              <a:gd name="T49" fmla="*/ 0 h 69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072"/>
              <a:gd name="T76" fmla="*/ 0 h 696"/>
              <a:gd name="T77" fmla="*/ 3072 w 3072"/>
              <a:gd name="T78" fmla="*/ 696 h 69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072" h="696">
                <a:moveTo>
                  <a:pt x="0" y="696"/>
                </a:moveTo>
                <a:cubicBezTo>
                  <a:pt x="50" y="690"/>
                  <a:pt x="100" y="681"/>
                  <a:pt x="140" y="669"/>
                </a:cubicBezTo>
                <a:cubicBezTo>
                  <a:pt x="180" y="657"/>
                  <a:pt x="209" y="636"/>
                  <a:pt x="240" y="624"/>
                </a:cubicBezTo>
                <a:cubicBezTo>
                  <a:pt x="271" y="612"/>
                  <a:pt x="283" y="597"/>
                  <a:pt x="328" y="600"/>
                </a:cubicBezTo>
                <a:cubicBezTo>
                  <a:pt x="373" y="603"/>
                  <a:pt x="448" y="636"/>
                  <a:pt x="508" y="644"/>
                </a:cubicBezTo>
                <a:cubicBezTo>
                  <a:pt x="568" y="652"/>
                  <a:pt x="637" y="658"/>
                  <a:pt x="686" y="647"/>
                </a:cubicBezTo>
                <a:cubicBezTo>
                  <a:pt x="735" y="636"/>
                  <a:pt x="776" y="612"/>
                  <a:pt x="805" y="579"/>
                </a:cubicBezTo>
                <a:cubicBezTo>
                  <a:pt x="834" y="546"/>
                  <a:pt x="843" y="497"/>
                  <a:pt x="860" y="452"/>
                </a:cubicBezTo>
                <a:cubicBezTo>
                  <a:pt x="877" y="407"/>
                  <a:pt x="887" y="345"/>
                  <a:pt x="908" y="308"/>
                </a:cubicBezTo>
                <a:cubicBezTo>
                  <a:pt x="929" y="271"/>
                  <a:pt x="950" y="227"/>
                  <a:pt x="985" y="228"/>
                </a:cubicBezTo>
                <a:cubicBezTo>
                  <a:pt x="1020" y="229"/>
                  <a:pt x="1086" y="275"/>
                  <a:pt x="1116" y="312"/>
                </a:cubicBezTo>
                <a:cubicBezTo>
                  <a:pt x="1146" y="349"/>
                  <a:pt x="1149" y="403"/>
                  <a:pt x="1168" y="448"/>
                </a:cubicBezTo>
                <a:cubicBezTo>
                  <a:pt x="1187" y="493"/>
                  <a:pt x="1199" y="547"/>
                  <a:pt x="1228" y="580"/>
                </a:cubicBezTo>
                <a:cubicBezTo>
                  <a:pt x="1257" y="613"/>
                  <a:pt x="1308" y="636"/>
                  <a:pt x="1344" y="648"/>
                </a:cubicBezTo>
                <a:cubicBezTo>
                  <a:pt x="1380" y="660"/>
                  <a:pt x="1413" y="657"/>
                  <a:pt x="1441" y="654"/>
                </a:cubicBezTo>
                <a:cubicBezTo>
                  <a:pt x="1469" y="651"/>
                  <a:pt x="1489" y="649"/>
                  <a:pt x="1512" y="632"/>
                </a:cubicBezTo>
                <a:cubicBezTo>
                  <a:pt x="1535" y="615"/>
                  <a:pt x="1557" y="588"/>
                  <a:pt x="1580" y="552"/>
                </a:cubicBezTo>
                <a:cubicBezTo>
                  <a:pt x="1603" y="516"/>
                  <a:pt x="1617" y="460"/>
                  <a:pt x="1652" y="416"/>
                </a:cubicBezTo>
                <a:cubicBezTo>
                  <a:pt x="1687" y="372"/>
                  <a:pt x="1743" y="324"/>
                  <a:pt x="1792" y="288"/>
                </a:cubicBezTo>
                <a:cubicBezTo>
                  <a:pt x="1841" y="252"/>
                  <a:pt x="1891" y="225"/>
                  <a:pt x="1944" y="200"/>
                </a:cubicBezTo>
                <a:cubicBezTo>
                  <a:pt x="1997" y="175"/>
                  <a:pt x="2054" y="157"/>
                  <a:pt x="2112" y="140"/>
                </a:cubicBezTo>
                <a:cubicBezTo>
                  <a:pt x="2170" y="123"/>
                  <a:pt x="2225" y="111"/>
                  <a:pt x="2292" y="96"/>
                </a:cubicBezTo>
                <a:cubicBezTo>
                  <a:pt x="2359" y="81"/>
                  <a:pt x="2438" y="65"/>
                  <a:pt x="2512" y="52"/>
                </a:cubicBezTo>
                <a:cubicBezTo>
                  <a:pt x="2586" y="39"/>
                  <a:pt x="2642" y="27"/>
                  <a:pt x="2735" y="18"/>
                </a:cubicBezTo>
                <a:cubicBezTo>
                  <a:pt x="2828" y="9"/>
                  <a:pt x="3002" y="4"/>
                  <a:pt x="3072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63" name="Text Box 25"/>
          <p:cNvSpPr txBox="1">
            <a:spLocks noChangeArrowheads="1"/>
          </p:cNvSpPr>
          <p:nvPr/>
        </p:nvSpPr>
        <p:spPr bwMode="auto">
          <a:xfrm>
            <a:off x="2756376" y="2598738"/>
            <a:ext cx="21675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Instantaneous burst</a:t>
            </a:r>
            <a:endParaRPr kumimoji="1" lang="zh-CN" altLang="en-US" sz="2000" dirty="0">
              <a:solidFill>
                <a:srgbClr val="33339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5964" name="Text Box 26"/>
          <p:cNvSpPr txBox="1">
            <a:spLocks noChangeArrowheads="1"/>
          </p:cNvSpPr>
          <p:nvPr/>
        </p:nvSpPr>
        <p:spPr bwMode="auto">
          <a:xfrm>
            <a:off x="6035535" y="4616450"/>
            <a:ext cx="9813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average</a:t>
            </a:r>
            <a:endParaRPr kumimoji="1" lang="zh-CN" altLang="en-US" sz="2000" dirty="0">
              <a:solidFill>
                <a:srgbClr val="33339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5965" name="Line 27"/>
          <p:cNvSpPr>
            <a:spLocks noChangeShapeType="1"/>
          </p:cNvSpPr>
          <p:nvPr/>
        </p:nvSpPr>
        <p:spPr bwMode="auto">
          <a:xfrm flipH="1">
            <a:off x="2767013" y="2987675"/>
            <a:ext cx="768350" cy="61595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66" name="Line 28"/>
          <p:cNvSpPr>
            <a:spLocks noChangeShapeType="1"/>
          </p:cNvSpPr>
          <p:nvPr/>
        </p:nvSpPr>
        <p:spPr bwMode="auto">
          <a:xfrm flipH="1" flipV="1">
            <a:off x="5727700" y="4117975"/>
            <a:ext cx="657225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Transport Layer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3-</a:t>
            </a:r>
            <a:fld id="{565CAC1E-12A3-49D3-A4B8-289E5F22F9D8}" type="slidenum">
              <a:rPr lang="en-US" altLang="ko-KR" smtClean="0"/>
              <a:pPr>
                <a:defRPr/>
              </a:pPr>
              <a:t>114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1981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289BFF3E-4DAF-4C7D-A323-6C16D8B27C19}" type="slidenum">
              <a:rPr lang="en-US" altLang="ko-KR" smtClean="0">
                <a:ea typeface="굴림" pitchFamily="34" charset="-127"/>
              </a:rPr>
              <a:pPr/>
              <a:t>115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TCP throughput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What’s the average throughout of TCP as a function of window size and RTT?</a:t>
            </a:r>
          </a:p>
          <a:p>
            <a:pPr lvl="1"/>
            <a:r>
              <a:rPr lang="en-US" altLang="ko-KR" dirty="0" smtClean="0">
                <a:ea typeface="굴림" pitchFamily="34" charset="-127"/>
              </a:rPr>
              <a:t>Ignore slow start</a:t>
            </a:r>
          </a:p>
          <a:p>
            <a:r>
              <a:rPr lang="en-US" altLang="ko-KR" dirty="0" smtClean="0">
                <a:ea typeface="굴림" pitchFamily="34" charset="-127"/>
              </a:rPr>
              <a:t>Let W be the window size when loss occurs.</a:t>
            </a:r>
          </a:p>
          <a:p>
            <a:r>
              <a:rPr lang="en-US" altLang="ko-KR" dirty="0" smtClean="0">
                <a:ea typeface="굴림" pitchFamily="34" charset="-127"/>
              </a:rPr>
              <a:t>When window is W, throughput is W/RTT</a:t>
            </a:r>
          </a:p>
          <a:p>
            <a:r>
              <a:rPr lang="en-US" altLang="ko-KR" dirty="0" smtClean="0">
                <a:ea typeface="굴림" pitchFamily="34" charset="-127"/>
              </a:rPr>
              <a:t>Just after loss, window drops to W/2, throughput to W/2RTT. </a:t>
            </a:r>
          </a:p>
          <a:p>
            <a:r>
              <a:rPr lang="en-US" altLang="ko-KR" dirty="0" smtClean="0">
                <a:ea typeface="굴림" pitchFamily="34" charset="-127"/>
              </a:rPr>
              <a:t>Average throughout: (W/RTT)(1+1/2)/2 = 0.75 W/RTT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946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559AE85C-DD26-419E-A716-5F31D78A67B0}" type="slidenum">
              <a:rPr lang="en-US" altLang="ko-KR" smtClean="0">
                <a:ea typeface="굴림" pitchFamily="34" charset="-127"/>
              </a:rPr>
              <a:pPr/>
              <a:t>116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946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412875"/>
            <a:ext cx="7620000" cy="21907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Fairness goal:</a:t>
            </a:r>
            <a:r>
              <a:rPr lang="en-US" altLang="ko-KR" sz="2400" dirty="0" smtClean="0">
                <a:ea typeface="굴림" pitchFamily="34" charset="-127"/>
              </a:rPr>
              <a:t> if K TCP sessions share same bottleneck link of bandwidth R, each should have average rate of R/K</a:t>
            </a:r>
          </a:p>
        </p:txBody>
      </p:sp>
      <p:grpSp>
        <p:nvGrpSpPr>
          <p:cNvPr id="19463" name="Group 44"/>
          <p:cNvGrpSpPr>
            <a:grpSpLocks/>
          </p:cNvGrpSpPr>
          <p:nvPr/>
        </p:nvGrpSpPr>
        <p:grpSpPr bwMode="auto">
          <a:xfrm>
            <a:off x="495300" y="3048000"/>
            <a:ext cx="5016500" cy="2344738"/>
            <a:chOff x="2510" y="2444"/>
            <a:chExt cx="3160" cy="1477"/>
          </a:xfrm>
        </p:grpSpPr>
        <p:sp>
          <p:nvSpPr>
            <p:cNvPr id="19465" name="Line 2"/>
            <p:cNvSpPr>
              <a:spLocks noChangeShapeType="1"/>
            </p:cNvSpPr>
            <p:nvPr/>
          </p:nvSpPr>
          <p:spPr bwMode="auto">
            <a:xfrm>
              <a:off x="4422" y="3180"/>
              <a:ext cx="1218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58" name="Object 7"/>
            <p:cNvGraphicFramePr>
              <a:graphicFrameLocks noChangeAspect="1"/>
            </p:cNvGraphicFramePr>
            <p:nvPr/>
          </p:nvGraphicFramePr>
          <p:xfrm>
            <a:off x="2846" y="3284"/>
            <a:ext cx="407" cy="336"/>
          </p:xfrm>
          <a:graphic>
            <a:graphicData uri="http://schemas.openxmlformats.org/presentationml/2006/ole">
              <p:oleObj spid="_x0000_s19458" name="Clip" r:id="rId4" imgW="1305000" imgH="1085760" progId="">
                <p:embed/>
              </p:oleObj>
            </a:graphicData>
          </a:graphic>
        </p:graphicFrame>
        <p:sp>
          <p:nvSpPr>
            <p:cNvPr id="19466" name="Oval 8"/>
            <p:cNvSpPr>
              <a:spLocks noChangeArrowheads="1"/>
            </p:cNvSpPr>
            <p:nvPr/>
          </p:nvSpPr>
          <p:spPr bwMode="auto">
            <a:xfrm>
              <a:off x="3670" y="3144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9467" name="Rectangle 9"/>
            <p:cNvSpPr>
              <a:spLocks noChangeArrowheads="1"/>
            </p:cNvSpPr>
            <p:nvPr/>
          </p:nvSpPr>
          <p:spPr bwMode="auto">
            <a:xfrm>
              <a:off x="3670" y="3101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9468" name="Oval 10"/>
            <p:cNvSpPr>
              <a:spLocks noChangeArrowheads="1"/>
            </p:cNvSpPr>
            <p:nvPr/>
          </p:nvSpPr>
          <p:spPr bwMode="auto">
            <a:xfrm>
              <a:off x="3676" y="2957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grpSp>
          <p:nvGrpSpPr>
            <p:cNvPr id="19469" name="Group 11"/>
            <p:cNvGrpSpPr>
              <a:grpSpLocks/>
            </p:cNvGrpSpPr>
            <p:nvPr/>
          </p:nvGrpSpPr>
          <p:grpSpPr bwMode="auto">
            <a:xfrm>
              <a:off x="3894" y="2976"/>
              <a:ext cx="314" cy="75"/>
              <a:chOff x="2208" y="2184"/>
              <a:chExt cx="176" cy="69"/>
            </a:xfrm>
          </p:grpSpPr>
          <p:grpSp>
            <p:nvGrpSpPr>
              <p:cNvPr id="19492" name="Group 12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949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98" name="Line 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99" name="Line 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93" name="Group 16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949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95" name="Line 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96" name="Line 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470" name="Oval 20"/>
            <p:cNvSpPr>
              <a:spLocks noChangeArrowheads="1"/>
            </p:cNvSpPr>
            <p:nvPr/>
          </p:nvSpPr>
          <p:spPr bwMode="auto">
            <a:xfrm>
              <a:off x="4846" y="3150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9471" name="Line 21"/>
            <p:cNvSpPr>
              <a:spLocks noChangeShapeType="1"/>
            </p:cNvSpPr>
            <p:nvPr/>
          </p:nvSpPr>
          <p:spPr bwMode="auto">
            <a:xfrm>
              <a:off x="4852" y="313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Rectangle 22"/>
            <p:cNvSpPr>
              <a:spLocks noChangeArrowheads="1"/>
            </p:cNvSpPr>
            <p:nvPr/>
          </p:nvSpPr>
          <p:spPr bwMode="auto">
            <a:xfrm>
              <a:off x="4852" y="3113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9473" name="Oval 23"/>
            <p:cNvSpPr>
              <a:spLocks noChangeArrowheads="1"/>
            </p:cNvSpPr>
            <p:nvPr/>
          </p:nvSpPr>
          <p:spPr bwMode="auto">
            <a:xfrm>
              <a:off x="4858" y="2969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graphicFrame>
          <p:nvGraphicFramePr>
            <p:cNvPr id="19459" name="Object 24"/>
            <p:cNvGraphicFramePr>
              <a:graphicFrameLocks noChangeAspect="1"/>
            </p:cNvGraphicFramePr>
            <p:nvPr/>
          </p:nvGraphicFramePr>
          <p:xfrm>
            <a:off x="2816" y="2660"/>
            <a:ext cx="407" cy="336"/>
          </p:xfrm>
          <a:graphic>
            <a:graphicData uri="http://schemas.openxmlformats.org/presentationml/2006/ole">
              <p:oleObj spid="_x0000_s19459" name="Clip" r:id="rId5" imgW="1305000" imgH="1085760" progId="">
                <p:embed/>
              </p:oleObj>
            </a:graphicData>
          </a:graphic>
        </p:graphicFrame>
        <p:sp>
          <p:nvSpPr>
            <p:cNvPr id="19474" name="Rectangle 25"/>
            <p:cNvSpPr>
              <a:spLocks noChangeArrowheads="1"/>
            </p:cNvSpPr>
            <p:nvPr/>
          </p:nvSpPr>
          <p:spPr bwMode="auto">
            <a:xfrm>
              <a:off x="4647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9475" name="Rectangle 26"/>
            <p:cNvSpPr>
              <a:spLocks noChangeArrowheads="1"/>
            </p:cNvSpPr>
            <p:nvPr/>
          </p:nvSpPr>
          <p:spPr bwMode="auto">
            <a:xfrm>
              <a:off x="4212" y="3099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9476" name="Rectangle 27"/>
            <p:cNvSpPr>
              <a:spLocks noChangeArrowheads="1"/>
            </p:cNvSpPr>
            <p:nvPr/>
          </p:nvSpPr>
          <p:spPr bwMode="auto">
            <a:xfrm>
              <a:off x="4395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9477" name="Text Box 28"/>
            <p:cNvSpPr txBox="1">
              <a:spLocks noChangeArrowheads="1"/>
            </p:cNvSpPr>
            <p:nvPr/>
          </p:nvSpPr>
          <p:spPr bwMode="auto">
            <a:xfrm>
              <a:off x="2798" y="2444"/>
              <a:ext cx="12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800">
                  <a:ea typeface="굴림" pitchFamily="34" charset="-127"/>
                </a:rPr>
                <a:t>TCP connection 1</a:t>
              </a:r>
              <a:endParaRPr lang="en-US" altLang="ko-KR" sz="18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9478" name="Text Box 29"/>
            <p:cNvSpPr txBox="1">
              <a:spLocks noChangeArrowheads="1"/>
            </p:cNvSpPr>
            <p:nvPr/>
          </p:nvSpPr>
          <p:spPr bwMode="auto">
            <a:xfrm>
              <a:off x="3653" y="3344"/>
              <a:ext cx="837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ea typeface="굴림" pitchFamily="34" charset="-127"/>
                </a:rPr>
                <a:t>bottleneck</a:t>
              </a:r>
            </a:p>
            <a:p>
              <a:r>
                <a:rPr lang="en-US" altLang="ko-KR" sz="1800">
                  <a:ea typeface="굴림" pitchFamily="34" charset="-127"/>
                </a:rPr>
                <a:t>router</a:t>
              </a:r>
            </a:p>
            <a:p>
              <a:r>
                <a:rPr lang="en-US" altLang="ko-KR" sz="1800">
                  <a:ea typeface="굴림" pitchFamily="34" charset="-127"/>
                </a:rPr>
                <a:t>capacity R</a:t>
              </a:r>
              <a:endParaRPr lang="en-US" altLang="ko-KR" sz="1800">
                <a:latin typeface="Times New Roman" pitchFamily="18" charset="0"/>
                <a:ea typeface="굴림" pitchFamily="34" charset="-127"/>
              </a:endParaRPr>
            </a:p>
          </p:txBody>
        </p:sp>
        <p:grpSp>
          <p:nvGrpSpPr>
            <p:cNvPr id="19479" name="Group 30"/>
            <p:cNvGrpSpPr>
              <a:grpSpLocks/>
            </p:cNvGrpSpPr>
            <p:nvPr/>
          </p:nvGrpSpPr>
          <p:grpSpPr bwMode="auto">
            <a:xfrm>
              <a:off x="5064" y="3006"/>
              <a:ext cx="314" cy="75"/>
              <a:chOff x="2208" y="2184"/>
              <a:chExt cx="176" cy="69"/>
            </a:xfrm>
          </p:grpSpPr>
          <p:grpSp>
            <p:nvGrpSpPr>
              <p:cNvPr id="19484" name="Group 3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9489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90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91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85" name="Group 3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948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87" name="Line 3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88" name="Line 3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480" name="Text Box 39"/>
            <p:cNvSpPr txBox="1">
              <a:spLocks noChangeArrowheads="1"/>
            </p:cNvSpPr>
            <p:nvPr/>
          </p:nvSpPr>
          <p:spPr bwMode="auto">
            <a:xfrm>
              <a:off x="2510" y="3422"/>
              <a:ext cx="9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800">
                  <a:ea typeface="굴림" pitchFamily="34" charset="-127"/>
                </a:rPr>
                <a:t>TCP </a:t>
              </a:r>
            </a:p>
            <a:p>
              <a:pPr algn="l"/>
              <a:r>
                <a:rPr lang="en-US" altLang="ko-KR" sz="1800">
                  <a:ea typeface="굴림" pitchFamily="34" charset="-127"/>
                </a:rPr>
                <a:t>connection 2</a:t>
              </a:r>
              <a:endParaRPr lang="en-US" altLang="ko-KR" sz="18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9481" name="Freeform 40"/>
            <p:cNvSpPr>
              <a:spLocks/>
            </p:cNvSpPr>
            <p:nvPr/>
          </p:nvSpPr>
          <p:spPr bwMode="auto">
            <a:xfrm>
              <a:off x="3258" y="2730"/>
              <a:ext cx="2412" cy="453"/>
            </a:xfrm>
            <a:custGeom>
              <a:avLst/>
              <a:gdLst>
                <a:gd name="T0" fmla="*/ 0 w 2412"/>
                <a:gd name="T1" fmla="*/ 0 h 453"/>
                <a:gd name="T2" fmla="*/ 558 w 2412"/>
                <a:gd name="T3" fmla="*/ 390 h 453"/>
                <a:gd name="T4" fmla="*/ 2412 w 2412"/>
                <a:gd name="T5" fmla="*/ 432 h 453"/>
                <a:gd name="T6" fmla="*/ 0 60000 65536"/>
                <a:gd name="T7" fmla="*/ 0 60000 65536"/>
                <a:gd name="T8" fmla="*/ 0 60000 65536"/>
                <a:gd name="T9" fmla="*/ 0 w 2412"/>
                <a:gd name="T10" fmla="*/ 0 h 453"/>
                <a:gd name="T11" fmla="*/ 2412 w 2412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2" h="453">
                  <a:moveTo>
                    <a:pt x="0" y="0"/>
                  </a:moveTo>
                  <a:cubicBezTo>
                    <a:pt x="93" y="65"/>
                    <a:pt x="156" y="318"/>
                    <a:pt x="558" y="390"/>
                  </a:cubicBezTo>
                  <a:cubicBezTo>
                    <a:pt x="959" y="453"/>
                    <a:pt x="2026" y="423"/>
                    <a:pt x="2412" y="432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Rectangle 41"/>
            <p:cNvSpPr>
              <a:spLocks noChangeArrowheads="1"/>
            </p:cNvSpPr>
            <p:nvPr/>
          </p:nvSpPr>
          <p:spPr bwMode="auto">
            <a:xfrm>
              <a:off x="4314" y="3099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9483" name="Freeform 42"/>
            <p:cNvSpPr>
              <a:spLocks/>
            </p:cNvSpPr>
            <p:nvPr/>
          </p:nvSpPr>
          <p:spPr bwMode="auto">
            <a:xfrm>
              <a:off x="3222" y="3193"/>
              <a:ext cx="2412" cy="453"/>
            </a:xfrm>
            <a:custGeom>
              <a:avLst/>
              <a:gdLst>
                <a:gd name="T0" fmla="*/ 0 w 2412"/>
                <a:gd name="T1" fmla="*/ 453 h 453"/>
                <a:gd name="T2" fmla="*/ 558 w 2412"/>
                <a:gd name="T3" fmla="*/ 63 h 453"/>
                <a:gd name="T4" fmla="*/ 2412 w 2412"/>
                <a:gd name="T5" fmla="*/ 29 h 453"/>
                <a:gd name="T6" fmla="*/ 0 60000 65536"/>
                <a:gd name="T7" fmla="*/ 0 60000 65536"/>
                <a:gd name="T8" fmla="*/ 0 60000 65536"/>
                <a:gd name="T9" fmla="*/ 0 w 2412"/>
                <a:gd name="T10" fmla="*/ 0 h 453"/>
                <a:gd name="T11" fmla="*/ 2412 w 2412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2" h="453">
                  <a:moveTo>
                    <a:pt x="0" y="453"/>
                  </a:moveTo>
                  <a:cubicBezTo>
                    <a:pt x="93" y="388"/>
                    <a:pt x="156" y="134"/>
                    <a:pt x="558" y="63"/>
                  </a:cubicBezTo>
                  <a:cubicBezTo>
                    <a:pt x="959" y="0"/>
                    <a:pt x="2026" y="36"/>
                    <a:pt x="2412" y="2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4" name="Rectangle 4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TCP Fairness</a:t>
            </a:r>
          </a:p>
        </p:txBody>
      </p:sp>
      <p:sp>
        <p:nvSpPr>
          <p:cNvPr id="45" name="内容占位符 2"/>
          <p:cNvSpPr>
            <a:spLocks noGrp="1"/>
          </p:cNvSpPr>
          <p:nvPr>
            <p:ph idx="1"/>
          </p:nvPr>
        </p:nvSpPr>
        <p:spPr>
          <a:xfrm>
            <a:off x="5772150" y="2438401"/>
            <a:ext cx="3162300" cy="38385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altLang="zh-CN" sz="2000" dirty="0" smtClean="0"/>
              <a:t>Assumption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Two TCP connections have the same MSS and RTT</a:t>
            </a:r>
          </a:p>
          <a:p>
            <a:r>
              <a:rPr lang="en-US" altLang="zh-CN" sz="2000" dirty="0" smtClean="0"/>
              <a:t>No other TCP connections or UDP </a:t>
            </a:r>
            <a:r>
              <a:rPr lang="en-US" altLang="zh-CN" sz="2000" dirty="0" err="1" smtClean="0"/>
              <a:t>datagrams</a:t>
            </a:r>
            <a:endParaRPr lang="en-US" altLang="zh-CN" sz="2000" dirty="0" smtClean="0"/>
          </a:p>
          <a:p>
            <a:r>
              <a:rPr lang="en-US" altLang="zh-CN" sz="2000" dirty="0" smtClean="0"/>
              <a:t>Ignore the slow-start phase</a:t>
            </a:r>
          </a:p>
          <a:p>
            <a:r>
              <a:rPr lang="en-US" altLang="zh-CN" sz="2000" dirty="0" smtClean="0"/>
              <a:t>Operating in CA mode (AIMD) at all times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2083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ECD836F2-3B1E-4C52-BCD4-98DFB8483912}" type="slidenum">
              <a:rPr lang="en-US" altLang="ko-KR" smtClean="0">
                <a:ea typeface="굴림" pitchFamily="34" charset="-127"/>
              </a:rPr>
              <a:pPr/>
              <a:t>117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486775" cy="1143000"/>
          </a:xfrm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Why is TCP AIMD algorithm fair?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00175"/>
            <a:ext cx="83058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dirty="0" smtClean="0">
                <a:ea typeface="굴림" pitchFamily="34" charset="-127"/>
              </a:rPr>
              <a:t>Two competing sessions:</a:t>
            </a:r>
          </a:p>
          <a:p>
            <a:r>
              <a:rPr lang="en-US" altLang="ko-KR" sz="2000" dirty="0" smtClean="0">
                <a:ea typeface="굴림" pitchFamily="34" charset="-127"/>
              </a:rPr>
              <a:t>Additive increase gives slope of 1, as throughout increases</a:t>
            </a:r>
          </a:p>
          <a:p>
            <a:r>
              <a:rPr lang="en-US" altLang="zh-CN" sz="2000" dirty="0" smtClean="0">
                <a:ea typeface="굴림" pitchFamily="34" charset="-127"/>
              </a:rPr>
              <a:t>“</a:t>
            </a:r>
            <a:r>
              <a:rPr lang="en-US" altLang="ko-KR" sz="2000" dirty="0" smtClean="0">
                <a:ea typeface="굴림" pitchFamily="34" charset="-127"/>
              </a:rPr>
              <a:t>multiplicative decrease</a:t>
            </a:r>
            <a:r>
              <a:rPr lang="en-US" altLang="zh-CN" sz="2000" dirty="0" smtClean="0">
                <a:ea typeface="굴림" pitchFamily="34" charset="-127"/>
              </a:rPr>
              <a:t>”</a:t>
            </a:r>
            <a:r>
              <a:rPr lang="en-US" altLang="ko-KR" sz="2000" dirty="0" smtClean="0">
                <a:ea typeface="굴림" pitchFamily="34" charset="-127"/>
              </a:rPr>
              <a:t> decreases throughput proportionally </a:t>
            </a:r>
          </a:p>
        </p:txBody>
      </p:sp>
      <p:sp>
        <p:nvSpPr>
          <p:cNvPr id="120838" name="Line 4"/>
          <p:cNvSpPr>
            <a:spLocks noChangeShapeType="1"/>
          </p:cNvSpPr>
          <p:nvPr/>
        </p:nvSpPr>
        <p:spPr bwMode="auto">
          <a:xfrm>
            <a:off x="828675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9" name="Line 5"/>
          <p:cNvSpPr>
            <a:spLocks noChangeShapeType="1"/>
          </p:cNvSpPr>
          <p:nvPr/>
        </p:nvSpPr>
        <p:spPr bwMode="auto">
          <a:xfrm flipV="1">
            <a:off x="828675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0" name="Line 6"/>
          <p:cNvSpPr>
            <a:spLocks noChangeShapeType="1"/>
          </p:cNvSpPr>
          <p:nvPr/>
        </p:nvSpPr>
        <p:spPr bwMode="auto">
          <a:xfrm rot="-2938105" flipH="1" flipV="1">
            <a:off x="222250" y="4487863"/>
            <a:ext cx="3560763" cy="142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1" name="Line 7"/>
          <p:cNvSpPr>
            <a:spLocks noChangeShapeType="1"/>
          </p:cNvSpPr>
          <p:nvPr/>
        </p:nvSpPr>
        <p:spPr bwMode="auto">
          <a:xfrm>
            <a:off x="809625" y="3000375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2" name="Text Box 8"/>
          <p:cNvSpPr txBox="1">
            <a:spLocks noChangeArrowheads="1"/>
          </p:cNvSpPr>
          <p:nvPr/>
        </p:nvSpPr>
        <p:spPr bwMode="auto">
          <a:xfrm>
            <a:off x="458788" y="2828925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pitchFamily="34" charset="-127"/>
              </a:rPr>
              <a:t>R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20843" name="Text Box 9"/>
          <p:cNvSpPr txBox="1">
            <a:spLocks noChangeArrowheads="1"/>
          </p:cNvSpPr>
          <p:nvPr/>
        </p:nvSpPr>
        <p:spPr bwMode="auto">
          <a:xfrm>
            <a:off x="3411538" y="5876925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pitchFamily="34" charset="-127"/>
              </a:rPr>
              <a:t>R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20844" name="Text Box 10"/>
          <p:cNvSpPr txBox="1">
            <a:spLocks noChangeArrowheads="1"/>
          </p:cNvSpPr>
          <p:nvPr/>
        </p:nvSpPr>
        <p:spPr bwMode="auto">
          <a:xfrm>
            <a:off x="1049339" y="2686050"/>
            <a:ext cx="17319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dirty="0" smtClean="0">
                <a:ea typeface="굴림" pitchFamily="34" charset="-127"/>
              </a:rPr>
              <a:t>full </a:t>
            </a:r>
            <a:r>
              <a:rPr lang="en-US" altLang="ko-KR" sz="1800" dirty="0">
                <a:ea typeface="굴림" pitchFamily="34" charset="-127"/>
              </a:rPr>
              <a:t>bandwidth </a:t>
            </a:r>
            <a:r>
              <a:rPr lang="en-US" altLang="ko-KR" sz="1800" dirty="0" smtClean="0">
                <a:ea typeface="굴림" pitchFamily="34" charset="-127"/>
              </a:rPr>
              <a:t>utilization line</a:t>
            </a:r>
            <a:endParaRPr lang="en-US" altLang="ko-KR" sz="1000" dirty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20845" name="Text Box 11"/>
          <p:cNvSpPr txBox="1">
            <a:spLocks noChangeArrowheads="1"/>
          </p:cNvSpPr>
          <p:nvPr/>
        </p:nvSpPr>
        <p:spPr bwMode="auto">
          <a:xfrm>
            <a:off x="268288" y="5857875"/>
            <a:ext cx="354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Connection 1 throughput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20846" name="Text Box 12"/>
          <p:cNvSpPr txBox="1">
            <a:spLocks noChangeArrowheads="1"/>
          </p:cNvSpPr>
          <p:nvPr/>
        </p:nvSpPr>
        <p:spPr bwMode="auto">
          <a:xfrm rot="-5396642">
            <a:off x="-1146969" y="4396582"/>
            <a:ext cx="3546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Connection 2 throughput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 rot="-2938105" flipH="1" flipV="1">
            <a:off x="1931987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2601913" y="4676775"/>
            <a:ext cx="4537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itchFamily="34" charset="-127"/>
              </a:rPr>
              <a:t>congestion avoidance: additive increase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15055" name="Line 15"/>
          <p:cNvSpPr>
            <a:spLocks noChangeShapeType="1"/>
          </p:cNvSpPr>
          <p:nvPr/>
        </p:nvSpPr>
        <p:spPr bwMode="auto">
          <a:xfrm flipH="1">
            <a:off x="1819275" y="4638675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3032125" y="4437063"/>
            <a:ext cx="3665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loss: decrease window by factor of 2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15057" name="Line 17"/>
          <p:cNvSpPr>
            <a:spLocks noChangeShapeType="1"/>
          </p:cNvSpPr>
          <p:nvPr/>
        </p:nvSpPr>
        <p:spPr bwMode="auto">
          <a:xfrm rot="-2938105" flipH="1" flipV="1">
            <a:off x="1611313" y="4778375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58" name="Text Box 18"/>
          <p:cNvSpPr txBox="1">
            <a:spLocks noChangeArrowheads="1"/>
          </p:cNvSpPr>
          <p:nvPr/>
        </p:nvSpPr>
        <p:spPr bwMode="auto">
          <a:xfrm>
            <a:off x="2316163" y="4191000"/>
            <a:ext cx="4537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itchFamily="34" charset="-127"/>
              </a:rPr>
              <a:t>congestion avoidance: additive increase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 flipH="1">
            <a:off x="1676400" y="4352925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2632075" y="3989388"/>
            <a:ext cx="3665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loss: decrease window by factor of 2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15061" name="Line 21"/>
          <p:cNvSpPr>
            <a:spLocks noChangeShapeType="1"/>
          </p:cNvSpPr>
          <p:nvPr/>
        </p:nvSpPr>
        <p:spPr bwMode="auto">
          <a:xfrm rot="-2938105" flipH="1" flipV="1">
            <a:off x="1467644" y="46315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2" name="Line 22"/>
          <p:cNvSpPr>
            <a:spLocks noChangeShapeType="1"/>
          </p:cNvSpPr>
          <p:nvPr/>
        </p:nvSpPr>
        <p:spPr bwMode="auto">
          <a:xfrm flipH="1">
            <a:off x="1609725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3" name="Line 23"/>
          <p:cNvSpPr>
            <a:spLocks noChangeShapeType="1"/>
          </p:cNvSpPr>
          <p:nvPr/>
        </p:nvSpPr>
        <p:spPr bwMode="auto">
          <a:xfrm rot="-2938105" flipH="1" flipV="1">
            <a:off x="1388269" y="45680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 bwMode="auto">
          <a:xfrm>
            <a:off x="3000375" y="4410075"/>
            <a:ext cx="0" cy="15525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1857375" y="4410075"/>
            <a:ext cx="0" cy="15525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3154363" y="3028950"/>
            <a:ext cx="2560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dirty="0">
                <a:ea typeface="굴림" pitchFamily="34" charset="-127"/>
              </a:rPr>
              <a:t>equal bandwidth share</a:t>
            </a:r>
            <a:endParaRPr lang="en-US" altLang="ko-KR" sz="1000" dirty="0">
              <a:latin typeface="Times New Roman" pitchFamily="18" charset="0"/>
              <a:ea typeface="굴림" pitchFamily="34" charset="-127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flipH="1">
            <a:off x="2952750" y="3362325"/>
            <a:ext cx="428625" cy="1619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 bwMode="auto">
          <a:xfrm flipH="1">
            <a:off x="1323975" y="3276600"/>
            <a:ext cx="428625" cy="1619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229225" y="4362450"/>
            <a:ext cx="3781425" cy="2062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zh-CN" dirty="0" smtClean="0"/>
              <a:t>In practice, idealized conditions are typically not met, client-server applications can obtain very </a:t>
            </a:r>
            <a:r>
              <a:rPr lang="en-US" altLang="zh-CN" dirty="0" smtClean="0">
                <a:solidFill>
                  <a:schemeClr val="accent2"/>
                </a:solidFill>
              </a:rPr>
              <a:t>unequal </a:t>
            </a:r>
            <a:r>
              <a:rPr lang="en-US" altLang="zh-CN" dirty="0" smtClean="0"/>
              <a:t>portions of link bandwidth.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dirty="0" smtClean="0"/>
              <a:t>Those sessions with a smaller RTT are able to grab the available bandwidth at that link more quickly as it becomes free.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3" grpId="0" animBg="1"/>
      <p:bldP spid="215054" grpId="0" autoUpdateAnimBg="0"/>
      <p:bldP spid="215055" grpId="0" animBg="1"/>
      <p:bldP spid="215056" grpId="0" autoUpdateAnimBg="0"/>
      <p:bldP spid="215057" grpId="0" animBg="1"/>
      <p:bldP spid="215058" grpId="0" autoUpdateAnimBg="0"/>
      <p:bldP spid="215059" grpId="0" animBg="1"/>
      <p:bldP spid="215060" grpId="0" autoUpdateAnimBg="0"/>
      <p:bldP spid="215061" grpId="0" animBg="1"/>
      <p:bldP spid="215062" grpId="0" animBg="1"/>
      <p:bldP spid="215063" grpId="0" animBg="1"/>
      <p:bldP spid="31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2185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0C42BBBD-A7A8-436A-AF2B-0EFA5E2CC340}" type="slidenum">
              <a:rPr lang="en-US" altLang="ko-KR" smtClean="0">
                <a:ea typeface="굴림" pitchFamily="34" charset="-127"/>
              </a:rPr>
              <a:pPr/>
              <a:t>118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Fairness (more)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199"/>
            <a:ext cx="3810000" cy="5143501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ko-KR" sz="2400" u="sng" dirty="0" smtClean="0">
                <a:solidFill>
                  <a:srgbClr val="FF0000"/>
                </a:solidFill>
                <a:ea typeface="굴림" pitchFamily="34" charset="-127"/>
              </a:rPr>
              <a:t>Fairness and UDP</a:t>
            </a:r>
            <a:endParaRPr lang="en-US" altLang="ko-KR" sz="2400" dirty="0" smtClean="0">
              <a:ea typeface="굴림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pitchFamily="34" charset="-127"/>
              </a:rPr>
              <a:t>Multimedia apps often do not use TCP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ea typeface="굴림" pitchFamily="34" charset="-127"/>
              </a:rPr>
              <a:t>do not want rate throttled by congestion control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pitchFamily="34" charset="-127"/>
              </a:rPr>
              <a:t>Instead use UDP: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ea typeface="굴림" pitchFamily="34" charset="-127"/>
              </a:rPr>
              <a:t>pump audio/video at constant rate, tolerate packet loss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ea typeface="굴림" pitchFamily="34" charset="-127"/>
              </a:rPr>
              <a:t>crowd out TCP traffic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pitchFamily="34" charset="-127"/>
              </a:rPr>
              <a:t>Multimedia app. over UDP are not fair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pitchFamily="34" charset="-127"/>
              </a:rPr>
              <a:t>Research area: TCP friendly</a:t>
            </a:r>
          </a:p>
          <a:p>
            <a:pPr>
              <a:lnSpc>
                <a:spcPct val="90000"/>
              </a:lnSpc>
            </a:pPr>
            <a:endParaRPr lang="en-US" altLang="ko-KR" sz="2400" dirty="0" smtClean="0">
              <a:ea typeface="굴림" pitchFamily="34" charset="-127"/>
            </a:endParaRPr>
          </a:p>
        </p:txBody>
      </p:sp>
      <p:sp>
        <p:nvSpPr>
          <p:cNvPr id="1218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143000"/>
            <a:ext cx="4343400" cy="48768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ko-KR" sz="2400" u="sng" dirty="0" smtClean="0">
                <a:solidFill>
                  <a:srgbClr val="FF0000"/>
                </a:solidFill>
                <a:ea typeface="굴림" pitchFamily="34" charset="-127"/>
              </a:rPr>
              <a:t>Fairness and parallel TCP connections</a:t>
            </a:r>
            <a:endParaRPr lang="en-US" altLang="ko-KR" sz="2400" dirty="0" smtClean="0">
              <a:ea typeface="굴림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pitchFamily="34" charset="-127"/>
              </a:rPr>
              <a:t>The fairness problem still cannot be solved.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pitchFamily="34" charset="-127"/>
              </a:rPr>
              <a:t>apps can open parallel connections between 2 hosts, e.g., web browser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pitchFamily="34" charset="-127"/>
              </a:rPr>
              <a:t>Example: link of rate R supporting 9 connections; </a:t>
            </a:r>
          </a:p>
          <a:p>
            <a:pPr lvl="1">
              <a:lnSpc>
                <a:spcPct val="90000"/>
              </a:lnSpc>
            </a:pPr>
            <a:r>
              <a:rPr lang="en-US" altLang="ko-KR" sz="2000" u="sng" dirty="0" smtClean="0">
                <a:ea typeface="굴림" pitchFamily="34" charset="-127"/>
              </a:rPr>
              <a:t>new app </a:t>
            </a:r>
            <a:r>
              <a:rPr lang="en-US" altLang="ko-KR" sz="2000" dirty="0" smtClean="0">
                <a:ea typeface="굴림" pitchFamily="34" charset="-127"/>
              </a:rPr>
              <a:t>asks for 1 TCP, gets rate R/10</a:t>
            </a:r>
          </a:p>
          <a:p>
            <a:pPr lvl="1">
              <a:lnSpc>
                <a:spcPct val="90000"/>
              </a:lnSpc>
            </a:pPr>
            <a:r>
              <a:rPr lang="en-US" altLang="ko-KR" sz="2000" u="sng" dirty="0" smtClean="0">
                <a:ea typeface="굴림" pitchFamily="34" charset="-127"/>
              </a:rPr>
              <a:t>new app </a:t>
            </a:r>
            <a:r>
              <a:rPr lang="en-US" altLang="ko-KR" sz="2000" dirty="0" smtClean="0">
                <a:ea typeface="굴림" pitchFamily="34" charset="-127"/>
              </a:rPr>
              <a:t>asks for 11 TCPs, gets an </a:t>
            </a:r>
            <a:r>
              <a:rPr lang="en-US" altLang="ko-KR" sz="2000" b="1" dirty="0" smtClean="0">
                <a:ea typeface="굴림" pitchFamily="34" charset="-127"/>
              </a:rPr>
              <a:t>unfair</a:t>
            </a:r>
            <a:r>
              <a:rPr lang="en-US" altLang="ko-KR" sz="2000" dirty="0" smtClean="0">
                <a:ea typeface="굴림" pitchFamily="34" charset="-127"/>
              </a:rPr>
              <a:t> allocation about R/2 !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>
              <a:ea typeface="굴림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 smtClean="0">
              <a:ea typeface="굴림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Explicit feed back mechanisms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r>
              <a:rPr lang="en-US" altLang="zh-CN" dirty="0" smtClean="0"/>
              <a:t>Most versions of TCP use </a:t>
            </a:r>
            <a:r>
              <a:rPr lang="en-US" altLang="zh-CN" dirty="0" smtClean="0">
                <a:solidFill>
                  <a:srgbClr val="FF0000"/>
                </a:solidFill>
              </a:rPr>
              <a:t>implicit </a:t>
            </a:r>
            <a:r>
              <a:rPr lang="en-US" altLang="zh-CN" dirty="0" smtClean="0"/>
              <a:t>techniques to detect loss and congestion</a:t>
            </a:r>
          </a:p>
          <a:p>
            <a:pPr lvl="1"/>
            <a:r>
              <a:rPr lang="en-US" altLang="zh-CN" dirty="0" smtClean="0"/>
              <a:t>E.g., timeout, duplicate ACKs and changes in RTT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Slight improvements are possible to provide </a:t>
            </a:r>
            <a:r>
              <a:rPr lang="en-US" altLang="zh-CN" dirty="0" smtClean="0">
                <a:solidFill>
                  <a:srgbClr val="FF0000"/>
                </a:solidFill>
              </a:rPr>
              <a:t>explicit</a:t>
            </a:r>
            <a:r>
              <a:rPr lang="en-US" altLang="zh-CN" dirty="0" smtClean="0"/>
              <a:t> information. Two proposed techniques are</a:t>
            </a:r>
          </a:p>
          <a:p>
            <a:pPr lvl="1"/>
            <a:r>
              <a:rPr lang="en-US" altLang="zh-CN" dirty="0" smtClean="0"/>
              <a:t>Selective acknowledgement (SACK)</a:t>
            </a:r>
          </a:p>
          <a:p>
            <a:pPr lvl="1"/>
            <a:r>
              <a:rPr lang="en-US" altLang="zh-CN" dirty="0" smtClean="0"/>
              <a:t>Explicit congestion notification (ECN)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Transport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3-</a:t>
            </a:r>
            <a:fld id="{565CAC1E-12A3-49D3-A4B8-289E5F22F9D8}" type="slidenum">
              <a:rPr lang="en-US" altLang="ko-KR" smtClean="0"/>
              <a:pPr>
                <a:defRPr/>
              </a:pPr>
              <a:t>119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14"/>
          <p:cNvSpPr>
            <a:spLocks noChangeArrowheads="1"/>
          </p:cNvSpPr>
          <p:nvPr/>
        </p:nvSpPr>
        <p:spPr bwMode="auto">
          <a:xfrm>
            <a:off x="180975" y="1349375"/>
            <a:ext cx="1449388" cy="2538413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15" name="Rectangle 324"/>
          <p:cNvSpPr>
            <a:spLocks noChangeArrowheads="1"/>
          </p:cNvSpPr>
          <p:nvPr/>
        </p:nvSpPr>
        <p:spPr bwMode="auto">
          <a:xfrm>
            <a:off x="7429500" y="1349375"/>
            <a:ext cx="1452563" cy="2538413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16" name="Rectangle 313"/>
          <p:cNvSpPr>
            <a:spLocks noChangeArrowheads="1"/>
          </p:cNvSpPr>
          <p:nvPr/>
        </p:nvSpPr>
        <p:spPr bwMode="auto">
          <a:xfrm>
            <a:off x="198438" y="2459038"/>
            <a:ext cx="8688387" cy="469900"/>
          </a:xfrm>
          <a:prstGeom prst="rect">
            <a:avLst/>
          </a:prstGeom>
          <a:solidFill>
            <a:srgbClr val="CCECFF">
              <a:alpha val="67842"/>
            </a:srgb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17" name="Line 315"/>
          <p:cNvSpPr>
            <a:spLocks noChangeShapeType="1"/>
          </p:cNvSpPr>
          <p:nvPr/>
        </p:nvSpPr>
        <p:spPr bwMode="auto">
          <a:xfrm>
            <a:off x="1620838" y="5141913"/>
            <a:ext cx="5789612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Line 316"/>
          <p:cNvSpPr>
            <a:spLocks noChangeShapeType="1"/>
          </p:cNvSpPr>
          <p:nvPr/>
        </p:nvSpPr>
        <p:spPr bwMode="auto">
          <a:xfrm>
            <a:off x="180975" y="2935288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Line 317"/>
          <p:cNvSpPr>
            <a:spLocks noChangeShapeType="1"/>
          </p:cNvSpPr>
          <p:nvPr/>
        </p:nvSpPr>
        <p:spPr bwMode="auto">
          <a:xfrm>
            <a:off x="180975" y="3414713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Rectangle 318"/>
          <p:cNvSpPr>
            <a:spLocks noChangeArrowheads="1"/>
          </p:cNvSpPr>
          <p:nvPr/>
        </p:nvSpPr>
        <p:spPr bwMode="auto">
          <a:xfrm>
            <a:off x="187325" y="2011363"/>
            <a:ext cx="1439863" cy="447675"/>
          </a:xfrm>
          <a:prstGeom prst="rect">
            <a:avLst/>
          </a:prstGeom>
          <a:solidFill>
            <a:srgbClr val="99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21" name="Rectangle 319"/>
          <p:cNvSpPr>
            <a:spLocks noChangeArrowheads="1"/>
          </p:cNvSpPr>
          <p:nvPr/>
        </p:nvSpPr>
        <p:spPr bwMode="auto">
          <a:xfrm>
            <a:off x="146050" y="1470025"/>
            <a:ext cx="322263" cy="237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15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5</a:t>
            </a:r>
          </a:p>
          <a:p>
            <a:pPr defTabSz="762000">
              <a:lnSpc>
                <a:spcPct val="15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4</a:t>
            </a:r>
          </a:p>
          <a:p>
            <a:pPr defTabSz="762000">
              <a:lnSpc>
                <a:spcPct val="15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3</a:t>
            </a:r>
          </a:p>
          <a:p>
            <a:pPr defTabSz="762000">
              <a:lnSpc>
                <a:spcPct val="15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2</a:t>
            </a:r>
          </a:p>
          <a:p>
            <a:pPr defTabSz="762000">
              <a:lnSpc>
                <a:spcPct val="15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1</a:t>
            </a:r>
          </a:p>
        </p:txBody>
      </p:sp>
      <p:grpSp>
        <p:nvGrpSpPr>
          <p:cNvPr id="38922" name="Group 320"/>
          <p:cNvGrpSpPr>
            <a:grpSpLocks/>
          </p:cNvGrpSpPr>
          <p:nvPr/>
        </p:nvGrpSpPr>
        <p:grpSpPr bwMode="auto">
          <a:xfrm>
            <a:off x="2894013" y="2468563"/>
            <a:ext cx="1062037" cy="1419225"/>
            <a:chOff x="2017" y="1543"/>
            <a:chExt cx="619" cy="922"/>
          </a:xfrm>
        </p:grpSpPr>
        <p:sp>
          <p:nvSpPr>
            <p:cNvPr id="39002" name="Rectangle 321"/>
            <p:cNvSpPr>
              <a:spLocks noChangeArrowheads="1"/>
            </p:cNvSpPr>
            <p:nvPr/>
          </p:nvSpPr>
          <p:spPr bwMode="auto">
            <a:xfrm>
              <a:off x="2017" y="1543"/>
              <a:ext cx="619" cy="92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003" name="Line 322"/>
            <p:cNvSpPr>
              <a:spLocks noChangeShapeType="1"/>
            </p:cNvSpPr>
            <p:nvPr/>
          </p:nvSpPr>
          <p:spPr bwMode="auto">
            <a:xfrm>
              <a:off x="2017" y="1845"/>
              <a:ext cx="6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04" name="Line 323"/>
            <p:cNvSpPr>
              <a:spLocks noChangeShapeType="1"/>
            </p:cNvSpPr>
            <p:nvPr/>
          </p:nvSpPr>
          <p:spPr bwMode="auto">
            <a:xfrm>
              <a:off x="2017" y="2157"/>
              <a:ext cx="6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23" name="Line 325"/>
          <p:cNvSpPr>
            <a:spLocks noChangeShapeType="1"/>
          </p:cNvSpPr>
          <p:nvPr/>
        </p:nvSpPr>
        <p:spPr bwMode="auto">
          <a:xfrm>
            <a:off x="7429500" y="2935288"/>
            <a:ext cx="1450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4" name="Line 326"/>
          <p:cNvSpPr>
            <a:spLocks noChangeShapeType="1"/>
          </p:cNvSpPr>
          <p:nvPr/>
        </p:nvSpPr>
        <p:spPr bwMode="auto">
          <a:xfrm>
            <a:off x="7429500" y="3414713"/>
            <a:ext cx="1450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5" name="Rectangle 327"/>
          <p:cNvSpPr>
            <a:spLocks noChangeArrowheads="1"/>
          </p:cNvSpPr>
          <p:nvPr/>
        </p:nvSpPr>
        <p:spPr bwMode="auto">
          <a:xfrm>
            <a:off x="7434263" y="2011363"/>
            <a:ext cx="1447800" cy="447675"/>
          </a:xfrm>
          <a:prstGeom prst="rect">
            <a:avLst/>
          </a:prstGeom>
          <a:solidFill>
            <a:srgbClr val="99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38926" name="Group 328"/>
          <p:cNvGrpSpPr>
            <a:grpSpLocks/>
          </p:cNvGrpSpPr>
          <p:nvPr/>
        </p:nvGrpSpPr>
        <p:grpSpPr bwMode="auto">
          <a:xfrm>
            <a:off x="5087938" y="2468563"/>
            <a:ext cx="1062037" cy="1419225"/>
            <a:chOff x="3295" y="1543"/>
            <a:chExt cx="619" cy="922"/>
          </a:xfrm>
        </p:grpSpPr>
        <p:sp>
          <p:nvSpPr>
            <p:cNvPr id="38999" name="Rectangle 329"/>
            <p:cNvSpPr>
              <a:spLocks noChangeArrowheads="1"/>
            </p:cNvSpPr>
            <p:nvPr/>
          </p:nvSpPr>
          <p:spPr bwMode="auto">
            <a:xfrm>
              <a:off x="3295" y="1543"/>
              <a:ext cx="619" cy="92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000" name="Line 330"/>
            <p:cNvSpPr>
              <a:spLocks noChangeShapeType="1"/>
            </p:cNvSpPr>
            <p:nvPr/>
          </p:nvSpPr>
          <p:spPr bwMode="auto">
            <a:xfrm>
              <a:off x="3295" y="1845"/>
              <a:ext cx="6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01" name="Line 331"/>
            <p:cNvSpPr>
              <a:spLocks noChangeShapeType="1"/>
            </p:cNvSpPr>
            <p:nvPr/>
          </p:nvSpPr>
          <p:spPr bwMode="auto">
            <a:xfrm>
              <a:off x="3295" y="2157"/>
              <a:ext cx="6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27" name="Rectangle 332"/>
          <p:cNvSpPr>
            <a:spLocks noChangeArrowheads="1"/>
          </p:cNvSpPr>
          <p:nvPr/>
        </p:nvSpPr>
        <p:spPr bwMode="auto">
          <a:xfrm>
            <a:off x="2190750" y="1793875"/>
            <a:ext cx="477202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/>
            <a:r>
              <a:rPr kumimoji="1" lang="en-GB" altLang="zh-CN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logic communication between app processes </a:t>
            </a:r>
            <a:endParaRPr kumimoji="1" lang="zh-CN" altLang="en-US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7309" name="Rectangle 333"/>
          <p:cNvSpPr>
            <a:spLocks noChangeArrowheads="1"/>
          </p:cNvSpPr>
          <p:nvPr/>
        </p:nvSpPr>
        <p:spPr bwMode="auto">
          <a:xfrm>
            <a:off x="180975" y="4673600"/>
            <a:ext cx="1447800" cy="885825"/>
          </a:xfrm>
          <a:prstGeom prst="rect">
            <a:avLst/>
          </a:prstGeom>
          <a:solidFill>
            <a:srgbClr val="FFFF99"/>
          </a:solidFill>
          <a:ln w="19050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8929" name="Freeform 334"/>
          <p:cNvSpPr>
            <a:spLocks/>
          </p:cNvSpPr>
          <p:nvPr/>
        </p:nvSpPr>
        <p:spPr bwMode="auto">
          <a:xfrm>
            <a:off x="976313" y="4967288"/>
            <a:ext cx="655637" cy="165100"/>
          </a:xfrm>
          <a:custGeom>
            <a:avLst/>
            <a:gdLst>
              <a:gd name="T0" fmla="*/ 0 w 382"/>
              <a:gd name="T1" fmla="*/ 0 h 277"/>
              <a:gd name="T2" fmla="*/ 26512105 w 382"/>
              <a:gd name="T3" fmla="*/ 0 h 277"/>
              <a:gd name="T4" fmla="*/ 53024210 w 382"/>
              <a:gd name="T5" fmla="*/ 2131399 h 277"/>
              <a:gd name="T6" fmla="*/ 79536321 w 382"/>
              <a:gd name="T7" fmla="*/ 2131399 h 277"/>
              <a:gd name="T8" fmla="*/ 106048420 w 382"/>
              <a:gd name="T9" fmla="*/ 3197099 h 277"/>
              <a:gd name="T10" fmla="*/ 141397911 w 382"/>
              <a:gd name="T11" fmla="*/ 4262798 h 277"/>
              <a:gd name="T12" fmla="*/ 167910009 w 382"/>
              <a:gd name="T13" fmla="*/ 5328498 h 277"/>
              <a:gd name="T14" fmla="*/ 194422107 w 382"/>
              <a:gd name="T15" fmla="*/ 6394793 h 277"/>
              <a:gd name="T16" fmla="*/ 220934205 w 382"/>
              <a:gd name="T17" fmla="*/ 7460493 h 277"/>
              <a:gd name="T18" fmla="*/ 247444641 w 382"/>
              <a:gd name="T19" fmla="*/ 8526192 h 277"/>
              <a:gd name="T20" fmla="*/ 273956739 w 382"/>
              <a:gd name="T21" fmla="*/ 10657592 h 277"/>
              <a:gd name="T22" fmla="*/ 300468837 w 382"/>
              <a:gd name="T23" fmla="*/ 11723292 h 277"/>
              <a:gd name="T24" fmla="*/ 326980935 w 382"/>
              <a:gd name="T25" fmla="*/ 12788991 h 277"/>
              <a:gd name="T26" fmla="*/ 353493033 w 382"/>
              <a:gd name="T27" fmla="*/ 14920389 h 277"/>
              <a:gd name="T28" fmla="*/ 388842498 w 382"/>
              <a:gd name="T29" fmla="*/ 15986088 h 277"/>
              <a:gd name="T30" fmla="*/ 424191962 w 382"/>
              <a:gd name="T31" fmla="*/ 19183782 h 277"/>
              <a:gd name="T32" fmla="*/ 450704167 w 382"/>
              <a:gd name="T33" fmla="*/ 20249486 h 277"/>
              <a:gd name="T34" fmla="*/ 477216265 w 382"/>
              <a:gd name="T35" fmla="*/ 23446583 h 277"/>
              <a:gd name="T36" fmla="*/ 503728364 w 382"/>
              <a:gd name="T37" fmla="*/ 23446583 h 277"/>
              <a:gd name="T38" fmla="*/ 530240462 w 382"/>
              <a:gd name="T39" fmla="*/ 25577981 h 277"/>
              <a:gd name="T40" fmla="*/ 565589926 w 382"/>
              <a:gd name="T41" fmla="*/ 27709380 h 277"/>
              <a:gd name="T42" fmla="*/ 627451488 w 382"/>
              <a:gd name="T43" fmla="*/ 29840778 h 277"/>
              <a:gd name="T44" fmla="*/ 662800953 w 382"/>
              <a:gd name="T45" fmla="*/ 31972772 h 277"/>
              <a:gd name="T46" fmla="*/ 689313051 w 382"/>
              <a:gd name="T47" fmla="*/ 34104171 h 277"/>
              <a:gd name="T48" fmla="*/ 715823433 w 382"/>
              <a:gd name="T49" fmla="*/ 37301268 h 277"/>
              <a:gd name="T50" fmla="*/ 742335531 w 382"/>
              <a:gd name="T51" fmla="*/ 39432676 h 277"/>
              <a:gd name="T52" fmla="*/ 768847629 w 382"/>
              <a:gd name="T53" fmla="*/ 41564074 h 277"/>
              <a:gd name="T54" fmla="*/ 786522361 w 382"/>
              <a:gd name="T55" fmla="*/ 44761768 h 277"/>
              <a:gd name="T56" fmla="*/ 813034459 w 382"/>
              <a:gd name="T57" fmla="*/ 46893166 h 277"/>
              <a:gd name="T58" fmla="*/ 839546557 w 382"/>
              <a:gd name="T59" fmla="*/ 49024565 h 277"/>
              <a:gd name="T60" fmla="*/ 866058656 w 382"/>
              <a:gd name="T61" fmla="*/ 51155963 h 277"/>
              <a:gd name="T62" fmla="*/ 883733388 w 382"/>
              <a:gd name="T63" fmla="*/ 54353060 h 277"/>
              <a:gd name="T64" fmla="*/ 892570754 w 382"/>
              <a:gd name="T65" fmla="*/ 57550754 h 277"/>
              <a:gd name="T66" fmla="*/ 919083066 w 382"/>
              <a:gd name="T67" fmla="*/ 59682152 h 277"/>
              <a:gd name="T68" fmla="*/ 945595165 w 382"/>
              <a:gd name="T69" fmla="*/ 62879250 h 277"/>
              <a:gd name="T70" fmla="*/ 980944629 w 382"/>
              <a:gd name="T71" fmla="*/ 66076347 h 277"/>
              <a:gd name="T72" fmla="*/ 1016294093 w 382"/>
              <a:gd name="T73" fmla="*/ 69274041 h 277"/>
              <a:gd name="T74" fmla="*/ 1025131459 w 382"/>
              <a:gd name="T75" fmla="*/ 72471138 h 277"/>
              <a:gd name="T76" fmla="*/ 1051643557 w 382"/>
              <a:gd name="T77" fmla="*/ 74602537 h 277"/>
              <a:gd name="T78" fmla="*/ 1060480923 w 382"/>
              <a:gd name="T79" fmla="*/ 77799634 h 277"/>
              <a:gd name="T80" fmla="*/ 1078155656 w 382"/>
              <a:gd name="T81" fmla="*/ 80997346 h 277"/>
              <a:gd name="T82" fmla="*/ 1086993022 w 382"/>
              <a:gd name="T83" fmla="*/ 84194444 h 277"/>
              <a:gd name="T84" fmla="*/ 1095830388 w 382"/>
              <a:gd name="T85" fmla="*/ 87391541 h 277"/>
              <a:gd name="T86" fmla="*/ 1095830388 w 382"/>
              <a:gd name="T87" fmla="*/ 91654338 h 277"/>
              <a:gd name="T88" fmla="*/ 1113505120 w 382"/>
              <a:gd name="T89" fmla="*/ 94852032 h 277"/>
              <a:gd name="T90" fmla="*/ 1122342486 w 382"/>
              <a:gd name="T91" fmla="*/ 98049129 h 27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82"/>
              <a:gd name="T139" fmla="*/ 0 h 277"/>
              <a:gd name="T140" fmla="*/ 382 w 382"/>
              <a:gd name="T141" fmla="*/ 277 h 277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82" h="277">
                <a:moveTo>
                  <a:pt x="0" y="0"/>
                </a:moveTo>
                <a:lnTo>
                  <a:pt x="9" y="0"/>
                </a:lnTo>
                <a:lnTo>
                  <a:pt x="18" y="6"/>
                </a:lnTo>
                <a:lnTo>
                  <a:pt x="27" y="6"/>
                </a:lnTo>
                <a:lnTo>
                  <a:pt x="36" y="9"/>
                </a:lnTo>
                <a:lnTo>
                  <a:pt x="48" y="12"/>
                </a:lnTo>
                <a:lnTo>
                  <a:pt x="57" y="15"/>
                </a:lnTo>
                <a:lnTo>
                  <a:pt x="66" y="18"/>
                </a:lnTo>
                <a:lnTo>
                  <a:pt x="75" y="21"/>
                </a:lnTo>
                <a:lnTo>
                  <a:pt x="84" y="24"/>
                </a:lnTo>
                <a:lnTo>
                  <a:pt x="93" y="30"/>
                </a:lnTo>
                <a:lnTo>
                  <a:pt x="102" y="33"/>
                </a:lnTo>
                <a:lnTo>
                  <a:pt x="111" y="36"/>
                </a:lnTo>
                <a:lnTo>
                  <a:pt x="120" y="42"/>
                </a:lnTo>
                <a:lnTo>
                  <a:pt x="132" y="45"/>
                </a:lnTo>
                <a:lnTo>
                  <a:pt x="144" y="54"/>
                </a:lnTo>
                <a:lnTo>
                  <a:pt x="153" y="57"/>
                </a:lnTo>
                <a:lnTo>
                  <a:pt x="162" y="66"/>
                </a:lnTo>
                <a:lnTo>
                  <a:pt x="171" y="66"/>
                </a:lnTo>
                <a:lnTo>
                  <a:pt x="180" y="72"/>
                </a:lnTo>
                <a:lnTo>
                  <a:pt x="192" y="78"/>
                </a:lnTo>
                <a:lnTo>
                  <a:pt x="213" y="84"/>
                </a:lnTo>
                <a:lnTo>
                  <a:pt x="225" y="90"/>
                </a:lnTo>
                <a:lnTo>
                  <a:pt x="234" y="96"/>
                </a:lnTo>
                <a:lnTo>
                  <a:pt x="243" y="105"/>
                </a:lnTo>
                <a:lnTo>
                  <a:pt x="252" y="111"/>
                </a:lnTo>
                <a:lnTo>
                  <a:pt x="261" y="117"/>
                </a:lnTo>
                <a:lnTo>
                  <a:pt x="267" y="126"/>
                </a:lnTo>
                <a:lnTo>
                  <a:pt x="276" y="132"/>
                </a:lnTo>
                <a:lnTo>
                  <a:pt x="285" y="138"/>
                </a:lnTo>
                <a:lnTo>
                  <a:pt x="294" y="144"/>
                </a:lnTo>
                <a:lnTo>
                  <a:pt x="300" y="153"/>
                </a:lnTo>
                <a:lnTo>
                  <a:pt x="303" y="162"/>
                </a:lnTo>
                <a:lnTo>
                  <a:pt x="312" y="168"/>
                </a:lnTo>
                <a:lnTo>
                  <a:pt x="321" y="177"/>
                </a:lnTo>
                <a:lnTo>
                  <a:pt x="333" y="186"/>
                </a:lnTo>
                <a:lnTo>
                  <a:pt x="345" y="195"/>
                </a:lnTo>
                <a:lnTo>
                  <a:pt x="348" y="204"/>
                </a:lnTo>
                <a:lnTo>
                  <a:pt x="357" y="210"/>
                </a:lnTo>
                <a:lnTo>
                  <a:pt x="360" y="219"/>
                </a:lnTo>
                <a:lnTo>
                  <a:pt x="366" y="228"/>
                </a:lnTo>
                <a:lnTo>
                  <a:pt x="369" y="237"/>
                </a:lnTo>
                <a:lnTo>
                  <a:pt x="372" y="246"/>
                </a:lnTo>
                <a:lnTo>
                  <a:pt x="372" y="258"/>
                </a:lnTo>
                <a:lnTo>
                  <a:pt x="378" y="267"/>
                </a:lnTo>
                <a:lnTo>
                  <a:pt x="381" y="27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0" name="Freeform 335"/>
          <p:cNvSpPr>
            <a:spLocks/>
          </p:cNvSpPr>
          <p:nvPr/>
        </p:nvSpPr>
        <p:spPr bwMode="auto">
          <a:xfrm>
            <a:off x="914400" y="5154613"/>
            <a:ext cx="712788" cy="184150"/>
          </a:xfrm>
          <a:custGeom>
            <a:avLst/>
            <a:gdLst>
              <a:gd name="T0" fmla="*/ 0 w 334"/>
              <a:gd name="T1" fmla="*/ 138410624 h 244"/>
              <a:gd name="T2" fmla="*/ 54652056 w 334"/>
              <a:gd name="T3" fmla="*/ 138410624 h 244"/>
              <a:gd name="T4" fmla="*/ 141185391 w 334"/>
              <a:gd name="T5" fmla="*/ 134993284 h 244"/>
              <a:gd name="T6" fmla="*/ 182174955 w 334"/>
              <a:gd name="T7" fmla="*/ 133284614 h 244"/>
              <a:gd name="T8" fmla="*/ 223164518 w 334"/>
              <a:gd name="T9" fmla="*/ 131575944 h 244"/>
              <a:gd name="T10" fmla="*/ 268708240 w 334"/>
              <a:gd name="T11" fmla="*/ 128157849 h 244"/>
              <a:gd name="T12" fmla="*/ 323360346 w 334"/>
              <a:gd name="T13" fmla="*/ 126449179 h 244"/>
              <a:gd name="T14" fmla="*/ 364349909 w 334"/>
              <a:gd name="T15" fmla="*/ 123031839 h 244"/>
              <a:gd name="T16" fmla="*/ 405339473 w 334"/>
              <a:gd name="T17" fmla="*/ 119614499 h 244"/>
              <a:gd name="T18" fmla="*/ 450881061 w 334"/>
              <a:gd name="T19" fmla="*/ 116196404 h 244"/>
              <a:gd name="T20" fmla="*/ 491870624 w 334"/>
              <a:gd name="T21" fmla="*/ 112779064 h 244"/>
              <a:gd name="T22" fmla="*/ 532860187 w 334"/>
              <a:gd name="T23" fmla="*/ 111070394 h 244"/>
              <a:gd name="T24" fmla="*/ 573849884 w 334"/>
              <a:gd name="T25" fmla="*/ 107653054 h 244"/>
              <a:gd name="T26" fmla="*/ 619393606 w 334"/>
              <a:gd name="T27" fmla="*/ 104235714 h 244"/>
              <a:gd name="T28" fmla="*/ 660383169 w 334"/>
              <a:gd name="T29" fmla="*/ 100817619 h 244"/>
              <a:gd name="T30" fmla="*/ 701372732 w 334"/>
              <a:gd name="T31" fmla="*/ 99108949 h 244"/>
              <a:gd name="T32" fmla="*/ 742362295 w 334"/>
              <a:gd name="T33" fmla="*/ 97400255 h 244"/>
              <a:gd name="T34" fmla="*/ 787906017 w 334"/>
              <a:gd name="T35" fmla="*/ 93982915 h 244"/>
              <a:gd name="T36" fmla="*/ 828893446 w 334"/>
              <a:gd name="T37" fmla="*/ 92274245 h 244"/>
              <a:gd name="T38" fmla="*/ 883547620 w 334"/>
              <a:gd name="T39" fmla="*/ 88856150 h 244"/>
              <a:gd name="T40" fmla="*/ 942753818 w 334"/>
              <a:gd name="T41" fmla="*/ 85438810 h 244"/>
              <a:gd name="T42" fmla="*/ 970078771 w 334"/>
              <a:gd name="T43" fmla="*/ 80312800 h 244"/>
              <a:gd name="T44" fmla="*/ 1011068334 w 334"/>
              <a:gd name="T45" fmla="*/ 78603375 h 244"/>
              <a:gd name="T46" fmla="*/ 1052057897 w 334"/>
              <a:gd name="T47" fmla="*/ 73477365 h 244"/>
              <a:gd name="T48" fmla="*/ 1097601619 w 334"/>
              <a:gd name="T49" fmla="*/ 68351354 h 244"/>
              <a:gd name="T50" fmla="*/ 1124928973 w 334"/>
              <a:gd name="T51" fmla="*/ 63224590 h 244"/>
              <a:gd name="T52" fmla="*/ 1165918536 w 334"/>
              <a:gd name="T53" fmla="*/ 58098579 h 244"/>
              <a:gd name="T54" fmla="*/ 1179581013 w 334"/>
              <a:gd name="T55" fmla="*/ 52971814 h 244"/>
              <a:gd name="T56" fmla="*/ 1220570576 w 334"/>
              <a:gd name="T57" fmla="*/ 49554474 h 244"/>
              <a:gd name="T58" fmla="*/ 1234233052 w 334"/>
              <a:gd name="T59" fmla="*/ 44428452 h 244"/>
              <a:gd name="T60" fmla="*/ 1266114298 w 334"/>
              <a:gd name="T61" fmla="*/ 39301687 h 244"/>
              <a:gd name="T62" fmla="*/ 1293439251 w 334"/>
              <a:gd name="T63" fmla="*/ 34175677 h 244"/>
              <a:gd name="T64" fmla="*/ 1320766337 w 334"/>
              <a:gd name="T65" fmla="*/ 29048912 h 244"/>
              <a:gd name="T66" fmla="*/ 1334428814 w 334"/>
              <a:gd name="T67" fmla="*/ 23922896 h 244"/>
              <a:gd name="T68" fmla="*/ 1361755901 w 334"/>
              <a:gd name="T69" fmla="*/ 18796886 h 244"/>
              <a:gd name="T70" fmla="*/ 1402745464 w 334"/>
              <a:gd name="T71" fmla="*/ 15378791 h 244"/>
              <a:gd name="T72" fmla="*/ 1416407940 w 334"/>
              <a:gd name="T73" fmla="*/ 10252778 h 244"/>
              <a:gd name="T74" fmla="*/ 1461951662 w 334"/>
              <a:gd name="T75" fmla="*/ 8544108 h 244"/>
              <a:gd name="T76" fmla="*/ 1475614139 w 334"/>
              <a:gd name="T77" fmla="*/ 3417342 h 244"/>
              <a:gd name="T78" fmla="*/ 1516603702 w 334"/>
              <a:gd name="T79" fmla="*/ 0 h 24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334"/>
              <a:gd name="T121" fmla="*/ 0 h 244"/>
              <a:gd name="T122" fmla="*/ 334 w 334"/>
              <a:gd name="T123" fmla="*/ 244 h 24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334" h="244">
                <a:moveTo>
                  <a:pt x="0" y="243"/>
                </a:moveTo>
                <a:lnTo>
                  <a:pt x="12" y="243"/>
                </a:lnTo>
                <a:lnTo>
                  <a:pt x="31" y="237"/>
                </a:lnTo>
                <a:lnTo>
                  <a:pt x="40" y="234"/>
                </a:lnTo>
                <a:lnTo>
                  <a:pt x="49" y="231"/>
                </a:lnTo>
                <a:lnTo>
                  <a:pt x="59" y="225"/>
                </a:lnTo>
                <a:lnTo>
                  <a:pt x="71" y="222"/>
                </a:lnTo>
                <a:lnTo>
                  <a:pt x="80" y="216"/>
                </a:lnTo>
                <a:lnTo>
                  <a:pt x="89" y="210"/>
                </a:lnTo>
                <a:lnTo>
                  <a:pt x="99" y="204"/>
                </a:lnTo>
                <a:lnTo>
                  <a:pt x="108" y="198"/>
                </a:lnTo>
                <a:lnTo>
                  <a:pt x="117" y="195"/>
                </a:lnTo>
                <a:lnTo>
                  <a:pt x="126" y="189"/>
                </a:lnTo>
                <a:lnTo>
                  <a:pt x="136" y="183"/>
                </a:lnTo>
                <a:lnTo>
                  <a:pt x="145" y="177"/>
                </a:lnTo>
                <a:lnTo>
                  <a:pt x="154" y="174"/>
                </a:lnTo>
                <a:lnTo>
                  <a:pt x="163" y="171"/>
                </a:lnTo>
                <a:lnTo>
                  <a:pt x="173" y="165"/>
                </a:lnTo>
                <a:lnTo>
                  <a:pt x="182" y="162"/>
                </a:lnTo>
                <a:lnTo>
                  <a:pt x="194" y="156"/>
                </a:lnTo>
                <a:lnTo>
                  <a:pt x="207" y="150"/>
                </a:lnTo>
                <a:lnTo>
                  <a:pt x="213" y="141"/>
                </a:lnTo>
                <a:lnTo>
                  <a:pt x="222" y="138"/>
                </a:lnTo>
                <a:lnTo>
                  <a:pt x="231" y="129"/>
                </a:lnTo>
                <a:lnTo>
                  <a:pt x="241" y="120"/>
                </a:lnTo>
                <a:lnTo>
                  <a:pt x="247" y="111"/>
                </a:lnTo>
                <a:lnTo>
                  <a:pt x="256" y="102"/>
                </a:lnTo>
                <a:lnTo>
                  <a:pt x="259" y="93"/>
                </a:lnTo>
                <a:lnTo>
                  <a:pt x="268" y="87"/>
                </a:lnTo>
                <a:lnTo>
                  <a:pt x="271" y="78"/>
                </a:lnTo>
                <a:lnTo>
                  <a:pt x="278" y="69"/>
                </a:lnTo>
                <a:lnTo>
                  <a:pt x="284" y="60"/>
                </a:lnTo>
                <a:lnTo>
                  <a:pt x="290" y="51"/>
                </a:lnTo>
                <a:lnTo>
                  <a:pt x="293" y="42"/>
                </a:lnTo>
                <a:lnTo>
                  <a:pt x="299" y="33"/>
                </a:lnTo>
                <a:lnTo>
                  <a:pt x="308" y="27"/>
                </a:lnTo>
                <a:lnTo>
                  <a:pt x="311" y="18"/>
                </a:lnTo>
                <a:lnTo>
                  <a:pt x="321" y="15"/>
                </a:lnTo>
                <a:lnTo>
                  <a:pt x="324" y="6"/>
                </a:lnTo>
                <a:lnTo>
                  <a:pt x="333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1" name="Rectangle 336"/>
          <p:cNvSpPr>
            <a:spLocks noChangeArrowheads="1"/>
          </p:cNvSpPr>
          <p:nvPr/>
        </p:nvSpPr>
        <p:spPr bwMode="auto">
          <a:xfrm>
            <a:off x="406400" y="4306888"/>
            <a:ext cx="9382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GB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Host</a:t>
            </a:r>
            <a:r>
              <a:rPr kumimoji="1" lang="zh-CN" altLang="en-US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A</a:t>
            </a:r>
          </a:p>
        </p:txBody>
      </p:sp>
      <p:sp>
        <p:nvSpPr>
          <p:cNvPr id="38932" name="Rectangle 337"/>
          <p:cNvSpPr>
            <a:spLocks noChangeArrowheads="1"/>
          </p:cNvSpPr>
          <p:nvPr/>
        </p:nvSpPr>
        <p:spPr bwMode="auto">
          <a:xfrm>
            <a:off x="7643813" y="4306888"/>
            <a:ext cx="9525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GB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Host</a:t>
            </a:r>
            <a:r>
              <a:rPr kumimoji="1" lang="zh-CN" altLang="en-US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B</a:t>
            </a:r>
          </a:p>
        </p:txBody>
      </p:sp>
      <p:sp>
        <p:nvSpPr>
          <p:cNvPr id="38933" name="Freeform 338"/>
          <p:cNvSpPr>
            <a:spLocks/>
          </p:cNvSpPr>
          <p:nvPr/>
        </p:nvSpPr>
        <p:spPr bwMode="auto">
          <a:xfrm>
            <a:off x="873125" y="2459038"/>
            <a:ext cx="7332663" cy="1751012"/>
          </a:xfrm>
          <a:custGeom>
            <a:avLst/>
            <a:gdLst>
              <a:gd name="T0" fmla="*/ 0 w 4272"/>
              <a:gd name="T1" fmla="*/ 0 h 1138"/>
              <a:gd name="T2" fmla="*/ 0 w 4272"/>
              <a:gd name="T3" fmla="*/ 2147483647 h 1138"/>
              <a:gd name="T4" fmla="*/ 26515673 w 4272"/>
              <a:gd name="T5" fmla="*/ 2147483647 h 1138"/>
              <a:gd name="T6" fmla="*/ 106062692 w 4272"/>
              <a:gd name="T7" fmla="*/ 2147483647 h 1138"/>
              <a:gd name="T8" fmla="*/ 220965083 w 4272"/>
              <a:gd name="T9" fmla="*/ 2147483647 h 1138"/>
              <a:gd name="T10" fmla="*/ 374166574 w 4272"/>
              <a:gd name="T11" fmla="*/ 2147483647 h 1138"/>
              <a:gd name="T12" fmla="*/ 2147483647 w 4272"/>
              <a:gd name="T13" fmla="*/ 2147483647 h 1138"/>
              <a:gd name="T14" fmla="*/ 2147483647 w 4272"/>
              <a:gd name="T15" fmla="*/ 2147483647 h 1138"/>
              <a:gd name="T16" fmla="*/ 2147483647 w 4272"/>
              <a:gd name="T17" fmla="*/ 2147483647 h 1138"/>
              <a:gd name="T18" fmla="*/ 2147483647 w 4272"/>
              <a:gd name="T19" fmla="*/ 2147483647 h 1138"/>
              <a:gd name="T20" fmla="*/ 2147483647 w 4272"/>
              <a:gd name="T21" fmla="*/ 2147483647 h 1138"/>
              <a:gd name="T22" fmla="*/ 2147483647 w 4272"/>
              <a:gd name="T23" fmla="*/ 726828344 h 1138"/>
              <a:gd name="T24" fmla="*/ 2147483647 w 4272"/>
              <a:gd name="T25" fmla="*/ 617922522 h 1138"/>
              <a:gd name="T26" fmla="*/ 2147483647 w 4272"/>
              <a:gd name="T27" fmla="*/ 452196539 h 1138"/>
              <a:gd name="T28" fmla="*/ 2147483647 w 4272"/>
              <a:gd name="T29" fmla="*/ 452196539 h 1138"/>
              <a:gd name="T30" fmla="*/ 2147483647 w 4272"/>
              <a:gd name="T31" fmla="*/ 596614962 h 1138"/>
              <a:gd name="T32" fmla="*/ 2147483647 w 4272"/>
              <a:gd name="T33" fmla="*/ 662905663 h 1138"/>
              <a:gd name="T34" fmla="*/ 2147483647 w 4272"/>
              <a:gd name="T35" fmla="*/ 2147483647 h 1138"/>
              <a:gd name="T36" fmla="*/ 2147483647 w 4272"/>
              <a:gd name="T37" fmla="*/ 2147483647 h 1138"/>
              <a:gd name="T38" fmla="*/ 2147483647 w 4272"/>
              <a:gd name="T39" fmla="*/ 2147483647 h 1138"/>
              <a:gd name="T40" fmla="*/ 2147483647 w 4272"/>
              <a:gd name="T41" fmla="*/ 2147483647 h 1138"/>
              <a:gd name="T42" fmla="*/ 2147483647 w 4272"/>
              <a:gd name="T43" fmla="*/ 2147483647 h 1138"/>
              <a:gd name="T44" fmla="*/ 2147483647 w 4272"/>
              <a:gd name="T45" fmla="*/ 2147483647 h 1138"/>
              <a:gd name="T46" fmla="*/ 2147483647 w 4272"/>
              <a:gd name="T47" fmla="*/ 2147483647 h 1138"/>
              <a:gd name="T48" fmla="*/ 2147483647 w 4272"/>
              <a:gd name="T49" fmla="*/ 2147483647 h 1138"/>
              <a:gd name="T50" fmla="*/ 2147483647 w 4272"/>
              <a:gd name="T51" fmla="*/ 2147483647 h 1138"/>
              <a:gd name="T52" fmla="*/ 2147483647 w 4272"/>
              <a:gd name="T53" fmla="*/ 625025042 h 1138"/>
              <a:gd name="T54" fmla="*/ 2147483647 w 4272"/>
              <a:gd name="T55" fmla="*/ 537426781 h 1138"/>
              <a:gd name="T56" fmla="*/ 2147483647 w 4272"/>
              <a:gd name="T57" fmla="*/ 452196539 h 1138"/>
              <a:gd name="T58" fmla="*/ 2147483647 w 4272"/>
              <a:gd name="T59" fmla="*/ 461667079 h 1138"/>
              <a:gd name="T60" fmla="*/ 2147483647 w 4272"/>
              <a:gd name="T61" fmla="*/ 594246942 h 1138"/>
              <a:gd name="T62" fmla="*/ 2147483647 w 4272"/>
              <a:gd name="T63" fmla="*/ 662905663 h 1138"/>
              <a:gd name="T64" fmla="*/ 2147483647 w 4272"/>
              <a:gd name="T65" fmla="*/ 2147483647 h 1138"/>
              <a:gd name="T66" fmla="*/ 2147483647 w 4272"/>
              <a:gd name="T67" fmla="*/ 2147483647 h 1138"/>
              <a:gd name="T68" fmla="*/ 2147483647 w 4272"/>
              <a:gd name="T69" fmla="*/ 2147483647 h 1138"/>
              <a:gd name="T70" fmla="*/ 2147483647 w 4272"/>
              <a:gd name="T71" fmla="*/ 2147483647 h 1138"/>
              <a:gd name="T72" fmla="*/ 2147483647 w 4272"/>
              <a:gd name="T73" fmla="*/ 2147483647 h 1138"/>
              <a:gd name="T74" fmla="*/ 2147483647 w 4272"/>
              <a:gd name="T75" fmla="*/ 2147483647 h 1138"/>
              <a:gd name="T76" fmla="*/ 2147483647 w 4272"/>
              <a:gd name="T77" fmla="*/ 2147483647 h 1138"/>
              <a:gd name="T78" fmla="*/ 2147483647 w 4272"/>
              <a:gd name="T79" fmla="*/ 2147483647 h 1138"/>
              <a:gd name="T80" fmla="*/ 2147483647 w 4272"/>
              <a:gd name="T81" fmla="*/ 2147483647 h 1138"/>
              <a:gd name="T82" fmla="*/ 2147483647 w 4272"/>
              <a:gd name="T83" fmla="*/ 0 h 113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72"/>
              <a:gd name="T127" fmla="*/ 0 h 1138"/>
              <a:gd name="T128" fmla="*/ 4272 w 4272"/>
              <a:gd name="T129" fmla="*/ 1138 h 113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72" h="1138">
                <a:moveTo>
                  <a:pt x="0" y="0"/>
                </a:moveTo>
                <a:lnTo>
                  <a:pt x="0" y="996"/>
                </a:lnTo>
                <a:lnTo>
                  <a:pt x="9" y="1056"/>
                </a:lnTo>
                <a:lnTo>
                  <a:pt x="36" y="1094"/>
                </a:lnTo>
                <a:lnTo>
                  <a:pt x="75" y="1110"/>
                </a:lnTo>
                <a:lnTo>
                  <a:pt x="127" y="1116"/>
                </a:lnTo>
                <a:lnTo>
                  <a:pt x="1211" y="1116"/>
                </a:lnTo>
                <a:lnTo>
                  <a:pt x="1250" y="1116"/>
                </a:lnTo>
                <a:lnTo>
                  <a:pt x="1287" y="1100"/>
                </a:lnTo>
                <a:lnTo>
                  <a:pt x="1305" y="1056"/>
                </a:lnTo>
                <a:lnTo>
                  <a:pt x="1308" y="1022"/>
                </a:lnTo>
                <a:lnTo>
                  <a:pt x="1308" y="307"/>
                </a:lnTo>
                <a:lnTo>
                  <a:pt x="1311" y="261"/>
                </a:lnTo>
                <a:cubicBezTo>
                  <a:pt x="1322" y="241"/>
                  <a:pt x="1325" y="202"/>
                  <a:pt x="1376" y="191"/>
                </a:cubicBezTo>
                <a:cubicBezTo>
                  <a:pt x="1430" y="181"/>
                  <a:pt x="1567" y="182"/>
                  <a:pt x="1620" y="191"/>
                </a:cubicBezTo>
                <a:cubicBezTo>
                  <a:pt x="1673" y="200"/>
                  <a:pt x="1669" y="238"/>
                  <a:pt x="1676" y="252"/>
                </a:cubicBezTo>
                <a:lnTo>
                  <a:pt x="1680" y="280"/>
                </a:lnTo>
                <a:lnTo>
                  <a:pt x="1680" y="1014"/>
                </a:lnTo>
                <a:lnTo>
                  <a:pt x="1683" y="1047"/>
                </a:lnTo>
                <a:lnTo>
                  <a:pt x="1701" y="1100"/>
                </a:lnTo>
                <a:lnTo>
                  <a:pt x="1755" y="1116"/>
                </a:lnTo>
                <a:lnTo>
                  <a:pt x="1808" y="1116"/>
                </a:lnTo>
                <a:lnTo>
                  <a:pt x="2486" y="1116"/>
                </a:lnTo>
                <a:lnTo>
                  <a:pt x="2564" y="1116"/>
                </a:lnTo>
                <a:cubicBezTo>
                  <a:pt x="2583" y="1112"/>
                  <a:pt x="2593" y="1111"/>
                  <a:pt x="2600" y="1091"/>
                </a:cubicBezTo>
                <a:cubicBezTo>
                  <a:pt x="2607" y="1072"/>
                  <a:pt x="2610" y="1138"/>
                  <a:pt x="2608" y="999"/>
                </a:cubicBezTo>
                <a:lnTo>
                  <a:pt x="2608" y="264"/>
                </a:lnTo>
                <a:lnTo>
                  <a:pt x="2616" y="227"/>
                </a:lnTo>
                <a:cubicBezTo>
                  <a:pt x="2627" y="215"/>
                  <a:pt x="2634" y="196"/>
                  <a:pt x="2676" y="191"/>
                </a:cubicBezTo>
                <a:cubicBezTo>
                  <a:pt x="2721" y="184"/>
                  <a:pt x="2824" y="187"/>
                  <a:pt x="2868" y="195"/>
                </a:cubicBezTo>
                <a:cubicBezTo>
                  <a:pt x="2912" y="203"/>
                  <a:pt x="2925" y="238"/>
                  <a:pt x="2928" y="251"/>
                </a:cubicBezTo>
                <a:lnTo>
                  <a:pt x="2928" y="280"/>
                </a:lnTo>
                <a:cubicBezTo>
                  <a:pt x="2928" y="280"/>
                  <a:pt x="2925" y="867"/>
                  <a:pt x="2928" y="1002"/>
                </a:cubicBezTo>
                <a:cubicBezTo>
                  <a:pt x="2930" y="1136"/>
                  <a:pt x="2930" y="1068"/>
                  <a:pt x="2944" y="1087"/>
                </a:cubicBezTo>
                <a:cubicBezTo>
                  <a:pt x="2958" y="1107"/>
                  <a:pt x="2995" y="1113"/>
                  <a:pt x="3014" y="1116"/>
                </a:cubicBezTo>
                <a:lnTo>
                  <a:pt x="3071" y="1116"/>
                </a:lnTo>
                <a:lnTo>
                  <a:pt x="4117" y="1116"/>
                </a:lnTo>
                <a:lnTo>
                  <a:pt x="4190" y="1116"/>
                </a:lnTo>
                <a:lnTo>
                  <a:pt x="4251" y="1097"/>
                </a:lnTo>
                <a:lnTo>
                  <a:pt x="4269" y="1044"/>
                </a:lnTo>
                <a:lnTo>
                  <a:pt x="4271" y="994"/>
                </a:lnTo>
                <a:lnTo>
                  <a:pt x="4272" y="0"/>
                </a:lnTo>
              </a:path>
            </a:pathLst>
          </a:custGeom>
          <a:noFill/>
          <a:ln w="76200">
            <a:solidFill>
              <a:srgbClr val="FF0000"/>
            </a:solidFill>
            <a:prstDash val="sysDot"/>
            <a:round/>
            <a:headEnd type="none" w="med" len="lg"/>
            <a:tailEnd type="non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4" name="Rectangle 339"/>
          <p:cNvSpPr>
            <a:spLocks noChangeArrowheads="1"/>
          </p:cNvSpPr>
          <p:nvPr/>
        </p:nvSpPr>
        <p:spPr bwMode="auto">
          <a:xfrm>
            <a:off x="1879600" y="1201738"/>
            <a:ext cx="10795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GB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process</a:t>
            </a:r>
            <a:endParaRPr kumimoji="1" lang="zh-CN" altLang="en-US" sz="200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8935" name="Freeform 340"/>
          <p:cNvSpPr>
            <a:spLocks/>
          </p:cNvSpPr>
          <p:nvPr/>
        </p:nvSpPr>
        <p:spPr bwMode="auto">
          <a:xfrm>
            <a:off x="7011988" y="1492250"/>
            <a:ext cx="538162" cy="161925"/>
          </a:xfrm>
          <a:custGeom>
            <a:avLst/>
            <a:gdLst>
              <a:gd name="T0" fmla="*/ 0 w 297"/>
              <a:gd name="T1" fmla="*/ 0 h 105"/>
              <a:gd name="T2" fmla="*/ 975145972 w 297"/>
              <a:gd name="T3" fmla="*/ 249711506 h 105"/>
              <a:gd name="T4" fmla="*/ 0 60000 65536"/>
              <a:gd name="T5" fmla="*/ 0 60000 65536"/>
              <a:gd name="T6" fmla="*/ 0 w 297"/>
              <a:gd name="T7" fmla="*/ 0 h 105"/>
              <a:gd name="T8" fmla="*/ 297 w 297"/>
              <a:gd name="T9" fmla="*/ 105 h 1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7" h="105">
                <a:moveTo>
                  <a:pt x="0" y="0"/>
                </a:moveTo>
                <a:lnTo>
                  <a:pt x="297" y="105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6" name="Rectangle 341"/>
          <p:cNvSpPr>
            <a:spLocks noChangeArrowheads="1"/>
          </p:cNvSpPr>
          <p:nvPr/>
        </p:nvSpPr>
        <p:spPr bwMode="auto">
          <a:xfrm>
            <a:off x="5988050" y="1201738"/>
            <a:ext cx="10810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GB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process</a:t>
            </a:r>
            <a:endParaRPr kumimoji="1" lang="zh-CN" altLang="en-US" sz="200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8937" name="AutoShape 342"/>
          <p:cNvSpPr>
            <a:spLocks noChangeArrowheads="1"/>
          </p:cNvSpPr>
          <p:nvPr/>
        </p:nvSpPr>
        <p:spPr bwMode="auto">
          <a:xfrm>
            <a:off x="1609725" y="2016125"/>
            <a:ext cx="5815013" cy="368300"/>
          </a:xfrm>
          <a:prstGeom prst="leftRightArrow">
            <a:avLst>
              <a:gd name="adj1" fmla="val 59167"/>
              <a:gd name="adj2" fmla="val 215634"/>
            </a:avLst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38" name="Rectangle 343"/>
          <p:cNvSpPr>
            <a:spLocks noChangeArrowheads="1"/>
          </p:cNvSpPr>
          <p:nvPr/>
        </p:nvSpPr>
        <p:spPr bwMode="auto">
          <a:xfrm>
            <a:off x="3294063" y="4586288"/>
            <a:ext cx="463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GB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R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1</a:t>
            </a:r>
          </a:p>
        </p:txBody>
      </p:sp>
      <p:pic>
        <p:nvPicPr>
          <p:cNvPr id="38939" name="Picture 34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775" y="4933950"/>
            <a:ext cx="723900" cy="43021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38940" name="Rectangle 345"/>
          <p:cNvSpPr>
            <a:spLocks noChangeArrowheads="1"/>
          </p:cNvSpPr>
          <p:nvPr/>
        </p:nvSpPr>
        <p:spPr bwMode="auto">
          <a:xfrm>
            <a:off x="5500688" y="4586288"/>
            <a:ext cx="463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GB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R</a:t>
            </a:r>
            <a:r>
              <a:rPr kumimoji="1" lang="en-GB" altLang="zh-CN" sz="2000" baseline="-25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2</a:t>
            </a:r>
            <a:endParaRPr kumimoji="1" lang="en-US" altLang="zh-CN" sz="2000" baseline="-2500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8941" name="Oval 346"/>
          <p:cNvSpPr>
            <a:spLocks noChangeArrowheads="1"/>
          </p:cNvSpPr>
          <p:nvPr/>
        </p:nvSpPr>
        <p:spPr bwMode="auto">
          <a:xfrm>
            <a:off x="434975" y="4783138"/>
            <a:ext cx="631825" cy="314325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42" name="Rectangle 347"/>
          <p:cNvSpPr>
            <a:spLocks noChangeArrowheads="1"/>
          </p:cNvSpPr>
          <p:nvPr/>
        </p:nvSpPr>
        <p:spPr bwMode="auto">
          <a:xfrm>
            <a:off x="479425" y="4732338"/>
            <a:ext cx="6127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8943" name="Oval 348"/>
          <p:cNvSpPr>
            <a:spLocks noChangeArrowheads="1"/>
          </p:cNvSpPr>
          <p:nvPr/>
        </p:nvSpPr>
        <p:spPr bwMode="auto">
          <a:xfrm>
            <a:off x="8128000" y="1376363"/>
            <a:ext cx="631825" cy="355600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44" name="Line 349"/>
          <p:cNvSpPr>
            <a:spLocks noChangeShapeType="1"/>
          </p:cNvSpPr>
          <p:nvPr/>
        </p:nvSpPr>
        <p:spPr bwMode="auto">
          <a:xfrm rot="5400000">
            <a:off x="2941638" y="3409950"/>
            <a:ext cx="94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5" name="Line 350"/>
          <p:cNvSpPr>
            <a:spLocks noChangeShapeType="1"/>
          </p:cNvSpPr>
          <p:nvPr/>
        </p:nvSpPr>
        <p:spPr bwMode="auto">
          <a:xfrm rot="5400000">
            <a:off x="5131594" y="3407569"/>
            <a:ext cx="957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8946" name="Picture 35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0625" y="4846638"/>
            <a:ext cx="9048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47" name="Rectangle 352"/>
          <p:cNvSpPr>
            <a:spLocks noChangeArrowheads="1"/>
          </p:cNvSpPr>
          <p:nvPr/>
        </p:nvSpPr>
        <p:spPr bwMode="auto">
          <a:xfrm>
            <a:off x="6340475" y="4927600"/>
            <a:ext cx="7667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LAN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38948" name="Picture 35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4950" y="4846638"/>
            <a:ext cx="98901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49" name="Rectangle 354"/>
          <p:cNvSpPr>
            <a:spLocks noChangeArrowheads="1"/>
          </p:cNvSpPr>
          <p:nvPr/>
        </p:nvSpPr>
        <p:spPr bwMode="auto">
          <a:xfrm>
            <a:off x="4159250" y="4938713"/>
            <a:ext cx="774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WAN</a:t>
            </a:r>
          </a:p>
        </p:txBody>
      </p:sp>
      <p:sp>
        <p:nvSpPr>
          <p:cNvPr id="38950" name="Oval 355"/>
          <p:cNvSpPr>
            <a:spLocks noChangeArrowheads="1"/>
          </p:cNvSpPr>
          <p:nvPr/>
        </p:nvSpPr>
        <p:spPr bwMode="auto">
          <a:xfrm>
            <a:off x="1552575" y="5067300"/>
            <a:ext cx="153988" cy="1381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51" name="Oval 356"/>
          <p:cNvSpPr>
            <a:spLocks noChangeArrowheads="1"/>
          </p:cNvSpPr>
          <p:nvPr/>
        </p:nvSpPr>
        <p:spPr bwMode="auto">
          <a:xfrm>
            <a:off x="419100" y="5153025"/>
            <a:ext cx="633413" cy="314325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52" name="Rectangle 357"/>
          <p:cNvSpPr>
            <a:spLocks noChangeArrowheads="1"/>
          </p:cNvSpPr>
          <p:nvPr/>
        </p:nvSpPr>
        <p:spPr bwMode="auto">
          <a:xfrm>
            <a:off x="438150" y="5102225"/>
            <a:ext cx="6127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7334" name="Rectangle 358"/>
          <p:cNvSpPr>
            <a:spLocks noChangeArrowheads="1"/>
          </p:cNvSpPr>
          <p:nvPr/>
        </p:nvSpPr>
        <p:spPr bwMode="auto">
          <a:xfrm flipH="1">
            <a:off x="7424738" y="4673600"/>
            <a:ext cx="1447800" cy="885825"/>
          </a:xfrm>
          <a:prstGeom prst="rect">
            <a:avLst/>
          </a:prstGeom>
          <a:solidFill>
            <a:srgbClr val="FFFF99"/>
          </a:solidFill>
          <a:ln w="19050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8954" name="Freeform 359"/>
          <p:cNvSpPr>
            <a:spLocks/>
          </p:cNvSpPr>
          <p:nvPr/>
        </p:nvSpPr>
        <p:spPr bwMode="auto">
          <a:xfrm flipH="1">
            <a:off x="7424738" y="4967288"/>
            <a:ext cx="655637" cy="165100"/>
          </a:xfrm>
          <a:custGeom>
            <a:avLst/>
            <a:gdLst>
              <a:gd name="T0" fmla="*/ 0 w 382"/>
              <a:gd name="T1" fmla="*/ 0 h 277"/>
              <a:gd name="T2" fmla="*/ 26512105 w 382"/>
              <a:gd name="T3" fmla="*/ 0 h 277"/>
              <a:gd name="T4" fmla="*/ 53024210 w 382"/>
              <a:gd name="T5" fmla="*/ 2131399 h 277"/>
              <a:gd name="T6" fmla="*/ 79536321 w 382"/>
              <a:gd name="T7" fmla="*/ 2131399 h 277"/>
              <a:gd name="T8" fmla="*/ 106048420 w 382"/>
              <a:gd name="T9" fmla="*/ 3197099 h 277"/>
              <a:gd name="T10" fmla="*/ 141397911 w 382"/>
              <a:gd name="T11" fmla="*/ 4262798 h 277"/>
              <a:gd name="T12" fmla="*/ 167910009 w 382"/>
              <a:gd name="T13" fmla="*/ 5328498 h 277"/>
              <a:gd name="T14" fmla="*/ 194422107 w 382"/>
              <a:gd name="T15" fmla="*/ 6394793 h 277"/>
              <a:gd name="T16" fmla="*/ 220934205 w 382"/>
              <a:gd name="T17" fmla="*/ 7460493 h 277"/>
              <a:gd name="T18" fmla="*/ 247444641 w 382"/>
              <a:gd name="T19" fmla="*/ 8526192 h 277"/>
              <a:gd name="T20" fmla="*/ 273956739 w 382"/>
              <a:gd name="T21" fmla="*/ 10657592 h 277"/>
              <a:gd name="T22" fmla="*/ 300468837 w 382"/>
              <a:gd name="T23" fmla="*/ 11723292 h 277"/>
              <a:gd name="T24" fmla="*/ 326980935 w 382"/>
              <a:gd name="T25" fmla="*/ 12788991 h 277"/>
              <a:gd name="T26" fmla="*/ 353493033 w 382"/>
              <a:gd name="T27" fmla="*/ 14920389 h 277"/>
              <a:gd name="T28" fmla="*/ 388842498 w 382"/>
              <a:gd name="T29" fmla="*/ 15986088 h 277"/>
              <a:gd name="T30" fmla="*/ 424191962 w 382"/>
              <a:gd name="T31" fmla="*/ 19183782 h 277"/>
              <a:gd name="T32" fmla="*/ 450704167 w 382"/>
              <a:gd name="T33" fmla="*/ 20249486 h 277"/>
              <a:gd name="T34" fmla="*/ 477216265 w 382"/>
              <a:gd name="T35" fmla="*/ 23446583 h 277"/>
              <a:gd name="T36" fmla="*/ 503728364 w 382"/>
              <a:gd name="T37" fmla="*/ 23446583 h 277"/>
              <a:gd name="T38" fmla="*/ 530240462 w 382"/>
              <a:gd name="T39" fmla="*/ 25577981 h 277"/>
              <a:gd name="T40" fmla="*/ 565589926 w 382"/>
              <a:gd name="T41" fmla="*/ 27709380 h 277"/>
              <a:gd name="T42" fmla="*/ 627451488 w 382"/>
              <a:gd name="T43" fmla="*/ 29840778 h 277"/>
              <a:gd name="T44" fmla="*/ 662800953 w 382"/>
              <a:gd name="T45" fmla="*/ 31972772 h 277"/>
              <a:gd name="T46" fmla="*/ 689313051 w 382"/>
              <a:gd name="T47" fmla="*/ 34104171 h 277"/>
              <a:gd name="T48" fmla="*/ 715823433 w 382"/>
              <a:gd name="T49" fmla="*/ 37301268 h 277"/>
              <a:gd name="T50" fmla="*/ 742335531 w 382"/>
              <a:gd name="T51" fmla="*/ 39432676 h 277"/>
              <a:gd name="T52" fmla="*/ 768847629 w 382"/>
              <a:gd name="T53" fmla="*/ 41564074 h 277"/>
              <a:gd name="T54" fmla="*/ 786522361 w 382"/>
              <a:gd name="T55" fmla="*/ 44761768 h 277"/>
              <a:gd name="T56" fmla="*/ 813034459 w 382"/>
              <a:gd name="T57" fmla="*/ 46893166 h 277"/>
              <a:gd name="T58" fmla="*/ 839546557 w 382"/>
              <a:gd name="T59" fmla="*/ 49024565 h 277"/>
              <a:gd name="T60" fmla="*/ 866058656 w 382"/>
              <a:gd name="T61" fmla="*/ 51155963 h 277"/>
              <a:gd name="T62" fmla="*/ 883733388 w 382"/>
              <a:gd name="T63" fmla="*/ 54353060 h 277"/>
              <a:gd name="T64" fmla="*/ 892570754 w 382"/>
              <a:gd name="T65" fmla="*/ 57550754 h 277"/>
              <a:gd name="T66" fmla="*/ 919083066 w 382"/>
              <a:gd name="T67" fmla="*/ 59682152 h 277"/>
              <a:gd name="T68" fmla="*/ 945595165 w 382"/>
              <a:gd name="T69" fmla="*/ 62879250 h 277"/>
              <a:gd name="T70" fmla="*/ 980944629 w 382"/>
              <a:gd name="T71" fmla="*/ 66076347 h 277"/>
              <a:gd name="T72" fmla="*/ 1016294093 w 382"/>
              <a:gd name="T73" fmla="*/ 69274041 h 277"/>
              <a:gd name="T74" fmla="*/ 1025131459 w 382"/>
              <a:gd name="T75" fmla="*/ 72471138 h 277"/>
              <a:gd name="T76" fmla="*/ 1051643557 w 382"/>
              <a:gd name="T77" fmla="*/ 74602537 h 277"/>
              <a:gd name="T78" fmla="*/ 1060480923 w 382"/>
              <a:gd name="T79" fmla="*/ 77799634 h 277"/>
              <a:gd name="T80" fmla="*/ 1078155656 w 382"/>
              <a:gd name="T81" fmla="*/ 80997346 h 277"/>
              <a:gd name="T82" fmla="*/ 1086993022 w 382"/>
              <a:gd name="T83" fmla="*/ 84194444 h 277"/>
              <a:gd name="T84" fmla="*/ 1095830388 w 382"/>
              <a:gd name="T85" fmla="*/ 87391541 h 277"/>
              <a:gd name="T86" fmla="*/ 1095830388 w 382"/>
              <a:gd name="T87" fmla="*/ 91654338 h 277"/>
              <a:gd name="T88" fmla="*/ 1113505120 w 382"/>
              <a:gd name="T89" fmla="*/ 94852032 h 277"/>
              <a:gd name="T90" fmla="*/ 1122342486 w 382"/>
              <a:gd name="T91" fmla="*/ 98049129 h 27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82"/>
              <a:gd name="T139" fmla="*/ 0 h 277"/>
              <a:gd name="T140" fmla="*/ 382 w 382"/>
              <a:gd name="T141" fmla="*/ 277 h 277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82" h="277">
                <a:moveTo>
                  <a:pt x="0" y="0"/>
                </a:moveTo>
                <a:lnTo>
                  <a:pt x="9" y="0"/>
                </a:lnTo>
                <a:lnTo>
                  <a:pt x="18" y="6"/>
                </a:lnTo>
                <a:lnTo>
                  <a:pt x="27" y="6"/>
                </a:lnTo>
                <a:lnTo>
                  <a:pt x="36" y="9"/>
                </a:lnTo>
                <a:lnTo>
                  <a:pt x="48" y="12"/>
                </a:lnTo>
                <a:lnTo>
                  <a:pt x="57" y="15"/>
                </a:lnTo>
                <a:lnTo>
                  <a:pt x="66" y="18"/>
                </a:lnTo>
                <a:lnTo>
                  <a:pt x="75" y="21"/>
                </a:lnTo>
                <a:lnTo>
                  <a:pt x="84" y="24"/>
                </a:lnTo>
                <a:lnTo>
                  <a:pt x="93" y="30"/>
                </a:lnTo>
                <a:lnTo>
                  <a:pt x="102" y="33"/>
                </a:lnTo>
                <a:lnTo>
                  <a:pt x="111" y="36"/>
                </a:lnTo>
                <a:lnTo>
                  <a:pt x="120" y="42"/>
                </a:lnTo>
                <a:lnTo>
                  <a:pt x="132" y="45"/>
                </a:lnTo>
                <a:lnTo>
                  <a:pt x="144" y="54"/>
                </a:lnTo>
                <a:lnTo>
                  <a:pt x="153" y="57"/>
                </a:lnTo>
                <a:lnTo>
                  <a:pt x="162" y="66"/>
                </a:lnTo>
                <a:lnTo>
                  <a:pt x="171" y="66"/>
                </a:lnTo>
                <a:lnTo>
                  <a:pt x="180" y="72"/>
                </a:lnTo>
                <a:lnTo>
                  <a:pt x="192" y="78"/>
                </a:lnTo>
                <a:lnTo>
                  <a:pt x="213" y="84"/>
                </a:lnTo>
                <a:lnTo>
                  <a:pt x="225" y="90"/>
                </a:lnTo>
                <a:lnTo>
                  <a:pt x="234" y="96"/>
                </a:lnTo>
                <a:lnTo>
                  <a:pt x="243" y="105"/>
                </a:lnTo>
                <a:lnTo>
                  <a:pt x="252" y="111"/>
                </a:lnTo>
                <a:lnTo>
                  <a:pt x="261" y="117"/>
                </a:lnTo>
                <a:lnTo>
                  <a:pt x="267" y="126"/>
                </a:lnTo>
                <a:lnTo>
                  <a:pt x="276" y="132"/>
                </a:lnTo>
                <a:lnTo>
                  <a:pt x="285" y="138"/>
                </a:lnTo>
                <a:lnTo>
                  <a:pt x="294" y="144"/>
                </a:lnTo>
                <a:lnTo>
                  <a:pt x="300" y="153"/>
                </a:lnTo>
                <a:lnTo>
                  <a:pt x="303" y="162"/>
                </a:lnTo>
                <a:lnTo>
                  <a:pt x="312" y="168"/>
                </a:lnTo>
                <a:lnTo>
                  <a:pt x="321" y="177"/>
                </a:lnTo>
                <a:lnTo>
                  <a:pt x="333" y="186"/>
                </a:lnTo>
                <a:lnTo>
                  <a:pt x="345" y="195"/>
                </a:lnTo>
                <a:lnTo>
                  <a:pt x="348" y="204"/>
                </a:lnTo>
                <a:lnTo>
                  <a:pt x="357" y="210"/>
                </a:lnTo>
                <a:lnTo>
                  <a:pt x="360" y="219"/>
                </a:lnTo>
                <a:lnTo>
                  <a:pt x="366" y="228"/>
                </a:lnTo>
                <a:lnTo>
                  <a:pt x="369" y="237"/>
                </a:lnTo>
                <a:lnTo>
                  <a:pt x="372" y="246"/>
                </a:lnTo>
                <a:lnTo>
                  <a:pt x="372" y="258"/>
                </a:lnTo>
                <a:lnTo>
                  <a:pt x="378" y="267"/>
                </a:lnTo>
                <a:lnTo>
                  <a:pt x="381" y="27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55" name="Freeform 360"/>
          <p:cNvSpPr>
            <a:spLocks/>
          </p:cNvSpPr>
          <p:nvPr/>
        </p:nvSpPr>
        <p:spPr bwMode="auto">
          <a:xfrm flipH="1">
            <a:off x="7424738" y="5154613"/>
            <a:ext cx="711200" cy="184150"/>
          </a:xfrm>
          <a:custGeom>
            <a:avLst/>
            <a:gdLst>
              <a:gd name="T0" fmla="*/ 0 w 334"/>
              <a:gd name="T1" fmla="*/ 138410624 h 244"/>
              <a:gd name="T2" fmla="*/ 54408926 w 334"/>
              <a:gd name="T3" fmla="*/ 138410624 h 244"/>
              <a:gd name="T4" fmla="*/ 140557836 w 334"/>
              <a:gd name="T5" fmla="*/ 134993284 h 244"/>
              <a:gd name="T6" fmla="*/ 181364518 w 334"/>
              <a:gd name="T7" fmla="*/ 133284614 h 244"/>
              <a:gd name="T8" fmla="*/ 222171200 w 334"/>
              <a:gd name="T9" fmla="*/ 131575944 h 244"/>
              <a:gd name="T10" fmla="*/ 267511248 w 334"/>
              <a:gd name="T11" fmla="*/ 128157849 h 244"/>
              <a:gd name="T12" fmla="*/ 321920224 w 334"/>
              <a:gd name="T13" fmla="*/ 126449179 h 244"/>
              <a:gd name="T14" fmla="*/ 362726906 w 334"/>
              <a:gd name="T15" fmla="*/ 123031839 h 244"/>
              <a:gd name="T16" fmla="*/ 403533588 w 334"/>
              <a:gd name="T17" fmla="*/ 119614499 h 244"/>
              <a:gd name="T18" fmla="*/ 448875765 w 334"/>
              <a:gd name="T19" fmla="*/ 116196404 h 244"/>
              <a:gd name="T20" fmla="*/ 489682448 w 334"/>
              <a:gd name="T21" fmla="*/ 112779064 h 244"/>
              <a:gd name="T22" fmla="*/ 530489130 w 334"/>
              <a:gd name="T23" fmla="*/ 111070394 h 244"/>
              <a:gd name="T24" fmla="*/ 571295945 w 334"/>
              <a:gd name="T25" fmla="*/ 107653054 h 244"/>
              <a:gd name="T26" fmla="*/ 616635993 w 334"/>
              <a:gd name="T27" fmla="*/ 104235714 h 244"/>
              <a:gd name="T28" fmla="*/ 657444804 w 334"/>
              <a:gd name="T29" fmla="*/ 100817619 h 244"/>
              <a:gd name="T30" fmla="*/ 698251486 w 334"/>
              <a:gd name="T31" fmla="*/ 99108949 h 244"/>
              <a:gd name="T32" fmla="*/ 739058169 w 334"/>
              <a:gd name="T33" fmla="*/ 97400255 h 244"/>
              <a:gd name="T34" fmla="*/ 784398217 w 334"/>
              <a:gd name="T35" fmla="*/ 93982915 h 244"/>
              <a:gd name="T36" fmla="*/ 825204899 w 334"/>
              <a:gd name="T37" fmla="*/ 92274245 h 244"/>
              <a:gd name="T38" fmla="*/ 879613808 w 334"/>
              <a:gd name="T39" fmla="*/ 88856150 h 244"/>
              <a:gd name="T40" fmla="*/ 938558213 w 334"/>
              <a:gd name="T41" fmla="*/ 85438810 h 244"/>
              <a:gd name="T42" fmla="*/ 965762668 w 334"/>
              <a:gd name="T43" fmla="*/ 80312800 h 244"/>
              <a:gd name="T44" fmla="*/ 1006569350 w 334"/>
              <a:gd name="T45" fmla="*/ 78603375 h 244"/>
              <a:gd name="T46" fmla="*/ 1047376032 w 334"/>
              <a:gd name="T47" fmla="*/ 73477365 h 244"/>
              <a:gd name="T48" fmla="*/ 1092716080 w 334"/>
              <a:gd name="T49" fmla="*/ 68351354 h 244"/>
              <a:gd name="T50" fmla="*/ 1119920801 w 334"/>
              <a:gd name="T51" fmla="*/ 63224590 h 244"/>
              <a:gd name="T52" fmla="*/ 1160727483 w 334"/>
              <a:gd name="T53" fmla="*/ 58098579 h 244"/>
              <a:gd name="T54" fmla="*/ 1174329710 w 334"/>
              <a:gd name="T55" fmla="*/ 52971814 h 244"/>
              <a:gd name="T56" fmla="*/ 1215138522 w 334"/>
              <a:gd name="T57" fmla="*/ 49554474 h 244"/>
              <a:gd name="T58" fmla="*/ 1228740749 w 334"/>
              <a:gd name="T59" fmla="*/ 44428452 h 244"/>
              <a:gd name="T60" fmla="*/ 1260478570 w 334"/>
              <a:gd name="T61" fmla="*/ 39301687 h 244"/>
              <a:gd name="T62" fmla="*/ 1287683025 w 334"/>
              <a:gd name="T63" fmla="*/ 34175677 h 244"/>
              <a:gd name="T64" fmla="*/ 1314887479 w 334"/>
              <a:gd name="T65" fmla="*/ 29048912 h 244"/>
              <a:gd name="T66" fmla="*/ 1328489707 w 334"/>
              <a:gd name="T67" fmla="*/ 23922896 h 244"/>
              <a:gd name="T68" fmla="*/ 1355694161 w 334"/>
              <a:gd name="T69" fmla="*/ 18796886 h 244"/>
              <a:gd name="T70" fmla="*/ 1396500843 w 334"/>
              <a:gd name="T71" fmla="*/ 15378791 h 244"/>
              <a:gd name="T72" fmla="*/ 1410103071 w 334"/>
              <a:gd name="T73" fmla="*/ 10252778 h 244"/>
              <a:gd name="T74" fmla="*/ 1455445248 w 334"/>
              <a:gd name="T75" fmla="*/ 8544108 h 244"/>
              <a:gd name="T76" fmla="*/ 1469047476 w 334"/>
              <a:gd name="T77" fmla="*/ 3417342 h 244"/>
              <a:gd name="T78" fmla="*/ 1509854158 w 334"/>
              <a:gd name="T79" fmla="*/ 0 h 24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334"/>
              <a:gd name="T121" fmla="*/ 0 h 244"/>
              <a:gd name="T122" fmla="*/ 334 w 334"/>
              <a:gd name="T123" fmla="*/ 244 h 24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334" h="244">
                <a:moveTo>
                  <a:pt x="0" y="243"/>
                </a:moveTo>
                <a:lnTo>
                  <a:pt x="12" y="243"/>
                </a:lnTo>
                <a:lnTo>
                  <a:pt x="31" y="237"/>
                </a:lnTo>
                <a:lnTo>
                  <a:pt x="40" y="234"/>
                </a:lnTo>
                <a:lnTo>
                  <a:pt x="49" y="231"/>
                </a:lnTo>
                <a:lnTo>
                  <a:pt x="59" y="225"/>
                </a:lnTo>
                <a:lnTo>
                  <a:pt x="71" y="222"/>
                </a:lnTo>
                <a:lnTo>
                  <a:pt x="80" y="216"/>
                </a:lnTo>
                <a:lnTo>
                  <a:pt x="89" y="210"/>
                </a:lnTo>
                <a:lnTo>
                  <a:pt x="99" y="204"/>
                </a:lnTo>
                <a:lnTo>
                  <a:pt x="108" y="198"/>
                </a:lnTo>
                <a:lnTo>
                  <a:pt x="117" y="195"/>
                </a:lnTo>
                <a:lnTo>
                  <a:pt x="126" y="189"/>
                </a:lnTo>
                <a:lnTo>
                  <a:pt x="136" y="183"/>
                </a:lnTo>
                <a:lnTo>
                  <a:pt x="145" y="177"/>
                </a:lnTo>
                <a:lnTo>
                  <a:pt x="154" y="174"/>
                </a:lnTo>
                <a:lnTo>
                  <a:pt x="163" y="171"/>
                </a:lnTo>
                <a:lnTo>
                  <a:pt x="173" y="165"/>
                </a:lnTo>
                <a:lnTo>
                  <a:pt x="182" y="162"/>
                </a:lnTo>
                <a:lnTo>
                  <a:pt x="194" y="156"/>
                </a:lnTo>
                <a:lnTo>
                  <a:pt x="207" y="150"/>
                </a:lnTo>
                <a:lnTo>
                  <a:pt x="213" y="141"/>
                </a:lnTo>
                <a:lnTo>
                  <a:pt x="222" y="138"/>
                </a:lnTo>
                <a:lnTo>
                  <a:pt x="231" y="129"/>
                </a:lnTo>
                <a:lnTo>
                  <a:pt x="241" y="120"/>
                </a:lnTo>
                <a:lnTo>
                  <a:pt x="247" y="111"/>
                </a:lnTo>
                <a:lnTo>
                  <a:pt x="256" y="102"/>
                </a:lnTo>
                <a:lnTo>
                  <a:pt x="259" y="93"/>
                </a:lnTo>
                <a:lnTo>
                  <a:pt x="268" y="87"/>
                </a:lnTo>
                <a:lnTo>
                  <a:pt x="271" y="78"/>
                </a:lnTo>
                <a:lnTo>
                  <a:pt x="278" y="69"/>
                </a:lnTo>
                <a:lnTo>
                  <a:pt x="284" y="60"/>
                </a:lnTo>
                <a:lnTo>
                  <a:pt x="290" y="51"/>
                </a:lnTo>
                <a:lnTo>
                  <a:pt x="293" y="42"/>
                </a:lnTo>
                <a:lnTo>
                  <a:pt x="299" y="33"/>
                </a:lnTo>
                <a:lnTo>
                  <a:pt x="308" y="27"/>
                </a:lnTo>
                <a:lnTo>
                  <a:pt x="311" y="18"/>
                </a:lnTo>
                <a:lnTo>
                  <a:pt x="321" y="15"/>
                </a:lnTo>
                <a:lnTo>
                  <a:pt x="324" y="6"/>
                </a:lnTo>
                <a:lnTo>
                  <a:pt x="333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56" name="Oval 361"/>
          <p:cNvSpPr>
            <a:spLocks noChangeArrowheads="1"/>
          </p:cNvSpPr>
          <p:nvPr/>
        </p:nvSpPr>
        <p:spPr bwMode="auto">
          <a:xfrm flipH="1">
            <a:off x="7881938" y="4783138"/>
            <a:ext cx="631825" cy="314325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57" name="Rectangle 362"/>
          <p:cNvSpPr>
            <a:spLocks noChangeArrowheads="1"/>
          </p:cNvSpPr>
          <p:nvPr/>
        </p:nvSpPr>
        <p:spPr bwMode="auto">
          <a:xfrm flipH="1">
            <a:off x="7893050" y="4732338"/>
            <a:ext cx="6127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8958" name="Oval 364"/>
          <p:cNvSpPr>
            <a:spLocks noChangeArrowheads="1"/>
          </p:cNvSpPr>
          <p:nvPr/>
        </p:nvSpPr>
        <p:spPr bwMode="auto">
          <a:xfrm flipH="1">
            <a:off x="7867650" y="5153025"/>
            <a:ext cx="631825" cy="314325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59" name="Rectangle 365"/>
          <p:cNvSpPr>
            <a:spLocks noChangeArrowheads="1"/>
          </p:cNvSpPr>
          <p:nvPr/>
        </p:nvSpPr>
        <p:spPr bwMode="auto">
          <a:xfrm flipH="1">
            <a:off x="7893050" y="5116513"/>
            <a:ext cx="6127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4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8960" name="Rectangle 366"/>
          <p:cNvSpPr>
            <a:spLocks noChangeArrowheads="1"/>
          </p:cNvSpPr>
          <p:nvPr/>
        </p:nvSpPr>
        <p:spPr bwMode="auto">
          <a:xfrm>
            <a:off x="4021138" y="2501900"/>
            <a:ext cx="1047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IP </a:t>
            </a:r>
            <a:r>
              <a:rPr kumimoji="1" lang="en-GB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layer</a:t>
            </a:r>
            <a:endParaRPr kumimoji="1" lang="zh-CN" altLang="en-US" sz="200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38961" name="Picture 36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0863" y="4846638"/>
            <a:ext cx="906462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62" name="Rectangle 368"/>
          <p:cNvSpPr>
            <a:spLocks noChangeArrowheads="1"/>
          </p:cNvSpPr>
          <p:nvPr/>
        </p:nvSpPr>
        <p:spPr bwMode="auto">
          <a:xfrm>
            <a:off x="1952625" y="4926013"/>
            <a:ext cx="768350" cy="395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LAN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8963" name="Freeform 370"/>
          <p:cNvSpPr>
            <a:spLocks/>
          </p:cNvSpPr>
          <p:nvPr/>
        </p:nvSpPr>
        <p:spPr bwMode="auto">
          <a:xfrm>
            <a:off x="1546225" y="1506538"/>
            <a:ext cx="327025" cy="128587"/>
          </a:xfrm>
          <a:custGeom>
            <a:avLst/>
            <a:gdLst>
              <a:gd name="T0" fmla="*/ 614628471 w 174"/>
              <a:gd name="T1" fmla="*/ 0 h 84"/>
              <a:gd name="T2" fmla="*/ 0 w 174"/>
              <a:gd name="T3" fmla="*/ 196840650 h 84"/>
              <a:gd name="T4" fmla="*/ 0 60000 65536"/>
              <a:gd name="T5" fmla="*/ 0 60000 65536"/>
              <a:gd name="T6" fmla="*/ 0 w 174"/>
              <a:gd name="T7" fmla="*/ 0 h 84"/>
              <a:gd name="T8" fmla="*/ 174 w 174"/>
              <a:gd name="T9" fmla="*/ 84 h 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4" h="84">
                <a:moveTo>
                  <a:pt x="174" y="0"/>
                </a:moveTo>
                <a:lnTo>
                  <a:pt x="0" y="84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4" name="Oval 384"/>
          <p:cNvSpPr>
            <a:spLocks noChangeArrowheads="1"/>
          </p:cNvSpPr>
          <p:nvPr/>
        </p:nvSpPr>
        <p:spPr bwMode="auto">
          <a:xfrm>
            <a:off x="257175" y="1373188"/>
            <a:ext cx="633413" cy="354012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65" name="Rectangle 385"/>
          <p:cNvSpPr>
            <a:spLocks noChangeArrowheads="1"/>
          </p:cNvSpPr>
          <p:nvPr/>
        </p:nvSpPr>
        <p:spPr bwMode="auto">
          <a:xfrm>
            <a:off x="304800" y="1333500"/>
            <a:ext cx="6127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8966" name="Oval 387"/>
          <p:cNvSpPr>
            <a:spLocks noChangeArrowheads="1"/>
          </p:cNvSpPr>
          <p:nvPr/>
        </p:nvSpPr>
        <p:spPr bwMode="auto">
          <a:xfrm>
            <a:off x="939800" y="1447800"/>
            <a:ext cx="633413" cy="376238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67" name="Rectangle 388"/>
          <p:cNvSpPr>
            <a:spLocks noChangeArrowheads="1"/>
          </p:cNvSpPr>
          <p:nvPr/>
        </p:nvSpPr>
        <p:spPr bwMode="auto">
          <a:xfrm>
            <a:off x="969963" y="1422400"/>
            <a:ext cx="6111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8968" name="Oval 389"/>
          <p:cNvSpPr>
            <a:spLocks noChangeArrowheads="1"/>
          </p:cNvSpPr>
          <p:nvPr/>
        </p:nvSpPr>
        <p:spPr bwMode="auto">
          <a:xfrm>
            <a:off x="790575" y="2395538"/>
            <a:ext cx="153988" cy="1365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69" name="Rectangle 392"/>
          <p:cNvSpPr>
            <a:spLocks noChangeArrowheads="1"/>
          </p:cNvSpPr>
          <p:nvPr/>
        </p:nvSpPr>
        <p:spPr bwMode="auto">
          <a:xfrm>
            <a:off x="8169275" y="1327150"/>
            <a:ext cx="6111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4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8970" name="Oval 393"/>
          <p:cNvSpPr>
            <a:spLocks noChangeArrowheads="1"/>
          </p:cNvSpPr>
          <p:nvPr/>
        </p:nvSpPr>
        <p:spPr bwMode="auto">
          <a:xfrm>
            <a:off x="8120063" y="2395538"/>
            <a:ext cx="150812" cy="1365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71" name="Rectangle 396"/>
          <p:cNvSpPr>
            <a:spLocks noChangeArrowheads="1"/>
          </p:cNvSpPr>
          <p:nvPr/>
        </p:nvSpPr>
        <p:spPr bwMode="auto">
          <a:xfrm>
            <a:off x="1703388" y="1662113"/>
            <a:ext cx="9239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GB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socket</a:t>
            </a:r>
            <a:endParaRPr kumimoji="1" lang="zh-CN" altLang="en-US" sz="200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8972" name="Rectangle 397"/>
          <p:cNvSpPr>
            <a:spLocks noChangeArrowheads="1"/>
          </p:cNvSpPr>
          <p:nvPr/>
        </p:nvSpPr>
        <p:spPr bwMode="auto">
          <a:xfrm>
            <a:off x="6453188" y="1535113"/>
            <a:ext cx="922337" cy="398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GB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socket</a:t>
            </a:r>
            <a:endParaRPr kumimoji="1" lang="zh-CN" altLang="en-US" sz="200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8973" name="Line 398"/>
          <p:cNvSpPr>
            <a:spLocks noChangeShapeType="1"/>
          </p:cNvSpPr>
          <p:nvPr/>
        </p:nvSpPr>
        <p:spPr bwMode="auto">
          <a:xfrm>
            <a:off x="7135813" y="1814513"/>
            <a:ext cx="577850" cy="1365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74" name="Line 399"/>
          <p:cNvSpPr>
            <a:spLocks noChangeShapeType="1"/>
          </p:cNvSpPr>
          <p:nvPr/>
        </p:nvSpPr>
        <p:spPr bwMode="auto">
          <a:xfrm flipH="1">
            <a:off x="1306513" y="1828800"/>
            <a:ext cx="544512" cy="1222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75" name="Rectangle 400"/>
          <p:cNvSpPr>
            <a:spLocks noChangeArrowheads="1"/>
          </p:cNvSpPr>
          <p:nvPr/>
        </p:nvSpPr>
        <p:spPr bwMode="auto">
          <a:xfrm>
            <a:off x="8574088" y="1454150"/>
            <a:ext cx="322262" cy="237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15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5</a:t>
            </a:r>
          </a:p>
          <a:p>
            <a:pPr defTabSz="762000">
              <a:lnSpc>
                <a:spcPct val="15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4</a:t>
            </a:r>
          </a:p>
          <a:p>
            <a:pPr defTabSz="762000">
              <a:lnSpc>
                <a:spcPct val="15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3</a:t>
            </a:r>
          </a:p>
          <a:p>
            <a:pPr defTabSz="762000">
              <a:lnSpc>
                <a:spcPct val="15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2</a:t>
            </a:r>
          </a:p>
          <a:p>
            <a:pPr defTabSz="762000">
              <a:lnSpc>
                <a:spcPct val="15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38976" name="Line 401"/>
          <p:cNvSpPr>
            <a:spLocks noChangeShapeType="1"/>
          </p:cNvSpPr>
          <p:nvPr/>
        </p:nvSpPr>
        <p:spPr bwMode="auto">
          <a:xfrm>
            <a:off x="1655763" y="5759450"/>
            <a:ext cx="57658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77" name="Line 402"/>
          <p:cNvSpPr>
            <a:spLocks noChangeShapeType="1"/>
          </p:cNvSpPr>
          <p:nvPr/>
        </p:nvSpPr>
        <p:spPr bwMode="auto">
          <a:xfrm flipH="1">
            <a:off x="1655763" y="5635625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med"/>
            <a:tailEnd type="non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78" name="Line 403"/>
          <p:cNvSpPr>
            <a:spLocks noChangeShapeType="1"/>
          </p:cNvSpPr>
          <p:nvPr/>
        </p:nvSpPr>
        <p:spPr bwMode="auto">
          <a:xfrm>
            <a:off x="7424738" y="5635625"/>
            <a:ext cx="7937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med"/>
            <a:tailEnd type="non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79" name="Rectangle 404"/>
          <p:cNvSpPr>
            <a:spLocks noChangeArrowheads="1"/>
          </p:cNvSpPr>
          <p:nvPr/>
        </p:nvSpPr>
        <p:spPr bwMode="auto">
          <a:xfrm>
            <a:off x="3540125" y="5556250"/>
            <a:ext cx="1960563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IP </a:t>
            </a:r>
            <a:r>
              <a:rPr kumimoji="1" lang="en-GB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working area</a:t>
            </a:r>
            <a:endParaRPr kumimoji="1" lang="zh-CN" altLang="en-US" sz="200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8980" name="Line 405"/>
          <p:cNvSpPr>
            <a:spLocks noChangeShapeType="1"/>
          </p:cNvSpPr>
          <p:nvPr/>
        </p:nvSpPr>
        <p:spPr bwMode="auto">
          <a:xfrm>
            <a:off x="666750" y="5486400"/>
            <a:ext cx="0" cy="8493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med"/>
            <a:tailEnd type="non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81" name="Line 406"/>
          <p:cNvSpPr>
            <a:spLocks noChangeShapeType="1"/>
          </p:cNvSpPr>
          <p:nvPr/>
        </p:nvSpPr>
        <p:spPr bwMode="auto">
          <a:xfrm>
            <a:off x="8164513" y="5413375"/>
            <a:ext cx="0" cy="9048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med"/>
            <a:tailEnd type="non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82" name="Line 407"/>
          <p:cNvSpPr>
            <a:spLocks noChangeShapeType="1"/>
          </p:cNvSpPr>
          <p:nvPr/>
        </p:nvSpPr>
        <p:spPr bwMode="auto">
          <a:xfrm>
            <a:off x="666750" y="6159500"/>
            <a:ext cx="74977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83" name="Rectangle 408"/>
          <p:cNvSpPr>
            <a:spLocks noChangeArrowheads="1"/>
          </p:cNvSpPr>
          <p:nvPr/>
        </p:nvSpPr>
        <p:spPr bwMode="auto">
          <a:xfrm>
            <a:off x="2795588" y="5949950"/>
            <a:ext cx="3340100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TCP and</a:t>
            </a:r>
            <a:r>
              <a:rPr kumimoji="1" lang="zh-CN" altLang="en-US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UDP </a:t>
            </a:r>
            <a:r>
              <a:rPr kumimoji="1" lang="en-GB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working area</a:t>
            </a:r>
            <a:endParaRPr kumimoji="1" lang="zh-CN" altLang="en-US" sz="200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38984" name="Picture 40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3675" y="4933950"/>
            <a:ext cx="723900" cy="43021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38985" name="Rectangle 411"/>
          <p:cNvSpPr>
            <a:spLocks noChangeArrowheads="1"/>
          </p:cNvSpPr>
          <p:nvPr/>
        </p:nvSpPr>
        <p:spPr bwMode="auto">
          <a:xfrm>
            <a:off x="511175" y="1890713"/>
            <a:ext cx="215900" cy="2159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86" name="Rectangle 412"/>
          <p:cNvSpPr>
            <a:spLocks noChangeArrowheads="1"/>
          </p:cNvSpPr>
          <p:nvPr/>
        </p:nvSpPr>
        <p:spPr bwMode="auto">
          <a:xfrm>
            <a:off x="1095375" y="1890713"/>
            <a:ext cx="215900" cy="2159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87" name="Rectangle 413"/>
          <p:cNvSpPr>
            <a:spLocks noChangeArrowheads="1"/>
          </p:cNvSpPr>
          <p:nvPr/>
        </p:nvSpPr>
        <p:spPr bwMode="auto">
          <a:xfrm>
            <a:off x="7686675" y="1903413"/>
            <a:ext cx="215900" cy="2159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88" name="Rectangle 414"/>
          <p:cNvSpPr>
            <a:spLocks noChangeArrowheads="1"/>
          </p:cNvSpPr>
          <p:nvPr/>
        </p:nvSpPr>
        <p:spPr bwMode="auto">
          <a:xfrm>
            <a:off x="8423275" y="1903413"/>
            <a:ext cx="215900" cy="2159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89" name="Freeform 390"/>
          <p:cNvSpPr>
            <a:spLocks/>
          </p:cNvSpPr>
          <p:nvPr/>
        </p:nvSpPr>
        <p:spPr bwMode="auto">
          <a:xfrm>
            <a:off x="7797800" y="1733550"/>
            <a:ext cx="331788" cy="695325"/>
          </a:xfrm>
          <a:custGeom>
            <a:avLst/>
            <a:gdLst>
              <a:gd name="T0" fmla="*/ 11820592 w 193"/>
              <a:gd name="T1" fmla="*/ 0 h 453"/>
              <a:gd name="T2" fmla="*/ 38418645 w 193"/>
              <a:gd name="T3" fmla="*/ 720943042 h 453"/>
              <a:gd name="T4" fmla="*/ 251203084 w 193"/>
              <a:gd name="T5" fmla="*/ 940053437 h 453"/>
              <a:gd name="T6" fmla="*/ 463987536 w 193"/>
              <a:gd name="T7" fmla="*/ 1046074354 h 453"/>
              <a:gd name="T8" fmla="*/ 570379708 w 193"/>
              <a:gd name="T9" fmla="*/ 1067277923 h 4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"/>
              <a:gd name="T16" fmla="*/ 0 h 453"/>
              <a:gd name="T17" fmla="*/ 193 w 193"/>
              <a:gd name="T18" fmla="*/ 453 h 4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" h="453">
                <a:moveTo>
                  <a:pt x="4" y="0"/>
                </a:moveTo>
                <a:cubicBezTo>
                  <a:pt x="6" y="51"/>
                  <a:pt x="0" y="240"/>
                  <a:pt x="13" y="306"/>
                </a:cubicBezTo>
                <a:cubicBezTo>
                  <a:pt x="26" y="372"/>
                  <a:pt x="61" y="376"/>
                  <a:pt x="85" y="399"/>
                </a:cubicBezTo>
                <a:cubicBezTo>
                  <a:pt x="109" y="422"/>
                  <a:pt x="139" y="435"/>
                  <a:pt x="157" y="444"/>
                </a:cubicBezTo>
                <a:cubicBezTo>
                  <a:pt x="175" y="453"/>
                  <a:pt x="186" y="451"/>
                  <a:pt x="193" y="453"/>
                </a:cubicBez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0" name="Freeform 391"/>
          <p:cNvSpPr>
            <a:spLocks/>
          </p:cNvSpPr>
          <p:nvPr/>
        </p:nvSpPr>
        <p:spPr bwMode="auto">
          <a:xfrm>
            <a:off x="8248650" y="1736725"/>
            <a:ext cx="292100" cy="688975"/>
          </a:xfrm>
          <a:custGeom>
            <a:avLst/>
            <a:gdLst>
              <a:gd name="T0" fmla="*/ 496043915 w 171"/>
              <a:gd name="T1" fmla="*/ 0 h 447"/>
              <a:gd name="T2" fmla="*/ 481454294 w 171"/>
              <a:gd name="T3" fmla="*/ 627184599 h 447"/>
              <a:gd name="T4" fmla="*/ 393916460 w 171"/>
              <a:gd name="T5" fmla="*/ 833871070 h 447"/>
              <a:gd name="T6" fmla="*/ 236349919 w 171"/>
              <a:gd name="T7" fmla="*/ 976413331 h 447"/>
              <a:gd name="T8" fmla="*/ 0 w 171"/>
              <a:gd name="T9" fmla="*/ 1061938687 h 4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"/>
              <a:gd name="T16" fmla="*/ 0 h 447"/>
              <a:gd name="T17" fmla="*/ 171 w 171"/>
              <a:gd name="T18" fmla="*/ 447 h 4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" h="447">
                <a:moveTo>
                  <a:pt x="170" y="0"/>
                </a:moveTo>
                <a:cubicBezTo>
                  <a:pt x="169" y="44"/>
                  <a:pt x="171" y="206"/>
                  <a:pt x="165" y="264"/>
                </a:cubicBezTo>
                <a:cubicBezTo>
                  <a:pt x="159" y="322"/>
                  <a:pt x="149" y="326"/>
                  <a:pt x="135" y="351"/>
                </a:cubicBezTo>
                <a:cubicBezTo>
                  <a:pt x="121" y="376"/>
                  <a:pt x="103" y="395"/>
                  <a:pt x="81" y="411"/>
                </a:cubicBezTo>
                <a:cubicBezTo>
                  <a:pt x="59" y="427"/>
                  <a:pt x="17" y="440"/>
                  <a:pt x="0" y="447"/>
                </a:cubicBez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1" name="Oval 394"/>
          <p:cNvSpPr>
            <a:spLocks noChangeArrowheads="1"/>
          </p:cNvSpPr>
          <p:nvPr/>
        </p:nvSpPr>
        <p:spPr bwMode="auto">
          <a:xfrm>
            <a:off x="7502525" y="1511300"/>
            <a:ext cx="630238" cy="352425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92" name="Rectangle 395"/>
          <p:cNvSpPr>
            <a:spLocks noChangeArrowheads="1"/>
          </p:cNvSpPr>
          <p:nvPr/>
        </p:nvSpPr>
        <p:spPr bwMode="auto">
          <a:xfrm>
            <a:off x="7527925" y="1463675"/>
            <a:ext cx="6111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8993" name="Freeform 386"/>
          <p:cNvSpPr>
            <a:spLocks/>
          </p:cNvSpPr>
          <p:nvPr/>
        </p:nvSpPr>
        <p:spPr bwMode="auto">
          <a:xfrm>
            <a:off x="946150" y="1797050"/>
            <a:ext cx="271463" cy="628650"/>
          </a:xfrm>
          <a:custGeom>
            <a:avLst/>
            <a:gdLst>
              <a:gd name="T0" fmla="*/ 454727881 w 159"/>
              <a:gd name="T1" fmla="*/ 0 h 408"/>
              <a:gd name="T2" fmla="*/ 428493190 w 159"/>
              <a:gd name="T3" fmla="*/ 662372136 h 408"/>
              <a:gd name="T4" fmla="*/ 236107948 w 159"/>
              <a:gd name="T5" fmla="*/ 883162463 h 408"/>
              <a:gd name="T6" fmla="*/ 0 w 159"/>
              <a:gd name="T7" fmla="*/ 968629562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159"/>
              <a:gd name="T13" fmla="*/ 0 h 408"/>
              <a:gd name="T14" fmla="*/ 159 w 159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9" h="408">
                <a:moveTo>
                  <a:pt x="156" y="0"/>
                </a:moveTo>
                <a:cubicBezTo>
                  <a:pt x="155" y="46"/>
                  <a:pt x="159" y="217"/>
                  <a:pt x="147" y="279"/>
                </a:cubicBezTo>
                <a:cubicBezTo>
                  <a:pt x="135" y="341"/>
                  <a:pt x="105" y="351"/>
                  <a:pt x="81" y="372"/>
                </a:cubicBezTo>
                <a:cubicBezTo>
                  <a:pt x="57" y="393"/>
                  <a:pt x="17" y="401"/>
                  <a:pt x="0" y="408"/>
                </a:cubicBez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4" name="Freeform 383"/>
          <p:cNvSpPr>
            <a:spLocks/>
          </p:cNvSpPr>
          <p:nvPr/>
        </p:nvSpPr>
        <p:spPr bwMode="auto">
          <a:xfrm>
            <a:off x="601663" y="1709738"/>
            <a:ext cx="255587" cy="757237"/>
          </a:xfrm>
          <a:custGeom>
            <a:avLst/>
            <a:gdLst>
              <a:gd name="T0" fmla="*/ 23539731 w 149"/>
              <a:gd name="T1" fmla="*/ 0 h 492"/>
              <a:gd name="T2" fmla="*/ 14712549 w 149"/>
              <a:gd name="T3" fmla="*/ 675115288 h 492"/>
              <a:gd name="T4" fmla="*/ 111811574 w 149"/>
              <a:gd name="T5" fmla="*/ 980694394 h 492"/>
              <a:gd name="T6" fmla="*/ 438420831 w 149"/>
              <a:gd name="T7" fmla="*/ 1165463254 h 492"/>
              <a:gd name="T8" fmla="*/ 0 60000 65536"/>
              <a:gd name="T9" fmla="*/ 0 60000 65536"/>
              <a:gd name="T10" fmla="*/ 0 60000 65536"/>
              <a:gd name="T11" fmla="*/ 0 60000 65536"/>
              <a:gd name="T12" fmla="*/ 0 w 149"/>
              <a:gd name="T13" fmla="*/ 0 h 492"/>
              <a:gd name="T14" fmla="*/ 149 w 149"/>
              <a:gd name="T15" fmla="*/ 492 h 4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" h="492">
                <a:moveTo>
                  <a:pt x="8" y="0"/>
                </a:moveTo>
                <a:cubicBezTo>
                  <a:pt x="8" y="47"/>
                  <a:pt x="0" y="216"/>
                  <a:pt x="5" y="285"/>
                </a:cubicBezTo>
                <a:cubicBezTo>
                  <a:pt x="10" y="354"/>
                  <a:pt x="14" y="380"/>
                  <a:pt x="38" y="414"/>
                </a:cubicBezTo>
                <a:cubicBezTo>
                  <a:pt x="62" y="448"/>
                  <a:pt x="126" y="476"/>
                  <a:pt x="149" y="492"/>
                </a:cubicBez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5" name="Oval 363"/>
          <p:cNvSpPr>
            <a:spLocks noChangeArrowheads="1"/>
          </p:cNvSpPr>
          <p:nvPr/>
        </p:nvSpPr>
        <p:spPr bwMode="auto">
          <a:xfrm flipH="1">
            <a:off x="7342188" y="5067300"/>
            <a:ext cx="152400" cy="1381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99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899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8606189D-27F6-46F3-92B2-39A51C862D5E}" type="slidenum">
              <a:rPr lang="en-US" altLang="ko-KR" smtClean="0">
                <a:ea typeface="굴림" pitchFamily="34" charset="-127"/>
              </a:rPr>
              <a:pPr/>
              <a:t>12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38998" name="标题 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Multiplexing/demultiplexing (2)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Selective acknowledgement (SACK)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400" dirty="0" smtClean="0"/>
              <a:t>Alternative to 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(does not replace nor is mandatory) </a:t>
            </a:r>
            <a:r>
              <a:rPr lang="en-US" altLang="zh-CN" sz="2400" dirty="0" smtClean="0"/>
              <a:t>TCP’s cumulative acknowledgement mechanism</a:t>
            </a:r>
          </a:p>
          <a:p>
            <a:pPr>
              <a:spcAft>
                <a:spcPts val="600"/>
              </a:spcAft>
            </a:pPr>
            <a:r>
              <a:rPr lang="en-US" altLang="zh-CN" sz="2400" dirty="0" smtClean="0"/>
              <a:t>Allow a receiver to specify exactly which data has been received and which is still missing</a:t>
            </a:r>
          </a:p>
          <a:p>
            <a:pPr>
              <a:spcAft>
                <a:spcPts val="600"/>
              </a:spcAft>
            </a:pPr>
            <a:r>
              <a:rPr lang="en-US" altLang="zh-CN" sz="2400" dirty="0" smtClean="0"/>
              <a:t>Suitable for situations where occasional loss occurs: SACK allows a sender to know exactly which segments to retransmit</a:t>
            </a:r>
          </a:p>
          <a:p>
            <a:pPr>
              <a:spcAft>
                <a:spcPts val="600"/>
              </a:spcAft>
            </a:pPr>
            <a:r>
              <a:rPr lang="en-US" altLang="zh-CN" sz="2400" dirty="0" smtClean="0"/>
              <a:t>SACK documents do not specify exactly how a sender responds to SACK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Transport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3-</a:t>
            </a:r>
            <a:fld id="{565CAC1E-12A3-49D3-A4B8-289E5F22F9D8}" type="slidenum">
              <a:rPr lang="en-US" altLang="ko-KR" smtClean="0"/>
              <a:pPr>
                <a:defRPr/>
              </a:pPr>
              <a:t>120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296275" cy="1143000"/>
          </a:xfrm>
        </p:spPr>
        <p:txBody>
          <a:bodyPr/>
          <a:lstStyle/>
          <a:p>
            <a:r>
              <a:rPr lang="en-US" altLang="zh-CN" sz="3600" dirty="0" smtClean="0"/>
              <a:t>Explicit congestion notification (ECN)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Requires routers throughout an internet to notify TCP as congestion occurs:</a:t>
            </a:r>
          </a:p>
          <a:p>
            <a:pPr lvl="1"/>
            <a:r>
              <a:rPr lang="en-US" altLang="zh-CN" dirty="0" smtClean="0"/>
              <a:t>routers along the path use a pair of bits in the IP header to record congestion; </a:t>
            </a:r>
          </a:p>
          <a:p>
            <a:pPr lvl="1"/>
            <a:r>
              <a:rPr lang="en-US" altLang="zh-CN" dirty="0" smtClean="0"/>
              <a:t>the receiver uses the next ACK to inform the sender that congestion occurred; </a:t>
            </a:r>
          </a:p>
          <a:p>
            <a:pPr lvl="1"/>
            <a:r>
              <a:rPr lang="en-US" altLang="zh-CN" dirty="0" smtClean="0"/>
              <a:t>the sender responds by reducing its congestion window.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Transport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3-</a:t>
            </a:r>
            <a:fld id="{565CAC1E-12A3-49D3-A4B8-289E5F22F9D8}" type="slidenum">
              <a:rPr lang="en-US" altLang="ko-KR" smtClean="0"/>
              <a:pPr>
                <a:defRPr/>
              </a:pPr>
              <a:t>121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Homework 1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22883" name="内容占位符 2"/>
          <p:cNvSpPr>
            <a:spLocks noGrp="1"/>
          </p:cNvSpPr>
          <p:nvPr>
            <p:ph sz="half" idx="1"/>
          </p:nvPr>
        </p:nvSpPr>
        <p:spPr>
          <a:xfrm>
            <a:off x="533399" y="1600200"/>
            <a:ext cx="7553325" cy="280987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Is TCP a GBN or an SR protocol? Please give a brief explanation. 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2288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228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28094BAE-783A-40EC-AAC3-22F6F379D8B0}" type="slidenum">
              <a:rPr lang="en-US" altLang="ko-KR" smtClean="0">
                <a:ea typeface="굴림" pitchFamily="34" charset="-127"/>
              </a:rPr>
              <a:pPr/>
              <a:t>122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677150" cy="4648200"/>
          </a:xfrm>
        </p:spPr>
        <p:txBody>
          <a:bodyPr/>
          <a:lstStyle/>
          <a:p>
            <a:r>
              <a:rPr lang="en-US" altLang="zh-CN" dirty="0" smtClean="0"/>
              <a:t>Compare flow control and congestion control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Transport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4-</a:t>
            </a:r>
            <a:fld id="{FF0D41F8-8683-429C-82DB-294688D74386}" type="slidenum">
              <a:rPr lang="en-US" altLang="ko-KR" smtClean="0"/>
              <a:pPr>
                <a:defRPr/>
              </a:pPr>
              <a:t>123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Homewor</a:t>
            </a:r>
            <a:r>
              <a:rPr lang="en-US" altLang="zh-CN" dirty="0" smtClean="0"/>
              <a:t>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399" y="1600200"/>
            <a:ext cx="8121869" cy="4648200"/>
          </a:xfrm>
        </p:spPr>
        <p:txBody>
          <a:bodyPr/>
          <a:lstStyle/>
          <a:p>
            <a:r>
              <a:rPr lang="en-US" altLang="zh-CN" dirty="0" smtClean="0"/>
              <a:t>Describe the phenomenon of “global synchronization</a:t>
            </a:r>
            <a:r>
              <a:rPr lang="en-US" altLang="zh-CN" smtClean="0"/>
              <a:t>” caused by TCP.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Transport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4-</a:t>
            </a:r>
            <a:fld id="{FF0D41F8-8683-429C-82DB-294688D74386}" type="slidenum">
              <a:rPr lang="en-US" altLang="ko-KR" smtClean="0"/>
              <a:pPr>
                <a:defRPr/>
              </a:pPr>
              <a:t>124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399" y="1600200"/>
            <a:ext cx="7915275" cy="4648200"/>
          </a:xfrm>
        </p:spPr>
        <p:txBody>
          <a:bodyPr/>
          <a:lstStyle/>
          <a:p>
            <a:r>
              <a:rPr lang="en-US" altLang="zh-CN" dirty="0" smtClean="0"/>
              <a:t>Discuss the fairness problem of TCP.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Transport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4-</a:t>
            </a:r>
            <a:fld id="{FF0D41F8-8683-429C-82DB-294688D74386}" type="slidenum">
              <a:rPr lang="en-US" altLang="ko-KR" smtClean="0"/>
              <a:pPr>
                <a:defRPr/>
              </a:pPr>
              <a:t>125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039100" cy="4648200"/>
          </a:xfrm>
        </p:spPr>
        <p:txBody>
          <a:bodyPr/>
          <a:lstStyle/>
          <a:p>
            <a:r>
              <a:rPr lang="en-US" altLang="zh-CN" dirty="0" smtClean="0"/>
              <a:t>Describe the details of TCP congestion control.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Transport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4-</a:t>
            </a:r>
            <a:fld id="{FF0D41F8-8683-429C-82DB-294688D74386}" type="slidenum">
              <a:rPr lang="en-US" altLang="ko-KR" smtClean="0"/>
              <a:pPr>
                <a:defRPr/>
              </a:pPr>
              <a:t>126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993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83D4D6D6-93C5-4EFC-AAFA-3268B1510F54}" type="slidenum">
              <a:rPr lang="en-US" altLang="ko-KR" smtClean="0">
                <a:ea typeface="굴림" pitchFamily="34" charset="-127"/>
              </a:rPr>
              <a:pPr/>
              <a:t>13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39940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39941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39942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How demultiplexing works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39943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4114800" cy="5318125"/>
          </a:xfrm>
        </p:spPr>
        <p:txBody>
          <a:bodyPr/>
          <a:lstStyle/>
          <a:p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host receives IP </a:t>
            </a:r>
            <a:r>
              <a:rPr lang="en-US" altLang="ko-KR" sz="2000" dirty="0" err="1" smtClean="0">
                <a:solidFill>
                  <a:srgbClr val="FF0000"/>
                </a:solidFill>
                <a:ea typeface="굴림" pitchFamily="34" charset="-127"/>
              </a:rPr>
              <a:t>datagrams</a:t>
            </a:r>
            <a:endParaRPr lang="en-US" altLang="ko-KR" sz="2000" dirty="0" smtClean="0">
              <a:ea typeface="굴림" pitchFamily="34" charset="-127"/>
            </a:endParaRP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each datagram has source IP address, destination IP address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each datagram carries 1 transport-layer segment</a:t>
            </a:r>
            <a:endParaRPr lang="en-US" altLang="ko-KR" sz="1800" dirty="0" smtClean="0">
              <a:ea typeface="굴림" pitchFamily="34" charset="-127"/>
            </a:endParaRP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each segment has source, destination port numbers 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host uses IP addresses &amp; port numbers to direct segment to appropriate socket</a:t>
            </a:r>
          </a:p>
          <a:p>
            <a:r>
              <a:rPr lang="en-US" altLang="ko-KR" sz="2000" dirty="0" smtClean="0">
                <a:ea typeface="굴림" pitchFamily="34" charset="-127"/>
              </a:rPr>
              <a:t>The port numbers ranging from </a:t>
            </a:r>
            <a:r>
              <a:rPr lang="en-US" altLang="ko-KR" sz="2000" dirty="0" smtClean="0">
                <a:solidFill>
                  <a:schemeClr val="accent2"/>
                </a:solidFill>
                <a:ea typeface="굴림" pitchFamily="34" charset="-127"/>
              </a:rPr>
              <a:t>0</a:t>
            </a:r>
            <a:r>
              <a:rPr lang="en-US" altLang="ko-KR" sz="2000" dirty="0" smtClean="0">
                <a:ea typeface="굴림" pitchFamily="34" charset="-127"/>
              </a:rPr>
              <a:t> to </a:t>
            </a:r>
            <a:r>
              <a:rPr lang="en-US" altLang="ko-KR" sz="2000" dirty="0" smtClean="0">
                <a:solidFill>
                  <a:schemeClr val="accent2"/>
                </a:solidFill>
                <a:ea typeface="굴림" pitchFamily="34" charset="-127"/>
              </a:rPr>
              <a:t>1023</a:t>
            </a:r>
            <a:r>
              <a:rPr lang="en-US" altLang="ko-KR" sz="2000" dirty="0" smtClean="0">
                <a:ea typeface="굴림" pitchFamily="34" charset="-127"/>
              </a:rPr>
              <a:t> are called </a:t>
            </a:r>
            <a:r>
              <a:rPr lang="en-US" altLang="ko-KR" sz="2000" i="1" dirty="0" smtClean="0">
                <a:ea typeface="굴림" pitchFamily="34" charset="-127"/>
              </a:rPr>
              <a:t>well-known port numbers  </a:t>
            </a:r>
          </a:p>
          <a:p>
            <a:pPr lvl="1"/>
            <a:r>
              <a:rPr lang="en-US" altLang="ko-KR" sz="1600" dirty="0" smtClean="0">
                <a:ea typeface="굴림" pitchFamily="34" charset="-127"/>
              </a:rPr>
              <a:t>HTTP </a:t>
            </a:r>
            <a:r>
              <a:rPr lang="en-US" altLang="ko-KR" sz="1600" dirty="0" smtClean="0">
                <a:ea typeface="굴림" pitchFamily="34" charset="-127"/>
                <a:sym typeface="Wingdings" pitchFamily="2" charset="2"/>
              </a:rPr>
              <a:t></a:t>
            </a:r>
            <a:r>
              <a:rPr lang="en-US" altLang="ko-KR" sz="1600" dirty="0" smtClean="0">
                <a:ea typeface="굴림" pitchFamily="34" charset="-127"/>
              </a:rPr>
              <a:t> 80</a:t>
            </a:r>
          </a:p>
          <a:p>
            <a:pPr lvl="1"/>
            <a:r>
              <a:rPr lang="en-US" altLang="ko-KR" sz="1600" dirty="0" smtClean="0">
                <a:ea typeface="굴림" pitchFamily="34" charset="-127"/>
              </a:rPr>
              <a:t>FTP </a:t>
            </a:r>
            <a:r>
              <a:rPr lang="en-US" altLang="ko-KR" sz="1600" dirty="0" smtClean="0">
                <a:ea typeface="굴림" pitchFamily="34" charset="-127"/>
                <a:sym typeface="Wingdings" pitchFamily="2" charset="2"/>
              </a:rPr>
              <a:t></a:t>
            </a:r>
            <a:r>
              <a:rPr lang="en-US" altLang="ko-KR" sz="1600" dirty="0" smtClean="0">
                <a:ea typeface="굴림" pitchFamily="34" charset="-127"/>
              </a:rPr>
              <a:t> 21</a:t>
            </a:r>
          </a:p>
        </p:txBody>
      </p:sp>
      <p:sp>
        <p:nvSpPr>
          <p:cNvPr id="39944" name="Text Box 63"/>
          <p:cNvSpPr txBox="1">
            <a:spLocks noChangeArrowheads="1"/>
          </p:cNvSpPr>
          <p:nvPr/>
        </p:nvSpPr>
        <p:spPr bwMode="auto">
          <a:xfrm>
            <a:off x="5251450" y="2117725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solidFill>
                  <a:srgbClr val="FF0000"/>
                </a:solidFill>
                <a:ea typeface="굴림" pitchFamily="34" charset="-127"/>
              </a:rPr>
              <a:t>source port #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9945" name="Text Box 64"/>
          <p:cNvSpPr txBox="1">
            <a:spLocks noChangeArrowheads="1"/>
          </p:cNvSpPr>
          <p:nvPr/>
        </p:nvSpPr>
        <p:spPr bwMode="auto">
          <a:xfrm>
            <a:off x="7031038" y="2117725"/>
            <a:ext cx="1452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solidFill>
                  <a:srgbClr val="FF0000"/>
                </a:solidFill>
                <a:ea typeface="굴림" pitchFamily="34" charset="-127"/>
              </a:rPr>
              <a:t>dest port #</a:t>
            </a:r>
            <a:endParaRPr lang="en-US" altLang="ko-KR" sz="2400">
              <a:solidFill>
                <a:srgbClr val="FF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9946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7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8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9" name="Text Box 70"/>
          <p:cNvSpPr txBox="1">
            <a:spLocks noChangeArrowheads="1"/>
          </p:cNvSpPr>
          <p:nvPr/>
        </p:nvSpPr>
        <p:spPr bwMode="auto">
          <a:xfrm>
            <a:off x="6407150" y="1665288"/>
            <a:ext cx="949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pitchFamily="34" charset="-127"/>
              </a:rPr>
              <a:t>32 bits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9950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1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2" name="Text Box 73"/>
          <p:cNvSpPr txBox="1">
            <a:spLocks noChangeArrowheads="1"/>
          </p:cNvSpPr>
          <p:nvPr/>
        </p:nvSpPr>
        <p:spPr bwMode="auto">
          <a:xfrm>
            <a:off x="6151563" y="3951288"/>
            <a:ext cx="14462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34" charset="-127"/>
              </a:rPr>
              <a:t>application</a:t>
            </a:r>
          </a:p>
          <a:p>
            <a:r>
              <a:rPr lang="en-US" altLang="ko-KR" sz="2000">
                <a:ea typeface="굴림" pitchFamily="34" charset="-127"/>
              </a:rPr>
              <a:t>data </a:t>
            </a:r>
          </a:p>
          <a:p>
            <a:r>
              <a:rPr lang="en-US" altLang="ko-KR" sz="2000">
                <a:ea typeface="굴림" pitchFamily="34" charset="-127"/>
              </a:rPr>
              <a:t>(message)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9953" name="Text Box 74"/>
          <p:cNvSpPr txBox="1">
            <a:spLocks noChangeArrowheads="1"/>
          </p:cNvSpPr>
          <p:nvPr/>
        </p:nvSpPr>
        <p:spPr bwMode="auto">
          <a:xfrm>
            <a:off x="5668963" y="2860675"/>
            <a:ext cx="2506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34" charset="-127"/>
              </a:rPr>
              <a:t>other header fields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9954" name="Text Box 76"/>
          <p:cNvSpPr txBox="1">
            <a:spLocks noChangeArrowheads="1"/>
          </p:cNvSpPr>
          <p:nvPr/>
        </p:nvSpPr>
        <p:spPr bwMode="auto">
          <a:xfrm>
            <a:off x="5402263" y="5518150"/>
            <a:ext cx="3243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  <a:ea typeface="굴림" pitchFamily="34" charset="-127"/>
              </a:rPr>
              <a:t>TCP/UDP</a:t>
            </a:r>
            <a:r>
              <a:rPr lang="en-US" altLang="ko-KR" sz="2000" dirty="0">
                <a:ea typeface="굴림" pitchFamily="34" charset="-127"/>
              </a:rPr>
              <a:t> segment format</a:t>
            </a:r>
            <a:endParaRPr lang="en-US" altLang="ko-KR" sz="2400" dirty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9955" name="TextBox 18"/>
          <p:cNvSpPr txBox="1">
            <a:spLocks noChangeArrowheads="1"/>
          </p:cNvSpPr>
          <p:nvPr/>
        </p:nvSpPr>
        <p:spPr bwMode="auto">
          <a:xfrm>
            <a:off x="5168900" y="1222375"/>
            <a:ext cx="3532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>
                <a:solidFill>
                  <a:srgbClr val="2D2DB9"/>
                </a:solidFill>
                <a:ea typeface="굴림" pitchFamily="34" charset="-127"/>
              </a:rPr>
              <a:t>16-bit port number: 0-65535</a:t>
            </a:r>
            <a:endParaRPr lang="zh-CN" altLang="en-US" sz="1800">
              <a:solidFill>
                <a:srgbClr val="2D2DB9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096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7761AA15-09C7-4714-AE19-7FB8D29862D2}" type="slidenum">
              <a:rPr lang="en-US" altLang="ko-KR" smtClean="0">
                <a:ea typeface="굴림" pitchFamily="34" charset="-127"/>
              </a:rPr>
              <a:pPr/>
              <a:t>14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Connectionless demultiplexing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572000" cy="4648200"/>
          </a:xfrm>
        </p:spPr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Create sockets with port numbers (Java):</a:t>
            </a:r>
          </a:p>
          <a:p>
            <a:pPr>
              <a:buFont typeface="ZapfDingbats" pitchFamily="82" charset="2"/>
              <a:buNone/>
            </a:pPr>
            <a:r>
              <a:rPr lang="en-US" altLang="ko-KR" sz="1800" dirty="0" err="1" smtClean="0">
                <a:latin typeface="Courier New" pitchFamily="49" charset="0"/>
                <a:ea typeface="굴림" pitchFamily="34" charset="-127"/>
              </a:rPr>
              <a:t>DatagramSocket</a:t>
            </a:r>
            <a:r>
              <a:rPr lang="en-US" altLang="ko-KR" sz="1800" dirty="0" smtClean="0">
                <a:latin typeface="Courier New" pitchFamily="49" charset="0"/>
                <a:ea typeface="굴림" pitchFamily="34" charset="-127"/>
              </a:rPr>
              <a:t> mySocket1 = new </a:t>
            </a:r>
            <a:r>
              <a:rPr lang="en-US" altLang="ko-KR" sz="1800" dirty="0" err="1" smtClean="0">
                <a:latin typeface="Courier New" pitchFamily="49" charset="0"/>
                <a:ea typeface="굴림" pitchFamily="34" charset="-127"/>
              </a:rPr>
              <a:t>DatagramSocket</a:t>
            </a:r>
            <a:r>
              <a:rPr lang="en-US" altLang="ko-KR" sz="1800" dirty="0" smtClean="0">
                <a:latin typeface="Courier New" pitchFamily="49" charset="0"/>
                <a:ea typeface="굴림" pitchFamily="34" charset="-127"/>
              </a:rPr>
              <a:t>();</a:t>
            </a:r>
          </a:p>
          <a:p>
            <a:pPr>
              <a:buFont typeface="ZapfDingbats" pitchFamily="82" charset="2"/>
              <a:buNone/>
            </a:pPr>
            <a:r>
              <a:rPr lang="en-US" altLang="ko-KR" sz="1800" dirty="0" smtClean="0">
                <a:latin typeface="Courier New" pitchFamily="49" charset="0"/>
                <a:ea typeface="굴림" pitchFamily="34" charset="-127"/>
              </a:rPr>
              <a:t>or </a:t>
            </a:r>
          </a:p>
          <a:p>
            <a:pPr>
              <a:buFont typeface="ZapfDingbats" pitchFamily="82" charset="2"/>
              <a:buNone/>
            </a:pPr>
            <a:r>
              <a:rPr lang="en-US" altLang="ko-KR" sz="1800" dirty="0" err="1" smtClean="0">
                <a:latin typeface="Courier New" pitchFamily="49" charset="0"/>
                <a:ea typeface="굴림" pitchFamily="34" charset="-127"/>
              </a:rPr>
              <a:t>DatagramSocket</a:t>
            </a:r>
            <a:r>
              <a:rPr lang="en-US" altLang="ko-KR" sz="1800" dirty="0" smtClean="0">
                <a:latin typeface="Courier New" pitchFamily="49" charset="0"/>
                <a:ea typeface="굴림" pitchFamily="34" charset="-127"/>
              </a:rPr>
              <a:t> mySocket2 = new </a:t>
            </a:r>
            <a:r>
              <a:rPr lang="en-US" altLang="ko-KR" sz="1800" dirty="0" err="1" smtClean="0">
                <a:latin typeface="Courier New" pitchFamily="49" charset="0"/>
                <a:ea typeface="굴림" pitchFamily="34" charset="-127"/>
              </a:rPr>
              <a:t>DatagramSocket</a:t>
            </a:r>
            <a:r>
              <a:rPr lang="en-US" altLang="ko-KR" sz="1800" dirty="0" smtClean="0">
                <a:latin typeface="Courier New" pitchFamily="49" charset="0"/>
                <a:ea typeface="굴림" pitchFamily="34" charset="-127"/>
              </a:rPr>
              <a:t>(12535);</a:t>
            </a:r>
          </a:p>
          <a:p>
            <a:r>
              <a:rPr lang="en-US" altLang="ko-KR" sz="2400" dirty="0" smtClean="0">
                <a:ea typeface="굴림" pitchFamily="34" charset="-127"/>
              </a:rPr>
              <a:t>UDP socket </a:t>
            </a:r>
            <a:r>
              <a:rPr lang="en-US" altLang="ko-KR" sz="2400" u="sng" dirty="0" smtClean="0">
                <a:solidFill>
                  <a:srgbClr val="0070C0"/>
                </a:solidFill>
                <a:ea typeface="굴림" pitchFamily="34" charset="-127"/>
              </a:rPr>
              <a:t>identified</a:t>
            </a:r>
            <a:r>
              <a:rPr lang="en-US" altLang="ko-KR" sz="2400" dirty="0" smtClean="0">
                <a:solidFill>
                  <a:srgbClr val="0070C0"/>
                </a:solidFill>
                <a:ea typeface="굴림" pitchFamily="34" charset="-127"/>
              </a:rPr>
              <a:t> </a:t>
            </a:r>
            <a:r>
              <a:rPr lang="en-US" altLang="ko-KR" sz="2400" dirty="0" smtClean="0">
                <a:ea typeface="굴림" pitchFamily="34" charset="-127"/>
              </a:rPr>
              <a:t>by  </a:t>
            </a:r>
            <a:r>
              <a:rPr lang="en-US" altLang="ko-KR" sz="2400" dirty="0" smtClean="0">
                <a:solidFill>
                  <a:schemeClr val="accent2"/>
                </a:solidFill>
                <a:ea typeface="굴림" pitchFamily="34" charset="-127"/>
              </a:rPr>
              <a:t>two-</a:t>
            </a:r>
            <a:r>
              <a:rPr lang="en-US" altLang="ko-KR" sz="2400" dirty="0" err="1" smtClean="0">
                <a:solidFill>
                  <a:schemeClr val="accent2"/>
                </a:solidFill>
                <a:ea typeface="굴림" pitchFamily="34" charset="-127"/>
              </a:rPr>
              <a:t>tuple</a:t>
            </a:r>
            <a:r>
              <a:rPr lang="en-US" altLang="ko-KR" sz="2400" dirty="0" smtClean="0">
                <a:ea typeface="굴림" pitchFamily="34" charset="-127"/>
              </a:rPr>
              <a:t>:</a:t>
            </a:r>
          </a:p>
          <a:p>
            <a:pPr>
              <a:buFont typeface="ZapfDingbats" pitchFamily="82" charset="2"/>
              <a:buNone/>
            </a:pP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(</a:t>
            </a:r>
            <a:r>
              <a:rPr lang="en-US" altLang="ko-KR" sz="1800" dirty="0" err="1" smtClean="0">
                <a:solidFill>
                  <a:srgbClr val="FF0000"/>
                </a:solidFill>
                <a:ea typeface="굴림" pitchFamily="34" charset="-127"/>
              </a:rPr>
              <a:t>dest</a:t>
            </a:r>
            <a:r>
              <a:rPr lang="en-US" altLang="ko-KR" sz="1800" dirty="0" smtClean="0">
                <a:solidFill>
                  <a:srgbClr val="FF0000"/>
                </a:solidFill>
                <a:ea typeface="굴림" pitchFamily="34" charset="-127"/>
              </a:rPr>
              <a:t> IP address, </a:t>
            </a:r>
            <a:r>
              <a:rPr lang="en-US" altLang="ko-KR" sz="1800" dirty="0" err="1" smtClean="0">
                <a:solidFill>
                  <a:srgbClr val="FF0000"/>
                </a:solidFill>
                <a:ea typeface="굴림" pitchFamily="34" charset="-127"/>
              </a:rPr>
              <a:t>dest</a:t>
            </a:r>
            <a:r>
              <a:rPr lang="en-US" altLang="ko-KR" sz="1800" dirty="0" smtClean="0">
                <a:solidFill>
                  <a:srgbClr val="FF0000"/>
                </a:solidFill>
                <a:ea typeface="굴림" pitchFamily="34" charset="-127"/>
              </a:rPr>
              <a:t> port number)</a:t>
            </a:r>
            <a:endParaRPr lang="en-US" altLang="ko-KR" sz="2400" dirty="0" smtClean="0">
              <a:ea typeface="굴림" pitchFamily="34" charset="-127"/>
            </a:endParaRPr>
          </a:p>
        </p:txBody>
      </p:sp>
      <p:sp>
        <p:nvSpPr>
          <p:cNvPr id="40966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447800"/>
            <a:ext cx="4114800" cy="4648200"/>
          </a:xfrm>
        </p:spPr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When host receives UDP segment: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checks destination port number in segment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directs UDP segment to socket with that port number</a:t>
            </a:r>
          </a:p>
          <a:p>
            <a:r>
              <a:rPr lang="en-US" altLang="ko-KR" sz="2400" dirty="0" smtClean="0">
                <a:ea typeface="굴림" pitchFamily="34" charset="-127"/>
              </a:rPr>
              <a:t>IP </a:t>
            </a:r>
            <a:r>
              <a:rPr lang="en-US" altLang="ko-KR" sz="2400" dirty="0" err="1" smtClean="0">
                <a:ea typeface="굴림" pitchFamily="34" charset="-127"/>
              </a:rPr>
              <a:t>datagrams</a:t>
            </a:r>
            <a:r>
              <a:rPr lang="en-US" altLang="ko-KR" sz="2400" dirty="0" smtClean="0">
                <a:ea typeface="굴림" pitchFamily="34" charset="-127"/>
              </a:rPr>
              <a:t> with </a:t>
            </a:r>
            <a:r>
              <a:rPr lang="en-US" altLang="ko-KR" sz="2400" dirty="0" smtClean="0">
                <a:solidFill>
                  <a:schemeClr val="accent2"/>
                </a:solidFill>
                <a:ea typeface="굴림" pitchFamily="34" charset="-127"/>
              </a:rPr>
              <a:t>different source </a:t>
            </a:r>
            <a:r>
              <a:rPr lang="en-US" altLang="ko-KR" sz="2400" dirty="0" smtClean="0">
                <a:ea typeface="굴림" pitchFamily="34" charset="-127"/>
              </a:rPr>
              <a:t>IP addresses and/or source port numbers </a:t>
            </a:r>
            <a:r>
              <a:rPr lang="en-US" altLang="ko-KR" sz="2400" dirty="0" smtClean="0">
                <a:solidFill>
                  <a:schemeClr val="accent2"/>
                </a:solidFill>
                <a:ea typeface="굴림" pitchFamily="34" charset="-127"/>
              </a:rPr>
              <a:t>directed to same socket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913" y="5713413"/>
            <a:ext cx="4418012" cy="83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altLang="zh-CN" sz="2400" u="sng">
                <a:solidFill>
                  <a:srgbClr val="FF0000"/>
                </a:solidFill>
                <a:ea typeface="宋体" pitchFamily="2" charset="-122"/>
              </a:rPr>
              <a:t>Q:</a:t>
            </a:r>
            <a:r>
              <a:rPr lang="en-GB" altLang="zh-CN" sz="2400">
                <a:solidFill>
                  <a:srgbClr val="FFFFFF"/>
                </a:solidFill>
                <a:ea typeface="宋体" pitchFamily="2" charset="-122"/>
              </a:rPr>
              <a:t>What is the purpose of the source port number in UDP?</a:t>
            </a:r>
            <a:endParaRPr lang="zh-CN" altLang="en-US" sz="2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27637" y="2688223"/>
            <a:ext cx="123142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client side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60630" y="3631198"/>
            <a:ext cx="131799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server side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85899" y="3041363"/>
            <a:ext cx="370522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automatically assign the port number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198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B69054A8-608E-4E65-AD9E-65449A4CF73C}" type="slidenum">
              <a:rPr lang="en-US" altLang="ko-KR" smtClean="0">
                <a:ea typeface="굴림" pitchFamily="34" charset="-127"/>
              </a:rPr>
              <a:pPr/>
              <a:t>15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Connectionless demux (cont)</a:t>
            </a:r>
          </a:p>
        </p:txBody>
      </p:sp>
      <p:sp>
        <p:nvSpPr>
          <p:cNvPr id="41989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6096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000" smtClean="0">
                <a:latin typeface="Courier New" pitchFamily="49" charset="0"/>
                <a:ea typeface="굴림" pitchFamily="34" charset="-127"/>
              </a:rPr>
              <a:t>DatagramSocket serverSocket = new DatagramSocket(6428);</a:t>
            </a:r>
          </a:p>
          <a:p>
            <a:endParaRPr lang="en-US" altLang="ko-KR" smtClean="0">
              <a:ea typeface="굴림" pitchFamily="34" charset="-127"/>
            </a:endParaRPr>
          </a:p>
        </p:txBody>
      </p:sp>
      <p:sp>
        <p:nvSpPr>
          <p:cNvPr id="41990" name="Text Box 14"/>
          <p:cNvSpPr txBox="1">
            <a:spLocks noChangeArrowheads="1"/>
          </p:cNvSpPr>
          <p:nvPr/>
        </p:nvSpPr>
        <p:spPr bwMode="auto">
          <a:xfrm>
            <a:off x="7662863" y="4724400"/>
            <a:ext cx="86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2"/>
                </a:solidFill>
                <a:ea typeface="굴림" pitchFamily="34" charset="-127"/>
              </a:rPr>
              <a:t>Client</a:t>
            </a:r>
          </a:p>
          <a:p>
            <a:r>
              <a:rPr lang="en-US" altLang="ko-KR">
                <a:solidFill>
                  <a:schemeClr val="accent2"/>
                </a:solidFill>
                <a:ea typeface="굴림" pitchFamily="34" charset="-127"/>
              </a:rPr>
              <a:t>IP:B</a:t>
            </a:r>
          </a:p>
        </p:txBody>
      </p:sp>
      <p:grpSp>
        <p:nvGrpSpPr>
          <p:cNvPr id="41991" name="Group 4"/>
          <p:cNvGrpSpPr>
            <a:grpSpLocks/>
          </p:cNvGrpSpPr>
          <p:nvPr/>
        </p:nvGrpSpPr>
        <p:grpSpPr bwMode="auto">
          <a:xfrm>
            <a:off x="381000" y="2286000"/>
            <a:ext cx="1011238" cy="2381250"/>
            <a:chOff x="608" y="2454"/>
            <a:chExt cx="1261" cy="1500"/>
          </a:xfrm>
        </p:grpSpPr>
        <p:sp>
          <p:nvSpPr>
            <p:cNvPr id="42049" name="Rectangle 5"/>
            <p:cNvSpPr>
              <a:spLocks noChangeArrowheads="1"/>
            </p:cNvSpPr>
            <p:nvPr/>
          </p:nvSpPr>
          <p:spPr bwMode="auto">
            <a:xfrm>
              <a:off x="608" y="24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ko-KR" altLang="ko-KR">
                <a:ea typeface="굴림" pitchFamily="34" charset="-127"/>
              </a:endParaRPr>
            </a:p>
          </p:txBody>
        </p:sp>
        <p:sp>
          <p:nvSpPr>
            <p:cNvPr id="42050" name="Rectangle 6"/>
            <p:cNvSpPr>
              <a:spLocks noChangeArrowheads="1"/>
            </p:cNvSpPr>
            <p:nvPr/>
          </p:nvSpPr>
          <p:spPr bwMode="auto">
            <a:xfrm>
              <a:off x="608" y="27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ko-KR" altLang="ko-KR">
                <a:ea typeface="굴림" pitchFamily="34" charset="-127"/>
              </a:endParaRPr>
            </a:p>
          </p:txBody>
        </p:sp>
        <p:sp>
          <p:nvSpPr>
            <p:cNvPr id="42051" name="Rectangle 7"/>
            <p:cNvSpPr>
              <a:spLocks noChangeArrowheads="1"/>
            </p:cNvSpPr>
            <p:nvPr/>
          </p:nvSpPr>
          <p:spPr bwMode="auto">
            <a:xfrm>
              <a:off x="608" y="30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ko-KR" altLang="ko-KR">
                <a:ea typeface="굴림" pitchFamily="34" charset="-127"/>
              </a:endParaRPr>
            </a:p>
          </p:txBody>
        </p:sp>
        <p:sp>
          <p:nvSpPr>
            <p:cNvPr id="42052" name="Rectangle 8"/>
            <p:cNvSpPr>
              <a:spLocks noChangeArrowheads="1"/>
            </p:cNvSpPr>
            <p:nvPr/>
          </p:nvSpPr>
          <p:spPr bwMode="auto">
            <a:xfrm>
              <a:off x="608" y="33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ko-KR" altLang="ko-KR">
                <a:ea typeface="굴림" pitchFamily="34" charset="-127"/>
              </a:endParaRPr>
            </a:p>
          </p:txBody>
        </p:sp>
        <p:sp>
          <p:nvSpPr>
            <p:cNvPr id="42053" name="Rectangle 9"/>
            <p:cNvSpPr>
              <a:spLocks noChangeArrowheads="1"/>
            </p:cNvSpPr>
            <p:nvPr/>
          </p:nvSpPr>
          <p:spPr bwMode="auto">
            <a:xfrm>
              <a:off x="608" y="36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ko-KR" altLang="ko-KR">
                <a:ea typeface="굴림" pitchFamily="34" charset="-127"/>
              </a:endParaRPr>
            </a:p>
          </p:txBody>
        </p:sp>
      </p:grpSp>
      <p:grpSp>
        <p:nvGrpSpPr>
          <p:cNvPr id="41992" name="Group 10"/>
          <p:cNvGrpSpPr>
            <a:grpSpLocks/>
          </p:cNvGrpSpPr>
          <p:nvPr/>
        </p:nvGrpSpPr>
        <p:grpSpPr bwMode="auto">
          <a:xfrm>
            <a:off x="649288" y="2355850"/>
            <a:ext cx="598487" cy="500063"/>
            <a:chOff x="2614" y="2862"/>
            <a:chExt cx="377" cy="315"/>
          </a:xfrm>
        </p:grpSpPr>
        <p:sp>
          <p:nvSpPr>
            <p:cNvPr id="42047" name="Rectangle 11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42048" name="Oval 12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P2</a:t>
              </a:r>
            </a:p>
          </p:txBody>
        </p:sp>
      </p:grpSp>
      <p:sp>
        <p:nvSpPr>
          <p:cNvPr id="41993" name="Text Box 13"/>
          <p:cNvSpPr txBox="1">
            <a:spLocks noChangeArrowheads="1"/>
          </p:cNvSpPr>
          <p:nvPr/>
        </p:nvSpPr>
        <p:spPr bwMode="auto">
          <a:xfrm>
            <a:off x="465138" y="4721225"/>
            <a:ext cx="8683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2"/>
                </a:solidFill>
                <a:ea typeface="굴림" pitchFamily="34" charset="-127"/>
              </a:rPr>
              <a:t>client</a:t>
            </a:r>
          </a:p>
          <a:p>
            <a:r>
              <a:rPr lang="en-US" altLang="ko-KR" sz="2000">
                <a:solidFill>
                  <a:schemeClr val="accent2"/>
                </a:solidFill>
                <a:ea typeface="굴림" pitchFamily="34" charset="-127"/>
              </a:rPr>
              <a:t> IP: A</a:t>
            </a:r>
          </a:p>
        </p:txBody>
      </p:sp>
      <p:grpSp>
        <p:nvGrpSpPr>
          <p:cNvPr id="41994" name="Group 16"/>
          <p:cNvGrpSpPr>
            <a:grpSpLocks/>
          </p:cNvGrpSpPr>
          <p:nvPr/>
        </p:nvGrpSpPr>
        <p:grpSpPr bwMode="auto">
          <a:xfrm>
            <a:off x="7575550" y="2325688"/>
            <a:ext cx="598488" cy="500062"/>
            <a:chOff x="2614" y="2862"/>
            <a:chExt cx="377" cy="315"/>
          </a:xfrm>
        </p:grpSpPr>
        <p:sp>
          <p:nvSpPr>
            <p:cNvPr id="42045" name="Rectangle 17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42046" name="Oval 18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P1</a:t>
              </a:r>
            </a:p>
          </p:txBody>
        </p:sp>
      </p:grpSp>
      <p:sp>
        <p:nvSpPr>
          <p:cNvPr id="41995" name="Rectangle 20"/>
          <p:cNvSpPr>
            <a:spLocks noChangeArrowheads="1"/>
          </p:cNvSpPr>
          <p:nvPr/>
        </p:nvSpPr>
        <p:spPr bwMode="auto">
          <a:xfrm>
            <a:off x="7543800" y="2286000"/>
            <a:ext cx="9144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ea typeface="굴림" pitchFamily="34" charset="-127"/>
            </a:endParaRPr>
          </a:p>
        </p:txBody>
      </p:sp>
      <p:sp>
        <p:nvSpPr>
          <p:cNvPr id="41996" name="Rectangle 21"/>
          <p:cNvSpPr>
            <a:spLocks noChangeArrowheads="1"/>
          </p:cNvSpPr>
          <p:nvPr/>
        </p:nvSpPr>
        <p:spPr bwMode="auto">
          <a:xfrm>
            <a:off x="7543800" y="2762250"/>
            <a:ext cx="9144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ea typeface="굴림" pitchFamily="34" charset="-127"/>
            </a:endParaRPr>
          </a:p>
        </p:txBody>
      </p:sp>
      <p:sp>
        <p:nvSpPr>
          <p:cNvPr id="41997" name="Rectangle 22"/>
          <p:cNvSpPr>
            <a:spLocks noChangeArrowheads="1"/>
          </p:cNvSpPr>
          <p:nvPr/>
        </p:nvSpPr>
        <p:spPr bwMode="auto">
          <a:xfrm>
            <a:off x="7543800" y="3238500"/>
            <a:ext cx="9144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ea typeface="굴림" pitchFamily="34" charset="-127"/>
            </a:endParaRPr>
          </a:p>
        </p:txBody>
      </p:sp>
      <p:sp>
        <p:nvSpPr>
          <p:cNvPr id="41998" name="Rectangle 23"/>
          <p:cNvSpPr>
            <a:spLocks noChangeArrowheads="1"/>
          </p:cNvSpPr>
          <p:nvPr/>
        </p:nvSpPr>
        <p:spPr bwMode="auto">
          <a:xfrm>
            <a:off x="7543800" y="3714750"/>
            <a:ext cx="9144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ea typeface="굴림" pitchFamily="34" charset="-127"/>
            </a:endParaRPr>
          </a:p>
        </p:txBody>
      </p:sp>
      <p:sp>
        <p:nvSpPr>
          <p:cNvPr id="41999" name="Rectangle 24"/>
          <p:cNvSpPr>
            <a:spLocks noChangeArrowheads="1"/>
          </p:cNvSpPr>
          <p:nvPr/>
        </p:nvSpPr>
        <p:spPr bwMode="auto">
          <a:xfrm>
            <a:off x="7543800" y="4191000"/>
            <a:ext cx="9144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ea typeface="굴림" pitchFamily="34" charset="-127"/>
            </a:endParaRPr>
          </a:p>
        </p:txBody>
      </p:sp>
      <p:grpSp>
        <p:nvGrpSpPr>
          <p:cNvPr id="42000" name="Group 28"/>
          <p:cNvGrpSpPr>
            <a:grpSpLocks/>
          </p:cNvGrpSpPr>
          <p:nvPr/>
        </p:nvGrpSpPr>
        <p:grpSpPr bwMode="auto">
          <a:xfrm>
            <a:off x="7637463" y="2362200"/>
            <a:ext cx="598487" cy="500063"/>
            <a:chOff x="2614" y="2862"/>
            <a:chExt cx="377" cy="315"/>
          </a:xfrm>
        </p:grpSpPr>
        <p:sp>
          <p:nvSpPr>
            <p:cNvPr id="42043" name="Rectangle 29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42044" name="Oval 30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P1</a:t>
              </a:r>
            </a:p>
          </p:txBody>
        </p:sp>
      </p:grpSp>
      <p:sp>
        <p:nvSpPr>
          <p:cNvPr id="42001" name="Rectangle 49"/>
          <p:cNvSpPr>
            <a:spLocks noChangeArrowheads="1"/>
          </p:cNvSpPr>
          <p:nvPr/>
        </p:nvSpPr>
        <p:spPr bwMode="auto">
          <a:xfrm>
            <a:off x="3733800" y="2286000"/>
            <a:ext cx="12954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ko-KR" altLang="ko-KR">
              <a:ea typeface="굴림" pitchFamily="34" charset="-127"/>
            </a:endParaRPr>
          </a:p>
        </p:txBody>
      </p:sp>
      <p:sp>
        <p:nvSpPr>
          <p:cNvPr id="42002" name="Rectangle 50"/>
          <p:cNvSpPr>
            <a:spLocks noChangeArrowheads="1"/>
          </p:cNvSpPr>
          <p:nvPr/>
        </p:nvSpPr>
        <p:spPr bwMode="auto">
          <a:xfrm>
            <a:off x="3733800" y="2762250"/>
            <a:ext cx="12954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ko-KR" altLang="ko-KR">
              <a:ea typeface="굴림" pitchFamily="34" charset="-127"/>
            </a:endParaRPr>
          </a:p>
        </p:txBody>
      </p:sp>
      <p:sp>
        <p:nvSpPr>
          <p:cNvPr id="42003" name="Rectangle 51"/>
          <p:cNvSpPr>
            <a:spLocks noChangeArrowheads="1"/>
          </p:cNvSpPr>
          <p:nvPr/>
        </p:nvSpPr>
        <p:spPr bwMode="auto">
          <a:xfrm>
            <a:off x="3733800" y="3238500"/>
            <a:ext cx="12954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ko-KR" altLang="ko-KR">
              <a:ea typeface="굴림" pitchFamily="34" charset="-127"/>
            </a:endParaRPr>
          </a:p>
        </p:txBody>
      </p:sp>
      <p:sp>
        <p:nvSpPr>
          <p:cNvPr id="42004" name="Rectangle 52"/>
          <p:cNvSpPr>
            <a:spLocks noChangeArrowheads="1"/>
          </p:cNvSpPr>
          <p:nvPr/>
        </p:nvSpPr>
        <p:spPr bwMode="auto">
          <a:xfrm>
            <a:off x="3733800" y="3714750"/>
            <a:ext cx="12954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ko-KR" altLang="ko-KR">
              <a:ea typeface="굴림" pitchFamily="34" charset="-127"/>
            </a:endParaRPr>
          </a:p>
        </p:txBody>
      </p:sp>
      <p:sp>
        <p:nvSpPr>
          <p:cNvPr id="42005" name="Rectangle 53"/>
          <p:cNvSpPr>
            <a:spLocks noChangeArrowheads="1"/>
          </p:cNvSpPr>
          <p:nvPr/>
        </p:nvSpPr>
        <p:spPr bwMode="auto">
          <a:xfrm>
            <a:off x="3733800" y="4191000"/>
            <a:ext cx="12954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ko-KR" altLang="ko-KR">
              <a:ea typeface="굴림" pitchFamily="34" charset="-127"/>
            </a:endParaRPr>
          </a:p>
        </p:txBody>
      </p:sp>
      <p:grpSp>
        <p:nvGrpSpPr>
          <p:cNvPr id="42006" name="Group 54"/>
          <p:cNvGrpSpPr>
            <a:grpSpLocks/>
          </p:cNvGrpSpPr>
          <p:nvPr/>
        </p:nvGrpSpPr>
        <p:grpSpPr bwMode="auto">
          <a:xfrm>
            <a:off x="4076700" y="2432050"/>
            <a:ext cx="766763" cy="500063"/>
            <a:chOff x="2614" y="2862"/>
            <a:chExt cx="377" cy="315"/>
          </a:xfrm>
        </p:grpSpPr>
        <p:sp>
          <p:nvSpPr>
            <p:cNvPr id="42041" name="Rectangle 55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42042" name="Oval 56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P3</a:t>
              </a:r>
            </a:p>
          </p:txBody>
        </p:sp>
      </p:grpSp>
      <p:sp>
        <p:nvSpPr>
          <p:cNvPr id="42007" name="Text Box 57"/>
          <p:cNvSpPr txBox="1">
            <a:spLocks noChangeArrowheads="1"/>
          </p:cNvSpPr>
          <p:nvPr/>
        </p:nvSpPr>
        <p:spPr bwMode="auto">
          <a:xfrm>
            <a:off x="3919538" y="4797425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2"/>
                </a:solidFill>
                <a:ea typeface="굴림" pitchFamily="34" charset="-127"/>
              </a:rPr>
              <a:t>server</a:t>
            </a:r>
          </a:p>
          <a:p>
            <a:r>
              <a:rPr lang="en-US" altLang="ko-KR" sz="2000">
                <a:solidFill>
                  <a:schemeClr val="accent2"/>
                </a:solidFill>
                <a:ea typeface="굴림" pitchFamily="34" charset="-127"/>
              </a:rPr>
              <a:t>IP: C</a:t>
            </a:r>
          </a:p>
        </p:txBody>
      </p:sp>
      <p:grpSp>
        <p:nvGrpSpPr>
          <p:cNvPr id="7" name="组合 69"/>
          <p:cNvGrpSpPr>
            <a:grpSpLocks/>
          </p:cNvGrpSpPr>
          <p:nvPr/>
        </p:nvGrpSpPr>
        <p:grpSpPr bwMode="auto">
          <a:xfrm>
            <a:off x="1066800" y="2816225"/>
            <a:ext cx="3124200" cy="1527175"/>
            <a:chOff x="1066800" y="2816225"/>
            <a:chExt cx="3124200" cy="1527175"/>
          </a:xfrm>
        </p:grpSpPr>
        <p:sp>
          <p:nvSpPr>
            <p:cNvPr id="42038" name="Line 33"/>
            <p:cNvSpPr>
              <a:spLocks noChangeShapeType="1"/>
            </p:cNvSpPr>
            <p:nvPr/>
          </p:nvSpPr>
          <p:spPr bwMode="auto">
            <a:xfrm flipV="1">
              <a:off x="1066800" y="2816225"/>
              <a:ext cx="0" cy="1524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9" name="Line 58"/>
            <p:cNvSpPr>
              <a:spLocks noChangeShapeType="1"/>
            </p:cNvSpPr>
            <p:nvPr/>
          </p:nvSpPr>
          <p:spPr bwMode="auto">
            <a:xfrm>
              <a:off x="4191000" y="2819400"/>
              <a:ext cx="0" cy="1524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0" name="Line 67"/>
            <p:cNvSpPr>
              <a:spLocks noChangeShapeType="1"/>
            </p:cNvSpPr>
            <p:nvPr/>
          </p:nvSpPr>
          <p:spPr bwMode="auto">
            <a:xfrm>
              <a:off x="1066800" y="4343400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2667000" y="3505200"/>
            <a:ext cx="990600" cy="914400"/>
            <a:chOff x="2160" y="3504"/>
            <a:chExt cx="624" cy="576"/>
          </a:xfrm>
        </p:grpSpPr>
        <p:sp>
          <p:nvSpPr>
            <p:cNvPr id="42035" name="Rectangle 41"/>
            <p:cNvSpPr>
              <a:spLocks noChangeArrowheads="1"/>
            </p:cNvSpPr>
            <p:nvPr/>
          </p:nvSpPr>
          <p:spPr bwMode="auto">
            <a:xfrm>
              <a:off x="2160" y="350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SP: 6428</a:t>
              </a:r>
            </a:p>
          </p:txBody>
        </p:sp>
        <p:sp>
          <p:nvSpPr>
            <p:cNvPr id="42036" name="Rectangle 42"/>
            <p:cNvSpPr>
              <a:spLocks noChangeArrowheads="1"/>
            </p:cNvSpPr>
            <p:nvPr/>
          </p:nvSpPr>
          <p:spPr bwMode="auto">
            <a:xfrm>
              <a:off x="2160" y="369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DP: 9157</a:t>
              </a:r>
            </a:p>
          </p:txBody>
        </p:sp>
        <p:sp>
          <p:nvSpPr>
            <p:cNvPr id="42037" name="Rectangle 43"/>
            <p:cNvSpPr>
              <a:spLocks noChangeArrowheads="1"/>
            </p:cNvSpPr>
            <p:nvPr/>
          </p:nvSpPr>
          <p:spPr bwMode="auto">
            <a:xfrm>
              <a:off x="2160" y="388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pitchFamily="34" charset="-127"/>
              </a:endParaRPr>
            </a:p>
          </p:txBody>
        </p:sp>
      </p:grpSp>
      <p:grpSp>
        <p:nvGrpSpPr>
          <p:cNvPr id="9" name="组合 72"/>
          <p:cNvGrpSpPr>
            <a:grpSpLocks/>
          </p:cNvGrpSpPr>
          <p:nvPr/>
        </p:nvGrpSpPr>
        <p:grpSpPr bwMode="auto">
          <a:xfrm>
            <a:off x="4572000" y="2743200"/>
            <a:ext cx="3505200" cy="1752600"/>
            <a:chOff x="4572000" y="2743200"/>
            <a:chExt cx="3505200" cy="1752600"/>
          </a:xfrm>
        </p:grpSpPr>
        <p:sp>
          <p:nvSpPr>
            <p:cNvPr id="42032" name="Line 34"/>
            <p:cNvSpPr>
              <a:spLocks noChangeShapeType="1"/>
            </p:cNvSpPr>
            <p:nvPr/>
          </p:nvSpPr>
          <p:spPr bwMode="auto">
            <a:xfrm>
              <a:off x="8077200" y="2743200"/>
              <a:ext cx="0" cy="1752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3" name="Line 70"/>
            <p:cNvSpPr>
              <a:spLocks noChangeShapeType="1"/>
            </p:cNvSpPr>
            <p:nvPr/>
          </p:nvSpPr>
          <p:spPr bwMode="auto">
            <a:xfrm flipV="1">
              <a:off x="4572000" y="2819400"/>
              <a:ext cx="0" cy="1676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4" name="Line 71"/>
            <p:cNvSpPr>
              <a:spLocks noChangeShapeType="1"/>
            </p:cNvSpPr>
            <p:nvPr/>
          </p:nvSpPr>
          <p:spPr bwMode="auto">
            <a:xfrm>
              <a:off x="4572000" y="4495800"/>
              <a:ext cx="3505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组合 75"/>
          <p:cNvGrpSpPr>
            <a:grpSpLocks/>
          </p:cNvGrpSpPr>
          <p:nvPr/>
        </p:nvGrpSpPr>
        <p:grpSpPr bwMode="auto">
          <a:xfrm>
            <a:off x="838200" y="2749550"/>
            <a:ext cx="3505200" cy="1755775"/>
            <a:chOff x="838200" y="4327665"/>
            <a:chExt cx="3505200" cy="1755775"/>
          </a:xfrm>
        </p:grpSpPr>
        <p:sp>
          <p:nvSpPr>
            <p:cNvPr id="42029" name="Line 59"/>
            <p:cNvSpPr>
              <a:spLocks noChangeShapeType="1"/>
            </p:cNvSpPr>
            <p:nvPr/>
          </p:nvSpPr>
          <p:spPr bwMode="auto">
            <a:xfrm flipV="1">
              <a:off x="4343400" y="4396990"/>
              <a:ext cx="0" cy="1676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0" name="Line 15"/>
            <p:cNvSpPr>
              <a:spLocks noChangeShapeType="1"/>
            </p:cNvSpPr>
            <p:nvPr/>
          </p:nvSpPr>
          <p:spPr bwMode="auto">
            <a:xfrm>
              <a:off x="838200" y="4327665"/>
              <a:ext cx="0" cy="1752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1" name="Line 68"/>
            <p:cNvSpPr>
              <a:spLocks noChangeShapeType="1"/>
            </p:cNvSpPr>
            <p:nvPr/>
          </p:nvSpPr>
          <p:spPr bwMode="auto">
            <a:xfrm>
              <a:off x="838200" y="6083440"/>
              <a:ext cx="3505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70"/>
          <p:cNvGrpSpPr>
            <a:grpSpLocks/>
          </p:cNvGrpSpPr>
          <p:nvPr/>
        </p:nvGrpSpPr>
        <p:grpSpPr bwMode="auto">
          <a:xfrm>
            <a:off x="4724400" y="2743200"/>
            <a:ext cx="3124200" cy="1600200"/>
            <a:chOff x="4724400" y="2743200"/>
            <a:chExt cx="3124200" cy="1600200"/>
          </a:xfrm>
        </p:grpSpPr>
        <p:sp>
          <p:nvSpPr>
            <p:cNvPr id="42026" name="Line 31"/>
            <p:cNvSpPr>
              <a:spLocks noChangeShapeType="1"/>
            </p:cNvSpPr>
            <p:nvPr/>
          </p:nvSpPr>
          <p:spPr bwMode="auto">
            <a:xfrm flipV="1">
              <a:off x="7848600" y="2743200"/>
              <a:ext cx="0" cy="1600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7" name="Line 73"/>
            <p:cNvSpPr>
              <a:spLocks noChangeShapeType="1"/>
            </p:cNvSpPr>
            <p:nvPr/>
          </p:nvSpPr>
          <p:spPr bwMode="auto">
            <a:xfrm>
              <a:off x="4724400" y="2819400"/>
              <a:ext cx="0" cy="1524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8" name="Line 75"/>
            <p:cNvSpPr>
              <a:spLocks noChangeShapeType="1"/>
            </p:cNvSpPr>
            <p:nvPr/>
          </p:nvSpPr>
          <p:spPr bwMode="auto">
            <a:xfrm>
              <a:off x="4724400" y="4343400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73"/>
          <p:cNvGrpSpPr>
            <a:grpSpLocks/>
          </p:cNvGrpSpPr>
          <p:nvPr/>
        </p:nvGrpSpPr>
        <p:grpSpPr bwMode="auto">
          <a:xfrm>
            <a:off x="1600200" y="4419600"/>
            <a:ext cx="990600" cy="914400"/>
            <a:chOff x="1600200" y="4419600"/>
            <a:chExt cx="990600" cy="914400"/>
          </a:xfrm>
        </p:grpSpPr>
        <p:sp>
          <p:nvSpPr>
            <p:cNvPr id="42023" name="Rectangle 37"/>
            <p:cNvSpPr>
              <a:spLocks noChangeArrowheads="1"/>
            </p:cNvSpPr>
            <p:nvPr/>
          </p:nvSpPr>
          <p:spPr bwMode="auto">
            <a:xfrm>
              <a:off x="1600200" y="4419600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SP: 9157</a:t>
              </a:r>
            </a:p>
          </p:txBody>
        </p:sp>
        <p:sp>
          <p:nvSpPr>
            <p:cNvPr id="42024" name="Rectangle 38"/>
            <p:cNvSpPr>
              <a:spLocks noChangeArrowheads="1"/>
            </p:cNvSpPr>
            <p:nvPr/>
          </p:nvSpPr>
          <p:spPr bwMode="auto">
            <a:xfrm>
              <a:off x="1600200" y="4724400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DP: 6428</a:t>
              </a:r>
            </a:p>
          </p:txBody>
        </p:sp>
        <p:sp>
          <p:nvSpPr>
            <p:cNvPr id="42025" name="Rectangle 39"/>
            <p:cNvSpPr>
              <a:spLocks noChangeArrowheads="1"/>
            </p:cNvSpPr>
            <p:nvPr/>
          </p:nvSpPr>
          <p:spPr bwMode="auto">
            <a:xfrm>
              <a:off x="1600200" y="5029200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pitchFamily="34" charset="-127"/>
              </a:endParaRPr>
            </a:p>
          </p:txBody>
        </p:sp>
      </p:grpSp>
      <p:grpSp>
        <p:nvGrpSpPr>
          <p:cNvPr id="13" name="Group 78"/>
          <p:cNvGrpSpPr>
            <a:grpSpLocks/>
          </p:cNvGrpSpPr>
          <p:nvPr/>
        </p:nvGrpSpPr>
        <p:grpSpPr bwMode="auto">
          <a:xfrm>
            <a:off x="5105400" y="3505200"/>
            <a:ext cx="990600" cy="914400"/>
            <a:chOff x="2160" y="3504"/>
            <a:chExt cx="624" cy="576"/>
          </a:xfrm>
        </p:grpSpPr>
        <p:sp>
          <p:nvSpPr>
            <p:cNvPr id="42020" name="Rectangle 79"/>
            <p:cNvSpPr>
              <a:spLocks noChangeArrowheads="1"/>
            </p:cNvSpPr>
            <p:nvPr/>
          </p:nvSpPr>
          <p:spPr bwMode="auto">
            <a:xfrm>
              <a:off x="2160" y="350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SP: 6428</a:t>
              </a:r>
            </a:p>
          </p:txBody>
        </p:sp>
        <p:sp>
          <p:nvSpPr>
            <p:cNvPr id="42021" name="Rectangle 80"/>
            <p:cNvSpPr>
              <a:spLocks noChangeArrowheads="1"/>
            </p:cNvSpPr>
            <p:nvPr/>
          </p:nvSpPr>
          <p:spPr bwMode="auto">
            <a:xfrm>
              <a:off x="2160" y="369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DP: 5775</a:t>
              </a:r>
            </a:p>
          </p:txBody>
        </p:sp>
        <p:sp>
          <p:nvSpPr>
            <p:cNvPr id="42022" name="Rectangle 81"/>
            <p:cNvSpPr>
              <a:spLocks noChangeArrowheads="1"/>
            </p:cNvSpPr>
            <p:nvPr/>
          </p:nvSpPr>
          <p:spPr bwMode="auto">
            <a:xfrm>
              <a:off x="2160" y="388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pitchFamily="34" charset="-127"/>
              </a:endParaRPr>
            </a:p>
          </p:txBody>
        </p:sp>
      </p:grpSp>
      <p:grpSp>
        <p:nvGrpSpPr>
          <p:cNvPr id="14" name="Group 82"/>
          <p:cNvGrpSpPr>
            <a:grpSpLocks/>
          </p:cNvGrpSpPr>
          <p:nvPr/>
        </p:nvGrpSpPr>
        <p:grpSpPr bwMode="auto">
          <a:xfrm>
            <a:off x="6248400" y="4419600"/>
            <a:ext cx="990600" cy="914400"/>
            <a:chOff x="2160" y="3504"/>
            <a:chExt cx="624" cy="576"/>
          </a:xfrm>
        </p:grpSpPr>
        <p:sp>
          <p:nvSpPr>
            <p:cNvPr id="42017" name="Rectangle 83"/>
            <p:cNvSpPr>
              <a:spLocks noChangeArrowheads="1"/>
            </p:cNvSpPr>
            <p:nvPr/>
          </p:nvSpPr>
          <p:spPr bwMode="auto">
            <a:xfrm>
              <a:off x="2160" y="350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SP: 5775</a:t>
              </a:r>
            </a:p>
          </p:txBody>
        </p:sp>
        <p:sp>
          <p:nvSpPr>
            <p:cNvPr id="42018" name="Rectangle 84"/>
            <p:cNvSpPr>
              <a:spLocks noChangeArrowheads="1"/>
            </p:cNvSpPr>
            <p:nvPr/>
          </p:nvSpPr>
          <p:spPr bwMode="auto">
            <a:xfrm>
              <a:off x="2160" y="369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DP: 6428</a:t>
              </a:r>
            </a:p>
          </p:txBody>
        </p:sp>
        <p:sp>
          <p:nvSpPr>
            <p:cNvPr id="42019" name="Rectangle 85"/>
            <p:cNvSpPr>
              <a:spLocks noChangeArrowheads="1"/>
            </p:cNvSpPr>
            <p:nvPr/>
          </p:nvSpPr>
          <p:spPr bwMode="auto">
            <a:xfrm>
              <a:off x="2160" y="388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pitchFamily="34" charset="-127"/>
              </a:endParaRPr>
            </a:p>
          </p:txBody>
        </p:sp>
      </p:grpSp>
      <p:sp>
        <p:nvSpPr>
          <p:cNvPr id="42016" name="Text Box 87"/>
          <p:cNvSpPr txBox="1">
            <a:spLocks noChangeArrowheads="1"/>
          </p:cNvSpPr>
          <p:nvPr/>
        </p:nvSpPr>
        <p:spPr bwMode="auto">
          <a:xfrm>
            <a:off x="381000" y="5715000"/>
            <a:ext cx="3636963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ea typeface="굴림" pitchFamily="34" charset="-127"/>
              </a:rPr>
              <a:t>SP provides “return address”</a:t>
            </a:r>
            <a:endParaRPr lang="en-US" altLang="ko-KR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301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26F79DFD-4A32-4B0A-B70E-195A595D264B}" type="slidenum">
              <a:rPr lang="en-US" altLang="ko-KR" smtClean="0">
                <a:ea typeface="굴림" pitchFamily="34" charset="-127"/>
              </a:rPr>
              <a:pPr/>
              <a:t>16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Connection-oriented demux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4070350" cy="4648200"/>
          </a:xfrm>
        </p:spPr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TCP socket</a:t>
            </a:r>
            <a:r>
              <a:rPr lang="en-US" altLang="ko-KR" sz="2400" dirty="0" smtClean="0">
                <a:solidFill>
                  <a:srgbClr val="0070C0"/>
                </a:solidFill>
                <a:ea typeface="굴림" pitchFamily="34" charset="-127"/>
              </a:rPr>
              <a:t> identified </a:t>
            </a:r>
            <a:r>
              <a:rPr lang="en-US" altLang="ko-KR" sz="2400" dirty="0" smtClean="0">
                <a:ea typeface="굴림" pitchFamily="34" charset="-127"/>
              </a:rPr>
              <a:t>by </a:t>
            </a:r>
            <a:r>
              <a:rPr lang="en-US" altLang="ko-KR" sz="2400" dirty="0" smtClean="0">
                <a:solidFill>
                  <a:schemeClr val="accent2"/>
                </a:solidFill>
                <a:ea typeface="굴림" pitchFamily="34" charset="-127"/>
              </a:rPr>
              <a:t>4-tuple</a:t>
            </a:r>
            <a:r>
              <a:rPr lang="en-US" altLang="ko-KR" sz="2400" dirty="0" smtClean="0">
                <a:ea typeface="굴림" pitchFamily="34" charset="-127"/>
              </a:rPr>
              <a:t>: </a:t>
            </a:r>
          </a:p>
          <a:p>
            <a:pPr lvl="1"/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source IP address</a:t>
            </a:r>
          </a:p>
          <a:p>
            <a:pPr lvl="1"/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source port number</a:t>
            </a:r>
          </a:p>
          <a:p>
            <a:pPr lvl="1"/>
            <a:r>
              <a:rPr lang="en-US" altLang="ko-KR" sz="2000" dirty="0" err="1" smtClean="0">
                <a:solidFill>
                  <a:srgbClr val="FF0000"/>
                </a:solidFill>
                <a:ea typeface="굴림" pitchFamily="34" charset="-127"/>
              </a:rPr>
              <a:t>dest</a:t>
            </a: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 IP address</a:t>
            </a:r>
          </a:p>
          <a:p>
            <a:pPr lvl="1"/>
            <a:r>
              <a:rPr lang="en-US" altLang="ko-KR" sz="2000" dirty="0" err="1" smtClean="0">
                <a:solidFill>
                  <a:srgbClr val="FF0000"/>
                </a:solidFill>
                <a:ea typeface="굴림" pitchFamily="34" charset="-127"/>
              </a:rPr>
              <a:t>dest</a:t>
            </a: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 port number</a:t>
            </a:r>
          </a:p>
          <a:p>
            <a:r>
              <a:rPr lang="en-US" altLang="zh-CN" sz="2400" dirty="0" smtClean="0">
                <a:ea typeface="宋体" pitchFamily="2" charset="-122"/>
              </a:rPr>
              <a:t>Two arriving TCP segments with 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</a:rPr>
              <a:t>different source</a:t>
            </a:r>
            <a:r>
              <a:rPr lang="en-US" altLang="zh-CN" sz="2400" dirty="0" smtClean="0">
                <a:ea typeface="宋体" pitchFamily="2" charset="-122"/>
              </a:rPr>
              <a:t> IP addresses or source port numbers will be 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</a:rPr>
              <a:t>directed to two different sockets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  <a:endParaRPr lang="zh-CN" altLang="en-US" sz="2400" dirty="0" smtClean="0">
              <a:ea typeface="宋体" pitchFamily="2" charset="-122"/>
            </a:endParaRPr>
          </a:p>
          <a:p>
            <a:endParaRPr lang="en-US" altLang="ko-KR" sz="2400" dirty="0" smtClean="0">
              <a:ea typeface="굴림" pitchFamily="34" charset="-127"/>
            </a:endParaRPr>
          </a:p>
        </p:txBody>
      </p:sp>
      <p:sp>
        <p:nvSpPr>
          <p:cNvPr id="4301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14800" cy="4648200"/>
          </a:xfrm>
        </p:spPr>
        <p:txBody>
          <a:bodyPr/>
          <a:lstStyle/>
          <a:p>
            <a:r>
              <a:rPr lang="en-US" altLang="ko-KR" sz="2400" smtClean="0">
                <a:ea typeface="굴림" pitchFamily="34" charset="-127"/>
              </a:rPr>
              <a:t>Server host may support many simultaneous TCP sockets: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each socket identified by its own 4-tuple</a:t>
            </a:r>
          </a:p>
          <a:p>
            <a:r>
              <a:rPr lang="en-US" altLang="ko-KR" sz="2400" smtClean="0">
                <a:ea typeface="굴림" pitchFamily="34" charset="-127"/>
              </a:rPr>
              <a:t>Web servers have different sockets for each connecting client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non-persistent HTTP will have different socket for each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4035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F9F539C3-8889-423B-B149-3F7909ACDAFD}" type="slidenum">
              <a:rPr lang="en-US" altLang="ko-KR" smtClean="0">
                <a:ea typeface="굴림" pitchFamily="34" charset="-127"/>
              </a:rPr>
              <a:pPr/>
              <a:t>17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Connection-oriented demux (cont)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7662863" y="4724400"/>
            <a:ext cx="86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2"/>
                </a:solidFill>
                <a:ea typeface="굴림" pitchFamily="34" charset="-127"/>
              </a:rPr>
              <a:t>Client</a:t>
            </a:r>
          </a:p>
          <a:p>
            <a:r>
              <a:rPr lang="en-US" altLang="ko-KR">
                <a:solidFill>
                  <a:schemeClr val="accent2"/>
                </a:solidFill>
                <a:ea typeface="굴림" pitchFamily="34" charset="-127"/>
              </a:rPr>
              <a:t>IP:B</a:t>
            </a:r>
          </a:p>
        </p:txBody>
      </p:sp>
      <p:grpSp>
        <p:nvGrpSpPr>
          <p:cNvPr id="44038" name="Group 87"/>
          <p:cNvGrpSpPr>
            <a:grpSpLocks/>
          </p:cNvGrpSpPr>
          <p:nvPr/>
        </p:nvGrpSpPr>
        <p:grpSpPr bwMode="auto">
          <a:xfrm>
            <a:off x="381000" y="2286000"/>
            <a:ext cx="1011238" cy="3136900"/>
            <a:chOff x="240" y="1440"/>
            <a:chExt cx="637" cy="1976"/>
          </a:xfrm>
        </p:grpSpPr>
        <p:grpSp>
          <p:nvGrpSpPr>
            <p:cNvPr id="44099" name="Group 6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44105" name="Rectangle 7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ko-KR" altLang="ko-KR">
                  <a:ea typeface="굴림" pitchFamily="34" charset="-127"/>
                </a:endParaRPr>
              </a:p>
            </p:txBody>
          </p:sp>
          <p:sp>
            <p:nvSpPr>
              <p:cNvPr id="44106" name="Rectangle 8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ko-KR" altLang="ko-KR">
                  <a:ea typeface="굴림" pitchFamily="34" charset="-127"/>
                </a:endParaRPr>
              </a:p>
            </p:txBody>
          </p:sp>
          <p:sp>
            <p:nvSpPr>
              <p:cNvPr id="44107" name="Rectangle 9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ko-KR" altLang="ko-KR">
                  <a:ea typeface="굴림" pitchFamily="34" charset="-127"/>
                </a:endParaRPr>
              </a:p>
            </p:txBody>
          </p:sp>
          <p:sp>
            <p:nvSpPr>
              <p:cNvPr id="44108" name="Rectangle 10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ko-KR" altLang="ko-KR">
                  <a:ea typeface="굴림" pitchFamily="34" charset="-127"/>
                </a:endParaRPr>
              </a:p>
            </p:txBody>
          </p:sp>
          <p:sp>
            <p:nvSpPr>
              <p:cNvPr id="44109" name="Rectangle 11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ko-KR" altLang="ko-KR">
                  <a:ea typeface="굴림" pitchFamily="34" charset="-127"/>
                </a:endParaRPr>
              </a:p>
            </p:txBody>
          </p:sp>
        </p:grpSp>
        <p:grpSp>
          <p:nvGrpSpPr>
            <p:cNvPr id="44100" name="Group 12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44103" name="Rectangle 13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4104" name="Oval 14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>
                    <a:ea typeface="굴림" pitchFamily="34" charset="-127"/>
                  </a:rPr>
                  <a:t>P1</a:t>
                </a:r>
              </a:p>
            </p:txBody>
          </p:sp>
        </p:grpSp>
        <p:sp>
          <p:nvSpPr>
            <p:cNvPr id="44101" name="Text Box 15"/>
            <p:cNvSpPr txBox="1">
              <a:spLocks noChangeArrowheads="1"/>
            </p:cNvSpPr>
            <p:nvPr/>
          </p:nvSpPr>
          <p:spPr bwMode="auto">
            <a:xfrm>
              <a:off x="293" y="2974"/>
              <a:ext cx="54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000">
                  <a:solidFill>
                    <a:schemeClr val="accent2"/>
                  </a:solidFill>
                  <a:ea typeface="굴림" pitchFamily="34" charset="-127"/>
                </a:rPr>
                <a:t>client</a:t>
              </a:r>
            </a:p>
            <a:p>
              <a:r>
                <a:rPr lang="en-US" altLang="ko-KR" sz="2000">
                  <a:solidFill>
                    <a:schemeClr val="accent2"/>
                  </a:solidFill>
                  <a:ea typeface="굴림" pitchFamily="34" charset="-127"/>
                </a:rPr>
                <a:t> IP: A</a:t>
              </a:r>
            </a:p>
          </p:txBody>
        </p:sp>
        <p:sp>
          <p:nvSpPr>
            <p:cNvPr id="44102" name="Line 16"/>
            <p:cNvSpPr>
              <a:spLocks noChangeShapeType="1"/>
            </p:cNvSpPr>
            <p:nvPr/>
          </p:nvSpPr>
          <p:spPr bwMode="auto">
            <a:xfrm>
              <a:off x="528" y="1726"/>
              <a:ext cx="0" cy="1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39" name="Group 18"/>
          <p:cNvGrpSpPr>
            <a:grpSpLocks/>
          </p:cNvGrpSpPr>
          <p:nvPr/>
        </p:nvGrpSpPr>
        <p:grpSpPr bwMode="auto">
          <a:xfrm>
            <a:off x="7575550" y="2325688"/>
            <a:ext cx="598488" cy="500062"/>
            <a:chOff x="2614" y="2862"/>
            <a:chExt cx="377" cy="315"/>
          </a:xfrm>
        </p:grpSpPr>
        <p:sp>
          <p:nvSpPr>
            <p:cNvPr id="44097" name="Rectangle 19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44098" name="Oval 20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P1</a:t>
              </a:r>
            </a:p>
          </p:txBody>
        </p:sp>
      </p:grpSp>
      <p:grpSp>
        <p:nvGrpSpPr>
          <p:cNvPr id="44040" name="Group 21"/>
          <p:cNvGrpSpPr>
            <a:grpSpLocks/>
          </p:cNvGrpSpPr>
          <p:nvPr/>
        </p:nvGrpSpPr>
        <p:grpSpPr bwMode="auto">
          <a:xfrm>
            <a:off x="6934200" y="2286000"/>
            <a:ext cx="1503363" cy="2381250"/>
            <a:chOff x="608" y="2454"/>
            <a:chExt cx="1261" cy="1500"/>
          </a:xfrm>
        </p:grpSpPr>
        <p:sp>
          <p:nvSpPr>
            <p:cNvPr id="44092" name="Rectangle 22"/>
            <p:cNvSpPr>
              <a:spLocks noChangeArrowheads="1"/>
            </p:cNvSpPr>
            <p:nvPr/>
          </p:nvSpPr>
          <p:spPr bwMode="auto">
            <a:xfrm>
              <a:off x="608" y="24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pitchFamily="34" charset="-127"/>
              </a:endParaRPr>
            </a:p>
          </p:txBody>
        </p:sp>
        <p:sp>
          <p:nvSpPr>
            <p:cNvPr id="44093" name="Rectangle 23"/>
            <p:cNvSpPr>
              <a:spLocks noChangeArrowheads="1"/>
            </p:cNvSpPr>
            <p:nvPr/>
          </p:nvSpPr>
          <p:spPr bwMode="auto">
            <a:xfrm>
              <a:off x="608" y="27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pitchFamily="34" charset="-127"/>
              </a:endParaRPr>
            </a:p>
          </p:txBody>
        </p:sp>
        <p:sp>
          <p:nvSpPr>
            <p:cNvPr id="44094" name="Rectangle 24"/>
            <p:cNvSpPr>
              <a:spLocks noChangeArrowheads="1"/>
            </p:cNvSpPr>
            <p:nvPr/>
          </p:nvSpPr>
          <p:spPr bwMode="auto">
            <a:xfrm>
              <a:off x="608" y="30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pitchFamily="34" charset="-127"/>
              </a:endParaRPr>
            </a:p>
          </p:txBody>
        </p:sp>
        <p:sp>
          <p:nvSpPr>
            <p:cNvPr id="44095" name="Rectangle 25"/>
            <p:cNvSpPr>
              <a:spLocks noChangeArrowheads="1"/>
            </p:cNvSpPr>
            <p:nvPr/>
          </p:nvSpPr>
          <p:spPr bwMode="auto">
            <a:xfrm>
              <a:off x="608" y="33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pitchFamily="34" charset="-127"/>
              </a:endParaRPr>
            </a:p>
          </p:txBody>
        </p:sp>
        <p:sp>
          <p:nvSpPr>
            <p:cNvPr id="44096" name="Rectangle 26"/>
            <p:cNvSpPr>
              <a:spLocks noChangeArrowheads="1"/>
            </p:cNvSpPr>
            <p:nvPr/>
          </p:nvSpPr>
          <p:spPr bwMode="auto">
            <a:xfrm>
              <a:off x="608" y="36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pitchFamily="34" charset="-127"/>
              </a:endParaRPr>
            </a:p>
          </p:txBody>
        </p:sp>
      </p:grpSp>
      <p:grpSp>
        <p:nvGrpSpPr>
          <p:cNvPr id="44041" name="Group 27"/>
          <p:cNvGrpSpPr>
            <a:grpSpLocks/>
          </p:cNvGrpSpPr>
          <p:nvPr/>
        </p:nvGrpSpPr>
        <p:grpSpPr bwMode="auto">
          <a:xfrm>
            <a:off x="7035800" y="2349500"/>
            <a:ext cx="598488" cy="500063"/>
            <a:chOff x="2614" y="2862"/>
            <a:chExt cx="377" cy="315"/>
          </a:xfrm>
        </p:grpSpPr>
        <p:sp>
          <p:nvSpPr>
            <p:cNvPr id="44090" name="Rectangle 28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44091" name="Oval 29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P2</a:t>
              </a:r>
            </a:p>
          </p:txBody>
        </p:sp>
      </p:grpSp>
      <p:sp>
        <p:nvSpPr>
          <p:cNvPr id="44042" name="Line 31"/>
          <p:cNvSpPr>
            <a:spLocks noChangeShapeType="1"/>
          </p:cNvSpPr>
          <p:nvPr/>
        </p:nvSpPr>
        <p:spPr bwMode="auto">
          <a:xfrm>
            <a:off x="8077200" y="2743200"/>
            <a:ext cx="0" cy="175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3" name="Rectangle 32"/>
          <p:cNvSpPr>
            <a:spLocks noChangeArrowheads="1"/>
          </p:cNvSpPr>
          <p:nvPr/>
        </p:nvSpPr>
        <p:spPr bwMode="auto">
          <a:xfrm>
            <a:off x="3733800" y="22860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ko-KR" altLang="ko-KR">
              <a:ea typeface="굴림" pitchFamily="34" charset="-127"/>
            </a:endParaRPr>
          </a:p>
        </p:txBody>
      </p:sp>
      <p:sp>
        <p:nvSpPr>
          <p:cNvPr id="44044" name="Rectangle 33"/>
          <p:cNvSpPr>
            <a:spLocks noChangeArrowheads="1"/>
          </p:cNvSpPr>
          <p:nvPr/>
        </p:nvSpPr>
        <p:spPr bwMode="auto">
          <a:xfrm>
            <a:off x="3733800" y="27432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ko-KR" altLang="ko-KR">
              <a:ea typeface="굴림" pitchFamily="34" charset="-127"/>
            </a:endParaRPr>
          </a:p>
        </p:txBody>
      </p:sp>
      <p:sp>
        <p:nvSpPr>
          <p:cNvPr id="44045" name="Rectangle 34"/>
          <p:cNvSpPr>
            <a:spLocks noChangeArrowheads="1"/>
          </p:cNvSpPr>
          <p:nvPr/>
        </p:nvSpPr>
        <p:spPr bwMode="auto">
          <a:xfrm>
            <a:off x="3733800" y="32385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ko-KR" altLang="ko-KR">
              <a:ea typeface="굴림" pitchFamily="34" charset="-127"/>
            </a:endParaRPr>
          </a:p>
        </p:txBody>
      </p:sp>
      <p:sp>
        <p:nvSpPr>
          <p:cNvPr id="44046" name="Rectangle 35"/>
          <p:cNvSpPr>
            <a:spLocks noChangeArrowheads="1"/>
          </p:cNvSpPr>
          <p:nvPr/>
        </p:nvSpPr>
        <p:spPr bwMode="auto">
          <a:xfrm>
            <a:off x="3733800" y="371475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ko-KR" altLang="ko-KR">
              <a:ea typeface="굴림" pitchFamily="34" charset="-127"/>
            </a:endParaRPr>
          </a:p>
        </p:txBody>
      </p:sp>
      <p:sp>
        <p:nvSpPr>
          <p:cNvPr id="44047" name="Rectangle 36"/>
          <p:cNvSpPr>
            <a:spLocks noChangeArrowheads="1"/>
          </p:cNvSpPr>
          <p:nvPr/>
        </p:nvSpPr>
        <p:spPr bwMode="auto">
          <a:xfrm>
            <a:off x="3733800" y="41910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ko-KR" altLang="ko-KR">
              <a:ea typeface="굴림" pitchFamily="34" charset="-127"/>
            </a:endParaRPr>
          </a:p>
        </p:txBody>
      </p:sp>
      <p:grpSp>
        <p:nvGrpSpPr>
          <p:cNvPr id="44048" name="Group 37"/>
          <p:cNvGrpSpPr>
            <a:grpSpLocks/>
          </p:cNvGrpSpPr>
          <p:nvPr/>
        </p:nvGrpSpPr>
        <p:grpSpPr bwMode="auto">
          <a:xfrm>
            <a:off x="3810000" y="2362200"/>
            <a:ext cx="571500" cy="500063"/>
            <a:chOff x="2614" y="2862"/>
            <a:chExt cx="377" cy="315"/>
          </a:xfrm>
        </p:grpSpPr>
        <p:sp>
          <p:nvSpPr>
            <p:cNvPr id="44088" name="Rectangle 38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44089" name="Oval 39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P4</a:t>
              </a:r>
            </a:p>
          </p:txBody>
        </p:sp>
      </p:grpSp>
      <p:sp>
        <p:nvSpPr>
          <p:cNvPr id="44049" name="Text Box 40"/>
          <p:cNvSpPr txBox="1">
            <a:spLocks noChangeArrowheads="1"/>
          </p:cNvSpPr>
          <p:nvPr/>
        </p:nvSpPr>
        <p:spPr bwMode="auto">
          <a:xfrm>
            <a:off x="3919538" y="4797425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2"/>
                </a:solidFill>
                <a:ea typeface="굴림" pitchFamily="34" charset="-127"/>
              </a:rPr>
              <a:t>server</a:t>
            </a:r>
          </a:p>
          <a:p>
            <a:r>
              <a:rPr lang="en-US" altLang="ko-KR" sz="2000">
                <a:solidFill>
                  <a:schemeClr val="accent2"/>
                </a:solidFill>
                <a:ea typeface="굴림" pitchFamily="34" charset="-127"/>
              </a:rPr>
              <a:t>IP: C</a:t>
            </a:r>
          </a:p>
        </p:txBody>
      </p:sp>
      <p:sp>
        <p:nvSpPr>
          <p:cNvPr id="44050" name="Line 42"/>
          <p:cNvSpPr>
            <a:spLocks noChangeShapeType="1"/>
          </p:cNvSpPr>
          <p:nvPr/>
        </p:nvSpPr>
        <p:spPr bwMode="auto">
          <a:xfrm flipV="1">
            <a:off x="4343400" y="2819400"/>
            <a:ext cx="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1" name="Line 44"/>
          <p:cNvSpPr>
            <a:spLocks noChangeShapeType="1"/>
          </p:cNvSpPr>
          <p:nvPr/>
        </p:nvSpPr>
        <p:spPr bwMode="auto">
          <a:xfrm>
            <a:off x="838200" y="4495800"/>
            <a:ext cx="350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2" name="Line 49"/>
          <p:cNvSpPr>
            <a:spLocks noChangeShapeType="1"/>
          </p:cNvSpPr>
          <p:nvPr/>
        </p:nvSpPr>
        <p:spPr bwMode="auto">
          <a:xfrm flipV="1">
            <a:off x="4572000" y="2819400"/>
            <a:ext cx="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3" name="Line 50"/>
          <p:cNvSpPr>
            <a:spLocks noChangeShapeType="1"/>
          </p:cNvSpPr>
          <p:nvPr/>
        </p:nvSpPr>
        <p:spPr bwMode="auto">
          <a:xfrm>
            <a:off x="4572000" y="4495800"/>
            <a:ext cx="350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4" name="Line 51"/>
          <p:cNvSpPr>
            <a:spLocks noChangeShapeType="1"/>
          </p:cNvSpPr>
          <p:nvPr/>
        </p:nvSpPr>
        <p:spPr bwMode="auto">
          <a:xfrm>
            <a:off x="4343400" y="29718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5" name="Line 53"/>
          <p:cNvSpPr>
            <a:spLocks noChangeShapeType="1"/>
          </p:cNvSpPr>
          <p:nvPr/>
        </p:nvSpPr>
        <p:spPr bwMode="auto">
          <a:xfrm>
            <a:off x="1219200" y="4495800"/>
            <a:ext cx="3124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6" name="Rectangle 55"/>
          <p:cNvSpPr>
            <a:spLocks noChangeArrowheads="1"/>
          </p:cNvSpPr>
          <p:nvPr/>
        </p:nvSpPr>
        <p:spPr bwMode="auto">
          <a:xfrm>
            <a:off x="1600200" y="44196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pitchFamily="34" charset="-127"/>
              </a:rPr>
              <a:t>SP: 9157</a:t>
            </a:r>
          </a:p>
        </p:txBody>
      </p:sp>
      <p:sp>
        <p:nvSpPr>
          <p:cNvPr id="44057" name="Rectangle 56"/>
          <p:cNvSpPr>
            <a:spLocks noChangeArrowheads="1"/>
          </p:cNvSpPr>
          <p:nvPr/>
        </p:nvSpPr>
        <p:spPr bwMode="auto">
          <a:xfrm>
            <a:off x="1600200" y="47244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pitchFamily="34" charset="-127"/>
              </a:rPr>
              <a:t>DP: 80</a:t>
            </a:r>
          </a:p>
        </p:txBody>
      </p:sp>
      <p:sp>
        <p:nvSpPr>
          <p:cNvPr id="44058" name="Rectangle 57"/>
          <p:cNvSpPr>
            <a:spLocks noChangeArrowheads="1"/>
          </p:cNvSpPr>
          <p:nvPr/>
        </p:nvSpPr>
        <p:spPr bwMode="auto">
          <a:xfrm>
            <a:off x="1600200" y="50292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ea typeface="굴림" pitchFamily="34" charset="-127"/>
            </a:endParaRPr>
          </a:p>
        </p:txBody>
      </p:sp>
      <p:grpSp>
        <p:nvGrpSpPr>
          <p:cNvPr id="44059" name="Group 89"/>
          <p:cNvGrpSpPr>
            <a:grpSpLocks/>
          </p:cNvGrpSpPr>
          <p:nvPr/>
        </p:nvGrpSpPr>
        <p:grpSpPr bwMode="auto">
          <a:xfrm>
            <a:off x="6248400" y="4419600"/>
            <a:ext cx="990600" cy="914400"/>
            <a:chOff x="3936" y="2784"/>
            <a:chExt cx="624" cy="576"/>
          </a:xfrm>
        </p:grpSpPr>
        <p:sp>
          <p:nvSpPr>
            <p:cNvPr id="44085" name="Rectangle 63"/>
            <p:cNvSpPr>
              <a:spLocks noChangeArrowheads="1"/>
            </p:cNvSpPr>
            <p:nvPr/>
          </p:nvSpPr>
          <p:spPr bwMode="auto">
            <a:xfrm>
              <a:off x="3936" y="278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SP: 9157</a:t>
              </a:r>
            </a:p>
          </p:txBody>
        </p:sp>
        <p:sp>
          <p:nvSpPr>
            <p:cNvPr id="44086" name="Rectangle 64"/>
            <p:cNvSpPr>
              <a:spLocks noChangeArrowheads="1"/>
            </p:cNvSpPr>
            <p:nvPr/>
          </p:nvSpPr>
          <p:spPr bwMode="auto">
            <a:xfrm>
              <a:off x="3936" y="297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DP: 80</a:t>
              </a:r>
            </a:p>
          </p:txBody>
        </p:sp>
        <p:sp>
          <p:nvSpPr>
            <p:cNvPr id="44087" name="Rectangle 65"/>
            <p:cNvSpPr>
              <a:spLocks noChangeArrowheads="1"/>
            </p:cNvSpPr>
            <p:nvPr/>
          </p:nvSpPr>
          <p:spPr bwMode="auto">
            <a:xfrm>
              <a:off x="3936" y="316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pitchFamily="34" charset="-127"/>
              </a:endParaRPr>
            </a:p>
          </p:txBody>
        </p:sp>
      </p:grpSp>
      <p:grpSp>
        <p:nvGrpSpPr>
          <p:cNvPr id="44060" name="Group 66"/>
          <p:cNvGrpSpPr>
            <a:grpSpLocks/>
          </p:cNvGrpSpPr>
          <p:nvPr/>
        </p:nvGrpSpPr>
        <p:grpSpPr bwMode="auto">
          <a:xfrm>
            <a:off x="4419600" y="2362200"/>
            <a:ext cx="571500" cy="500063"/>
            <a:chOff x="2614" y="2862"/>
            <a:chExt cx="377" cy="315"/>
          </a:xfrm>
        </p:grpSpPr>
        <p:sp>
          <p:nvSpPr>
            <p:cNvPr id="44083" name="Rectangle 67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44084" name="Oval 68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P5</a:t>
              </a:r>
            </a:p>
          </p:txBody>
        </p:sp>
      </p:grpSp>
      <p:grpSp>
        <p:nvGrpSpPr>
          <p:cNvPr id="44061" name="Group 69"/>
          <p:cNvGrpSpPr>
            <a:grpSpLocks/>
          </p:cNvGrpSpPr>
          <p:nvPr/>
        </p:nvGrpSpPr>
        <p:grpSpPr bwMode="auto">
          <a:xfrm>
            <a:off x="5022850" y="2351088"/>
            <a:ext cx="571500" cy="500062"/>
            <a:chOff x="2614" y="2862"/>
            <a:chExt cx="377" cy="315"/>
          </a:xfrm>
        </p:grpSpPr>
        <p:sp>
          <p:nvSpPr>
            <p:cNvPr id="44081" name="Rectangle 70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44082" name="Oval 71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P6</a:t>
              </a:r>
            </a:p>
          </p:txBody>
        </p:sp>
      </p:grpSp>
      <p:grpSp>
        <p:nvGrpSpPr>
          <p:cNvPr id="44062" name="Group 72"/>
          <p:cNvGrpSpPr>
            <a:grpSpLocks/>
          </p:cNvGrpSpPr>
          <p:nvPr/>
        </p:nvGrpSpPr>
        <p:grpSpPr bwMode="auto">
          <a:xfrm>
            <a:off x="7740650" y="2363788"/>
            <a:ext cx="598488" cy="500062"/>
            <a:chOff x="2614" y="2862"/>
            <a:chExt cx="377" cy="315"/>
          </a:xfrm>
        </p:grpSpPr>
        <p:sp>
          <p:nvSpPr>
            <p:cNvPr id="44079" name="Rectangle 73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44080" name="Oval 74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P3</a:t>
              </a:r>
            </a:p>
          </p:txBody>
        </p:sp>
      </p:grpSp>
      <p:sp>
        <p:nvSpPr>
          <p:cNvPr id="44063" name="Line 75"/>
          <p:cNvSpPr>
            <a:spLocks noChangeShapeType="1"/>
          </p:cNvSpPr>
          <p:nvPr/>
        </p:nvSpPr>
        <p:spPr bwMode="auto">
          <a:xfrm>
            <a:off x="7391400" y="28194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4" name="Line 76"/>
          <p:cNvSpPr>
            <a:spLocks noChangeShapeType="1"/>
          </p:cNvSpPr>
          <p:nvPr/>
        </p:nvSpPr>
        <p:spPr bwMode="auto">
          <a:xfrm>
            <a:off x="5334000" y="4343400"/>
            <a:ext cx="2057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5" name="Line 78"/>
          <p:cNvSpPr>
            <a:spLocks noChangeShapeType="1"/>
          </p:cNvSpPr>
          <p:nvPr/>
        </p:nvSpPr>
        <p:spPr bwMode="auto">
          <a:xfrm flipV="1">
            <a:off x="5334000" y="28194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6" name="Rectangle 79"/>
          <p:cNvSpPr>
            <a:spLocks noChangeArrowheads="1"/>
          </p:cNvSpPr>
          <p:nvPr/>
        </p:nvSpPr>
        <p:spPr bwMode="auto">
          <a:xfrm>
            <a:off x="1600200" y="53340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ea typeface="굴림" pitchFamily="34" charset="-127"/>
            </a:endParaRPr>
          </a:p>
        </p:txBody>
      </p:sp>
      <p:sp>
        <p:nvSpPr>
          <p:cNvPr id="44067" name="Rectangle 80"/>
          <p:cNvSpPr>
            <a:spLocks noChangeArrowheads="1"/>
          </p:cNvSpPr>
          <p:nvPr/>
        </p:nvSpPr>
        <p:spPr bwMode="auto">
          <a:xfrm>
            <a:off x="6248400" y="53340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pitchFamily="34" charset="-127"/>
              </a:rPr>
              <a:t>D-IP:C</a:t>
            </a:r>
          </a:p>
        </p:txBody>
      </p:sp>
      <p:sp>
        <p:nvSpPr>
          <p:cNvPr id="44068" name="Text Box 81"/>
          <p:cNvSpPr txBox="1">
            <a:spLocks noChangeArrowheads="1"/>
          </p:cNvSpPr>
          <p:nvPr/>
        </p:nvSpPr>
        <p:spPr bwMode="auto">
          <a:xfrm>
            <a:off x="1736725" y="494188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>
              <a:ea typeface="굴림" pitchFamily="34" charset="-127"/>
            </a:endParaRPr>
          </a:p>
        </p:txBody>
      </p:sp>
      <p:sp>
        <p:nvSpPr>
          <p:cNvPr id="44069" name="Text Box 82"/>
          <p:cNvSpPr txBox="1">
            <a:spLocks noChangeArrowheads="1"/>
          </p:cNvSpPr>
          <p:nvPr/>
        </p:nvSpPr>
        <p:spPr bwMode="auto">
          <a:xfrm>
            <a:off x="1676400" y="5029200"/>
            <a:ext cx="896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S-IP: A</a:t>
            </a:r>
          </a:p>
        </p:txBody>
      </p:sp>
      <p:sp>
        <p:nvSpPr>
          <p:cNvPr id="44070" name="Text Box 84"/>
          <p:cNvSpPr txBox="1">
            <a:spLocks noChangeArrowheads="1"/>
          </p:cNvSpPr>
          <p:nvPr/>
        </p:nvSpPr>
        <p:spPr bwMode="auto">
          <a:xfrm>
            <a:off x="1676400" y="5334000"/>
            <a:ext cx="814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D-IP:C</a:t>
            </a:r>
          </a:p>
        </p:txBody>
      </p:sp>
      <p:sp>
        <p:nvSpPr>
          <p:cNvPr id="44071" name="Text Box 86"/>
          <p:cNvSpPr txBox="1">
            <a:spLocks noChangeArrowheads="1"/>
          </p:cNvSpPr>
          <p:nvPr/>
        </p:nvSpPr>
        <p:spPr bwMode="auto">
          <a:xfrm>
            <a:off x="6335713" y="5029200"/>
            <a:ext cx="876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S-IP: B</a:t>
            </a:r>
          </a:p>
        </p:txBody>
      </p:sp>
      <p:grpSp>
        <p:nvGrpSpPr>
          <p:cNvPr id="44072" name="Group 90"/>
          <p:cNvGrpSpPr>
            <a:grpSpLocks/>
          </p:cNvGrpSpPr>
          <p:nvPr/>
        </p:nvGrpSpPr>
        <p:grpSpPr bwMode="auto">
          <a:xfrm>
            <a:off x="5791200" y="2895600"/>
            <a:ext cx="990600" cy="914400"/>
            <a:chOff x="3936" y="2784"/>
            <a:chExt cx="624" cy="576"/>
          </a:xfrm>
        </p:grpSpPr>
        <p:sp>
          <p:nvSpPr>
            <p:cNvPr id="44076" name="Rectangle 91"/>
            <p:cNvSpPr>
              <a:spLocks noChangeArrowheads="1"/>
            </p:cNvSpPr>
            <p:nvPr/>
          </p:nvSpPr>
          <p:spPr bwMode="auto">
            <a:xfrm>
              <a:off x="3936" y="278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SP: 5775</a:t>
              </a:r>
            </a:p>
          </p:txBody>
        </p:sp>
        <p:sp>
          <p:nvSpPr>
            <p:cNvPr id="44077" name="Rectangle 92"/>
            <p:cNvSpPr>
              <a:spLocks noChangeArrowheads="1"/>
            </p:cNvSpPr>
            <p:nvPr/>
          </p:nvSpPr>
          <p:spPr bwMode="auto">
            <a:xfrm>
              <a:off x="3936" y="297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DP: 80</a:t>
              </a:r>
            </a:p>
          </p:txBody>
        </p:sp>
        <p:sp>
          <p:nvSpPr>
            <p:cNvPr id="44078" name="Rectangle 93"/>
            <p:cNvSpPr>
              <a:spLocks noChangeArrowheads="1"/>
            </p:cNvSpPr>
            <p:nvPr/>
          </p:nvSpPr>
          <p:spPr bwMode="auto">
            <a:xfrm>
              <a:off x="3936" y="316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pitchFamily="34" charset="-127"/>
              </a:endParaRPr>
            </a:p>
          </p:txBody>
        </p:sp>
      </p:grpSp>
      <p:sp>
        <p:nvSpPr>
          <p:cNvPr id="44073" name="Rectangle 94"/>
          <p:cNvSpPr>
            <a:spLocks noChangeArrowheads="1"/>
          </p:cNvSpPr>
          <p:nvPr/>
        </p:nvSpPr>
        <p:spPr bwMode="auto">
          <a:xfrm>
            <a:off x="5791200" y="38100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pitchFamily="34" charset="-127"/>
              </a:rPr>
              <a:t>D-IP:C</a:t>
            </a:r>
          </a:p>
        </p:txBody>
      </p:sp>
      <p:sp>
        <p:nvSpPr>
          <p:cNvPr id="44074" name="Rectangle 95"/>
          <p:cNvSpPr>
            <a:spLocks noChangeArrowheads="1"/>
          </p:cNvSpPr>
          <p:nvPr/>
        </p:nvSpPr>
        <p:spPr bwMode="auto">
          <a:xfrm>
            <a:off x="5867400" y="3505200"/>
            <a:ext cx="876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S-IP: B</a:t>
            </a:r>
          </a:p>
        </p:txBody>
      </p:sp>
      <p:sp>
        <p:nvSpPr>
          <p:cNvPr id="44075" name="Line 97"/>
          <p:cNvSpPr>
            <a:spLocks noChangeShapeType="1"/>
          </p:cNvSpPr>
          <p:nvPr/>
        </p:nvSpPr>
        <p:spPr bwMode="auto">
          <a:xfrm flipH="1">
            <a:off x="6172200" y="4114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5059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218CC793-FC7E-453D-B4DD-C41438FB6008}" type="slidenum">
              <a:rPr lang="en-US" altLang="ko-KR" smtClean="0">
                <a:ea typeface="굴림" pitchFamily="34" charset="-127"/>
              </a:rPr>
              <a:pPr/>
              <a:t>18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Connection-oriented demux: Threaded Web Server</a:t>
            </a:r>
          </a:p>
        </p:txBody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7662863" y="4724400"/>
            <a:ext cx="86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2"/>
                </a:solidFill>
                <a:ea typeface="굴림" pitchFamily="34" charset="-127"/>
              </a:rPr>
              <a:t>Client</a:t>
            </a:r>
          </a:p>
          <a:p>
            <a:r>
              <a:rPr lang="en-US" altLang="ko-KR">
                <a:solidFill>
                  <a:schemeClr val="accent2"/>
                </a:solidFill>
                <a:ea typeface="굴림" pitchFamily="34" charset="-127"/>
              </a:rPr>
              <a:t>IP:B</a:t>
            </a:r>
          </a:p>
        </p:txBody>
      </p:sp>
      <p:grpSp>
        <p:nvGrpSpPr>
          <p:cNvPr id="45062" name="Group 4"/>
          <p:cNvGrpSpPr>
            <a:grpSpLocks/>
          </p:cNvGrpSpPr>
          <p:nvPr/>
        </p:nvGrpSpPr>
        <p:grpSpPr bwMode="auto">
          <a:xfrm>
            <a:off x="381000" y="2286000"/>
            <a:ext cx="1011238" cy="3136900"/>
            <a:chOff x="240" y="1440"/>
            <a:chExt cx="637" cy="1976"/>
          </a:xfrm>
        </p:grpSpPr>
        <p:grpSp>
          <p:nvGrpSpPr>
            <p:cNvPr id="45118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4512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ko-KR" altLang="ko-KR">
                  <a:ea typeface="굴림" pitchFamily="34" charset="-127"/>
                </a:endParaRPr>
              </a:p>
            </p:txBody>
          </p:sp>
          <p:sp>
            <p:nvSpPr>
              <p:cNvPr id="4512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ko-KR" altLang="ko-KR">
                  <a:ea typeface="굴림" pitchFamily="34" charset="-127"/>
                </a:endParaRPr>
              </a:p>
            </p:txBody>
          </p:sp>
          <p:sp>
            <p:nvSpPr>
              <p:cNvPr id="45126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ko-KR" altLang="ko-KR">
                  <a:ea typeface="굴림" pitchFamily="34" charset="-127"/>
                </a:endParaRPr>
              </a:p>
            </p:txBody>
          </p:sp>
          <p:sp>
            <p:nvSpPr>
              <p:cNvPr id="45127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ko-KR" altLang="ko-KR">
                  <a:ea typeface="굴림" pitchFamily="34" charset="-127"/>
                </a:endParaRPr>
              </a:p>
            </p:txBody>
          </p:sp>
          <p:sp>
            <p:nvSpPr>
              <p:cNvPr id="45128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ko-KR" altLang="ko-KR">
                  <a:ea typeface="굴림" pitchFamily="34" charset="-127"/>
                </a:endParaRPr>
              </a:p>
            </p:txBody>
          </p:sp>
        </p:grpSp>
        <p:grpSp>
          <p:nvGrpSpPr>
            <p:cNvPr id="45119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4512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4512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>
                    <a:ea typeface="굴림" pitchFamily="34" charset="-127"/>
                  </a:rPr>
                  <a:t>P1</a:t>
                </a:r>
              </a:p>
            </p:txBody>
          </p:sp>
        </p:grpSp>
        <p:sp>
          <p:nvSpPr>
            <p:cNvPr id="45120" name="Text Box 14"/>
            <p:cNvSpPr txBox="1">
              <a:spLocks noChangeArrowheads="1"/>
            </p:cNvSpPr>
            <p:nvPr/>
          </p:nvSpPr>
          <p:spPr bwMode="auto">
            <a:xfrm>
              <a:off x="293" y="2974"/>
              <a:ext cx="54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000">
                  <a:solidFill>
                    <a:schemeClr val="accent2"/>
                  </a:solidFill>
                  <a:ea typeface="굴림" pitchFamily="34" charset="-127"/>
                </a:rPr>
                <a:t>client</a:t>
              </a:r>
            </a:p>
            <a:p>
              <a:r>
                <a:rPr lang="en-US" altLang="ko-KR" sz="2000">
                  <a:solidFill>
                    <a:schemeClr val="accent2"/>
                  </a:solidFill>
                  <a:ea typeface="굴림" pitchFamily="34" charset="-127"/>
                </a:rPr>
                <a:t> IP: A</a:t>
              </a:r>
            </a:p>
          </p:txBody>
        </p:sp>
        <p:sp>
          <p:nvSpPr>
            <p:cNvPr id="45121" name="Line 15"/>
            <p:cNvSpPr>
              <a:spLocks noChangeShapeType="1"/>
            </p:cNvSpPr>
            <p:nvPr/>
          </p:nvSpPr>
          <p:spPr bwMode="auto">
            <a:xfrm>
              <a:off x="528" y="1726"/>
              <a:ext cx="0" cy="1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063" name="Group 16"/>
          <p:cNvGrpSpPr>
            <a:grpSpLocks/>
          </p:cNvGrpSpPr>
          <p:nvPr/>
        </p:nvGrpSpPr>
        <p:grpSpPr bwMode="auto">
          <a:xfrm>
            <a:off x="7575550" y="2325688"/>
            <a:ext cx="598488" cy="500062"/>
            <a:chOff x="2614" y="2862"/>
            <a:chExt cx="377" cy="315"/>
          </a:xfrm>
        </p:grpSpPr>
        <p:sp>
          <p:nvSpPr>
            <p:cNvPr id="45116" name="Rectangle 17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45117" name="Oval 18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P1</a:t>
              </a:r>
            </a:p>
          </p:txBody>
        </p:sp>
      </p:grpSp>
      <p:grpSp>
        <p:nvGrpSpPr>
          <p:cNvPr id="45064" name="Group 19"/>
          <p:cNvGrpSpPr>
            <a:grpSpLocks/>
          </p:cNvGrpSpPr>
          <p:nvPr/>
        </p:nvGrpSpPr>
        <p:grpSpPr bwMode="auto">
          <a:xfrm>
            <a:off x="6934200" y="2286000"/>
            <a:ext cx="1503363" cy="2381250"/>
            <a:chOff x="608" y="2454"/>
            <a:chExt cx="1261" cy="1500"/>
          </a:xfrm>
        </p:grpSpPr>
        <p:sp>
          <p:nvSpPr>
            <p:cNvPr id="45111" name="Rectangle 20"/>
            <p:cNvSpPr>
              <a:spLocks noChangeArrowheads="1"/>
            </p:cNvSpPr>
            <p:nvPr/>
          </p:nvSpPr>
          <p:spPr bwMode="auto">
            <a:xfrm>
              <a:off x="608" y="24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pitchFamily="34" charset="-127"/>
              </a:endParaRPr>
            </a:p>
          </p:txBody>
        </p:sp>
        <p:sp>
          <p:nvSpPr>
            <p:cNvPr id="45112" name="Rectangle 21"/>
            <p:cNvSpPr>
              <a:spLocks noChangeArrowheads="1"/>
            </p:cNvSpPr>
            <p:nvPr/>
          </p:nvSpPr>
          <p:spPr bwMode="auto">
            <a:xfrm>
              <a:off x="608" y="27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pitchFamily="34" charset="-127"/>
              </a:endParaRPr>
            </a:p>
          </p:txBody>
        </p:sp>
        <p:sp>
          <p:nvSpPr>
            <p:cNvPr id="45113" name="Rectangle 22"/>
            <p:cNvSpPr>
              <a:spLocks noChangeArrowheads="1"/>
            </p:cNvSpPr>
            <p:nvPr/>
          </p:nvSpPr>
          <p:spPr bwMode="auto">
            <a:xfrm>
              <a:off x="608" y="30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pitchFamily="34" charset="-127"/>
              </a:endParaRPr>
            </a:p>
          </p:txBody>
        </p:sp>
        <p:sp>
          <p:nvSpPr>
            <p:cNvPr id="45114" name="Rectangle 23"/>
            <p:cNvSpPr>
              <a:spLocks noChangeArrowheads="1"/>
            </p:cNvSpPr>
            <p:nvPr/>
          </p:nvSpPr>
          <p:spPr bwMode="auto">
            <a:xfrm>
              <a:off x="608" y="33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pitchFamily="34" charset="-127"/>
              </a:endParaRPr>
            </a:p>
          </p:txBody>
        </p:sp>
        <p:sp>
          <p:nvSpPr>
            <p:cNvPr id="45115" name="Rectangle 24"/>
            <p:cNvSpPr>
              <a:spLocks noChangeArrowheads="1"/>
            </p:cNvSpPr>
            <p:nvPr/>
          </p:nvSpPr>
          <p:spPr bwMode="auto">
            <a:xfrm>
              <a:off x="608" y="36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pitchFamily="34" charset="-127"/>
              </a:endParaRPr>
            </a:p>
          </p:txBody>
        </p:sp>
      </p:grpSp>
      <p:grpSp>
        <p:nvGrpSpPr>
          <p:cNvPr id="45065" name="Group 25"/>
          <p:cNvGrpSpPr>
            <a:grpSpLocks/>
          </p:cNvGrpSpPr>
          <p:nvPr/>
        </p:nvGrpSpPr>
        <p:grpSpPr bwMode="auto">
          <a:xfrm>
            <a:off x="7035800" y="2349500"/>
            <a:ext cx="598488" cy="500063"/>
            <a:chOff x="2614" y="2862"/>
            <a:chExt cx="377" cy="315"/>
          </a:xfrm>
        </p:grpSpPr>
        <p:sp>
          <p:nvSpPr>
            <p:cNvPr id="45109" name="Rectangle 26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45110" name="Oval 27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P2</a:t>
              </a:r>
            </a:p>
          </p:txBody>
        </p:sp>
      </p:grpSp>
      <p:sp>
        <p:nvSpPr>
          <p:cNvPr id="45066" name="Line 28"/>
          <p:cNvSpPr>
            <a:spLocks noChangeShapeType="1"/>
          </p:cNvSpPr>
          <p:nvPr/>
        </p:nvSpPr>
        <p:spPr bwMode="auto">
          <a:xfrm>
            <a:off x="8077200" y="2743200"/>
            <a:ext cx="0" cy="175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Rectangle 29"/>
          <p:cNvSpPr>
            <a:spLocks noChangeArrowheads="1"/>
          </p:cNvSpPr>
          <p:nvPr/>
        </p:nvSpPr>
        <p:spPr bwMode="auto">
          <a:xfrm>
            <a:off x="3733800" y="22860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ko-KR" altLang="ko-KR">
              <a:ea typeface="굴림" pitchFamily="34" charset="-127"/>
            </a:endParaRPr>
          </a:p>
        </p:txBody>
      </p:sp>
      <p:sp>
        <p:nvSpPr>
          <p:cNvPr id="45068" name="Rectangle 30"/>
          <p:cNvSpPr>
            <a:spLocks noChangeArrowheads="1"/>
          </p:cNvSpPr>
          <p:nvPr/>
        </p:nvSpPr>
        <p:spPr bwMode="auto">
          <a:xfrm>
            <a:off x="3733800" y="27432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ko-KR" altLang="ko-KR">
              <a:ea typeface="굴림" pitchFamily="34" charset="-127"/>
            </a:endParaRPr>
          </a:p>
        </p:txBody>
      </p:sp>
      <p:sp>
        <p:nvSpPr>
          <p:cNvPr id="45069" name="Rectangle 31"/>
          <p:cNvSpPr>
            <a:spLocks noChangeArrowheads="1"/>
          </p:cNvSpPr>
          <p:nvPr/>
        </p:nvSpPr>
        <p:spPr bwMode="auto">
          <a:xfrm>
            <a:off x="3733800" y="32385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ko-KR" altLang="ko-KR">
              <a:ea typeface="굴림" pitchFamily="34" charset="-127"/>
            </a:endParaRPr>
          </a:p>
        </p:txBody>
      </p:sp>
      <p:sp>
        <p:nvSpPr>
          <p:cNvPr id="45070" name="Rectangle 32"/>
          <p:cNvSpPr>
            <a:spLocks noChangeArrowheads="1"/>
          </p:cNvSpPr>
          <p:nvPr/>
        </p:nvSpPr>
        <p:spPr bwMode="auto">
          <a:xfrm>
            <a:off x="3733800" y="371475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ko-KR" altLang="ko-KR">
              <a:ea typeface="굴림" pitchFamily="34" charset="-127"/>
            </a:endParaRPr>
          </a:p>
        </p:txBody>
      </p:sp>
      <p:sp>
        <p:nvSpPr>
          <p:cNvPr id="45071" name="Rectangle 33"/>
          <p:cNvSpPr>
            <a:spLocks noChangeArrowheads="1"/>
          </p:cNvSpPr>
          <p:nvPr/>
        </p:nvSpPr>
        <p:spPr bwMode="auto">
          <a:xfrm>
            <a:off x="3733800" y="41910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ko-KR" altLang="ko-KR">
              <a:ea typeface="굴림" pitchFamily="34" charset="-127"/>
            </a:endParaRPr>
          </a:p>
        </p:txBody>
      </p:sp>
      <p:sp>
        <p:nvSpPr>
          <p:cNvPr id="45072" name="Rectangle 35"/>
          <p:cNvSpPr>
            <a:spLocks noChangeArrowheads="1"/>
          </p:cNvSpPr>
          <p:nvPr/>
        </p:nvSpPr>
        <p:spPr bwMode="auto">
          <a:xfrm>
            <a:off x="3810000" y="2667000"/>
            <a:ext cx="571500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45073" name="Text Box 37"/>
          <p:cNvSpPr txBox="1">
            <a:spLocks noChangeArrowheads="1"/>
          </p:cNvSpPr>
          <p:nvPr/>
        </p:nvSpPr>
        <p:spPr bwMode="auto">
          <a:xfrm>
            <a:off x="3919538" y="4797425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2"/>
                </a:solidFill>
                <a:ea typeface="굴림" pitchFamily="34" charset="-127"/>
              </a:rPr>
              <a:t>server</a:t>
            </a:r>
          </a:p>
          <a:p>
            <a:r>
              <a:rPr lang="en-US" altLang="ko-KR" sz="2000">
                <a:solidFill>
                  <a:schemeClr val="accent2"/>
                </a:solidFill>
                <a:ea typeface="굴림" pitchFamily="34" charset="-127"/>
              </a:rPr>
              <a:t>IP: C</a:t>
            </a:r>
          </a:p>
        </p:txBody>
      </p:sp>
      <p:sp>
        <p:nvSpPr>
          <p:cNvPr id="45074" name="Line 38"/>
          <p:cNvSpPr>
            <a:spLocks noChangeShapeType="1"/>
          </p:cNvSpPr>
          <p:nvPr/>
        </p:nvSpPr>
        <p:spPr bwMode="auto">
          <a:xfrm flipV="1">
            <a:off x="4343400" y="2819400"/>
            <a:ext cx="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5" name="Line 39"/>
          <p:cNvSpPr>
            <a:spLocks noChangeShapeType="1"/>
          </p:cNvSpPr>
          <p:nvPr/>
        </p:nvSpPr>
        <p:spPr bwMode="auto">
          <a:xfrm>
            <a:off x="838200" y="4495800"/>
            <a:ext cx="350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6" name="Line 40"/>
          <p:cNvSpPr>
            <a:spLocks noChangeShapeType="1"/>
          </p:cNvSpPr>
          <p:nvPr/>
        </p:nvSpPr>
        <p:spPr bwMode="auto">
          <a:xfrm flipV="1">
            <a:off x="4572000" y="2819400"/>
            <a:ext cx="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7" name="Line 41"/>
          <p:cNvSpPr>
            <a:spLocks noChangeShapeType="1"/>
          </p:cNvSpPr>
          <p:nvPr/>
        </p:nvSpPr>
        <p:spPr bwMode="auto">
          <a:xfrm>
            <a:off x="4572000" y="4495800"/>
            <a:ext cx="350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8" name="Line 42"/>
          <p:cNvSpPr>
            <a:spLocks noChangeShapeType="1"/>
          </p:cNvSpPr>
          <p:nvPr/>
        </p:nvSpPr>
        <p:spPr bwMode="auto">
          <a:xfrm>
            <a:off x="4343400" y="29718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9" name="Line 43"/>
          <p:cNvSpPr>
            <a:spLocks noChangeShapeType="1"/>
          </p:cNvSpPr>
          <p:nvPr/>
        </p:nvSpPr>
        <p:spPr bwMode="auto">
          <a:xfrm>
            <a:off x="1219200" y="4495800"/>
            <a:ext cx="3124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0" name="Rectangle 44"/>
          <p:cNvSpPr>
            <a:spLocks noChangeArrowheads="1"/>
          </p:cNvSpPr>
          <p:nvPr/>
        </p:nvSpPr>
        <p:spPr bwMode="auto">
          <a:xfrm>
            <a:off x="1600200" y="44196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pitchFamily="34" charset="-127"/>
              </a:rPr>
              <a:t>SP: 9157</a:t>
            </a:r>
          </a:p>
        </p:txBody>
      </p:sp>
      <p:sp>
        <p:nvSpPr>
          <p:cNvPr id="45081" name="Rectangle 45"/>
          <p:cNvSpPr>
            <a:spLocks noChangeArrowheads="1"/>
          </p:cNvSpPr>
          <p:nvPr/>
        </p:nvSpPr>
        <p:spPr bwMode="auto">
          <a:xfrm>
            <a:off x="1600200" y="47244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pitchFamily="34" charset="-127"/>
              </a:rPr>
              <a:t>DP: 80</a:t>
            </a:r>
          </a:p>
        </p:txBody>
      </p:sp>
      <p:sp>
        <p:nvSpPr>
          <p:cNvPr id="45082" name="Rectangle 46"/>
          <p:cNvSpPr>
            <a:spLocks noChangeArrowheads="1"/>
          </p:cNvSpPr>
          <p:nvPr/>
        </p:nvSpPr>
        <p:spPr bwMode="auto">
          <a:xfrm>
            <a:off x="1600200" y="50292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ea typeface="굴림" pitchFamily="34" charset="-127"/>
            </a:endParaRPr>
          </a:p>
        </p:txBody>
      </p:sp>
      <p:grpSp>
        <p:nvGrpSpPr>
          <p:cNvPr id="45083" name="Group 47"/>
          <p:cNvGrpSpPr>
            <a:grpSpLocks/>
          </p:cNvGrpSpPr>
          <p:nvPr/>
        </p:nvGrpSpPr>
        <p:grpSpPr bwMode="auto">
          <a:xfrm>
            <a:off x="6248400" y="4419600"/>
            <a:ext cx="990600" cy="914400"/>
            <a:chOff x="3936" y="2784"/>
            <a:chExt cx="624" cy="576"/>
          </a:xfrm>
        </p:grpSpPr>
        <p:sp>
          <p:nvSpPr>
            <p:cNvPr id="45106" name="Rectangle 48"/>
            <p:cNvSpPr>
              <a:spLocks noChangeArrowheads="1"/>
            </p:cNvSpPr>
            <p:nvPr/>
          </p:nvSpPr>
          <p:spPr bwMode="auto">
            <a:xfrm>
              <a:off x="3936" y="278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SP: 9157</a:t>
              </a:r>
            </a:p>
          </p:txBody>
        </p:sp>
        <p:sp>
          <p:nvSpPr>
            <p:cNvPr id="45107" name="Rectangle 49"/>
            <p:cNvSpPr>
              <a:spLocks noChangeArrowheads="1"/>
            </p:cNvSpPr>
            <p:nvPr/>
          </p:nvSpPr>
          <p:spPr bwMode="auto">
            <a:xfrm>
              <a:off x="3936" y="297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DP: 80</a:t>
              </a:r>
            </a:p>
          </p:txBody>
        </p:sp>
        <p:sp>
          <p:nvSpPr>
            <p:cNvPr id="45108" name="Rectangle 50"/>
            <p:cNvSpPr>
              <a:spLocks noChangeArrowheads="1"/>
            </p:cNvSpPr>
            <p:nvPr/>
          </p:nvSpPr>
          <p:spPr bwMode="auto">
            <a:xfrm>
              <a:off x="3936" y="316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pitchFamily="34" charset="-127"/>
              </a:endParaRPr>
            </a:p>
          </p:txBody>
        </p:sp>
      </p:grpSp>
      <p:sp>
        <p:nvSpPr>
          <p:cNvPr id="45084" name="Rectangle 52"/>
          <p:cNvSpPr>
            <a:spLocks noChangeArrowheads="1"/>
          </p:cNvSpPr>
          <p:nvPr/>
        </p:nvSpPr>
        <p:spPr bwMode="auto">
          <a:xfrm>
            <a:off x="4419600" y="2667000"/>
            <a:ext cx="571500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45085" name="Oval 53"/>
          <p:cNvSpPr>
            <a:spLocks noChangeArrowheads="1"/>
          </p:cNvSpPr>
          <p:nvPr/>
        </p:nvSpPr>
        <p:spPr bwMode="auto">
          <a:xfrm>
            <a:off x="3733800" y="2362200"/>
            <a:ext cx="19050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pitchFamily="34" charset="-127"/>
              </a:rPr>
              <a:t>P4</a:t>
            </a:r>
          </a:p>
        </p:txBody>
      </p:sp>
      <p:sp>
        <p:nvSpPr>
          <p:cNvPr id="45086" name="Rectangle 55"/>
          <p:cNvSpPr>
            <a:spLocks noChangeArrowheads="1"/>
          </p:cNvSpPr>
          <p:nvPr/>
        </p:nvSpPr>
        <p:spPr bwMode="auto">
          <a:xfrm>
            <a:off x="5022850" y="2655888"/>
            <a:ext cx="571500" cy="195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45087" name="Group 57"/>
          <p:cNvGrpSpPr>
            <a:grpSpLocks/>
          </p:cNvGrpSpPr>
          <p:nvPr/>
        </p:nvGrpSpPr>
        <p:grpSpPr bwMode="auto">
          <a:xfrm>
            <a:off x="7740650" y="2363788"/>
            <a:ext cx="598488" cy="500062"/>
            <a:chOff x="2614" y="2862"/>
            <a:chExt cx="377" cy="315"/>
          </a:xfrm>
        </p:grpSpPr>
        <p:sp>
          <p:nvSpPr>
            <p:cNvPr id="45104" name="Rectangle 58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45105" name="Oval 59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P3</a:t>
              </a:r>
            </a:p>
          </p:txBody>
        </p:sp>
      </p:grpSp>
      <p:sp>
        <p:nvSpPr>
          <p:cNvPr id="45088" name="Line 60"/>
          <p:cNvSpPr>
            <a:spLocks noChangeShapeType="1"/>
          </p:cNvSpPr>
          <p:nvPr/>
        </p:nvSpPr>
        <p:spPr bwMode="auto">
          <a:xfrm>
            <a:off x="7391400" y="28194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9" name="Line 61"/>
          <p:cNvSpPr>
            <a:spLocks noChangeShapeType="1"/>
          </p:cNvSpPr>
          <p:nvPr/>
        </p:nvSpPr>
        <p:spPr bwMode="auto">
          <a:xfrm>
            <a:off x="5334000" y="4343400"/>
            <a:ext cx="2057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0" name="Line 62"/>
          <p:cNvSpPr>
            <a:spLocks noChangeShapeType="1"/>
          </p:cNvSpPr>
          <p:nvPr/>
        </p:nvSpPr>
        <p:spPr bwMode="auto">
          <a:xfrm flipV="1">
            <a:off x="5334000" y="28194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1" name="Rectangle 63"/>
          <p:cNvSpPr>
            <a:spLocks noChangeArrowheads="1"/>
          </p:cNvSpPr>
          <p:nvPr/>
        </p:nvSpPr>
        <p:spPr bwMode="auto">
          <a:xfrm>
            <a:off x="1600200" y="53340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ea typeface="굴림" pitchFamily="34" charset="-127"/>
            </a:endParaRPr>
          </a:p>
        </p:txBody>
      </p:sp>
      <p:sp>
        <p:nvSpPr>
          <p:cNvPr id="45092" name="Rectangle 64"/>
          <p:cNvSpPr>
            <a:spLocks noChangeArrowheads="1"/>
          </p:cNvSpPr>
          <p:nvPr/>
        </p:nvSpPr>
        <p:spPr bwMode="auto">
          <a:xfrm>
            <a:off x="6248400" y="53340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pitchFamily="34" charset="-127"/>
              </a:rPr>
              <a:t>D-IP:C</a:t>
            </a:r>
          </a:p>
        </p:txBody>
      </p:sp>
      <p:sp>
        <p:nvSpPr>
          <p:cNvPr id="45093" name="Text Box 65"/>
          <p:cNvSpPr txBox="1">
            <a:spLocks noChangeArrowheads="1"/>
          </p:cNvSpPr>
          <p:nvPr/>
        </p:nvSpPr>
        <p:spPr bwMode="auto">
          <a:xfrm>
            <a:off x="1736725" y="494188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ko-KR">
              <a:ea typeface="굴림" pitchFamily="34" charset="-127"/>
            </a:endParaRPr>
          </a:p>
        </p:txBody>
      </p:sp>
      <p:sp>
        <p:nvSpPr>
          <p:cNvPr id="45094" name="Text Box 66"/>
          <p:cNvSpPr txBox="1">
            <a:spLocks noChangeArrowheads="1"/>
          </p:cNvSpPr>
          <p:nvPr/>
        </p:nvSpPr>
        <p:spPr bwMode="auto">
          <a:xfrm>
            <a:off x="1676400" y="5029200"/>
            <a:ext cx="896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S-IP: A</a:t>
            </a:r>
          </a:p>
        </p:txBody>
      </p:sp>
      <p:sp>
        <p:nvSpPr>
          <p:cNvPr id="45095" name="Text Box 67"/>
          <p:cNvSpPr txBox="1">
            <a:spLocks noChangeArrowheads="1"/>
          </p:cNvSpPr>
          <p:nvPr/>
        </p:nvSpPr>
        <p:spPr bwMode="auto">
          <a:xfrm>
            <a:off x="1676400" y="5334000"/>
            <a:ext cx="814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D-IP:C</a:t>
            </a:r>
          </a:p>
        </p:txBody>
      </p:sp>
      <p:sp>
        <p:nvSpPr>
          <p:cNvPr id="45096" name="Text Box 68"/>
          <p:cNvSpPr txBox="1">
            <a:spLocks noChangeArrowheads="1"/>
          </p:cNvSpPr>
          <p:nvPr/>
        </p:nvSpPr>
        <p:spPr bwMode="auto">
          <a:xfrm>
            <a:off x="6335713" y="5029200"/>
            <a:ext cx="876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S-IP: B</a:t>
            </a:r>
          </a:p>
        </p:txBody>
      </p:sp>
      <p:grpSp>
        <p:nvGrpSpPr>
          <p:cNvPr id="45097" name="Group 69"/>
          <p:cNvGrpSpPr>
            <a:grpSpLocks/>
          </p:cNvGrpSpPr>
          <p:nvPr/>
        </p:nvGrpSpPr>
        <p:grpSpPr bwMode="auto">
          <a:xfrm>
            <a:off x="5791200" y="2895600"/>
            <a:ext cx="990600" cy="914400"/>
            <a:chOff x="3936" y="2784"/>
            <a:chExt cx="624" cy="576"/>
          </a:xfrm>
        </p:grpSpPr>
        <p:sp>
          <p:nvSpPr>
            <p:cNvPr id="45101" name="Rectangle 70"/>
            <p:cNvSpPr>
              <a:spLocks noChangeArrowheads="1"/>
            </p:cNvSpPr>
            <p:nvPr/>
          </p:nvSpPr>
          <p:spPr bwMode="auto">
            <a:xfrm>
              <a:off x="3936" y="278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SP: 5775</a:t>
              </a:r>
            </a:p>
          </p:txBody>
        </p:sp>
        <p:sp>
          <p:nvSpPr>
            <p:cNvPr id="45102" name="Rectangle 71"/>
            <p:cNvSpPr>
              <a:spLocks noChangeArrowheads="1"/>
            </p:cNvSpPr>
            <p:nvPr/>
          </p:nvSpPr>
          <p:spPr bwMode="auto">
            <a:xfrm>
              <a:off x="3936" y="297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ea typeface="굴림" pitchFamily="34" charset="-127"/>
                </a:rPr>
                <a:t>DP: 80</a:t>
              </a:r>
            </a:p>
          </p:txBody>
        </p:sp>
        <p:sp>
          <p:nvSpPr>
            <p:cNvPr id="45103" name="Rectangle 72"/>
            <p:cNvSpPr>
              <a:spLocks noChangeArrowheads="1"/>
            </p:cNvSpPr>
            <p:nvPr/>
          </p:nvSpPr>
          <p:spPr bwMode="auto">
            <a:xfrm>
              <a:off x="3936" y="316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ea typeface="굴림" pitchFamily="34" charset="-127"/>
              </a:endParaRPr>
            </a:p>
          </p:txBody>
        </p:sp>
      </p:grpSp>
      <p:sp>
        <p:nvSpPr>
          <p:cNvPr id="45098" name="Rectangle 73"/>
          <p:cNvSpPr>
            <a:spLocks noChangeArrowheads="1"/>
          </p:cNvSpPr>
          <p:nvPr/>
        </p:nvSpPr>
        <p:spPr bwMode="auto">
          <a:xfrm>
            <a:off x="5791200" y="38100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ea typeface="굴림" pitchFamily="34" charset="-127"/>
              </a:rPr>
              <a:t>D-IP:C</a:t>
            </a:r>
          </a:p>
        </p:txBody>
      </p:sp>
      <p:sp>
        <p:nvSpPr>
          <p:cNvPr id="45099" name="Rectangle 74"/>
          <p:cNvSpPr>
            <a:spLocks noChangeArrowheads="1"/>
          </p:cNvSpPr>
          <p:nvPr/>
        </p:nvSpPr>
        <p:spPr bwMode="auto">
          <a:xfrm>
            <a:off x="5867400" y="3505200"/>
            <a:ext cx="876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S-IP: B</a:t>
            </a:r>
          </a:p>
        </p:txBody>
      </p:sp>
      <p:sp>
        <p:nvSpPr>
          <p:cNvPr id="45100" name="Line 75"/>
          <p:cNvSpPr>
            <a:spLocks noChangeShapeType="1"/>
          </p:cNvSpPr>
          <p:nvPr/>
        </p:nvSpPr>
        <p:spPr bwMode="auto">
          <a:xfrm flipH="1">
            <a:off x="6172200" y="4114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608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9C94455A-7A16-42FD-8F80-0CD0049F68F7}" type="slidenum">
              <a:rPr lang="en-US" altLang="ko-KR" smtClean="0">
                <a:ea typeface="굴림" pitchFamily="34" charset="-127"/>
              </a:rPr>
              <a:pPr/>
              <a:t>19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4 outline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.1 Transport-layer services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.2 Multiplexing and demultiplexing</a:t>
            </a:r>
          </a:p>
          <a:p>
            <a:r>
              <a:rPr lang="en-US" altLang="zh-CN" sz="2400" smtClean="0">
                <a:solidFill>
                  <a:srgbClr val="FF0000"/>
                </a:solidFill>
                <a:ea typeface="굴림" pitchFamily="34" charset="-127"/>
              </a:rPr>
              <a:t>4</a:t>
            </a:r>
            <a:r>
              <a:rPr lang="en-US" altLang="ko-KR" sz="2400" smtClean="0">
                <a:solidFill>
                  <a:srgbClr val="FF0000"/>
                </a:solidFill>
                <a:ea typeface="굴림" pitchFamily="34" charset="-127"/>
              </a:rPr>
              <a:t>.3 Connectionless transport: UDP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.4 Principles of reliable data transfer</a:t>
            </a:r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.5 Connection-oriented transport: TCP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segment structure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reliable data transfer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flow control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connection management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.6 Principles of congestion control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.7 TCP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277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12C7338D-8682-47F1-9282-93972E862A40}" type="slidenum">
              <a:rPr lang="en-US" altLang="ko-KR" smtClean="0">
                <a:ea typeface="굴림" pitchFamily="34" charset="-127"/>
              </a:rPr>
              <a:pPr/>
              <a:t>2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4 outline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 smtClean="0">
                <a:solidFill>
                  <a:srgbClr val="FF0000"/>
                </a:solidFill>
                <a:ea typeface="굴림" pitchFamily="34" charset="-127"/>
              </a:rPr>
              <a:t>4</a:t>
            </a:r>
            <a:r>
              <a:rPr lang="en-US" altLang="ko-KR" sz="2400" smtClean="0">
                <a:solidFill>
                  <a:srgbClr val="FF0000"/>
                </a:solidFill>
                <a:ea typeface="굴림" pitchFamily="34" charset="-127"/>
              </a:rPr>
              <a:t>.1 Transport-layer services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.2 Multiplexing and demultiplexing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.3 Connectionless transport: UDP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.4 Principles of reliable data transfer</a:t>
            </a:r>
          </a:p>
        </p:txBody>
      </p:sp>
      <p:sp>
        <p:nvSpPr>
          <p:cNvPr id="327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.5 Connection-oriented transport: TCP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segment structure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reliable data transfer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flow control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connection management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.6 Principles of congestion control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.7 TCP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710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8F2833F9-835D-4677-984A-90963B4F633B}" type="slidenum">
              <a:rPr lang="en-US" altLang="ko-KR" smtClean="0">
                <a:ea typeface="굴림" pitchFamily="34" charset="-127"/>
              </a:rPr>
              <a:pPr/>
              <a:t>20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UDP: User Datagram Protocol </a:t>
            </a:r>
            <a:r>
              <a:rPr lang="en-US" altLang="ko-KR" sz="2800" smtClean="0">
                <a:ea typeface="굴림" pitchFamily="34" charset="-127"/>
              </a:rPr>
              <a:t>[RFC 768]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47800"/>
            <a:ext cx="3810000" cy="4648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sz="2000" dirty="0" smtClean="0">
                <a:ea typeface="굴림" pitchFamily="50" charset="-127"/>
              </a:rPr>
              <a:t>“no frills,” “bare bones” Internet transport protocol</a:t>
            </a:r>
          </a:p>
          <a:p>
            <a:pPr>
              <a:defRPr/>
            </a:pPr>
            <a:r>
              <a:rPr lang="en-US" altLang="ko-KR" sz="2000" dirty="0" smtClean="0">
                <a:ea typeface="굴림" pitchFamily="50" charset="-127"/>
              </a:rPr>
              <a:t>“best effort” service, UDP segments may be:</a:t>
            </a:r>
          </a:p>
          <a:p>
            <a:pPr lvl="1">
              <a:defRPr/>
            </a:pPr>
            <a:r>
              <a:rPr lang="en-US" altLang="ko-KR" sz="2000" dirty="0" smtClean="0">
                <a:ea typeface="굴림" pitchFamily="50" charset="-127"/>
              </a:rPr>
              <a:t>lost</a:t>
            </a:r>
          </a:p>
          <a:p>
            <a:pPr lvl="1">
              <a:defRPr/>
            </a:pPr>
            <a:r>
              <a:rPr lang="en-US" altLang="ko-KR" sz="2000" dirty="0" smtClean="0">
                <a:ea typeface="굴림" pitchFamily="50" charset="-127"/>
              </a:rPr>
              <a:t>delivered out of order to app</a:t>
            </a:r>
          </a:p>
          <a:p>
            <a:pPr>
              <a:defRPr/>
            </a:pPr>
            <a:r>
              <a:rPr lang="en-US" altLang="ko-KR" sz="2000" i="1" dirty="0" smtClean="0">
                <a:solidFill>
                  <a:srgbClr val="FF0000"/>
                </a:solidFill>
                <a:ea typeface="굴림" pitchFamily="50" charset="-127"/>
              </a:rPr>
              <a:t>connectionless:</a:t>
            </a:r>
            <a:endParaRPr lang="en-US" altLang="ko-KR" sz="2400" dirty="0" smtClean="0">
              <a:ea typeface="굴림" pitchFamily="50" charset="-127"/>
            </a:endParaRPr>
          </a:p>
          <a:p>
            <a:pPr lvl="1">
              <a:defRPr/>
            </a:pPr>
            <a:r>
              <a:rPr lang="en-US" altLang="ko-KR" sz="2000" dirty="0" smtClean="0">
                <a:ea typeface="굴림" pitchFamily="50" charset="-127"/>
              </a:rPr>
              <a:t>no handshaking between UDP sender, receiver</a:t>
            </a:r>
          </a:p>
          <a:p>
            <a:pPr lvl="1">
              <a:defRPr/>
            </a:pPr>
            <a:r>
              <a:rPr lang="en-US" altLang="ko-KR" sz="2000" dirty="0" smtClean="0">
                <a:ea typeface="굴림" pitchFamily="50" charset="-127"/>
              </a:rPr>
              <a:t>each UDP segment handled independently of others =&gt; no relations among UDP packets =&gt; </a:t>
            </a:r>
            <a:r>
              <a:rPr lang="en-US" altLang="ko-KR" sz="2000" dirty="0" smtClean="0">
                <a:solidFill>
                  <a:srgbClr val="0070C0"/>
                </a:solidFill>
                <a:ea typeface="굴림" pitchFamily="50" charset="-127"/>
              </a:rPr>
              <a:t>no info about the order</a:t>
            </a:r>
          </a:p>
          <a:p>
            <a:pPr>
              <a:defRPr/>
            </a:pPr>
            <a:endParaRPr lang="en-US" altLang="ko-KR" sz="2400" dirty="0" smtClean="0">
              <a:ea typeface="굴림" pitchFamily="50" charset="-127"/>
            </a:endParaRPr>
          </a:p>
        </p:txBody>
      </p:sp>
      <p:sp>
        <p:nvSpPr>
          <p:cNvPr id="4711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41838" y="1781175"/>
            <a:ext cx="4381500" cy="38195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Why is there a UDP?</a:t>
            </a:r>
            <a:endParaRPr lang="en-US" altLang="ko-KR" sz="2400" dirty="0" smtClean="0">
              <a:ea typeface="굴림" pitchFamily="34" charset="-127"/>
            </a:endParaRPr>
          </a:p>
          <a:p>
            <a:r>
              <a:rPr lang="en-US" altLang="ko-KR" sz="2000" dirty="0" smtClean="0">
                <a:ea typeface="굴림" pitchFamily="34" charset="-127"/>
              </a:rPr>
              <a:t>no connection establishment (which can add delay)</a:t>
            </a:r>
          </a:p>
          <a:p>
            <a:r>
              <a:rPr lang="en-US" altLang="ko-KR" sz="2000" dirty="0" smtClean="0">
                <a:solidFill>
                  <a:srgbClr val="0070C0"/>
                </a:solidFill>
                <a:ea typeface="굴림" pitchFamily="34" charset="-127"/>
              </a:rPr>
              <a:t>simple:</a:t>
            </a:r>
            <a:r>
              <a:rPr lang="en-US" altLang="ko-KR" sz="2000" dirty="0" smtClean="0">
                <a:ea typeface="굴림" pitchFamily="34" charset="-127"/>
              </a:rPr>
              <a:t> no connection state at sender, receiver</a:t>
            </a:r>
          </a:p>
          <a:p>
            <a:r>
              <a:rPr lang="en-US" altLang="ko-KR" sz="2000" dirty="0" smtClean="0">
                <a:ea typeface="굴림" pitchFamily="34" charset="-127"/>
              </a:rPr>
              <a:t>small segment header (</a:t>
            </a: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8 bytes</a:t>
            </a:r>
            <a:r>
              <a:rPr lang="en-US" altLang="ko-KR" sz="2000" dirty="0" smtClean="0">
                <a:ea typeface="굴림" pitchFamily="34" charset="-127"/>
              </a:rPr>
              <a:t>)</a:t>
            </a:r>
          </a:p>
          <a:p>
            <a:r>
              <a:rPr lang="en-US" altLang="ko-KR" sz="2000" dirty="0" smtClean="0">
                <a:ea typeface="굴림" pitchFamily="34" charset="-127"/>
              </a:rPr>
              <a:t>no congestion control: UDP can blast away as fast as desired</a:t>
            </a:r>
            <a:endParaRPr lang="en-US" altLang="ko-KR" sz="2400" dirty="0" smtClean="0">
              <a:ea typeface="굴림" pitchFamily="34" charset="-127"/>
            </a:endParaRPr>
          </a:p>
          <a:p>
            <a:endParaRPr lang="en-US" altLang="ko-KR" sz="2400" dirty="0" smtClean="0">
              <a:ea typeface="굴림" pitchFamily="34" charset="-127"/>
            </a:endParaRPr>
          </a:p>
        </p:txBody>
      </p:sp>
      <p:sp>
        <p:nvSpPr>
          <p:cNvPr id="47111" name="Rectangle 5"/>
          <p:cNvSpPr>
            <a:spLocks noChangeArrowheads="1"/>
          </p:cNvSpPr>
          <p:nvPr/>
        </p:nvSpPr>
        <p:spPr bwMode="auto">
          <a:xfrm>
            <a:off x="4470400" y="1647825"/>
            <a:ext cx="4371975" cy="3838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813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B1261CFC-D2C7-419D-8351-EC0EE8BCE2CB}" type="slidenum">
              <a:rPr lang="en-US" altLang="ko-KR" smtClean="0">
                <a:ea typeface="굴림" pitchFamily="34" charset="-127"/>
              </a:rPr>
              <a:pPr/>
              <a:t>21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UDP: more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47800"/>
            <a:ext cx="3810000" cy="4648200"/>
          </a:xfrm>
        </p:spPr>
        <p:txBody>
          <a:bodyPr/>
          <a:lstStyle/>
          <a:p>
            <a:r>
              <a:rPr lang="en-US" altLang="ko-KR" sz="2000" dirty="0" smtClean="0">
                <a:ea typeface="굴림" pitchFamily="34" charset="-127"/>
              </a:rPr>
              <a:t>often used for streaming multimedia apps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loss tolerant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rate sensitive</a:t>
            </a:r>
          </a:p>
          <a:p>
            <a:r>
              <a:rPr lang="en-US" altLang="ko-KR" sz="2400" dirty="0" smtClean="0">
                <a:ea typeface="굴림" pitchFamily="34" charset="-127"/>
              </a:rPr>
              <a:t>other UDP uses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DNS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SNMP</a:t>
            </a:r>
            <a:endParaRPr lang="en-US" altLang="ko-KR" sz="1800" dirty="0" smtClean="0">
              <a:ea typeface="굴림" pitchFamily="34" charset="-127"/>
            </a:endParaRPr>
          </a:p>
          <a:p>
            <a:r>
              <a:rPr lang="en-US" altLang="ko-KR" sz="2000" u="sng" dirty="0" smtClean="0">
                <a:ea typeface="굴림" pitchFamily="34" charset="-127"/>
              </a:rPr>
              <a:t>reliable transfer </a:t>
            </a:r>
            <a:r>
              <a:rPr lang="en-US" altLang="ko-KR" sz="2000" dirty="0" smtClean="0">
                <a:ea typeface="굴림" pitchFamily="34" charset="-127"/>
              </a:rPr>
              <a:t>over UDP: add reliability at </a:t>
            </a:r>
            <a:r>
              <a:rPr lang="en-US" altLang="ko-KR" sz="2000" u="sng" dirty="0" smtClean="0">
                <a:ea typeface="굴림" pitchFamily="34" charset="-127"/>
              </a:rPr>
              <a:t>application layer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application-specific error recovery!</a:t>
            </a:r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5083175" y="2000250"/>
            <a:ext cx="3324225" cy="32004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500697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8136" name="Text Box 9"/>
          <p:cNvSpPr txBox="1">
            <a:spLocks noChangeArrowheads="1"/>
          </p:cNvSpPr>
          <p:nvPr/>
        </p:nvSpPr>
        <p:spPr bwMode="auto">
          <a:xfrm>
            <a:off x="4991100" y="2117725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pitchFamily="34" charset="-127"/>
              </a:rPr>
              <a:t>source port #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6770688" y="2117725"/>
            <a:ext cx="1452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pitchFamily="34" charset="-127"/>
              </a:rPr>
              <a:t>dest port #</a:t>
            </a:r>
            <a:endParaRPr lang="en-US" altLang="ko-KR" sz="18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 flipV="1">
            <a:off x="499745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 flipV="1">
            <a:off x="4987925" y="28956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0" name="Line 13"/>
          <p:cNvSpPr>
            <a:spLocks noChangeShapeType="1"/>
          </p:cNvSpPr>
          <p:nvPr/>
        </p:nvSpPr>
        <p:spPr bwMode="auto">
          <a:xfrm flipV="1">
            <a:off x="664527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1" name="Text Box 14"/>
          <p:cNvSpPr txBox="1">
            <a:spLocks noChangeArrowheads="1"/>
          </p:cNvSpPr>
          <p:nvPr/>
        </p:nvSpPr>
        <p:spPr bwMode="auto">
          <a:xfrm>
            <a:off x="6146800" y="1665288"/>
            <a:ext cx="949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pitchFamily="34" charset="-127"/>
              </a:rPr>
              <a:t>32 bits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8142" name="Line 15"/>
          <p:cNvSpPr>
            <a:spLocks noChangeShapeType="1"/>
          </p:cNvSpPr>
          <p:nvPr/>
        </p:nvSpPr>
        <p:spPr bwMode="auto">
          <a:xfrm>
            <a:off x="710247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3" name="Line 16"/>
          <p:cNvSpPr>
            <a:spLocks noChangeShapeType="1"/>
          </p:cNvSpPr>
          <p:nvPr/>
        </p:nvSpPr>
        <p:spPr bwMode="auto">
          <a:xfrm rot="10800000">
            <a:off x="499268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4" name="Text Box 17"/>
          <p:cNvSpPr txBox="1">
            <a:spLocks noChangeArrowheads="1"/>
          </p:cNvSpPr>
          <p:nvPr/>
        </p:nvSpPr>
        <p:spPr bwMode="auto">
          <a:xfrm>
            <a:off x="5864225" y="3951288"/>
            <a:ext cx="1501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34" charset="-127"/>
              </a:rPr>
              <a:t>Application</a:t>
            </a:r>
          </a:p>
          <a:p>
            <a:r>
              <a:rPr lang="en-US" altLang="ko-KR" sz="2000">
                <a:ea typeface="굴림" pitchFamily="34" charset="-127"/>
              </a:rPr>
              <a:t>data </a:t>
            </a:r>
          </a:p>
          <a:p>
            <a:r>
              <a:rPr lang="en-US" altLang="ko-KR" sz="2000">
                <a:ea typeface="굴림" pitchFamily="34" charset="-127"/>
              </a:rPr>
              <a:t>(message)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8145" name="Text Box 19"/>
          <p:cNvSpPr txBox="1">
            <a:spLocks noChangeArrowheads="1"/>
          </p:cNvSpPr>
          <p:nvPr/>
        </p:nvSpPr>
        <p:spPr bwMode="auto">
          <a:xfrm>
            <a:off x="5435600" y="5518150"/>
            <a:ext cx="2655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34" charset="-127"/>
              </a:rPr>
              <a:t>UDP segment format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8146" name="Line 20"/>
          <p:cNvSpPr>
            <a:spLocks noChangeShapeType="1"/>
          </p:cNvSpPr>
          <p:nvPr/>
        </p:nvSpPr>
        <p:spPr bwMode="auto">
          <a:xfrm flipV="1">
            <a:off x="6645275" y="2505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7" name="Text Box 22"/>
          <p:cNvSpPr txBox="1">
            <a:spLocks noChangeArrowheads="1"/>
          </p:cNvSpPr>
          <p:nvPr/>
        </p:nvSpPr>
        <p:spPr bwMode="auto">
          <a:xfrm>
            <a:off x="5372100" y="2508250"/>
            <a:ext cx="850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pitchFamily="34" charset="-127"/>
              </a:rPr>
              <a:t>length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8148" name="Text Box 23"/>
          <p:cNvSpPr txBox="1">
            <a:spLocks noChangeArrowheads="1"/>
          </p:cNvSpPr>
          <p:nvPr/>
        </p:nvSpPr>
        <p:spPr bwMode="auto">
          <a:xfrm>
            <a:off x="6919913" y="2498725"/>
            <a:ext cx="1208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pitchFamily="34" charset="-127"/>
              </a:rPr>
              <a:t>checksum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8149" name="Text Box 24"/>
          <p:cNvSpPr txBox="1">
            <a:spLocks noChangeArrowheads="1"/>
          </p:cNvSpPr>
          <p:nvPr/>
        </p:nvSpPr>
        <p:spPr bwMode="auto">
          <a:xfrm>
            <a:off x="3236913" y="2212975"/>
            <a:ext cx="16081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800">
                <a:solidFill>
                  <a:srgbClr val="FF0000"/>
                </a:solidFill>
                <a:ea typeface="굴림" pitchFamily="34" charset="-127"/>
              </a:rPr>
              <a:t>Length, in</a:t>
            </a:r>
          </a:p>
          <a:p>
            <a:pPr algn="r"/>
            <a:r>
              <a:rPr lang="en-US" altLang="ko-KR" sz="1800">
                <a:solidFill>
                  <a:srgbClr val="FF0000"/>
                </a:solidFill>
                <a:ea typeface="굴림" pitchFamily="34" charset="-127"/>
              </a:rPr>
              <a:t>bytes of UDP</a:t>
            </a:r>
          </a:p>
          <a:p>
            <a:pPr algn="r"/>
            <a:r>
              <a:rPr lang="en-US" altLang="ko-KR" sz="1800">
                <a:solidFill>
                  <a:srgbClr val="FF0000"/>
                </a:solidFill>
                <a:ea typeface="굴림" pitchFamily="34" charset="-127"/>
              </a:rPr>
              <a:t>segment,</a:t>
            </a:r>
          </a:p>
          <a:p>
            <a:pPr algn="r"/>
            <a:r>
              <a:rPr lang="en-US" altLang="ko-KR" sz="1800">
                <a:solidFill>
                  <a:srgbClr val="FF0000"/>
                </a:solidFill>
                <a:ea typeface="굴림" pitchFamily="34" charset="-127"/>
              </a:rPr>
              <a:t>including</a:t>
            </a:r>
          </a:p>
          <a:p>
            <a:pPr algn="r"/>
            <a:r>
              <a:rPr lang="en-US" altLang="ko-KR" sz="1800">
                <a:solidFill>
                  <a:srgbClr val="FF0000"/>
                </a:solidFill>
                <a:ea typeface="굴림" pitchFamily="34" charset="-127"/>
              </a:rPr>
              <a:t>header</a:t>
            </a:r>
            <a:endParaRPr lang="en-US" altLang="ko-KR" sz="2400">
              <a:solidFill>
                <a:srgbClr val="FF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8150" name="Line 25"/>
          <p:cNvSpPr>
            <a:spLocks noChangeShapeType="1"/>
          </p:cNvSpPr>
          <p:nvPr/>
        </p:nvSpPr>
        <p:spPr bwMode="auto">
          <a:xfrm>
            <a:off x="4721225" y="2543175"/>
            <a:ext cx="714375" cy="142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26"/>
          <p:cNvGrpSpPr>
            <a:grpSpLocks/>
          </p:cNvGrpSpPr>
          <p:nvPr/>
        </p:nvGrpSpPr>
        <p:grpSpPr bwMode="auto">
          <a:xfrm>
            <a:off x="7246938" y="1084263"/>
            <a:ext cx="1897062" cy="1793875"/>
            <a:chOff x="7247467" y="1083733"/>
            <a:chExt cx="1896533" cy="1794934"/>
          </a:xfrm>
        </p:grpSpPr>
        <p:sp>
          <p:nvSpPr>
            <p:cNvPr id="23" name="右大括号 22"/>
            <p:cNvSpPr/>
            <p:nvPr/>
          </p:nvSpPr>
          <p:spPr bwMode="auto">
            <a:xfrm>
              <a:off x="8444108" y="2020911"/>
              <a:ext cx="203143" cy="857756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47467" y="1083733"/>
              <a:ext cx="1896533" cy="584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FFFF"/>
                  </a:solidFill>
                  <a:ea typeface="宋体" pitchFamily="2" charset="-122"/>
                </a:rPr>
                <a:t>8-byte fixed length header</a:t>
              </a: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cxnSp>
          <p:nvCxnSpPr>
            <p:cNvPr id="26" name="直接连接符 25"/>
            <p:cNvCxnSpPr>
              <a:endCxn id="23" idx="1"/>
            </p:cNvCxnSpPr>
            <p:nvPr/>
          </p:nvCxnSpPr>
          <p:spPr bwMode="auto">
            <a:xfrm flipH="1">
              <a:off x="8647252" y="1727050"/>
              <a:ext cx="101572" cy="72273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915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4A52E7BA-AC09-42DA-BFA3-71DC20A7485D}" type="slidenum">
              <a:rPr lang="en-US" altLang="ko-KR" smtClean="0">
                <a:ea typeface="굴림" pitchFamily="34" charset="-127"/>
              </a:rPr>
              <a:pPr/>
              <a:t>22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UDP checksum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557463"/>
            <a:ext cx="3657600" cy="34956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u="sng" smtClean="0">
                <a:solidFill>
                  <a:srgbClr val="FF0000"/>
                </a:solidFill>
                <a:ea typeface="굴림" pitchFamily="34" charset="-127"/>
              </a:rPr>
              <a:t>Sender:</a:t>
            </a:r>
            <a:endParaRPr lang="en-US" altLang="ko-KR" sz="2400" smtClean="0">
              <a:ea typeface="굴림" pitchFamily="34" charset="-127"/>
            </a:endParaRPr>
          </a:p>
          <a:p>
            <a:r>
              <a:rPr lang="en-US" altLang="ko-KR" sz="2000" smtClean="0">
                <a:ea typeface="굴림" pitchFamily="34" charset="-127"/>
              </a:rPr>
              <a:t>treat segment contents as sequence of 16-bit integers</a:t>
            </a:r>
          </a:p>
          <a:p>
            <a:r>
              <a:rPr lang="en-US" altLang="ko-KR" sz="2000" smtClean="0">
                <a:ea typeface="굴림" pitchFamily="34" charset="-127"/>
              </a:rPr>
              <a:t>checksum: addition (1’s complement sum) of segment contents</a:t>
            </a:r>
          </a:p>
          <a:p>
            <a:r>
              <a:rPr lang="en-US" altLang="ko-KR" sz="2000" smtClean="0">
                <a:ea typeface="굴림" pitchFamily="34" charset="-127"/>
              </a:rPr>
              <a:t>sender puts checksum value into UDP checksum field</a:t>
            </a:r>
          </a:p>
          <a:p>
            <a:pPr>
              <a:buFont typeface="ZapfDingbats" pitchFamily="82" charset="2"/>
              <a:buNone/>
            </a:pPr>
            <a:endParaRPr lang="en-US" altLang="ko-KR" sz="2400" smtClean="0">
              <a:ea typeface="굴림" pitchFamily="34" charset="-127"/>
            </a:endParaRPr>
          </a:p>
          <a:p>
            <a:endParaRPr lang="en-US" altLang="ko-KR" sz="2400" smtClean="0">
              <a:ea typeface="굴림" pitchFamily="34" charset="-127"/>
            </a:endParaRP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  <a:defRPr/>
            </a:pPr>
            <a:r>
              <a:rPr lang="en-US" altLang="ko-KR" sz="2400" u="sng" dirty="0" smtClean="0">
                <a:solidFill>
                  <a:srgbClr val="FF0000"/>
                </a:solidFill>
                <a:ea typeface="굴림" pitchFamily="50" charset="-127"/>
              </a:rPr>
              <a:t>Receiver:</a:t>
            </a:r>
            <a:endParaRPr lang="en-US" altLang="ko-KR" sz="2400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sz="2000" dirty="0" smtClean="0">
                <a:ea typeface="굴림" pitchFamily="50" charset="-127"/>
              </a:rPr>
              <a:t>compute checksum of received segment</a:t>
            </a:r>
          </a:p>
          <a:p>
            <a:pPr>
              <a:defRPr/>
            </a:pPr>
            <a:r>
              <a:rPr lang="en-US" altLang="ko-KR" sz="2000" dirty="0" smtClean="0">
                <a:ea typeface="굴림" pitchFamily="50" charset="-127"/>
              </a:rPr>
              <a:t>check if computed checksum equals checksum field value:</a:t>
            </a:r>
          </a:p>
          <a:p>
            <a:pPr lvl="1">
              <a:defRPr/>
            </a:pPr>
            <a:r>
              <a:rPr lang="en-US" altLang="ko-KR" sz="2000" dirty="0" smtClean="0">
                <a:ea typeface="굴림" pitchFamily="50" charset="-127"/>
              </a:rPr>
              <a:t>NO - error detected</a:t>
            </a:r>
          </a:p>
          <a:p>
            <a:pPr lvl="1">
              <a:defRPr/>
            </a:pPr>
            <a:r>
              <a:rPr lang="en-US" altLang="ko-KR" sz="2000" dirty="0" smtClean="0">
                <a:ea typeface="굴림" pitchFamily="50" charset="-127"/>
              </a:rPr>
              <a:t>YES - no error detected. </a:t>
            </a:r>
            <a:r>
              <a:rPr lang="en-US" altLang="ko-KR" sz="2000" i="1" dirty="0" smtClean="0">
                <a:ea typeface="굴림" pitchFamily="50" charset="-127"/>
              </a:rPr>
              <a:t>But maybe errors nonetheless?</a:t>
            </a:r>
            <a:r>
              <a:rPr lang="en-US" altLang="ko-KR" sz="2000" dirty="0" smtClean="0">
                <a:ea typeface="굴림" pitchFamily="50" charset="-127"/>
              </a:rPr>
              <a:t> More later ….</a:t>
            </a:r>
          </a:p>
          <a:p>
            <a:pPr lvl="1">
              <a:defRPr/>
            </a:pPr>
            <a:r>
              <a:rPr lang="en-US" altLang="ko-KR" sz="2000" dirty="0" smtClean="0">
                <a:ea typeface="굴림" pitchFamily="50" charset="-127"/>
              </a:rPr>
              <a:t>some errors are not detected by this checksum method</a:t>
            </a:r>
          </a:p>
          <a:p>
            <a:pPr>
              <a:defRPr/>
            </a:pPr>
            <a:endParaRPr lang="en-US" altLang="ko-KR" sz="2400" dirty="0" smtClean="0">
              <a:ea typeface="굴림" pitchFamily="50" charset="-127"/>
            </a:endParaRPr>
          </a:p>
        </p:txBody>
      </p:sp>
      <p:sp>
        <p:nvSpPr>
          <p:cNvPr id="49159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400" u="sng">
                <a:solidFill>
                  <a:srgbClr val="FF0000"/>
                </a:solidFill>
                <a:ea typeface="굴림" pitchFamily="34" charset="-127"/>
              </a:rPr>
              <a:t>Goal:</a:t>
            </a:r>
            <a:r>
              <a:rPr lang="en-US" altLang="ko-KR" sz="2400">
                <a:ea typeface="굴림" pitchFamily="34" charset="-127"/>
              </a:rPr>
              <a:t> detect “errors” (e.g., flipped bits) in transmitted segment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ko-KR" sz="240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017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754943E8-ED11-4E81-B24D-DF18F40452FA}" type="slidenum">
              <a:rPr lang="en-US" altLang="ko-KR" smtClean="0">
                <a:ea typeface="굴림" pitchFamily="34" charset="-127"/>
              </a:rPr>
              <a:pPr/>
              <a:t>23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4 outline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.1 Transport-layer services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.2 Multiplexing and demultiplexing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.3 Connectionless transport: UDP</a:t>
            </a:r>
          </a:p>
          <a:p>
            <a:r>
              <a:rPr lang="en-US" altLang="zh-CN" sz="2400" smtClean="0">
                <a:solidFill>
                  <a:srgbClr val="FF0000"/>
                </a:solidFill>
                <a:ea typeface="굴림" pitchFamily="34" charset="-127"/>
              </a:rPr>
              <a:t>4</a:t>
            </a:r>
            <a:r>
              <a:rPr lang="en-US" altLang="ko-KR" sz="2400" smtClean="0">
                <a:solidFill>
                  <a:srgbClr val="FF0000"/>
                </a:solidFill>
                <a:ea typeface="굴림" pitchFamily="34" charset="-127"/>
              </a:rPr>
              <a:t>.4 Principles of reliable data transfer</a:t>
            </a:r>
          </a:p>
        </p:txBody>
      </p:sp>
      <p:sp>
        <p:nvSpPr>
          <p:cNvPr id="501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.5 Connection-oriented transport: TCP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segment structure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reliable data transfer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flow control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connection management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.6 Principles of congestion control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.7 TCP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120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96FD4809-091B-45C3-A9F8-1E29DF914954}" type="slidenum">
              <a:rPr lang="en-US" altLang="ko-KR" smtClean="0">
                <a:ea typeface="굴림" pitchFamily="34" charset="-127"/>
              </a:rPr>
              <a:pPr/>
              <a:t>24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Principles of Reliable data transfer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3500"/>
            <a:ext cx="7658100" cy="838200"/>
          </a:xfrm>
        </p:spPr>
        <p:txBody>
          <a:bodyPr/>
          <a:lstStyle/>
          <a:p>
            <a:r>
              <a:rPr lang="en-US" altLang="ko-KR" sz="2000" dirty="0" smtClean="0">
                <a:ea typeface="굴림" pitchFamily="34" charset="-127"/>
              </a:rPr>
              <a:t>important in app., transport, link layers</a:t>
            </a:r>
          </a:p>
          <a:p>
            <a:r>
              <a:rPr lang="en-US" altLang="ko-KR" sz="2000" dirty="0" smtClean="0">
                <a:solidFill>
                  <a:srgbClr val="0070C0"/>
                </a:solidFill>
                <a:ea typeface="굴림" pitchFamily="34" charset="-127"/>
              </a:rPr>
              <a:t>top-10 list </a:t>
            </a:r>
            <a:r>
              <a:rPr lang="en-US" altLang="ko-KR" sz="2000" dirty="0" smtClean="0">
                <a:ea typeface="굴림" pitchFamily="34" charset="-127"/>
              </a:rPr>
              <a:t>of important networking topics!</a:t>
            </a:r>
          </a:p>
          <a:p>
            <a:endParaRPr lang="en-US" altLang="ko-KR" sz="2400" dirty="0" smtClean="0">
              <a:ea typeface="굴림" pitchFamily="34" charset="-127"/>
            </a:endParaRPr>
          </a:p>
        </p:txBody>
      </p:sp>
      <p:sp>
        <p:nvSpPr>
          <p:cNvPr id="5120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r>
              <a:rPr lang="en-US" altLang="ko-KR" sz="2000" smtClean="0">
                <a:ea typeface="굴림" pitchFamily="34" charset="-127"/>
              </a:rPr>
              <a:t>characteristics of unreliable channel will determine complexity of reliable data transfer protocol (rdt)</a:t>
            </a:r>
            <a:endParaRPr lang="en-US" altLang="ko-KR" sz="2400" smtClean="0">
              <a:ea typeface="굴림" pitchFamily="34" charset="-127"/>
            </a:endParaRPr>
          </a:p>
        </p:txBody>
      </p:sp>
      <p:pic>
        <p:nvPicPr>
          <p:cNvPr id="51207" name="Picture 5" descr="rdt_ser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3962400" y="3276600"/>
            <a:ext cx="4800600" cy="2209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222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59FB3DE4-7D64-40C6-AD36-62AE94E21D00}" type="slidenum">
              <a:rPr lang="en-US" altLang="ko-KR" smtClean="0">
                <a:ea typeface="굴림" pitchFamily="34" charset="-127"/>
              </a:rPr>
              <a:pPr/>
              <a:t>25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Principles of Reliable data transfer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3500"/>
            <a:ext cx="7658100" cy="838200"/>
          </a:xfrm>
        </p:spPr>
        <p:txBody>
          <a:bodyPr/>
          <a:lstStyle/>
          <a:p>
            <a:r>
              <a:rPr lang="en-US" altLang="ko-KR" sz="2000" smtClean="0">
                <a:ea typeface="굴림" pitchFamily="34" charset="-127"/>
              </a:rPr>
              <a:t>important in app., transport, link layers</a:t>
            </a:r>
          </a:p>
          <a:p>
            <a:r>
              <a:rPr lang="en-US" altLang="ko-KR" sz="2000" smtClean="0">
                <a:ea typeface="굴림" pitchFamily="34" charset="-127"/>
              </a:rPr>
              <a:t>top-10 list of important networking topics!</a:t>
            </a:r>
          </a:p>
          <a:p>
            <a:endParaRPr lang="en-US" altLang="ko-KR" sz="2400" smtClean="0">
              <a:ea typeface="굴림" pitchFamily="34" charset="-127"/>
            </a:endParaRPr>
          </a:p>
        </p:txBody>
      </p:sp>
      <p:sp>
        <p:nvSpPr>
          <p:cNvPr id="5223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r>
              <a:rPr lang="en-US" altLang="ko-KR" sz="2000" smtClean="0">
                <a:ea typeface="굴림" pitchFamily="34" charset="-127"/>
              </a:rPr>
              <a:t>characteristics of unreliable channel will determine complexity of reliable data transfer protocol (rdt)</a:t>
            </a:r>
            <a:endParaRPr lang="en-US" altLang="ko-KR" sz="2400" smtClean="0">
              <a:ea typeface="굴림" pitchFamily="34" charset="-127"/>
            </a:endParaRPr>
          </a:p>
        </p:txBody>
      </p:sp>
      <p:pic>
        <p:nvPicPr>
          <p:cNvPr id="52231" name="Picture 5" descr="rdt_ser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2" name="Rectangle 6"/>
          <p:cNvSpPr>
            <a:spLocks noChangeArrowheads="1"/>
          </p:cNvSpPr>
          <p:nvPr/>
        </p:nvSpPr>
        <p:spPr bwMode="auto">
          <a:xfrm>
            <a:off x="3962400" y="3352800"/>
            <a:ext cx="46482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325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031C2B4B-175A-4999-B50C-E55733D566CD}" type="slidenum">
              <a:rPr lang="en-US" altLang="ko-KR" smtClean="0">
                <a:ea typeface="굴림" pitchFamily="34" charset="-127"/>
              </a:rPr>
              <a:pPr/>
              <a:t>26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Principles of Reliable data transfer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3500"/>
            <a:ext cx="7658100" cy="838200"/>
          </a:xfrm>
        </p:spPr>
        <p:txBody>
          <a:bodyPr/>
          <a:lstStyle/>
          <a:p>
            <a:r>
              <a:rPr lang="en-US" altLang="ko-KR" sz="2000" smtClean="0">
                <a:ea typeface="굴림" pitchFamily="34" charset="-127"/>
              </a:rPr>
              <a:t>important in app., transport, link layers</a:t>
            </a:r>
          </a:p>
          <a:p>
            <a:r>
              <a:rPr lang="en-US" altLang="ko-KR" sz="2000" smtClean="0">
                <a:ea typeface="굴림" pitchFamily="34" charset="-127"/>
              </a:rPr>
              <a:t>top-10 list of important networking topics!</a:t>
            </a:r>
          </a:p>
          <a:p>
            <a:endParaRPr lang="en-US" altLang="ko-KR" sz="2400" smtClean="0">
              <a:ea typeface="굴림" pitchFamily="34" charset="-127"/>
            </a:endParaRPr>
          </a:p>
        </p:txBody>
      </p:sp>
      <p:sp>
        <p:nvSpPr>
          <p:cNvPr id="532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r>
              <a:rPr lang="en-US" altLang="ko-KR" sz="2000" smtClean="0">
                <a:ea typeface="굴림" pitchFamily="34" charset="-127"/>
              </a:rPr>
              <a:t>characteristics of unreliable channel will determine complexity of reliable data transfer protocol (rdt)</a:t>
            </a:r>
            <a:endParaRPr lang="en-US" altLang="ko-KR" sz="2400" smtClean="0">
              <a:ea typeface="굴림" pitchFamily="34" charset="-127"/>
            </a:endParaRPr>
          </a:p>
        </p:txBody>
      </p:sp>
      <p:pic>
        <p:nvPicPr>
          <p:cNvPr id="53255" name="Picture 5" descr="rdt_ser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427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E7CD56C6-5B6D-4043-8969-FB24A3B4F692}" type="slidenum">
              <a:rPr lang="en-US" altLang="ko-KR" smtClean="0">
                <a:ea typeface="굴림" pitchFamily="34" charset="-127"/>
              </a:rPr>
              <a:pPr/>
              <a:t>27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Reliable data transfer: getting started</a:t>
            </a:r>
            <a:endParaRPr lang="en-US" altLang="ko-KR" smtClean="0">
              <a:ea typeface="굴림" pitchFamily="34" charset="-127"/>
            </a:endParaRPr>
          </a:p>
        </p:txBody>
      </p:sp>
      <p:pic>
        <p:nvPicPr>
          <p:cNvPr id="54277" name="Picture 3" descr="rdt_part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1020763" y="3113088"/>
            <a:ext cx="83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accent2"/>
                </a:solidFill>
                <a:ea typeface="굴림" pitchFamily="34" charset="-127"/>
              </a:rPr>
              <a:t>send</a:t>
            </a:r>
          </a:p>
          <a:p>
            <a:r>
              <a:rPr lang="en-US" altLang="ko-KR" sz="2400">
                <a:solidFill>
                  <a:schemeClr val="accent2"/>
                </a:solidFill>
                <a:ea typeface="굴림" pitchFamily="34" charset="-127"/>
              </a:rPr>
              <a:t>side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7167563" y="3122613"/>
            <a:ext cx="12207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accent2"/>
                </a:solidFill>
                <a:ea typeface="굴림" pitchFamily="34" charset="-127"/>
              </a:rPr>
              <a:t>receive</a:t>
            </a:r>
          </a:p>
          <a:p>
            <a:r>
              <a:rPr lang="en-US" altLang="ko-KR" sz="2400">
                <a:solidFill>
                  <a:schemeClr val="accent2"/>
                </a:solidFill>
                <a:ea typeface="굴림" pitchFamily="34" charset="-127"/>
              </a:rPr>
              <a:t>side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54296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800" b="1">
                  <a:solidFill>
                    <a:srgbClr val="FF0000"/>
                  </a:solidFill>
                  <a:latin typeface="Courier New" pitchFamily="49" charset="0"/>
                  <a:ea typeface="굴림" pitchFamily="34" charset="-127"/>
                </a:rPr>
                <a:t>rdt_send():</a:t>
              </a:r>
              <a:r>
                <a:rPr lang="en-US" altLang="ko-KR" sz="1800">
                  <a:latin typeface="Times New Roman" pitchFamily="18" charset="0"/>
                  <a:ea typeface="굴림" pitchFamily="34" charset="-127"/>
                </a:rPr>
                <a:t> </a:t>
              </a:r>
              <a:r>
                <a:rPr lang="en-US" altLang="ko-KR" sz="1800">
                  <a:ea typeface="굴림" pitchFamily="34" charset="-127"/>
                </a:rPr>
                <a:t>called from above, (e.g., by app.). Passed data to </a:t>
              </a:r>
            </a:p>
            <a:p>
              <a:r>
                <a:rPr lang="en-US" altLang="ko-KR" sz="1800">
                  <a:ea typeface="굴림" pitchFamily="34" charset="-127"/>
                </a:rPr>
                <a:t>deliver to receiver upper layer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grpSp>
          <p:nvGrpSpPr>
            <p:cNvPr id="54297" name="Group 8"/>
            <p:cNvGrpSpPr>
              <a:grpSpLocks/>
            </p:cNvGrpSpPr>
            <p:nvPr/>
          </p:nvGrpSpPr>
          <p:grpSpPr bwMode="auto"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54298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9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54292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800" b="1">
                  <a:solidFill>
                    <a:srgbClr val="FF0000"/>
                  </a:solidFill>
                  <a:latin typeface="Courier New" pitchFamily="49" charset="0"/>
                  <a:ea typeface="굴림" pitchFamily="34" charset="-127"/>
                </a:rPr>
                <a:t>udt_send():</a:t>
              </a:r>
              <a:r>
                <a:rPr lang="en-US" altLang="ko-KR" sz="1800">
                  <a:latin typeface="Times New Roman" pitchFamily="18" charset="0"/>
                  <a:ea typeface="굴림" pitchFamily="34" charset="-127"/>
                </a:rPr>
                <a:t> </a:t>
              </a:r>
              <a:r>
                <a:rPr lang="en-US" altLang="ko-KR" sz="1800">
                  <a:ea typeface="굴림" pitchFamily="34" charset="-127"/>
                </a:rPr>
                <a:t>called by rdt,</a:t>
              </a:r>
            </a:p>
            <a:p>
              <a:r>
                <a:rPr lang="en-US" altLang="ko-KR" sz="1800">
                  <a:ea typeface="굴림" pitchFamily="34" charset="-127"/>
                </a:rPr>
                <a:t>to transfer packet over </a:t>
              </a:r>
            </a:p>
            <a:p>
              <a:r>
                <a:rPr lang="en-US" altLang="ko-KR" sz="1800">
                  <a:ea typeface="굴림" pitchFamily="34" charset="-127"/>
                </a:rPr>
                <a:t>unreliable channel to receiver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grpSp>
          <p:nvGrpSpPr>
            <p:cNvPr id="54293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54294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5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922838" y="4362450"/>
            <a:ext cx="3965575" cy="1647825"/>
            <a:chOff x="3101" y="2748"/>
            <a:chExt cx="2498" cy="1038"/>
          </a:xfrm>
        </p:grpSpPr>
        <p:sp>
          <p:nvSpPr>
            <p:cNvPr id="54288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800" b="1">
                  <a:solidFill>
                    <a:srgbClr val="FF0000"/>
                  </a:solidFill>
                  <a:latin typeface="Courier New" pitchFamily="49" charset="0"/>
                  <a:ea typeface="굴림" pitchFamily="34" charset="-127"/>
                </a:rPr>
                <a:t>rdt_rcv():</a:t>
              </a:r>
              <a:r>
                <a:rPr lang="en-US" altLang="ko-KR" sz="1800">
                  <a:latin typeface="Times New Roman" pitchFamily="18" charset="0"/>
                  <a:ea typeface="굴림" pitchFamily="34" charset="-127"/>
                </a:rPr>
                <a:t> </a:t>
              </a:r>
              <a:r>
                <a:rPr lang="en-US" altLang="ko-KR" sz="1800">
                  <a:ea typeface="굴림" pitchFamily="34" charset="-127"/>
                </a:rPr>
                <a:t>called when packet arrives on rcv-side of channel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grpSp>
          <p:nvGrpSpPr>
            <p:cNvPr id="54289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54290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1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54284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800" b="1">
                  <a:solidFill>
                    <a:srgbClr val="FF0000"/>
                  </a:solidFill>
                  <a:latin typeface="Courier New" pitchFamily="49" charset="0"/>
                  <a:ea typeface="굴림" pitchFamily="34" charset="-127"/>
                </a:rPr>
                <a:t>deliver_data():</a:t>
              </a:r>
              <a:r>
                <a:rPr lang="en-US" altLang="ko-KR" sz="1800">
                  <a:latin typeface="Times New Roman" pitchFamily="18" charset="0"/>
                  <a:ea typeface="굴림" pitchFamily="34" charset="-127"/>
                </a:rPr>
                <a:t> </a:t>
              </a:r>
              <a:r>
                <a:rPr lang="en-US" altLang="ko-KR" sz="1800">
                  <a:ea typeface="굴림" pitchFamily="34" charset="-127"/>
                </a:rPr>
                <a:t>called by </a:t>
              </a:r>
              <a:r>
                <a:rPr lang="en-US" altLang="ko-KR" sz="1800" b="1">
                  <a:latin typeface="Courier New" pitchFamily="49" charset="0"/>
                  <a:ea typeface="굴림" pitchFamily="34" charset="-127"/>
                </a:rPr>
                <a:t>rdt</a:t>
              </a:r>
              <a:r>
                <a:rPr lang="en-US" altLang="ko-KR" sz="1800">
                  <a:ea typeface="굴림" pitchFamily="34" charset="-127"/>
                </a:rPr>
                <a:t> to deliver data to upper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grpSp>
          <p:nvGrpSpPr>
            <p:cNvPr id="54285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54286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7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529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EE8BF1D2-3213-425E-92D5-CE9260B27CFB}" type="slidenum">
              <a:rPr lang="en-US" altLang="ko-KR" smtClean="0">
                <a:ea typeface="굴림" pitchFamily="34" charset="-127"/>
              </a:rPr>
              <a:pPr/>
              <a:t>28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Reliable data transfer: getting started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304925"/>
            <a:ext cx="7258050" cy="3352800"/>
          </a:xfrm>
          <a:noFill/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We’ll:</a:t>
            </a:r>
            <a:endParaRPr lang="en-US" altLang="ko-KR" sz="2400" dirty="0" smtClean="0">
              <a:ea typeface="굴림" pitchFamily="34" charset="-127"/>
            </a:endParaRPr>
          </a:p>
          <a:p>
            <a:r>
              <a:rPr lang="en-US" altLang="ko-KR" sz="2400" dirty="0" smtClean="0">
                <a:ea typeface="굴림" pitchFamily="34" charset="-127"/>
              </a:rPr>
              <a:t>incrementally develop sender, receiver sides of </a:t>
            </a:r>
            <a:r>
              <a:rPr lang="en-US" altLang="ko-KR" sz="2400" u="sng" dirty="0" smtClean="0">
                <a:ea typeface="굴림" pitchFamily="34" charset="-127"/>
              </a:rPr>
              <a:t>reliable data transfer protocol (</a:t>
            </a:r>
            <a:r>
              <a:rPr lang="en-US" altLang="ko-KR" sz="2400" u="sng" dirty="0" err="1" smtClean="0">
                <a:ea typeface="굴림" pitchFamily="34" charset="-127"/>
              </a:rPr>
              <a:t>rdt</a:t>
            </a:r>
            <a:r>
              <a:rPr lang="en-US" altLang="ko-KR" sz="2400" u="sng" dirty="0" smtClean="0">
                <a:ea typeface="굴림" pitchFamily="34" charset="-127"/>
              </a:rPr>
              <a:t>)</a:t>
            </a:r>
          </a:p>
          <a:p>
            <a:r>
              <a:rPr lang="en-US" altLang="ko-KR" sz="2400" dirty="0" smtClean="0">
                <a:ea typeface="굴림" pitchFamily="34" charset="-127"/>
              </a:rPr>
              <a:t>consider only unidirectional data transfer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but control info will flow on both directions!</a:t>
            </a:r>
          </a:p>
          <a:p>
            <a:r>
              <a:rPr lang="en-US" altLang="ko-KR" sz="2400" dirty="0" smtClean="0">
                <a:ea typeface="굴림" pitchFamily="34" charset="-127"/>
              </a:rPr>
              <a:t>use </a:t>
            </a:r>
            <a:r>
              <a:rPr lang="en-US" altLang="ko-KR" sz="2400" u="sng" dirty="0" smtClean="0">
                <a:ea typeface="굴림" pitchFamily="34" charset="-127"/>
              </a:rPr>
              <a:t>finite state machines (FSM)  </a:t>
            </a:r>
            <a:r>
              <a:rPr lang="en-US" altLang="ko-KR" sz="2400" dirty="0" smtClean="0">
                <a:ea typeface="굴림" pitchFamily="34" charset="-127"/>
              </a:rPr>
              <a:t>to specify sender, receiver</a:t>
            </a:r>
          </a:p>
        </p:txBody>
      </p:sp>
      <p:grpSp>
        <p:nvGrpSpPr>
          <p:cNvPr id="55302" name="Group 4"/>
          <p:cNvGrpSpPr>
            <a:grpSpLocks/>
          </p:cNvGrpSpPr>
          <p:nvPr/>
        </p:nvGrpSpPr>
        <p:grpSpPr bwMode="auto">
          <a:xfrm>
            <a:off x="3063875" y="4619625"/>
            <a:ext cx="917575" cy="942975"/>
            <a:chOff x="670" y="3294"/>
            <a:chExt cx="578" cy="594"/>
          </a:xfrm>
        </p:grpSpPr>
        <p:sp>
          <p:nvSpPr>
            <p:cNvPr id="55319" name="Oval 5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55320" name="Oval 6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55321" name="Text Box 7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000">
                  <a:ea typeface="굴림" pitchFamily="34" charset="-127"/>
                </a:rPr>
                <a:t>state</a:t>
              </a:r>
            </a:p>
            <a:p>
              <a:r>
                <a:rPr lang="en-US" altLang="ko-KR" sz="2000">
                  <a:ea typeface="굴림" pitchFamily="34" charset="-127"/>
                </a:rPr>
                <a:t>1</a:t>
              </a:r>
            </a:p>
          </p:txBody>
        </p:sp>
      </p:grpSp>
      <p:sp>
        <p:nvSpPr>
          <p:cNvPr id="55303" name="Freeform 8"/>
          <p:cNvSpPr>
            <a:spLocks/>
          </p:cNvSpPr>
          <p:nvPr/>
        </p:nvSpPr>
        <p:spPr bwMode="auto">
          <a:xfrm>
            <a:off x="3981450" y="4638675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  <a:gd name="T6" fmla="*/ 0 w 1446"/>
              <a:gd name="T7" fmla="*/ 0 h 180"/>
              <a:gd name="T8" fmla="*/ 1446 w 1446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304" name="Group 9"/>
          <p:cNvGrpSpPr>
            <a:grpSpLocks/>
          </p:cNvGrpSpPr>
          <p:nvPr/>
        </p:nvGrpSpPr>
        <p:grpSpPr bwMode="auto">
          <a:xfrm>
            <a:off x="7816850" y="4724400"/>
            <a:ext cx="917575" cy="942975"/>
            <a:chOff x="670" y="3294"/>
            <a:chExt cx="578" cy="594"/>
          </a:xfrm>
        </p:grpSpPr>
        <p:sp>
          <p:nvSpPr>
            <p:cNvPr id="55316" name="Oval 10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55317" name="Oval 11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55318" name="Text Box 12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000">
                  <a:ea typeface="굴림" pitchFamily="34" charset="-127"/>
                </a:rPr>
                <a:t>state</a:t>
              </a:r>
            </a:p>
            <a:p>
              <a:r>
                <a:rPr lang="en-US" altLang="ko-KR" sz="2000">
                  <a:ea typeface="굴림" pitchFamily="34" charset="-127"/>
                </a:rPr>
                <a:t>2</a:t>
              </a:r>
            </a:p>
          </p:txBody>
        </p:sp>
      </p:grpSp>
      <p:sp>
        <p:nvSpPr>
          <p:cNvPr id="55305" name="Text Box 13"/>
          <p:cNvSpPr txBox="1">
            <a:spLocks noChangeArrowheads="1"/>
          </p:cNvSpPr>
          <p:nvPr/>
        </p:nvSpPr>
        <p:spPr bwMode="auto">
          <a:xfrm>
            <a:off x="4110038" y="4013200"/>
            <a:ext cx="3355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solidFill>
                  <a:srgbClr val="FF0000"/>
                </a:solidFill>
                <a:ea typeface="굴림" pitchFamily="34" charset="-127"/>
              </a:rPr>
              <a:t>event causing state transition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5306" name="Text Box 14"/>
          <p:cNvSpPr txBox="1">
            <a:spLocks noChangeArrowheads="1"/>
          </p:cNvSpPr>
          <p:nvPr/>
        </p:nvSpPr>
        <p:spPr bwMode="auto">
          <a:xfrm>
            <a:off x="4021138" y="4308475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solidFill>
                  <a:srgbClr val="FF0000"/>
                </a:solidFill>
                <a:ea typeface="굴림" pitchFamily="34" charset="-127"/>
              </a:rPr>
              <a:t>actions taken on state transition</a:t>
            </a:r>
            <a:endParaRPr lang="en-US" altLang="ko-KR" sz="2400">
              <a:solidFill>
                <a:srgbClr val="FF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5307" name="Line 15"/>
          <p:cNvSpPr>
            <a:spLocks noChangeShapeType="1"/>
          </p:cNvSpPr>
          <p:nvPr/>
        </p:nvSpPr>
        <p:spPr bwMode="auto">
          <a:xfrm>
            <a:off x="4105275" y="4352925"/>
            <a:ext cx="3381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8" name="Rectangle 16"/>
          <p:cNvSpPr>
            <a:spLocks noChangeArrowheads="1"/>
          </p:cNvSpPr>
          <p:nvPr/>
        </p:nvSpPr>
        <p:spPr bwMode="auto">
          <a:xfrm>
            <a:off x="123825" y="4686300"/>
            <a:ext cx="2771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solidFill>
                  <a:srgbClr val="FF0000"/>
                </a:solidFill>
                <a:ea typeface="굴림" pitchFamily="34" charset="-127"/>
              </a:rPr>
              <a:t>state:</a:t>
            </a:r>
            <a:r>
              <a:rPr lang="en-US" altLang="ko-KR" sz="1800">
                <a:ea typeface="굴림" pitchFamily="34" charset="-127"/>
              </a:rPr>
              <a:t> when in this “state” next state uniquely determined by next event</a:t>
            </a:r>
          </a:p>
        </p:txBody>
      </p:sp>
      <p:sp>
        <p:nvSpPr>
          <p:cNvPr id="55309" name="Freeform 17"/>
          <p:cNvSpPr>
            <a:spLocks/>
          </p:cNvSpPr>
          <p:nvPr/>
        </p:nvSpPr>
        <p:spPr bwMode="auto">
          <a:xfrm>
            <a:off x="3381375" y="55626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0" name="Freeform 18"/>
          <p:cNvSpPr>
            <a:spLocks/>
          </p:cNvSpPr>
          <p:nvPr/>
        </p:nvSpPr>
        <p:spPr bwMode="auto">
          <a:xfrm flipH="1" flipV="1">
            <a:off x="8524875" y="56007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1" name="Line 19"/>
          <p:cNvSpPr>
            <a:spLocks noChangeShapeType="1"/>
          </p:cNvSpPr>
          <p:nvPr/>
        </p:nvSpPr>
        <p:spPr bwMode="auto">
          <a:xfrm>
            <a:off x="3905250" y="5305425"/>
            <a:ext cx="157162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312" name="Group 20"/>
          <p:cNvGrpSpPr>
            <a:grpSpLocks/>
          </p:cNvGrpSpPr>
          <p:nvPr/>
        </p:nvGrpSpPr>
        <p:grpSpPr bwMode="auto">
          <a:xfrm>
            <a:off x="4581525" y="5108575"/>
            <a:ext cx="966788" cy="671513"/>
            <a:chOff x="3516" y="3260"/>
            <a:chExt cx="609" cy="423"/>
          </a:xfrm>
        </p:grpSpPr>
        <p:sp>
          <p:nvSpPr>
            <p:cNvPr id="55313" name="Text Box 21"/>
            <p:cNvSpPr txBox="1">
              <a:spLocks noChangeArrowheads="1"/>
            </p:cNvSpPr>
            <p:nvPr/>
          </p:nvSpPr>
          <p:spPr bwMode="auto">
            <a:xfrm>
              <a:off x="3564" y="3260"/>
              <a:ext cx="4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  <a:ea typeface="굴림" pitchFamily="34" charset="-127"/>
                </a:rPr>
                <a:t>event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55314" name="Text Box 22"/>
            <p:cNvSpPr txBox="1">
              <a:spLocks noChangeArrowheads="1"/>
            </p:cNvSpPr>
            <p:nvPr/>
          </p:nvSpPr>
          <p:spPr bwMode="auto">
            <a:xfrm>
              <a:off x="3532" y="3452"/>
              <a:ext cx="5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  <a:ea typeface="굴림" pitchFamily="34" charset="-127"/>
                </a:rPr>
                <a:t>actions</a:t>
              </a:r>
              <a:endParaRPr lang="en-US" altLang="ko-KR" sz="2400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55315" name="Line 23"/>
            <p:cNvSpPr>
              <a:spLocks noChangeShapeType="1"/>
            </p:cNvSpPr>
            <p:nvPr/>
          </p:nvSpPr>
          <p:spPr bwMode="auto">
            <a:xfrm>
              <a:off x="3516" y="3480"/>
              <a:ext cx="5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632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64A68355-06AA-4078-B62D-F027C7A48B5E}" type="slidenum">
              <a:rPr lang="en-US" altLang="ko-KR" smtClean="0">
                <a:ea typeface="굴림" pitchFamily="34" charset="-127"/>
              </a:rPr>
              <a:pPr/>
              <a:t>29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ko-KR" sz="3200" u="none" smtClean="0">
                <a:ea typeface="굴림" pitchFamily="34" charset="-127"/>
              </a:rPr>
              <a:t>Rdt1.0: </a:t>
            </a:r>
            <a:r>
              <a:rPr lang="en-US" altLang="ko-KR" sz="2400" smtClean="0">
                <a:ea typeface="굴림" pitchFamily="34" charset="-127"/>
              </a:rPr>
              <a:t>reliable transfer over a reliable channel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331913"/>
            <a:ext cx="7896225" cy="3019425"/>
          </a:xfrm>
        </p:spPr>
        <p:txBody>
          <a:bodyPr/>
          <a:lstStyle/>
          <a:p>
            <a:r>
              <a:rPr lang="en-US" altLang="ko-KR" sz="2400" smtClean="0">
                <a:ea typeface="굴림" pitchFamily="34" charset="-127"/>
              </a:rPr>
              <a:t>underlying channel </a:t>
            </a:r>
            <a:r>
              <a:rPr lang="en-US" altLang="ko-KR" sz="2400" smtClean="0">
                <a:solidFill>
                  <a:srgbClr val="FF0000"/>
                </a:solidFill>
                <a:ea typeface="굴림" pitchFamily="34" charset="-127"/>
              </a:rPr>
              <a:t>perfectly reliable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no bit errors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no loss of packets</a:t>
            </a:r>
          </a:p>
          <a:p>
            <a:r>
              <a:rPr lang="en-US" altLang="ko-KR" sz="2400" smtClean="0">
                <a:ea typeface="굴림" pitchFamily="34" charset="-127"/>
              </a:rPr>
              <a:t>separate FSMs for sender, receiver: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sender sends data into underlying channel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receiver read data from underlying channel</a:t>
            </a:r>
          </a:p>
        </p:txBody>
      </p:sp>
      <p:sp>
        <p:nvSpPr>
          <p:cNvPr id="56326" name="Oval 4"/>
          <p:cNvSpPr>
            <a:spLocks noChangeArrowheads="1"/>
          </p:cNvSpPr>
          <p:nvPr/>
        </p:nvSpPr>
        <p:spPr bwMode="auto">
          <a:xfrm>
            <a:off x="808038" y="4246563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744538" y="4332288"/>
            <a:ext cx="1098550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Arial" pitchFamily="34" charset="0"/>
                <a:ea typeface="굴림" pitchFamily="34" charset="-127"/>
              </a:rPr>
              <a:t>Wait for call from above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6328" name="Freeform 6"/>
          <p:cNvSpPr>
            <a:spLocks/>
          </p:cNvSpPr>
          <p:nvPr/>
        </p:nvSpPr>
        <p:spPr bwMode="auto">
          <a:xfrm>
            <a:off x="1617663" y="4230688"/>
            <a:ext cx="611187" cy="102711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2070100" y="4754563"/>
            <a:ext cx="2682875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packet = make_pkt(data)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udt_send(packet)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6330" name="Text Box 8"/>
          <p:cNvSpPr txBox="1">
            <a:spLocks noChangeArrowheads="1"/>
          </p:cNvSpPr>
          <p:nvPr/>
        </p:nvSpPr>
        <p:spPr bwMode="auto">
          <a:xfrm>
            <a:off x="2028825" y="4287838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rdt_send(data)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6331" name="Line 9"/>
          <p:cNvSpPr>
            <a:spLocks noChangeShapeType="1"/>
          </p:cNvSpPr>
          <p:nvPr/>
        </p:nvSpPr>
        <p:spPr bwMode="auto">
          <a:xfrm>
            <a:off x="2128838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2" name="Line 10"/>
          <p:cNvSpPr>
            <a:spLocks noChangeShapeType="1"/>
          </p:cNvSpPr>
          <p:nvPr/>
        </p:nvSpPr>
        <p:spPr bwMode="auto">
          <a:xfrm>
            <a:off x="484188" y="4230688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3" name="Text Box 11"/>
          <p:cNvSpPr txBox="1">
            <a:spLocks noChangeArrowheads="1"/>
          </p:cNvSpPr>
          <p:nvPr/>
        </p:nvSpPr>
        <p:spPr bwMode="auto">
          <a:xfrm>
            <a:off x="6335713" y="4613275"/>
            <a:ext cx="24876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extract (packet,data)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deliver_data(data)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6334" name="Oval 12"/>
          <p:cNvSpPr>
            <a:spLocks noChangeArrowheads="1"/>
          </p:cNvSpPr>
          <p:nvPr/>
        </p:nvSpPr>
        <p:spPr bwMode="auto">
          <a:xfrm>
            <a:off x="5116513" y="4232275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56335" name="Text Box 13"/>
          <p:cNvSpPr txBox="1">
            <a:spLocks noChangeArrowheads="1"/>
          </p:cNvSpPr>
          <p:nvPr/>
        </p:nvSpPr>
        <p:spPr bwMode="auto">
          <a:xfrm>
            <a:off x="5053013" y="4318000"/>
            <a:ext cx="109855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Arial" pitchFamily="34" charset="0"/>
                <a:ea typeface="굴림" pitchFamily="34" charset="-127"/>
              </a:rPr>
              <a:t>Wait for call from below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6336" name="Freeform 14"/>
          <p:cNvSpPr>
            <a:spLocks/>
          </p:cNvSpPr>
          <p:nvPr/>
        </p:nvSpPr>
        <p:spPr bwMode="auto">
          <a:xfrm>
            <a:off x="5926138" y="4216400"/>
            <a:ext cx="611187" cy="102711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7" name="Text Box 15"/>
          <p:cNvSpPr txBox="1">
            <a:spLocks noChangeArrowheads="1"/>
          </p:cNvSpPr>
          <p:nvPr/>
        </p:nvSpPr>
        <p:spPr bwMode="auto">
          <a:xfrm>
            <a:off x="6337300" y="4273550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ko-KR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6338" name="Line 16"/>
          <p:cNvSpPr>
            <a:spLocks noChangeShapeType="1"/>
          </p:cNvSpPr>
          <p:nvPr/>
        </p:nvSpPr>
        <p:spPr bwMode="auto">
          <a:xfrm>
            <a:off x="6437313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9" name="Line 17"/>
          <p:cNvSpPr>
            <a:spLocks noChangeShapeType="1"/>
          </p:cNvSpPr>
          <p:nvPr/>
        </p:nvSpPr>
        <p:spPr bwMode="auto">
          <a:xfrm>
            <a:off x="4792663" y="4216400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0" name="Rectangle 18"/>
          <p:cNvSpPr>
            <a:spLocks noChangeArrowheads="1"/>
          </p:cNvSpPr>
          <p:nvPr/>
        </p:nvSpPr>
        <p:spPr bwMode="auto">
          <a:xfrm>
            <a:off x="6351588" y="4292600"/>
            <a:ext cx="1541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Arial" pitchFamily="34" charset="0"/>
                <a:ea typeface="굴림" pitchFamily="34" charset="-127"/>
              </a:rPr>
              <a:t>rdt_rcv(packet)</a:t>
            </a:r>
          </a:p>
        </p:txBody>
      </p:sp>
      <p:sp>
        <p:nvSpPr>
          <p:cNvPr id="56341" name="Text Box 19"/>
          <p:cNvSpPr txBox="1">
            <a:spLocks noChangeArrowheads="1"/>
          </p:cNvSpPr>
          <p:nvPr/>
        </p:nvSpPr>
        <p:spPr bwMode="auto">
          <a:xfrm>
            <a:off x="2085975" y="5553075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ea typeface="굴림" pitchFamily="34" charset="-127"/>
              </a:rPr>
              <a:t>sender</a:t>
            </a:r>
          </a:p>
        </p:txBody>
      </p:sp>
      <p:sp>
        <p:nvSpPr>
          <p:cNvPr id="56342" name="Text Box 20"/>
          <p:cNvSpPr txBox="1">
            <a:spLocks noChangeArrowheads="1"/>
          </p:cNvSpPr>
          <p:nvPr/>
        </p:nvSpPr>
        <p:spPr bwMode="auto">
          <a:xfrm>
            <a:off x="6069013" y="5594350"/>
            <a:ext cx="136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ea typeface="굴림" pitchFamily="34" charset="-127"/>
              </a:rPr>
              <a:t>receiver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Transport Layer</a:t>
            </a:r>
            <a:endParaRPr lang="en-US" altLang="ko-KR" dirty="0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4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7F181C6F-2697-43BB-8692-31CEEC7A53E6}" type="slidenum">
              <a:rPr lang="en-US" altLang="ko-KR" smtClean="0">
                <a:ea typeface="굴림" pitchFamily="34" charset="-127"/>
              </a:rPr>
              <a:pPr/>
              <a:t>3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04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842963"/>
          </a:xfrm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services and protocols</a:t>
            </a:r>
          </a:p>
        </p:txBody>
      </p:sp>
      <p:sp>
        <p:nvSpPr>
          <p:cNvPr id="10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030288"/>
            <a:ext cx="4086225" cy="4779962"/>
          </a:xfrm>
        </p:spPr>
        <p:txBody>
          <a:bodyPr/>
          <a:lstStyle/>
          <a:p>
            <a:r>
              <a:rPr lang="en-US" altLang="ko-KR" sz="2000" dirty="0" smtClean="0">
                <a:ea typeface="굴림" pitchFamily="34" charset="-127"/>
              </a:rPr>
              <a:t>provide</a:t>
            </a:r>
            <a:r>
              <a:rPr lang="en-US" altLang="ko-KR" sz="2000" i="1" dirty="0" smtClean="0">
                <a:solidFill>
                  <a:srgbClr val="FF0000"/>
                </a:solidFill>
                <a:ea typeface="굴림" pitchFamily="34" charset="-127"/>
              </a:rPr>
              <a:t> logical communication</a:t>
            </a:r>
            <a:r>
              <a:rPr lang="en-US" altLang="ko-KR" sz="2000" dirty="0" smtClean="0">
                <a:ea typeface="굴림" pitchFamily="34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between </a:t>
            </a:r>
            <a:r>
              <a:rPr lang="en-US" altLang="ko-KR" sz="2000" u="sng" dirty="0" smtClean="0">
                <a:solidFill>
                  <a:srgbClr val="FF0000"/>
                </a:solidFill>
                <a:ea typeface="굴림" pitchFamily="34" charset="-127"/>
              </a:rPr>
              <a:t>app processes </a:t>
            </a:r>
            <a:r>
              <a:rPr lang="en-US" altLang="ko-KR" sz="2000" dirty="0" smtClean="0">
                <a:ea typeface="굴림" pitchFamily="34" charset="-127"/>
              </a:rPr>
              <a:t>running on different hosts</a:t>
            </a:r>
          </a:p>
          <a:p>
            <a:r>
              <a:rPr lang="en-US" altLang="ko-KR" sz="2000" dirty="0" smtClean="0">
                <a:ea typeface="굴림" pitchFamily="34" charset="-127"/>
              </a:rPr>
              <a:t>transport protocols run in end systems 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send side: breaks app messages into </a:t>
            </a: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segments</a:t>
            </a:r>
            <a:r>
              <a:rPr lang="en-US" altLang="ko-KR" sz="2000" dirty="0" smtClean="0">
                <a:ea typeface="굴림" pitchFamily="34" charset="-127"/>
              </a:rPr>
              <a:t>, passes to network layer</a:t>
            </a:r>
          </a:p>
          <a:p>
            <a:pPr lvl="1"/>
            <a:r>
              <a:rPr lang="en-US" altLang="ko-KR" sz="2000" dirty="0" err="1" smtClean="0">
                <a:ea typeface="굴림" pitchFamily="34" charset="-127"/>
              </a:rPr>
              <a:t>rcv</a:t>
            </a:r>
            <a:r>
              <a:rPr lang="en-US" altLang="ko-KR" sz="2000" dirty="0" smtClean="0">
                <a:ea typeface="굴림" pitchFamily="34" charset="-127"/>
              </a:rPr>
              <a:t> side: reassembles segments into </a:t>
            </a: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messages</a:t>
            </a:r>
            <a:r>
              <a:rPr lang="en-US" altLang="ko-KR" sz="2000" dirty="0" smtClean="0">
                <a:ea typeface="굴림" pitchFamily="34" charset="-127"/>
              </a:rPr>
              <a:t>, passes to app layer</a:t>
            </a:r>
          </a:p>
          <a:p>
            <a:r>
              <a:rPr lang="en-US" altLang="ko-KR" sz="2000" dirty="0" smtClean="0">
                <a:ea typeface="굴림" pitchFamily="34" charset="-127"/>
              </a:rPr>
              <a:t>more than one transport protocol available to apps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Internet: TCP and UDP</a:t>
            </a:r>
          </a:p>
        </p:txBody>
      </p:sp>
      <p:sp>
        <p:nvSpPr>
          <p:cNvPr id="1043" name="Freeform 299"/>
          <p:cNvSpPr>
            <a:spLocks/>
          </p:cNvSpPr>
          <p:nvPr/>
        </p:nvSpPr>
        <p:spPr bwMode="auto">
          <a:xfrm>
            <a:off x="6737350" y="3430588"/>
            <a:ext cx="1314450" cy="674687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" name="Freeform 300"/>
          <p:cNvSpPr>
            <a:spLocks/>
          </p:cNvSpPr>
          <p:nvPr/>
        </p:nvSpPr>
        <p:spPr bwMode="auto">
          <a:xfrm>
            <a:off x="6756400" y="1905000"/>
            <a:ext cx="1730375" cy="1044575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5" name="Freeform 301"/>
          <p:cNvSpPr>
            <a:spLocks/>
          </p:cNvSpPr>
          <p:nvPr/>
        </p:nvSpPr>
        <p:spPr bwMode="auto">
          <a:xfrm>
            <a:off x="5016500" y="1612900"/>
            <a:ext cx="1644650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46" name="Group 302"/>
          <p:cNvGrpSpPr>
            <a:grpSpLocks/>
          </p:cNvGrpSpPr>
          <p:nvPr/>
        </p:nvGrpSpPr>
        <p:grpSpPr bwMode="auto">
          <a:xfrm>
            <a:off x="5103813" y="2947988"/>
            <a:ext cx="1458912" cy="933450"/>
            <a:chOff x="2889" y="1631"/>
            <a:chExt cx="980" cy="743"/>
          </a:xfrm>
        </p:grpSpPr>
        <p:sp>
          <p:nvSpPr>
            <p:cNvPr id="1391" name="Rectangle 303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392" name="AutoShape 304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solidFill>
                  <a:srgbClr val="00CCFF"/>
                </a:solidFill>
                <a:latin typeface="Times New Roman" pitchFamily="18" charset="0"/>
                <a:ea typeface="굴림" pitchFamily="34" charset="-127"/>
              </a:endParaRPr>
            </a:p>
          </p:txBody>
        </p:sp>
      </p:grpSp>
      <p:grpSp>
        <p:nvGrpSpPr>
          <p:cNvPr id="1047" name="Group 305"/>
          <p:cNvGrpSpPr>
            <a:grpSpLocks/>
          </p:cNvGrpSpPr>
          <p:nvPr/>
        </p:nvGrpSpPr>
        <p:grpSpPr bwMode="auto">
          <a:xfrm>
            <a:off x="5805488" y="1804988"/>
            <a:ext cx="336550" cy="531812"/>
            <a:chOff x="3796" y="1043"/>
            <a:chExt cx="865" cy="1237"/>
          </a:xfrm>
        </p:grpSpPr>
        <p:sp>
          <p:nvSpPr>
            <p:cNvPr id="1361" name="Line 306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2" name="Line 307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3" name="Line 308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4" name="Line 309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5" name="Line 310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6" name="Line 311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7" name="Line 312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8" name="Line 313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69" name="Line 314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0" name="Line 315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1" name="Line 316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" name="Line 317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3" name="Line 318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4" name="Line 319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5" name="Line 320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76" name="Group 321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1387" name="Line 32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8" name="Line 32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9" name="Line 32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90" name="Line 32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77" name="Group 326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1383" name="Line 32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4" name="Line 32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5" name="Line 32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6" name="Line 33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78" name="Group 331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1379" name="Line 33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0" name="Line 33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1" name="Line 33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2" name="Line 33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048" name="Oval 336"/>
          <p:cNvSpPr>
            <a:spLocks noChangeArrowheads="1"/>
          </p:cNvSpPr>
          <p:nvPr/>
        </p:nvSpPr>
        <p:spPr bwMode="auto">
          <a:xfrm>
            <a:off x="6862763" y="3625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049" name="Line 337"/>
          <p:cNvSpPr>
            <a:spLocks noChangeShapeType="1"/>
          </p:cNvSpPr>
          <p:nvPr/>
        </p:nvSpPr>
        <p:spPr bwMode="auto">
          <a:xfrm>
            <a:off x="6862763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" name="Line 338"/>
          <p:cNvSpPr>
            <a:spLocks noChangeShapeType="1"/>
          </p:cNvSpPr>
          <p:nvPr/>
        </p:nvSpPr>
        <p:spPr bwMode="auto">
          <a:xfrm>
            <a:off x="7221538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" name="Rectangle 339"/>
          <p:cNvSpPr>
            <a:spLocks noChangeArrowheads="1"/>
          </p:cNvSpPr>
          <p:nvPr/>
        </p:nvSpPr>
        <p:spPr bwMode="auto">
          <a:xfrm>
            <a:off x="6862763" y="3617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52" name="Oval 340"/>
          <p:cNvSpPr>
            <a:spLocks noChangeArrowheads="1"/>
          </p:cNvSpPr>
          <p:nvPr/>
        </p:nvSpPr>
        <p:spPr bwMode="auto">
          <a:xfrm>
            <a:off x="6859588" y="3549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1053" name="Group 341"/>
          <p:cNvGrpSpPr>
            <a:grpSpLocks/>
          </p:cNvGrpSpPr>
          <p:nvPr/>
        </p:nvGrpSpPr>
        <p:grpSpPr bwMode="auto">
          <a:xfrm>
            <a:off x="6945313" y="3573463"/>
            <a:ext cx="179387" cy="65087"/>
            <a:chOff x="2848" y="848"/>
            <a:chExt cx="140" cy="98"/>
          </a:xfrm>
        </p:grpSpPr>
        <p:sp>
          <p:nvSpPr>
            <p:cNvPr id="1358" name="Line 3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9" name="Line 3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0" name="Line 3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54" name="Group 345"/>
          <p:cNvGrpSpPr>
            <a:grpSpLocks/>
          </p:cNvGrpSpPr>
          <p:nvPr/>
        </p:nvGrpSpPr>
        <p:grpSpPr bwMode="auto">
          <a:xfrm flipV="1">
            <a:off x="6945313" y="3573463"/>
            <a:ext cx="179387" cy="65087"/>
            <a:chOff x="2848" y="848"/>
            <a:chExt cx="140" cy="98"/>
          </a:xfrm>
        </p:grpSpPr>
        <p:sp>
          <p:nvSpPr>
            <p:cNvPr id="1355" name="Line 3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6" name="Line 3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7" name="Line 3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5" name="Oval 349"/>
          <p:cNvSpPr>
            <a:spLocks noChangeArrowheads="1"/>
          </p:cNvSpPr>
          <p:nvPr/>
        </p:nvSpPr>
        <p:spPr bwMode="auto">
          <a:xfrm>
            <a:off x="7218363" y="39052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056" name="Line 350"/>
          <p:cNvSpPr>
            <a:spLocks noChangeShapeType="1"/>
          </p:cNvSpPr>
          <p:nvPr/>
        </p:nvSpPr>
        <p:spPr bwMode="auto">
          <a:xfrm>
            <a:off x="7218363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" name="Line 351"/>
          <p:cNvSpPr>
            <a:spLocks noChangeShapeType="1"/>
          </p:cNvSpPr>
          <p:nvPr/>
        </p:nvSpPr>
        <p:spPr bwMode="auto">
          <a:xfrm>
            <a:off x="7577138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8" name="Rectangle 352"/>
          <p:cNvSpPr>
            <a:spLocks noChangeArrowheads="1"/>
          </p:cNvSpPr>
          <p:nvPr/>
        </p:nvSpPr>
        <p:spPr bwMode="auto">
          <a:xfrm>
            <a:off x="7218363" y="38973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59" name="Oval 353"/>
          <p:cNvSpPr>
            <a:spLocks noChangeArrowheads="1"/>
          </p:cNvSpPr>
          <p:nvPr/>
        </p:nvSpPr>
        <p:spPr bwMode="auto">
          <a:xfrm>
            <a:off x="7215188" y="38290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1060" name="Group 354"/>
          <p:cNvGrpSpPr>
            <a:grpSpLocks/>
          </p:cNvGrpSpPr>
          <p:nvPr/>
        </p:nvGrpSpPr>
        <p:grpSpPr bwMode="auto">
          <a:xfrm>
            <a:off x="7300913" y="3852863"/>
            <a:ext cx="179387" cy="65087"/>
            <a:chOff x="2848" y="848"/>
            <a:chExt cx="140" cy="98"/>
          </a:xfrm>
        </p:grpSpPr>
        <p:sp>
          <p:nvSpPr>
            <p:cNvPr id="1352" name="Line 3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3" name="Line 3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4" name="Line 3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61" name="Group 358"/>
          <p:cNvGrpSpPr>
            <a:grpSpLocks/>
          </p:cNvGrpSpPr>
          <p:nvPr/>
        </p:nvGrpSpPr>
        <p:grpSpPr bwMode="auto">
          <a:xfrm flipV="1">
            <a:off x="7300913" y="3852863"/>
            <a:ext cx="179387" cy="65087"/>
            <a:chOff x="2848" y="848"/>
            <a:chExt cx="140" cy="98"/>
          </a:xfrm>
        </p:grpSpPr>
        <p:sp>
          <p:nvSpPr>
            <p:cNvPr id="1349" name="Line 3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0" name="Line 3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" name="Line 3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62" name="Oval 362"/>
          <p:cNvSpPr>
            <a:spLocks noChangeArrowheads="1"/>
          </p:cNvSpPr>
          <p:nvPr/>
        </p:nvSpPr>
        <p:spPr bwMode="auto">
          <a:xfrm>
            <a:off x="7497763" y="36385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063" name="Line 363"/>
          <p:cNvSpPr>
            <a:spLocks noChangeShapeType="1"/>
          </p:cNvSpPr>
          <p:nvPr/>
        </p:nvSpPr>
        <p:spPr bwMode="auto">
          <a:xfrm>
            <a:off x="7497763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4" name="Line 364"/>
          <p:cNvSpPr>
            <a:spLocks noChangeShapeType="1"/>
          </p:cNvSpPr>
          <p:nvPr/>
        </p:nvSpPr>
        <p:spPr bwMode="auto">
          <a:xfrm>
            <a:off x="7856538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" name="Rectangle 365"/>
          <p:cNvSpPr>
            <a:spLocks noChangeArrowheads="1"/>
          </p:cNvSpPr>
          <p:nvPr/>
        </p:nvSpPr>
        <p:spPr bwMode="auto">
          <a:xfrm>
            <a:off x="7497763" y="36306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66" name="Oval 366"/>
          <p:cNvSpPr>
            <a:spLocks noChangeArrowheads="1"/>
          </p:cNvSpPr>
          <p:nvPr/>
        </p:nvSpPr>
        <p:spPr bwMode="auto">
          <a:xfrm>
            <a:off x="7494588" y="35623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1067" name="Group 367"/>
          <p:cNvGrpSpPr>
            <a:grpSpLocks/>
          </p:cNvGrpSpPr>
          <p:nvPr/>
        </p:nvGrpSpPr>
        <p:grpSpPr bwMode="auto">
          <a:xfrm>
            <a:off x="7580313" y="3586163"/>
            <a:ext cx="179387" cy="65087"/>
            <a:chOff x="2848" y="848"/>
            <a:chExt cx="140" cy="98"/>
          </a:xfrm>
        </p:grpSpPr>
        <p:sp>
          <p:nvSpPr>
            <p:cNvPr id="1346" name="Line 36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7" name="Line 36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8" name="Line 37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68" name="Group 371"/>
          <p:cNvGrpSpPr>
            <a:grpSpLocks/>
          </p:cNvGrpSpPr>
          <p:nvPr/>
        </p:nvGrpSpPr>
        <p:grpSpPr bwMode="auto">
          <a:xfrm flipV="1">
            <a:off x="7580313" y="3586163"/>
            <a:ext cx="179387" cy="65087"/>
            <a:chOff x="2848" y="848"/>
            <a:chExt cx="140" cy="98"/>
          </a:xfrm>
        </p:grpSpPr>
        <p:sp>
          <p:nvSpPr>
            <p:cNvPr id="1343" name="Line 37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4" name="Line 37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5" name="Line 37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69" name="Oval 375"/>
          <p:cNvSpPr>
            <a:spLocks noChangeArrowheads="1"/>
          </p:cNvSpPr>
          <p:nvPr/>
        </p:nvSpPr>
        <p:spPr bwMode="auto">
          <a:xfrm>
            <a:off x="6962775" y="2476500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070" name="Line 376"/>
          <p:cNvSpPr>
            <a:spLocks noChangeShapeType="1"/>
          </p:cNvSpPr>
          <p:nvPr/>
        </p:nvSpPr>
        <p:spPr bwMode="auto">
          <a:xfrm>
            <a:off x="6962775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1" name="Line 377"/>
          <p:cNvSpPr>
            <a:spLocks noChangeShapeType="1"/>
          </p:cNvSpPr>
          <p:nvPr/>
        </p:nvSpPr>
        <p:spPr bwMode="auto">
          <a:xfrm>
            <a:off x="7310438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2" name="Rectangle 378"/>
          <p:cNvSpPr>
            <a:spLocks noChangeArrowheads="1"/>
          </p:cNvSpPr>
          <p:nvPr/>
        </p:nvSpPr>
        <p:spPr bwMode="auto">
          <a:xfrm>
            <a:off x="6962775" y="2468563"/>
            <a:ext cx="344488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73" name="Oval 379"/>
          <p:cNvSpPr>
            <a:spLocks noChangeArrowheads="1"/>
          </p:cNvSpPr>
          <p:nvPr/>
        </p:nvSpPr>
        <p:spPr bwMode="auto">
          <a:xfrm>
            <a:off x="6959600" y="2405063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1074" name="Group 380"/>
          <p:cNvGrpSpPr>
            <a:grpSpLocks/>
          </p:cNvGrpSpPr>
          <p:nvPr/>
        </p:nvGrpSpPr>
        <p:grpSpPr bwMode="auto">
          <a:xfrm>
            <a:off x="7043738" y="2427288"/>
            <a:ext cx="171450" cy="61912"/>
            <a:chOff x="2848" y="848"/>
            <a:chExt cx="140" cy="98"/>
          </a:xfrm>
        </p:grpSpPr>
        <p:sp>
          <p:nvSpPr>
            <p:cNvPr id="1340" name="Line 38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" name="Line 38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2" name="Line 38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75" name="Group 384"/>
          <p:cNvGrpSpPr>
            <a:grpSpLocks/>
          </p:cNvGrpSpPr>
          <p:nvPr/>
        </p:nvGrpSpPr>
        <p:grpSpPr bwMode="auto">
          <a:xfrm flipV="1">
            <a:off x="7043738" y="2427288"/>
            <a:ext cx="171450" cy="60325"/>
            <a:chOff x="2848" y="848"/>
            <a:chExt cx="140" cy="98"/>
          </a:xfrm>
        </p:grpSpPr>
        <p:sp>
          <p:nvSpPr>
            <p:cNvPr id="1337" name="Line 38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" name="Line 38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9" name="Line 38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76" name="Oval 388"/>
          <p:cNvSpPr>
            <a:spLocks noChangeArrowheads="1"/>
          </p:cNvSpPr>
          <p:nvPr/>
        </p:nvSpPr>
        <p:spPr bwMode="auto">
          <a:xfrm>
            <a:off x="6961188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077" name="Line 389"/>
          <p:cNvSpPr>
            <a:spLocks noChangeShapeType="1"/>
          </p:cNvSpPr>
          <p:nvPr/>
        </p:nvSpPr>
        <p:spPr bwMode="auto">
          <a:xfrm>
            <a:off x="696118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8" name="Line 390"/>
          <p:cNvSpPr>
            <a:spLocks noChangeShapeType="1"/>
          </p:cNvSpPr>
          <p:nvPr/>
        </p:nvSpPr>
        <p:spPr bwMode="auto">
          <a:xfrm>
            <a:off x="73199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9" name="Rectangle 391"/>
          <p:cNvSpPr>
            <a:spLocks noChangeArrowheads="1"/>
          </p:cNvSpPr>
          <p:nvPr/>
        </p:nvSpPr>
        <p:spPr bwMode="auto">
          <a:xfrm>
            <a:off x="6961188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80" name="Oval 392"/>
          <p:cNvSpPr>
            <a:spLocks noChangeArrowheads="1"/>
          </p:cNvSpPr>
          <p:nvPr/>
        </p:nvSpPr>
        <p:spPr bwMode="auto">
          <a:xfrm>
            <a:off x="6958013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1081" name="Group 393"/>
          <p:cNvGrpSpPr>
            <a:grpSpLocks/>
          </p:cNvGrpSpPr>
          <p:nvPr/>
        </p:nvGrpSpPr>
        <p:grpSpPr bwMode="auto">
          <a:xfrm>
            <a:off x="7043738" y="2684463"/>
            <a:ext cx="179387" cy="65087"/>
            <a:chOff x="2848" y="848"/>
            <a:chExt cx="140" cy="98"/>
          </a:xfrm>
        </p:grpSpPr>
        <p:sp>
          <p:nvSpPr>
            <p:cNvPr id="1334" name="Line 39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" name="Line 39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" name="Line 39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2" name="Group 397"/>
          <p:cNvGrpSpPr>
            <a:grpSpLocks/>
          </p:cNvGrpSpPr>
          <p:nvPr/>
        </p:nvGrpSpPr>
        <p:grpSpPr bwMode="auto">
          <a:xfrm flipV="1">
            <a:off x="7043738" y="2684463"/>
            <a:ext cx="179387" cy="65087"/>
            <a:chOff x="2848" y="848"/>
            <a:chExt cx="140" cy="98"/>
          </a:xfrm>
        </p:grpSpPr>
        <p:sp>
          <p:nvSpPr>
            <p:cNvPr id="1331" name="Line 39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" name="Line 39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" name="Line 40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83" name="Oval 401"/>
          <p:cNvSpPr>
            <a:spLocks noChangeArrowheads="1"/>
          </p:cNvSpPr>
          <p:nvPr/>
        </p:nvSpPr>
        <p:spPr bwMode="auto">
          <a:xfrm>
            <a:off x="7437438" y="2378075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084" name="Line 402"/>
          <p:cNvSpPr>
            <a:spLocks noChangeShapeType="1"/>
          </p:cNvSpPr>
          <p:nvPr/>
        </p:nvSpPr>
        <p:spPr bwMode="auto">
          <a:xfrm>
            <a:off x="74374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" name="Line 403"/>
          <p:cNvSpPr>
            <a:spLocks noChangeShapeType="1"/>
          </p:cNvSpPr>
          <p:nvPr/>
        </p:nvSpPr>
        <p:spPr bwMode="auto">
          <a:xfrm>
            <a:off x="77676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" name="Rectangle 404"/>
          <p:cNvSpPr>
            <a:spLocks noChangeArrowheads="1"/>
          </p:cNvSpPr>
          <p:nvPr/>
        </p:nvSpPr>
        <p:spPr bwMode="auto">
          <a:xfrm>
            <a:off x="7437438" y="2371725"/>
            <a:ext cx="327025" cy="5238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2400">
              <a:solidFill>
                <a:schemeClr val="bg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87" name="Oval 405"/>
          <p:cNvSpPr>
            <a:spLocks noChangeArrowheads="1"/>
          </p:cNvSpPr>
          <p:nvPr/>
        </p:nvSpPr>
        <p:spPr bwMode="auto">
          <a:xfrm>
            <a:off x="7434263" y="2309813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1088" name="Group 406"/>
          <p:cNvGrpSpPr>
            <a:grpSpLocks/>
          </p:cNvGrpSpPr>
          <p:nvPr/>
        </p:nvGrpSpPr>
        <p:grpSpPr bwMode="auto">
          <a:xfrm>
            <a:off x="7513638" y="2332038"/>
            <a:ext cx="163512" cy="57150"/>
            <a:chOff x="2848" y="848"/>
            <a:chExt cx="140" cy="98"/>
          </a:xfrm>
        </p:grpSpPr>
        <p:sp>
          <p:nvSpPr>
            <p:cNvPr id="1328" name="Line 40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9" name="Line 40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0" name="Line 40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9" name="Group 410"/>
          <p:cNvGrpSpPr>
            <a:grpSpLocks/>
          </p:cNvGrpSpPr>
          <p:nvPr/>
        </p:nvGrpSpPr>
        <p:grpSpPr bwMode="auto">
          <a:xfrm flipV="1">
            <a:off x="7513638" y="2330450"/>
            <a:ext cx="163512" cy="58738"/>
            <a:chOff x="2848" y="848"/>
            <a:chExt cx="140" cy="98"/>
          </a:xfrm>
        </p:grpSpPr>
        <p:sp>
          <p:nvSpPr>
            <p:cNvPr id="1325" name="Line 4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6" name="Line 4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7" name="Line 4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90" name="Oval 414"/>
          <p:cNvSpPr>
            <a:spLocks noChangeArrowheads="1"/>
          </p:cNvSpPr>
          <p:nvPr/>
        </p:nvSpPr>
        <p:spPr bwMode="auto">
          <a:xfrm>
            <a:off x="7523163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091" name="Line 415"/>
          <p:cNvSpPr>
            <a:spLocks noChangeShapeType="1"/>
          </p:cNvSpPr>
          <p:nvPr/>
        </p:nvSpPr>
        <p:spPr bwMode="auto">
          <a:xfrm>
            <a:off x="75231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2" name="Line 416"/>
          <p:cNvSpPr>
            <a:spLocks noChangeShapeType="1"/>
          </p:cNvSpPr>
          <p:nvPr/>
        </p:nvSpPr>
        <p:spPr bwMode="auto">
          <a:xfrm>
            <a:off x="788193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3" name="Rectangle 417"/>
          <p:cNvSpPr>
            <a:spLocks noChangeArrowheads="1"/>
          </p:cNvSpPr>
          <p:nvPr/>
        </p:nvSpPr>
        <p:spPr bwMode="auto">
          <a:xfrm>
            <a:off x="7523163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94" name="Oval 418"/>
          <p:cNvSpPr>
            <a:spLocks noChangeArrowheads="1"/>
          </p:cNvSpPr>
          <p:nvPr/>
        </p:nvSpPr>
        <p:spPr bwMode="auto">
          <a:xfrm>
            <a:off x="7519988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1095" name="Group 419"/>
          <p:cNvGrpSpPr>
            <a:grpSpLocks/>
          </p:cNvGrpSpPr>
          <p:nvPr/>
        </p:nvGrpSpPr>
        <p:grpSpPr bwMode="auto">
          <a:xfrm>
            <a:off x="7605713" y="2684463"/>
            <a:ext cx="179387" cy="65087"/>
            <a:chOff x="2848" y="848"/>
            <a:chExt cx="140" cy="98"/>
          </a:xfrm>
        </p:grpSpPr>
        <p:sp>
          <p:nvSpPr>
            <p:cNvPr id="1322" name="Line 4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3" name="Line 4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4" name="Line 4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6" name="Group 423"/>
          <p:cNvGrpSpPr>
            <a:grpSpLocks/>
          </p:cNvGrpSpPr>
          <p:nvPr/>
        </p:nvGrpSpPr>
        <p:grpSpPr bwMode="auto">
          <a:xfrm flipV="1">
            <a:off x="7605713" y="2684463"/>
            <a:ext cx="179387" cy="65087"/>
            <a:chOff x="2848" y="848"/>
            <a:chExt cx="140" cy="98"/>
          </a:xfrm>
        </p:grpSpPr>
        <p:sp>
          <p:nvSpPr>
            <p:cNvPr id="1319" name="Line 42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0" name="Line 42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" name="Line 42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97" name="Oval 427"/>
          <p:cNvSpPr>
            <a:spLocks noChangeArrowheads="1"/>
          </p:cNvSpPr>
          <p:nvPr/>
        </p:nvSpPr>
        <p:spPr bwMode="auto">
          <a:xfrm>
            <a:off x="6113463" y="247173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098" name="Line 428"/>
          <p:cNvSpPr>
            <a:spLocks noChangeShapeType="1"/>
          </p:cNvSpPr>
          <p:nvPr/>
        </p:nvSpPr>
        <p:spPr bwMode="auto">
          <a:xfrm>
            <a:off x="6113463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9" name="Line 429"/>
          <p:cNvSpPr>
            <a:spLocks noChangeShapeType="1"/>
          </p:cNvSpPr>
          <p:nvPr/>
        </p:nvSpPr>
        <p:spPr bwMode="auto">
          <a:xfrm>
            <a:off x="6459538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0" name="Rectangle 430"/>
          <p:cNvSpPr>
            <a:spLocks noChangeArrowheads="1"/>
          </p:cNvSpPr>
          <p:nvPr/>
        </p:nvSpPr>
        <p:spPr bwMode="auto">
          <a:xfrm>
            <a:off x="6113463" y="246380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101" name="Oval 431"/>
          <p:cNvSpPr>
            <a:spLocks noChangeArrowheads="1"/>
          </p:cNvSpPr>
          <p:nvPr/>
        </p:nvSpPr>
        <p:spPr bwMode="auto">
          <a:xfrm>
            <a:off x="6110288" y="240030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1102" name="Group 432"/>
          <p:cNvGrpSpPr>
            <a:grpSpLocks/>
          </p:cNvGrpSpPr>
          <p:nvPr/>
        </p:nvGrpSpPr>
        <p:grpSpPr bwMode="auto">
          <a:xfrm>
            <a:off x="6194425" y="2422525"/>
            <a:ext cx="171450" cy="60325"/>
            <a:chOff x="2848" y="848"/>
            <a:chExt cx="140" cy="98"/>
          </a:xfrm>
        </p:grpSpPr>
        <p:sp>
          <p:nvSpPr>
            <p:cNvPr id="1316" name="Line 43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7" name="Line 43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8" name="Line 43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3" name="Group 436"/>
          <p:cNvGrpSpPr>
            <a:grpSpLocks/>
          </p:cNvGrpSpPr>
          <p:nvPr/>
        </p:nvGrpSpPr>
        <p:grpSpPr bwMode="auto">
          <a:xfrm flipV="1">
            <a:off x="6194425" y="2422525"/>
            <a:ext cx="171450" cy="58738"/>
            <a:chOff x="2848" y="848"/>
            <a:chExt cx="140" cy="98"/>
          </a:xfrm>
        </p:grpSpPr>
        <p:sp>
          <p:nvSpPr>
            <p:cNvPr id="1313" name="Line 43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4" name="Line 43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5" name="Line 43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4" name="Oval 440"/>
          <p:cNvSpPr>
            <a:spLocks noChangeArrowheads="1"/>
          </p:cNvSpPr>
          <p:nvPr/>
        </p:nvSpPr>
        <p:spPr bwMode="auto">
          <a:xfrm>
            <a:off x="5807075" y="362108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105" name="Line 441"/>
          <p:cNvSpPr>
            <a:spLocks noChangeShapeType="1"/>
          </p:cNvSpPr>
          <p:nvPr/>
        </p:nvSpPr>
        <p:spPr bwMode="auto">
          <a:xfrm>
            <a:off x="5807075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" name="Line 442"/>
          <p:cNvSpPr>
            <a:spLocks noChangeShapeType="1"/>
          </p:cNvSpPr>
          <p:nvPr/>
        </p:nvSpPr>
        <p:spPr bwMode="auto">
          <a:xfrm>
            <a:off x="6153150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7" name="Rectangle 443"/>
          <p:cNvSpPr>
            <a:spLocks noChangeArrowheads="1"/>
          </p:cNvSpPr>
          <p:nvPr/>
        </p:nvSpPr>
        <p:spPr bwMode="auto">
          <a:xfrm>
            <a:off x="5807075" y="361315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108" name="Oval 444"/>
          <p:cNvSpPr>
            <a:spLocks noChangeArrowheads="1"/>
          </p:cNvSpPr>
          <p:nvPr/>
        </p:nvSpPr>
        <p:spPr bwMode="auto">
          <a:xfrm>
            <a:off x="5803900" y="354965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1109" name="Group 445"/>
          <p:cNvGrpSpPr>
            <a:grpSpLocks/>
          </p:cNvGrpSpPr>
          <p:nvPr/>
        </p:nvGrpSpPr>
        <p:grpSpPr bwMode="auto">
          <a:xfrm>
            <a:off x="5888038" y="3571875"/>
            <a:ext cx="171450" cy="60325"/>
            <a:chOff x="2848" y="848"/>
            <a:chExt cx="140" cy="98"/>
          </a:xfrm>
        </p:grpSpPr>
        <p:sp>
          <p:nvSpPr>
            <p:cNvPr id="1310" name="Line 4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" name="Line 4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2" name="Line 4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10" name="Group 449"/>
          <p:cNvGrpSpPr>
            <a:grpSpLocks/>
          </p:cNvGrpSpPr>
          <p:nvPr/>
        </p:nvGrpSpPr>
        <p:grpSpPr bwMode="auto">
          <a:xfrm flipV="1">
            <a:off x="5888038" y="3571875"/>
            <a:ext cx="171450" cy="58738"/>
            <a:chOff x="2848" y="848"/>
            <a:chExt cx="140" cy="98"/>
          </a:xfrm>
        </p:grpSpPr>
        <p:sp>
          <p:nvSpPr>
            <p:cNvPr id="1307" name="Line 45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8" name="Line 45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9" name="Line 45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11" name="Line 45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2" name="Line 454"/>
          <p:cNvSpPr>
            <a:spLocks noChangeShapeType="1"/>
          </p:cNvSpPr>
          <p:nvPr/>
        </p:nvSpPr>
        <p:spPr bwMode="auto">
          <a:xfrm>
            <a:off x="7129463" y="3716338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3" name="Line 455"/>
          <p:cNvSpPr>
            <a:spLocks noChangeShapeType="1"/>
          </p:cNvSpPr>
          <p:nvPr/>
        </p:nvSpPr>
        <p:spPr bwMode="auto">
          <a:xfrm>
            <a:off x="7226300" y="3636963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4" name="Line 456"/>
          <p:cNvSpPr>
            <a:spLocks noChangeShapeType="1"/>
          </p:cNvSpPr>
          <p:nvPr/>
        </p:nvSpPr>
        <p:spPr bwMode="auto">
          <a:xfrm flipV="1">
            <a:off x="7462838" y="3722688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5" name="Line 457"/>
          <p:cNvSpPr>
            <a:spLocks noChangeShapeType="1"/>
          </p:cNvSpPr>
          <p:nvPr/>
        </p:nvSpPr>
        <p:spPr bwMode="auto">
          <a:xfrm>
            <a:off x="6161088" y="3643313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" name="Line 458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7" name="Line 459"/>
          <p:cNvSpPr>
            <a:spLocks noChangeShapeType="1"/>
          </p:cNvSpPr>
          <p:nvPr/>
        </p:nvSpPr>
        <p:spPr bwMode="auto">
          <a:xfrm>
            <a:off x="6022975" y="2319338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8" name="Freeform 460"/>
          <p:cNvSpPr>
            <a:spLocks/>
          </p:cNvSpPr>
          <p:nvPr/>
        </p:nvSpPr>
        <p:spPr bwMode="auto">
          <a:xfrm>
            <a:off x="5343525" y="4325938"/>
            <a:ext cx="2979738" cy="1455737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9" name="Line 461"/>
          <p:cNvSpPr>
            <a:spLocks noChangeShapeType="1"/>
          </p:cNvSpPr>
          <p:nvPr/>
        </p:nvSpPr>
        <p:spPr bwMode="auto">
          <a:xfrm rot="-5400000">
            <a:off x="7578725" y="5062538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0" name="Line 462"/>
          <p:cNvSpPr>
            <a:spLocks noChangeShapeType="1"/>
          </p:cNvSpPr>
          <p:nvPr/>
        </p:nvSpPr>
        <p:spPr bwMode="auto">
          <a:xfrm rot="5400000" flipV="1">
            <a:off x="7724775" y="5343525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1" name="Line 463"/>
          <p:cNvSpPr>
            <a:spLocks noChangeShapeType="1"/>
          </p:cNvSpPr>
          <p:nvPr/>
        </p:nvSpPr>
        <p:spPr bwMode="auto">
          <a:xfrm rot="-5400000">
            <a:off x="7910513" y="5019675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2" name="Group 464"/>
          <p:cNvGrpSpPr>
            <a:grpSpLocks/>
          </p:cNvGrpSpPr>
          <p:nvPr/>
        </p:nvGrpSpPr>
        <p:grpSpPr bwMode="auto">
          <a:xfrm>
            <a:off x="7489825" y="4729163"/>
            <a:ext cx="501650" cy="234950"/>
            <a:chOff x="4701" y="2996"/>
            <a:chExt cx="316" cy="148"/>
          </a:xfrm>
        </p:grpSpPr>
        <p:sp>
          <p:nvSpPr>
            <p:cNvPr id="1294" name="Oval 465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95" name="Line 466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6" name="Line 467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7" name="Rectangle 468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298" name="Oval 469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grpSp>
          <p:nvGrpSpPr>
            <p:cNvPr id="1299" name="Group 470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304" name="Line 47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5" name="Line 47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6" name="Line 47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00" name="Group 474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301" name="Line 4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2" name="Line 4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3" name="Line 4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23" name="Group 478"/>
          <p:cNvGrpSpPr>
            <a:grpSpLocks/>
          </p:cNvGrpSpPr>
          <p:nvPr/>
        </p:nvGrpSpPr>
        <p:grpSpPr bwMode="auto">
          <a:xfrm>
            <a:off x="6673850" y="4452938"/>
            <a:ext cx="501650" cy="234950"/>
            <a:chOff x="3600" y="219"/>
            <a:chExt cx="360" cy="175"/>
          </a:xfrm>
        </p:grpSpPr>
        <p:sp>
          <p:nvSpPr>
            <p:cNvPr id="1281" name="Oval 47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82" name="Line 48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3" name="Line 48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4" name="Rectangle 48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285" name="Oval 48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grpSp>
          <p:nvGrpSpPr>
            <p:cNvPr id="1286" name="Group 48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91" name="Line 48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2" name="Line 48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3" name="Line 48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87" name="Group 48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88" name="Line 4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9" name="Line 4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" name="Line 4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24" name="Group 492"/>
          <p:cNvGrpSpPr>
            <a:grpSpLocks/>
          </p:cNvGrpSpPr>
          <p:nvPr/>
        </p:nvGrpSpPr>
        <p:grpSpPr bwMode="auto">
          <a:xfrm>
            <a:off x="6008688" y="4757738"/>
            <a:ext cx="501650" cy="234950"/>
            <a:chOff x="3600" y="219"/>
            <a:chExt cx="360" cy="175"/>
          </a:xfrm>
        </p:grpSpPr>
        <p:sp>
          <p:nvSpPr>
            <p:cNvPr id="1268" name="Oval 49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69" name="Line 49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" name="Line 49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" name="Rectangle 49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272" name="Oval 49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grpSp>
          <p:nvGrpSpPr>
            <p:cNvPr id="1273" name="Group 49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8" name="Line 4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9" name="Line 5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0" name="Line 5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74" name="Group 50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5" name="Line 50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6" name="Line 50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7" name="Line 50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25" name="Line 506"/>
          <p:cNvSpPr>
            <a:spLocks noChangeShapeType="1"/>
          </p:cNvSpPr>
          <p:nvPr/>
        </p:nvSpPr>
        <p:spPr bwMode="auto">
          <a:xfrm>
            <a:off x="7123113" y="4664075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" name="Line 507"/>
          <p:cNvSpPr>
            <a:spLocks noChangeShapeType="1"/>
          </p:cNvSpPr>
          <p:nvPr/>
        </p:nvSpPr>
        <p:spPr bwMode="auto">
          <a:xfrm flipV="1">
            <a:off x="6470650" y="4676775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" name="Line 508"/>
          <p:cNvSpPr>
            <a:spLocks noChangeShapeType="1"/>
          </p:cNvSpPr>
          <p:nvPr/>
        </p:nvSpPr>
        <p:spPr bwMode="auto">
          <a:xfrm flipV="1">
            <a:off x="6513513" y="4879975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" name="Line 509"/>
          <p:cNvSpPr>
            <a:spLocks noChangeShapeType="1"/>
          </p:cNvSpPr>
          <p:nvPr/>
        </p:nvSpPr>
        <p:spPr bwMode="auto">
          <a:xfrm flipH="1">
            <a:off x="5808663" y="4625975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" name="Line 510"/>
          <p:cNvSpPr>
            <a:spLocks noChangeShapeType="1"/>
          </p:cNvSpPr>
          <p:nvPr/>
        </p:nvSpPr>
        <p:spPr bwMode="auto">
          <a:xfrm>
            <a:off x="5834063" y="4676775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0" name="Line 511"/>
          <p:cNvSpPr>
            <a:spLocks noChangeShapeType="1"/>
          </p:cNvSpPr>
          <p:nvPr/>
        </p:nvSpPr>
        <p:spPr bwMode="auto">
          <a:xfrm>
            <a:off x="5694363" y="5013325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1" name="Line 512"/>
          <p:cNvSpPr>
            <a:spLocks noChangeShapeType="1"/>
          </p:cNvSpPr>
          <p:nvPr/>
        </p:nvSpPr>
        <p:spPr bwMode="auto">
          <a:xfrm>
            <a:off x="5946775" y="5092700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2" name="Line 513"/>
          <p:cNvSpPr>
            <a:spLocks noChangeShapeType="1"/>
          </p:cNvSpPr>
          <p:nvPr/>
        </p:nvSpPr>
        <p:spPr bwMode="auto">
          <a:xfrm flipH="1">
            <a:off x="6186488" y="5000625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3" name="Line 514"/>
          <p:cNvSpPr>
            <a:spLocks noChangeShapeType="1"/>
          </p:cNvSpPr>
          <p:nvPr/>
        </p:nvSpPr>
        <p:spPr bwMode="auto">
          <a:xfrm>
            <a:off x="5999163" y="5089525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4" name="Line 515"/>
          <p:cNvSpPr>
            <a:spLocks noChangeShapeType="1"/>
          </p:cNvSpPr>
          <p:nvPr/>
        </p:nvSpPr>
        <p:spPr bwMode="auto">
          <a:xfrm flipH="1" flipV="1">
            <a:off x="6396038" y="5097463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5" name="Line 516"/>
          <p:cNvSpPr>
            <a:spLocks noChangeShapeType="1"/>
          </p:cNvSpPr>
          <p:nvPr/>
        </p:nvSpPr>
        <p:spPr bwMode="auto">
          <a:xfrm>
            <a:off x="6477000" y="4956175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" name="Line 517"/>
          <p:cNvSpPr>
            <a:spLocks noChangeShapeType="1"/>
          </p:cNvSpPr>
          <p:nvPr/>
        </p:nvSpPr>
        <p:spPr bwMode="auto">
          <a:xfrm>
            <a:off x="5926138" y="4891088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7" name="Group 518"/>
          <p:cNvGrpSpPr>
            <a:grpSpLocks/>
          </p:cNvGrpSpPr>
          <p:nvPr/>
        </p:nvGrpSpPr>
        <p:grpSpPr bwMode="auto">
          <a:xfrm>
            <a:off x="5111750" y="1651000"/>
            <a:ext cx="3021013" cy="3981450"/>
            <a:chOff x="-1203" y="1352"/>
            <a:chExt cx="1903" cy="2508"/>
          </a:xfrm>
        </p:grpSpPr>
        <p:grpSp>
          <p:nvGrpSpPr>
            <p:cNvPr id="1241" name="Group 519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1265" name="Picture 520" descr="lgv_fqmg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66" name="Line 521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7" name="Line 522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242" name="Picture 523" descr="imgyjavg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43" name="Group 524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1037" name="Object 52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37" name="Clip" r:id="rId6" imgW="819000" imgH="847800" progId="">
                  <p:embed/>
                </p:oleObj>
              </a:graphicData>
            </a:graphic>
          </p:graphicFrame>
          <p:graphicFrame>
            <p:nvGraphicFramePr>
              <p:cNvPr id="1038" name="Object 52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38" name="Clip" r:id="rId7" imgW="1266840" imgH="1200240" progId="">
                  <p:embed/>
                </p:oleObj>
              </a:graphicData>
            </a:graphic>
          </p:graphicFrame>
        </p:grpSp>
        <p:grpSp>
          <p:nvGrpSpPr>
            <p:cNvPr id="1244" name="Group 527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1035" name="Object 52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35" name="Clip" r:id="rId8" imgW="819000" imgH="847800" progId="">
                  <p:embed/>
                </p:oleObj>
              </a:graphicData>
            </a:graphic>
          </p:graphicFrame>
          <p:graphicFrame>
            <p:nvGraphicFramePr>
              <p:cNvPr id="1036" name="Object 52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36" name="Clip" r:id="rId9" imgW="1266840" imgH="1200240" progId="">
                  <p:embed/>
                </p:oleObj>
              </a:graphicData>
            </a:graphic>
          </p:graphicFrame>
        </p:grpSp>
        <p:graphicFrame>
          <p:nvGraphicFramePr>
            <p:cNvPr id="1026" name="Object 530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p:oleObj spid="_x0000_s1026" name="Clip" r:id="rId10" imgW="1305000" imgH="1085760" progId="">
                <p:embed/>
              </p:oleObj>
            </a:graphicData>
          </a:graphic>
        </p:graphicFrame>
        <p:grpSp>
          <p:nvGrpSpPr>
            <p:cNvPr id="1245" name="Group 531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1257" name="AutoShape 53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258" name="Rectangle 53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259" name="Rectangle 53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260" name="AutoShape 53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261" name="Line 53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2" name="Line 53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3" name="Rectangle 53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264" name="Rectangle 53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</p:grpSp>
        <p:graphicFrame>
          <p:nvGraphicFramePr>
            <p:cNvPr id="1027" name="Object 540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p:oleObj spid="_x0000_s1027" name="Clip" r:id="rId11" imgW="1305000" imgH="1085760" progId="">
                <p:embed/>
              </p:oleObj>
            </a:graphicData>
          </a:graphic>
        </p:graphicFrame>
        <p:graphicFrame>
          <p:nvGraphicFramePr>
            <p:cNvPr id="1028" name="Object 541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p:oleObj spid="_x0000_s1028" name="Clip" r:id="rId12" imgW="1305000" imgH="1085760" progId="">
                <p:embed/>
              </p:oleObj>
            </a:graphicData>
          </a:graphic>
        </p:graphicFrame>
        <p:graphicFrame>
          <p:nvGraphicFramePr>
            <p:cNvPr id="1029" name="Object 542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p:oleObj spid="_x0000_s1029" name="Clip" r:id="rId13" imgW="1305000" imgH="1085760" progId="">
                <p:embed/>
              </p:oleObj>
            </a:graphicData>
          </a:graphic>
        </p:graphicFrame>
        <p:graphicFrame>
          <p:nvGraphicFramePr>
            <p:cNvPr id="1030" name="Object 543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p:oleObj spid="_x0000_s1030" name="Clip" r:id="rId14" imgW="1305000" imgH="1085760" progId="">
                <p:embed/>
              </p:oleObj>
            </a:graphicData>
          </a:graphic>
        </p:graphicFrame>
        <p:grpSp>
          <p:nvGrpSpPr>
            <p:cNvPr id="1246" name="Group 544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1033" name="Object 54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33" name="Clip" r:id="rId15" imgW="819000" imgH="847800" progId="">
                  <p:embed/>
                </p:oleObj>
              </a:graphicData>
            </a:graphic>
          </p:graphicFrame>
          <p:graphicFrame>
            <p:nvGraphicFramePr>
              <p:cNvPr id="1034" name="Object 54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34" name="Clip" r:id="rId16" imgW="1266840" imgH="1200240" progId="">
                  <p:embed/>
                </p:oleObj>
              </a:graphicData>
            </a:graphic>
          </p:graphicFrame>
        </p:grpSp>
        <p:grpSp>
          <p:nvGrpSpPr>
            <p:cNvPr id="1247" name="Group 547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1031" name="Object 54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31" name="Clip" r:id="rId17" imgW="819000" imgH="847800" progId="">
                  <p:embed/>
                </p:oleObj>
              </a:graphicData>
            </a:graphic>
          </p:graphicFrame>
          <p:graphicFrame>
            <p:nvGraphicFramePr>
              <p:cNvPr id="1032" name="Object 54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32" name="Clip" r:id="rId18" imgW="1266840" imgH="1200240" progId="">
                  <p:embed/>
                </p:oleObj>
              </a:graphicData>
            </a:graphic>
          </p:graphicFrame>
        </p:grpSp>
        <p:grpSp>
          <p:nvGrpSpPr>
            <p:cNvPr id="1248" name="Group 550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1249" name="AutoShape 55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250" name="Rectangle 55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251" name="Rectangle 55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252" name="AutoShape 55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253" name="Line 55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4" name="Line 55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5" name="Rectangle 55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256" name="Rectangle 55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</p:grpSp>
      </p:grpSp>
      <p:sp>
        <p:nvSpPr>
          <p:cNvPr id="1138" name="Line 559"/>
          <p:cNvSpPr>
            <a:spLocks noChangeShapeType="1"/>
          </p:cNvSpPr>
          <p:nvPr/>
        </p:nvSpPr>
        <p:spPr bwMode="auto">
          <a:xfrm flipH="1">
            <a:off x="6015038" y="3413125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9" name="Line 560"/>
          <p:cNvSpPr>
            <a:spLocks noChangeShapeType="1"/>
          </p:cNvSpPr>
          <p:nvPr/>
        </p:nvSpPr>
        <p:spPr bwMode="auto">
          <a:xfrm flipV="1">
            <a:off x="7312025" y="2395538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0" name="Line 561"/>
          <p:cNvSpPr>
            <a:spLocks noChangeShapeType="1"/>
          </p:cNvSpPr>
          <p:nvPr/>
        </p:nvSpPr>
        <p:spPr bwMode="auto">
          <a:xfrm>
            <a:off x="7138988" y="2568575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1" name="Line 562"/>
          <p:cNvSpPr>
            <a:spLocks noChangeShapeType="1"/>
          </p:cNvSpPr>
          <p:nvPr/>
        </p:nvSpPr>
        <p:spPr bwMode="auto">
          <a:xfrm flipV="1">
            <a:off x="7310438" y="2465388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2" name="Line 563"/>
          <p:cNvSpPr>
            <a:spLocks noChangeShapeType="1"/>
          </p:cNvSpPr>
          <p:nvPr/>
        </p:nvSpPr>
        <p:spPr bwMode="auto">
          <a:xfrm>
            <a:off x="7675563" y="2463800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3" name="Line 564"/>
          <p:cNvSpPr>
            <a:spLocks noChangeShapeType="1"/>
          </p:cNvSpPr>
          <p:nvPr/>
        </p:nvSpPr>
        <p:spPr bwMode="auto">
          <a:xfrm>
            <a:off x="7329488" y="2770188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4" name="Line 565"/>
          <p:cNvSpPr>
            <a:spLocks noChangeShapeType="1"/>
          </p:cNvSpPr>
          <p:nvPr/>
        </p:nvSpPr>
        <p:spPr bwMode="auto">
          <a:xfrm flipV="1">
            <a:off x="5624513" y="3636963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5" name="Line 566"/>
          <p:cNvSpPr>
            <a:spLocks noChangeShapeType="1"/>
          </p:cNvSpPr>
          <p:nvPr/>
        </p:nvSpPr>
        <p:spPr bwMode="auto">
          <a:xfrm flipV="1">
            <a:off x="7743825" y="2163763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6" name="Line 567"/>
          <p:cNvSpPr>
            <a:spLocks noChangeShapeType="1"/>
          </p:cNvSpPr>
          <p:nvPr/>
        </p:nvSpPr>
        <p:spPr bwMode="auto">
          <a:xfrm>
            <a:off x="7883525" y="2760663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" name="Line 568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8" name="Line 569"/>
          <p:cNvSpPr>
            <a:spLocks noChangeShapeType="1"/>
          </p:cNvSpPr>
          <p:nvPr/>
        </p:nvSpPr>
        <p:spPr bwMode="auto">
          <a:xfrm flipH="1">
            <a:off x="7620000" y="2836863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49" name="Group 570"/>
          <p:cNvGrpSpPr>
            <a:grpSpLocks/>
          </p:cNvGrpSpPr>
          <p:nvPr/>
        </p:nvGrpSpPr>
        <p:grpSpPr bwMode="auto">
          <a:xfrm>
            <a:off x="6672263" y="4454525"/>
            <a:ext cx="501650" cy="234950"/>
            <a:chOff x="4701" y="2996"/>
            <a:chExt cx="316" cy="148"/>
          </a:xfrm>
        </p:grpSpPr>
        <p:sp>
          <p:nvSpPr>
            <p:cNvPr id="1228" name="Oval 57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29" name="Line 57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" name="Line 57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" name="Rectangle 57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232" name="Oval 57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grpSp>
          <p:nvGrpSpPr>
            <p:cNvPr id="1233" name="Group 57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238" name="Line 5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" name="Line 5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" name="Line 5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4" name="Group 58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235" name="Line 5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" name="Line 5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7" name="Line 5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50" name="Group 584"/>
          <p:cNvGrpSpPr>
            <a:grpSpLocks/>
          </p:cNvGrpSpPr>
          <p:nvPr/>
        </p:nvGrpSpPr>
        <p:grpSpPr bwMode="auto">
          <a:xfrm>
            <a:off x="6007100" y="4756150"/>
            <a:ext cx="501650" cy="234950"/>
            <a:chOff x="4701" y="2996"/>
            <a:chExt cx="316" cy="148"/>
          </a:xfrm>
        </p:grpSpPr>
        <p:sp>
          <p:nvSpPr>
            <p:cNvPr id="1215" name="Oval 585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16" name="Line 586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7" name="Line 587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" name="Rectangle 588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219" name="Oval 589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grpSp>
          <p:nvGrpSpPr>
            <p:cNvPr id="1220" name="Group 590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225" name="Line 5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6" name="Line 5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7" name="Line 5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21" name="Group 594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222" name="Line 5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3" name="Line 5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4" name="Line 5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51" name="Group 598"/>
          <p:cNvGrpSpPr>
            <a:grpSpLocks/>
          </p:cNvGrpSpPr>
          <p:nvPr/>
        </p:nvGrpSpPr>
        <p:grpSpPr bwMode="auto">
          <a:xfrm>
            <a:off x="6837363" y="4941888"/>
            <a:ext cx="290512" cy="404812"/>
            <a:chOff x="4290" y="3130"/>
            <a:chExt cx="183" cy="255"/>
          </a:xfrm>
        </p:grpSpPr>
        <p:pic>
          <p:nvPicPr>
            <p:cNvPr id="1197" name="Picture 599" descr="31u_bnrz[1]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198" name="Freeform 600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601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602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603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604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Freeform 605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4" name="Freeform 606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" name="Freeform 607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608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609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610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611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612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613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614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615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616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52" name="Group 617"/>
          <p:cNvGrpSpPr>
            <a:grpSpLocks/>
          </p:cNvGrpSpPr>
          <p:nvPr/>
        </p:nvGrpSpPr>
        <p:grpSpPr bwMode="auto">
          <a:xfrm>
            <a:off x="5394325" y="3403600"/>
            <a:ext cx="290513" cy="404813"/>
            <a:chOff x="4290" y="3130"/>
            <a:chExt cx="183" cy="255"/>
          </a:xfrm>
        </p:grpSpPr>
        <p:pic>
          <p:nvPicPr>
            <p:cNvPr id="1179" name="Picture 618" descr="31u_bnrz[1]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180" name="Freeform 619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" name="Freeform 620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621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622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623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624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625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626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627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28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29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Freeform 630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2" name="Freeform 631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" name="Freeform 632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33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34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35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6" name="Group 668"/>
          <p:cNvGrpSpPr>
            <a:grpSpLocks/>
          </p:cNvGrpSpPr>
          <p:nvPr/>
        </p:nvGrpSpPr>
        <p:grpSpPr bwMode="auto">
          <a:xfrm>
            <a:off x="5400675" y="1181100"/>
            <a:ext cx="1057275" cy="957263"/>
            <a:chOff x="-153" y="1680"/>
            <a:chExt cx="666" cy="603"/>
          </a:xfrm>
        </p:grpSpPr>
        <p:grpSp>
          <p:nvGrpSpPr>
            <p:cNvPr id="1170" name="Group 254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1172" name="Rectangle 22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173" name="Rectangle 22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174" name="Rectangle 22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175" name="Text Box 23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000">
                    <a:ea typeface="굴림" pitchFamily="34" charset="-127"/>
                  </a:rPr>
                  <a:t>application</a:t>
                </a:r>
              </a:p>
              <a:p>
                <a:r>
                  <a:rPr lang="en-US" altLang="ko-KR" sz="1000">
                    <a:solidFill>
                      <a:schemeClr val="bg1"/>
                    </a:solidFill>
                    <a:ea typeface="굴림" pitchFamily="34" charset="-127"/>
                  </a:rPr>
                  <a:t>transport</a:t>
                </a:r>
                <a:endParaRPr lang="en-US" altLang="ko-KR" sz="1000">
                  <a:ea typeface="굴림" pitchFamily="34" charset="-127"/>
                </a:endParaRPr>
              </a:p>
              <a:p>
                <a:r>
                  <a:rPr lang="en-US" altLang="ko-KR" sz="1000">
                    <a:ea typeface="굴림" pitchFamily="34" charset="-127"/>
                  </a:rPr>
                  <a:t>network</a:t>
                </a:r>
              </a:p>
              <a:p>
                <a:r>
                  <a:rPr lang="en-US" altLang="ko-KR" sz="1000">
                    <a:ea typeface="굴림" pitchFamily="34" charset="-127"/>
                  </a:rPr>
                  <a:t>data link</a:t>
                </a:r>
              </a:p>
              <a:p>
                <a:r>
                  <a:rPr lang="en-US" altLang="ko-KR" sz="1000">
                    <a:ea typeface="굴림" pitchFamily="34" charset="-127"/>
                  </a:rPr>
                  <a:t>physical</a:t>
                </a:r>
                <a:endParaRPr lang="en-US" altLang="ko-KR" sz="2400">
                  <a:latin typeface="Times New Roman" pitchFamily="18" charset="0"/>
                  <a:ea typeface="굴림" pitchFamily="34" charset="-127"/>
                </a:endParaRPr>
              </a:p>
            </p:txBody>
          </p:sp>
          <p:sp>
            <p:nvSpPr>
              <p:cNvPr id="1176" name="Line 23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" name="Line 23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8" name="Line 23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71" name="Freeform 647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" name="Group 669"/>
          <p:cNvGrpSpPr>
            <a:grpSpLocks/>
          </p:cNvGrpSpPr>
          <p:nvPr/>
        </p:nvGrpSpPr>
        <p:grpSpPr bwMode="auto">
          <a:xfrm>
            <a:off x="7966075" y="4087813"/>
            <a:ext cx="1057275" cy="957262"/>
            <a:chOff x="-153" y="1680"/>
            <a:chExt cx="666" cy="603"/>
          </a:xfrm>
        </p:grpSpPr>
        <p:grpSp>
          <p:nvGrpSpPr>
            <p:cNvPr id="1161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1163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164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165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166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000">
                    <a:ea typeface="굴림" pitchFamily="34" charset="-127"/>
                  </a:rPr>
                  <a:t>application</a:t>
                </a:r>
              </a:p>
              <a:p>
                <a:r>
                  <a:rPr lang="en-US" altLang="ko-KR" sz="1000">
                    <a:solidFill>
                      <a:schemeClr val="bg1"/>
                    </a:solidFill>
                    <a:ea typeface="굴림" pitchFamily="34" charset="-127"/>
                  </a:rPr>
                  <a:t>transport</a:t>
                </a:r>
                <a:endParaRPr lang="en-US" altLang="ko-KR" sz="1000">
                  <a:ea typeface="굴림" pitchFamily="34" charset="-127"/>
                </a:endParaRPr>
              </a:p>
              <a:p>
                <a:r>
                  <a:rPr lang="en-US" altLang="ko-KR" sz="1000">
                    <a:ea typeface="굴림" pitchFamily="34" charset="-127"/>
                  </a:rPr>
                  <a:t>network</a:t>
                </a:r>
              </a:p>
              <a:p>
                <a:r>
                  <a:rPr lang="en-US" altLang="ko-KR" sz="1000">
                    <a:ea typeface="굴림" pitchFamily="34" charset="-127"/>
                  </a:rPr>
                  <a:t>data link</a:t>
                </a:r>
              </a:p>
              <a:p>
                <a:r>
                  <a:rPr lang="en-US" altLang="ko-KR" sz="1000">
                    <a:ea typeface="굴림" pitchFamily="34" charset="-127"/>
                  </a:rPr>
                  <a:t>physical</a:t>
                </a:r>
                <a:endParaRPr lang="en-US" altLang="ko-KR" sz="2400">
                  <a:latin typeface="Times New Roman" pitchFamily="18" charset="0"/>
                  <a:ea typeface="굴림" pitchFamily="34" charset="-127"/>
                </a:endParaRPr>
              </a:p>
            </p:txBody>
          </p:sp>
          <p:sp>
            <p:nvSpPr>
              <p:cNvPr id="1167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8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62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0" name="Group 298"/>
          <p:cNvGrpSpPr>
            <a:grpSpLocks/>
          </p:cNvGrpSpPr>
          <p:nvPr/>
        </p:nvGrpSpPr>
        <p:grpSpPr bwMode="auto">
          <a:xfrm rot="2937887">
            <a:off x="5413375" y="2659063"/>
            <a:ext cx="3781425" cy="434975"/>
            <a:chOff x="2937" y="3579"/>
            <a:chExt cx="2382" cy="274"/>
          </a:xfrm>
        </p:grpSpPr>
        <p:sp>
          <p:nvSpPr>
            <p:cNvPr id="1157" name="Rectangle 295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158" name="Text Box 293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ea typeface="굴림" pitchFamily="34" charset="-127"/>
                </a:rPr>
                <a:t>logical end-end transport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1159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0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" name="TextBox 367"/>
          <p:cNvSpPr txBox="1"/>
          <p:nvPr/>
        </p:nvSpPr>
        <p:spPr>
          <a:xfrm>
            <a:off x="720725" y="5764213"/>
            <a:ext cx="3805238" cy="584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en-GB" altLang="zh-CN" dirty="0">
                <a:solidFill>
                  <a:schemeClr val="tx1"/>
                </a:solidFill>
                <a:ea typeface="宋体" pitchFamily="2" charset="-122"/>
              </a:rPr>
              <a:t>TCP: Transmission Control Protocol</a:t>
            </a:r>
          </a:p>
          <a:p>
            <a:pPr algn="l">
              <a:defRPr/>
            </a:pPr>
            <a:r>
              <a:rPr lang="en-GB" altLang="zh-CN" dirty="0">
                <a:solidFill>
                  <a:schemeClr val="tx1"/>
                </a:solidFill>
                <a:ea typeface="宋体" pitchFamily="2" charset="-122"/>
              </a:rPr>
              <a:t>UDP: User Datagram Protocol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734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E4DC98E0-AD25-4AC0-9B81-94D52B877B87}" type="slidenum">
              <a:rPr lang="en-US" altLang="ko-KR" smtClean="0">
                <a:ea typeface="굴림" pitchFamily="34" charset="-127"/>
              </a:rPr>
              <a:pPr/>
              <a:t>30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ko-KR" sz="3200" u="none" smtClean="0">
                <a:ea typeface="굴림" pitchFamily="34" charset="-127"/>
              </a:rPr>
              <a:t>Rdt2.0: </a:t>
            </a:r>
            <a:r>
              <a:rPr lang="en-US" altLang="ko-KR" sz="3200" smtClean="0">
                <a:ea typeface="굴림" pitchFamily="34" charset="-127"/>
              </a:rPr>
              <a:t>channel with bit errors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2975" y="1333500"/>
            <a:ext cx="7896225" cy="4448175"/>
          </a:xfrm>
        </p:spPr>
        <p:txBody>
          <a:bodyPr/>
          <a:lstStyle/>
          <a:p>
            <a:r>
              <a:rPr lang="en-US" altLang="ko-KR" sz="2400" smtClean="0">
                <a:ea typeface="굴림" pitchFamily="34" charset="-127"/>
              </a:rPr>
              <a:t>underlying channel may flip bits in packet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checksum to detect bit errors</a:t>
            </a:r>
          </a:p>
          <a:p>
            <a:r>
              <a:rPr lang="en-US" altLang="ko-KR" sz="2400" i="1" smtClean="0">
                <a:ea typeface="굴림" pitchFamily="34" charset="-127"/>
              </a:rPr>
              <a:t>the</a:t>
            </a:r>
            <a:r>
              <a:rPr lang="en-US" altLang="ko-KR" sz="2400" smtClean="0">
                <a:ea typeface="굴림" pitchFamily="34" charset="-127"/>
              </a:rPr>
              <a:t> question: how to recover from errors:</a:t>
            </a:r>
          </a:p>
          <a:p>
            <a:pPr lvl="1"/>
            <a:r>
              <a:rPr lang="en-US" altLang="ko-KR" sz="2000" i="1" smtClean="0">
                <a:solidFill>
                  <a:srgbClr val="FF0000"/>
                </a:solidFill>
                <a:ea typeface="굴림" pitchFamily="34" charset="-127"/>
              </a:rPr>
              <a:t>acknowledgements (ACKs):</a:t>
            </a:r>
            <a:r>
              <a:rPr lang="en-US" altLang="ko-KR" sz="2000" smtClean="0">
                <a:ea typeface="굴림" pitchFamily="34" charset="-127"/>
              </a:rPr>
              <a:t> receiver explicitly tells sender that pkt received OK</a:t>
            </a:r>
          </a:p>
          <a:p>
            <a:pPr lvl="1"/>
            <a:r>
              <a:rPr lang="en-US" altLang="ko-KR" sz="2000" i="1" smtClean="0">
                <a:solidFill>
                  <a:srgbClr val="FF0000"/>
                </a:solidFill>
                <a:ea typeface="굴림" pitchFamily="34" charset="-127"/>
              </a:rPr>
              <a:t>negative acknowledgements (NAKs):</a:t>
            </a:r>
            <a:r>
              <a:rPr lang="en-US" altLang="ko-KR" sz="2000" smtClean="0">
                <a:ea typeface="굴림" pitchFamily="34" charset="-127"/>
              </a:rPr>
              <a:t> receiver explicitly tells sender that pkt had errors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sender retransmits pkt on receipt of NAK</a:t>
            </a:r>
          </a:p>
          <a:p>
            <a:r>
              <a:rPr lang="en-US" altLang="ko-KR" sz="2400" smtClean="0">
                <a:ea typeface="굴림" pitchFamily="34" charset="-127"/>
              </a:rPr>
              <a:t>new mechanisms in </a:t>
            </a:r>
            <a:r>
              <a:rPr lang="en-US" altLang="ko-KR" sz="2400" b="1" smtClean="0">
                <a:latin typeface="Courier New" pitchFamily="49" charset="0"/>
                <a:ea typeface="굴림" pitchFamily="34" charset="-127"/>
              </a:rPr>
              <a:t>rdt2.0</a:t>
            </a:r>
            <a:r>
              <a:rPr lang="en-US" altLang="ko-KR" sz="2400" smtClean="0">
                <a:ea typeface="굴림" pitchFamily="34" charset="-127"/>
              </a:rPr>
              <a:t> (beyond </a:t>
            </a:r>
            <a:r>
              <a:rPr lang="en-US" altLang="ko-KR" sz="2400" b="1" smtClean="0">
                <a:latin typeface="Courier New" pitchFamily="49" charset="0"/>
                <a:ea typeface="굴림" pitchFamily="34" charset="-127"/>
              </a:rPr>
              <a:t>rdt1.0</a:t>
            </a:r>
            <a:r>
              <a:rPr lang="en-US" altLang="ko-KR" sz="2400" smtClean="0">
                <a:ea typeface="굴림" pitchFamily="34" charset="-127"/>
              </a:rPr>
              <a:t>):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error detection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receiver feedback: control msgs (ACK,NAK) rcvr-&gt;sender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8371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F47E32E3-6B17-498D-8A74-C99B0B393118}" type="slidenum">
              <a:rPr lang="en-US" altLang="ko-KR" smtClean="0">
                <a:ea typeface="굴림" pitchFamily="34" charset="-127"/>
              </a:rPr>
              <a:pPr/>
              <a:t>31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rdt2.0: FSM specification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58373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Arial" pitchFamily="34" charset="0"/>
                <a:ea typeface="굴림" pitchFamily="34" charset="-127"/>
              </a:rPr>
              <a:t>Wait for call from above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sndpkt = make_pkt(data, checksum)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udt_send(sndpkt)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8376" name="Line 6"/>
          <p:cNvSpPr>
            <a:spLocks noChangeShapeType="1"/>
          </p:cNvSpPr>
          <p:nvPr/>
        </p:nvSpPr>
        <p:spPr bwMode="auto">
          <a:xfrm>
            <a:off x="1109663" y="1535113"/>
            <a:ext cx="3251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77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extract(rcvpkt,data)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deliver_data(data)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udt_send(ACK)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8378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rdt_rcv(rcvpkt) &amp;&amp;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notcorrupt(rcvpkt)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8379" name="Line 9"/>
          <p:cNvSpPr>
            <a:spLocks noChangeShapeType="1"/>
          </p:cNvSpPr>
          <p:nvPr/>
        </p:nvSpPr>
        <p:spPr bwMode="auto">
          <a:xfrm>
            <a:off x="6419850" y="5370513"/>
            <a:ext cx="18399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80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81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82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rdt_rcv(rcvpkt) &amp;&amp; isACK(rcvpkt)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8383" name="Line 13"/>
          <p:cNvSpPr>
            <a:spLocks noChangeShapeType="1"/>
          </p:cNvSpPr>
          <p:nvPr/>
        </p:nvSpPr>
        <p:spPr bwMode="auto">
          <a:xfrm>
            <a:off x="1173163" y="3816350"/>
            <a:ext cx="29606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84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85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udt_send(sndpkt)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8386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rdt_rcv(rcvpkt) &amp;&amp;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isNAK(rcvpkt)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8387" name="Line 17"/>
          <p:cNvSpPr>
            <a:spLocks noChangeShapeType="1"/>
          </p:cNvSpPr>
          <p:nvPr/>
        </p:nvSpPr>
        <p:spPr bwMode="auto">
          <a:xfrm>
            <a:off x="3656013" y="2600325"/>
            <a:ext cx="162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8388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58403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ko-KR">
                  <a:latin typeface="Arial" pitchFamily="34" charset="0"/>
                  <a:ea typeface="굴림" pitchFamily="34" charset="-127"/>
                </a:rPr>
                <a:t>udt_send(NAK)</a:t>
              </a:r>
              <a:endParaRPr lang="en-US" altLang="ko-KR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58404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ko-KR">
                  <a:latin typeface="Arial" pitchFamily="34" charset="0"/>
                  <a:ea typeface="굴림" pitchFamily="34" charset="-127"/>
                </a:rPr>
                <a:t>rdt_rcv(rcvpkt) &amp;&amp; </a:t>
              </a:r>
            </a:p>
            <a:p>
              <a:pPr algn="l"/>
              <a:r>
                <a:rPr lang="en-US" altLang="ko-KR">
                  <a:latin typeface="Arial" pitchFamily="34" charset="0"/>
                  <a:ea typeface="굴림" pitchFamily="34" charset="-127"/>
                </a:rPr>
                <a:t>  corrupt(rcvpkt)</a:t>
              </a:r>
              <a:endParaRPr lang="en-US" altLang="ko-KR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58405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10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389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58401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58402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>
                  <a:latin typeface="Arial" pitchFamily="34" charset="0"/>
                  <a:ea typeface="굴림" pitchFamily="34" charset="-127"/>
                </a:rPr>
                <a:t>Wait for ACK or NAK</a:t>
              </a:r>
              <a:endParaRPr lang="en-US" altLang="ko-KR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58390" name="Line 25"/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91" name="Freeform 26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8392" name="Group 27"/>
          <p:cNvGrpSpPr>
            <a:grpSpLocks/>
          </p:cNvGrpSpPr>
          <p:nvPr/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58399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58400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>
                  <a:latin typeface="Arial" pitchFamily="34" charset="0"/>
                  <a:ea typeface="굴림" pitchFamily="34" charset="-127"/>
                </a:rPr>
                <a:t>Wait for call from below</a:t>
              </a:r>
              <a:endParaRPr lang="en-US" altLang="ko-KR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58393" name="Freeform 30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94" name="Text Box 31"/>
          <p:cNvSpPr txBox="1">
            <a:spLocks noChangeArrowheads="1"/>
          </p:cNvSpPr>
          <p:nvPr/>
        </p:nvSpPr>
        <p:spPr bwMode="auto">
          <a:xfrm>
            <a:off x="866775" y="4167188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ea typeface="굴림" pitchFamily="34" charset="-127"/>
              </a:rPr>
              <a:t>sender</a:t>
            </a:r>
          </a:p>
        </p:txBody>
      </p:sp>
      <p:sp>
        <p:nvSpPr>
          <p:cNvPr id="58395" name="Text Box 32"/>
          <p:cNvSpPr txBox="1">
            <a:spLocks noChangeArrowheads="1"/>
          </p:cNvSpPr>
          <p:nvPr/>
        </p:nvSpPr>
        <p:spPr bwMode="auto">
          <a:xfrm>
            <a:off x="6913563" y="1479550"/>
            <a:ext cx="136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ea typeface="굴림" pitchFamily="34" charset="-127"/>
              </a:rPr>
              <a:t>receiver</a:t>
            </a:r>
          </a:p>
        </p:txBody>
      </p:sp>
      <p:sp>
        <p:nvSpPr>
          <p:cNvPr id="58396" name="Line 33"/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97" name="Text Box 34"/>
          <p:cNvSpPr txBox="1">
            <a:spLocks noChangeArrowheads="1"/>
          </p:cNvSpPr>
          <p:nvPr/>
        </p:nvSpPr>
        <p:spPr bwMode="auto">
          <a:xfrm>
            <a:off x="1031875" y="1193800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dirty="0" err="1">
                <a:latin typeface="Arial" pitchFamily="34" charset="0"/>
                <a:ea typeface="굴림" pitchFamily="34" charset="-127"/>
              </a:rPr>
              <a:t>rdt_send</a:t>
            </a:r>
            <a:r>
              <a:rPr lang="en-US" altLang="ko-KR" dirty="0">
                <a:latin typeface="Arial" pitchFamily="34" charset="0"/>
                <a:ea typeface="굴림" pitchFamily="34" charset="-127"/>
              </a:rPr>
              <a:t>(data)</a:t>
            </a:r>
            <a:endParaRPr lang="en-US" altLang="ko-KR" dirty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8398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Symbol" pitchFamily="18" charset="2"/>
                <a:ea typeface="굴림" pitchFamily="34" charset="-127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9395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07CBD47D-10A3-432C-8996-51EFF9700A65}" type="slidenum">
              <a:rPr lang="en-US" altLang="ko-KR" smtClean="0">
                <a:ea typeface="굴림" pitchFamily="34" charset="-127"/>
              </a:rPr>
              <a:pPr/>
              <a:t>32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rdt2.0: operation with no errors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59397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Arial" pitchFamily="34" charset="0"/>
                <a:ea typeface="굴림" pitchFamily="34" charset="-127"/>
              </a:rPr>
              <a:t>Wait for call from above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sndpkt = make_pkt(data, checksum)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udt_send(sndpkt)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9400" name="Line 6"/>
          <p:cNvSpPr>
            <a:spLocks noChangeShapeType="1"/>
          </p:cNvSpPr>
          <p:nvPr/>
        </p:nvSpPr>
        <p:spPr bwMode="auto">
          <a:xfrm>
            <a:off x="1109663" y="1535113"/>
            <a:ext cx="32416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extract(rcvpkt,data)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deliver_data(data)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udt_send(ACK)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9402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rdt_rcv(rcvpkt) &amp;&amp;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notcorrupt(rcvpkt)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>
            <a:off x="6419850" y="5370513"/>
            <a:ext cx="18303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4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5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6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rdt_rcv(rcvpkt) &amp;&amp; isACK(rcvpkt)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>
            <a:off x="1173163" y="3816350"/>
            <a:ext cx="29559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8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udt_send(sndpkt)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9410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rdt_rcv(rcvpkt) &amp;&amp;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isNAK(rcvpkt)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9411" name="Line 17"/>
          <p:cNvSpPr>
            <a:spLocks noChangeShapeType="1"/>
          </p:cNvSpPr>
          <p:nvPr/>
        </p:nvSpPr>
        <p:spPr bwMode="auto">
          <a:xfrm>
            <a:off x="3656013" y="2600325"/>
            <a:ext cx="162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9412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59440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ko-KR">
                  <a:latin typeface="Arial" pitchFamily="34" charset="0"/>
                  <a:ea typeface="굴림" pitchFamily="34" charset="-127"/>
                </a:rPr>
                <a:t>udt_send(NAK)</a:t>
              </a:r>
              <a:endParaRPr lang="en-US" altLang="ko-KR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59441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ko-KR">
                  <a:latin typeface="Arial" pitchFamily="34" charset="0"/>
                  <a:ea typeface="굴림" pitchFamily="34" charset="-127"/>
                </a:rPr>
                <a:t>rdt_rcv(rcvpkt) &amp;&amp; </a:t>
              </a:r>
            </a:p>
            <a:p>
              <a:pPr algn="l"/>
              <a:r>
                <a:rPr lang="en-US" altLang="ko-KR">
                  <a:latin typeface="Arial" pitchFamily="34" charset="0"/>
                  <a:ea typeface="굴림" pitchFamily="34" charset="-127"/>
                </a:rPr>
                <a:t>  corrupt(rcvpkt)</a:t>
              </a:r>
              <a:endParaRPr lang="en-US" altLang="ko-KR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59442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10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413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59438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59439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>
                  <a:latin typeface="Arial" pitchFamily="34" charset="0"/>
                  <a:ea typeface="굴림" pitchFamily="34" charset="-127"/>
                </a:rPr>
                <a:t>Wait for ACK or NAK</a:t>
              </a:r>
              <a:endParaRPr lang="en-US" altLang="ko-KR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59414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5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59416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Arial" pitchFamily="34" charset="0"/>
                <a:ea typeface="굴림" pitchFamily="34" charset="-127"/>
              </a:rPr>
              <a:t>Wait for call from below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9417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59436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7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59434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5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</p:grp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8805" name="Freeform 37"/>
          <p:cNvSpPr>
            <a:spLocks/>
          </p:cNvSpPr>
          <p:nvPr/>
        </p:nvSpPr>
        <p:spPr bwMode="auto">
          <a:xfrm>
            <a:off x="1011238" y="2006600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  <a:gd name="T12" fmla="*/ 0 w 4219"/>
              <a:gd name="T13" fmla="*/ 0 h 1928"/>
              <a:gd name="T14" fmla="*/ 4219 w 4219"/>
              <a:gd name="T15" fmla="*/ 1928 h 19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59432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3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</p:grpSp>
      <p:sp>
        <p:nvSpPr>
          <p:cNvPr id="288809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8811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59430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1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</p:grpSp>
      <p:sp>
        <p:nvSpPr>
          <p:cNvPr id="288815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1031875" y="1193800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dirty="0" err="1">
                <a:latin typeface="Arial" pitchFamily="34" charset="0"/>
                <a:ea typeface="굴림" pitchFamily="34" charset="-127"/>
              </a:rPr>
              <a:t>rdt_send</a:t>
            </a:r>
            <a:r>
              <a:rPr lang="en-US" altLang="ko-KR" dirty="0">
                <a:latin typeface="Arial" pitchFamily="34" charset="0"/>
                <a:ea typeface="굴림" pitchFamily="34" charset="-127"/>
              </a:rPr>
              <a:t>(data)</a:t>
            </a:r>
            <a:endParaRPr lang="en-US" altLang="ko-KR" dirty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2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Symbol" pitchFamily="18" charset="2"/>
                <a:ea typeface="굴림" pitchFamily="34" charset="-127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4" grpId="0" animBg="1"/>
      <p:bldP spid="288805" grpId="0" animBg="1"/>
      <p:bldP spid="288809" grpId="0" animBg="1"/>
      <p:bldP spid="288810" grpId="0" animBg="1"/>
      <p:bldP spid="288811" grpId="0" animBg="1"/>
      <p:bldP spid="288815" grpId="0" animBg="1"/>
      <p:bldP spid="28881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0419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395352B1-DC81-4F04-B49C-09A9FBEEDEDB}" type="slidenum">
              <a:rPr lang="en-US" altLang="ko-KR" smtClean="0">
                <a:ea typeface="굴림" pitchFamily="34" charset="-127"/>
              </a:rPr>
              <a:pPr/>
              <a:t>33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rdt2.0: error scenario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60421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Arial" pitchFamily="34" charset="0"/>
                <a:ea typeface="굴림" pitchFamily="34" charset="-127"/>
              </a:rPr>
              <a:t>Wait for call from above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0423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snkpkt = make_pkt(data, checksum)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udt_send(sndpkt)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0424" name="Line 6"/>
          <p:cNvSpPr>
            <a:spLocks noChangeShapeType="1"/>
          </p:cNvSpPr>
          <p:nvPr/>
        </p:nvSpPr>
        <p:spPr bwMode="auto">
          <a:xfrm>
            <a:off x="1109663" y="1535113"/>
            <a:ext cx="32908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5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extract(rcvpkt,data)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deliver_data(data)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udt_send(ACK)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0426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rdt_rcv(rcvpkt) &amp;&amp;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notcorrupt(rcvpkt)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0427" name="Line 9"/>
          <p:cNvSpPr>
            <a:spLocks noChangeShapeType="1"/>
          </p:cNvSpPr>
          <p:nvPr/>
        </p:nvSpPr>
        <p:spPr bwMode="auto">
          <a:xfrm>
            <a:off x="6419850" y="5370513"/>
            <a:ext cx="17795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8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9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0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rdt_rcv(rcvpkt) &amp;&amp; isACK(rcvpkt)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0431" name="Line 13"/>
          <p:cNvSpPr>
            <a:spLocks noChangeShapeType="1"/>
          </p:cNvSpPr>
          <p:nvPr/>
        </p:nvSpPr>
        <p:spPr bwMode="auto">
          <a:xfrm>
            <a:off x="1173163" y="3816350"/>
            <a:ext cx="3006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2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3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udt_send(sndpkt)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0434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rdt_rcv(rcvpkt) &amp;&amp;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isNAK(rcvpkt)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0435" name="Line 17"/>
          <p:cNvSpPr>
            <a:spLocks noChangeShapeType="1"/>
          </p:cNvSpPr>
          <p:nvPr/>
        </p:nvSpPr>
        <p:spPr bwMode="auto">
          <a:xfrm>
            <a:off x="3656013" y="2600325"/>
            <a:ext cx="17002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0436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60468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ko-KR">
                  <a:latin typeface="Arial" pitchFamily="34" charset="0"/>
                  <a:ea typeface="굴림" pitchFamily="34" charset="-127"/>
                </a:rPr>
                <a:t>udt_send(NAK)</a:t>
              </a:r>
              <a:endParaRPr lang="en-US" altLang="ko-KR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60469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ko-KR">
                  <a:latin typeface="Arial" pitchFamily="34" charset="0"/>
                  <a:ea typeface="굴림" pitchFamily="34" charset="-127"/>
                </a:rPr>
                <a:t>rdt_rcv(rcvpkt) &amp;&amp; </a:t>
              </a:r>
            </a:p>
            <a:p>
              <a:pPr algn="l"/>
              <a:r>
                <a:rPr lang="en-US" altLang="ko-KR">
                  <a:latin typeface="Arial" pitchFamily="34" charset="0"/>
                  <a:ea typeface="굴림" pitchFamily="34" charset="-127"/>
                </a:rPr>
                <a:t>  corrupt(rcvpkt)</a:t>
              </a:r>
              <a:endParaRPr lang="en-US" altLang="ko-KR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60470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11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437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60466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60467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>
                  <a:latin typeface="Arial" pitchFamily="34" charset="0"/>
                  <a:ea typeface="굴림" pitchFamily="34" charset="-127"/>
                </a:rPr>
                <a:t>Wait for ACK or NAK</a:t>
              </a:r>
              <a:endParaRPr lang="en-US" altLang="ko-KR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60438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9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60440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Arial" pitchFamily="34" charset="0"/>
                <a:ea typeface="굴림" pitchFamily="34" charset="-127"/>
              </a:rPr>
              <a:t>Wait for call from below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0441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60464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5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60462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3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</p:grpSp>
      <p:sp>
        <p:nvSpPr>
          <p:cNvPr id="60444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rdt_send(data)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9829" name="Freeform 37"/>
          <p:cNvSpPr>
            <a:spLocks/>
          </p:cNvSpPr>
          <p:nvPr/>
        </p:nvSpPr>
        <p:spPr bwMode="auto">
          <a:xfrm>
            <a:off x="1011238" y="2006600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  <a:gd name="T12" fmla="*/ 0 w 4372"/>
              <a:gd name="T13" fmla="*/ 0 h 412"/>
              <a:gd name="T14" fmla="*/ 4372 w 4372"/>
              <a:gd name="T15" fmla="*/ 412 h 4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60460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1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</p:grpSp>
      <p:sp>
        <p:nvSpPr>
          <p:cNvPr id="289833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9835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60458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9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</p:grpSp>
      <p:sp>
        <p:nvSpPr>
          <p:cNvPr id="289839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6553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9841" name="Freeform 49"/>
          <p:cNvSpPr>
            <a:spLocks/>
          </p:cNvSpPr>
          <p:nvPr/>
        </p:nvSpPr>
        <p:spPr bwMode="auto">
          <a:xfrm>
            <a:off x="3657600" y="2216150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  <a:gd name="T12" fmla="*/ 0 w 2758"/>
              <a:gd name="T13" fmla="*/ 0 h 646"/>
              <a:gd name="T14" fmla="*/ 2758 w 2758"/>
              <a:gd name="T15" fmla="*/ 646 h 6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3548063" y="2090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9843" name="Freeform 51"/>
          <p:cNvSpPr>
            <a:spLocks/>
          </p:cNvSpPr>
          <p:nvPr/>
        </p:nvSpPr>
        <p:spPr bwMode="auto">
          <a:xfrm>
            <a:off x="3643313" y="2951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566"/>
              <a:gd name="T13" fmla="*/ 0 h 1344"/>
              <a:gd name="T14" fmla="*/ 2566 w 256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57" name="Text Box 52"/>
          <p:cNvSpPr txBox="1">
            <a:spLocks noChangeArrowheads="1"/>
          </p:cNvSpPr>
          <p:nvPr/>
        </p:nvSpPr>
        <p:spPr bwMode="auto">
          <a:xfrm>
            <a:off x="1435100" y="386873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Symbol" pitchFamily="18" charset="2"/>
                <a:ea typeface="굴림" pitchFamily="34" charset="-127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9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28" grpId="0" animBg="1"/>
      <p:bldP spid="289829" grpId="0" animBg="1"/>
      <p:bldP spid="289833" grpId="0" animBg="1"/>
      <p:bldP spid="289834" grpId="0" animBg="1"/>
      <p:bldP spid="289835" grpId="0" animBg="1"/>
      <p:bldP spid="289839" grpId="0" animBg="1"/>
      <p:bldP spid="289839" grpId="1" animBg="1"/>
      <p:bldP spid="289840" grpId="0" animBg="1"/>
      <p:bldP spid="289841" grpId="0" animBg="1"/>
      <p:bldP spid="289842" grpId="0" animBg="1"/>
      <p:bldP spid="2898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144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5DA0804D-C2C0-4B8D-8C52-67AC35AD8209}" type="slidenum">
              <a:rPr lang="en-US" altLang="ko-KR" smtClean="0">
                <a:ea typeface="굴림" pitchFamily="34" charset="-127"/>
              </a:rPr>
              <a:pPr/>
              <a:t>34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rdt2.0 has a fatal flaw!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smtClean="0">
                <a:solidFill>
                  <a:srgbClr val="FF0000"/>
                </a:solidFill>
                <a:ea typeface="굴림" pitchFamily="34" charset="-127"/>
              </a:rPr>
              <a:t>What happens if ACK/NAK corrupted?</a:t>
            </a:r>
            <a:endParaRPr lang="en-US" altLang="ko-KR" sz="2400" smtClean="0">
              <a:ea typeface="굴림" pitchFamily="34" charset="-127"/>
            </a:endParaRPr>
          </a:p>
          <a:p>
            <a:r>
              <a:rPr lang="en-US" altLang="ko-KR" sz="2000" smtClean="0">
                <a:ea typeface="굴림" pitchFamily="34" charset="-127"/>
              </a:rPr>
              <a:t>sender doesn’t know what happened at receiver!</a:t>
            </a:r>
          </a:p>
          <a:p>
            <a:r>
              <a:rPr lang="en-US" altLang="ko-KR" sz="2000" smtClean="0">
                <a:ea typeface="굴림" pitchFamily="34" charset="-127"/>
              </a:rPr>
              <a:t>can’t just retransmit: possible duplicate</a:t>
            </a:r>
            <a:endParaRPr lang="en-US" altLang="ko-KR" sz="2400" smtClean="0">
              <a:ea typeface="굴림" pitchFamily="34" charset="-127"/>
            </a:endParaRP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endParaRPr lang="en-US" altLang="ko-KR" sz="2000" smtClean="0">
              <a:ea typeface="굴림" pitchFamily="34" charset="-127"/>
            </a:endParaRPr>
          </a:p>
          <a:p>
            <a:pPr>
              <a:buFont typeface="ZapfDingbats" pitchFamily="82" charset="2"/>
              <a:buNone/>
            </a:pPr>
            <a:endParaRPr lang="en-US" altLang="ko-KR" sz="2400" smtClean="0">
              <a:ea typeface="굴림" pitchFamily="34" charset="-127"/>
            </a:endParaRPr>
          </a:p>
          <a:p>
            <a:pPr>
              <a:buFont typeface="ZapfDingbats" pitchFamily="82" charset="2"/>
              <a:buNone/>
            </a:pPr>
            <a:endParaRPr lang="en-US" altLang="ko-KR" sz="2400" smtClean="0">
              <a:ea typeface="굴림" pitchFamily="34" charset="-127"/>
            </a:endParaRPr>
          </a:p>
        </p:txBody>
      </p:sp>
      <p:sp>
        <p:nvSpPr>
          <p:cNvPr id="4711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810000" cy="2906713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  <a:defRPr/>
            </a:pPr>
            <a:r>
              <a:rPr lang="en-US" altLang="ko-KR" sz="2400" dirty="0" smtClean="0">
                <a:solidFill>
                  <a:srgbClr val="FF0000"/>
                </a:solidFill>
                <a:ea typeface="굴림" pitchFamily="50" charset="-127"/>
              </a:rPr>
              <a:t>Handling duplicates: </a:t>
            </a:r>
          </a:p>
          <a:p>
            <a:pPr>
              <a:defRPr/>
            </a:pPr>
            <a:r>
              <a:rPr lang="en-US" altLang="ko-KR" sz="2000" dirty="0" smtClean="0">
                <a:ea typeface="굴림" pitchFamily="50" charset="-127"/>
              </a:rPr>
              <a:t>sender retransmits current </a:t>
            </a:r>
            <a:r>
              <a:rPr lang="en-US" altLang="ko-KR" sz="2000" dirty="0" err="1" smtClean="0">
                <a:ea typeface="굴림" pitchFamily="50" charset="-127"/>
              </a:rPr>
              <a:t>pkt</a:t>
            </a:r>
            <a:r>
              <a:rPr lang="en-US" altLang="ko-KR" sz="2000" dirty="0" smtClean="0">
                <a:ea typeface="굴림" pitchFamily="50" charset="-127"/>
              </a:rPr>
              <a:t> if ACK/NAK garbled</a:t>
            </a:r>
          </a:p>
          <a:p>
            <a:pPr>
              <a:defRPr/>
            </a:pPr>
            <a:r>
              <a:rPr lang="en-US" altLang="ko-KR" sz="2000" dirty="0" smtClean="0">
                <a:ea typeface="굴림" pitchFamily="50" charset="-127"/>
              </a:rPr>
              <a:t>sender adds </a:t>
            </a:r>
            <a:r>
              <a:rPr lang="en-US" altLang="ko-KR" sz="2000" i="1" dirty="0" smtClean="0">
                <a:solidFill>
                  <a:schemeClr val="accent2"/>
                </a:solidFill>
                <a:ea typeface="굴림" pitchFamily="50" charset="-127"/>
              </a:rPr>
              <a:t>sequence number</a:t>
            </a:r>
            <a:r>
              <a:rPr lang="en-US" altLang="ko-KR" sz="2000" dirty="0" smtClean="0">
                <a:ea typeface="굴림" pitchFamily="50" charset="-127"/>
              </a:rPr>
              <a:t> to each </a:t>
            </a:r>
            <a:r>
              <a:rPr lang="en-US" altLang="ko-KR" sz="2000" dirty="0" err="1" smtClean="0">
                <a:ea typeface="굴림" pitchFamily="50" charset="-127"/>
              </a:rPr>
              <a:t>pkt</a:t>
            </a:r>
            <a:endParaRPr lang="en-US" altLang="ko-KR" sz="2000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sz="2000" dirty="0" smtClean="0">
                <a:ea typeface="굴림" pitchFamily="50" charset="-127"/>
              </a:rPr>
              <a:t>receiver discards (doesn’t deliver up) duplicate </a:t>
            </a:r>
            <a:r>
              <a:rPr lang="en-US" altLang="ko-KR" sz="2000" dirty="0" err="1" smtClean="0">
                <a:ea typeface="굴림" pitchFamily="50" charset="-127"/>
              </a:rPr>
              <a:t>pkt</a:t>
            </a:r>
            <a:endParaRPr lang="en-US" altLang="ko-KR" sz="2000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sz="2000" dirty="0" smtClean="0">
                <a:ea typeface="굴림" pitchFamily="50" charset="-127"/>
              </a:rPr>
              <a:t>One bit for sequence numbers is sufficient for this case</a:t>
            </a:r>
          </a:p>
        </p:txBody>
      </p:sp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4983163" y="4818063"/>
            <a:ext cx="32877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ea typeface="굴림" pitchFamily="34" charset="-127"/>
              </a:rPr>
              <a:t>Sender sends one packet, </a:t>
            </a:r>
          </a:p>
          <a:p>
            <a:pPr algn="l"/>
            <a:r>
              <a:rPr lang="en-US" altLang="ko-KR" sz="2000">
                <a:ea typeface="굴림" pitchFamily="34" charset="-127"/>
              </a:rPr>
              <a:t>then waits for receiver </a:t>
            </a:r>
          </a:p>
          <a:p>
            <a:pPr algn="l"/>
            <a:r>
              <a:rPr lang="en-US" altLang="ko-KR" sz="2000">
                <a:ea typeface="굴림" pitchFamily="34" charset="-127"/>
              </a:rPr>
              <a:t>response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2472" name="Rectangle 6"/>
          <p:cNvSpPr>
            <a:spLocks noChangeArrowheads="1"/>
          </p:cNvSpPr>
          <p:nvPr/>
        </p:nvSpPr>
        <p:spPr bwMode="auto">
          <a:xfrm>
            <a:off x="4895850" y="4686300"/>
            <a:ext cx="3467100" cy="1238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32367" y="4389443"/>
            <a:ext cx="2835277" cy="477838"/>
            <a:chOff x="2909" y="2585"/>
            <a:chExt cx="1786" cy="301"/>
          </a:xfrm>
        </p:grpSpPr>
        <p:sp>
          <p:nvSpPr>
            <p:cNvPr id="61450" name="Rectangle 8"/>
            <p:cNvSpPr>
              <a:spLocks noChangeArrowheads="1"/>
            </p:cNvSpPr>
            <p:nvPr/>
          </p:nvSpPr>
          <p:spPr bwMode="auto">
            <a:xfrm>
              <a:off x="2976" y="2712"/>
              <a:ext cx="1038" cy="1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61451" name="Text Box 9"/>
            <p:cNvSpPr txBox="1">
              <a:spLocks noChangeArrowheads="1"/>
            </p:cNvSpPr>
            <p:nvPr/>
          </p:nvSpPr>
          <p:spPr bwMode="auto">
            <a:xfrm>
              <a:off x="2909" y="2585"/>
              <a:ext cx="17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  <a:ea typeface="굴림" pitchFamily="34" charset="-127"/>
                </a:rPr>
                <a:t>stop and </a:t>
              </a:r>
              <a:r>
                <a:rPr lang="en-US" altLang="ko-KR" sz="2000" dirty="0" smtClean="0">
                  <a:solidFill>
                    <a:srgbClr val="FF0000"/>
                  </a:solidFill>
                  <a:ea typeface="굴림" pitchFamily="34" charset="-127"/>
                </a:rPr>
                <a:t>wait protocol</a:t>
              </a:r>
              <a:endParaRPr lang="en-US" altLang="ko-KR" sz="2400" dirty="0">
                <a:latin typeface="Times New Roman" pitchFamily="18" charset="0"/>
                <a:ea typeface="굴림" pitchFamily="34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build="p"/>
      <p:bldP spid="62471" grpId="0"/>
      <p:bldP spid="6247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246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97B07115-FACC-4837-8B76-DC314E25CE38}" type="slidenum">
              <a:rPr lang="en-US" altLang="ko-KR" smtClean="0">
                <a:ea typeface="굴림" pitchFamily="34" charset="-127"/>
              </a:rPr>
              <a:pPr/>
              <a:t>35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38125"/>
            <a:ext cx="8277225" cy="1143000"/>
          </a:xfrm>
        </p:spPr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rdt2.1: </a:t>
            </a:r>
            <a:r>
              <a:rPr lang="en-US" altLang="ko-KR" sz="3200" smtClean="0">
                <a:solidFill>
                  <a:srgbClr val="FF0000"/>
                </a:solidFill>
                <a:ea typeface="굴림" pitchFamily="34" charset="-127"/>
              </a:rPr>
              <a:t>sender</a:t>
            </a:r>
            <a:r>
              <a:rPr lang="en-US" altLang="ko-KR" sz="3200" smtClean="0">
                <a:ea typeface="굴림" pitchFamily="34" charset="-127"/>
              </a:rPr>
              <a:t>, handles garbled ACK/NAKs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62469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62470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>
                <a:latin typeface="Arial" pitchFamily="34" charset="0"/>
                <a:ea typeface="굴림" pitchFamily="34" charset="-127"/>
              </a:rPr>
              <a:t>Wait for call 0 from above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sndpkt = make_pkt(0, data, checksum)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udt_send(sndpkt)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2472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rdt_send(data)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2473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4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5" name="Freeform 9"/>
          <p:cNvSpPr>
            <a:spLocks/>
          </p:cNvSpPr>
          <p:nvPr/>
        </p:nvSpPr>
        <p:spPr bwMode="auto">
          <a:xfrm rot="-6989453">
            <a:off x="2179638" y="4603750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2476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62503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62504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Wait for ACK or NAK 0</a:t>
              </a:r>
              <a:endParaRPr lang="en-US" altLang="ko-KR" sz="1400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62477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8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udt_send(sndpkt)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rdt_rcv(rcvpkt) &amp;&amp; 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( corrupt(rcvpkt) ||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isNAK(rcvpkt) 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2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3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4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sndpkt = make_pkt(1, data, checksum)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udt_send(sndpkt)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rdt_send(data)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rdt_rcv(rcvpkt)  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&amp;&amp; notcorrupt(rcvpkt)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&amp;&amp; isACK(rcvpkt) </a:t>
            </a:r>
          </a:p>
        </p:txBody>
      </p:sp>
      <p:sp>
        <p:nvSpPr>
          <p:cNvPr id="62489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udt_send(sndpkt)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rdt_rcv(rcvpkt) &amp;&amp; 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( corrupt(rcvpkt) ||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isNAK(rcvpkt) 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2492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rdt_rcv(rcvpkt)  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&amp;&amp; notcorrupt(rcvpkt)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&amp;&amp; isACK(rcvpkt)</a:t>
            </a:r>
            <a:r>
              <a:rPr lang="en-US" altLang="ko-KR" sz="1000">
                <a:latin typeface="Arial" pitchFamily="34" charset="0"/>
                <a:ea typeface="굴림" pitchFamily="34" charset="-127"/>
              </a:rPr>
              <a:t> 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2494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2495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62501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62502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Wait for</a:t>
              </a:r>
            </a:p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 call 1 from above</a:t>
              </a:r>
              <a:endParaRPr lang="en-US" altLang="ko-KR" sz="1400">
                <a:latin typeface="Times New Roman" pitchFamily="18" charset="0"/>
                <a:ea typeface="굴림" pitchFamily="34" charset="-127"/>
              </a:endParaRPr>
            </a:p>
          </p:txBody>
        </p:sp>
      </p:grpSp>
      <p:grpSp>
        <p:nvGrpSpPr>
          <p:cNvPr id="62496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62499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62500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Wait for ACK or NAK 1</a:t>
              </a:r>
              <a:endParaRPr lang="en-US" altLang="ko-KR" sz="1400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62497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Symbol" pitchFamily="18" charset="2"/>
                <a:ea typeface="굴림" pitchFamily="34" charset="-127"/>
              </a:rPr>
              <a:t>L</a:t>
            </a:r>
          </a:p>
        </p:txBody>
      </p:sp>
      <p:sp>
        <p:nvSpPr>
          <p:cNvPr id="62498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Symbol" pitchFamily="18" charset="2"/>
                <a:ea typeface="굴림" pitchFamily="34" charset="-127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3491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A75F1803-346B-4211-A93B-7FB6D891A35E}" type="slidenum">
              <a:rPr lang="en-US" altLang="ko-KR" smtClean="0">
                <a:ea typeface="굴림" pitchFamily="34" charset="-127"/>
              </a:rPr>
              <a:pPr/>
              <a:t>36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324850" cy="1143000"/>
          </a:xfrm>
        </p:spPr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rdt2.1: </a:t>
            </a:r>
            <a:r>
              <a:rPr lang="en-US" altLang="ko-KR" sz="3200" smtClean="0">
                <a:solidFill>
                  <a:srgbClr val="FF0000"/>
                </a:solidFill>
                <a:ea typeface="굴림" pitchFamily="34" charset="-127"/>
              </a:rPr>
              <a:t>receiver</a:t>
            </a:r>
            <a:r>
              <a:rPr lang="en-US" altLang="ko-KR" sz="3200" smtClean="0">
                <a:ea typeface="굴림" pitchFamily="34" charset="-127"/>
              </a:rPr>
              <a:t>, handles garbled </a:t>
            </a:r>
            <a:r>
              <a:rPr lang="en-US" altLang="ko-KR" sz="2800" smtClean="0">
                <a:ea typeface="굴림" pitchFamily="34" charset="-127"/>
              </a:rPr>
              <a:t>ACK/NAKs</a:t>
            </a:r>
            <a:endParaRPr lang="en-US" altLang="ko-KR" sz="3200" smtClean="0">
              <a:ea typeface="굴림" pitchFamily="34" charset="-127"/>
            </a:endParaRPr>
          </a:p>
        </p:txBody>
      </p:sp>
      <p:grpSp>
        <p:nvGrpSpPr>
          <p:cNvPr id="63493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63524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63525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Wait for </a:t>
              </a:r>
            </a:p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0 from below</a:t>
              </a:r>
              <a:endParaRPr lang="en-US" altLang="ko-KR" sz="1400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5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sndpkt = make_pkt(NAK, chksum)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udt_send(sndpkt)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rdt_rcv(rcvpkt) &amp;&amp; 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 not corrupt(rcvpkt) &amp;&amp;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 has_seq0(rcvpkt)</a:t>
            </a:r>
          </a:p>
          <a:p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9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rdt_rcv(rcvpkt) &amp;&amp; notcorrupt(rcvpkt) 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&amp;&amp; has_seq1(rcvpkt)</a:t>
            </a:r>
            <a:r>
              <a:rPr lang="en-US" altLang="ko-KR">
                <a:latin typeface="Arial" pitchFamily="34" charset="0"/>
                <a:ea typeface="굴림" pitchFamily="34" charset="-127"/>
              </a:rPr>
              <a:t> 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extract(rcvpkt,data)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deliver_data(data)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sndpkt = make_pkt(ACK, chksum)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udt_send(sndpkt)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grpSp>
        <p:nvGrpSpPr>
          <p:cNvPr id="63503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63522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63523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Wait for </a:t>
              </a:r>
            </a:p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1 from below</a:t>
              </a:r>
              <a:endParaRPr lang="en-US" altLang="ko-KR" sz="1400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63504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5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rdt_rcv(rcvpkt) &amp;&amp; notcorrupt(rcvpkt) 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&amp;&amp; has_seq0(rcvpkt) 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3506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7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extract(rcvpkt,data)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deliver_data(data)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sndpkt = make_pkt(ACK, chksum)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udt_send(sndpkt)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3508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9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rdt_rcv(rcvpkt) &amp;&amp; (corrupt(rcvpkt)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3510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1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sndpkt = make_pkt(ACK, chksum)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udt_send(sndpkt)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3512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rdt_rcv(rcvpkt) &amp;&amp; 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 not corrupt(rcvpkt) &amp;&amp;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 has_seq1(rcvpkt)</a:t>
            </a:r>
          </a:p>
          <a:p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3513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4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rdt_rcv(rcvpkt) &amp;&amp; (corrupt(rcvpkt)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3515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6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sndpkt = make_pkt(ACK, chksum)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udt_send(sndpkt)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3517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sndpkt = make_pkt(NAK, chksum)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udt_send(sndpkt)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3518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9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95275" y="4906963"/>
            <a:ext cx="1976438" cy="3381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altLang="zh-CN">
                <a:solidFill>
                  <a:srgbClr val="FFFFFF"/>
                </a:solidFill>
                <a:ea typeface="宋体" pitchFamily="2" charset="-122"/>
              </a:rPr>
              <a:t>Duplicate packet 1</a:t>
            </a: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61113" y="4906963"/>
            <a:ext cx="1976437" cy="3381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altLang="zh-CN">
                <a:solidFill>
                  <a:srgbClr val="FFFFFF"/>
                </a:solidFill>
                <a:ea typeface="宋体" pitchFamily="2" charset="-122"/>
              </a:rPr>
              <a:t>Duplicate packet 0</a:t>
            </a: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451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DD3734D0-908B-4FC3-9DC1-94D22D8611AB}" type="slidenum">
              <a:rPr lang="en-US" altLang="ko-KR" smtClean="0">
                <a:ea typeface="굴림" pitchFamily="34" charset="-127"/>
              </a:rPr>
              <a:pPr/>
              <a:t>37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rdt2.1: discussion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u="sng" smtClean="0">
                <a:solidFill>
                  <a:srgbClr val="FF0000"/>
                </a:solidFill>
                <a:ea typeface="굴림" pitchFamily="34" charset="-127"/>
              </a:rPr>
              <a:t>Sender:</a:t>
            </a:r>
            <a:endParaRPr lang="en-US" altLang="ko-KR" sz="2400" smtClean="0">
              <a:ea typeface="굴림" pitchFamily="34" charset="-127"/>
            </a:endParaRPr>
          </a:p>
          <a:p>
            <a:r>
              <a:rPr lang="en-US" altLang="ko-KR" sz="2400" smtClean="0">
                <a:ea typeface="굴림" pitchFamily="34" charset="-127"/>
              </a:rPr>
              <a:t>seq # added to pkt</a:t>
            </a:r>
          </a:p>
          <a:p>
            <a:r>
              <a:rPr lang="en-US" altLang="ko-KR" sz="2400" smtClean="0">
                <a:ea typeface="굴림" pitchFamily="34" charset="-127"/>
              </a:rPr>
              <a:t>two seq. #’s (0,1) will suffice.  Why?</a:t>
            </a:r>
          </a:p>
          <a:p>
            <a:r>
              <a:rPr lang="en-US" altLang="ko-KR" sz="2400" smtClean="0">
                <a:ea typeface="굴림" pitchFamily="34" charset="-127"/>
              </a:rPr>
              <a:t>must check if received ACK/NAK corrupted </a:t>
            </a:r>
          </a:p>
          <a:p>
            <a:r>
              <a:rPr lang="en-US" altLang="ko-KR" sz="2400" smtClean="0">
                <a:ea typeface="굴림" pitchFamily="34" charset="-127"/>
              </a:rPr>
              <a:t>twice as many states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state must “remember” whether “current” pkt has 0 or 1 seq. #</a:t>
            </a:r>
          </a:p>
          <a:p>
            <a:endParaRPr lang="en-US" altLang="ko-KR" sz="2400" smtClean="0">
              <a:ea typeface="굴림" pitchFamily="34" charset="-127"/>
            </a:endParaRPr>
          </a:p>
        </p:txBody>
      </p:sp>
      <p:sp>
        <p:nvSpPr>
          <p:cNvPr id="6451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u="sng" smtClean="0">
                <a:solidFill>
                  <a:srgbClr val="FF0000"/>
                </a:solidFill>
                <a:ea typeface="굴림" pitchFamily="34" charset="-127"/>
              </a:rPr>
              <a:t>Receiver:</a:t>
            </a:r>
            <a:endParaRPr lang="en-US" altLang="ko-KR" sz="2400" smtClean="0">
              <a:ea typeface="굴림" pitchFamily="34" charset="-127"/>
            </a:endParaRPr>
          </a:p>
          <a:p>
            <a:r>
              <a:rPr lang="en-US" altLang="ko-KR" sz="2400" smtClean="0">
                <a:ea typeface="굴림" pitchFamily="34" charset="-127"/>
              </a:rPr>
              <a:t>must check if received packet is duplicate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state indicates whether 0 or 1 is expected pkt seq #</a:t>
            </a:r>
          </a:p>
          <a:p>
            <a:r>
              <a:rPr lang="en-US" altLang="ko-KR" sz="2400" smtClean="0">
                <a:ea typeface="굴림" pitchFamily="34" charset="-127"/>
              </a:rPr>
              <a:t>note: receiver can </a:t>
            </a:r>
            <a:r>
              <a:rPr lang="en-US" altLang="ko-KR" sz="2400" i="1" smtClean="0">
                <a:ea typeface="굴림" pitchFamily="34" charset="-127"/>
              </a:rPr>
              <a:t>not</a:t>
            </a:r>
            <a:r>
              <a:rPr lang="en-US" altLang="ko-KR" sz="2400" smtClean="0">
                <a:ea typeface="굴림" pitchFamily="34" charset="-127"/>
              </a:rPr>
              <a:t> know if its last ACK/NAK received OK at sender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553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EF5DA1FB-A8DC-46DF-BCEB-3C24EC0A11F7}" type="slidenum">
              <a:rPr lang="en-US" altLang="ko-KR" smtClean="0">
                <a:ea typeface="굴림" pitchFamily="34" charset="-127"/>
              </a:rPr>
              <a:pPr/>
              <a:t>38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rdt2.2: a NAK-free protocol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81150"/>
            <a:ext cx="8064500" cy="2749550"/>
          </a:xfrm>
        </p:spPr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Some protocols don’t employ NAKs </a:t>
            </a:r>
          </a:p>
          <a:p>
            <a:r>
              <a:rPr lang="en-US" altLang="ko-KR" sz="2400" dirty="0" smtClean="0">
                <a:ea typeface="굴림" pitchFamily="34" charset="-127"/>
              </a:rPr>
              <a:t>same functionality as rdt2.1, using ACKs only</a:t>
            </a:r>
          </a:p>
          <a:p>
            <a:r>
              <a:rPr lang="en-US" altLang="ko-KR" sz="2400" dirty="0" smtClean="0">
                <a:ea typeface="굴림" pitchFamily="34" charset="-127"/>
              </a:rPr>
              <a:t>instead of NAK, receiver sends ACK for last </a:t>
            </a:r>
            <a:r>
              <a:rPr lang="en-US" altLang="ko-KR" sz="2400" dirty="0" err="1" smtClean="0">
                <a:ea typeface="굴림" pitchFamily="34" charset="-127"/>
              </a:rPr>
              <a:t>pkt</a:t>
            </a:r>
            <a:r>
              <a:rPr lang="en-US" altLang="ko-KR" sz="2400" dirty="0" smtClean="0">
                <a:ea typeface="굴림" pitchFamily="34" charset="-127"/>
              </a:rPr>
              <a:t> received OK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receiver must </a:t>
            </a:r>
            <a:r>
              <a:rPr lang="en-US" altLang="ko-KR" sz="2000" i="1" dirty="0" smtClean="0">
                <a:ea typeface="굴림" pitchFamily="34" charset="-127"/>
              </a:rPr>
              <a:t>explicitly</a:t>
            </a:r>
            <a:r>
              <a:rPr lang="en-US" altLang="ko-KR" sz="2000" dirty="0" smtClean="0">
                <a:ea typeface="굴림" pitchFamily="34" charset="-127"/>
              </a:rPr>
              <a:t> include </a:t>
            </a:r>
            <a:r>
              <a:rPr lang="en-US" altLang="ko-KR" sz="2000" dirty="0" err="1" smtClean="0">
                <a:ea typeface="굴림" pitchFamily="34" charset="-127"/>
              </a:rPr>
              <a:t>seq</a:t>
            </a:r>
            <a:r>
              <a:rPr lang="en-US" altLang="ko-KR" sz="2000" dirty="0" smtClean="0">
                <a:ea typeface="굴림" pitchFamily="34" charset="-127"/>
              </a:rPr>
              <a:t> # of </a:t>
            </a:r>
            <a:r>
              <a:rPr lang="en-US" altLang="ko-KR" sz="2000" dirty="0" err="1" smtClean="0">
                <a:ea typeface="굴림" pitchFamily="34" charset="-127"/>
              </a:rPr>
              <a:t>pkt</a:t>
            </a:r>
            <a:r>
              <a:rPr lang="en-US" altLang="ko-KR" sz="2000" dirty="0" smtClean="0">
                <a:ea typeface="굴림" pitchFamily="34" charset="-127"/>
              </a:rPr>
              <a:t> being </a:t>
            </a:r>
            <a:r>
              <a:rPr lang="en-US" altLang="ko-KR" sz="2000" dirty="0" err="1" smtClean="0">
                <a:ea typeface="굴림" pitchFamily="34" charset="-127"/>
              </a:rPr>
              <a:t>ACKed</a:t>
            </a:r>
            <a:r>
              <a:rPr lang="en-US" altLang="ko-KR" sz="2000" dirty="0" smtClean="0">
                <a:ea typeface="굴림" pitchFamily="34" charset="-127"/>
              </a:rPr>
              <a:t> </a:t>
            </a:r>
          </a:p>
          <a:p>
            <a:r>
              <a:rPr lang="en-US" altLang="ko-KR" sz="2400" u="sng" dirty="0" smtClean="0">
                <a:ea typeface="굴림" pitchFamily="34" charset="-127"/>
              </a:rPr>
              <a:t>duplicate ACK at sender results in same action as NAK: </a:t>
            </a:r>
            <a:r>
              <a:rPr lang="en-US" altLang="ko-KR" sz="2400" i="1" dirty="0" smtClean="0">
                <a:ea typeface="굴림" pitchFamily="34" charset="-127"/>
              </a:rPr>
              <a:t>retransmit current </a:t>
            </a:r>
            <a:r>
              <a:rPr lang="en-US" altLang="ko-KR" sz="2400" i="1" dirty="0" err="1" smtClean="0">
                <a:ea typeface="굴림" pitchFamily="34" charset="-127"/>
              </a:rPr>
              <a:t>pkt</a:t>
            </a:r>
            <a:endParaRPr lang="en-US" altLang="ko-KR" sz="2400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656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909F59F1-36A0-4B86-BD40-0671F9E2959C}" type="slidenum">
              <a:rPr lang="en-US" altLang="ko-KR" smtClean="0">
                <a:ea typeface="굴림" pitchFamily="34" charset="-127"/>
              </a:rPr>
              <a:pPr/>
              <a:t>39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73038"/>
            <a:ext cx="7772400" cy="1143000"/>
          </a:xfrm>
        </p:spPr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rdt2.2: sender, receiver fragments</a:t>
            </a:r>
          </a:p>
        </p:txBody>
      </p:sp>
      <p:grpSp>
        <p:nvGrpSpPr>
          <p:cNvPr id="66565" name="Group 3"/>
          <p:cNvGrpSpPr>
            <a:grpSpLocks/>
          </p:cNvGrpSpPr>
          <p:nvPr/>
        </p:nvGrpSpPr>
        <p:grpSpPr bwMode="auto">
          <a:xfrm>
            <a:off x="2620963" y="2220913"/>
            <a:ext cx="1062037" cy="838200"/>
            <a:chOff x="1441" y="2062"/>
            <a:chExt cx="669" cy="528"/>
          </a:xfrm>
        </p:grpSpPr>
        <p:sp>
          <p:nvSpPr>
            <p:cNvPr id="66597" name="Oval 4"/>
            <p:cNvSpPr>
              <a:spLocks noChangeArrowheads="1"/>
            </p:cNvSpPr>
            <p:nvPr/>
          </p:nvSpPr>
          <p:spPr bwMode="auto">
            <a:xfrm>
              <a:off x="1483" y="2062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66598" name="Text Box 5"/>
            <p:cNvSpPr txBox="1">
              <a:spLocks noChangeArrowheads="1"/>
            </p:cNvSpPr>
            <p:nvPr/>
          </p:nvSpPr>
          <p:spPr bwMode="auto">
            <a:xfrm>
              <a:off x="1441" y="2110"/>
              <a:ext cx="66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Wait for call 0 from above</a:t>
              </a:r>
              <a:endParaRPr lang="en-US" altLang="ko-KR" sz="1400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2957513" y="1519238"/>
            <a:ext cx="3722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sndpkt = make_pkt(0, data, checksum)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udt_send(sndpkt)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2970213" y="1238250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rdt_send(data)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3032125" y="1574800"/>
            <a:ext cx="3552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2427288" y="2084388"/>
            <a:ext cx="419100" cy="2301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0" name="Freeform 10"/>
          <p:cNvSpPr>
            <a:spLocks/>
          </p:cNvSpPr>
          <p:nvPr/>
        </p:nvSpPr>
        <p:spPr bwMode="auto">
          <a:xfrm flipV="1">
            <a:off x="3327400" y="2019300"/>
            <a:ext cx="1897063" cy="2063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1" name="Freeform 11"/>
          <p:cNvSpPr>
            <a:spLocks/>
          </p:cNvSpPr>
          <p:nvPr/>
        </p:nvSpPr>
        <p:spPr bwMode="auto">
          <a:xfrm rot="-1357180">
            <a:off x="5802313" y="1944688"/>
            <a:ext cx="452437" cy="860425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6315075" y="2651125"/>
            <a:ext cx="2124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b="1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udt_send(sndpkt)</a:t>
            </a:r>
            <a:endParaRPr lang="en-US" altLang="ko-KR" b="1">
              <a:solidFill>
                <a:srgbClr val="FF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6218238" y="1863725"/>
            <a:ext cx="2717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rdt_rcv(rcvpkt) &amp;&amp; 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( corrupt(rcvpkt) ||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</a:t>
            </a:r>
            <a:r>
              <a:rPr lang="en-US" altLang="ko-KR" b="1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isACK(rcvpkt,1)</a:t>
            </a:r>
            <a:r>
              <a:rPr lang="en-US" altLang="ko-KR">
                <a:latin typeface="Arial" pitchFamily="34" charset="0"/>
                <a:ea typeface="굴림" pitchFamily="34" charset="-127"/>
              </a:rPr>
              <a:t> 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 flipV="1">
            <a:off x="6418263" y="2644775"/>
            <a:ext cx="142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5" name="Freeform 15"/>
          <p:cNvSpPr>
            <a:spLocks/>
          </p:cNvSpPr>
          <p:nvPr/>
        </p:nvSpPr>
        <p:spPr bwMode="auto">
          <a:xfrm>
            <a:off x="5948363" y="2844800"/>
            <a:ext cx="203200" cy="1228725"/>
          </a:xfrm>
          <a:custGeom>
            <a:avLst/>
            <a:gdLst>
              <a:gd name="T0" fmla="*/ 2147483647 w 128"/>
              <a:gd name="T1" fmla="*/ 2147483647 h 774"/>
              <a:gd name="T2" fmla="*/ 0 w 128"/>
              <a:gd name="T3" fmla="*/ 0 h 774"/>
              <a:gd name="T4" fmla="*/ 0 60000 65536"/>
              <a:gd name="T5" fmla="*/ 0 60000 65536"/>
              <a:gd name="T6" fmla="*/ 0 w 128"/>
              <a:gd name="T7" fmla="*/ 0 h 774"/>
              <a:gd name="T8" fmla="*/ 128 w 128"/>
              <a:gd name="T9" fmla="*/ 774 h 7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" h="774">
                <a:moveTo>
                  <a:pt x="67" y="774"/>
                </a:moveTo>
                <a:cubicBezTo>
                  <a:pt x="128" y="425"/>
                  <a:pt x="81" y="0"/>
                  <a:pt x="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6092825" y="3255963"/>
            <a:ext cx="2413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rdt_rcv(rcvpkt)  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&amp;&amp; notcorrupt(rcvpkt)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&amp;&amp; </a:t>
            </a:r>
            <a:r>
              <a:rPr lang="en-US" altLang="ko-KR" b="1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isACK(rcvpkt,0)</a:t>
            </a:r>
            <a:r>
              <a:rPr lang="en-US" altLang="ko-KR" sz="1000">
                <a:latin typeface="Arial" pitchFamily="34" charset="0"/>
                <a:ea typeface="굴림" pitchFamily="34" charset="-127"/>
              </a:rPr>
              <a:t> 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6181725" y="4079875"/>
            <a:ext cx="1863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6578" name="Group 18"/>
          <p:cNvGrpSpPr>
            <a:grpSpLocks/>
          </p:cNvGrpSpPr>
          <p:nvPr/>
        </p:nvGrpSpPr>
        <p:grpSpPr bwMode="auto">
          <a:xfrm>
            <a:off x="4976813" y="2166938"/>
            <a:ext cx="1062037" cy="838200"/>
            <a:chOff x="1441" y="2062"/>
            <a:chExt cx="669" cy="528"/>
          </a:xfrm>
        </p:grpSpPr>
        <p:sp>
          <p:nvSpPr>
            <p:cNvPr id="66595" name="Oval 19"/>
            <p:cNvSpPr>
              <a:spLocks noChangeArrowheads="1"/>
            </p:cNvSpPr>
            <p:nvPr/>
          </p:nvSpPr>
          <p:spPr bwMode="auto">
            <a:xfrm>
              <a:off x="1483" y="2062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66596" name="Text Box 20"/>
            <p:cNvSpPr txBox="1">
              <a:spLocks noChangeArrowheads="1"/>
            </p:cNvSpPr>
            <p:nvPr/>
          </p:nvSpPr>
          <p:spPr bwMode="auto">
            <a:xfrm>
              <a:off x="1441" y="2110"/>
              <a:ext cx="66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Wait for ACK</a:t>
              </a:r>
            </a:p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0</a:t>
              </a:r>
              <a:endParaRPr lang="en-US" altLang="ko-KR" sz="1400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66579" name="Text Box 21"/>
          <p:cNvSpPr txBox="1">
            <a:spLocks noChangeArrowheads="1"/>
          </p:cNvSpPr>
          <p:nvPr/>
        </p:nvSpPr>
        <p:spPr bwMode="auto">
          <a:xfrm>
            <a:off x="3683000" y="2884488"/>
            <a:ext cx="1622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2"/>
                </a:solidFill>
                <a:ea typeface="굴림" pitchFamily="34" charset="-127"/>
              </a:rPr>
              <a:t>sender FSM</a:t>
            </a:r>
          </a:p>
          <a:p>
            <a:r>
              <a:rPr lang="en-US" altLang="ko-KR" sz="2000">
                <a:solidFill>
                  <a:schemeClr val="accent2"/>
                </a:solidFill>
                <a:ea typeface="굴림" pitchFamily="34" charset="-127"/>
              </a:rPr>
              <a:t>fragment</a:t>
            </a:r>
          </a:p>
        </p:txBody>
      </p:sp>
      <p:grpSp>
        <p:nvGrpSpPr>
          <p:cNvPr id="66580" name="Group 22"/>
          <p:cNvGrpSpPr>
            <a:grpSpLocks/>
          </p:cNvGrpSpPr>
          <p:nvPr/>
        </p:nvGrpSpPr>
        <p:grpSpPr bwMode="auto">
          <a:xfrm>
            <a:off x="2427288" y="4265613"/>
            <a:ext cx="847725" cy="795337"/>
            <a:chOff x="3570" y="3063"/>
            <a:chExt cx="534" cy="501"/>
          </a:xfrm>
        </p:grpSpPr>
        <p:sp>
          <p:nvSpPr>
            <p:cNvPr id="66593" name="Oval 23"/>
            <p:cNvSpPr>
              <a:spLocks noChangeArrowheads="1"/>
            </p:cNvSpPr>
            <p:nvPr/>
          </p:nvSpPr>
          <p:spPr bwMode="auto">
            <a:xfrm>
              <a:off x="3570" y="3063"/>
              <a:ext cx="534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66594" name="Text Box 24"/>
            <p:cNvSpPr txBox="1">
              <a:spLocks noChangeArrowheads="1"/>
            </p:cNvSpPr>
            <p:nvPr/>
          </p:nvSpPr>
          <p:spPr bwMode="auto">
            <a:xfrm>
              <a:off x="3597" y="3085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Wait for </a:t>
              </a:r>
            </a:p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0 from below</a:t>
              </a:r>
              <a:endParaRPr lang="en-US" altLang="ko-KR" sz="1400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66581" name="Freeform 25"/>
          <p:cNvSpPr>
            <a:spLocks/>
          </p:cNvSpPr>
          <p:nvPr/>
        </p:nvSpPr>
        <p:spPr bwMode="auto">
          <a:xfrm>
            <a:off x="3055938" y="4156075"/>
            <a:ext cx="825500" cy="185738"/>
          </a:xfrm>
          <a:custGeom>
            <a:avLst/>
            <a:gdLst>
              <a:gd name="T0" fmla="*/ 0 w 520"/>
              <a:gd name="T1" fmla="*/ 2147483647 h 117"/>
              <a:gd name="T2" fmla="*/ 2147483647 w 520"/>
              <a:gd name="T3" fmla="*/ 2147483647 h 117"/>
              <a:gd name="T4" fmla="*/ 0 60000 65536"/>
              <a:gd name="T5" fmla="*/ 0 60000 65536"/>
              <a:gd name="T6" fmla="*/ 0 w 520"/>
              <a:gd name="T7" fmla="*/ 0 h 117"/>
              <a:gd name="T8" fmla="*/ 520 w 520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0" h="117">
                <a:moveTo>
                  <a:pt x="0" y="117"/>
                </a:moveTo>
                <a:cubicBezTo>
                  <a:pt x="136" y="17"/>
                  <a:pt x="276" y="0"/>
                  <a:pt x="520" y="17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82" name="Freeform 26"/>
          <p:cNvSpPr>
            <a:spLocks/>
          </p:cNvSpPr>
          <p:nvPr/>
        </p:nvSpPr>
        <p:spPr bwMode="auto">
          <a:xfrm>
            <a:off x="3168650" y="4960938"/>
            <a:ext cx="2403475" cy="206375"/>
          </a:xfrm>
          <a:custGeom>
            <a:avLst/>
            <a:gdLst>
              <a:gd name="T0" fmla="*/ 0 w 1514"/>
              <a:gd name="T1" fmla="*/ 0 h 130"/>
              <a:gd name="T2" fmla="*/ 2147483647 w 1514"/>
              <a:gd name="T3" fmla="*/ 2147483647 h 130"/>
              <a:gd name="T4" fmla="*/ 0 60000 65536"/>
              <a:gd name="T5" fmla="*/ 0 60000 65536"/>
              <a:gd name="T6" fmla="*/ 0 w 1514"/>
              <a:gd name="T7" fmla="*/ 0 h 130"/>
              <a:gd name="T8" fmla="*/ 1514 w 1514"/>
              <a:gd name="T9" fmla="*/ 130 h 1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14" h="130">
                <a:moveTo>
                  <a:pt x="0" y="0"/>
                </a:moveTo>
                <a:cubicBezTo>
                  <a:pt x="266" y="130"/>
                  <a:pt x="1322" y="113"/>
                  <a:pt x="1514" y="17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83" name="Text Box 27"/>
          <p:cNvSpPr txBox="1">
            <a:spLocks noChangeArrowheads="1"/>
          </p:cNvSpPr>
          <p:nvPr/>
        </p:nvSpPr>
        <p:spPr bwMode="auto">
          <a:xfrm>
            <a:off x="2935288" y="5106988"/>
            <a:ext cx="3940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rdt_rcv(rcvpkt) &amp;&amp; notcorrupt(rcvpkt)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&amp;&amp; has_seq1(rcvpkt) 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6584" name="Line 28"/>
          <p:cNvSpPr>
            <a:spLocks noChangeShapeType="1"/>
          </p:cNvSpPr>
          <p:nvPr/>
        </p:nvSpPr>
        <p:spPr bwMode="auto">
          <a:xfrm>
            <a:off x="3046413" y="5678488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85" name="Text Box 29"/>
          <p:cNvSpPr txBox="1">
            <a:spLocks noChangeArrowheads="1"/>
          </p:cNvSpPr>
          <p:nvPr/>
        </p:nvSpPr>
        <p:spPr bwMode="auto">
          <a:xfrm>
            <a:off x="2903538" y="5664200"/>
            <a:ext cx="4175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extract(rcvpkt,data)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deliver_data(data)</a:t>
            </a:r>
          </a:p>
          <a:p>
            <a:pPr algn="l"/>
            <a:r>
              <a:rPr lang="en-US" altLang="ko-KR" b="1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sndpkt = make_pkt(ACK1, chksum)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udt_send(sndpkt)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6586" name="Freeform 30"/>
          <p:cNvSpPr>
            <a:spLocks/>
          </p:cNvSpPr>
          <p:nvPr/>
        </p:nvSpPr>
        <p:spPr bwMode="auto">
          <a:xfrm flipH="1">
            <a:off x="1963738" y="3917950"/>
            <a:ext cx="490537" cy="13589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87" name="Line 31"/>
          <p:cNvSpPr>
            <a:spLocks noChangeShapeType="1"/>
          </p:cNvSpPr>
          <p:nvPr/>
        </p:nvSpPr>
        <p:spPr bwMode="auto">
          <a:xfrm>
            <a:off x="90488" y="4660900"/>
            <a:ext cx="1924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88" name="Text Box 32"/>
          <p:cNvSpPr txBox="1">
            <a:spLocks noChangeArrowheads="1"/>
          </p:cNvSpPr>
          <p:nvPr/>
        </p:nvSpPr>
        <p:spPr bwMode="auto">
          <a:xfrm>
            <a:off x="9525" y="3824288"/>
            <a:ext cx="236061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rdt_rcv(rcvpkt) &amp;&amp;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(corrupt(rcvpkt) ||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</a:t>
            </a:r>
            <a:r>
              <a:rPr lang="en-US" altLang="ko-KR" b="1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has_seq1(rcvpkt))</a:t>
            </a:r>
            <a:endParaRPr lang="en-US" altLang="ko-KR" b="1">
              <a:solidFill>
                <a:srgbClr val="FF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6589" name="Text Box 33"/>
          <p:cNvSpPr txBox="1">
            <a:spLocks noChangeArrowheads="1"/>
          </p:cNvSpPr>
          <p:nvPr/>
        </p:nvSpPr>
        <p:spPr bwMode="auto">
          <a:xfrm>
            <a:off x="0" y="4689475"/>
            <a:ext cx="20383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b="1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udt_send(sndpkt)</a:t>
            </a:r>
            <a:endParaRPr lang="en-US" altLang="ko-KR" b="1">
              <a:solidFill>
                <a:srgbClr val="FF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6590" name="Text Box 34"/>
          <p:cNvSpPr txBox="1">
            <a:spLocks noChangeArrowheads="1"/>
          </p:cNvSpPr>
          <p:nvPr/>
        </p:nvSpPr>
        <p:spPr bwMode="auto">
          <a:xfrm>
            <a:off x="3346450" y="4311650"/>
            <a:ext cx="1803400" cy="7016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2"/>
                </a:solidFill>
                <a:ea typeface="굴림" pitchFamily="34" charset="-127"/>
              </a:rPr>
              <a:t>receiver FSM</a:t>
            </a:r>
          </a:p>
          <a:p>
            <a:r>
              <a:rPr lang="en-US" altLang="ko-KR" sz="2000">
                <a:solidFill>
                  <a:schemeClr val="accent2"/>
                </a:solidFill>
                <a:ea typeface="굴림" pitchFamily="34" charset="-127"/>
              </a:rPr>
              <a:t>fragment</a:t>
            </a:r>
          </a:p>
        </p:txBody>
      </p:sp>
      <p:sp>
        <p:nvSpPr>
          <p:cNvPr id="66591" name="Line 35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92" name="Text Box 36"/>
          <p:cNvSpPr txBox="1">
            <a:spLocks noChangeArrowheads="1"/>
          </p:cNvSpPr>
          <p:nvPr/>
        </p:nvSpPr>
        <p:spPr bwMode="auto">
          <a:xfrm>
            <a:off x="6854825" y="4103688"/>
            <a:ext cx="379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Symbol" pitchFamily="18" charset="2"/>
                <a:ea typeface="굴림" pitchFamily="34" charset="-127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37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AA32AEB8-47A8-4D93-AFBE-3B176A8F0EAC}" type="slidenum">
              <a:rPr lang="en-US" altLang="ko-KR" smtClean="0">
                <a:ea typeface="굴림" pitchFamily="34" charset="-127"/>
              </a:rPr>
              <a:pPr/>
              <a:t>4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Transport vs. network layer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400" i="1" dirty="0" smtClean="0">
                <a:solidFill>
                  <a:schemeClr val="accent2"/>
                </a:solidFill>
                <a:ea typeface="굴림" pitchFamily="34" charset="-127"/>
              </a:rPr>
              <a:t>network layer:</a:t>
            </a:r>
            <a:r>
              <a:rPr lang="en-US" altLang="ko-KR" sz="2400" dirty="0" smtClean="0">
                <a:ea typeface="굴림" pitchFamily="34" charset="-127"/>
              </a:rPr>
              <a:t> logical communication between 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hosts</a:t>
            </a:r>
          </a:p>
          <a:p>
            <a:r>
              <a:rPr lang="en-US" altLang="ko-KR" sz="2400" i="1" dirty="0" smtClean="0">
                <a:solidFill>
                  <a:schemeClr val="accent2"/>
                </a:solidFill>
                <a:ea typeface="굴림" pitchFamily="34" charset="-127"/>
              </a:rPr>
              <a:t>transport layer:</a:t>
            </a:r>
            <a:r>
              <a:rPr lang="en-US" altLang="ko-KR" sz="2400" dirty="0" smtClean="0">
                <a:ea typeface="굴림" pitchFamily="34" charset="-127"/>
              </a:rPr>
              <a:t> logical communication between 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processes</a:t>
            </a:r>
            <a:r>
              <a:rPr lang="en-US" altLang="ko-KR" sz="2400" dirty="0" smtClean="0">
                <a:ea typeface="굴림" pitchFamily="34" charset="-127"/>
              </a:rPr>
              <a:t> 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relies on, enhances, network layer services</a:t>
            </a:r>
          </a:p>
          <a:p>
            <a:r>
              <a:rPr lang="en-US" altLang="ko-KR" sz="2200" dirty="0" smtClean="0">
                <a:ea typeface="굴림" pitchFamily="34" charset="-127"/>
              </a:rPr>
              <a:t>How is transport layer related to network layer 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0912" y="1304925"/>
            <a:ext cx="4078287" cy="5086350"/>
          </a:xfrm>
          <a:ln w="19050">
            <a:solidFill>
              <a:srgbClr val="FF0000"/>
            </a:solidFill>
          </a:ln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000" u="sng" dirty="0" smtClean="0">
                <a:solidFill>
                  <a:srgbClr val="FF0000"/>
                </a:solidFill>
                <a:ea typeface="굴림" pitchFamily="34" charset="-127"/>
              </a:rPr>
              <a:t>Household analogy:</a:t>
            </a:r>
            <a:endParaRPr lang="en-US" altLang="ko-KR" sz="2000" dirty="0" smtClean="0">
              <a:ea typeface="굴림" pitchFamily="34" charset="-127"/>
            </a:endParaRPr>
          </a:p>
          <a:p>
            <a:pPr>
              <a:buNone/>
            </a:pPr>
            <a:r>
              <a:rPr lang="en-US" altLang="ko-KR" sz="2000" i="1" dirty="0" smtClean="0">
                <a:ea typeface="굴림" pitchFamily="34" charset="-127"/>
              </a:rPr>
              <a:t>12 kids (west coast) sending letters to their cousins , another 12 kids (east coast) </a:t>
            </a:r>
            <a:endParaRPr lang="en-US" altLang="ko-KR" sz="2000" dirty="0" smtClean="0">
              <a:ea typeface="굴림" pitchFamily="34" charset="-127"/>
            </a:endParaRPr>
          </a:p>
          <a:p>
            <a:r>
              <a:rPr lang="en-US" altLang="ko-KR" sz="2000" dirty="0" smtClean="0">
                <a:ea typeface="굴림" pitchFamily="34" charset="-127"/>
              </a:rPr>
              <a:t>processes = kids</a:t>
            </a:r>
          </a:p>
          <a:p>
            <a:r>
              <a:rPr lang="en-US" altLang="ko-KR" sz="2000" dirty="0" smtClean="0">
                <a:ea typeface="굴림" pitchFamily="34" charset="-127"/>
              </a:rPr>
              <a:t>app messages = letters in envelopes</a:t>
            </a:r>
          </a:p>
          <a:p>
            <a:r>
              <a:rPr lang="en-US" altLang="ko-KR" sz="2000" dirty="0" smtClean="0">
                <a:ea typeface="굴림" pitchFamily="34" charset="-127"/>
              </a:rPr>
              <a:t>hosts = houses</a:t>
            </a:r>
          </a:p>
          <a:p>
            <a:r>
              <a:rPr lang="en-US" altLang="ko-KR" sz="2000" dirty="0" smtClean="0">
                <a:ea typeface="굴림" pitchFamily="34" charset="-127"/>
              </a:rPr>
              <a:t>transport protocol = </a:t>
            </a:r>
            <a:r>
              <a:rPr lang="en-US" altLang="ko-KR" sz="2000" dirty="0" smtClean="0">
                <a:solidFill>
                  <a:schemeClr val="accent2"/>
                </a:solidFill>
                <a:ea typeface="굴림" pitchFamily="34" charset="-127"/>
              </a:rPr>
              <a:t>Ann</a:t>
            </a:r>
            <a:r>
              <a:rPr lang="en-US" altLang="ko-KR" sz="2000" dirty="0" smtClean="0">
                <a:ea typeface="굴림" pitchFamily="34" charset="-127"/>
              </a:rPr>
              <a:t> in the west coast house and </a:t>
            </a:r>
            <a:r>
              <a:rPr lang="en-US" altLang="ko-KR" sz="2000" dirty="0" smtClean="0">
                <a:solidFill>
                  <a:schemeClr val="accent2"/>
                </a:solidFill>
                <a:ea typeface="굴림" pitchFamily="34" charset="-127"/>
              </a:rPr>
              <a:t>Bill </a:t>
            </a:r>
            <a:r>
              <a:rPr lang="en-US" altLang="ko-KR" sz="2000" dirty="0" smtClean="0">
                <a:ea typeface="굴림" pitchFamily="34" charset="-127"/>
              </a:rPr>
              <a:t>in the east coast house (responsible for mail collection and distribution) </a:t>
            </a:r>
          </a:p>
          <a:p>
            <a:r>
              <a:rPr lang="en-US" altLang="ko-KR" sz="2000" dirty="0" smtClean="0">
                <a:ea typeface="굴림" pitchFamily="34" charset="-127"/>
              </a:rPr>
              <a:t>network-layer protocol = postal service</a:t>
            </a:r>
          </a:p>
          <a:p>
            <a:pPr>
              <a:buFont typeface="ZapfDingbats" pitchFamily="82" charset="2"/>
              <a:buNone/>
            </a:pPr>
            <a:endParaRPr lang="en-US" altLang="ko-KR" sz="2000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758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E374E857-8C7A-4B64-B735-E0BE2BAF3DF4}" type="slidenum">
              <a:rPr lang="en-US" altLang="ko-KR" smtClean="0">
                <a:ea typeface="굴림" pitchFamily="34" charset="-127"/>
              </a:rPr>
              <a:pPr/>
              <a:t>40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rdt3.0: channels with errors </a:t>
            </a:r>
            <a:r>
              <a:rPr lang="en-US" altLang="ko-KR" sz="3200" i="1" smtClean="0">
                <a:ea typeface="굴림" pitchFamily="34" charset="-127"/>
              </a:rPr>
              <a:t>and</a:t>
            </a:r>
            <a:r>
              <a:rPr lang="en-US" altLang="ko-KR" sz="3200" smtClean="0">
                <a:ea typeface="굴림" pitchFamily="34" charset="-127"/>
              </a:rPr>
              <a:t> loss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u="sng" smtClean="0">
                <a:solidFill>
                  <a:srgbClr val="FF0000"/>
                </a:solidFill>
                <a:ea typeface="굴림" pitchFamily="34" charset="-127"/>
              </a:rPr>
              <a:t>New assumption:</a:t>
            </a:r>
            <a:r>
              <a:rPr lang="en-US" altLang="ko-KR" sz="2400" smtClean="0">
                <a:ea typeface="굴림" pitchFamily="34" charset="-127"/>
              </a:rPr>
              <a:t> underlying channel can also lose packets (data or ACKs)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checksum, seq. #, ACKs, retransmissions will be of help, but not enough</a:t>
            </a:r>
          </a:p>
        </p:txBody>
      </p:sp>
      <p:sp>
        <p:nvSpPr>
          <p:cNvPr id="675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9575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u="sng" smtClean="0">
                <a:solidFill>
                  <a:srgbClr val="FF0000"/>
                </a:solidFill>
                <a:ea typeface="굴림" pitchFamily="34" charset="-127"/>
              </a:rPr>
              <a:t>Approach:</a:t>
            </a:r>
            <a:r>
              <a:rPr lang="en-US" altLang="ko-KR" sz="2400" smtClean="0">
                <a:ea typeface="굴림" pitchFamily="34" charset="-127"/>
              </a:rPr>
              <a:t> sender waits “reasonable” amount of time for ACK </a:t>
            </a:r>
          </a:p>
          <a:p>
            <a:r>
              <a:rPr lang="en-US" altLang="ko-KR" sz="2000" smtClean="0">
                <a:ea typeface="굴림" pitchFamily="34" charset="-127"/>
              </a:rPr>
              <a:t>retransmits if no ACK received in this time</a:t>
            </a:r>
          </a:p>
          <a:p>
            <a:r>
              <a:rPr lang="en-US" altLang="ko-KR" sz="2000" smtClean="0">
                <a:ea typeface="굴림" pitchFamily="34" charset="-127"/>
              </a:rPr>
              <a:t>if pkt (or ACK) just delayed (not lost):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retransmission will be  duplicate, but use of seq. #’s already handles this</a:t>
            </a:r>
            <a:endParaRPr lang="en-US" altLang="ko-KR" sz="1800" smtClean="0">
              <a:ea typeface="굴림" pitchFamily="34" charset="-127"/>
            </a:endParaRPr>
          </a:p>
          <a:p>
            <a:pPr lvl="1"/>
            <a:r>
              <a:rPr lang="en-US" altLang="ko-KR" sz="2000" smtClean="0">
                <a:ea typeface="굴림" pitchFamily="34" charset="-127"/>
              </a:rPr>
              <a:t>receiver must specify seq # of pkt being ACKed</a:t>
            </a:r>
            <a:endParaRPr lang="en-US" altLang="ko-KR" sz="1800" smtClean="0">
              <a:ea typeface="굴림" pitchFamily="34" charset="-127"/>
            </a:endParaRPr>
          </a:p>
          <a:p>
            <a:r>
              <a:rPr lang="en-US" altLang="ko-KR" sz="2000" smtClean="0">
                <a:ea typeface="굴림" pitchFamily="34" charset="-127"/>
              </a:rPr>
              <a:t>requires countdown timer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8611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9E1023CD-EB3E-48A1-905A-59FB38695E7A}" type="slidenum">
              <a:rPr lang="en-US" altLang="ko-KR" smtClean="0">
                <a:ea typeface="굴림" pitchFamily="34" charset="-127"/>
              </a:rPr>
              <a:pPr/>
              <a:t>41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2"/>
          </a:xfrm>
        </p:spPr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rdt3.0 sender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68613" name="Text Box 3"/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sndpkt = make_pkt(0, data, checksum)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udt_send(sndpkt)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start_timer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8614" name="Text Box 4"/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rdt_send(data)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8615" name="Line 5"/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6" name="Line 6"/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8617" name="Group 7"/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68664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68665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Wait for ACK0</a:t>
              </a:r>
              <a:endParaRPr lang="en-US" altLang="ko-KR" sz="1400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68618" name="Freeform 10"/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9" name="Freeform 11"/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  <a:gd name="T6" fmla="*/ 0 w 549"/>
              <a:gd name="T7" fmla="*/ 0 h 420"/>
              <a:gd name="T8" fmla="*/ 549 w 549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6481763" y="1196975"/>
            <a:ext cx="1704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rdt_rcv(rcvpkt) &amp;&amp;  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( corrupt(rcvpkt) ||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isACK(rcvpkt,1) )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6691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8622" name="Group 14"/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68662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68663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Wait for </a:t>
              </a:r>
            </a:p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call 1 from above</a:t>
              </a:r>
              <a:endParaRPr lang="en-US" altLang="ko-KR" sz="1400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68623" name="Freeform 17"/>
          <p:cNvSpPr>
            <a:spLocks/>
          </p:cNvSpPr>
          <p:nvPr/>
        </p:nvSpPr>
        <p:spPr bwMode="auto">
          <a:xfrm rot="16200000" flipV="1">
            <a:off x="2140744" y="3520281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4" name="Freeform 18"/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5" name="Freeform 19"/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6" name="Text Box 20"/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sndpkt = make_pkt(1, data, checksum)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udt_send(sndpkt)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start_timer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8627" name="Text Box 21"/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rdt_send(data)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8628" name="Line 22"/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9" name="Text Box 23"/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rdt_rcv(rcvpkt)   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&amp;&amp; notcorrupt(rcvpkt) 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&amp;&amp; isACK(rcvpkt,0)</a:t>
            </a:r>
            <a:r>
              <a:rPr lang="en-US" altLang="ko-KR" sz="1000">
                <a:latin typeface="Arial" pitchFamily="34" charset="0"/>
                <a:ea typeface="굴림" pitchFamily="34" charset="-127"/>
              </a:rPr>
              <a:t> 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8630" name="Line 24"/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31" name="Text Box 25"/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rdt_rcv(rcvpkt) &amp;&amp;  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( corrupt(rcvpkt) ||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isACK(rcvpkt,0) )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8632" name="Line 26"/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33" name="Text Box 27"/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rdt_rcv(rcvpkt)   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&amp;&amp; notcorrupt(rcvpkt) 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&amp;&amp; isACK(rcvpkt,1)</a:t>
            </a:r>
            <a:r>
              <a:rPr lang="en-US" altLang="ko-KR" sz="1000">
                <a:latin typeface="Arial" pitchFamily="34" charset="0"/>
                <a:ea typeface="굴림" pitchFamily="34" charset="-127"/>
              </a:rPr>
              <a:t> 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8634" name="Line 28"/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35" name="Text Box 29"/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stop_timer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8636" name="Text Box 30"/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stop_timer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8637" name="Freeform 31"/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  <a:gd name="T6" fmla="*/ 0 w 291"/>
              <a:gd name="T7" fmla="*/ 0 h 430"/>
              <a:gd name="T8" fmla="*/ 291 w 291"/>
              <a:gd name="T9" fmla="*/ 430 h 4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38" name="Text Box 32"/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udt_send(sndpkt)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start_timer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8639" name="Text Box 33"/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timeout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8640" name="Line 34"/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41" name="Freeform 35"/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  <a:gd name="T6" fmla="*/ 0 w 436"/>
              <a:gd name="T7" fmla="*/ 0 h 398"/>
              <a:gd name="T8" fmla="*/ 436 w 436"/>
              <a:gd name="T9" fmla="*/ 398 h 3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42" name="Freeform 36"/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>
              <a:gd name="T0" fmla="*/ 2147483647 w 900"/>
              <a:gd name="T1" fmla="*/ 2147483647 h 662"/>
              <a:gd name="T2" fmla="*/ 2147483647 w 900"/>
              <a:gd name="T3" fmla="*/ 2147483647 h 662"/>
              <a:gd name="T4" fmla="*/ 0 60000 65536"/>
              <a:gd name="T5" fmla="*/ 0 60000 65536"/>
              <a:gd name="T6" fmla="*/ 0 w 900"/>
              <a:gd name="T7" fmla="*/ 0 h 662"/>
              <a:gd name="T8" fmla="*/ 900 w 900"/>
              <a:gd name="T9" fmla="*/ 662 h 6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43" name="Text Box 37"/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udt_send(sndpkt)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start_timer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8644" name="Text Box 38"/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timeout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8645" name="Line 39"/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46" name="Freeform 40"/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47" name="Text Box 41"/>
          <p:cNvSpPr txBox="1">
            <a:spLocks noChangeArrowheads="1"/>
          </p:cNvSpPr>
          <p:nvPr/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rdt_rcv(rcvpkt)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grpSp>
        <p:nvGrpSpPr>
          <p:cNvPr id="68648" name="Group 42"/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68660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68661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Wait for </a:t>
              </a:r>
            </a:p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call 0from above</a:t>
              </a:r>
              <a:endParaRPr lang="en-US" altLang="ko-KR" sz="1400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68649" name="Line 45"/>
          <p:cNvSpPr>
            <a:spLocks noChangeShapeType="1"/>
          </p:cNvSpPr>
          <p:nvPr/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8650" name="Group 46"/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68658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68659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Wait for ACK1</a:t>
              </a:r>
              <a:endParaRPr lang="en-US" altLang="ko-KR" sz="1400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68651" name="Freeform 49"/>
          <p:cNvSpPr>
            <a:spLocks/>
          </p:cNvSpPr>
          <p:nvPr/>
        </p:nvSpPr>
        <p:spPr bwMode="auto">
          <a:xfrm flipH="1" flipV="1">
            <a:off x="2006600" y="17827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52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Symbol" pitchFamily="18" charset="2"/>
                <a:ea typeface="굴림" pitchFamily="34" charset="-127"/>
              </a:rPr>
              <a:t>L</a:t>
            </a:r>
          </a:p>
        </p:txBody>
      </p:sp>
      <p:sp>
        <p:nvSpPr>
          <p:cNvPr id="68653" name="Text Box 51"/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rdt_rcv(rcvpkt)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8654" name="Line 52"/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55" name="Text Box 53"/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Symbol" pitchFamily="18" charset="2"/>
                <a:ea typeface="굴림" pitchFamily="34" charset="-127"/>
              </a:rPr>
              <a:t>L</a:t>
            </a:r>
          </a:p>
        </p:txBody>
      </p:sp>
      <p:sp>
        <p:nvSpPr>
          <p:cNvPr id="68656" name="Text Box 54"/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Symbol" pitchFamily="18" charset="2"/>
                <a:ea typeface="굴림" pitchFamily="34" charset="-127"/>
              </a:rPr>
              <a:t>L</a:t>
            </a:r>
          </a:p>
        </p:txBody>
      </p:sp>
      <p:sp>
        <p:nvSpPr>
          <p:cNvPr id="68657" name="Text Box 55"/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Symbol" pitchFamily="18" charset="2"/>
                <a:ea typeface="굴림" pitchFamily="34" charset="-127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9635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EF5367BB-8BA3-42F6-BB7F-EC57B147FEF9}" type="slidenum">
              <a:rPr lang="en-US" altLang="ko-KR" smtClean="0">
                <a:ea typeface="굴림" pitchFamily="34" charset="-127"/>
              </a:rPr>
              <a:pPr/>
              <a:t>42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rdt3.0 in action</a:t>
            </a:r>
            <a:endParaRPr lang="en-US" altLang="ko-KR" smtClean="0">
              <a:ea typeface="굴림" pitchFamily="34" charset="-127"/>
            </a:endParaRPr>
          </a:p>
        </p:txBody>
      </p:sp>
      <p:pic>
        <p:nvPicPr>
          <p:cNvPr id="69637" name="Picture 3" descr="rdt30_examples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85900"/>
            <a:ext cx="842803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0659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816AB8F0-A70B-4C92-97BE-C0D5972DF0CD}" type="slidenum">
              <a:rPr lang="en-US" altLang="ko-KR" smtClean="0">
                <a:ea typeface="굴림" pitchFamily="34" charset="-127"/>
              </a:rPr>
              <a:pPr/>
              <a:t>43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rdt3.0 in action</a:t>
            </a:r>
            <a:endParaRPr lang="en-US" altLang="ko-KR" smtClean="0">
              <a:ea typeface="굴림" pitchFamily="34" charset="-127"/>
            </a:endParaRPr>
          </a:p>
        </p:txBody>
      </p:sp>
      <p:pic>
        <p:nvPicPr>
          <p:cNvPr id="70661" name="Picture 3" descr="rdt30_examples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" y="1524000"/>
            <a:ext cx="8218488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389438" y="217488"/>
            <a:ext cx="3565525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FFFFFF"/>
                </a:solidFill>
                <a:ea typeface="宋体" pitchFamily="2" charset="-122"/>
              </a:rPr>
              <a:t>Because packet sequence numbers alternate between 0 and 1, </a:t>
            </a:r>
          </a:p>
          <a:p>
            <a:pPr algn="l"/>
            <a:r>
              <a:rPr lang="en-US" altLang="zh-CN">
                <a:solidFill>
                  <a:srgbClr val="FFFFFF"/>
                </a:solidFill>
                <a:ea typeface="宋体" pitchFamily="2" charset="-122"/>
              </a:rPr>
              <a:t>rdt3.0 is sometimes known as the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alternating-bit protocol</a:t>
            </a:r>
            <a:r>
              <a:rPr lang="en-US" altLang="zh-CN">
                <a:solidFill>
                  <a:srgbClr val="FFFFFF"/>
                </a:solidFill>
                <a:ea typeface="宋体" pitchFamily="2" charset="-122"/>
              </a:rPr>
              <a:t>.</a:t>
            </a: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10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B9EDD432-148F-4793-BD90-3EDDCBECEB6A}" type="slidenum">
              <a:rPr lang="en-US" altLang="ko-KR" smtClean="0">
                <a:ea typeface="굴림" pitchFamily="34" charset="-127"/>
              </a:rPr>
              <a:pPr/>
              <a:t>44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Performance of rdt3.0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777288" cy="990600"/>
          </a:xfrm>
        </p:spPr>
        <p:txBody>
          <a:bodyPr/>
          <a:lstStyle/>
          <a:p>
            <a:r>
              <a:rPr lang="en-US" altLang="ko-KR" sz="2400" smtClean="0">
                <a:ea typeface="굴림" pitchFamily="34" charset="-127"/>
              </a:rPr>
              <a:t>rdt3.0 works, but performance stinks</a:t>
            </a:r>
          </a:p>
          <a:p>
            <a:r>
              <a:rPr lang="en-US" altLang="ko-KR" sz="2400" smtClean="0">
                <a:ea typeface="굴림" pitchFamily="34" charset="-127"/>
              </a:rPr>
              <a:t>ex: 1 Gbps link, 15 millisec prop. delay, 8000 bit packet:</a:t>
            </a:r>
          </a:p>
          <a:p>
            <a:endParaRPr lang="en-US" altLang="ko-KR" sz="2400" smtClean="0">
              <a:ea typeface="굴림" pitchFamily="34" charset="-127"/>
            </a:endParaRPr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457200" y="3657600"/>
            <a:ext cx="837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ko-KR" sz="2000">
                <a:ea typeface="굴림" pitchFamily="34" charset="-127"/>
              </a:rPr>
              <a:t>U </a:t>
            </a:r>
            <a:r>
              <a:rPr lang="en-US" altLang="ko-KR" sz="2000" baseline="-25000">
                <a:ea typeface="굴림" pitchFamily="34" charset="-127"/>
              </a:rPr>
              <a:t>sender</a:t>
            </a:r>
            <a:r>
              <a:rPr lang="en-US" altLang="ko-KR" sz="2000">
                <a:ea typeface="굴림" pitchFamily="34" charset="-127"/>
              </a:rPr>
              <a:t>: </a:t>
            </a:r>
            <a:r>
              <a:rPr lang="en-US" altLang="ko-KR" sz="2000">
                <a:solidFill>
                  <a:srgbClr val="FF0000"/>
                </a:solidFill>
                <a:ea typeface="굴림" pitchFamily="34" charset="-127"/>
              </a:rPr>
              <a:t>utilization</a:t>
            </a:r>
            <a:r>
              <a:rPr lang="en-US" altLang="ko-KR" sz="2000">
                <a:ea typeface="굴림" pitchFamily="34" charset="-127"/>
              </a:rPr>
              <a:t> – fraction of time sender busy sending</a:t>
            </a:r>
          </a:p>
        </p:txBody>
      </p:sp>
      <p:graphicFrame>
        <p:nvGraphicFramePr>
          <p:cNvPr id="4098" name="Object 12"/>
          <p:cNvGraphicFramePr>
            <a:graphicFrameLocks noChangeAspect="1"/>
          </p:cNvGraphicFramePr>
          <p:nvPr/>
        </p:nvGraphicFramePr>
        <p:xfrm>
          <a:off x="1981200" y="4191000"/>
          <a:ext cx="5994400" cy="933450"/>
        </p:xfrm>
        <a:graphic>
          <a:graphicData uri="http://schemas.openxmlformats.org/presentationml/2006/ole">
            <p:oleObj spid="_x0000_s4098" name="Picture" r:id="rId4" imgW="3181320" imgH="495360" progId="Word.Picture.8">
              <p:embed/>
            </p:oleObj>
          </a:graphicData>
        </a:graphic>
      </p:graphicFrame>
      <p:sp>
        <p:nvSpPr>
          <p:cNvPr id="4105" name="Text Box 13"/>
          <p:cNvSpPr txBox="1">
            <a:spLocks noChangeArrowheads="1"/>
          </p:cNvSpPr>
          <p:nvPr/>
        </p:nvSpPr>
        <p:spPr bwMode="auto">
          <a:xfrm>
            <a:off x="3309938" y="2774950"/>
            <a:ext cx="260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34" charset="-127"/>
              </a:rPr>
              <a:t> 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106" name="Rectangle 17"/>
          <p:cNvSpPr>
            <a:spLocks noChangeArrowheads="1"/>
          </p:cNvSpPr>
          <p:nvPr/>
        </p:nvSpPr>
        <p:spPr bwMode="auto">
          <a:xfrm>
            <a:off x="533400" y="5105400"/>
            <a:ext cx="837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ko-KR" sz="2000">
                <a:ea typeface="굴림" pitchFamily="34" charset="-127"/>
              </a:rPr>
              <a:t>1KB pkt every 30 msec -&gt; 33kB/sec thruput over 1 Gbps link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ko-KR" sz="2000">
                <a:ea typeface="굴림" pitchFamily="34" charset="-127"/>
              </a:rPr>
              <a:t>network protocol limits use of physical resources!</a:t>
            </a:r>
          </a:p>
        </p:txBody>
      </p:sp>
      <p:graphicFrame>
        <p:nvGraphicFramePr>
          <p:cNvPr id="4099" name="Object 18"/>
          <p:cNvGraphicFramePr>
            <a:graphicFrameLocks noChangeAspect="1"/>
          </p:cNvGraphicFramePr>
          <p:nvPr/>
        </p:nvGraphicFramePr>
        <p:xfrm>
          <a:off x="2149475" y="2676525"/>
          <a:ext cx="4991100" cy="876300"/>
        </p:xfrm>
        <a:graphic>
          <a:graphicData uri="http://schemas.openxmlformats.org/presentationml/2006/ole">
            <p:oleObj spid="_x0000_s4099" name="公式" r:id="rId5" imgW="2387520" imgH="419040" progId="Equation.3">
              <p:embed/>
            </p:oleObj>
          </a:graphicData>
        </a:graphic>
      </p:graphicFrame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3549650" y="993775"/>
            <a:ext cx="3568700" cy="1149350"/>
            <a:chOff x="3549445" y="993058"/>
            <a:chExt cx="3569110" cy="1150374"/>
          </a:xfrm>
        </p:grpSpPr>
        <p:sp>
          <p:nvSpPr>
            <p:cNvPr id="11" name="TextBox 10"/>
            <p:cNvSpPr txBox="1"/>
            <p:nvPr/>
          </p:nvSpPr>
          <p:spPr>
            <a:xfrm>
              <a:off x="4689401" y="993058"/>
              <a:ext cx="2429154" cy="584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r>
                <a:rPr lang="en-GB" altLang="zh-CN">
                  <a:solidFill>
                    <a:srgbClr val="FFFFFF"/>
                  </a:solidFill>
                  <a:ea typeface="宋体" pitchFamily="2" charset="-122"/>
                </a:rPr>
                <a:t>RTT (Round-trip Time) = 15x2 = 30 msec</a:t>
              </a: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11" idx="1"/>
            </p:cNvCxnSpPr>
            <p:nvPr/>
          </p:nvCxnSpPr>
          <p:spPr bwMode="auto">
            <a:xfrm flipH="1">
              <a:off x="3549445" y="1285418"/>
              <a:ext cx="1139956" cy="85801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8E71FCBF-B994-43A9-8600-0E7EEE43E1B3}" type="slidenum">
              <a:rPr lang="en-US" altLang="ko-KR" smtClean="0">
                <a:ea typeface="굴림" pitchFamily="34" charset="-127"/>
              </a:rPr>
              <a:pPr/>
              <a:t>45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rdt3.0: stop-and-wait operation</a:t>
            </a:r>
          </a:p>
        </p:txBody>
      </p:sp>
      <p:sp>
        <p:nvSpPr>
          <p:cNvPr id="5126" name="Line 3"/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>
                <a:latin typeface="Arial" pitchFamily="34" charset="0"/>
                <a:ea typeface="굴림" pitchFamily="34" charset="-127"/>
              </a:rPr>
              <a:t>first packet bit transmitted, t = 0</a:t>
            </a:r>
          </a:p>
        </p:txBody>
      </p:sp>
      <p:sp>
        <p:nvSpPr>
          <p:cNvPr id="5128" name="Line 5"/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6"/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Text Box 7"/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>
                <a:latin typeface="Arial" pitchFamily="34" charset="0"/>
                <a:ea typeface="굴림" pitchFamily="34" charset="-127"/>
              </a:rPr>
              <a:t>sender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131" name="Text Box 8"/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>
                <a:latin typeface="Arial" pitchFamily="34" charset="0"/>
                <a:ea typeface="굴림" pitchFamily="34" charset="-127"/>
              </a:rPr>
              <a:t>receiver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132" name="Line 9"/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3" name="Line 10"/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Line 11"/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Freeform 12"/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6" name="Line 13"/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7" name="Line 14"/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8" name="Line 15"/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9" name="Text Box 16"/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RTT</a:t>
            </a:r>
            <a:r>
              <a:rPr lang="en-US" altLang="ko-KR" sz="1000">
                <a:latin typeface="Arial" pitchFamily="34" charset="0"/>
                <a:ea typeface="굴림" pitchFamily="34" charset="-127"/>
              </a:rPr>
              <a:t> 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140" name="Line 17"/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1" name="Line 18"/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2" name="Text Box 19"/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>
                <a:latin typeface="Arial" pitchFamily="34" charset="0"/>
                <a:ea typeface="굴림" pitchFamily="34" charset="-127"/>
              </a:rPr>
              <a:t>last packet bit transmitted, </a:t>
            </a:r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t = L / R</a:t>
            </a:r>
            <a:endParaRPr lang="en-US" altLang="ko-KR">
              <a:solidFill>
                <a:srgbClr val="FF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143" name="Line 20"/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4" name="Text Box 21"/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first packet bit arrives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145" name="Line 22"/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6" name="Text Box 23"/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last packet bit arrives, send ACK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147" name="Text Box 24"/>
          <p:cNvSpPr txBox="1">
            <a:spLocks noChangeArrowheads="1"/>
          </p:cNvSpPr>
          <p:nvPr/>
        </p:nvSpPr>
        <p:spPr bwMode="auto">
          <a:xfrm>
            <a:off x="825500" y="3768725"/>
            <a:ext cx="26860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>
                <a:latin typeface="Arial" pitchFamily="34" charset="0"/>
                <a:ea typeface="굴림" pitchFamily="34" charset="-127"/>
              </a:rPr>
              <a:t>ACK arrives, send next </a:t>
            </a:r>
          </a:p>
          <a:p>
            <a:pPr algn="r"/>
            <a:r>
              <a:rPr lang="en-US" altLang="ko-KR">
                <a:latin typeface="Arial" pitchFamily="34" charset="0"/>
                <a:ea typeface="굴림" pitchFamily="34" charset="-127"/>
              </a:rPr>
              <a:t>packet, </a:t>
            </a:r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t = RTT + L / R</a:t>
            </a:r>
            <a:endParaRPr lang="en-US" altLang="ko-KR">
              <a:solidFill>
                <a:srgbClr val="FF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148" name="Freeform 25"/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5"/>
              <a:gd name="T16" fmla="*/ 0 h 592"/>
              <a:gd name="T17" fmla="*/ 1845 w 1845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149" name="Group 26"/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5152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50" name="Line 29"/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1" name="Line 30"/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2" name="Object 31"/>
          <p:cNvGraphicFramePr>
            <a:graphicFrameLocks noChangeAspect="1"/>
          </p:cNvGraphicFramePr>
          <p:nvPr/>
        </p:nvGraphicFramePr>
        <p:xfrm>
          <a:off x="1711325" y="5065713"/>
          <a:ext cx="5994400" cy="933450"/>
        </p:xfrm>
        <a:graphic>
          <a:graphicData uri="http://schemas.openxmlformats.org/presentationml/2006/ole">
            <p:oleObj spid="_x0000_s5122" name="Picture" r:id="rId4" imgW="3181320" imgH="49536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168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5E07E050-CF14-4B2F-AE34-6A7876F67326}" type="slidenum">
              <a:rPr lang="en-US" altLang="ko-KR" smtClean="0">
                <a:ea typeface="굴림" pitchFamily="34" charset="-127"/>
              </a:rPr>
              <a:pPr/>
              <a:t>46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Pipelined protocols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5914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smtClean="0">
                <a:solidFill>
                  <a:srgbClr val="FF0000"/>
                </a:solidFill>
                <a:ea typeface="굴림" pitchFamily="34" charset="-127"/>
              </a:rPr>
              <a:t>Pipelining:</a:t>
            </a:r>
            <a:r>
              <a:rPr lang="en-US" altLang="ko-KR" sz="2400" smtClean="0">
                <a:ea typeface="굴림" pitchFamily="34" charset="-127"/>
              </a:rPr>
              <a:t> sender allows multiple, “in-flight”, yet-to-be-acknowledged pkts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range of sequence numbers must be increased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buffering at sender and/or receiver</a:t>
            </a:r>
          </a:p>
        </p:txBody>
      </p:sp>
      <p:sp>
        <p:nvSpPr>
          <p:cNvPr id="716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</p:spPr>
        <p:txBody>
          <a:bodyPr/>
          <a:lstStyle/>
          <a:p>
            <a:r>
              <a:rPr lang="en-US" altLang="ko-KR" sz="2400" smtClean="0">
                <a:ea typeface="굴림" pitchFamily="34" charset="-127"/>
              </a:rPr>
              <a:t>Two generic forms of pipelined error recovery protocols: </a:t>
            </a:r>
            <a:r>
              <a:rPr lang="en-US" altLang="ko-KR" sz="2400" i="1" smtClean="0">
                <a:solidFill>
                  <a:srgbClr val="FF0000"/>
                </a:solidFill>
                <a:ea typeface="굴림" pitchFamily="34" charset="-127"/>
              </a:rPr>
              <a:t>go-Back-N, selective repeat</a:t>
            </a:r>
          </a:p>
        </p:txBody>
      </p:sp>
      <p:pic>
        <p:nvPicPr>
          <p:cNvPr id="71687" name="Picture 5" descr="rdt_pipelined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2588" y="2890838"/>
            <a:ext cx="6105525" cy="237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14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D07F526F-C677-425A-83DE-7709D6E7CB40}" type="slidenum">
              <a:rPr lang="en-US" altLang="ko-KR" smtClean="0">
                <a:ea typeface="굴림" pitchFamily="34" charset="-127"/>
              </a:rPr>
              <a:pPr/>
              <a:t>47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Pipelining: increased utilization</a:t>
            </a:r>
          </a:p>
        </p:txBody>
      </p:sp>
      <p:sp>
        <p:nvSpPr>
          <p:cNvPr id="6150" name="Line 3"/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>
                <a:latin typeface="Arial" pitchFamily="34" charset="0"/>
                <a:ea typeface="굴림" pitchFamily="34" charset="-127"/>
              </a:rPr>
              <a:t>first packet bit transmitted, t = 0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152" name="Line 5"/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3" name="Line 6"/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" name="Text Box 7"/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>
                <a:latin typeface="Arial" pitchFamily="34" charset="0"/>
                <a:ea typeface="굴림" pitchFamily="34" charset="-127"/>
              </a:rPr>
              <a:t>sender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155" name="Text Box 8"/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>
                <a:latin typeface="Arial" pitchFamily="34" charset="0"/>
                <a:ea typeface="굴림" pitchFamily="34" charset="-127"/>
              </a:rPr>
              <a:t>receiver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156" name="Line 9"/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7" name="Line 10"/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8" name="Freeform 11"/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9" name="Line 12"/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0" name="Line 13"/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1" name="Text Box 14"/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>
                <a:latin typeface="Arial" pitchFamily="34" charset="0"/>
                <a:ea typeface="굴림" pitchFamily="34" charset="-127"/>
              </a:rPr>
              <a:t>RTT 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162" name="Line 15"/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3" name="Line 16"/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" name="Text Box 17"/>
          <p:cNvSpPr txBox="1">
            <a:spLocks noChangeArrowheads="1"/>
          </p:cNvSpPr>
          <p:nvPr/>
        </p:nvSpPr>
        <p:spPr bwMode="auto">
          <a:xfrm>
            <a:off x="346075" y="1852613"/>
            <a:ext cx="27400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>
                <a:latin typeface="Arial" pitchFamily="34" charset="0"/>
                <a:ea typeface="굴림" pitchFamily="34" charset="-127"/>
              </a:rPr>
              <a:t>last bit transmitted, t = L / R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165" name="Line 18"/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6" name="Text Box 19"/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first packet bit arrives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167" name="Line 20"/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8" name="Text Box 21"/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last packet bit arrives, send ACK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169" name="Text Box 22"/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>
                <a:latin typeface="Arial" pitchFamily="34" charset="0"/>
                <a:ea typeface="굴림" pitchFamily="34" charset="-127"/>
              </a:rPr>
              <a:t>ACK arrives, send next </a:t>
            </a:r>
          </a:p>
          <a:p>
            <a:pPr algn="r"/>
            <a:r>
              <a:rPr lang="en-US" altLang="ko-KR">
                <a:latin typeface="Arial" pitchFamily="34" charset="0"/>
                <a:ea typeface="굴림" pitchFamily="34" charset="-127"/>
              </a:rPr>
              <a:t>packet, t = RTT + L / R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grpSp>
        <p:nvGrpSpPr>
          <p:cNvPr id="6170" name="Group 23"/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6198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9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83088 w 1845"/>
                <a:gd name="T3" fmla="*/ 58940 h 592"/>
                <a:gd name="T4" fmla="*/ 108667 w 1845"/>
                <a:gd name="T5" fmla="*/ 58940 h 592"/>
                <a:gd name="T6" fmla="*/ 0 w 1845"/>
                <a:gd name="T7" fmla="*/ 24595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00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203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4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01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2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71" name="Freeform 31"/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2" name="Freeform 32"/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3" name="Line 33"/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4" name="Line 34"/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175" name="Group 35"/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6191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2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83088 w 1845"/>
                <a:gd name="T3" fmla="*/ 58940 h 592"/>
                <a:gd name="T4" fmla="*/ 108667 w 1845"/>
                <a:gd name="T5" fmla="*/ 58940 h 592"/>
                <a:gd name="T6" fmla="*/ 0 w 1845"/>
                <a:gd name="T7" fmla="*/ 24595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93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96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7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94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5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76" name="Group 43"/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6184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5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83088 w 1845"/>
                <a:gd name="T3" fmla="*/ 58940 h 592"/>
                <a:gd name="T4" fmla="*/ 108667 w 1845"/>
                <a:gd name="T5" fmla="*/ 58940 h 592"/>
                <a:gd name="T6" fmla="*/ 0 w 1845"/>
                <a:gd name="T7" fmla="*/ 24595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86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89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0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87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8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77" name="Line 51"/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8" name="Text Box 52"/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last bit of 2</a:t>
            </a:r>
            <a:r>
              <a:rPr lang="en-US" altLang="ko-KR" baseline="30000">
                <a:latin typeface="Arial" pitchFamily="34" charset="0"/>
                <a:ea typeface="굴림" pitchFamily="34" charset="-127"/>
              </a:rPr>
              <a:t>nd</a:t>
            </a:r>
            <a:r>
              <a:rPr lang="en-US" altLang="ko-KR">
                <a:latin typeface="Arial" pitchFamily="34" charset="0"/>
                <a:ea typeface="굴림" pitchFamily="34" charset="-127"/>
              </a:rPr>
              <a:t> packet arrives, send ACK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179" name="Line 53"/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0" name="Line 54"/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1" name="Text Box 55"/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last bit of 3</a:t>
            </a:r>
            <a:r>
              <a:rPr lang="en-US" altLang="ko-KR" baseline="30000">
                <a:latin typeface="Arial" pitchFamily="34" charset="0"/>
                <a:ea typeface="굴림" pitchFamily="34" charset="-127"/>
              </a:rPr>
              <a:t>rd</a:t>
            </a:r>
            <a:r>
              <a:rPr lang="en-US" altLang="ko-KR">
                <a:latin typeface="Arial" pitchFamily="34" charset="0"/>
                <a:ea typeface="굴림" pitchFamily="34" charset="-127"/>
              </a:rPr>
              <a:t> packet arrives, send ACK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graphicFrame>
        <p:nvGraphicFramePr>
          <p:cNvPr id="6146" name="Object 56"/>
          <p:cNvGraphicFramePr>
            <a:graphicFrameLocks noChangeAspect="1"/>
          </p:cNvGraphicFramePr>
          <p:nvPr/>
        </p:nvGraphicFramePr>
        <p:xfrm>
          <a:off x="1462088" y="5135563"/>
          <a:ext cx="5994400" cy="933450"/>
        </p:xfrm>
        <a:graphic>
          <a:graphicData uri="http://schemas.openxmlformats.org/presentationml/2006/ole">
            <p:oleObj spid="_x0000_s6146" name="Picture" r:id="rId3" imgW="3181320" imgH="495360" progId="Word.Picture.8">
              <p:embed/>
            </p:oleObj>
          </a:graphicData>
        </a:graphic>
      </p:graphicFrame>
      <p:sp>
        <p:nvSpPr>
          <p:cNvPr id="6182" name="Text Box 57"/>
          <p:cNvSpPr txBox="1">
            <a:spLocks noChangeArrowheads="1"/>
          </p:cNvSpPr>
          <p:nvPr/>
        </p:nvSpPr>
        <p:spPr bwMode="auto">
          <a:xfrm>
            <a:off x="6310313" y="4437063"/>
            <a:ext cx="2505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ea typeface="굴림" pitchFamily="34" charset="-127"/>
              </a:rPr>
              <a:t>Increase utilization</a:t>
            </a:r>
          </a:p>
          <a:p>
            <a:r>
              <a:rPr lang="en-US" altLang="ko-KR" sz="2000">
                <a:solidFill>
                  <a:srgbClr val="FF0000"/>
                </a:solidFill>
                <a:ea typeface="굴림" pitchFamily="34" charset="-127"/>
              </a:rPr>
              <a:t>by a factor of 3!</a:t>
            </a:r>
          </a:p>
        </p:txBody>
      </p:sp>
      <p:sp>
        <p:nvSpPr>
          <p:cNvPr id="6183" name="Line 58"/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270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D6E93E77-9AA4-426F-B4B1-CF37907E4EE1}" type="slidenum">
              <a:rPr lang="en-US" altLang="ko-KR" smtClean="0">
                <a:ea typeface="굴림" pitchFamily="34" charset="-127"/>
              </a:rPr>
              <a:pPr/>
              <a:t>48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Pipelining Protocols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  <a:defRPr/>
            </a:pPr>
            <a:r>
              <a:rPr lang="en-US" altLang="ko-KR" sz="2400" u="sng" dirty="0" smtClean="0">
                <a:solidFill>
                  <a:srgbClr val="FF0000"/>
                </a:solidFill>
                <a:ea typeface="굴림" pitchFamily="50" charset="-127"/>
              </a:rPr>
              <a:t>Go-back-N: big picture: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400" dirty="0" smtClean="0">
                <a:ea typeface="굴림" pitchFamily="50" charset="-127"/>
              </a:rPr>
              <a:t>Sender can have up to N </a:t>
            </a:r>
            <a:r>
              <a:rPr lang="en-US" altLang="ko-KR" sz="2400" dirty="0" err="1" smtClean="0">
                <a:ea typeface="굴림" pitchFamily="50" charset="-127"/>
              </a:rPr>
              <a:t>unacked</a:t>
            </a:r>
            <a:r>
              <a:rPr lang="en-US" altLang="ko-KR" sz="2400" dirty="0" smtClean="0">
                <a:ea typeface="굴림" pitchFamily="50" charset="-127"/>
              </a:rPr>
              <a:t> packets in pipeline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400" dirty="0" err="1" smtClean="0">
                <a:ea typeface="굴림" pitchFamily="50" charset="-127"/>
              </a:rPr>
              <a:t>Rcvr</a:t>
            </a:r>
            <a:r>
              <a:rPr lang="en-US" altLang="ko-KR" sz="2400" dirty="0" smtClean="0">
                <a:ea typeface="굴림" pitchFamily="50" charset="-127"/>
              </a:rPr>
              <a:t> only sends cumulative </a:t>
            </a:r>
            <a:r>
              <a:rPr lang="en-US" altLang="ko-KR" sz="2400" dirty="0" err="1" smtClean="0">
                <a:ea typeface="굴림" pitchFamily="50" charset="-127"/>
              </a:rPr>
              <a:t>acks</a:t>
            </a:r>
            <a:endParaRPr lang="en-US" altLang="ko-KR" sz="2400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err="1" smtClean="0">
                <a:ea typeface="굴림" pitchFamily="50" charset="-127"/>
              </a:rPr>
              <a:t>Ack</a:t>
            </a:r>
            <a:r>
              <a:rPr lang="en-US" altLang="ko-KR" sz="2000" dirty="0" smtClean="0">
                <a:ea typeface="굴림" pitchFamily="50" charset="-127"/>
              </a:rPr>
              <a:t> (n) </a:t>
            </a:r>
            <a:r>
              <a:rPr lang="en-US" altLang="ko-KR" sz="2000" dirty="0" err="1" smtClean="0">
                <a:ea typeface="굴림" pitchFamily="50" charset="-127"/>
              </a:rPr>
              <a:t>acks</a:t>
            </a:r>
            <a:r>
              <a:rPr lang="en-US" altLang="ko-KR" sz="2000" dirty="0" smtClean="0">
                <a:ea typeface="굴림" pitchFamily="50" charset="-127"/>
              </a:rPr>
              <a:t> the successful arrival of packets whose </a:t>
            </a:r>
            <a:r>
              <a:rPr lang="en-US" altLang="ko-KR" sz="2000" dirty="0" err="1" smtClean="0">
                <a:ea typeface="굴림" pitchFamily="50" charset="-127"/>
              </a:rPr>
              <a:t>seq</a:t>
            </a:r>
            <a:r>
              <a:rPr lang="en-US" altLang="ko-KR" sz="2000" dirty="0" smtClean="0">
                <a:ea typeface="굴림" pitchFamily="50" charset="-127"/>
              </a:rPr>
              <a:t> num are less than or equal to 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ea typeface="굴림" pitchFamily="50" charset="-127"/>
              </a:rPr>
              <a:t>Doesn’t </a:t>
            </a:r>
            <a:r>
              <a:rPr lang="en-US" altLang="ko-KR" sz="2000" dirty="0" err="1" smtClean="0">
                <a:ea typeface="굴림" pitchFamily="50" charset="-127"/>
              </a:rPr>
              <a:t>ack</a:t>
            </a:r>
            <a:r>
              <a:rPr lang="en-US" altLang="ko-KR" sz="2000" dirty="0" smtClean="0">
                <a:ea typeface="굴림" pitchFamily="50" charset="-127"/>
              </a:rPr>
              <a:t> packet if there’s a gap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400" dirty="0" smtClean="0">
                <a:ea typeface="굴림" pitchFamily="50" charset="-127"/>
              </a:rPr>
              <a:t>Sender has timer for oldest </a:t>
            </a:r>
            <a:r>
              <a:rPr lang="en-US" altLang="ko-KR" sz="2400" dirty="0" err="1" smtClean="0">
                <a:ea typeface="굴림" pitchFamily="50" charset="-127"/>
              </a:rPr>
              <a:t>unacked</a:t>
            </a:r>
            <a:r>
              <a:rPr lang="en-US" altLang="ko-KR" sz="2400" dirty="0" smtClean="0">
                <a:ea typeface="굴림" pitchFamily="50" charset="-127"/>
              </a:rPr>
              <a:t> packet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ea typeface="굴림" pitchFamily="50" charset="-127"/>
              </a:rPr>
              <a:t>If timer expires, retransmit </a:t>
            </a:r>
            <a:r>
              <a:rPr lang="en-US" altLang="ko-KR" sz="2000" u="sng" dirty="0" smtClean="0">
                <a:ea typeface="굴림" pitchFamily="50" charset="-127"/>
              </a:rPr>
              <a:t>all </a:t>
            </a:r>
            <a:r>
              <a:rPr lang="en-US" altLang="ko-KR" sz="2000" u="sng" dirty="0" err="1" smtClean="0">
                <a:ea typeface="굴림" pitchFamily="50" charset="-127"/>
              </a:rPr>
              <a:t>unacked</a:t>
            </a:r>
            <a:r>
              <a:rPr lang="en-US" altLang="ko-KR" sz="2000" u="sng" dirty="0" smtClean="0">
                <a:ea typeface="굴림" pitchFamily="50" charset="-127"/>
              </a:rPr>
              <a:t> </a:t>
            </a:r>
            <a:r>
              <a:rPr lang="en-US" altLang="ko-KR" sz="2000" dirty="0" smtClean="0">
                <a:ea typeface="굴림" pitchFamily="50" charset="-127"/>
              </a:rPr>
              <a:t>packets</a:t>
            </a:r>
          </a:p>
        </p:txBody>
      </p:sp>
      <p:sp>
        <p:nvSpPr>
          <p:cNvPr id="5837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  <a:defRPr/>
            </a:pPr>
            <a:r>
              <a:rPr lang="en-US" altLang="ko-KR" sz="2400" u="sng" dirty="0" smtClean="0">
                <a:solidFill>
                  <a:srgbClr val="FF0000"/>
                </a:solidFill>
                <a:ea typeface="굴림" pitchFamily="50" charset="-127"/>
              </a:rPr>
              <a:t>Selective Repeat: big </a:t>
            </a:r>
            <a:r>
              <a:rPr lang="en-US" altLang="ko-KR" sz="2400" u="sng" dirty="0" err="1" smtClean="0">
                <a:solidFill>
                  <a:srgbClr val="FF0000"/>
                </a:solidFill>
                <a:ea typeface="굴림" pitchFamily="50" charset="-127"/>
              </a:rPr>
              <a:t>pic</a:t>
            </a:r>
            <a:endParaRPr lang="en-US" altLang="ko-KR" sz="2400" u="sng" dirty="0" smtClean="0">
              <a:solidFill>
                <a:srgbClr val="FF0000"/>
              </a:solidFill>
              <a:ea typeface="굴림" pitchFamily="50" charset="-127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400" dirty="0" smtClean="0">
                <a:ea typeface="굴림" pitchFamily="50" charset="-127"/>
              </a:rPr>
              <a:t>Sender can have up to N </a:t>
            </a:r>
            <a:r>
              <a:rPr lang="en-US" altLang="ko-KR" sz="2400" dirty="0" err="1" smtClean="0">
                <a:ea typeface="굴림" pitchFamily="50" charset="-127"/>
              </a:rPr>
              <a:t>unacked</a:t>
            </a:r>
            <a:r>
              <a:rPr lang="en-US" altLang="ko-KR" sz="2400" dirty="0" smtClean="0">
                <a:ea typeface="굴림" pitchFamily="50" charset="-127"/>
              </a:rPr>
              <a:t> packets in pipeline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400" dirty="0" err="1" smtClean="0">
                <a:ea typeface="굴림" pitchFamily="50" charset="-127"/>
              </a:rPr>
              <a:t>Rcvr</a:t>
            </a:r>
            <a:r>
              <a:rPr lang="en-US" altLang="ko-KR" sz="2400" dirty="0" smtClean="0">
                <a:ea typeface="굴림" pitchFamily="50" charset="-127"/>
              </a:rPr>
              <a:t> </a:t>
            </a:r>
            <a:r>
              <a:rPr lang="en-US" altLang="ko-KR" sz="2400" dirty="0" err="1" smtClean="0">
                <a:ea typeface="굴림" pitchFamily="50" charset="-127"/>
              </a:rPr>
              <a:t>acks</a:t>
            </a:r>
            <a:r>
              <a:rPr lang="en-US" altLang="ko-KR" sz="2400" dirty="0" smtClean="0">
                <a:ea typeface="굴림" pitchFamily="50" charset="-127"/>
              </a:rPr>
              <a:t> individual packets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err="1" smtClean="0">
                <a:ea typeface="굴림" pitchFamily="50" charset="-127"/>
              </a:rPr>
              <a:t>Ack</a:t>
            </a:r>
            <a:r>
              <a:rPr lang="en-US" altLang="ko-KR" sz="2000" dirty="0" smtClean="0">
                <a:ea typeface="굴림" pitchFamily="50" charset="-127"/>
              </a:rPr>
              <a:t> (n) only </a:t>
            </a:r>
            <a:r>
              <a:rPr lang="en-US" altLang="ko-KR" sz="2000" dirty="0" err="1" smtClean="0">
                <a:ea typeface="굴림" pitchFamily="50" charset="-127"/>
              </a:rPr>
              <a:t>acks</a:t>
            </a:r>
            <a:r>
              <a:rPr lang="en-US" altLang="ko-KR" sz="2000" dirty="0" smtClean="0">
                <a:ea typeface="굴림" pitchFamily="50" charset="-127"/>
              </a:rPr>
              <a:t> the arrival of a packet with </a:t>
            </a:r>
            <a:r>
              <a:rPr lang="en-US" altLang="ko-KR" sz="2000" dirty="0" err="1" smtClean="0">
                <a:ea typeface="굴림" pitchFamily="50" charset="-127"/>
              </a:rPr>
              <a:t>seq</a:t>
            </a:r>
            <a:r>
              <a:rPr lang="en-US" altLang="ko-KR" sz="2000" dirty="0" smtClean="0">
                <a:ea typeface="굴림" pitchFamily="50" charset="-127"/>
              </a:rPr>
              <a:t> num n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400" dirty="0" smtClean="0">
                <a:ea typeface="굴림" pitchFamily="50" charset="-127"/>
              </a:rPr>
              <a:t>Sender maintains timer for each </a:t>
            </a:r>
            <a:r>
              <a:rPr lang="en-US" altLang="ko-KR" sz="2400" dirty="0" err="1" smtClean="0">
                <a:ea typeface="굴림" pitchFamily="50" charset="-127"/>
              </a:rPr>
              <a:t>unacked</a:t>
            </a:r>
            <a:r>
              <a:rPr lang="en-US" altLang="ko-KR" sz="2400" dirty="0" smtClean="0">
                <a:ea typeface="굴림" pitchFamily="50" charset="-127"/>
              </a:rPr>
              <a:t> packet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ea typeface="굴림" pitchFamily="50" charset="-127"/>
              </a:rPr>
              <a:t>When timer expires, retransmit </a:t>
            </a:r>
            <a:r>
              <a:rPr lang="en-US" altLang="ko-KR" sz="2000" u="sng" dirty="0" smtClean="0">
                <a:ea typeface="굴림" pitchFamily="50" charset="-127"/>
              </a:rPr>
              <a:t>only </a:t>
            </a:r>
            <a:r>
              <a:rPr lang="en-US" altLang="ko-KR" sz="2000" u="sng" dirty="0" err="1" smtClean="0">
                <a:ea typeface="굴림" pitchFamily="50" charset="-127"/>
              </a:rPr>
              <a:t>unack</a:t>
            </a:r>
            <a:r>
              <a:rPr lang="en-US" altLang="ko-KR" sz="2000" u="sng" dirty="0" smtClean="0">
                <a:ea typeface="굴림" pitchFamily="50" charset="-127"/>
              </a:rPr>
              <a:t> </a:t>
            </a:r>
            <a:r>
              <a:rPr lang="en-US" altLang="ko-KR" sz="2000" dirty="0" smtClean="0">
                <a:ea typeface="굴림" pitchFamily="50" charset="-127"/>
              </a:rPr>
              <a:t>packet</a:t>
            </a:r>
          </a:p>
          <a:p>
            <a:pPr>
              <a:lnSpc>
                <a:spcPct val="90000"/>
              </a:lnSpc>
              <a:defRPr/>
            </a:pPr>
            <a:endParaRPr lang="en-US" altLang="ko-KR" sz="2400" dirty="0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373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7EF7B173-3CCE-4421-9A57-DFB041481339}" type="slidenum">
              <a:rPr lang="en-US" altLang="ko-KR" smtClean="0">
                <a:ea typeface="굴림" pitchFamily="34" charset="-127"/>
              </a:rPr>
              <a:pPr/>
              <a:t>49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Go-Back-N </a:t>
            </a:r>
            <a:r>
              <a:rPr lang="en-US" altLang="ko-KR" sz="3200" smtClean="0">
                <a:ea typeface="굴림" pitchFamily="34" charset="-127"/>
              </a:rPr>
              <a:t>(sliding window protocol)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smtClean="0">
                <a:solidFill>
                  <a:srgbClr val="FF0000"/>
                </a:solidFill>
                <a:ea typeface="굴림" pitchFamily="34" charset="-127"/>
              </a:rPr>
              <a:t>Sender:</a:t>
            </a:r>
            <a:endParaRPr lang="en-US" altLang="ko-KR" sz="2400" smtClean="0">
              <a:ea typeface="굴림" pitchFamily="34" charset="-127"/>
            </a:endParaRPr>
          </a:p>
          <a:p>
            <a:r>
              <a:rPr lang="en-US" altLang="ko-KR" sz="2000" smtClean="0">
                <a:ea typeface="굴림" pitchFamily="34" charset="-127"/>
              </a:rPr>
              <a:t>k-bit seq # in pkt header</a:t>
            </a:r>
          </a:p>
          <a:p>
            <a:r>
              <a:rPr lang="en-US" altLang="ko-KR" sz="2000" smtClean="0">
                <a:ea typeface="굴림" pitchFamily="34" charset="-127"/>
              </a:rPr>
              <a:t>“window” of up to N, consecutive unack’ed pkts allowed</a:t>
            </a:r>
          </a:p>
          <a:p>
            <a:endParaRPr lang="en-US" altLang="ko-KR" sz="2400" smtClean="0">
              <a:ea typeface="굴림" pitchFamily="34" charset="-127"/>
            </a:endParaRPr>
          </a:p>
          <a:p>
            <a:endParaRPr lang="en-US" altLang="ko-KR" sz="2400" smtClean="0">
              <a:ea typeface="굴림" pitchFamily="34" charset="-127"/>
            </a:endParaRPr>
          </a:p>
        </p:txBody>
      </p:sp>
      <p:pic>
        <p:nvPicPr>
          <p:cNvPr id="73734" name="Picture 4" descr="gbn_seqn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8" y="2752725"/>
            <a:ext cx="809942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5" name="Rectangle 5"/>
          <p:cNvSpPr>
            <a:spLocks noChangeArrowheads="1"/>
          </p:cNvSpPr>
          <p:nvPr/>
        </p:nvSpPr>
        <p:spPr bwMode="auto">
          <a:xfrm>
            <a:off x="444500" y="4638675"/>
            <a:ext cx="8356600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ko-KR" sz="2000">
                <a:ea typeface="굴림" pitchFamily="34" charset="-127"/>
              </a:rPr>
              <a:t>ACK(n): ACKs all pkts up to, including seq # n - “cumulative ACK”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ko-KR" sz="2000">
                <a:ea typeface="굴림" pitchFamily="34" charset="-127"/>
              </a:rPr>
              <a:t>may receive duplicate ACKs (see receiver)</a:t>
            </a:r>
            <a:endParaRPr lang="en-US" altLang="ko-KR" sz="1800">
              <a:ea typeface="굴림" pitchFamily="34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ko-KR" sz="2000">
                <a:ea typeface="굴림" pitchFamily="34" charset="-127"/>
              </a:rPr>
              <a:t>timer for oldest acked pkt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ko-KR" sz="2000" i="1">
                <a:ea typeface="굴림" pitchFamily="34" charset="-127"/>
              </a:rPr>
              <a:t>timeout(n):</a:t>
            </a:r>
            <a:r>
              <a:rPr lang="en-US" altLang="ko-KR" sz="2000">
                <a:ea typeface="굴림" pitchFamily="34" charset="-127"/>
              </a:rPr>
              <a:t> retransmit pkt n and all higher (or unacked) seq # pkts in window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ko-KR" sz="2400">
              <a:ea typeface="굴림" pitchFamily="34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ko-KR" sz="240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Household analogy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Transport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4-</a:t>
            </a:r>
            <a:fld id="{FF0D41F8-8683-429C-82DB-294688D74386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193538" name="Picture 2" descr="File:PRSL on US 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175" y="1285875"/>
            <a:ext cx="7620000" cy="5162550"/>
          </a:xfrm>
          <a:prstGeom prst="rect">
            <a:avLst/>
          </a:prstGeom>
          <a:noFill/>
        </p:spPr>
      </p:pic>
      <p:grpSp>
        <p:nvGrpSpPr>
          <p:cNvPr id="15" name="组合 14"/>
          <p:cNvGrpSpPr/>
          <p:nvPr/>
        </p:nvGrpSpPr>
        <p:grpSpPr>
          <a:xfrm>
            <a:off x="1071628" y="2233127"/>
            <a:ext cx="1185686" cy="1071998"/>
            <a:chOff x="1071628" y="2233127"/>
            <a:chExt cx="1185686" cy="1071998"/>
          </a:xfrm>
        </p:grpSpPr>
        <p:pic>
          <p:nvPicPr>
            <p:cNvPr id="193542" name="Picture 6" descr="Isolated House Flowers Clipart"/>
            <p:cNvPicPr>
              <a:picLocks noChangeAspect="1" noChangeArrowheads="1"/>
            </p:cNvPicPr>
            <p:nvPr/>
          </p:nvPicPr>
          <p:blipFill>
            <a:blip r:embed="rId3" cstate="print"/>
            <a:srcRect l="10630" t="7087" r="4961" b="8504"/>
            <a:stretch>
              <a:fillRect/>
            </a:stretch>
          </p:blipFill>
          <p:spPr bwMode="auto">
            <a:xfrm>
              <a:off x="1071628" y="2233127"/>
              <a:ext cx="1071997" cy="1071998"/>
            </a:xfrm>
            <a:prstGeom prst="rect">
              <a:avLst/>
            </a:prstGeom>
            <a:noFill/>
          </p:spPr>
        </p:pic>
        <p:pic>
          <p:nvPicPr>
            <p:cNvPr id="11" name="图片 10" descr="mbr.jpg"/>
            <p:cNvPicPr>
              <a:picLocks noChangeAspect="1"/>
            </p:cNvPicPr>
            <p:nvPr/>
          </p:nvPicPr>
          <p:blipFill>
            <a:blip r:embed="rId4" cstate="print"/>
            <a:srcRect l="4581" t="2223" r="4581" b="2223"/>
            <a:stretch>
              <a:fillRect/>
            </a:stretch>
          </p:blipFill>
          <p:spPr>
            <a:xfrm>
              <a:off x="1971785" y="2912325"/>
              <a:ext cx="285529" cy="309451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6193911" y="2983507"/>
            <a:ext cx="1316969" cy="1261411"/>
            <a:chOff x="6193911" y="2983507"/>
            <a:chExt cx="1316969" cy="1261411"/>
          </a:xfrm>
        </p:grpSpPr>
        <p:pic>
          <p:nvPicPr>
            <p:cNvPr id="193544" name="Picture 8" descr="Real Estate Clip Art House 4"/>
            <p:cNvPicPr>
              <a:picLocks noChangeAspect="1" noChangeArrowheads="1"/>
            </p:cNvPicPr>
            <p:nvPr/>
          </p:nvPicPr>
          <p:blipFill>
            <a:blip r:embed="rId5" cstate="print"/>
            <a:srcRect l="23386" t="7087" r="14173" b="21969"/>
            <a:stretch>
              <a:fillRect/>
            </a:stretch>
          </p:blipFill>
          <p:spPr bwMode="auto">
            <a:xfrm>
              <a:off x="6400654" y="2983507"/>
              <a:ext cx="1110226" cy="1261411"/>
            </a:xfrm>
            <a:prstGeom prst="rect">
              <a:avLst/>
            </a:prstGeom>
            <a:noFill/>
          </p:spPr>
        </p:pic>
        <p:pic>
          <p:nvPicPr>
            <p:cNvPr id="12" name="图片 11" descr="mbb.jpg"/>
            <p:cNvPicPr>
              <a:picLocks noChangeAspect="1"/>
            </p:cNvPicPr>
            <p:nvPr/>
          </p:nvPicPr>
          <p:blipFill>
            <a:blip r:embed="rId6" cstate="print"/>
            <a:srcRect l="9894" t="7999" r="11873" b="2000"/>
            <a:stretch>
              <a:fillRect/>
            </a:stretch>
          </p:blipFill>
          <p:spPr>
            <a:xfrm>
              <a:off x="6193911" y="3853088"/>
              <a:ext cx="284657" cy="324045"/>
            </a:xfrm>
            <a:prstGeom prst="rect">
              <a:avLst/>
            </a:prstGeom>
          </p:spPr>
        </p:pic>
      </p:grpSp>
      <p:sp>
        <p:nvSpPr>
          <p:cNvPr id="193546" name="AutoShape 10" descr="data:image/jpeg;base64,/9j/4AAQSkZJRgABAQAAAQABAAD/2wCEAAkGBxQTEhUUEhEVFhUXGBcaFxgXFxcUFRcUFxYXGBUZGRQYHCggGhslGyAXITEhJSkrLi4vGR8zODMsNyguLisBCgoKDg0OGxAQGy0kICQsLy80LzQvLCwsLCwsNS8sLC8sLCwsLCwsLDQsLCw0LCwsLSwsLCwtLC8sLCwsLywsLP/AABEIAS0ApwMBEQACEQEDEQH/xAAcAAEAAgMBAQEAAAAAAAAAAAAABAUCAwYHAQj/xABOEAACAQMCAwQFBggJCwUAAAABAgMABBESIQUTMQZBUWEiMnGBkRRCUmJyoQcjM4KSorGyFkNTc3SDk7PRFSQlNDVUVZTB0uFEY7TT8f/EABsBAQACAwEBAAAAAAAAAAAAAAADBAIFBgEH/8QAPhEAAgECAgUKBAMHBAMAAAAAAAECAxEEIQUSMUFRE2FxgZGhscHR8CIyM+EUUvEGFSM0QlNyQ2KS0iQlov/aAAwDAQACEQMRAD8A9xoBQCgFAKAUAoBQCgFAKAUAoBQCgFAKAUAoBQCgFAKAUAoBQCgMZZAoLMQqgEkk4AA6kk9BQHPfwjeb/UoOav8ALysYbcjxjOC8viCq6D3PVOvjqNHJu74IyUWzVKLv+MvVDHotvbqDj+taT9I4Hsqg9LTfyxXW/wBDPkyNzb8HVFcxyIM6luI1BP8AWwaVX3BvZWcNK2ynHs+45M2Lc8QmBEgjtFGxMJFzK/eGVpIwsa47jG5P1cb+1tKxVuTV+k8VPiF4e2Axubtx9NJgenXKKq757gpqo9JV77Uuoy1EbIIrpRqt77nAHdLlEOPqiSEIyHzYOR4VNDSs4u1SPYeOmTLPtIutYrqM20rHChiGhlbwinAAY+CsFc4J043ra0MTTrK8H1byNpovanPBQCgFAKAUAoBQCgFAKAUBHv71IY2llYKiDLE+HsG5J6ADckgCgOdjs3vCJbtCsYIaK1PRcbq84Gzy9CF3VNurDVWhxukHJ6lJ5ceP2JYx4l5WoMyHy+YSOkYOG8ZGGxBP0R0PiRjoCGkvqrn8D0yYanCj1UAJ8C3zB7hvjzQ15sV+Pv31nhtl2Ibu6N7O4+79hNeLgDCa3OdceA/fn1X8m/6N1HmMglLc9gMAqyekuUkXYn5ykb6WHRhv06HII7jXt3HJ7D0+OizK0M8atkYZGAZHXxAPUeXd8Cfc4vWizwr0upLDAkZpLPprYlpbb+cc7yQfXPpJ1YsuSm9wWkFU+Cp83Hj9yKUbbDqQa2hgfaAUAoBQCgFAKAUAoBQHLufld0Sd7e1fCjulux67nxEXqj65c4yimtRpTFaq5KO/b0cCSC3l3WhJDCXOMDqdh5edeoH1EAAA6DYeyjdwYwpjPiTk+3/wMD3UbBsrwHwCgMGi31DY9PaPA/8ATw38Tn2+VgJY847iOh8DROwMsZGCB5jqP/ygKns+5tpjZn8kVL2p8I1IEkGfqEqV+o2PmE102AxXLU7S+Ze7kMlZnS1eMRQCgFAKAUAoBQCgK7tFxA29tLKoDOqnlqTjVK3oxJn6zlR768bSV2CNwewEEEcQOrSoDMerud3c/WZizHzJrj61R1Jub3k6VibUZ6KAi3l+kTRK7YMr8tBgnL6GfG3T0VY5PhWcacpJtblfy8wSSawB9oBQCgFAfKAqO1MTcjnRjMtuwnjA6kxg60H24zJH+fVvA1uSrJ7nk+sxkro6KCYOqspyrAEHxBGQfhXVEJnQCgFAKAUAoBQHwMPEUBQdrmybSMjIkuo8/wBTHLcj9aJaq42Wrh5vm8cjKO0s65QmFAKA4btJfa762YH8VaTIJD1BnuBylGfqK6k/zo8DWxoQtRkt8ll0LPvt3Huo2tbgfe3krPNGEyTaILvSvVpA+Il/ORLlcfXFMGkoNv8Aq+Hq397iz2NPXvzK51lzxSJIDcM45QUPqALZUgEEBQSc5GABk5qlGlKU9RLMxKntHxySOO2ktBFKJpQMsTpaMwyyDS6nALFVAY5A1dDU1ChGUpRqXVl33S89gScmkt5a8J4klxGJIycbhlOzo49ZHXuYHYj/AKVDUpypy1X+oJtRgUBrhmV1DKwZT0IIII9tetOLswQuwx/zKOMfxJlgGfC2leBfuQV2NKevCMuKTIGXrMB1IFZnh9oBQCgFAYyyBQWYgAAkk7AAbkk+FAcpBA18OdcFhA28NvlkXl/NecDBdmG+hvRUEDGoE1o8bpCWtqUna2/0JIw4mibszZAqI+H2oY50sIUVtsZYFQCAM9cjqMZzVGOIrLNzfazPVRHm4bJDdWI5zGHnSYjd2l0S/JLnBSV/TCldeUYsBhcacEGy8ZOtQnCWdknfrRjqpPI6+tWZkTinEEt4mlkOFUdwyzEnCqq/OZiQAO8kCs6dOVSSjEHHwz3+pn5iAzr6QZiy2pBOkRRacSMEOkkkAsuo5GFq+1QslbZ/9dL3emXOWPwsss+k3rwuPkGDBKMGDZJ1sXyXcv1Lkktq65Oaw5WWvr7/AH3FxU4qGpuNPDIJ+bJJcFS3LhiDKc8wQtMeYVwNJbmDK9xBxtisqkoaqjDi30Xtl3EVClKm3cjzRyLCLIIxi58LwuB6KQJMkzxP9HTpKqehVlHUHOacXLlb52aa4tq112589yB0GqitsufL6zmQCOBQ0LTwygZCm3ZZkebTnrE6cz0RuGY4yG9FCcH8U9tmunLLrTt1d+c6DU1KHEsJbV1k51vJypTgNkaopQOgljyM47mBDDxxkGJSTjqzV13roflsJatBTzWTJi9pp1GJLCRm8YZYXj+MrxsP0fjWH4aD2TXWnfuTXeVHQqLcQbqOW5bVcFo1AISKGWRdOervKhUs+BsBsuT1zmpIuNJWhm+LS7k75eJPTw2+ZYdhgESeFc6YbhgoZmc4kSOb1mJJyZGOST31FjLuUZvevC68irOKjNxREso5pGuItTx2yXEpPJJE0zuQ5XWu8SLnOVIZieoAOq88a6dCEIbbbeBFq3ZKXs5Zn0n4fbSA9ZCq3D7bZZpE1Hz3J++qMsRWb+d37PMy1Ub5OEm2HNsBp0jJtg2IJUHVUQ+jE+PVZcDONWR0s4XSM4S1ajuu9GMocDo+HXqTxJLGcpIoZcgg4IzuDuD3EHoa6EiJNAKAoO3Lf5myd0skELfYuLiKGT9RmqOtLVpyktyZ6tpY6a44nIYmVObNIwVVzljsFjjB1E+xuYc1JZu0V7b9oHP8Rt7iSFb6QmMQuk8VuBusA2laU9WmaAyYUYVS2PSI1Vv6ejowoyjtk198uuxE55l5xTjcFuAZZAC3qIuXkk8kjXLP7hWhp0Z1PlXoulkvMc6xkuJFmnXQqbww5B0EgjmSEbGUgkbZCgkAkkmrXw046sM77Xx5lzeJdoULfFLaTKjLQoDVHdIzFVkQsvrKGBZfaAcisnGSV2jxSTdkzbWJ6ap7pExrkVcnA1MFyfAZO5rJRlLYjxyS2s21ieigFAQ0vvkk5mf/AFeVVWZu6J0zy5SPoEHSx7tKHpqIk1OVhqr5ls5+K6eHHPfYpYmm7666zbwDhNwLZbyF258xeaSCQkRSpLI0kaYOeTIsZVQ48PSDbY3FTAU6lJQe1Lb72mvUmmXXDL1ZNEseQk65ww0ssqjdWXqHwGBHcY656pTlBuEtsffvpJk7os1GOlQgrOx5A+VxAYWK7kA/rUjuW/WlaurwUnKhBvh4ZEMtp0NWjEUBVdqLFprWVIwDJgPFnpzomEkOfLmKteSipJxe8GPDL1Z4Y5k9SRFdfHSyhhkeO9cdUg4ScXtRYKztaoFhc6h6PLkZx9QktJ+rmp8I/wDyIdKPJbCX2zvHjgURvoMsscRkwCUVyckZ21H1ATnBcbHpXTVpuFNyW4jpRUppM4nshwyO358SJvHLjWQNbxsiSJqfGWA1Ffza0uJqSqasm9q6uBtaEFC8Vuf3OhqoTmEsmkZrKMbs9SuQpbnmI6I2lirBW+ixBAPuO9Tck4tNrIyqUpap5z2O7L3cV7G7xNGsZJdyRgjBBAIPpav/ADWzxWJpSpNJ3uaihQqRqJtWserVpDaHmn4Q+zt1NdCSOJpUKKq6cHQRnKkE7AnfPTetvgcRShT1ZOzua7FUZyndK6Ow4aJLe0hSU5dEAbfO47s9+Btnyqo4xq1W47GzZYWk9VRkZ8O4rrOKyrYbUVyzVoaquXFUiqVnaM5gMeM81o4sdPRldVf4IXPuqWh89+F32bO8jq/Lbjl2l/2FmYLNbly6W7IkZPrKjRqwiY/OKAjBO+llzk7neYWrKpTUpbTVV6ahNxRq7PR6oZSndd3bJ7Vu5dWD3AtrHsY1otINfiZdXgIbC95gxqztjOem3WqFtxkQuxiE2/OIwbl3n6YOiQ/iQR4iERA+YNdfQp8nTjDgiBu7L2pTwxlfCk+AJ+FAcnwXtpqt45Lq3kjd40kXkxy3McquoZeW0anDbgaGwc5xkekYI4qlK61krZZ5HtmTuzdu8dtGsi6WwzFMg6NbM+jI29HOnbbauZxVRVK0pR2XJkrImX1qssbxuMq6sjDxVgVP3GoYycZKS3HpF4LELvh0K3KhtcKLKMkfjFADlWG4IcEgg5BAI3rsk1JX4lfYctccKms7tTJIJYZ1ESSHIl5keuSNZQBpJKc30xjOlQQDjOsxmGjGneO537faL+GruU7S3rwLOtSbA03cWoYqSnLVZnCVmUfC4WFxLGx9UI67Y/FuCvXv9NX+Iq7Wqp001zr31MzlXu3E6ICteyErZ+MBWb8RcFFJDSLESoI64XPMceaqR51KqN18yvwv7S62RupZ7H77yyBzURIQeNMqwySP6qIzH2KCamoN66S3mSq8mnLgQez/AAcxRxhvXCrq+3jLffmp8RieUbtsJOVbgky8qkQlXccPmu7qOOBkQQDmSSMC2hpFeOPQnRn0804JwMqSDsDscFh1OMnLY8vP0KWKraskl73Ha2lnFZW7BAdKB5HZjqd2wWd3bvY/4AYAArbxikrI1zbbuyB2XtylpAr+vy1Zz4yONch97ljXJYmevVlLnJlsJPF7Qy280SHS0kcig+DOpAPxOajpyUZqT3M9ZXwdp/xKRw2sxudIXlPG8SRsAAeZOV0BB4qW1AeiGrqZ4yjGGvrLz7CDVZcdnOIm5tLedlCmaGOQgdAXQMQM92TVk8LE0By/ZX8XG1odmtW5QG+8HW2bfqDFpBP0lcd1czpGi6dZvc8/Umi7ou6oGRovrpYo3lc4SNWdj4KoJJ+ArKMXKSit4Meydq8dnbpIMSCJDIPCRhqkH6RNdklZWRXNvH+Fi5geIsVJwUcbmOVCGjcDvKsAcd+Md9GlJWZ6m07o5Lh10XUh10SxnRKnXRKMZAPepBDKe9WU99c5XoulNxZuqVRVI6yJVQkhWcXgcMk8SlnjyGQdZIWxrUd2sEKy571xtqJqalJNOEtj7nu6uP2I6ifzLd4E20uklQPGwZW6EfAgjqCDsQdwRio5RcXZmcZKSujdWJ6KAp71/lEogXeONlec92pcNHDn6ROlmHcoAPrirEFycdd7Xs835Ln6CKT15aq2Lb6FxVclI9/diJC5BPQKo3Z3Y6URR3szEADxNSU6bqSUY7zGc1COszo+yvCWt4fxmDNKxkmI3HMYAaQe9UUKgPeEBro6cFTiorcaSc3OTkyyvrcSRvGejqyn2MCDWZiUnZa6MlpAzbPy1WQddMqehKv5rhh7q5HE0+Tqyjzk62FrUB6VXaW8aOAiP8tKRFCOuZpNkOB81d3bwVGPdVnCUXWqqPb0HknZFzw2zWGGOFPVjREX7KKFH3CusICTQFLxzhLu6z27Ktwg0+lnlzRZyYpMbgZ3VwCVJOxBZWgxGHjXhqy/Q9TsQW7QhNri2uYm8BBJcIfZLbq648MkHyHStDPRleLyV+v1JddGBSS+ZV5UkdoGDSGVWiknKkFI1ibDrHqALFwMgaQCGJF/A6PdOXKVNu5GEpXyR1dbYwFAc52m4GzN8ptgOeqhXQnSs8QJIQt3OuSUY7DJB2bIgxFCNaNnt3EtGs6croprG9WUErnKnS6sNLxuOqOh3Vh4eYPQg1oKlKVOWrJG3hOM1eJIqMzK244T6bSQSGGRt2wA0chxgGSI7E9PSUq2wGcVNGrlqzV13rof6rmI3TzvF2fvcYGS9G3LtpPrc2WH9Tlvj9KvbUXva6k/NeB5eotyfavJhrS4k2lmWJO9YAdZ8Rz33A+yqnzFNenH5Vd8/p6tjVnLa7dHqT7S1SJAkahVGcAeJOST4knJJO5JqKUnJ3kSRioqyF5dpEheRgqjG/iScAADcsTsANyTgV7CEpvVisxKSirsn9neCu8i3VyhUrnkQnrGCMGSTu5pGRj5gJHUmt7hcMqMc9rNTXruo+Y6urRXFAczdW8lpLJJHE0tvKS8iRjVLDMR6bpH1dH6lV9INkgNrOnW47Aut8cNviZxlYxHaRG2ht7uV+5RbTRe4yTqka/nMK1cdG4huzVutGeuiVwnhcrS/KbrTzACsUSEskCt6x1EDXKwwC2AAPRX5zPvMLhI4eNlm3tZHKVy+q0YigFAKAUAoBQCgKHtHwOF8zmT5PKi7zgqo0DfTKG9F067N0ycFSc1HUpRqK0kZwqSg7xODi7VqrFHBmVf4+3SRomH2WGrPkhkH1q0tfD04StGpHobSfp22LK0rQi9WpJJ9PuxMj7W2R63UanwkJib3rIARUf4WttUW+jPwLkcTSkrqSJA7QWh6Xdv/bR/91Y/h6v5X2Mz5WH5l2mibtZZL/6uInwRuY36KZJrJYWtt1X15eJjLEUoq7kiHN2wQlRHHJhjjmyxyRxL5sFRpP1QPEjrWVOhCUtWVSK60/t3lKWlcPfVjJN9J2PZjgsDaLo3C3cnzJF0mGPbB5MakhD1BYln3ILY2rdUqEKStFFepVlUd5HUVMRigFAKAUAoBQCgFAKAUAoBQHO9qe1cdp+LVebcMMrEDgBegeR8HQmc9xJwcA4OIMRiKdCGtN+r6CGtXhRjrTZ5xxCeW5cSXUnNYHKrjTDGf/biyQD9Zst591c1itJVa2S+GPD1ftGhxGPqVclkuHqY1riifHQHqAfaM1kpOOxnqbWw1fJI/wCTT9Ef4Vny1T8z7WZ8rPi+02JGB0AHsAH7KwlKUtruYuTe1mVYmJ8ti8UnNt5DDJ3svR8d0iH0ZB7dx3Edau4bH1aGSd1wflwLeHxlSjkndcPew9B7K9sVuGEM6rFcb6QD+LmAGSYid843KHcb+sBmumwuLp4iN4bd63o3+HxMK8bx28Dq6tFgUAoBQCgFAKAUAoBQCgOe7Y9pBaRhUAa4lyIlPQYxqkfG+hcjPiSo2zkQ4ivChBzn+pFWrRowc5HmUaHLMzF3c6pHb1nc9592AANgAAMAVx+IxE689ef6HMVq0q09aX6GdQEIoBQCgFAKAUBhPCGGDnqCCCVZWByrKw3VgdwR0qWlVnSmpwdmiSnUlTkpReZ6F2H7TmcGCcj5RGuc4AE0WccwAbBgcBgOhIOwYV12ExUcRT1lt3rh73HTYbExrw1lt3o6yrRYFAKAUAoBQCgFAKAi8Tv0gieaVsJGpZj1OB3Ad5PQAdSQKA8guLuSeV7ibaSTGF68qIZ5cQPlkknvZmPeAOR0hi/xFTL5Vs9TmcbieWnlsWz1MaoFMUAoBQCgFAKAUAoDEs6sskTaZYzqjY9NWMEMO9GGVI8Ce/Bq1g8S8PUU1s3riixhsQ6FRSWzf0HrfZ7jCXcCTICNWQyH1kkU4dG8wcjPfsRsRXYxkpRUo7GdTGSkk1sZZVkeigFAKAUAoBQCgPM+33F/lE4t1P4qBg0ng9xjKr5rGCG+0R3pWn0ti9SHJR2vb0ffwNXpLE6keSjte3o+/gUFc0aEUAoBQCgFAfGYAZJwPE7CvUm3ZHqV8kRoeJQu2lJo2bwDqT8AaklQqxV5RaXQyWWHqxWtKLS6GSqiIRQCgLPslxj5JcjUfxFwVSTwSbZYpfYdo29qHYKa32iMX/oS6vNefabjRmJ/0pdXoesVvzdCgFAKAUAoBQFV2o4v8ltZZsZZQBGp+dK5CRL7C5XJ7hk1jOShFyexGMpKMXJ7EeS20WlQCxZtyzHq7sSzsfNmJJ9tcTXqurUc5bzk6tR1Jub3myoiMUAoDUkbSyGNG0gAGR8AlQfVVc7azud84G+NxW/0Loj8W+UqfIu8t0KMba89m5cenm8SyHZ+3xgxkn6Rdy/6erUPca7WOj8NGOqqat0FrlJbrdFlbsKviML2xGNUsbkKmd3WUnCIzd6t9I7jG5Oa5vSf7PrWjLD5XdmuHORyw8auccnv4W49PNv3WLGz4Guzz4lk67jMaHwRDtt9I7ny6De4HRVDCR+FXlxM1JQVqeXi+l+Ww3SWxuWaFFjESYEjugkGogHlxocDIBBLHYZAwTnFfSek44f+HFJvuRnF8mlJ3u9nqysexa3kMDOZF0h43b1ihJUqfEqR18GWuKxsIu1WKtfJrdf7+TKmKjF2qRVr7Vz/AHM615TFAYTRB1KsMqwII8QRg1lCThJSjtRlGTi1JbUemdhOLm4tF5japYiYpSepdANLnzdCj/nV21CqqtNVFvOso1VVgpredFUpIKAUAoBQCgPOvwk3+u4htwfRiUzSdfXfVHCPDoJjj7BrU6YralFQW2XgvaNbpOrq0lBb/Be0czXMHPigMXkAxk4ycDzO5x+2soxcr23ZmSi3sMqxMTPg04jt2lKlmklfCr6zsZeVEoztkgIMnYeyvpOjtTC6PhKWy131m21L6sFuS8LvzLZeD3BHMM4SU9IwNduBjZGyAxOc5caT5YGDqZaeq8rrRXw8DzlKaytlx3++YwtXWaON2THRgDvpcZHXvwc711FOSqQjPjmeSThJpM+NJJLIYoMArjmSsMrHkZChfnyEb46AEE9QDr9I6TjhVqrOT7jJRjFa0+pcfsXfD7JYYxGmcDJJO7MzEszMe9ixJPtrjKtWVWbnLayGc3J3ZzfaOQNdqB/Fw7+GZXyB7QEz+cPGoMS7UEuMvBfcwrO1JLi/BfcgrICSAdxjI8M9KoOLSTexlRxaVzKsTEUBd9hL/k3wQn0LlCv9dEGdMDzj5uT9Ra6DQta6lSfSvPyN1oqrlKm+n1PUK3puBQCgFAKAUB4zf3XOubmbfDzMF+xFiFMeRCavzzXK6Wq6+It+VW8/M53SVTWr24ZeZqrWGvFAQpfSnQd0alz9pvQQ/DmVaj8OHk/zNLqWb79UsR+Gi3xdupZvvsTaqlc+8HjV0ktnzlHLqQcNpdzIjow6FXyPIqPGvomh61PF4JU5Z2VmjaxqNxjUXCz6UrZ9K8Sbc8dniQwuNUxB5cy4Klc45jwg6wy9SFUqSBuucDWYjRCpVleaUHxeZJGlCT1ls4ej2e95K4aqCJBEcoFAU5zkLtufHbfzzXV09XUWpsIptuTctphbzyW7uRG0sUjayE0iSOTSqnZiA6EAd+QfEH0dHpTRU68+Vpbd6Mvhmkm7Ndj+/vp3XPamNFOqKZZD6kbJgyN3KrqSmfHfYZPQVoa2jq1HOqrLjuRjyL23Vt74eZQQq3pM5BkdizkdCxwMD6oACjyUVpMRW5Wd1sWS6Peb5yjWq8pK62LJdHvaR5BpnU90iFT9pDqT7jJWcfiw7X5XfqeT71EyXxUWvyu/U8n3pEyqpXFAarm4MQWZc5hdJQB1IiYMyj7Shl/Oq5o+ryeIi+Lt25FrBVNSvF9Xae3RuCAQcgjIPiD0rsTqDKgFAKAUBA7QX/ye1nn/AJKKR/0ELD9lAeO2UGiNE+iqjzOAATXDVZ8pUlPi2zkKk9eblxZuqMwFAQ7LeSZsfOVB5hEB/eZqtVsqdOPM32v0SJ6uUIR5m+1+iRMqqQGmeEkqyNokTOhsZxnqrD5ynvHs6EAi7gcdUwdXXh1riT0azpvintXvfwfkS7e5jndVk1wzhWGEkePUhxq0SKRrXIB8RgZA7+8oYjCaSgm82tz2o2EZWjrQzj0bOlbvBm6w4QY5mk5hKYKxplgFViCQVzp2I2IAO5zk71ep0HCblfLctyPZ1daGrbPezTxG6jLuJWk0R6VSKJ2jklnYayMoQ2FQoeoUayT0FajS+MqU5KnTlqpZt8Pfaz2CcY62We97Euvi78/AgW0DZ1yuXfBC5OoRoTnQpwMnplyMtgZ7hXJaR0nVxbUW/hXfzsoYjEcp8MFaPi+L8luJVawqkPimwR8epIh9zHlsfgxq1hc3KHGL7viXeixQzco8U+7PxRMqqVxQAjOx6V6nbM9PSvwf3XM4fb5JJRDESepaBmhJPnlK7mnPXgpcUn2nXwlrxUuKudDWZkKAUAoDmPwkT6eHygdZGhjx5STIrfqlj7qhxE9SjKXBMiry1aUnzM87riDkhQCgIfCR+L1fSaRvczsV+7FWsXlU1eCS7Er95PiPntwSXYl5kyqpAKA1zwK4w6gjrv3EdCPAjxrOnUnTlrQdmZwnKDvF2YjlnjGmOYMvQc0F2XzDggt7GyfOujw37S14R1ai1nufqWo4qL+eOfNlfq9Owwt7UKzOSWkbGt2xqbAwOgwB5DArS4vHVsVPWqPq3EFWvKpk9i2LcvfE31TIRQEXiqEwyAddDY+0BkffirGFko1oN7Lrs3k2HaVWLey6JEb5AI7wD8d6hlHVbjwImrOxlWJ4KA7n8F0+beeP+TuHHukSObPxdvga7DR0tbDQfNbsyOowMtbDx97MjsquloUAoBQHEfhSlPLtUHzrjLfZSGY/vaKoaTlq4aXPZd5T0hK2Hl1eJxdcicyKAxkbAJ8AT8KyitaSR6ld2I/CY9MEQ8I0Hv0jNTYuWtXm/wDc/EmxMtatN878SVVcgFAKAUAoBQCgBGdvGvU7O57exD4MTyIs9eWgPtCgGrGMVsRO35n4k2Kty07cWTKrEAoDqfwYzET3cfcUt5B7SZkb7lSun0PK+Ha4N+R0Gi5XotcH6HoVbY2QoBQCgPO/wnXH+c2keR+TuHI785hVce4vWp0w/wDx0udeZrdKP+Clz+pzFcwc+KAj8SbEMh8Ec/BTU+GV60F/uXiS0FerFc68TbAMKo8AP2VHUd5N85hJ3k2Z1gYigFAKAUAoBQAUBE4T+SXyLD4Owqzi/rPq8ET4j6j6vBEuqxAKAu+wFzp4jo2/GW0h88xyxadvY7fCuh0I/hmujzN3ol/DJdHmeoVvDbigFAKAi8R4dFOmieJJU+i6hxnuOCOvnQHl3D+z0L85gZUxcXKALK+lViuJI0AViQPRUd1aLGaqquOpHsXjtLNLRuGq01KcFfsN7dlE7rm4H50R/bGaq/w/7ce/1D0Jg/y97KPtfwMRW5CTzsz6xhjHjSsMkjZ0oNsLj3ireChSlVvqJaue/d0tkNbRuFw6VSMc0+PWbcVzxxQoBQCgFAKAUBskmJVVwuFzggAE6jk6j1PlnpWcptxUeHvMycrpLga6wMSP2W4SJuarTTIVZmUIUxoaedPnIfnRsffW/rwp8nTm4J3iuO1JcGjr8Fo/DYmmpTjnZeBfjsovfc3B98Q/ZFVb+H/bj3+pc/cmD/L3sice7PxRW0suqZmjRnAMrgEqM4IQgHPT31Nh3F1YrUjm+C87nstF4WnByjBXS6T1DhfBbe3BFvBHFnqUUKWPizdWPma6FK2SKqVskT6AUAoBQCgOJ45YyW00kyo0ltKdb6FLvBLgBm0Lu0TYDHAJVtROQ2V1+MwjqfHDb4lvDYhQ+GWwhrxq3KcwXMOgdW5iaRjrk52rUulNO2q79BseUha90buHcB+XcySUSRwmNoodtDvrZWkm0sDgeiqrqG41nGGGdxhMLqQevtfgavF1VVeqthw8EM7ayskTBZJkAZWQkRSvGGLqxG4UH1e+qNXRdBOybXY/LzKcP2bhWpqcJtX45n1mnX1rYt48uRGH65Q/dVWWin/TNdaa8LlOr+zOLj8rT7j4bojrDMP6tm/czUD0ZX3W7fUqS0Hjl/QYf5SX+Tn/AOXn/wCyvP3ZieC/5R9SP9z43+2z6OIr9Cf/AJef/wCun7txP5V/yj6nn7oxv9tnz/KS/wAnP/y8/wD2U/dmJ4L/AJR9T39z43+2zNbvPSGY/wBU6/vAV6tGV99u1eRnHQeOf+mfVeZvVtmHm7xqD+izH7qmjoqX9U11XfoW6f7N4uXzWXWar2C7CMy8gEKTpGuQkgEhQTpHvIq1T0ZQT+Jt9i9fEvR/ZjVi3Kd+jI7OLgBgtoLm3Mk40s0qgDW8M+mTUiKPSZH3Cjcq74ycA7GthE6Kpw3bCfCSVCyWzYZpxm3KF/lEWkZyS6gLjqGyfRI7welaV0pp2adzcKpBq9zZYWjXzppVhaqyu8jArzijBkjiB3ZCwBZ/VIGkZ1ErssHg5Rlrz6kUcTiVJasTvq2hRFAKAUAoBQCgIzWERfWYoy/0tC6v0sZoDK+uRFG8jeqisx9igk/cKA8g4LEywRB/X0KX+2w1P+sTVKbvJs6jDw1KUY8xNrEmFAKAUAoBQCgFAdr+DubVYQr05WuHB64gkaJPiqqffV5O6ucpVhqTceDZdvYRF9ZijL/SKKW/SxmvTAk0AoBQCgFAKAUAoBQHNfhEn02MidTMUhx0ysrhZPhHzD7q8k7K5JRhr1Ix4s4uqJ1QoBQCgFAKAUAoBQHRfg5ucPdQk/OjmX7MqcsgfnxMfzqt0neJz2kIatdvjn5eR29SFIUAoBQCgFAKAUAoBQFV2h4DHdoqyF1KNrjdG0sj6WXUAQVPoswwwI36V40mrMyhOUJa0dpxd72XvYfVVLpfGMiGXr3xSNoO3eHHsqGVHgbSlpNrKoutehz3+W4RnWzRYZlPNVo11KxVhrYaSQwIOCdwah1He28vRxlGSve3Tl9iZBco4yjow8VYMPiDXjTW0njOMleLTN2K8Mz5igPuKA1yyqoyzBR4kgD76WueNpbSul7QW4DEScwKCWMStKFAGSWZAQAB3k1lqNbcunIrSxlFf1X6M/A6Oz7M3swzpjtlPRpcyy/2EZCjbxkz4ipo0eJRq6U3U49b9Pudf2b7NR2mpg7ySyBQ8j4yQuoqqqoCqoLNsBnfcnrU0YpKyNbVqzqy1pvMu69IxQCgFAKAUAoBQCgFAKAUB5/w+PBuF7vlVyf05Wc/vVosf9d9RtsJ9JdZrueB20m8lrCx8WiQn4kVXjXqR2SfaSulB7YrsNK9mbQdLaMfZBX9hrP8TW/MwqMFsRR3PBIf8oxRBSIzbyOyB3wWV1UH1vrfdVmNefIOV87ohcP4qWdrPey9Xs3aj+IU+0s37xNVvxNX8xPyUTZBwC1Q5S1gB8REmfjjNYyr1ZbZPtPFRprNRXYOPRj5NImBhgq47sO6qRj31lhc60ekxr5UpdB6LXRGmFAKAUAoBQCgFAKAUAoBQCgFAcFb/lrr+kyfeqGtHpD63Uja4P6ZJqiWhQFDMP8ASkX9Em/voatL+Wf+S8GQv6y6H4ovqqkwoCBxz8kP523HxuIhVnB/WiQYn6TPQ66E04oBQCgFAKAUAoBQCgFAKAUAoDg4fy13/SG/u460ekPrdSNrg/p9ZIqiWhQFDN/tSL+iTf38NWl/LP8AyXgyF/WXQ/FF9VUmFAQON/k1/nrb/wCTFVrB/WiQYn6TPQ66A04oBQCgFAKAUAoBQCgFAKAUAoDgrc5luj43Mn3Kin7wa0ekPrdSNrg/pkmqJaFAUM3+1Iv6JN/fw1aX8s/8l4Mhf1l0PxRfVVJhQEDjn5LPhJAfcs8ZP7Ks4T60SDE/SZ6HXQmnFAKAUAoBQCgFAKAUAoBQCgFAeecFJKysfnXN2fzflUoX9UCtBjneu+rwNvhVakifVQsCgKCc/wClIv6JN/fRVaj/ACz/AMl4Mgf1l0PyL+qpOKAq+1LEWdww6rFIw9qKWH3ip8O7VY9KIqyvTl0Ho6tkZHfXRmlPtAKAUAoBQCgFAKAUAoBQCgMJZAqlj0AJPsAyaA8o7O8SmktouRBqJQM8kj8uLW/pSBcKzPhiRkAKfpVosRCPKyc3v2LN+i8eY21GT1EoosWgvTuJ7YeXyeVv1ueM/AVDrUfyvtX/AFJLVOK7PuHvriLeaAOg6vASzAd5MDDVj7Jc+VFCnL5XZ8/r62GtOPzK/R6fqV0lyrcSt3VgUa0lIYH0SpdGBz4YFSqLWHkms9ZeZG5J1otcH5E+Piks29tCDGeksrFEYfSjRQWceBOkHqCRUTpRhlN58F57l3kinKXyrLiZci968+29nyeX975R9+Ka1D8r7V/1FqnFdn3NPELqZY3W4gHLZWUyQsZFUMpBZ42UMo81146nArKEINpwefB5dj2eB5KUkmpLLm9+p3XZW951lbS/TgiY+0opI+Oa6E0xa0AoBQCgFAKAUAoBQCgFAKA8S7e/hBmmllgtpOXbrqjJUDXN1WQ6iPRTOQNOCcZzvgU6+JcXqxOj0VoWNeny1a9nsXHnfkcK9y5GGkkYDYBndgAOgAJ2FU+Ul7SR0ENF4SKtqX6W34tmuNiu6kqfEEqfiKcrN7WZ/u3Cf214eBc8L7U3UBGJi6/RlJkB/OJ1j448jWD1J/NHrWX27inW0NC16MnHmea78+/qE/FYnuFc5WIpJzIRuwLsrSwocAFJG31HGzy5xgCrkVak+OWfRsb51w6NpzFTC1Y4lUnHPhxvwfB8em9rG3iva+5m2D8lO5IjpOPOT1ifZpHlVNRpw+VX536bPE6ShodWvXl1LJdu19ViilkLeszN9pix+JNZ8rNbH5F5aMwiVuTT6c/EziuHX1JHT7Dsn7pFecpJ7c+pPxPJaMwj/oS6LrwaOp7H9vp7No0kcyWo2ZCAWRCd2RgNRI66SSCBgYJzVujiW3qyNLpLQdOFN1aF8s2tt1vtvue+I4IBBBBGQRuCD0INXjlTKgFAKAUAoBQCgFAKAUBVdqTcfJJhaLqnKFYxqVSGb0dQLEDKglhk74oeq18z84cQ4ZLbejPBJCBgfjEKr5Yf1W9xNaqdCqndq532G0pgpQUYTUbZWeXjl3kZWB6EH2HNQuLW02MakJfK0+syrwzGKHtjAj0h7D+0VMvpPpXma2b/APYQX+yXjEzxUJsrCh4fCQOpr1JvYYynGPzNI3cPtZJziCN5jnGIkaTB8yoIHtOKljQqS2Io1tKYOkviqJ8yz8D9A/g6guY7GKK7jMbx5RQWVjyR+SzpJAIXC4z83zraxvZX2nAVnB1Jcn8t8ug6WvSMUAoBQCgFAKAUAoBQCgPhFAVt32dtJfytnbv9uGNv2rQ8sQj2I4d/w6190MY/YKGSbWw+fwG4d/uFt/ZL/hXlkZcpPiz7/Afh3/D7X+xTPxxmvTHWd73Pn8BuHf7hb/2S/wCFeWRlyk+LPo7EcO/4fa++GM/tFemLk3tZKtezNnH+TsrZD9WGNT8QtDGxaooAwAAPAbCh6faAUAoBQCgF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548" name="AutoShape 12" descr="data:image/jpeg;base64,/9j/4AAQSkZJRgABAQAAAQABAAD/2wCEAAkGBxQTEhUUEhEVFhUXGBcaFxgXFxcUFRcUFxYXGBUZGRQYHCggGhslGyAXITEhJSkrLi4vGR8zODMsNyguLisBCgoKDg0OGxAQGy0kICQsLy80LzQvLCwsLCwsNS8sLC8sLCwsLCwsLDQsLCw0LCwsLSwsLCwtLC8sLCwsLywsLP/AABEIAS0ApwMBEQACEQEDEQH/xAAcAAEAAgMBAQEAAAAAAAAAAAAABAUCAwYHAQj/xABOEAACAQMCAwQFBggJCwUAAAABAgMABBESIQUTMQZBUWEiMnGBkRRCUmJyoQcjM4KSorGyFkNTc3SDk7PRFSQlNDVUVZTB0uFEY7TT8f/EABsBAQACAwEBAAAAAAAAAAAAAAADBAIFBgEH/8QAPhEAAgECAgUKBAMHBAMAAAAAAAECAxEEIQUSMUFRE2FxgZGhscHR8CIyM+EUUvEGFSM0QlNyQ2KS0iQlov/aAAwDAQACEQMRAD8A9xoBQCgFAKAUAoBQCgFAKAUAoBQCgFAKAUAoBQCgFAKAUAoBQCgMZZAoLMQqgEkk4AA6kk9BQHPfwjeb/UoOav8ALysYbcjxjOC8viCq6D3PVOvjqNHJu74IyUWzVKLv+MvVDHotvbqDj+taT9I4Hsqg9LTfyxXW/wBDPkyNzb8HVFcxyIM6luI1BP8AWwaVX3BvZWcNK2ynHs+45M2Lc8QmBEgjtFGxMJFzK/eGVpIwsa47jG5P1cb+1tKxVuTV+k8VPiF4e2Axubtx9NJgenXKKq757gpqo9JV77Uuoy1EbIIrpRqt77nAHdLlEOPqiSEIyHzYOR4VNDSs4u1SPYeOmTLPtIutYrqM20rHChiGhlbwinAAY+CsFc4J043ra0MTTrK8H1byNpovanPBQCgFAKAUAoBQCgFAKAUBHv71IY2llYKiDLE+HsG5J6ADckgCgOdjs3vCJbtCsYIaK1PRcbq84Gzy9CF3VNurDVWhxukHJ6lJ5ceP2JYx4l5WoMyHy+YSOkYOG8ZGGxBP0R0PiRjoCGkvqrn8D0yYanCj1UAJ8C3zB7hvjzQ15sV+Pv31nhtl2Ibu6N7O4+79hNeLgDCa3OdceA/fn1X8m/6N1HmMglLc9gMAqyekuUkXYn5ykb6WHRhv06HII7jXt3HJ7D0+OizK0M8atkYZGAZHXxAPUeXd8Cfc4vWizwr0upLDAkZpLPprYlpbb+cc7yQfXPpJ1YsuSm9wWkFU+Cp83Hj9yKUbbDqQa2hgfaAUAoBQCgFAKAUAoBQHLufld0Sd7e1fCjulux67nxEXqj65c4yimtRpTFaq5KO/b0cCSC3l3WhJDCXOMDqdh5edeoH1EAAA6DYeyjdwYwpjPiTk+3/wMD3UbBsrwHwCgMGi31DY9PaPA/8ATw38Tn2+VgJY847iOh8DROwMsZGCB5jqP/ygKns+5tpjZn8kVL2p8I1IEkGfqEqV+o2PmE102AxXLU7S+Ze7kMlZnS1eMRQCgFAKAUAoBQCgK7tFxA29tLKoDOqnlqTjVK3oxJn6zlR768bSV2CNwewEEEcQOrSoDMerud3c/WZizHzJrj61R1Jub3k6VibUZ6KAi3l+kTRK7YMr8tBgnL6GfG3T0VY5PhWcacpJtblfy8wSSawB9oBQCgFAfKAqO1MTcjnRjMtuwnjA6kxg60H24zJH+fVvA1uSrJ7nk+sxkro6KCYOqspyrAEHxBGQfhXVEJnQCgFAKAUAoBQHwMPEUBQdrmybSMjIkuo8/wBTHLcj9aJaq42Wrh5vm8cjKO0s65QmFAKA4btJfa762YH8VaTIJD1BnuBylGfqK6k/zo8DWxoQtRkt8ll0LPvt3Huo2tbgfe3krPNGEyTaILvSvVpA+Il/ORLlcfXFMGkoNv8Aq+Hq397iz2NPXvzK51lzxSJIDcM45QUPqALZUgEEBQSc5GABk5qlGlKU9RLMxKntHxySOO2ktBFKJpQMsTpaMwyyDS6nALFVAY5A1dDU1ChGUpRqXVl33S89gScmkt5a8J4klxGJIycbhlOzo49ZHXuYHYj/AKVDUpypy1X+oJtRgUBrhmV1DKwZT0IIII9tetOLswQuwx/zKOMfxJlgGfC2leBfuQV2NKevCMuKTIGXrMB1IFZnh9oBQCgFAYyyBQWYgAAkk7AAbkk+FAcpBA18OdcFhA28NvlkXl/NecDBdmG+hvRUEDGoE1o8bpCWtqUna2/0JIw4mibszZAqI+H2oY50sIUVtsZYFQCAM9cjqMZzVGOIrLNzfazPVRHm4bJDdWI5zGHnSYjd2l0S/JLnBSV/TCldeUYsBhcacEGy8ZOtQnCWdknfrRjqpPI6+tWZkTinEEt4mlkOFUdwyzEnCqq/OZiQAO8kCs6dOVSSjEHHwz3+pn5iAzr6QZiy2pBOkRRacSMEOkkkAsuo5GFq+1QslbZ/9dL3emXOWPwsss+k3rwuPkGDBKMGDZJ1sXyXcv1Lkktq65Oaw5WWvr7/AH3FxU4qGpuNPDIJ+bJJcFS3LhiDKc8wQtMeYVwNJbmDK9xBxtisqkoaqjDi30Xtl3EVClKm3cjzRyLCLIIxi58LwuB6KQJMkzxP9HTpKqehVlHUHOacXLlb52aa4tq112589yB0GqitsufL6zmQCOBQ0LTwygZCm3ZZkebTnrE6cz0RuGY4yG9FCcH8U9tmunLLrTt1d+c6DU1KHEsJbV1k51vJypTgNkaopQOgljyM47mBDDxxkGJSTjqzV13roflsJatBTzWTJi9pp1GJLCRm8YZYXj+MrxsP0fjWH4aD2TXWnfuTXeVHQqLcQbqOW5bVcFo1AISKGWRdOervKhUs+BsBsuT1zmpIuNJWhm+LS7k75eJPTw2+ZYdhgESeFc6YbhgoZmc4kSOb1mJJyZGOST31FjLuUZvevC68irOKjNxREso5pGuItTx2yXEpPJJE0zuQ5XWu8SLnOVIZieoAOq88a6dCEIbbbeBFq3ZKXs5Zn0n4fbSA9ZCq3D7bZZpE1Hz3J++qMsRWb+d37PMy1Ub5OEm2HNsBp0jJtg2IJUHVUQ+jE+PVZcDONWR0s4XSM4S1ajuu9GMocDo+HXqTxJLGcpIoZcgg4IzuDuD3EHoa6EiJNAKAoO3Lf5myd0skELfYuLiKGT9RmqOtLVpyktyZ6tpY6a44nIYmVObNIwVVzljsFjjB1E+xuYc1JZu0V7b9oHP8Rt7iSFb6QmMQuk8VuBusA2laU9WmaAyYUYVS2PSI1Vv6ejowoyjtk198uuxE55l5xTjcFuAZZAC3qIuXkk8kjXLP7hWhp0Z1PlXoulkvMc6xkuJFmnXQqbww5B0EgjmSEbGUgkbZCgkAkkmrXw046sM77Xx5lzeJdoULfFLaTKjLQoDVHdIzFVkQsvrKGBZfaAcisnGSV2jxSTdkzbWJ6ap7pExrkVcnA1MFyfAZO5rJRlLYjxyS2s21ieigFAQ0vvkk5mf/AFeVVWZu6J0zy5SPoEHSx7tKHpqIk1OVhqr5ls5+K6eHHPfYpYmm7666zbwDhNwLZbyF258xeaSCQkRSpLI0kaYOeTIsZVQ48PSDbY3FTAU6lJQe1Lb72mvUmmXXDL1ZNEseQk65ww0ssqjdWXqHwGBHcY656pTlBuEtsffvpJk7os1GOlQgrOx5A+VxAYWK7kA/rUjuW/WlaurwUnKhBvh4ZEMtp0NWjEUBVdqLFprWVIwDJgPFnpzomEkOfLmKteSipJxe8GPDL1Z4Y5k9SRFdfHSyhhkeO9cdUg4ScXtRYKztaoFhc6h6PLkZx9QktJ+rmp8I/wDyIdKPJbCX2zvHjgURvoMsscRkwCUVyckZ21H1ATnBcbHpXTVpuFNyW4jpRUppM4nshwyO358SJvHLjWQNbxsiSJqfGWA1Ffza0uJqSqasm9q6uBtaEFC8Vuf3OhqoTmEsmkZrKMbs9SuQpbnmI6I2lirBW+ixBAPuO9Tck4tNrIyqUpap5z2O7L3cV7G7xNGsZJdyRgjBBAIPpav/ADWzxWJpSpNJ3uaihQqRqJtWserVpDaHmn4Q+zt1NdCSOJpUKKq6cHQRnKkE7AnfPTetvgcRShT1ZOzua7FUZyndK6Ow4aJLe0hSU5dEAbfO47s9+Btnyqo4xq1W47GzZYWk9VRkZ8O4rrOKyrYbUVyzVoaquXFUiqVnaM5gMeM81o4sdPRldVf4IXPuqWh89+F32bO8jq/Lbjl2l/2FmYLNbly6W7IkZPrKjRqwiY/OKAjBO+llzk7neYWrKpTUpbTVV6ahNxRq7PR6oZSndd3bJ7Vu5dWD3AtrHsY1otINfiZdXgIbC95gxqztjOem3WqFtxkQuxiE2/OIwbl3n6YOiQ/iQR4iERA+YNdfQp8nTjDgiBu7L2pTwxlfCk+AJ+FAcnwXtpqt45Lq3kjd40kXkxy3McquoZeW0anDbgaGwc5xkekYI4qlK61krZZ5HtmTuzdu8dtGsi6WwzFMg6NbM+jI29HOnbbauZxVRVK0pR2XJkrImX1qssbxuMq6sjDxVgVP3GoYycZKS3HpF4LELvh0K3KhtcKLKMkfjFADlWG4IcEgg5BAI3rsk1JX4lfYctccKms7tTJIJYZ1ESSHIl5keuSNZQBpJKc30xjOlQQDjOsxmGjGneO537faL+GruU7S3rwLOtSbA03cWoYqSnLVZnCVmUfC4WFxLGx9UI67Y/FuCvXv9NX+Iq7Wqp001zr31MzlXu3E6ICteyErZ+MBWb8RcFFJDSLESoI64XPMceaqR51KqN18yvwv7S62RupZ7H77yyBzURIQeNMqwySP6qIzH2KCamoN66S3mSq8mnLgQez/AAcxRxhvXCrq+3jLffmp8RieUbtsJOVbgky8qkQlXccPmu7qOOBkQQDmSSMC2hpFeOPQnRn0804JwMqSDsDscFh1OMnLY8vP0KWKraskl73Ha2lnFZW7BAdKB5HZjqd2wWd3bvY/4AYAArbxikrI1zbbuyB2XtylpAr+vy1Zz4yONch97ljXJYmevVlLnJlsJPF7Qy280SHS0kcig+DOpAPxOajpyUZqT3M9ZXwdp/xKRw2sxudIXlPG8SRsAAeZOV0BB4qW1AeiGrqZ4yjGGvrLz7CDVZcdnOIm5tLedlCmaGOQgdAXQMQM92TVk8LE0By/ZX8XG1odmtW5QG+8HW2bfqDFpBP0lcd1czpGi6dZvc8/Umi7ou6oGRovrpYo3lc4SNWdj4KoJJ+ArKMXKSit4Meydq8dnbpIMSCJDIPCRhqkH6RNdklZWRXNvH+Fi5geIsVJwUcbmOVCGjcDvKsAcd+Md9GlJWZ6m07o5Lh10XUh10SxnRKnXRKMZAPepBDKe9WU99c5XoulNxZuqVRVI6yJVQkhWcXgcMk8SlnjyGQdZIWxrUd2sEKy571xtqJqalJNOEtj7nu6uP2I6ifzLd4E20uklQPGwZW6EfAgjqCDsQdwRio5RcXZmcZKSujdWJ6KAp71/lEogXeONlec92pcNHDn6ROlmHcoAPrirEFycdd7Xs835Ln6CKT15aq2Lb6FxVclI9/diJC5BPQKo3Z3Y6URR3szEADxNSU6bqSUY7zGc1COszo+yvCWt4fxmDNKxkmI3HMYAaQe9UUKgPeEBro6cFTiorcaSc3OTkyyvrcSRvGejqyn2MCDWZiUnZa6MlpAzbPy1WQddMqehKv5rhh7q5HE0+Tqyjzk62FrUB6VXaW8aOAiP8tKRFCOuZpNkOB81d3bwVGPdVnCUXWqqPb0HknZFzw2zWGGOFPVjREX7KKFH3CusICTQFLxzhLu6z27Ktwg0+lnlzRZyYpMbgZ3VwCVJOxBZWgxGHjXhqy/Q9TsQW7QhNri2uYm8BBJcIfZLbq648MkHyHStDPRleLyV+v1JddGBSS+ZV5UkdoGDSGVWiknKkFI1ibDrHqALFwMgaQCGJF/A6PdOXKVNu5GEpXyR1dbYwFAc52m4GzN8ptgOeqhXQnSs8QJIQt3OuSUY7DJB2bIgxFCNaNnt3EtGs6croprG9WUErnKnS6sNLxuOqOh3Vh4eYPQg1oKlKVOWrJG3hOM1eJIqMzK244T6bSQSGGRt2wA0chxgGSI7E9PSUq2wGcVNGrlqzV13rof6rmI3TzvF2fvcYGS9G3LtpPrc2WH9Tlvj9KvbUXva6k/NeB5eotyfavJhrS4k2lmWJO9YAdZ8Rz33A+yqnzFNenH5Vd8/p6tjVnLa7dHqT7S1SJAkahVGcAeJOST4knJJO5JqKUnJ3kSRioqyF5dpEheRgqjG/iScAADcsTsANyTgV7CEpvVisxKSirsn9neCu8i3VyhUrnkQnrGCMGSTu5pGRj5gJHUmt7hcMqMc9rNTXruo+Y6urRXFAczdW8lpLJJHE0tvKS8iRjVLDMR6bpH1dH6lV9INkgNrOnW47Aut8cNviZxlYxHaRG2ht7uV+5RbTRe4yTqka/nMK1cdG4huzVutGeuiVwnhcrS/KbrTzACsUSEskCt6x1EDXKwwC2AAPRX5zPvMLhI4eNlm3tZHKVy+q0YigFAKAUAoBQCgKHtHwOF8zmT5PKi7zgqo0DfTKG9F067N0ycFSc1HUpRqK0kZwqSg7xODi7VqrFHBmVf4+3SRomH2WGrPkhkH1q0tfD04StGpHobSfp22LK0rQi9WpJJ9PuxMj7W2R63UanwkJib3rIARUf4WttUW+jPwLkcTSkrqSJA7QWh6Xdv/bR/91Y/h6v5X2Mz5WH5l2mibtZZL/6uInwRuY36KZJrJYWtt1X15eJjLEUoq7kiHN2wQlRHHJhjjmyxyRxL5sFRpP1QPEjrWVOhCUtWVSK60/t3lKWlcPfVjJN9J2PZjgsDaLo3C3cnzJF0mGPbB5MakhD1BYln3ILY2rdUqEKStFFepVlUd5HUVMRigFAKAUAoBQCgFAKAUAoBQHO9qe1cdp+LVebcMMrEDgBegeR8HQmc9xJwcA4OIMRiKdCGtN+r6CGtXhRjrTZ5xxCeW5cSXUnNYHKrjTDGf/biyQD9Zst591c1itJVa2S+GPD1ftGhxGPqVclkuHqY1riifHQHqAfaM1kpOOxnqbWw1fJI/wCTT9Ef4Vny1T8z7WZ8rPi+02JGB0AHsAH7KwlKUtruYuTe1mVYmJ8ti8UnNt5DDJ3svR8d0iH0ZB7dx3Edau4bH1aGSd1wflwLeHxlSjkndcPew9B7K9sVuGEM6rFcb6QD+LmAGSYid843KHcb+sBmumwuLp4iN4bd63o3+HxMK8bx28Dq6tFgUAoBQCgFAKAUAoBQCgOe7Y9pBaRhUAa4lyIlPQYxqkfG+hcjPiSo2zkQ4ivChBzn+pFWrRowc5HmUaHLMzF3c6pHb1nc9592AANgAAMAVx+IxE689ef6HMVq0q09aX6GdQEIoBQCgFAKAUBhPCGGDnqCCCVZWByrKw3VgdwR0qWlVnSmpwdmiSnUlTkpReZ6F2H7TmcGCcj5RGuc4AE0WccwAbBgcBgOhIOwYV12ExUcRT1lt3rh73HTYbExrw1lt3o6yrRYFAKAUAoBQCgFAKAi8Tv0gieaVsJGpZj1OB3Ad5PQAdSQKA8guLuSeV7ibaSTGF68qIZ5cQPlkknvZmPeAOR0hi/xFTL5Vs9TmcbieWnlsWz1MaoFMUAoBQCgFAKAUAoDEs6sskTaZYzqjY9NWMEMO9GGVI8Ce/Bq1g8S8PUU1s3riixhsQ6FRSWzf0HrfZ7jCXcCTICNWQyH1kkU4dG8wcjPfsRsRXYxkpRUo7GdTGSkk1sZZVkeigFAKAUAoBQCgPM+33F/lE4t1P4qBg0ng9xjKr5rGCG+0R3pWn0ti9SHJR2vb0ffwNXpLE6keSjte3o+/gUFc0aEUAoBQCgFAfGYAZJwPE7CvUm3ZHqV8kRoeJQu2lJo2bwDqT8AaklQqxV5RaXQyWWHqxWtKLS6GSqiIRQCgLPslxj5JcjUfxFwVSTwSbZYpfYdo29qHYKa32iMX/oS6vNefabjRmJ/0pdXoesVvzdCgFAKAUAoBQFV2o4v8ltZZsZZQBGp+dK5CRL7C5XJ7hk1jOShFyexGMpKMXJ7EeS20WlQCxZtyzHq7sSzsfNmJJ9tcTXqurUc5bzk6tR1Jub3myoiMUAoDUkbSyGNG0gAGR8AlQfVVc7azud84G+NxW/0Loj8W+UqfIu8t0KMba89m5cenm8SyHZ+3xgxkn6Rdy/6erUPca7WOj8NGOqqat0FrlJbrdFlbsKviML2xGNUsbkKmd3WUnCIzd6t9I7jG5Oa5vSf7PrWjLD5XdmuHORyw8auccnv4W49PNv3WLGz4Guzz4lk67jMaHwRDtt9I7ny6De4HRVDCR+FXlxM1JQVqeXi+l+Ww3SWxuWaFFjESYEjugkGogHlxocDIBBLHYZAwTnFfSek44f+HFJvuRnF8mlJ3u9nqysexa3kMDOZF0h43b1ihJUqfEqR18GWuKxsIu1WKtfJrdf7+TKmKjF2qRVr7Vz/AHM615TFAYTRB1KsMqwII8QRg1lCThJSjtRlGTi1JbUemdhOLm4tF5japYiYpSepdANLnzdCj/nV21CqqtNVFvOso1VVgpredFUpIKAUAoBQCgPOvwk3+u4htwfRiUzSdfXfVHCPDoJjj7BrU6YralFQW2XgvaNbpOrq0lBb/Be0czXMHPigMXkAxk4ycDzO5x+2soxcr23ZmSi3sMqxMTPg04jt2lKlmklfCr6zsZeVEoztkgIMnYeyvpOjtTC6PhKWy131m21L6sFuS8LvzLZeD3BHMM4SU9IwNduBjZGyAxOc5caT5YGDqZaeq8rrRXw8DzlKaytlx3++YwtXWaON2THRgDvpcZHXvwc711FOSqQjPjmeSThJpM+NJJLIYoMArjmSsMrHkZChfnyEb46AEE9QDr9I6TjhVqrOT7jJRjFa0+pcfsXfD7JYYxGmcDJJO7MzEszMe9ixJPtrjKtWVWbnLayGc3J3ZzfaOQNdqB/Fw7+GZXyB7QEz+cPGoMS7UEuMvBfcwrO1JLi/BfcgrICSAdxjI8M9KoOLSTexlRxaVzKsTEUBd9hL/k3wQn0LlCv9dEGdMDzj5uT9Ra6DQta6lSfSvPyN1oqrlKm+n1PUK3puBQCgFAKAUB4zf3XOubmbfDzMF+xFiFMeRCavzzXK6Wq6+It+VW8/M53SVTWr24ZeZqrWGvFAQpfSnQd0alz9pvQQ/DmVaj8OHk/zNLqWb79UsR+Gi3xdupZvvsTaqlc+8HjV0ktnzlHLqQcNpdzIjow6FXyPIqPGvomh61PF4JU5Z2VmjaxqNxjUXCz6UrZ9K8Sbc8dniQwuNUxB5cy4Klc45jwg6wy9SFUqSBuucDWYjRCpVleaUHxeZJGlCT1ls4ej2e95K4aqCJBEcoFAU5zkLtufHbfzzXV09XUWpsIptuTctphbzyW7uRG0sUjayE0iSOTSqnZiA6EAd+QfEH0dHpTRU68+Vpbd6Mvhmkm7Ndj+/vp3XPamNFOqKZZD6kbJgyN3KrqSmfHfYZPQVoa2jq1HOqrLjuRjyL23Vt74eZQQq3pM5BkdizkdCxwMD6oACjyUVpMRW5Wd1sWS6Peb5yjWq8pK62LJdHvaR5BpnU90iFT9pDqT7jJWcfiw7X5XfqeT71EyXxUWvyu/U8n3pEyqpXFAarm4MQWZc5hdJQB1IiYMyj7Shl/Oq5o+ryeIi+Lt25FrBVNSvF9Xae3RuCAQcgjIPiD0rsTqDKgFAKAUBA7QX/ye1nn/AJKKR/0ELD9lAeO2UGiNE+iqjzOAATXDVZ8pUlPi2zkKk9eblxZuqMwFAQ7LeSZsfOVB5hEB/eZqtVsqdOPM32v0SJ6uUIR5m+1+iRMqqQGmeEkqyNokTOhsZxnqrD5ynvHs6EAi7gcdUwdXXh1riT0azpvintXvfwfkS7e5jndVk1wzhWGEkePUhxq0SKRrXIB8RgZA7+8oYjCaSgm82tz2o2EZWjrQzj0bOlbvBm6w4QY5mk5hKYKxplgFViCQVzp2I2IAO5zk71ep0HCblfLctyPZ1daGrbPezTxG6jLuJWk0R6VSKJ2jklnYayMoQ2FQoeoUayT0FajS+MqU5KnTlqpZt8Pfaz2CcY62We97Euvi78/AgW0DZ1yuXfBC5OoRoTnQpwMnplyMtgZ7hXJaR0nVxbUW/hXfzsoYjEcp8MFaPi+L8luJVawqkPimwR8epIh9zHlsfgxq1hc3KHGL7viXeixQzco8U+7PxRMqqVxQAjOx6V6nbM9PSvwf3XM4fb5JJRDESepaBmhJPnlK7mnPXgpcUn2nXwlrxUuKudDWZkKAUAoDmPwkT6eHygdZGhjx5STIrfqlj7qhxE9SjKXBMiry1aUnzM87riDkhQCgIfCR+L1fSaRvczsV+7FWsXlU1eCS7Er95PiPntwSXYl5kyqpAKA1zwK4w6gjrv3EdCPAjxrOnUnTlrQdmZwnKDvF2YjlnjGmOYMvQc0F2XzDggt7GyfOujw37S14R1ai1nufqWo4qL+eOfNlfq9Owwt7UKzOSWkbGt2xqbAwOgwB5DArS4vHVsVPWqPq3EFWvKpk9i2LcvfE31TIRQEXiqEwyAddDY+0BkffirGFko1oN7Lrs3k2HaVWLey6JEb5AI7wD8d6hlHVbjwImrOxlWJ4KA7n8F0+beeP+TuHHukSObPxdvga7DR0tbDQfNbsyOowMtbDx97MjsquloUAoBQHEfhSlPLtUHzrjLfZSGY/vaKoaTlq4aXPZd5T0hK2Hl1eJxdcicyKAxkbAJ8AT8KyitaSR6ld2I/CY9MEQ8I0Hv0jNTYuWtXm/wDc/EmxMtatN878SVVcgFAKAUAoBQCgBGdvGvU7O57exD4MTyIs9eWgPtCgGrGMVsRO35n4k2Kty07cWTKrEAoDqfwYzET3cfcUt5B7SZkb7lSun0PK+Ha4N+R0Gi5XotcH6HoVbY2QoBQCgPO/wnXH+c2keR+TuHI785hVce4vWp0w/wDx0udeZrdKP+Clz+pzFcwc+KAj8SbEMh8Ec/BTU+GV60F/uXiS0FerFc68TbAMKo8AP2VHUd5N85hJ3k2Z1gYigFAKAUAoBQAUBE4T+SXyLD4Owqzi/rPq8ET4j6j6vBEuqxAKAu+wFzp4jo2/GW0h88xyxadvY7fCuh0I/hmujzN3ol/DJdHmeoVvDbigFAKAi8R4dFOmieJJU+i6hxnuOCOvnQHl3D+z0L85gZUxcXKALK+lViuJI0AViQPRUd1aLGaqquOpHsXjtLNLRuGq01KcFfsN7dlE7rm4H50R/bGaq/w/7ce/1D0Jg/y97KPtfwMRW5CTzsz6xhjHjSsMkjZ0oNsLj3ireChSlVvqJaue/d0tkNbRuFw6VSMc0+PWbcVzxxQoBQCgFAKAUBskmJVVwuFzggAE6jk6j1PlnpWcptxUeHvMycrpLga6wMSP2W4SJuarTTIVZmUIUxoaedPnIfnRsffW/rwp8nTm4J3iuO1JcGjr8Fo/DYmmpTjnZeBfjsovfc3B98Q/ZFVb+H/bj3+pc/cmD/L3sice7PxRW0suqZmjRnAMrgEqM4IQgHPT31Nh3F1YrUjm+C87nstF4WnByjBXS6T1DhfBbe3BFvBHFnqUUKWPizdWPma6FK2SKqVskT6AUAoBQCgOJ45YyW00kyo0ltKdb6FLvBLgBm0Lu0TYDHAJVtROQ2V1+MwjqfHDb4lvDYhQ+GWwhrxq3KcwXMOgdW5iaRjrk52rUulNO2q79BseUha90buHcB+XcySUSRwmNoodtDvrZWkm0sDgeiqrqG41nGGGdxhMLqQevtfgavF1VVeqthw8EM7ayskTBZJkAZWQkRSvGGLqxG4UH1e+qNXRdBOybXY/LzKcP2bhWpqcJtX45n1mnX1rYt48uRGH65Q/dVWWin/TNdaa8LlOr+zOLj8rT7j4bojrDMP6tm/czUD0ZX3W7fUqS0Hjl/QYf5SX+Tn/AOXn/wCyvP3ZieC/5R9SP9z43+2z6OIr9Cf/AJef/wCun7txP5V/yj6nn7oxv9tnz/KS/wAnP/y8/wD2U/dmJ4L/AJR9T39z43+2zNbvPSGY/wBU6/vAV6tGV99u1eRnHQeOf+mfVeZvVtmHm7xqD+izH7qmjoqX9U11XfoW6f7N4uXzWXWar2C7CMy8gEKTpGuQkgEhQTpHvIq1T0ZQT+Jt9i9fEvR/ZjVi3Kd+jI7OLgBgtoLm3Mk40s0qgDW8M+mTUiKPSZH3Cjcq74ycA7GthE6Kpw3bCfCSVCyWzYZpxm3KF/lEWkZyS6gLjqGyfRI7welaV0pp2adzcKpBq9zZYWjXzppVhaqyu8jArzijBkjiB3ZCwBZ/VIGkZ1ErssHg5Rlrz6kUcTiVJasTvq2hRFAKAUAoBQCgIzWERfWYoy/0tC6v0sZoDK+uRFG8jeqisx9igk/cKA8g4LEywRB/X0KX+2w1P+sTVKbvJs6jDw1KUY8xNrEmFAKAUAoBQCgFAdr+DubVYQr05WuHB64gkaJPiqqffV5O6ucpVhqTceDZdvYRF9ZijL/SKKW/SxmvTAk0AoBQCgFAKAUAoBQHNfhEn02MidTMUhx0ysrhZPhHzD7q8k7K5JRhr1Ix4s4uqJ1QoBQCgFAKAUAoBQHRfg5ucPdQk/OjmX7MqcsgfnxMfzqt0neJz2kIatdvjn5eR29SFIUAoBQCgFAKAUAoBQFV2h4DHdoqyF1KNrjdG0sj6WXUAQVPoswwwI36V40mrMyhOUJa0dpxd72XvYfVVLpfGMiGXr3xSNoO3eHHsqGVHgbSlpNrKoutehz3+W4RnWzRYZlPNVo11KxVhrYaSQwIOCdwah1He28vRxlGSve3Tl9iZBco4yjow8VYMPiDXjTW0njOMleLTN2K8Mz5igPuKA1yyqoyzBR4kgD76WueNpbSul7QW4DEScwKCWMStKFAGSWZAQAB3k1lqNbcunIrSxlFf1X6M/A6Oz7M3swzpjtlPRpcyy/2EZCjbxkz4ipo0eJRq6U3U49b9Pudf2b7NR2mpg7ySyBQ8j4yQuoqqqoCqoLNsBnfcnrU0YpKyNbVqzqy1pvMu69IxQCgFAKAUAoBQCgFAKAUB5/w+PBuF7vlVyf05Wc/vVosf9d9RtsJ9JdZrueB20m8lrCx8WiQn4kVXjXqR2SfaSulB7YrsNK9mbQdLaMfZBX9hrP8TW/MwqMFsRR3PBIf8oxRBSIzbyOyB3wWV1UH1vrfdVmNefIOV87ohcP4qWdrPey9Xs3aj+IU+0s37xNVvxNX8xPyUTZBwC1Q5S1gB8REmfjjNYyr1ZbZPtPFRprNRXYOPRj5NImBhgq47sO6qRj31lhc60ekxr5UpdB6LXRGmFAKAUAoBQCgFAKAUAoBQCgFAcFb/lrr+kyfeqGtHpD63Uja4P6ZJqiWhQFDMP8ASkX9Em/voatL+Wf+S8GQv6y6H4ovqqkwoCBxz8kP523HxuIhVnB/WiQYn6TPQ66E04oBQCgFAKAUAoBQCgFAKAUAoDg4fy13/SG/u460ekPrdSNrg/p9ZIqiWhQFDN/tSL+iTf38NWl/LP8AyXgyF/WXQ/FF9VUmFAQON/k1/nrb/wCTFVrB/WiQYn6TPQ66A04oBQCgFAKAUAoBQCgFAKAUAoDgrc5luj43Mn3Kin7wa0ekPrdSNrg/pkmqJaFAUM3+1Iv6JN/fw1aX8s/8l4Mhf1l0PxRfVVJhQEDjn5LPhJAfcs8ZP7Ks4T60SDE/SZ6HXQmnFAKAUAoBQCgFAKAUAoBQCgFAeecFJKysfnXN2fzflUoX9UCtBjneu+rwNvhVakifVQsCgKCc/wClIv6JN/fRVaj/ACz/AMl4Mgf1l0PyL+qpOKAq+1LEWdww6rFIw9qKWH3ip8O7VY9KIqyvTl0Ho6tkZHfXRmlPtAKAUAoBQCgFAKAUAoBQCgMJZAqlj0AJPsAyaA8o7O8SmktouRBqJQM8kj8uLW/pSBcKzPhiRkAKfpVosRCPKyc3v2LN+i8eY21GT1EoosWgvTuJ7YeXyeVv1ueM/AVDrUfyvtX/AFJLVOK7PuHvriLeaAOg6vASzAd5MDDVj7Jc+VFCnL5XZ8/r62GtOPzK/R6fqV0lyrcSt3VgUa0lIYH0SpdGBz4YFSqLWHkms9ZeZG5J1otcH5E+Piks29tCDGeksrFEYfSjRQWceBOkHqCRUTpRhlN58F57l3kinKXyrLiZci968+29nyeX975R9+Ka1D8r7V/1FqnFdn3NPELqZY3W4gHLZWUyQsZFUMpBZ42UMo81146nArKEINpwefB5dj2eB5KUkmpLLm9+p3XZW951lbS/TgiY+0opI+Oa6E0xa0AoBQCgFAKAUAoBQCgFAKA8S7e/hBmmllgtpOXbrqjJUDXN1WQ6iPRTOQNOCcZzvgU6+JcXqxOj0VoWNeny1a9nsXHnfkcK9y5GGkkYDYBndgAOgAJ2FU+Ul7SR0ENF4SKtqX6W34tmuNiu6kqfEEqfiKcrN7WZ/u3Cf214eBc8L7U3UBGJi6/RlJkB/OJ1j448jWD1J/NHrWX27inW0NC16MnHmea78+/qE/FYnuFc5WIpJzIRuwLsrSwocAFJG31HGzy5xgCrkVak+OWfRsb51w6NpzFTC1Y4lUnHPhxvwfB8em9rG3iva+5m2D8lO5IjpOPOT1ifZpHlVNRpw+VX536bPE6ShodWvXl1LJdu19ViilkLeszN9pix+JNZ8rNbH5F5aMwiVuTT6c/EziuHX1JHT7Dsn7pFecpJ7c+pPxPJaMwj/oS6LrwaOp7H9vp7No0kcyWo2ZCAWRCd2RgNRI66SSCBgYJzVujiW3qyNLpLQdOFN1aF8s2tt1vtvue+I4IBBBBGQRuCD0INXjlTKgFAKAUAoBQCgFAKAUBVdqTcfJJhaLqnKFYxqVSGb0dQLEDKglhk74oeq18z84cQ4ZLbejPBJCBgfjEKr5Yf1W9xNaqdCqndq532G0pgpQUYTUbZWeXjl3kZWB6EH2HNQuLW02MakJfK0+syrwzGKHtjAj0h7D+0VMvpPpXma2b/APYQX+yXjEzxUJsrCh4fCQOpr1JvYYynGPzNI3cPtZJziCN5jnGIkaTB8yoIHtOKljQqS2Io1tKYOkviqJ8yz8D9A/g6guY7GKK7jMbx5RQWVjyR+SzpJAIXC4z83zraxvZX2nAVnB1Jcn8t8ug6WvSMUAoBQCgFAKAUAoBQCgPhFAVt32dtJfytnbv9uGNv2rQ8sQj2I4d/w6190MY/YKGSbWw+fwG4d/uFt/ZL/hXlkZcpPiz7/Afh3/D7X+xTPxxmvTHWd73Pn8BuHf7hb/2S/wCFeWRlyk+LPo7EcO/4fa++GM/tFemLk3tZKtezNnH+TsrZD9WGNT8QtDGxaooAwAAPAbCh6faAUAoBQCgF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550" name="AutoShape 14" descr="data:image/jpeg;base64,/9j/4AAQSkZJRgABAQAAAQABAAD/2wCEAAkGBxQTEhUUEhEVFhUXGBcaFxgXFxcUFRcUFxYXGBUZGRQYHCggGhslGyAXITEhJSkrLi4vGR8zODMsNyguLisBCgoKDg0OGxAQGy0kICQsLy80LzQvLCwsLCwsNS8sLC8sLCwsLCwsLDQsLCw0LCwsLSwsLCwtLC8sLCwsLywsLP/AABEIAS0ApwMBEQACEQEDEQH/xAAcAAEAAgMBAQEAAAAAAAAAAAAABAUCAwYHAQj/xABOEAACAQMCAwQFBggJCwUAAAABAgMABBESIQUTMQZBUWEiMnGBkRRCUmJyoQcjM4KSorGyFkNTc3SDk7PRFSQlNDVUVZTB0uFEY7TT8f/EABsBAQACAwEBAAAAAAAAAAAAAAADBAIFBgEH/8QAPhEAAgECAgUKBAMHBAMAAAAAAAECAxEEIQUSMUFRE2FxgZGhscHR8CIyM+EUUvEGFSM0QlNyQ2KS0iQlov/aAAwDAQACEQMRAD8A9xoBQCgFAKAUAoBQCgFAKAUAoBQCgFAKAUAoBQCgFAKAUAoBQCgMZZAoLMQqgEkk4AA6kk9BQHPfwjeb/UoOav8ALysYbcjxjOC8viCq6D3PVOvjqNHJu74IyUWzVKLv+MvVDHotvbqDj+taT9I4Hsqg9LTfyxXW/wBDPkyNzb8HVFcxyIM6luI1BP8AWwaVX3BvZWcNK2ynHs+45M2Lc8QmBEgjtFGxMJFzK/eGVpIwsa47jG5P1cb+1tKxVuTV+k8VPiF4e2Axubtx9NJgenXKKq757gpqo9JV77Uuoy1EbIIrpRqt77nAHdLlEOPqiSEIyHzYOR4VNDSs4u1SPYeOmTLPtIutYrqM20rHChiGhlbwinAAY+CsFc4J043ra0MTTrK8H1byNpovanPBQCgFAKAUAoBQCgFAKAUBHv71IY2llYKiDLE+HsG5J6ADckgCgOdjs3vCJbtCsYIaK1PRcbq84Gzy9CF3VNurDVWhxukHJ6lJ5ceP2JYx4l5WoMyHy+YSOkYOG8ZGGxBP0R0PiRjoCGkvqrn8D0yYanCj1UAJ8C3zB7hvjzQ15sV+Pv31nhtl2Ibu6N7O4+79hNeLgDCa3OdceA/fn1X8m/6N1HmMglLc9gMAqyekuUkXYn5ykb6WHRhv06HII7jXt3HJ7D0+OizK0M8atkYZGAZHXxAPUeXd8Cfc4vWizwr0upLDAkZpLPprYlpbb+cc7yQfXPpJ1YsuSm9wWkFU+Cp83Hj9yKUbbDqQa2hgfaAUAoBQCgFAKAUAoBQHLufld0Sd7e1fCjulux67nxEXqj65c4yimtRpTFaq5KO/b0cCSC3l3WhJDCXOMDqdh5edeoH1EAAA6DYeyjdwYwpjPiTk+3/wMD3UbBsrwHwCgMGi31DY9PaPA/8ATw38Tn2+VgJY847iOh8DROwMsZGCB5jqP/ygKns+5tpjZn8kVL2p8I1IEkGfqEqV+o2PmE102AxXLU7S+Ze7kMlZnS1eMRQCgFAKAUAoBQCgK7tFxA29tLKoDOqnlqTjVK3oxJn6zlR768bSV2CNwewEEEcQOrSoDMerud3c/WZizHzJrj61R1Jub3k6VibUZ6KAi3l+kTRK7YMr8tBgnL6GfG3T0VY5PhWcacpJtblfy8wSSawB9oBQCgFAfKAqO1MTcjnRjMtuwnjA6kxg60H24zJH+fVvA1uSrJ7nk+sxkro6KCYOqspyrAEHxBGQfhXVEJnQCgFAKAUAoBQHwMPEUBQdrmybSMjIkuo8/wBTHLcj9aJaq42Wrh5vm8cjKO0s65QmFAKA4btJfa762YH8VaTIJD1BnuBylGfqK6k/zo8DWxoQtRkt8ll0LPvt3Huo2tbgfe3krPNGEyTaILvSvVpA+Il/ORLlcfXFMGkoNv8Aq+Hq397iz2NPXvzK51lzxSJIDcM45QUPqALZUgEEBQSc5GABk5qlGlKU9RLMxKntHxySOO2ktBFKJpQMsTpaMwyyDS6nALFVAY5A1dDU1ChGUpRqXVl33S89gScmkt5a8J4klxGJIycbhlOzo49ZHXuYHYj/AKVDUpypy1X+oJtRgUBrhmV1DKwZT0IIII9tetOLswQuwx/zKOMfxJlgGfC2leBfuQV2NKevCMuKTIGXrMB1IFZnh9oBQCgFAYyyBQWYgAAkk7AAbkk+FAcpBA18OdcFhA28NvlkXl/NecDBdmG+hvRUEDGoE1o8bpCWtqUna2/0JIw4mibszZAqI+H2oY50sIUVtsZYFQCAM9cjqMZzVGOIrLNzfazPVRHm4bJDdWI5zGHnSYjd2l0S/JLnBSV/TCldeUYsBhcacEGy8ZOtQnCWdknfrRjqpPI6+tWZkTinEEt4mlkOFUdwyzEnCqq/OZiQAO8kCs6dOVSSjEHHwz3+pn5iAzr6QZiy2pBOkRRacSMEOkkkAsuo5GFq+1QslbZ/9dL3emXOWPwsss+k3rwuPkGDBKMGDZJ1sXyXcv1Lkktq65Oaw5WWvr7/AH3FxU4qGpuNPDIJ+bJJcFS3LhiDKc8wQtMeYVwNJbmDK9xBxtisqkoaqjDi30Xtl3EVClKm3cjzRyLCLIIxi58LwuB6KQJMkzxP9HTpKqehVlHUHOacXLlb52aa4tq112589yB0GqitsufL6zmQCOBQ0LTwygZCm3ZZkebTnrE6cz0RuGY4yG9FCcH8U9tmunLLrTt1d+c6DU1KHEsJbV1k51vJypTgNkaopQOgljyM47mBDDxxkGJSTjqzV13roflsJatBTzWTJi9pp1GJLCRm8YZYXj+MrxsP0fjWH4aD2TXWnfuTXeVHQqLcQbqOW5bVcFo1AISKGWRdOervKhUs+BsBsuT1zmpIuNJWhm+LS7k75eJPTw2+ZYdhgESeFc6YbhgoZmc4kSOb1mJJyZGOST31FjLuUZvevC68irOKjNxREso5pGuItTx2yXEpPJJE0zuQ5XWu8SLnOVIZieoAOq88a6dCEIbbbeBFq3ZKXs5Zn0n4fbSA9ZCq3D7bZZpE1Hz3J++qMsRWb+d37PMy1Ub5OEm2HNsBp0jJtg2IJUHVUQ+jE+PVZcDONWR0s4XSM4S1ajuu9GMocDo+HXqTxJLGcpIoZcgg4IzuDuD3EHoa6EiJNAKAoO3Lf5myd0skELfYuLiKGT9RmqOtLVpyktyZ6tpY6a44nIYmVObNIwVVzljsFjjB1E+xuYc1JZu0V7b9oHP8Rt7iSFb6QmMQuk8VuBusA2laU9WmaAyYUYVS2PSI1Vv6ejowoyjtk198uuxE55l5xTjcFuAZZAC3qIuXkk8kjXLP7hWhp0Z1PlXoulkvMc6xkuJFmnXQqbww5B0EgjmSEbGUgkbZCgkAkkmrXw046sM77Xx5lzeJdoULfFLaTKjLQoDVHdIzFVkQsvrKGBZfaAcisnGSV2jxSTdkzbWJ6ap7pExrkVcnA1MFyfAZO5rJRlLYjxyS2s21ieigFAQ0vvkk5mf/AFeVVWZu6J0zy5SPoEHSx7tKHpqIk1OVhqr5ls5+K6eHHPfYpYmm7666zbwDhNwLZbyF258xeaSCQkRSpLI0kaYOeTIsZVQ48PSDbY3FTAU6lJQe1Lb72mvUmmXXDL1ZNEseQk65ww0ssqjdWXqHwGBHcY656pTlBuEtsffvpJk7os1GOlQgrOx5A+VxAYWK7kA/rUjuW/WlaurwUnKhBvh4ZEMtp0NWjEUBVdqLFprWVIwDJgPFnpzomEkOfLmKteSipJxe8GPDL1Z4Y5k9SRFdfHSyhhkeO9cdUg4ScXtRYKztaoFhc6h6PLkZx9QktJ+rmp8I/wDyIdKPJbCX2zvHjgURvoMsscRkwCUVyckZ21H1ATnBcbHpXTVpuFNyW4jpRUppM4nshwyO358SJvHLjWQNbxsiSJqfGWA1Ffza0uJqSqasm9q6uBtaEFC8Vuf3OhqoTmEsmkZrKMbs9SuQpbnmI6I2lirBW+ixBAPuO9Tck4tNrIyqUpap5z2O7L3cV7G7xNGsZJdyRgjBBAIPpav/ADWzxWJpSpNJ3uaihQqRqJtWserVpDaHmn4Q+zt1NdCSOJpUKKq6cHQRnKkE7AnfPTetvgcRShT1ZOzua7FUZyndK6Ow4aJLe0hSU5dEAbfO47s9+Btnyqo4xq1W47GzZYWk9VRkZ8O4rrOKyrYbUVyzVoaquXFUiqVnaM5gMeM81o4sdPRldVf4IXPuqWh89+F32bO8jq/Lbjl2l/2FmYLNbly6W7IkZPrKjRqwiY/OKAjBO+llzk7neYWrKpTUpbTVV6ahNxRq7PR6oZSndd3bJ7Vu5dWD3AtrHsY1otINfiZdXgIbC95gxqztjOem3WqFtxkQuxiE2/OIwbl3n6YOiQ/iQR4iERA+YNdfQp8nTjDgiBu7L2pTwxlfCk+AJ+FAcnwXtpqt45Lq3kjd40kXkxy3McquoZeW0anDbgaGwc5xkekYI4qlK61krZZ5HtmTuzdu8dtGsi6WwzFMg6NbM+jI29HOnbbauZxVRVK0pR2XJkrImX1qssbxuMq6sjDxVgVP3GoYycZKS3HpF4LELvh0K3KhtcKLKMkfjFADlWG4IcEgg5BAI3rsk1JX4lfYctccKms7tTJIJYZ1ESSHIl5keuSNZQBpJKc30xjOlQQDjOsxmGjGneO537faL+GruU7S3rwLOtSbA03cWoYqSnLVZnCVmUfC4WFxLGx9UI67Y/FuCvXv9NX+Iq7Wqp001zr31MzlXu3E6ICteyErZ+MBWb8RcFFJDSLESoI64XPMceaqR51KqN18yvwv7S62RupZ7H77yyBzURIQeNMqwySP6qIzH2KCamoN66S3mSq8mnLgQez/AAcxRxhvXCrq+3jLffmp8RieUbtsJOVbgky8qkQlXccPmu7qOOBkQQDmSSMC2hpFeOPQnRn0804JwMqSDsDscFh1OMnLY8vP0KWKraskl73Ha2lnFZW7BAdKB5HZjqd2wWd3bvY/4AYAArbxikrI1zbbuyB2XtylpAr+vy1Zz4yONch97ljXJYmevVlLnJlsJPF7Qy280SHS0kcig+DOpAPxOajpyUZqT3M9ZXwdp/xKRw2sxudIXlPG8SRsAAeZOV0BB4qW1AeiGrqZ4yjGGvrLz7CDVZcdnOIm5tLedlCmaGOQgdAXQMQM92TVk8LE0By/ZX8XG1odmtW5QG+8HW2bfqDFpBP0lcd1czpGi6dZvc8/Umi7ou6oGRovrpYo3lc4SNWdj4KoJJ+ArKMXKSit4Meydq8dnbpIMSCJDIPCRhqkH6RNdklZWRXNvH+Fi5geIsVJwUcbmOVCGjcDvKsAcd+Md9GlJWZ6m07o5Lh10XUh10SxnRKnXRKMZAPepBDKe9WU99c5XoulNxZuqVRVI6yJVQkhWcXgcMk8SlnjyGQdZIWxrUd2sEKy571xtqJqalJNOEtj7nu6uP2I6ifzLd4E20uklQPGwZW6EfAgjqCDsQdwRio5RcXZmcZKSujdWJ6KAp71/lEogXeONlec92pcNHDn6ROlmHcoAPrirEFycdd7Xs835Ln6CKT15aq2Lb6FxVclI9/diJC5BPQKo3Z3Y6URR3szEADxNSU6bqSUY7zGc1COszo+yvCWt4fxmDNKxkmI3HMYAaQe9UUKgPeEBro6cFTiorcaSc3OTkyyvrcSRvGejqyn2MCDWZiUnZa6MlpAzbPy1WQddMqehKv5rhh7q5HE0+Tqyjzk62FrUB6VXaW8aOAiP8tKRFCOuZpNkOB81d3bwVGPdVnCUXWqqPb0HknZFzw2zWGGOFPVjREX7KKFH3CusICTQFLxzhLu6z27Ktwg0+lnlzRZyYpMbgZ3VwCVJOxBZWgxGHjXhqy/Q9TsQW7QhNri2uYm8BBJcIfZLbq648MkHyHStDPRleLyV+v1JddGBSS+ZV5UkdoGDSGVWiknKkFI1ibDrHqALFwMgaQCGJF/A6PdOXKVNu5GEpXyR1dbYwFAc52m4GzN8ptgOeqhXQnSs8QJIQt3OuSUY7DJB2bIgxFCNaNnt3EtGs6croprG9WUErnKnS6sNLxuOqOh3Vh4eYPQg1oKlKVOWrJG3hOM1eJIqMzK244T6bSQSGGRt2wA0chxgGSI7E9PSUq2wGcVNGrlqzV13rof6rmI3TzvF2fvcYGS9G3LtpPrc2WH9Tlvj9KvbUXva6k/NeB5eotyfavJhrS4k2lmWJO9YAdZ8Rz33A+yqnzFNenH5Vd8/p6tjVnLa7dHqT7S1SJAkahVGcAeJOST4knJJO5JqKUnJ3kSRioqyF5dpEheRgqjG/iScAADcsTsANyTgV7CEpvVisxKSirsn9neCu8i3VyhUrnkQnrGCMGSTu5pGRj5gJHUmt7hcMqMc9rNTXruo+Y6urRXFAczdW8lpLJJHE0tvKS8iRjVLDMR6bpH1dH6lV9INkgNrOnW47Aut8cNviZxlYxHaRG2ht7uV+5RbTRe4yTqka/nMK1cdG4huzVutGeuiVwnhcrS/KbrTzACsUSEskCt6x1EDXKwwC2AAPRX5zPvMLhI4eNlm3tZHKVy+q0YigFAKAUAoBQCgKHtHwOF8zmT5PKi7zgqo0DfTKG9F067N0ycFSc1HUpRqK0kZwqSg7xODi7VqrFHBmVf4+3SRomH2WGrPkhkH1q0tfD04StGpHobSfp22LK0rQi9WpJJ9PuxMj7W2R63UanwkJib3rIARUf4WttUW+jPwLkcTSkrqSJA7QWh6Xdv/bR/91Y/h6v5X2Mz5WH5l2mibtZZL/6uInwRuY36KZJrJYWtt1X15eJjLEUoq7kiHN2wQlRHHJhjjmyxyRxL5sFRpP1QPEjrWVOhCUtWVSK60/t3lKWlcPfVjJN9J2PZjgsDaLo3C3cnzJF0mGPbB5MakhD1BYln3ILY2rdUqEKStFFepVlUd5HUVMRigFAKAUAoBQCgFAKAUAoBQHO9qe1cdp+LVebcMMrEDgBegeR8HQmc9xJwcA4OIMRiKdCGtN+r6CGtXhRjrTZ5xxCeW5cSXUnNYHKrjTDGf/biyQD9Zst591c1itJVa2S+GPD1ftGhxGPqVclkuHqY1riifHQHqAfaM1kpOOxnqbWw1fJI/wCTT9Ef4Vny1T8z7WZ8rPi+02JGB0AHsAH7KwlKUtruYuTe1mVYmJ8ti8UnNt5DDJ3svR8d0iH0ZB7dx3Edau4bH1aGSd1wflwLeHxlSjkndcPew9B7K9sVuGEM6rFcb6QD+LmAGSYid843KHcb+sBmumwuLp4iN4bd63o3+HxMK8bx28Dq6tFgUAoBQCgFAKAUAoBQCgOe7Y9pBaRhUAa4lyIlPQYxqkfG+hcjPiSo2zkQ4ivChBzn+pFWrRowc5HmUaHLMzF3c6pHb1nc9592AANgAAMAVx+IxE689ef6HMVq0q09aX6GdQEIoBQCgFAKAUBhPCGGDnqCCCVZWByrKw3VgdwR0qWlVnSmpwdmiSnUlTkpReZ6F2H7TmcGCcj5RGuc4AE0WccwAbBgcBgOhIOwYV12ExUcRT1lt3rh73HTYbExrw1lt3o6yrRYFAKAUAoBQCgFAKAi8Tv0gieaVsJGpZj1OB3Ad5PQAdSQKA8guLuSeV7ibaSTGF68qIZ5cQPlkknvZmPeAOR0hi/xFTL5Vs9TmcbieWnlsWz1MaoFMUAoBQCgFAKAUAoDEs6sskTaZYzqjY9NWMEMO9GGVI8Ce/Bq1g8S8PUU1s3riixhsQ6FRSWzf0HrfZ7jCXcCTICNWQyH1kkU4dG8wcjPfsRsRXYxkpRUo7GdTGSkk1sZZVkeigFAKAUAoBQCgPM+33F/lE4t1P4qBg0ng9xjKr5rGCG+0R3pWn0ti9SHJR2vb0ffwNXpLE6keSjte3o+/gUFc0aEUAoBQCgFAfGYAZJwPE7CvUm3ZHqV8kRoeJQu2lJo2bwDqT8AaklQqxV5RaXQyWWHqxWtKLS6GSqiIRQCgLPslxj5JcjUfxFwVSTwSbZYpfYdo29qHYKa32iMX/oS6vNefabjRmJ/0pdXoesVvzdCgFAKAUAoBQFV2o4v8ltZZsZZQBGp+dK5CRL7C5XJ7hk1jOShFyexGMpKMXJ7EeS20WlQCxZtyzHq7sSzsfNmJJ9tcTXqurUc5bzk6tR1Jub3myoiMUAoDUkbSyGNG0gAGR8AlQfVVc7azud84G+NxW/0Loj8W+UqfIu8t0KMba89m5cenm8SyHZ+3xgxkn6Rdy/6erUPca7WOj8NGOqqat0FrlJbrdFlbsKviML2xGNUsbkKmd3WUnCIzd6t9I7jG5Oa5vSf7PrWjLD5XdmuHORyw8auccnv4W49PNv3WLGz4Guzz4lk67jMaHwRDtt9I7ny6De4HRVDCR+FXlxM1JQVqeXi+l+Ww3SWxuWaFFjESYEjugkGogHlxocDIBBLHYZAwTnFfSek44f+HFJvuRnF8mlJ3u9nqysexa3kMDOZF0h43b1ihJUqfEqR18GWuKxsIu1WKtfJrdf7+TKmKjF2qRVr7Vz/AHM615TFAYTRB1KsMqwII8QRg1lCThJSjtRlGTi1JbUemdhOLm4tF5japYiYpSepdANLnzdCj/nV21CqqtNVFvOso1VVgpredFUpIKAUAoBQCgPOvwk3+u4htwfRiUzSdfXfVHCPDoJjj7BrU6YralFQW2XgvaNbpOrq0lBb/Be0czXMHPigMXkAxk4ycDzO5x+2soxcr23ZmSi3sMqxMTPg04jt2lKlmklfCr6zsZeVEoztkgIMnYeyvpOjtTC6PhKWy131m21L6sFuS8LvzLZeD3BHMM4SU9IwNduBjZGyAxOc5caT5YGDqZaeq8rrRXw8DzlKaytlx3++YwtXWaON2THRgDvpcZHXvwc711FOSqQjPjmeSThJpM+NJJLIYoMArjmSsMrHkZChfnyEb46AEE9QDr9I6TjhVqrOT7jJRjFa0+pcfsXfD7JYYxGmcDJJO7MzEszMe9ixJPtrjKtWVWbnLayGc3J3ZzfaOQNdqB/Fw7+GZXyB7QEz+cPGoMS7UEuMvBfcwrO1JLi/BfcgrICSAdxjI8M9KoOLSTexlRxaVzKsTEUBd9hL/k3wQn0LlCv9dEGdMDzj5uT9Ra6DQta6lSfSvPyN1oqrlKm+n1PUK3puBQCgFAKAUB4zf3XOubmbfDzMF+xFiFMeRCavzzXK6Wq6+It+VW8/M53SVTWr24ZeZqrWGvFAQpfSnQd0alz9pvQQ/DmVaj8OHk/zNLqWb79UsR+Gi3xdupZvvsTaqlc+8HjV0ktnzlHLqQcNpdzIjow6FXyPIqPGvomh61PF4JU5Z2VmjaxqNxjUXCz6UrZ9K8Sbc8dniQwuNUxB5cy4Klc45jwg6wy9SFUqSBuucDWYjRCpVleaUHxeZJGlCT1ls4ej2e95K4aqCJBEcoFAU5zkLtufHbfzzXV09XUWpsIptuTctphbzyW7uRG0sUjayE0iSOTSqnZiA6EAd+QfEH0dHpTRU68+Vpbd6Mvhmkm7Ndj+/vp3XPamNFOqKZZD6kbJgyN3KrqSmfHfYZPQVoa2jq1HOqrLjuRjyL23Vt74eZQQq3pM5BkdizkdCxwMD6oACjyUVpMRW5Wd1sWS6Peb5yjWq8pK62LJdHvaR5BpnU90iFT9pDqT7jJWcfiw7X5XfqeT71EyXxUWvyu/U8n3pEyqpXFAarm4MQWZc5hdJQB1IiYMyj7Shl/Oq5o+ryeIi+Lt25FrBVNSvF9Xae3RuCAQcgjIPiD0rsTqDKgFAKAUBA7QX/ye1nn/AJKKR/0ELD9lAeO2UGiNE+iqjzOAATXDVZ8pUlPi2zkKk9eblxZuqMwFAQ7LeSZsfOVB5hEB/eZqtVsqdOPM32v0SJ6uUIR5m+1+iRMqqQGmeEkqyNokTOhsZxnqrD5ynvHs6EAi7gcdUwdXXh1riT0azpvintXvfwfkS7e5jndVk1wzhWGEkePUhxq0SKRrXIB8RgZA7+8oYjCaSgm82tz2o2EZWjrQzj0bOlbvBm6w4QY5mk5hKYKxplgFViCQVzp2I2IAO5zk71ep0HCblfLctyPZ1daGrbPezTxG6jLuJWk0R6VSKJ2jklnYayMoQ2FQoeoUayT0FajS+MqU5KnTlqpZt8Pfaz2CcY62We97Euvi78/AgW0DZ1yuXfBC5OoRoTnQpwMnplyMtgZ7hXJaR0nVxbUW/hXfzsoYjEcp8MFaPi+L8luJVawqkPimwR8epIh9zHlsfgxq1hc3KHGL7viXeixQzco8U+7PxRMqqVxQAjOx6V6nbM9PSvwf3XM4fb5JJRDESepaBmhJPnlK7mnPXgpcUn2nXwlrxUuKudDWZkKAUAoDmPwkT6eHygdZGhjx5STIrfqlj7qhxE9SjKXBMiry1aUnzM87riDkhQCgIfCR+L1fSaRvczsV+7FWsXlU1eCS7Er95PiPntwSXYl5kyqpAKA1zwK4w6gjrv3EdCPAjxrOnUnTlrQdmZwnKDvF2YjlnjGmOYMvQc0F2XzDggt7GyfOujw37S14R1ai1nufqWo4qL+eOfNlfq9Owwt7UKzOSWkbGt2xqbAwOgwB5DArS4vHVsVPWqPq3EFWvKpk9i2LcvfE31TIRQEXiqEwyAddDY+0BkffirGFko1oN7Lrs3k2HaVWLey6JEb5AI7wD8d6hlHVbjwImrOxlWJ4KA7n8F0+beeP+TuHHukSObPxdvga7DR0tbDQfNbsyOowMtbDx97MjsquloUAoBQHEfhSlPLtUHzrjLfZSGY/vaKoaTlq4aXPZd5T0hK2Hl1eJxdcicyKAxkbAJ8AT8KyitaSR6ld2I/CY9MEQ8I0Hv0jNTYuWtXm/wDc/EmxMtatN878SVVcgFAKAUAoBQCgBGdvGvU7O57exD4MTyIs9eWgPtCgGrGMVsRO35n4k2Kty07cWTKrEAoDqfwYzET3cfcUt5B7SZkb7lSun0PK+Ha4N+R0Gi5XotcH6HoVbY2QoBQCgPO/wnXH+c2keR+TuHI785hVce4vWp0w/wDx0udeZrdKP+Clz+pzFcwc+KAj8SbEMh8Ec/BTU+GV60F/uXiS0FerFc68TbAMKo8AP2VHUd5N85hJ3k2Z1gYigFAKAUAoBQAUBE4T+SXyLD4Owqzi/rPq8ET4j6j6vBEuqxAKAu+wFzp4jo2/GW0h88xyxadvY7fCuh0I/hmujzN3ol/DJdHmeoVvDbigFAKAi8R4dFOmieJJU+i6hxnuOCOvnQHl3D+z0L85gZUxcXKALK+lViuJI0AViQPRUd1aLGaqquOpHsXjtLNLRuGq01KcFfsN7dlE7rm4H50R/bGaq/w/7ce/1D0Jg/y97KPtfwMRW5CTzsz6xhjHjSsMkjZ0oNsLj3ireChSlVvqJaue/d0tkNbRuFw6VSMc0+PWbcVzxxQoBQCgFAKAUBskmJVVwuFzggAE6jk6j1PlnpWcptxUeHvMycrpLga6wMSP2W4SJuarTTIVZmUIUxoaedPnIfnRsffW/rwp8nTm4J3iuO1JcGjr8Fo/DYmmpTjnZeBfjsovfc3B98Q/ZFVb+H/bj3+pc/cmD/L3sice7PxRW0suqZmjRnAMrgEqM4IQgHPT31Nh3F1YrUjm+C87nstF4WnByjBXS6T1DhfBbe3BFvBHFnqUUKWPizdWPma6FK2SKqVskT6AUAoBQCgOJ45YyW00kyo0ltKdb6FLvBLgBm0Lu0TYDHAJVtROQ2V1+MwjqfHDb4lvDYhQ+GWwhrxq3KcwXMOgdW5iaRjrk52rUulNO2q79BseUha90buHcB+XcySUSRwmNoodtDvrZWkm0sDgeiqrqG41nGGGdxhMLqQevtfgavF1VVeqthw8EM7ayskTBZJkAZWQkRSvGGLqxG4UH1e+qNXRdBOybXY/LzKcP2bhWpqcJtX45n1mnX1rYt48uRGH65Q/dVWWin/TNdaa8LlOr+zOLj8rT7j4bojrDMP6tm/czUD0ZX3W7fUqS0Hjl/QYf5SX+Tn/AOXn/wCyvP3ZieC/5R9SP9z43+2z6OIr9Cf/AJef/wCun7txP5V/yj6nn7oxv9tnz/KS/wAnP/y8/wD2U/dmJ4L/AJR9T39z43+2zNbvPSGY/wBU6/vAV6tGV99u1eRnHQeOf+mfVeZvVtmHm7xqD+izH7qmjoqX9U11XfoW6f7N4uXzWXWar2C7CMy8gEKTpGuQkgEhQTpHvIq1T0ZQT+Jt9i9fEvR/ZjVi3Kd+jI7OLgBgtoLm3Mk40s0qgDW8M+mTUiKPSZH3Cjcq74ycA7GthE6Kpw3bCfCSVCyWzYZpxm3KF/lEWkZyS6gLjqGyfRI7welaV0pp2adzcKpBq9zZYWjXzppVhaqyu8jArzijBkjiB3ZCwBZ/VIGkZ1ErssHg5Rlrz6kUcTiVJasTvq2hRFAKAUAoBQCgIzWERfWYoy/0tC6v0sZoDK+uRFG8jeqisx9igk/cKA8g4LEywRB/X0KX+2w1P+sTVKbvJs6jDw1KUY8xNrEmFAKAUAoBQCgFAdr+DubVYQr05WuHB64gkaJPiqqffV5O6ucpVhqTceDZdvYRF9ZijL/SKKW/SxmvTAk0AoBQCgFAKAUAoBQHNfhEn02MidTMUhx0ysrhZPhHzD7q8k7K5JRhr1Ix4s4uqJ1QoBQCgFAKAUAoBQHRfg5ucPdQk/OjmX7MqcsgfnxMfzqt0neJz2kIatdvjn5eR29SFIUAoBQCgFAKAUAoBQFV2h4DHdoqyF1KNrjdG0sj6WXUAQVPoswwwI36V40mrMyhOUJa0dpxd72XvYfVVLpfGMiGXr3xSNoO3eHHsqGVHgbSlpNrKoutehz3+W4RnWzRYZlPNVo11KxVhrYaSQwIOCdwah1He28vRxlGSve3Tl9iZBco4yjow8VYMPiDXjTW0njOMleLTN2K8Mz5igPuKA1yyqoyzBR4kgD76WueNpbSul7QW4DEScwKCWMStKFAGSWZAQAB3k1lqNbcunIrSxlFf1X6M/A6Oz7M3swzpjtlPRpcyy/2EZCjbxkz4ipo0eJRq6U3U49b9Pudf2b7NR2mpg7ySyBQ8j4yQuoqqqoCqoLNsBnfcnrU0YpKyNbVqzqy1pvMu69IxQCgFAKAUAoBQCgFAKAUB5/w+PBuF7vlVyf05Wc/vVosf9d9RtsJ9JdZrueB20m8lrCx8WiQn4kVXjXqR2SfaSulB7YrsNK9mbQdLaMfZBX9hrP8TW/MwqMFsRR3PBIf8oxRBSIzbyOyB3wWV1UH1vrfdVmNefIOV87ohcP4qWdrPey9Xs3aj+IU+0s37xNVvxNX8xPyUTZBwC1Q5S1gB8REmfjjNYyr1ZbZPtPFRprNRXYOPRj5NImBhgq47sO6qRj31lhc60ekxr5UpdB6LXRGmFAKAUAoBQCgFAKAUAoBQCgFAcFb/lrr+kyfeqGtHpD63Uja4P6ZJqiWhQFDMP8ASkX9Em/voatL+Wf+S8GQv6y6H4ovqqkwoCBxz8kP523HxuIhVnB/WiQYn6TPQ66E04oBQCgFAKAUAoBQCgFAKAUAoDg4fy13/SG/u460ekPrdSNrg/p9ZIqiWhQFDN/tSL+iTf38NWl/LP8AyXgyF/WXQ/FF9VUmFAQON/k1/nrb/wCTFVrB/WiQYn6TPQ66A04oBQCgFAKAUAoBQCgFAKAUAoDgrc5luj43Mn3Kin7wa0ekPrdSNrg/pkmqJaFAUM3+1Iv6JN/fw1aX8s/8l4Mhf1l0PxRfVVJhQEDjn5LPhJAfcs8ZP7Ks4T60SDE/SZ6HXQmnFAKAUAoBQCgFAKAUAoBQCgFAeecFJKysfnXN2fzflUoX9UCtBjneu+rwNvhVakifVQsCgKCc/wClIv6JN/fRVaj/ACz/AMl4Mgf1l0PyL+qpOKAq+1LEWdww6rFIw9qKWH3ip8O7VY9KIqyvTl0Ho6tkZHfXRmlPtAKAUAoBQCgFAKAUAoBQCgMJZAqlj0AJPsAyaA8o7O8SmktouRBqJQM8kj8uLW/pSBcKzPhiRkAKfpVosRCPKyc3v2LN+i8eY21GT1EoosWgvTuJ7YeXyeVv1ueM/AVDrUfyvtX/AFJLVOK7PuHvriLeaAOg6vASzAd5MDDVj7Jc+VFCnL5XZ8/r62GtOPzK/R6fqV0lyrcSt3VgUa0lIYH0SpdGBz4YFSqLWHkms9ZeZG5J1otcH5E+Piks29tCDGeksrFEYfSjRQWceBOkHqCRUTpRhlN58F57l3kinKXyrLiZci968+29nyeX975R9+Ka1D8r7V/1FqnFdn3NPELqZY3W4gHLZWUyQsZFUMpBZ42UMo81146nArKEINpwefB5dj2eB5KUkmpLLm9+p3XZW951lbS/TgiY+0opI+Oa6E0xa0AoBQCgFAKAUAoBQCgFAKA8S7e/hBmmllgtpOXbrqjJUDXN1WQ6iPRTOQNOCcZzvgU6+JcXqxOj0VoWNeny1a9nsXHnfkcK9y5GGkkYDYBndgAOgAJ2FU+Ul7SR0ENF4SKtqX6W34tmuNiu6kqfEEqfiKcrN7WZ/u3Cf214eBc8L7U3UBGJi6/RlJkB/OJ1j448jWD1J/NHrWX27inW0NC16MnHmea78+/qE/FYnuFc5WIpJzIRuwLsrSwocAFJG31HGzy5xgCrkVak+OWfRsb51w6NpzFTC1Y4lUnHPhxvwfB8em9rG3iva+5m2D8lO5IjpOPOT1ifZpHlVNRpw+VX536bPE6ShodWvXl1LJdu19ViilkLeszN9pix+JNZ8rNbH5F5aMwiVuTT6c/EziuHX1JHT7Dsn7pFecpJ7c+pPxPJaMwj/oS6LrwaOp7H9vp7No0kcyWo2ZCAWRCd2RgNRI66SSCBgYJzVujiW3qyNLpLQdOFN1aF8s2tt1vtvue+I4IBBBBGQRuCD0INXjlTKgFAKAUAoBQCgFAKAUBVdqTcfJJhaLqnKFYxqVSGb0dQLEDKglhk74oeq18z84cQ4ZLbejPBJCBgfjEKr5Yf1W9xNaqdCqndq532G0pgpQUYTUbZWeXjl3kZWB6EH2HNQuLW02MakJfK0+syrwzGKHtjAj0h7D+0VMvpPpXma2b/APYQX+yXjEzxUJsrCh4fCQOpr1JvYYynGPzNI3cPtZJziCN5jnGIkaTB8yoIHtOKljQqS2Io1tKYOkviqJ8yz8D9A/g6guY7GKK7jMbx5RQWVjyR+SzpJAIXC4z83zraxvZX2nAVnB1Jcn8t8ug6WvSMUAoBQCgFAKAUAoBQCgPhFAVt32dtJfytnbv9uGNv2rQ8sQj2I4d/w6190MY/YKGSbWw+fwG4d/uFt/ZL/hXlkZcpPiz7/Afh3/D7X+xTPxxmvTHWd73Pn8BuHf7hb/2S/wCFeWRlyk+LPo7EcO/4fa++GM/tFemLk3tZKtezNnH+TsrZD9WGNT8QtDGxaooAwAAPAbCh6faAUAoBQCgF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552" name="AutoShape 16" descr="data:image/jpeg;base64,/9j/4AAQSkZJRgABAQAAAQABAAD/2wCEAAkGBxQTEhUUEhEVFhUXGBcaFxgXFxcUFRcUFxYXGBUZGRQYHCggGhslGyAXITEhJSkrLi4vGR8zODMsNyguLisBCgoKDg0OGxAQGy0kICQsLy80LzQvLCwsLCwsNS8sLC8sLCwsLCwsLDQsLCw0LCwsLSwsLCwtLC8sLCwsLywsLP/AABEIAS0ApwMBEQACEQEDEQH/xAAcAAEAAgMBAQEAAAAAAAAAAAAABAUCAwYHAQj/xABOEAACAQMCAwQFBggJCwUAAAABAgMABBESIQUTMQZBUWEiMnGBkRRCUmJyoQcjM4KSorGyFkNTc3SDk7PRFSQlNDVUVZTB0uFEY7TT8f/EABsBAQACAwEBAAAAAAAAAAAAAAADBAIFBgEH/8QAPhEAAgECAgUKBAMHBAMAAAAAAAECAxEEIQUSMUFRE2FxgZGhscHR8CIyM+EUUvEGFSM0QlNyQ2KS0iQlov/aAAwDAQACEQMRAD8A9xoBQCgFAKAUAoBQCgFAKAUAoBQCgFAKAUAoBQCgFAKAUAoBQCgMZZAoLMQqgEkk4AA6kk9BQHPfwjeb/UoOav8ALysYbcjxjOC8viCq6D3PVOvjqNHJu74IyUWzVKLv+MvVDHotvbqDj+taT9I4Hsqg9LTfyxXW/wBDPkyNzb8HVFcxyIM6luI1BP8AWwaVX3BvZWcNK2ynHs+45M2Lc8QmBEgjtFGxMJFzK/eGVpIwsa47jG5P1cb+1tKxVuTV+k8VPiF4e2Axubtx9NJgenXKKq757gpqo9JV77Uuoy1EbIIrpRqt77nAHdLlEOPqiSEIyHzYOR4VNDSs4u1SPYeOmTLPtIutYrqM20rHChiGhlbwinAAY+CsFc4J043ra0MTTrK8H1byNpovanPBQCgFAKAUAoBQCgFAKAUBHv71IY2llYKiDLE+HsG5J6ADckgCgOdjs3vCJbtCsYIaK1PRcbq84Gzy9CF3VNurDVWhxukHJ6lJ5ceP2JYx4l5WoMyHy+YSOkYOG8ZGGxBP0R0PiRjoCGkvqrn8D0yYanCj1UAJ8C3zB7hvjzQ15sV+Pv31nhtl2Ibu6N7O4+79hNeLgDCa3OdceA/fn1X8m/6N1HmMglLc9gMAqyekuUkXYn5ykb6WHRhv06HII7jXt3HJ7D0+OizK0M8atkYZGAZHXxAPUeXd8Cfc4vWizwr0upLDAkZpLPprYlpbb+cc7yQfXPpJ1YsuSm9wWkFU+Cp83Hj9yKUbbDqQa2hgfaAUAoBQCgFAKAUAoBQHLufld0Sd7e1fCjulux67nxEXqj65c4yimtRpTFaq5KO/b0cCSC3l3WhJDCXOMDqdh5edeoH1EAAA6DYeyjdwYwpjPiTk+3/wMD3UbBsrwHwCgMGi31DY9PaPA/8ATw38Tn2+VgJY847iOh8DROwMsZGCB5jqP/ygKns+5tpjZn8kVL2p8I1IEkGfqEqV+o2PmE102AxXLU7S+Ze7kMlZnS1eMRQCgFAKAUAoBQCgK7tFxA29tLKoDOqnlqTjVK3oxJn6zlR768bSV2CNwewEEEcQOrSoDMerud3c/WZizHzJrj61R1Jub3k6VibUZ6KAi3l+kTRK7YMr8tBgnL6GfG3T0VY5PhWcacpJtblfy8wSSawB9oBQCgFAfKAqO1MTcjnRjMtuwnjA6kxg60H24zJH+fVvA1uSrJ7nk+sxkro6KCYOqspyrAEHxBGQfhXVEJnQCgFAKAUAoBQHwMPEUBQdrmybSMjIkuo8/wBTHLcj9aJaq42Wrh5vm8cjKO0s65QmFAKA4btJfa762YH8VaTIJD1BnuBylGfqK6k/zo8DWxoQtRkt8ll0LPvt3Huo2tbgfe3krPNGEyTaILvSvVpA+Il/ORLlcfXFMGkoNv8Aq+Hq397iz2NPXvzK51lzxSJIDcM45QUPqALZUgEEBQSc5GABk5qlGlKU9RLMxKntHxySOO2ktBFKJpQMsTpaMwyyDS6nALFVAY5A1dDU1ChGUpRqXVl33S89gScmkt5a8J4klxGJIycbhlOzo49ZHXuYHYj/AKVDUpypy1X+oJtRgUBrhmV1DKwZT0IIII9tetOLswQuwx/zKOMfxJlgGfC2leBfuQV2NKevCMuKTIGXrMB1IFZnh9oBQCgFAYyyBQWYgAAkk7AAbkk+FAcpBA18OdcFhA28NvlkXl/NecDBdmG+hvRUEDGoE1o8bpCWtqUna2/0JIw4mibszZAqI+H2oY50sIUVtsZYFQCAM9cjqMZzVGOIrLNzfazPVRHm4bJDdWI5zGHnSYjd2l0S/JLnBSV/TCldeUYsBhcacEGy8ZOtQnCWdknfrRjqpPI6+tWZkTinEEt4mlkOFUdwyzEnCqq/OZiQAO8kCs6dOVSSjEHHwz3+pn5iAzr6QZiy2pBOkRRacSMEOkkkAsuo5GFq+1QslbZ/9dL3emXOWPwsss+k3rwuPkGDBKMGDZJ1sXyXcv1Lkktq65Oaw5WWvr7/AH3FxU4qGpuNPDIJ+bJJcFS3LhiDKc8wQtMeYVwNJbmDK9xBxtisqkoaqjDi30Xtl3EVClKm3cjzRyLCLIIxi58LwuB6KQJMkzxP9HTpKqehVlHUHOacXLlb52aa4tq112589yB0GqitsufL6zmQCOBQ0LTwygZCm3ZZkebTnrE6cz0RuGY4yG9FCcH8U9tmunLLrTt1d+c6DU1KHEsJbV1k51vJypTgNkaopQOgljyM47mBDDxxkGJSTjqzV13roflsJatBTzWTJi9pp1GJLCRm8YZYXj+MrxsP0fjWH4aD2TXWnfuTXeVHQqLcQbqOW5bVcFo1AISKGWRdOervKhUs+BsBsuT1zmpIuNJWhm+LS7k75eJPTw2+ZYdhgESeFc6YbhgoZmc4kSOb1mJJyZGOST31FjLuUZvevC68irOKjNxREso5pGuItTx2yXEpPJJE0zuQ5XWu8SLnOVIZieoAOq88a6dCEIbbbeBFq3ZKXs5Zn0n4fbSA9ZCq3D7bZZpE1Hz3J++qMsRWb+d37PMy1Ub5OEm2HNsBp0jJtg2IJUHVUQ+jE+PVZcDONWR0s4XSM4S1ajuu9GMocDo+HXqTxJLGcpIoZcgg4IzuDuD3EHoa6EiJNAKAoO3Lf5myd0skELfYuLiKGT9RmqOtLVpyktyZ6tpY6a44nIYmVObNIwVVzljsFjjB1E+xuYc1JZu0V7b9oHP8Rt7iSFb6QmMQuk8VuBusA2laU9WmaAyYUYVS2PSI1Vv6ejowoyjtk198uuxE55l5xTjcFuAZZAC3qIuXkk8kjXLP7hWhp0Z1PlXoulkvMc6xkuJFmnXQqbww5B0EgjmSEbGUgkbZCgkAkkmrXw046sM77Xx5lzeJdoULfFLaTKjLQoDVHdIzFVkQsvrKGBZfaAcisnGSV2jxSTdkzbWJ6ap7pExrkVcnA1MFyfAZO5rJRlLYjxyS2s21ieigFAQ0vvkk5mf/AFeVVWZu6J0zy5SPoEHSx7tKHpqIk1OVhqr5ls5+K6eHHPfYpYmm7666zbwDhNwLZbyF258xeaSCQkRSpLI0kaYOeTIsZVQ48PSDbY3FTAU6lJQe1Lb72mvUmmXXDL1ZNEseQk65ww0ssqjdWXqHwGBHcY656pTlBuEtsffvpJk7os1GOlQgrOx5A+VxAYWK7kA/rUjuW/WlaurwUnKhBvh4ZEMtp0NWjEUBVdqLFprWVIwDJgPFnpzomEkOfLmKteSipJxe8GPDL1Z4Y5k9SRFdfHSyhhkeO9cdUg4ScXtRYKztaoFhc6h6PLkZx9QktJ+rmp8I/wDyIdKPJbCX2zvHjgURvoMsscRkwCUVyckZ21H1ATnBcbHpXTVpuFNyW4jpRUppM4nshwyO358SJvHLjWQNbxsiSJqfGWA1Ffza0uJqSqasm9q6uBtaEFC8Vuf3OhqoTmEsmkZrKMbs9SuQpbnmI6I2lirBW+ixBAPuO9Tck4tNrIyqUpap5z2O7L3cV7G7xNGsZJdyRgjBBAIPpav/ADWzxWJpSpNJ3uaihQqRqJtWserVpDaHmn4Q+zt1NdCSOJpUKKq6cHQRnKkE7AnfPTetvgcRShT1ZOzua7FUZyndK6Ow4aJLe0hSU5dEAbfO47s9+Btnyqo4xq1W47GzZYWk9VRkZ8O4rrOKyrYbUVyzVoaquXFUiqVnaM5gMeM81o4sdPRldVf4IXPuqWh89+F32bO8jq/Lbjl2l/2FmYLNbly6W7IkZPrKjRqwiY/OKAjBO+llzk7neYWrKpTUpbTVV6ahNxRq7PR6oZSndd3bJ7Vu5dWD3AtrHsY1otINfiZdXgIbC95gxqztjOem3WqFtxkQuxiE2/OIwbl3n6YOiQ/iQR4iERA+YNdfQp8nTjDgiBu7L2pTwxlfCk+AJ+FAcnwXtpqt45Lq3kjd40kXkxy3McquoZeW0anDbgaGwc5xkekYI4qlK61krZZ5HtmTuzdu8dtGsi6WwzFMg6NbM+jI29HOnbbauZxVRVK0pR2XJkrImX1qssbxuMq6sjDxVgVP3GoYycZKS3HpF4LELvh0K3KhtcKLKMkfjFADlWG4IcEgg5BAI3rsk1JX4lfYctccKms7tTJIJYZ1ESSHIl5keuSNZQBpJKc30xjOlQQDjOsxmGjGneO537faL+GruU7S3rwLOtSbA03cWoYqSnLVZnCVmUfC4WFxLGx9UI67Y/FuCvXv9NX+Iq7Wqp001zr31MzlXu3E6ICteyErZ+MBWb8RcFFJDSLESoI64XPMceaqR51KqN18yvwv7S62RupZ7H77yyBzURIQeNMqwySP6qIzH2KCamoN66S3mSq8mnLgQez/AAcxRxhvXCrq+3jLffmp8RieUbtsJOVbgky8qkQlXccPmu7qOOBkQQDmSSMC2hpFeOPQnRn0804JwMqSDsDscFh1OMnLY8vP0KWKraskl73Ha2lnFZW7BAdKB5HZjqd2wWd3bvY/4AYAArbxikrI1zbbuyB2XtylpAr+vy1Zz4yONch97ljXJYmevVlLnJlsJPF7Qy280SHS0kcig+DOpAPxOajpyUZqT3M9ZXwdp/xKRw2sxudIXlPG8SRsAAeZOV0BB4qW1AeiGrqZ4yjGGvrLz7CDVZcdnOIm5tLedlCmaGOQgdAXQMQM92TVk8LE0By/ZX8XG1odmtW5QG+8HW2bfqDFpBP0lcd1czpGi6dZvc8/Umi7ou6oGRovrpYo3lc4SNWdj4KoJJ+ArKMXKSit4Meydq8dnbpIMSCJDIPCRhqkH6RNdklZWRXNvH+Fi5geIsVJwUcbmOVCGjcDvKsAcd+Md9GlJWZ6m07o5Lh10XUh10SxnRKnXRKMZAPepBDKe9WU99c5XoulNxZuqVRVI6yJVQkhWcXgcMk8SlnjyGQdZIWxrUd2sEKy571xtqJqalJNOEtj7nu6uP2I6ifzLd4E20uklQPGwZW6EfAgjqCDsQdwRio5RcXZmcZKSujdWJ6KAp71/lEogXeONlec92pcNHDn6ROlmHcoAPrirEFycdd7Xs835Ln6CKT15aq2Lb6FxVclI9/diJC5BPQKo3Z3Y6URR3szEADxNSU6bqSUY7zGc1COszo+yvCWt4fxmDNKxkmI3HMYAaQe9UUKgPeEBro6cFTiorcaSc3OTkyyvrcSRvGejqyn2MCDWZiUnZa6MlpAzbPy1WQddMqehKv5rhh7q5HE0+Tqyjzk62FrUB6VXaW8aOAiP8tKRFCOuZpNkOB81d3bwVGPdVnCUXWqqPb0HknZFzw2zWGGOFPVjREX7KKFH3CusICTQFLxzhLu6z27Ktwg0+lnlzRZyYpMbgZ3VwCVJOxBZWgxGHjXhqy/Q9TsQW7QhNri2uYm8BBJcIfZLbq648MkHyHStDPRleLyV+v1JddGBSS+ZV5UkdoGDSGVWiknKkFI1ibDrHqALFwMgaQCGJF/A6PdOXKVNu5GEpXyR1dbYwFAc52m4GzN8ptgOeqhXQnSs8QJIQt3OuSUY7DJB2bIgxFCNaNnt3EtGs6croprG9WUErnKnS6sNLxuOqOh3Vh4eYPQg1oKlKVOWrJG3hOM1eJIqMzK244T6bSQSGGRt2wA0chxgGSI7E9PSUq2wGcVNGrlqzV13rof6rmI3TzvF2fvcYGS9G3LtpPrc2WH9Tlvj9KvbUXva6k/NeB5eotyfavJhrS4k2lmWJO9YAdZ8Rz33A+yqnzFNenH5Vd8/p6tjVnLa7dHqT7S1SJAkahVGcAeJOST4knJJO5JqKUnJ3kSRioqyF5dpEheRgqjG/iScAADcsTsANyTgV7CEpvVisxKSirsn9neCu8i3VyhUrnkQnrGCMGSTu5pGRj5gJHUmt7hcMqMc9rNTXruo+Y6urRXFAczdW8lpLJJHE0tvKS8iRjVLDMR6bpH1dH6lV9INkgNrOnW47Aut8cNviZxlYxHaRG2ht7uV+5RbTRe4yTqka/nMK1cdG4huzVutGeuiVwnhcrS/KbrTzACsUSEskCt6x1EDXKwwC2AAPRX5zPvMLhI4eNlm3tZHKVy+q0YigFAKAUAoBQCgKHtHwOF8zmT5PKi7zgqo0DfTKG9F067N0ycFSc1HUpRqK0kZwqSg7xODi7VqrFHBmVf4+3SRomH2WGrPkhkH1q0tfD04StGpHobSfp22LK0rQi9WpJJ9PuxMj7W2R63UanwkJib3rIARUf4WttUW+jPwLkcTSkrqSJA7QWh6Xdv/bR/91Y/h6v5X2Mz5WH5l2mibtZZL/6uInwRuY36KZJrJYWtt1X15eJjLEUoq7kiHN2wQlRHHJhjjmyxyRxL5sFRpP1QPEjrWVOhCUtWVSK60/t3lKWlcPfVjJN9J2PZjgsDaLo3C3cnzJF0mGPbB5MakhD1BYln3ILY2rdUqEKStFFepVlUd5HUVMRigFAKAUAoBQCgFAKAUAoBQHO9qe1cdp+LVebcMMrEDgBegeR8HQmc9xJwcA4OIMRiKdCGtN+r6CGtXhRjrTZ5xxCeW5cSXUnNYHKrjTDGf/biyQD9Zst591c1itJVa2S+GPD1ftGhxGPqVclkuHqY1riifHQHqAfaM1kpOOxnqbWw1fJI/wCTT9Ef4Vny1T8z7WZ8rPi+02JGB0AHsAH7KwlKUtruYuTe1mVYmJ8ti8UnNt5DDJ3svR8d0iH0ZB7dx3Edau4bH1aGSd1wflwLeHxlSjkndcPew9B7K9sVuGEM6rFcb6QD+LmAGSYid843KHcb+sBmumwuLp4iN4bd63o3+HxMK8bx28Dq6tFgUAoBQCgFAKAUAoBQCgOe7Y9pBaRhUAa4lyIlPQYxqkfG+hcjPiSo2zkQ4ivChBzn+pFWrRowc5HmUaHLMzF3c6pHb1nc9592AANgAAMAVx+IxE689ef6HMVq0q09aX6GdQEIoBQCgFAKAUBhPCGGDnqCCCVZWByrKw3VgdwR0qWlVnSmpwdmiSnUlTkpReZ6F2H7TmcGCcj5RGuc4AE0WccwAbBgcBgOhIOwYV12ExUcRT1lt3rh73HTYbExrw1lt3o6yrRYFAKAUAoBQCgFAKAi8Tv0gieaVsJGpZj1OB3Ad5PQAdSQKA8guLuSeV7ibaSTGF68qIZ5cQPlkknvZmPeAOR0hi/xFTL5Vs9TmcbieWnlsWz1MaoFMUAoBQCgFAKAUAoDEs6sskTaZYzqjY9NWMEMO9GGVI8Ce/Bq1g8S8PUU1s3riixhsQ6FRSWzf0HrfZ7jCXcCTICNWQyH1kkU4dG8wcjPfsRsRXYxkpRUo7GdTGSkk1sZZVkeigFAKAUAoBQCgPM+33F/lE4t1P4qBg0ng9xjKr5rGCG+0R3pWn0ti9SHJR2vb0ffwNXpLE6keSjte3o+/gUFc0aEUAoBQCgFAfGYAZJwPE7CvUm3ZHqV8kRoeJQu2lJo2bwDqT8AaklQqxV5RaXQyWWHqxWtKLS6GSqiIRQCgLPslxj5JcjUfxFwVSTwSbZYpfYdo29qHYKa32iMX/oS6vNefabjRmJ/0pdXoesVvzdCgFAKAUAoBQFV2o4v8ltZZsZZQBGp+dK5CRL7C5XJ7hk1jOShFyexGMpKMXJ7EeS20WlQCxZtyzHq7sSzsfNmJJ9tcTXqurUc5bzk6tR1Jub3myoiMUAoDUkbSyGNG0gAGR8AlQfVVc7azud84G+NxW/0Loj8W+UqfIu8t0KMba89m5cenm8SyHZ+3xgxkn6Rdy/6erUPca7WOj8NGOqqat0FrlJbrdFlbsKviML2xGNUsbkKmd3WUnCIzd6t9I7jG5Oa5vSf7PrWjLD5XdmuHORyw8auccnv4W49PNv3WLGz4Guzz4lk67jMaHwRDtt9I7ny6De4HRVDCR+FXlxM1JQVqeXi+l+Ww3SWxuWaFFjESYEjugkGogHlxocDIBBLHYZAwTnFfSek44f+HFJvuRnF8mlJ3u9nqysexa3kMDOZF0h43b1ihJUqfEqR18GWuKxsIu1WKtfJrdf7+TKmKjF2qRVr7Vz/AHM615TFAYTRB1KsMqwII8QRg1lCThJSjtRlGTi1JbUemdhOLm4tF5japYiYpSepdANLnzdCj/nV21CqqtNVFvOso1VVgpredFUpIKAUAoBQCgPOvwk3+u4htwfRiUzSdfXfVHCPDoJjj7BrU6YralFQW2XgvaNbpOrq0lBb/Be0czXMHPigMXkAxk4ycDzO5x+2soxcr23ZmSi3sMqxMTPg04jt2lKlmklfCr6zsZeVEoztkgIMnYeyvpOjtTC6PhKWy131m21L6sFuS8LvzLZeD3BHMM4SU9IwNduBjZGyAxOc5caT5YGDqZaeq8rrRXw8DzlKaytlx3++YwtXWaON2THRgDvpcZHXvwc711FOSqQjPjmeSThJpM+NJJLIYoMArjmSsMrHkZChfnyEb46AEE9QDr9I6TjhVqrOT7jJRjFa0+pcfsXfD7JYYxGmcDJJO7MzEszMe9ixJPtrjKtWVWbnLayGc3J3ZzfaOQNdqB/Fw7+GZXyB7QEz+cPGoMS7UEuMvBfcwrO1JLi/BfcgrICSAdxjI8M9KoOLSTexlRxaVzKsTEUBd9hL/k3wQn0LlCv9dEGdMDzj5uT9Ra6DQta6lSfSvPyN1oqrlKm+n1PUK3puBQCgFAKAUB4zf3XOubmbfDzMF+xFiFMeRCavzzXK6Wq6+It+VW8/M53SVTWr24ZeZqrWGvFAQpfSnQd0alz9pvQQ/DmVaj8OHk/zNLqWb79UsR+Gi3xdupZvvsTaqlc+8HjV0ktnzlHLqQcNpdzIjow6FXyPIqPGvomh61PF4JU5Z2VmjaxqNxjUXCz6UrZ9K8Sbc8dniQwuNUxB5cy4Klc45jwg6wy9SFUqSBuucDWYjRCpVleaUHxeZJGlCT1ls4ej2e95K4aqCJBEcoFAU5zkLtufHbfzzXV09XUWpsIptuTctphbzyW7uRG0sUjayE0iSOTSqnZiA6EAd+QfEH0dHpTRU68+Vpbd6Mvhmkm7Ndj+/vp3XPamNFOqKZZD6kbJgyN3KrqSmfHfYZPQVoa2jq1HOqrLjuRjyL23Vt74eZQQq3pM5BkdizkdCxwMD6oACjyUVpMRW5Wd1sWS6Peb5yjWq8pK62LJdHvaR5BpnU90iFT9pDqT7jJWcfiw7X5XfqeT71EyXxUWvyu/U8n3pEyqpXFAarm4MQWZc5hdJQB1IiYMyj7Shl/Oq5o+ryeIi+Lt25FrBVNSvF9Xae3RuCAQcgjIPiD0rsTqDKgFAKAUBA7QX/ye1nn/AJKKR/0ELD9lAeO2UGiNE+iqjzOAATXDVZ8pUlPi2zkKk9eblxZuqMwFAQ7LeSZsfOVB5hEB/eZqtVsqdOPM32v0SJ6uUIR5m+1+iRMqqQGmeEkqyNokTOhsZxnqrD5ynvHs6EAi7gcdUwdXXh1riT0azpvintXvfwfkS7e5jndVk1wzhWGEkePUhxq0SKRrXIB8RgZA7+8oYjCaSgm82tz2o2EZWjrQzj0bOlbvBm6w4QY5mk5hKYKxplgFViCQVzp2I2IAO5zk71ep0HCblfLctyPZ1daGrbPezTxG6jLuJWk0R6VSKJ2jklnYayMoQ2FQoeoUayT0FajS+MqU5KnTlqpZt8Pfaz2CcY62We97Euvi78/AgW0DZ1yuXfBC5OoRoTnQpwMnplyMtgZ7hXJaR0nVxbUW/hXfzsoYjEcp8MFaPi+L8luJVawqkPimwR8epIh9zHlsfgxq1hc3KHGL7viXeixQzco8U+7PxRMqqVxQAjOx6V6nbM9PSvwf3XM4fb5JJRDESepaBmhJPnlK7mnPXgpcUn2nXwlrxUuKudDWZkKAUAoDmPwkT6eHygdZGhjx5STIrfqlj7qhxE9SjKXBMiry1aUnzM87riDkhQCgIfCR+L1fSaRvczsV+7FWsXlU1eCS7Er95PiPntwSXYl5kyqpAKA1zwK4w6gjrv3EdCPAjxrOnUnTlrQdmZwnKDvF2YjlnjGmOYMvQc0F2XzDggt7GyfOujw37S14R1ai1nufqWo4qL+eOfNlfq9Owwt7UKzOSWkbGt2xqbAwOgwB5DArS4vHVsVPWqPq3EFWvKpk9i2LcvfE31TIRQEXiqEwyAddDY+0BkffirGFko1oN7Lrs3k2HaVWLey6JEb5AI7wD8d6hlHVbjwImrOxlWJ4KA7n8F0+beeP+TuHHukSObPxdvga7DR0tbDQfNbsyOowMtbDx97MjsquloUAoBQHEfhSlPLtUHzrjLfZSGY/vaKoaTlq4aXPZd5T0hK2Hl1eJxdcicyKAxkbAJ8AT8KyitaSR6ld2I/CY9MEQ8I0Hv0jNTYuWtXm/wDc/EmxMtatN878SVVcgFAKAUAoBQCgBGdvGvU7O57exD4MTyIs9eWgPtCgGrGMVsRO35n4k2Kty07cWTKrEAoDqfwYzET3cfcUt5B7SZkb7lSun0PK+Ha4N+R0Gi5XotcH6HoVbY2QoBQCgPO/wnXH+c2keR+TuHI785hVce4vWp0w/wDx0udeZrdKP+Clz+pzFcwc+KAj8SbEMh8Ec/BTU+GV60F/uXiS0FerFc68TbAMKo8AP2VHUd5N85hJ3k2Z1gYigFAKAUAoBQAUBE4T+SXyLD4Owqzi/rPq8ET4j6j6vBEuqxAKAu+wFzp4jo2/GW0h88xyxadvY7fCuh0I/hmujzN3ol/DJdHmeoVvDbigFAKAi8R4dFOmieJJU+i6hxnuOCOvnQHl3D+z0L85gZUxcXKALK+lViuJI0AViQPRUd1aLGaqquOpHsXjtLNLRuGq01KcFfsN7dlE7rm4H50R/bGaq/w/7ce/1D0Jg/y97KPtfwMRW5CTzsz6xhjHjSsMkjZ0oNsLj3ireChSlVvqJaue/d0tkNbRuFw6VSMc0+PWbcVzxxQoBQCgFAKAUBskmJVVwuFzggAE6jk6j1PlnpWcptxUeHvMycrpLga6wMSP2W4SJuarTTIVZmUIUxoaedPnIfnRsffW/rwp8nTm4J3iuO1JcGjr8Fo/DYmmpTjnZeBfjsovfc3B98Q/ZFVb+H/bj3+pc/cmD/L3sice7PxRW0suqZmjRnAMrgEqM4IQgHPT31Nh3F1YrUjm+C87nstF4WnByjBXS6T1DhfBbe3BFvBHFnqUUKWPizdWPma6FK2SKqVskT6AUAoBQCgOJ45YyW00kyo0ltKdb6FLvBLgBm0Lu0TYDHAJVtROQ2V1+MwjqfHDb4lvDYhQ+GWwhrxq3KcwXMOgdW5iaRjrk52rUulNO2q79BseUha90buHcB+XcySUSRwmNoodtDvrZWkm0sDgeiqrqG41nGGGdxhMLqQevtfgavF1VVeqthw8EM7ayskTBZJkAZWQkRSvGGLqxG4UH1e+qNXRdBOybXY/LzKcP2bhWpqcJtX45n1mnX1rYt48uRGH65Q/dVWWin/TNdaa8LlOr+zOLj8rT7j4bojrDMP6tm/czUD0ZX3W7fUqS0Hjl/QYf5SX+Tn/AOXn/wCyvP3ZieC/5R9SP9z43+2z6OIr9Cf/AJef/wCun7txP5V/yj6nn7oxv9tnz/KS/wAnP/y8/wD2U/dmJ4L/AJR9T39z43+2zNbvPSGY/wBU6/vAV6tGV99u1eRnHQeOf+mfVeZvVtmHm7xqD+izH7qmjoqX9U11XfoW6f7N4uXzWXWar2C7CMy8gEKTpGuQkgEhQTpHvIq1T0ZQT+Jt9i9fEvR/ZjVi3Kd+jI7OLgBgtoLm3Mk40s0qgDW8M+mTUiKPSZH3Cjcq74ycA7GthE6Kpw3bCfCSVCyWzYZpxm3KF/lEWkZyS6gLjqGyfRI7welaV0pp2adzcKpBq9zZYWjXzppVhaqyu8jArzijBkjiB3ZCwBZ/VIGkZ1ErssHg5Rlrz6kUcTiVJasTvq2hRFAKAUAoBQCgIzWERfWYoy/0tC6v0sZoDK+uRFG8jeqisx9igk/cKA8g4LEywRB/X0KX+2w1P+sTVKbvJs6jDw1KUY8xNrEmFAKAUAoBQCgFAdr+DubVYQr05WuHB64gkaJPiqqffV5O6ucpVhqTceDZdvYRF9ZijL/SKKW/SxmvTAk0AoBQCgFAKAUAoBQHNfhEn02MidTMUhx0ysrhZPhHzD7q8k7K5JRhr1Ix4s4uqJ1QoBQCgFAKAUAoBQHRfg5ucPdQk/OjmX7MqcsgfnxMfzqt0neJz2kIatdvjn5eR29SFIUAoBQCgFAKAUAoBQFV2h4DHdoqyF1KNrjdG0sj6WXUAQVPoswwwI36V40mrMyhOUJa0dpxd72XvYfVVLpfGMiGXr3xSNoO3eHHsqGVHgbSlpNrKoutehz3+W4RnWzRYZlPNVo11KxVhrYaSQwIOCdwah1He28vRxlGSve3Tl9iZBco4yjow8VYMPiDXjTW0njOMleLTN2K8Mz5igPuKA1yyqoyzBR4kgD76WueNpbSul7QW4DEScwKCWMStKFAGSWZAQAB3k1lqNbcunIrSxlFf1X6M/A6Oz7M3swzpjtlPRpcyy/2EZCjbxkz4ipo0eJRq6U3U49b9Pudf2b7NR2mpg7ySyBQ8j4yQuoqqqoCqoLNsBnfcnrU0YpKyNbVqzqy1pvMu69IxQCgFAKAUAoBQCgFAKAUB5/w+PBuF7vlVyf05Wc/vVosf9d9RtsJ9JdZrueB20m8lrCx8WiQn4kVXjXqR2SfaSulB7YrsNK9mbQdLaMfZBX9hrP8TW/MwqMFsRR3PBIf8oxRBSIzbyOyB3wWV1UH1vrfdVmNefIOV87ohcP4qWdrPey9Xs3aj+IU+0s37xNVvxNX8xPyUTZBwC1Q5S1gB8REmfjjNYyr1ZbZPtPFRprNRXYOPRj5NImBhgq47sO6qRj31lhc60ekxr5UpdB6LXRGmFAKAUAoBQCgFAKAUAoBQCgFAcFb/lrr+kyfeqGtHpD63Uja4P6ZJqiWhQFDMP8ASkX9Em/voatL+Wf+S8GQv6y6H4ovqqkwoCBxz8kP523HxuIhVnB/WiQYn6TPQ66E04oBQCgFAKAUAoBQCgFAKAUAoDg4fy13/SG/u460ekPrdSNrg/p9ZIqiWhQFDN/tSL+iTf38NWl/LP8AyXgyF/WXQ/FF9VUmFAQON/k1/nrb/wCTFVrB/WiQYn6TPQ66A04oBQCgFAKAUAoBQCgFAKAUAoDgrc5luj43Mn3Kin7wa0ekPrdSNrg/pkmqJaFAUM3+1Iv6JN/fw1aX8s/8l4Mhf1l0PxRfVVJhQEDjn5LPhJAfcs8ZP7Ks4T60SDE/SZ6HXQmnFAKAUAoBQCgFAKAUAoBQCgFAeecFJKysfnXN2fzflUoX9UCtBjneu+rwNvhVakifVQsCgKCc/wClIv6JN/fRVaj/ACz/AMl4Mgf1l0PyL+qpOKAq+1LEWdww6rFIw9qKWH3ip8O7VY9KIqyvTl0Ho6tkZHfXRmlPtAKAUAoBQCgFAKAUAoBQCgMJZAqlj0AJPsAyaA8o7O8SmktouRBqJQM8kj8uLW/pSBcKzPhiRkAKfpVosRCPKyc3v2LN+i8eY21GT1EoosWgvTuJ7YeXyeVv1ueM/AVDrUfyvtX/AFJLVOK7PuHvriLeaAOg6vASzAd5MDDVj7Jc+VFCnL5XZ8/r62GtOPzK/R6fqV0lyrcSt3VgUa0lIYH0SpdGBz4YFSqLWHkms9ZeZG5J1otcH5E+Piks29tCDGeksrFEYfSjRQWceBOkHqCRUTpRhlN58F57l3kinKXyrLiZci968+29nyeX975R9+Ka1D8r7V/1FqnFdn3NPELqZY3W4gHLZWUyQsZFUMpBZ42UMo81146nArKEINpwefB5dj2eB5KUkmpLLm9+p3XZW951lbS/TgiY+0opI+Oa6E0xa0AoBQCgFAKAUAoBQCgFAKA8S7e/hBmmllgtpOXbrqjJUDXN1WQ6iPRTOQNOCcZzvgU6+JcXqxOj0VoWNeny1a9nsXHnfkcK9y5GGkkYDYBndgAOgAJ2FU+Ul7SR0ENF4SKtqX6W34tmuNiu6kqfEEqfiKcrN7WZ/u3Cf214eBc8L7U3UBGJi6/RlJkB/OJ1j448jWD1J/NHrWX27inW0NC16MnHmea78+/qE/FYnuFc5WIpJzIRuwLsrSwocAFJG31HGzy5xgCrkVak+OWfRsb51w6NpzFTC1Y4lUnHPhxvwfB8em9rG3iva+5m2D8lO5IjpOPOT1ifZpHlVNRpw+VX536bPE6ShodWvXl1LJdu19ViilkLeszN9pix+JNZ8rNbH5F5aMwiVuTT6c/EziuHX1JHT7Dsn7pFecpJ7c+pPxPJaMwj/oS6LrwaOp7H9vp7No0kcyWo2ZCAWRCd2RgNRI66SSCBgYJzVujiW3qyNLpLQdOFN1aF8s2tt1vtvue+I4IBBBBGQRuCD0INXjlTKgFAKAUAoBQCgFAKAUBVdqTcfJJhaLqnKFYxqVSGb0dQLEDKglhk74oeq18z84cQ4ZLbejPBJCBgfjEKr5Yf1W9xNaqdCqndq532G0pgpQUYTUbZWeXjl3kZWB6EH2HNQuLW02MakJfK0+syrwzGKHtjAj0h7D+0VMvpPpXma2b/APYQX+yXjEzxUJsrCh4fCQOpr1JvYYynGPzNI3cPtZJziCN5jnGIkaTB8yoIHtOKljQqS2Io1tKYOkviqJ8yz8D9A/g6guY7GKK7jMbx5RQWVjyR+SzpJAIXC4z83zraxvZX2nAVnB1Jcn8t8ug6WvSMUAoBQCgFAKAUAoBQCgPhFAVt32dtJfytnbv9uGNv2rQ8sQj2I4d/w6190MY/YKGSbWw+fwG4d/uFt/ZL/hXlkZcpPiz7/Afh3/D7X+xTPxxmvTHWd73Pn8BuHf7hb/2S/wCFeWRlyk+LPo7EcO/4fa++GM/tFemLk3tZKtezNnH+TsrZD9WGNT8QtDGxaooAwAAPAbCh6faAUAoBQCgF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3554" name="Picture 18" descr="http://images.clipartpanda.com/clipart-girl-y9Tzq6ei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55827" y="2400300"/>
            <a:ext cx="423863" cy="762000"/>
          </a:xfrm>
          <a:prstGeom prst="rect">
            <a:avLst/>
          </a:prstGeom>
          <a:noFill/>
        </p:spPr>
      </p:pic>
      <p:pic>
        <p:nvPicPr>
          <p:cNvPr id="193558" name="Picture 22" descr="http://content.mycutegraphics.com/graphics/kids/boy-carrying-footbal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51524" y="3524251"/>
            <a:ext cx="375814" cy="714475"/>
          </a:xfrm>
          <a:prstGeom prst="rect">
            <a:avLst/>
          </a:prstGeom>
          <a:noFill/>
        </p:spPr>
      </p:pic>
      <p:pic>
        <p:nvPicPr>
          <p:cNvPr id="193560" name="Picture 24" descr="http://sr.photos2.fotosearch.com/bthumb/CSP/CSP280/k2804208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60775" y="2986087"/>
            <a:ext cx="674370" cy="971550"/>
          </a:xfrm>
          <a:prstGeom prst="rect">
            <a:avLst/>
          </a:prstGeom>
          <a:noFill/>
        </p:spPr>
      </p:pic>
      <p:sp>
        <p:nvSpPr>
          <p:cNvPr id="26" name="任意多边形 25"/>
          <p:cNvSpPr/>
          <p:nvPr/>
        </p:nvSpPr>
        <p:spPr bwMode="auto">
          <a:xfrm>
            <a:off x="2562225" y="2749550"/>
            <a:ext cx="1143000" cy="460375"/>
          </a:xfrm>
          <a:custGeom>
            <a:avLst/>
            <a:gdLst>
              <a:gd name="connsiteX0" fmla="*/ 0 w 1143000"/>
              <a:gd name="connsiteY0" fmla="*/ 22225 h 460375"/>
              <a:gd name="connsiteX1" fmla="*/ 419100 w 1143000"/>
              <a:gd name="connsiteY1" fmla="*/ 31750 h 460375"/>
              <a:gd name="connsiteX2" fmla="*/ 923925 w 1143000"/>
              <a:gd name="connsiteY2" fmla="*/ 212725 h 460375"/>
              <a:gd name="connsiteX3" fmla="*/ 1143000 w 1143000"/>
              <a:gd name="connsiteY3" fmla="*/ 460375 h 4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460375">
                <a:moveTo>
                  <a:pt x="0" y="22225"/>
                </a:moveTo>
                <a:cubicBezTo>
                  <a:pt x="132556" y="11112"/>
                  <a:pt x="265113" y="0"/>
                  <a:pt x="419100" y="31750"/>
                </a:cubicBezTo>
                <a:cubicBezTo>
                  <a:pt x="573087" y="63500"/>
                  <a:pt x="803275" y="141288"/>
                  <a:pt x="923925" y="212725"/>
                </a:cubicBezTo>
                <a:cubicBezTo>
                  <a:pt x="1044575" y="284162"/>
                  <a:pt x="1093787" y="372268"/>
                  <a:pt x="1143000" y="460375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任意多边形 26"/>
          <p:cNvSpPr/>
          <p:nvPr/>
        </p:nvSpPr>
        <p:spPr bwMode="auto">
          <a:xfrm flipH="1" flipV="1">
            <a:off x="2486025" y="3225800"/>
            <a:ext cx="1143000" cy="460375"/>
          </a:xfrm>
          <a:custGeom>
            <a:avLst/>
            <a:gdLst>
              <a:gd name="connsiteX0" fmla="*/ 0 w 1143000"/>
              <a:gd name="connsiteY0" fmla="*/ 22225 h 460375"/>
              <a:gd name="connsiteX1" fmla="*/ 419100 w 1143000"/>
              <a:gd name="connsiteY1" fmla="*/ 31750 h 460375"/>
              <a:gd name="connsiteX2" fmla="*/ 923925 w 1143000"/>
              <a:gd name="connsiteY2" fmla="*/ 212725 h 460375"/>
              <a:gd name="connsiteX3" fmla="*/ 1143000 w 1143000"/>
              <a:gd name="connsiteY3" fmla="*/ 460375 h 4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460375">
                <a:moveTo>
                  <a:pt x="0" y="22225"/>
                </a:moveTo>
                <a:cubicBezTo>
                  <a:pt x="132556" y="11112"/>
                  <a:pt x="265113" y="0"/>
                  <a:pt x="419100" y="31750"/>
                </a:cubicBezTo>
                <a:cubicBezTo>
                  <a:pt x="573087" y="63500"/>
                  <a:pt x="803275" y="141288"/>
                  <a:pt x="923925" y="212725"/>
                </a:cubicBezTo>
                <a:cubicBezTo>
                  <a:pt x="1044575" y="284162"/>
                  <a:pt x="1093787" y="372268"/>
                  <a:pt x="1143000" y="460375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任意多边形 31"/>
          <p:cNvSpPr/>
          <p:nvPr/>
        </p:nvSpPr>
        <p:spPr bwMode="auto">
          <a:xfrm>
            <a:off x="4381500" y="3140075"/>
            <a:ext cx="1333500" cy="574675"/>
          </a:xfrm>
          <a:custGeom>
            <a:avLst/>
            <a:gdLst>
              <a:gd name="connsiteX0" fmla="*/ 0 w 1143000"/>
              <a:gd name="connsiteY0" fmla="*/ 22225 h 460375"/>
              <a:gd name="connsiteX1" fmla="*/ 419100 w 1143000"/>
              <a:gd name="connsiteY1" fmla="*/ 31750 h 460375"/>
              <a:gd name="connsiteX2" fmla="*/ 923925 w 1143000"/>
              <a:gd name="connsiteY2" fmla="*/ 212725 h 460375"/>
              <a:gd name="connsiteX3" fmla="*/ 1143000 w 1143000"/>
              <a:gd name="connsiteY3" fmla="*/ 460375 h 4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460375">
                <a:moveTo>
                  <a:pt x="0" y="22225"/>
                </a:moveTo>
                <a:cubicBezTo>
                  <a:pt x="132556" y="11112"/>
                  <a:pt x="265113" y="0"/>
                  <a:pt x="419100" y="31750"/>
                </a:cubicBezTo>
                <a:cubicBezTo>
                  <a:pt x="573087" y="63500"/>
                  <a:pt x="803275" y="141288"/>
                  <a:pt x="923925" y="212725"/>
                </a:cubicBezTo>
                <a:cubicBezTo>
                  <a:pt x="1044575" y="284162"/>
                  <a:pt x="1093787" y="372268"/>
                  <a:pt x="1143000" y="460375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任意多边形 32"/>
          <p:cNvSpPr/>
          <p:nvPr/>
        </p:nvSpPr>
        <p:spPr bwMode="auto">
          <a:xfrm flipH="1" flipV="1">
            <a:off x="4305300" y="3616324"/>
            <a:ext cx="1466850" cy="498475"/>
          </a:xfrm>
          <a:custGeom>
            <a:avLst/>
            <a:gdLst>
              <a:gd name="connsiteX0" fmla="*/ 0 w 1143000"/>
              <a:gd name="connsiteY0" fmla="*/ 22225 h 460375"/>
              <a:gd name="connsiteX1" fmla="*/ 419100 w 1143000"/>
              <a:gd name="connsiteY1" fmla="*/ 31750 h 460375"/>
              <a:gd name="connsiteX2" fmla="*/ 923925 w 1143000"/>
              <a:gd name="connsiteY2" fmla="*/ 212725 h 460375"/>
              <a:gd name="connsiteX3" fmla="*/ 1143000 w 1143000"/>
              <a:gd name="connsiteY3" fmla="*/ 460375 h 4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460375">
                <a:moveTo>
                  <a:pt x="0" y="22225"/>
                </a:moveTo>
                <a:cubicBezTo>
                  <a:pt x="132556" y="11112"/>
                  <a:pt x="265113" y="0"/>
                  <a:pt x="419100" y="31750"/>
                </a:cubicBezTo>
                <a:cubicBezTo>
                  <a:pt x="573087" y="63500"/>
                  <a:pt x="803275" y="141288"/>
                  <a:pt x="923925" y="212725"/>
                </a:cubicBezTo>
                <a:cubicBezTo>
                  <a:pt x="1044575" y="284162"/>
                  <a:pt x="1093787" y="372268"/>
                  <a:pt x="1143000" y="460375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193562" name="Picture 26" descr="http://images.clipartpanda.com/preschool-center-time-clipart-experience-clipart-royalty-free-friends-clipart-illustration-216843.jpg"/>
          <p:cNvPicPr>
            <a:picLocks noChangeAspect="1" noChangeArrowheads="1"/>
          </p:cNvPicPr>
          <p:nvPr/>
        </p:nvPicPr>
        <p:blipFill>
          <a:blip r:embed="rId10" cstate="print"/>
          <a:srcRect l="2126" r="2126" b="4724"/>
          <a:stretch>
            <a:fillRect/>
          </a:stretch>
        </p:blipFill>
        <p:spPr bwMode="auto">
          <a:xfrm>
            <a:off x="923925" y="1795456"/>
            <a:ext cx="729600" cy="762303"/>
          </a:xfrm>
          <a:prstGeom prst="rect">
            <a:avLst/>
          </a:prstGeom>
          <a:noFill/>
        </p:spPr>
      </p:pic>
      <p:pic>
        <p:nvPicPr>
          <p:cNvPr id="193564" name="Picture 28" descr="http://bestclipartblog.com/clipart-pics/friendship-clip-art-1.jpg"/>
          <p:cNvPicPr>
            <a:picLocks noChangeAspect="1" noChangeArrowheads="1"/>
          </p:cNvPicPr>
          <p:nvPr/>
        </p:nvPicPr>
        <p:blipFill>
          <a:blip r:embed="rId11" cstate="print"/>
          <a:srcRect l="1312" t="1968" r="1312" b="1968"/>
          <a:stretch>
            <a:fillRect/>
          </a:stretch>
        </p:blipFill>
        <p:spPr bwMode="auto">
          <a:xfrm>
            <a:off x="6295016" y="2632175"/>
            <a:ext cx="801366" cy="790568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1029357" y="3231148"/>
            <a:ext cx="10089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pitchFamily="34" charset="-127"/>
              </a:rPr>
              <a:t>houses = hosts 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527828" y="1659523"/>
            <a:ext cx="1215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pitchFamily="34" charset="-127"/>
              </a:rPr>
              <a:t>kids = Processes </a:t>
            </a:r>
          </a:p>
        </p:txBody>
      </p:sp>
      <p:sp>
        <p:nvSpPr>
          <p:cNvPr id="34" name="矩形 33"/>
          <p:cNvSpPr/>
          <p:nvPr/>
        </p:nvSpPr>
        <p:spPr>
          <a:xfrm>
            <a:off x="2494025" y="4755148"/>
            <a:ext cx="3565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ea typeface="굴림" pitchFamily="34" charset="-127"/>
              </a:rPr>
              <a:t>app messages = letters in envelopes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543550" y="3057525"/>
            <a:ext cx="2188747" cy="559802"/>
            <a:chOff x="5543550" y="3057525"/>
            <a:chExt cx="2188747" cy="559802"/>
          </a:xfrm>
        </p:grpSpPr>
        <p:sp>
          <p:nvSpPr>
            <p:cNvPr id="23" name="TextBox 22"/>
            <p:cNvSpPr txBox="1"/>
            <p:nvPr/>
          </p:nvSpPr>
          <p:spPr>
            <a:xfrm>
              <a:off x="5543550" y="3057525"/>
              <a:ext cx="800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Bill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5717002" y="3278773"/>
              <a:ext cx="20152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ea typeface="굴림" pitchFamily="34" charset="-127"/>
                </a:rPr>
                <a:t>transport protocol 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238375" y="2190750"/>
            <a:ext cx="2150647" cy="569327"/>
            <a:chOff x="2238375" y="2190750"/>
            <a:chExt cx="2150647" cy="569327"/>
          </a:xfrm>
        </p:grpSpPr>
        <p:sp>
          <p:nvSpPr>
            <p:cNvPr id="22" name="TextBox 21"/>
            <p:cNvSpPr txBox="1"/>
            <p:nvPr/>
          </p:nvSpPr>
          <p:spPr>
            <a:xfrm>
              <a:off x="2238375" y="2190750"/>
              <a:ext cx="800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Ann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73727" y="2421523"/>
              <a:ext cx="20152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ea typeface="굴림" pitchFamily="34" charset="-127"/>
                </a:rPr>
                <a:t>transport protocol </a:t>
              </a:r>
              <a:endParaRPr lang="zh-CN" altLang="en-US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3171460" y="3859798"/>
            <a:ext cx="18005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pitchFamily="34" charset="-127"/>
              </a:rPr>
              <a:t>postal service = network-layer protocol </a:t>
            </a:r>
          </a:p>
        </p:txBody>
      </p:sp>
      <p:sp>
        <p:nvSpPr>
          <p:cNvPr id="38" name="矩形 37"/>
          <p:cNvSpPr/>
          <p:nvPr/>
        </p:nvSpPr>
        <p:spPr>
          <a:xfrm>
            <a:off x="6391932" y="4183648"/>
            <a:ext cx="10089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pitchFamily="34" charset="-127"/>
              </a:rPr>
              <a:t>houses = hosts 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147453" y="2030998"/>
            <a:ext cx="1215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pitchFamily="34" charset="-127"/>
              </a:rPr>
              <a:t>kids = Processes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4" grpId="0"/>
      <p:bldP spid="37" grpId="0"/>
      <p:bldP spid="38" grpId="0"/>
      <p:bldP spid="3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4755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C2E63ABE-F8D8-4D96-BB17-7E67C679AD22}" type="slidenum">
              <a:rPr lang="en-US" altLang="ko-KR" smtClean="0">
                <a:ea typeface="굴림" pitchFamily="34" charset="-127"/>
              </a:rPr>
              <a:pPr/>
              <a:t>50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96863"/>
            <a:ext cx="7772400" cy="700087"/>
          </a:xfrm>
        </p:spPr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GBN: sender extended FSM</a:t>
            </a:r>
            <a:endParaRPr lang="en-US" altLang="ko-KR" smtClean="0">
              <a:ea typeface="굴림" pitchFamily="34" charset="-127"/>
            </a:endParaRPr>
          </a:p>
        </p:txBody>
      </p:sp>
      <p:grpSp>
        <p:nvGrpSpPr>
          <p:cNvPr id="74757" name="Group 3"/>
          <p:cNvGrpSpPr>
            <a:grpSpLocks/>
          </p:cNvGrpSpPr>
          <p:nvPr/>
        </p:nvGrpSpPr>
        <p:grpSpPr bwMode="auto">
          <a:xfrm>
            <a:off x="3535363" y="3743325"/>
            <a:ext cx="800100" cy="657225"/>
            <a:chOff x="1939" y="2515"/>
            <a:chExt cx="504" cy="414"/>
          </a:xfrm>
        </p:grpSpPr>
        <p:sp>
          <p:nvSpPr>
            <p:cNvPr id="74777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74778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>
                  <a:latin typeface="Arial" pitchFamily="34" charset="0"/>
                  <a:ea typeface="굴림" pitchFamily="34" charset="-127"/>
                </a:rPr>
                <a:t>Wait</a:t>
              </a:r>
              <a:endParaRPr lang="en-US" altLang="ko-KR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2028825" y="28305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4751388" y="3810000"/>
            <a:ext cx="277653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start_timer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udt_send(sndpkt[base])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udt_send(sndpkt[base+1])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…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udt_send(sndpkt[nextseqnum-1])</a:t>
            </a:r>
          </a:p>
          <a:p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4773613" y="3575050"/>
            <a:ext cx="11001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timeout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  <a:p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4857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62" name="Freeform 10"/>
          <p:cNvSpPr>
            <a:spLocks/>
          </p:cNvSpPr>
          <p:nvPr/>
        </p:nvSpPr>
        <p:spPr bwMode="auto">
          <a:xfrm>
            <a:off x="4360863" y="349885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3194050" y="1069975"/>
            <a:ext cx="23336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rdt_send(data)</a:t>
            </a:r>
            <a:r>
              <a:rPr lang="en-US" altLang="ko-KR" sz="1000">
                <a:latin typeface="Arial" pitchFamily="34" charset="0"/>
                <a:ea typeface="굴림" pitchFamily="34" charset="-127"/>
              </a:rPr>
              <a:t> </a:t>
            </a:r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3302000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3194050" y="1411288"/>
            <a:ext cx="55213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if (nextseqnum &lt; base+N) {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  sndpkt[nextseqnum] = make_pkt(nextseqnum,data,chksum)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  udt_send(sndpkt[nextseqnum])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  if (base == nextseqnum)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     start_timer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  nextseqnum++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  }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else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refuse_data(data)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4766" name="Freeform 14"/>
          <p:cNvSpPr>
            <a:spLocks/>
          </p:cNvSpPr>
          <p:nvPr/>
        </p:nvSpPr>
        <p:spPr bwMode="auto">
          <a:xfrm rot="5142103" flipH="1">
            <a:off x="3787776" y="293370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3343275" y="5478463"/>
            <a:ext cx="3686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base = getacknum(rcvpkt)+1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If (base == nextseqnum)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  stop_timer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else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  start_timer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3355975" y="4978400"/>
            <a:ext cx="28336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rdt_rcv(rcvpkt) &amp;&amp; 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 notcorrupt(rcvpkt) </a:t>
            </a:r>
          </a:p>
          <a:p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3448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70" name="Freeform 18"/>
          <p:cNvSpPr>
            <a:spLocks/>
          </p:cNvSpPr>
          <p:nvPr/>
        </p:nvSpPr>
        <p:spPr bwMode="auto">
          <a:xfrm>
            <a:off x="3505200" y="4446588"/>
            <a:ext cx="1054100" cy="674687"/>
          </a:xfrm>
          <a:custGeom>
            <a:avLst/>
            <a:gdLst>
              <a:gd name="T0" fmla="*/ 2147483647 w 664"/>
              <a:gd name="T1" fmla="*/ 2147483647 h 425"/>
              <a:gd name="T2" fmla="*/ 2147483647 w 664"/>
              <a:gd name="T3" fmla="*/ 0 h 425"/>
              <a:gd name="T4" fmla="*/ 0 60000 65536"/>
              <a:gd name="T5" fmla="*/ 0 60000 65536"/>
              <a:gd name="T6" fmla="*/ 0 w 664"/>
              <a:gd name="T7" fmla="*/ 0 h 425"/>
              <a:gd name="T8" fmla="*/ 664 w 664"/>
              <a:gd name="T9" fmla="*/ 425 h 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1614488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1487488" y="3227388"/>
            <a:ext cx="14859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base=1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nextseqnum=1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  <a:p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4773" name="Text Box 21"/>
          <p:cNvSpPr txBox="1">
            <a:spLocks noChangeArrowheads="1"/>
          </p:cNvSpPr>
          <p:nvPr/>
        </p:nvSpPr>
        <p:spPr bwMode="auto">
          <a:xfrm>
            <a:off x="1250950" y="4289425"/>
            <a:ext cx="2047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rdt_rcv(rcvpkt) 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 &amp;&amp; corrupt(rcvpkt)</a:t>
            </a:r>
            <a:r>
              <a:rPr lang="en-US" altLang="ko-KR" sz="1000">
                <a:latin typeface="Arial" pitchFamily="34" charset="0"/>
                <a:ea typeface="굴림" pitchFamily="34" charset="-127"/>
              </a:rPr>
              <a:t> </a:t>
            </a:r>
          </a:p>
          <a:p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 flipV="1">
            <a:off x="1343025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75" name="Freeform 23"/>
          <p:cNvSpPr>
            <a:spLocks/>
          </p:cNvSpPr>
          <p:nvPr/>
        </p:nvSpPr>
        <p:spPr bwMode="auto">
          <a:xfrm>
            <a:off x="2898775" y="4221163"/>
            <a:ext cx="695325" cy="638175"/>
          </a:xfrm>
          <a:custGeom>
            <a:avLst/>
            <a:gdLst>
              <a:gd name="T0" fmla="*/ 2147483647 w 1095"/>
              <a:gd name="T1" fmla="*/ 0 h 1005"/>
              <a:gd name="T2" fmla="*/ 2147483647 w 1095"/>
              <a:gd name="T3" fmla="*/ 2147483647 h 1005"/>
              <a:gd name="T4" fmla="*/ 0 60000 65536"/>
              <a:gd name="T5" fmla="*/ 0 60000 65536"/>
              <a:gd name="T6" fmla="*/ 0 w 1095"/>
              <a:gd name="T7" fmla="*/ 0 h 1005"/>
              <a:gd name="T8" fmla="*/ 1095 w 1095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1530350" y="29273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Symbol" pitchFamily="18" charset="2"/>
                <a:ea typeface="굴림" pitchFamily="34" charset="-127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577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535FC0F4-6F75-4BEC-9A58-E635AC04CA9C}" type="slidenum">
              <a:rPr lang="en-US" altLang="ko-KR" smtClean="0">
                <a:ea typeface="굴림" pitchFamily="34" charset="-127"/>
              </a:rPr>
              <a:pPr/>
              <a:t>51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GBN: receiver extended FSM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01688" y="3641725"/>
            <a:ext cx="8148637" cy="28543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dirty="0" smtClean="0">
                <a:ea typeface="굴림" pitchFamily="34" charset="-127"/>
              </a:rPr>
              <a:t>ACK-only: always send ACK for correctly-received </a:t>
            </a:r>
            <a:r>
              <a:rPr lang="en-US" altLang="ko-KR" sz="2400" dirty="0" err="1" smtClean="0">
                <a:ea typeface="굴림" pitchFamily="34" charset="-127"/>
              </a:rPr>
              <a:t>pkt</a:t>
            </a:r>
            <a:r>
              <a:rPr lang="en-US" altLang="ko-KR" sz="2400" dirty="0" smtClean="0">
                <a:ea typeface="굴림" pitchFamily="34" charset="-127"/>
              </a:rPr>
              <a:t> with highest </a:t>
            </a:r>
            <a:r>
              <a:rPr lang="en-US" altLang="ko-KR" sz="2400" i="1" dirty="0" smtClean="0">
                <a:solidFill>
                  <a:schemeClr val="accent2"/>
                </a:solidFill>
                <a:ea typeface="굴림" pitchFamily="34" charset="-127"/>
              </a:rPr>
              <a:t>in-order</a:t>
            </a:r>
            <a:r>
              <a:rPr lang="en-US" altLang="ko-KR" sz="2400" dirty="0" smtClean="0">
                <a:ea typeface="굴림" pitchFamily="34" charset="-127"/>
              </a:rPr>
              <a:t> </a:t>
            </a:r>
            <a:r>
              <a:rPr lang="en-US" altLang="ko-KR" sz="2400" dirty="0" err="1" smtClean="0">
                <a:ea typeface="굴림" pitchFamily="34" charset="-127"/>
              </a:rPr>
              <a:t>seq</a:t>
            </a:r>
            <a:r>
              <a:rPr lang="en-US" altLang="ko-KR" sz="2400" dirty="0" smtClean="0">
                <a:ea typeface="굴림" pitchFamily="34" charset="-127"/>
              </a:rPr>
              <a:t> #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may generate duplicate ACKs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need only remember </a:t>
            </a:r>
            <a:r>
              <a:rPr lang="en-US" altLang="ko-KR" sz="2000" b="1" dirty="0" err="1" smtClean="0">
                <a:latin typeface="Courier New" pitchFamily="49" charset="0"/>
                <a:ea typeface="굴림" pitchFamily="34" charset="-127"/>
              </a:rPr>
              <a:t>expectedseqnum</a:t>
            </a:r>
            <a:endParaRPr lang="en-US" altLang="ko-KR" sz="2000" b="1" dirty="0" smtClean="0">
              <a:latin typeface="Courier New" pitchFamily="49" charset="0"/>
              <a:ea typeface="굴림" pitchFamily="34" charset="-127"/>
            </a:endParaRPr>
          </a:p>
          <a:p>
            <a:r>
              <a:rPr lang="en-US" altLang="ko-KR" sz="2400" dirty="0" smtClean="0">
                <a:ea typeface="굴림" pitchFamily="34" charset="-127"/>
              </a:rPr>
              <a:t>out-of-order </a:t>
            </a:r>
            <a:r>
              <a:rPr lang="en-US" altLang="ko-KR" sz="2400" dirty="0" err="1" smtClean="0">
                <a:ea typeface="굴림" pitchFamily="34" charset="-127"/>
              </a:rPr>
              <a:t>pkt</a:t>
            </a:r>
            <a:r>
              <a:rPr lang="en-US" altLang="ko-KR" sz="2400" dirty="0" smtClean="0">
                <a:ea typeface="굴림" pitchFamily="34" charset="-127"/>
              </a:rPr>
              <a:t>: </a:t>
            </a:r>
          </a:p>
          <a:p>
            <a:pPr lvl="1"/>
            <a:r>
              <a:rPr lang="en-US" altLang="ko-KR" sz="2000" dirty="0" smtClean="0">
                <a:solidFill>
                  <a:srgbClr val="0070C0"/>
                </a:solidFill>
                <a:ea typeface="굴림" pitchFamily="34" charset="-127"/>
              </a:rPr>
              <a:t>discard (don’t buffer) </a:t>
            </a:r>
            <a:r>
              <a:rPr lang="en-US" altLang="ko-KR" sz="2000" dirty="0" smtClean="0">
                <a:ea typeface="굴림" pitchFamily="34" charset="-127"/>
              </a:rPr>
              <a:t>-&gt; </a:t>
            </a: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no receiver buffering</a:t>
            </a:r>
            <a:r>
              <a:rPr lang="en-US" altLang="ko-KR" sz="2000" dirty="0" smtClean="0">
                <a:ea typeface="굴림" pitchFamily="34" charset="-127"/>
              </a:rPr>
              <a:t>!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Re-ACK </a:t>
            </a:r>
            <a:r>
              <a:rPr lang="en-US" altLang="ko-KR" sz="2000" dirty="0" err="1" smtClean="0">
                <a:ea typeface="굴림" pitchFamily="34" charset="-127"/>
              </a:rPr>
              <a:t>pkt</a:t>
            </a:r>
            <a:r>
              <a:rPr lang="en-US" altLang="ko-KR" sz="2000" dirty="0" smtClean="0">
                <a:ea typeface="굴림" pitchFamily="34" charset="-127"/>
              </a:rPr>
              <a:t> with highest in-order </a:t>
            </a:r>
            <a:r>
              <a:rPr lang="en-US" altLang="ko-KR" sz="2000" dirty="0" err="1" smtClean="0">
                <a:ea typeface="굴림" pitchFamily="34" charset="-127"/>
              </a:rPr>
              <a:t>seq</a:t>
            </a:r>
            <a:r>
              <a:rPr lang="en-US" altLang="ko-KR" sz="2000" dirty="0" smtClean="0">
                <a:ea typeface="굴림" pitchFamily="34" charset="-127"/>
              </a:rPr>
              <a:t> #</a:t>
            </a:r>
          </a:p>
        </p:txBody>
      </p:sp>
      <p:sp>
        <p:nvSpPr>
          <p:cNvPr id="75782" name="Oval 4"/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75783" name="Text Box 5"/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Arial" pitchFamily="34" charset="0"/>
                <a:ea typeface="굴림" pitchFamily="34" charset="-127"/>
              </a:rPr>
              <a:t>Wait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5784" name="Line 6"/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5" name="Text Box 7"/>
          <p:cNvSpPr txBox="1">
            <a:spLocks noChangeArrowheads="1"/>
          </p:cNvSpPr>
          <p:nvPr/>
        </p:nvSpPr>
        <p:spPr bwMode="auto">
          <a:xfrm>
            <a:off x="2557463" y="1468438"/>
            <a:ext cx="161766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udt_send(sndpkt)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5786" name="Text Box 8"/>
          <p:cNvSpPr txBox="1">
            <a:spLocks noChangeArrowheads="1"/>
          </p:cNvSpPr>
          <p:nvPr/>
        </p:nvSpPr>
        <p:spPr bwMode="auto">
          <a:xfrm>
            <a:off x="2597150" y="1192213"/>
            <a:ext cx="7254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default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  <a:p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5787" name="Line 9"/>
          <p:cNvSpPr>
            <a:spLocks noChangeShapeType="1"/>
          </p:cNvSpPr>
          <p:nvPr/>
        </p:nvSpPr>
        <p:spPr bwMode="auto">
          <a:xfrm>
            <a:off x="2678113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8" name="Freeform 10"/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9" name="Text Box 11"/>
          <p:cNvSpPr txBox="1">
            <a:spLocks noChangeArrowheads="1"/>
          </p:cNvSpPr>
          <p:nvPr/>
        </p:nvSpPr>
        <p:spPr bwMode="auto">
          <a:xfrm>
            <a:off x="4325938" y="1554163"/>
            <a:ext cx="35702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rdt_rcv(rcvpkt)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&amp;&amp; notcurrupt(rcvpkt)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&amp;&amp; hasseqnum(rcvpkt,expectedseqnum) 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5790" name="Line 12"/>
          <p:cNvSpPr>
            <a:spLocks noChangeShapeType="1"/>
          </p:cNvSpPr>
          <p:nvPr/>
        </p:nvSpPr>
        <p:spPr bwMode="auto">
          <a:xfrm>
            <a:off x="4395788" y="22463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1" name="Text Box 13"/>
          <p:cNvSpPr txBox="1">
            <a:spLocks noChangeArrowheads="1"/>
          </p:cNvSpPr>
          <p:nvPr/>
        </p:nvSpPr>
        <p:spPr bwMode="auto">
          <a:xfrm>
            <a:off x="4330700" y="2289175"/>
            <a:ext cx="4314825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extract(rcvpkt,data)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deliver_data(data)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sndpkt = make_pkt(expectedseqnum,ACK,chksum)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udt_send(sndpkt)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expectedseqnum++</a:t>
            </a:r>
            <a:endParaRPr lang="en-US" altLang="ko-KR" sz="1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5792" name="Freeform 14"/>
          <p:cNvSpPr>
            <a:spLocks/>
          </p:cNvSpPr>
          <p:nvPr/>
        </p:nvSpPr>
        <p:spPr bwMode="auto">
          <a:xfrm rot="5142103" flipH="1">
            <a:off x="3305176" y="1260475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3" name="Line 15"/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4" name="Text Box 16"/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expectedseqnum=1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sndpkt =    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make_pkt(expectedseqnum,ACK,chksum)</a:t>
            </a:r>
          </a:p>
          <a:p>
            <a:pPr algn="l"/>
            <a:endParaRPr lang="en-US" altLang="ko-KR" sz="1400">
              <a:latin typeface="Times New Roman" pitchFamily="18" charset="0"/>
              <a:ea typeface="굴림" pitchFamily="34" charset="-127"/>
            </a:endParaRPr>
          </a:p>
          <a:p>
            <a:endParaRPr lang="en-US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5795" name="Text Box 17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Symbol" pitchFamily="18" charset="2"/>
                <a:ea typeface="굴림" pitchFamily="34" charset="-127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6803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738D0973-5218-4E29-91F7-79E6158E61C4}" type="slidenum">
              <a:rPr lang="en-US" altLang="ko-KR" smtClean="0">
                <a:ea typeface="굴림" pitchFamily="34" charset="-127"/>
              </a:rPr>
              <a:pPr/>
              <a:t>52</a:t>
            </a:fld>
            <a:endParaRPr lang="en-US" altLang="ko-KR" smtClean="0">
              <a:ea typeface="굴림" pitchFamily="34" charset="-127"/>
            </a:endParaRPr>
          </a:p>
        </p:txBody>
      </p:sp>
      <p:pic>
        <p:nvPicPr>
          <p:cNvPr id="308227" name="Picture 3" descr="gbn_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482600"/>
            <a:ext cx="5972175" cy="574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39863" y="893763"/>
          <a:ext cx="1582737" cy="304800"/>
        </p:xfrm>
        <a:graphic>
          <a:graphicData uri="http://schemas.openxmlformats.org/drawingml/2006/table">
            <a:tbl>
              <a:tblPr/>
              <a:tblGrid>
                <a:gridCol w="227012"/>
                <a:gridCol w="225425"/>
                <a:gridCol w="225425"/>
                <a:gridCol w="227013"/>
                <a:gridCol w="225425"/>
                <a:gridCol w="227012"/>
                <a:gridCol w="22542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0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1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6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58913" y="1341438"/>
          <a:ext cx="1582737" cy="304800"/>
        </p:xfrm>
        <a:graphic>
          <a:graphicData uri="http://schemas.openxmlformats.org/drawingml/2006/table">
            <a:tbl>
              <a:tblPr/>
              <a:tblGrid>
                <a:gridCol w="225425"/>
                <a:gridCol w="227012"/>
                <a:gridCol w="225425"/>
                <a:gridCol w="227013"/>
                <a:gridCol w="225425"/>
                <a:gridCol w="227012"/>
                <a:gridCol w="22542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0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1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6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58913" y="1779588"/>
          <a:ext cx="1582737" cy="304800"/>
        </p:xfrm>
        <a:graphic>
          <a:graphicData uri="http://schemas.openxmlformats.org/drawingml/2006/table">
            <a:tbl>
              <a:tblPr/>
              <a:tblGrid>
                <a:gridCol w="225425"/>
                <a:gridCol w="227012"/>
                <a:gridCol w="225425"/>
                <a:gridCol w="227013"/>
                <a:gridCol w="225425"/>
                <a:gridCol w="227012"/>
                <a:gridCol w="22542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0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1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6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58913" y="2255838"/>
          <a:ext cx="1582737" cy="304800"/>
        </p:xfrm>
        <a:graphic>
          <a:graphicData uri="http://schemas.openxmlformats.org/drawingml/2006/table">
            <a:tbl>
              <a:tblPr/>
              <a:tblGrid>
                <a:gridCol w="225425"/>
                <a:gridCol w="227012"/>
                <a:gridCol w="225425"/>
                <a:gridCol w="227013"/>
                <a:gridCol w="225425"/>
                <a:gridCol w="227012"/>
                <a:gridCol w="22542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0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1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6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722313" y="3290888"/>
          <a:ext cx="1582737" cy="304800"/>
        </p:xfrm>
        <a:graphic>
          <a:graphicData uri="http://schemas.openxmlformats.org/drawingml/2006/table">
            <a:tbl>
              <a:tblPr/>
              <a:tblGrid>
                <a:gridCol w="225425"/>
                <a:gridCol w="225425"/>
                <a:gridCol w="227012"/>
                <a:gridCol w="225425"/>
                <a:gridCol w="227013"/>
                <a:gridCol w="225425"/>
                <a:gridCol w="22701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0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1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6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30250" y="3813175"/>
          <a:ext cx="1584325" cy="304800"/>
        </p:xfrm>
        <a:graphic>
          <a:graphicData uri="http://schemas.openxmlformats.org/drawingml/2006/table">
            <a:tbl>
              <a:tblPr/>
              <a:tblGrid>
                <a:gridCol w="227013"/>
                <a:gridCol w="225425"/>
                <a:gridCol w="227012"/>
                <a:gridCol w="225425"/>
                <a:gridCol w="227013"/>
                <a:gridCol w="225425"/>
                <a:gridCol w="22701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0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1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85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2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3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4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6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2608263"/>
            <a:ext cx="1749425" cy="34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a typeface="宋体" pitchFamily="2" charset="-122"/>
              </a:rPr>
              <a:t>Window size = 4</a:t>
            </a: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269875"/>
            <a:ext cx="3516312" cy="644525"/>
          </a:xfrm>
        </p:spPr>
        <p:txBody>
          <a:bodyPr/>
          <a:lstStyle/>
          <a:p>
            <a:r>
              <a:rPr lang="en-US" altLang="ko-KR" sz="3600" dirty="0" smtClean="0">
                <a:ea typeface="굴림" pitchFamily="34" charset="-127"/>
              </a:rPr>
              <a:t>GBN in action</a:t>
            </a:r>
            <a:endParaRPr lang="en-US" altLang="ko-KR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782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84BA7D30-FF4D-4E54-BB58-52E289FFBD88}" type="slidenum">
              <a:rPr lang="en-US" altLang="ko-KR" smtClean="0">
                <a:ea typeface="굴림" pitchFamily="34" charset="-127"/>
              </a:rPr>
              <a:pPr/>
              <a:t>53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Selective Repeat (SR)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receiver</a:t>
            </a:r>
            <a:r>
              <a:rPr lang="en-US" altLang="ko-KR" sz="2400" dirty="0" smtClean="0">
                <a:ea typeface="굴림" pitchFamily="34" charset="-127"/>
              </a:rPr>
              <a:t> </a:t>
            </a:r>
            <a:r>
              <a:rPr lang="en-US" altLang="ko-KR" sz="2400" i="1" dirty="0" smtClean="0">
                <a:ea typeface="굴림" pitchFamily="34" charset="-127"/>
              </a:rPr>
              <a:t>individually</a:t>
            </a:r>
            <a:r>
              <a:rPr lang="en-US" altLang="ko-KR" sz="2400" dirty="0" smtClean="0">
                <a:ea typeface="굴림" pitchFamily="34" charset="-127"/>
              </a:rPr>
              <a:t> acknowledges all correctly received </a:t>
            </a:r>
            <a:r>
              <a:rPr lang="en-US" altLang="ko-KR" sz="2400" dirty="0" err="1" smtClean="0">
                <a:ea typeface="굴림" pitchFamily="34" charset="-127"/>
              </a:rPr>
              <a:t>pkts</a:t>
            </a:r>
            <a:endParaRPr lang="en-US" altLang="ko-KR" sz="2400" dirty="0" smtClean="0">
              <a:ea typeface="굴림" pitchFamily="34" charset="-127"/>
            </a:endParaRPr>
          </a:p>
          <a:p>
            <a:pPr lvl="1"/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buffers</a:t>
            </a:r>
            <a:r>
              <a:rPr lang="en-US" altLang="ko-KR" sz="2000" dirty="0" smtClean="0">
                <a:ea typeface="굴림" pitchFamily="34" charset="-127"/>
              </a:rPr>
              <a:t> </a:t>
            </a:r>
            <a:r>
              <a:rPr lang="en-US" altLang="ko-KR" sz="2000" dirty="0" err="1" smtClean="0">
                <a:ea typeface="굴림" pitchFamily="34" charset="-127"/>
              </a:rPr>
              <a:t>pkts</a:t>
            </a:r>
            <a:r>
              <a:rPr lang="en-US" altLang="ko-KR" sz="2000" dirty="0" smtClean="0">
                <a:ea typeface="굴림" pitchFamily="34" charset="-127"/>
              </a:rPr>
              <a:t>, as needed, for eventual in-order delivery to upper layer</a:t>
            </a:r>
          </a:p>
          <a:p>
            <a:r>
              <a:rPr lang="en-US" altLang="ko-KR" sz="2400" dirty="0" smtClean="0">
                <a:ea typeface="굴림" pitchFamily="34" charset="-127"/>
              </a:rPr>
              <a:t>sender only resends </a:t>
            </a:r>
            <a:r>
              <a:rPr lang="en-US" altLang="ko-KR" sz="2400" dirty="0" err="1" smtClean="0">
                <a:ea typeface="굴림" pitchFamily="34" charset="-127"/>
              </a:rPr>
              <a:t>pkts</a:t>
            </a:r>
            <a:r>
              <a:rPr lang="en-US" altLang="ko-KR" sz="2400" dirty="0" smtClean="0">
                <a:ea typeface="굴림" pitchFamily="34" charset="-127"/>
              </a:rPr>
              <a:t> for which ACK not received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sender timer for each </a:t>
            </a:r>
            <a:r>
              <a:rPr lang="en-US" altLang="ko-KR" sz="2000" dirty="0" err="1" smtClean="0">
                <a:ea typeface="굴림" pitchFamily="34" charset="-127"/>
              </a:rPr>
              <a:t>unACKed</a:t>
            </a:r>
            <a:r>
              <a:rPr lang="en-US" altLang="ko-KR" sz="2000" dirty="0" smtClean="0">
                <a:ea typeface="굴림" pitchFamily="34" charset="-127"/>
              </a:rPr>
              <a:t> </a:t>
            </a:r>
            <a:r>
              <a:rPr lang="en-US" altLang="ko-KR" sz="2000" dirty="0" err="1" smtClean="0">
                <a:ea typeface="굴림" pitchFamily="34" charset="-127"/>
              </a:rPr>
              <a:t>pkt</a:t>
            </a:r>
            <a:endParaRPr lang="en-US" altLang="ko-KR" sz="2000" dirty="0" smtClean="0">
              <a:ea typeface="굴림" pitchFamily="34" charset="-127"/>
            </a:endParaRPr>
          </a:p>
          <a:p>
            <a:r>
              <a:rPr lang="en-US" altLang="ko-KR" sz="2400" dirty="0" smtClean="0">
                <a:ea typeface="굴림" pitchFamily="34" charset="-127"/>
              </a:rPr>
              <a:t>sender window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N consecutive </a:t>
            </a:r>
            <a:r>
              <a:rPr lang="en-US" altLang="ko-KR" sz="2000" dirty="0" err="1" smtClean="0">
                <a:ea typeface="굴림" pitchFamily="34" charset="-127"/>
              </a:rPr>
              <a:t>seq</a:t>
            </a:r>
            <a:r>
              <a:rPr lang="en-US" altLang="ko-KR" sz="2000" dirty="0" smtClean="0">
                <a:ea typeface="굴림" pitchFamily="34" charset="-127"/>
              </a:rPr>
              <a:t> #’s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again limits </a:t>
            </a:r>
            <a:r>
              <a:rPr lang="en-US" altLang="ko-KR" sz="2000" dirty="0" err="1" smtClean="0">
                <a:ea typeface="굴림" pitchFamily="34" charset="-127"/>
              </a:rPr>
              <a:t>seq</a:t>
            </a:r>
            <a:r>
              <a:rPr lang="en-US" altLang="ko-KR" sz="2000" dirty="0" smtClean="0">
                <a:ea typeface="굴림" pitchFamily="34" charset="-127"/>
              </a:rPr>
              <a:t> #s of sent, </a:t>
            </a:r>
            <a:r>
              <a:rPr lang="en-US" altLang="ko-KR" sz="2000" dirty="0" err="1" smtClean="0">
                <a:ea typeface="굴림" pitchFamily="34" charset="-127"/>
              </a:rPr>
              <a:t>unACKed</a:t>
            </a:r>
            <a:r>
              <a:rPr lang="en-US" altLang="ko-KR" sz="2000" dirty="0" smtClean="0">
                <a:ea typeface="굴림" pitchFamily="34" charset="-127"/>
              </a:rPr>
              <a:t> </a:t>
            </a:r>
            <a:r>
              <a:rPr lang="en-US" altLang="ko-KR" sz="2000" dirty="0" err="1" smtClean="0">
                <a:ea typeface="굴림" pitchFamily="34" charset="-127"/>
              </a:rPr>
              <a:t>pkts</a:t>
            </a:r>
            <a:endParaRPr lang="en-US" altLang="ko-KR" sz="2000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8851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EEBEA855-D411-49F7-9585-DC6D4388795E}" type="slidenum">
              <a:rPr lang="en-US" altLang="ko-KR" smtClean="0">
                <a:ea typeface="굴림" pitchFamily="34" charset="-127"/>
              </a:rPr>
              <a:pPr/>
              <a:t>54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304800"/>
            <a:ext cx="8486775" cy="1143000"/>
          </a:xfrm>
        </p:spPr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Selective repeat: sender, receiver windows</a:t>
            </a:r>
            <a:endParaRPr lang="en-US" altLang="ko-KR" smtClean="0">
              <a:ea typeface="굴림" pitchFamily="34" charset="-127"/>
            </a:endParaRPr>
          </a:p>
        </p:txBody>
      </p:sp>
      <p:pic>
        <p:nvPicPr>
          <p:cNvPr id="78853" name="Picture 3" descr="sr_seqn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987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FBE045B1-E7F6-4263-A096-5FE5F6B0E846}" type="slidenum">
              <a:rPr lang="en-US" altLang="ko-KR" smtClean="0">
                <a:ea typeface="굴림" pitchFamily="34" charset="-127"/>
              </a:rPr>
              <a:pPr/>
              <a:t>55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Selective repeat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smtClean="0">
                <a:solidFill>
                  <a:srgbClr val="FF0000"/>
                </a:solidFill>
                <a:ea typeface="굴림" pitchFamily="34" charset="-127"/>
              </a:rPr>
              <a:t>data from above :</a:t>
            </a:r>
            <a:endParaRPr lang="en-US" altLang="ko-KR" sz="2400" smtClean="0">
              <a:ea typeface="굴림" pitchFamily="34" charset="-127"/>
            </a:endParaRPr>
          </a:p>
          <a:p>
            <a:r>
              <a:rPr lang="en-US" altLang="ko-KR" sz="2000" smtClean="0">
                <a:ea typeface="굴림" pitchFamily="34" charset="-127"/>
              </a:rPr>
              <a:t>if next available seq # in window, send pkt</a:t>
            </a:r>
          </a:p>
          <a:p>
            <a:pPr>
              <a:buFont typeface="ZapfDingbats" pitchFamily="82" charset="2"/>
              <a:buNone/>
            </a:pPr>
            <a:r>
              <a:rPr lang="en-US" altLang="ko-KR" sz="2400" smtClean="0">
                <a:solidFill>
                  <a:srgbClr val="FF0000"/>
                </a:solidFill>
                <a:ea typeface="굴림" pitchFamily="34" charset="-127"/>
              </a:rPr>
              <a:t>timeout(n):</a:t>
            </a:r>
            <a:endParaRPr lang="en-US" altLang="ko-KR" sz="2400" smtClean="0">
              <a:ea typeface="굴림" pitchFamily="34" charset="-127"/>
            </a:endParaRPr>
          </a:p>
          <a:p>
            <a:r>
              <a:rPr lang="en-US" altLang="ko-KR" sz="2000" smtClean="0">
                <a:ea typeface="굴림" pitchFamily="34" charset="-127"/>
              </a:rPr>
              <a:t>resend pkt n, restart timer</a:t>
            </a:r>
          </a:p>
          <a:p>
            <a:pPr>
              <a:buFont typeface="ZapfDingbats" pitchFamily="82" charset="2"/>
              <a:buNone/>
            </a:pPr>
            <a:r>
              <a:rPr lang="en-US" altLang="ko-KR" sz="2400" smtClean="0">
                <a:solidFill>
                  <a:srgbClr val="FF0000"/>
                </a:solidFill>
                <a:ea typeface="굴림" pitchFamily="34" charset="-127"/>
              </a:rPr>
              <a:t>ACK(n) </a:t>
            </a:r>
            <a:r>
              <a:rPr lang="en-US" altLang="ko-KR" sz="2000" smtClean="0">
                <a:ea typeface="굴림" pitchFamily="34" charset="-127"/>
              </a:rPr>
              <a:t>in </a:t>
            </a:r>
            <a:r>
              <a:rPr lang="en-US" altLang="ko-KR" sz="1600" smtClean="0">
                <a:ea typeface="굴림" pitchFamily="34" charset="-127"/>
              </a:rPr>
              <a:t>[sendbase,sendbase+N]:</a:t>
            </a:r>
            <a:endParaRPr lang="en-US" altLang="ko-KR" sz="2000" smtClean="0">
              <a:ea typeface="굴림" pitchFamily="34" charset="-127"/>
            </a:endParaRPr>
          </a:p>
          <a:p>
            <a:r>
              <a:rPr lang="en-US" altLang="ko-KR" sz="2000" smtClean="0">
                <a:ea typeface="굴림" pitchFamily="34" charset="-127"/>
              </a:rPr>
              <a:t>mark pkt n as received</a:t>
            </a:r>
          </a:p>
          <a:p>
            <a:r>
              <a:rPr lang="en-US" altLang="ko-KR" sz="2000" smtClean="0">
                <a:ea typeface="굴림" pitchFamily="34" charset="-127"/>
              </a:rPr>
              <a:t>if n smallest unACKed pkt, advance window base to next unACKed seq # </a:t>
            </a:r>
            <a:endParaRPr lang="en-US" altLang="ko-KR" sz="2400" smtClean="0">
              <a:ea typeface="굴림" pitchFamily="34" charset="-127"/>
            </a:endParaRPr>
          </a:p>
          <a:p>
            <a:endParaRPr lang="en-US" altLang="ko-KR" sz="2400" smtClean="0">
              <a:ea typeface="굴림" pitchFamily="34" charset="-127"/>
            </a:endParaRPr>
          </a:p>
        </p:txBody>
      </p:sp>
      <p:sp>
        <p:nvSpPr>
          <p:cNvPr id="79878" name="Rectangle 4"/>
          <p:cNvSpPr>
            <a:spLocks noChangeArrowheads="1"/>
          </p:cNvSpPr>
          <p:nvPr/>
        </p:nvSpPr>
        <p:spPr bwMode="auto">
          <a:xfrm>
            <a:off x="495300" y="1457325"/>
            <a:ext cx="3838575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79879" name="Group 5"/>
          <p:cNvGrpSpPr>
            <a:grpSpLocks/>
          </p:cNvGrpSpPr>
          <p:nvPr/>
        </p:nvGrpSpPr>
        <p:grpSpPr bwMode="auto">
          <a:xfrm>
            <a:off x="703263" y="1208088"/>
            <a:ext cx="1150937" cy="457200"/>
            <a:chOff x="1103" y="3929"/>
            <a:chExt cx="725" cy="288"/>
          </a:xfrm>
        </p:grpSpPr>
        <p:sp>
          <p:nvSpPr>
            <p:cNvPr id="79885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79886" name="Text Box 7"/>
            <p:cNvSpPr txBox="1">
              <a:spLocks noChangeArrowheads="1"/>
            </p:cNvSpPr>
            <p:nvPr/>
          </p:nvSpPr>
          <p:spPr bwMode="auto">
            <a:xfrm>
              <a:off x="1103" y="3929"/>
              <a:ext cx="7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chemeClr val="accent2"/>
                  </a:solidFill>
                  <a:ea typeface="굴림" pitchFamily="34" charset="-127"/>
                </a:rPr>
                <a:t>sender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400" dirty="0" err="1">
                <a:solidFill>
                  <a:srgbClr val="FF0000"/>
                </a:solidFill>
                <a:ea typeface="굴림" pitchFamily="34" charset="-127"/>
              </a:rPr>
              <a:t>pkt</a:t>
            </a:r>
            <a:r>
              <a:rPr lang="en-US" altLang="ko-KR" sz="2400" dirty="0">
                <a:solidFill>
                  <a:srgbClr val="FF0000"/>
                </a:solidFill>
                <a:ea typeface="굴림" pitchFamily="34" charset="-127"/>
              </a:rPr>
              <a:t> n in </a:t>
            </a:r>
            <a:r>
              <a:rPr lang="en-US" altLang="ko-KR" dirty="0">
                <a:solidFill>
                  <a:srgbClr val="FF0000"/>
                </a:solidFill>
                <a:ea typeface="굴림" pitchFamily="34" charset="-127"/>
              </a:rPr>
              <a:t>[</a:t>
            </a:r>
            <a:r>
              <a:rPr lang="en-US" altLang="ko-KR" dirty="0" err="1">
                <a:solidFill>
                  <a:srgbClr val="FF0000"/>
                </a:solidFill>
                <a:ea typeface="굴림" pitchFamily="34" charset="-127"/>
              </a:rPr>
              <a:t>rcvbase</a:t>
            </a:r>
            <a:r>
              <a:rPr lang="en-US" altLang="ko-KR" dirty="0">
                <a:solidFill>
                  <a:srgbClr val="FF0000"/>
                </a:solidFill>
                <a:ea typeface="굴림" pitchFamily="34" charset="-127"/>
              </a:rPr>
              <a:t>, rcvbase+N-1]</a:t>
            </a:r>
            <a:endParaRPr lang="en-US" altLang="ko-KR" sz="2400" dirty="0">
              <a:ea typeface="굴림" pitchFamily="34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ko-KR" sz="2000" dirty="0">
                <a:ea typeface="굴림" pitchFamily="34" charset="-127"/>
              </a:rPr>
              <a:t>send ACK(n)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ko-KR" sz="2000" dirty="0">
                <a:solidFill>
                  <a:srgbClr val="0070C0"/>
                </a:solidFill>
                <a:ea typeface="굴림" pitchFamily="34" charset="-127"/>
              </a:rPr>
              <a:t>out-of-order: buffer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ko-KR" sz="2000" dirty="0">
                <a:solidFill>
                  <a:srgbClr val="0070C0"/>
                </a:solidFill>
                <a:ea typeface="굴림" pitchFamily="34" charset="-127"/>
              </a:rPr>
              <a:t>in-order: deliver </a:t>
            </a:r>
            <a:r>
              <a:rPr lang="en-US" altLang="ko-KR" sz="2000" dirty="0">
                <a:ea typeface="굴림" pitchFamily="34" charset="-127"/>
              </a:rPr>
              <a:t>(also deliver buffered, in-order </a:t>
            </a:r>
            <a:r>
              <a:rPr lang="en-US" altLang="ko-KR" sz="2000" dirty="0" err="1">
                <a:ea typeface="굴림" pitchFamily="34" charset="-127"/>
              </a:rPr>
              <a:t>pkts</a:t>
            </a:r>
            <a:r>
              <a:rPr lang="en-US" altLang="ko-KR" sz="2000" dirty="0">
                <a:ea typeface="굴림" pitchFamily="34" charset="-127"/>
              </a:rPr>
              <a:t>), advance window to next not-yet-received </a:t>
            </a:r>
            <a:r>
              <a:rPr lang="en-US" altLang="ko-KR" sz="2000" dirty="0" err="1">
                <a:ea typeface="굴림" pitchFamily="34" charset="-127"/>
              </a:rPr>
              <a:t>pkt</a:t>
            </a:r>
            <a:endParaRPr lang="en-US" altLang="ko-KR" sz="2000" dirty="0">
              <a:ea typeface="굴림" pitchFamily="34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400" dirty="0" err="1">
                <a:solidFill>
                  <a:srgbClr val="FF0000"/>
                </a:solidFill>
                <a:ea typeface="굴림" pitchFamily="34" charset="-127"/>
              </a:rPr>
              <a:t>pkt</a:t>
            </a:r>
            <a:r>
              <a:rPr lang="en-US" altLang="ko-KR" sz="2400" dirty="0">
                <a:solidFill>
                  <a:srgbClr val="FF0000"/>
                </a:solidFill>
                <a:ea typeface="굴림" pitchFamily="34" charset="-127"/>
              </a:rPr>
              <a:t> n in </a:t>
            </a:r>
            <a:r>
              <a:rPr lang="en-US" altLang="ko-KR" dirty="0">
                <a:solidFill>
                  <a:srgbClr val="FF0000"/>
                </a:solidFill>
                <a:ea typeface="굴림" pitchFamily="34" charset="-127"/>
              </a:rPr>
              <a:t>[rcvbase-N,rcvbase-1]</a:t>
            </a:r>
            <a:endParaRPr lang="en-US" altLang="ko-KR" sz="2400" dirty="0">
              <a:ea typeface="굴림" pitchFamily="34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ko-KR" sz="2000" dirty="0">
                <a:ea typeface="굴림" pitchFamily="34" charset="-127"/>
              </a:rPr>
              <a:t>ACK(n)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400" dirty="0">
                <a:solidFill>
                  <a:srgbClr val="FF0000"/>
                </a:solidFill>
                <a:ea typeface="굴림" pitchFamily="34" charset="-127"/>
              </a:rPr>
              <a:t>otherwise:</a:t>
            </a:r>
            <a:r>
              <a:rPr lang="en-US" altLang="ko-KR" sz="2000" dirty="0">
                <a:solidFill>
                  <a:srgbClr val="FF0000"/>
                </a:solidFill>
                <a:ea typeface="굴림" pitchFamily="34" charset="-127"/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ko-KR" sz="2000" dirty="0">
                <a:ea typeface="굴림" pitchFamily="34" charset="-127"/>
              </a:rPr>
              <a:t>ignore </a:t>
            </a:r>
            <a:endParaRPr lang="en-US" altLang="ko-KR" sz="2400" dirty="0">
              <a:ea typeface="굴림" pitchFamily="34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ko-KR" sz="2400" dirty="0">
              <a:ea typeface="굴림" pitchFamily="34" charset="-127"/>
            </a:endParaRP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79882" name="Group 10"/>
          <p:cNvGrpSpPr>
            <a:grpSpLocks/>
          </p:cNvGrpSpPr>
          <p:nvPr/>
        </p:nvGrpSpPr>
        <p:grpSpPr bwMode="auto">
          <a:xfrm>
            <a:off x="5186363" y="1179513"/>
            <a:ext cx="1366837" cy="457200"/>
            <a:chOff x="3339" y="191"/>
            <a:chExt cx="861" cy="288"/>
          </a:xfrm>
        </p:grpSpPr>
        <p:sp>
          <p:nvSpPr>
            <p:cNvPr id="79883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79884" name="Text Box 12"/>
            <p:cNvSpPr txBox="1">
              <a:spLocks noChangeArrowheads="1"/>
            </p:cNvSpPr>
            <p:nvPr/>
          </p:nvSpPr>
          <p:spPr bwMode="auto">
            <a:xfrm>
              <a:off x="3339" y="191"/>
              <a:ext cx="8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chemeClr val="accent2"/>
                  </a:solidFill>
                  <a:ea typeface="굴림" pitchFamily="34" charset="-127"/>
                </a:rPr>
                <a:t>receiver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3" descr="03-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8" y="1028700"/>
            <a:ext cx="6856412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8090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CA232335-CA8E-4A67-A5A9-CF099A6CE846}" type="slidenum">
              <a:rPr lang="en-US" altLang="ko-KR" smtClean="0">
                <a:ea typeface="굴림" pitchFamily="34" charset="-127"/>
              </a:rPr>
              <a:pPr/>
              <a:t>56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55588"/>
            <a:ext cx="7772400" cy="838200"/>
          </a:xfrm>
        </p:spPr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Selective repeat in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8192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A469406A-8D1B-4589-8974-92F1A45F503F}" type="slidenum">
              <a:rPr lang="en-US" altLang="ko-KR" smtClean="0">
                <a:ea typeface="굴림" pitchFamily="34" charset="-127"/>
              </a:rPr>
              <a:pPr/>
              <a:t>57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3" y="238125"/>
            <a:ext cx="3744912" cy="1143000"/>
          </a:xfrm>
        </p:spPr>
        <p:txBody>
          <a:bodyPr/>
          <a:lstStyle/>
          <a:p>
            <a:r>
              <a:rPr lang="en-US" altLang="ko-KR" sz="2400" smtClean="0">
                <a:ea typeface="굴림" pitchFamily="34" charset="-127"/>
              </a:rPr>
              <a:t>SR receiver dilemma </a:t>
            </a:r>
            <a:br>
              <a:rPr lang="en-US" altLang="ko-KR" sz="2400" smtClean="0">
                <a:ea typeface="굴림" pitchFamily="34" charset="-127"/>
              </a:rPr>
            </a:br>
            <a:r>
              <a:rPr lang="en-US" altLang="ko-KR" sz="2400" smtClean="0">
                <a:ea typeface="굴림" pitchFamily="34" charset="-127"/>
              </a:rPr>
              <a:t>with too-large windows: A new packet</a:t>
            </a:r>
            <a:br>
              <a:rPr lang="en-US" altLang="ko-KR" sz="2400" smtClean="0">
                <a:ea typeface="굴림" pitchFamily="34" charset="-127"/>
              </a:rPr>
            </a:br>
            <a:r>
              <a:rPr lang="en-US" altLang="ko-KR" sz="2400" smtClean="0">
                <a:ea typeface="굴림" pitchFamily="34" charset="-127"/>
              </a:rPr>
              <a:t>or a retransmission?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774825"/>
            <a:ext cx="32766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  <a:defRPr/>
            </a:pPr>
            <a:r>
              <a:rPr lang="en-US" altLang="ko-KR" sz="2400" dirty="0" smtClean="0">
                <a:ea typeface="굴림" pitchFamily="50" charset="-127"/>
              </a:rPr>
              <a:t>Example: </a:t>
            </a:r>
          </a:p>
          <a:p>
            <a:pPr>
              <a:defRPr/>
            </a:pPr>
            <a:r>
              <a:rPr lang="en-US" altLang="ko-KR" sz="2000" dirty="0" smtClean="0">
                <a:ea typeface="굴림" pitchFamily="50" charset="-127"/>
              </a:rPr>
              <a:t>four </a:t>
            </a:r>
            <a:r>
              <a:rPr lang="en-US" altLang="ko-KR" sz="2000" dirty="0" err="1" smtClean="0">
                <a:ea typeface="굴림" pitchFamily="50" charset="-127"/>
              </a:rPr>
              <a:t>seq</a:t>
            </a:r>
            <a:r>
              <a:rPr lang="en-US" altLang="ko-KR" sz="2000" dirty="0" smtClean="0">
                <a:ea typeface="굴림" pitchFamily="50" charset="-127"/>
              </a:rPr>
              <a:t> #’s: 0, 1, 2, 3</a:t>
            </a:r>
          </a:p>
          <a:p>
            <a:pPr>
              <a:defRPr/>
            </a:pPr>
            <a:r>
              <a:rPr lang="en-US" altLang="ko-KR" sz="2000" dirty="0" smtClean="0">
                <a:ea typeface="굴림" pitchFamily="50" charset="-127"/>
              </a:rPr>
              <a:t>window size=3</a:t>
            </a:r>
            <a:endParaRPr lang="en-US" altLang="ko-KR" sz="2400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sz="2400" dirty="0" smtClean="0">
              <a:ea typeface="굴림" pitchFamily="50" charset="-127"/>
            </a:endParaRPr>
          </a:p>
          <a:p>
            <a:pPr>
              <a:defRPr/>
            </a:pPr>
            <a:r>
              <a:rPr lang="en-US" altLang="ko-KR" sz="2000" dirty="0" smtClean="0">
                <a:ea typeface="굴림" pitchFamily="50" charset="-127"/>
              </a:rPr>
              <a:t>receiver sees no difference in two scenarios!</a:t>
            </a:r>
          </a:p>
          <a:p>
            <a:pPr>
              <a:defRPr/>
            </a:pPr>
            <a:r>
              <a:rPr lang="en-US" altLang="ko-KR" sz="2000" dirty="0" smtClean="0">
                <a:ea typeface="굴림" pitchFamily="50" charset="-127"/>
              </a:rPr>
              <a:t>incorrectly passes duplicate data as new in (a)</a:t>
            </a:r>
          </a:p>
          <a:p>
            <a:pPr>
              <a:defRPr/>
            </a:pPr>
            <a:endParaRPr lang="en-US" altLang="ko-KR" sz="2000" dirty="0" smtClean="0">
              <a:ea typeface="굴림" pitchFamily="50" charset="-127"/>
            </a:endParaRPr>
          </a:p>
          <a:p>
            <a:pPr>
              <a:buFont typeface="ZapfDingbats" pitchFamily="82" charset="2"/>
              <a:buNone/>
              <a:defRPr/>
            </a:pPr>
            <a:r>
              <a:rPr lang="en-US" altLang="ko-KR" sz="2000" dirty="0" smtClean="0">
                <a:solidFill>
                  <a:srgbClr val="FF0000"/>
                </a:solidFill>
                <a:ea typeface="굴림" pitchFamily="50" charset="-127"/>
              </a:rPr>
              <a:t>Q:</a:t>
            </a:r>
            <a:r>
              <a:rPr lang="en-US" altLang="ko-KR" sz="2000" dirty="0" smtClean="0">
                <a:ea typeface="굴림" pitchFamily="50" charset="-127"/>
              </a:rPr>
              <a:t> what relationship between </a:t>
            </a:r>
            <a:r>
              <a:rPr lang="en-US" altLang="ko-KR" sz="2000" dirty="0" err="1" smtClean="0">
                <a:ea typeface="굴림" pitchFamily="50" charset="-127"/>
              </a:rPr>
              <a:t>seq</a:t>
            </a:r>
            <a:r>
              <a:rPr lang="en-US" altLang="ko-KR" sz="2000" dirty="0" smtClean="0">
                <a:ea typeface="굴림" pitchFamily="50" charset="-127"/>
              </a:rPr>
              <a:t> # size and window size?</a:t>
            </a:r>
          </a:p>
          <a:p>
            <a:pPr>
              <a:buFont typeface="ZapfDingbats" pitchFamily="82" charset="2"/>
              <a:buNone/>
              <a:defRPr/>
            </a:pPr>
            <a:r>
              <a:rPr lang="en-US" altLang="ko-KR" sz="2000" dirty="0" smtClean="0">
                <a:ea typeface="굴림" pitchFamily="50" charset="-127"/>
              </a:rPr>
              <a:t>A : 2 </a:t>
            </a:r>
            <a:r>
              <a:rPr lang="en-US" altLang="ko-KR" sz="2000" baseline="30000" dirty="0" smtClean="0">
                <a:ea typeface="굴림" pitchFamily="50" charset="-127"/>
              </a:rPr>
              <a:t>n-1</a:t>
            </a:r>
          </a:p>
          <a:p>
            <a:pPr>
              <a:buFont typeface="ZapfDingbats" pitchFamily="82" charset="2"/>
              <a:buNone/>
              <a:defRPr/>
            </a:pPr>
            <a:r>
              <a:rPr lang="en-US" altLang="ko-KR" sz="2000" baseline="30000" dirty="0" smtClean="0">
                <a:ea typeface="굴림" pitchFamily="50" charset="-127"/>
              </a:rPr>
              <a:t>	</a:t>
            </a:r>
            <a:r>
              <a:rPr lang="en-US" altLang="ko-KR" sz="2000" dirty="0" smtClean="0">
                <a:ea typeface="굴림" pitchFamily="50" charset="-127"/>
              </a:rPr>
              <a:t>window size &lt;= half of </a:t>
            </a:r>
            <a:r>
              <a:rPr lang="en-US" altLang="ko-KR" sz="2000" dirty="0" err="1" smtClean="0">
                <a:ea typeface="굴림" pitchFamily="50" charset="-127"/>
              </a:rPr>
              <a:t>seq</a:t>
            </a:r>
            <a:r>
              <a:rPr lang="en-US" altLang="ko-KR" sz="2000" dirty="0" smtClean="0">
                <a:ea typeface="굴림" pitchFamily="50" charset="-127"/>
              </a:rPr>
              <a:t> # size</a:t>
            </a:r>
            <a:endParaRPr lang="en-US" altLang="ko-KR" sz="2000" baseline="30000" dirty="0" smtClean="0">
              <a:ea typeface="굴림" pitchFamily="50" charset="-127"/>
            </a:endParaRPr>
          </a:p>
        </p:txBody>
      </p:sp>
      <p:pic>
        <p:nvPicPr>
          <p:cNvPr id="81926" name="Picture 4" descr="sr_dilemm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4363" y="323850"/>
            <a:ext cx="4225925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8294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1A1730A4-CA3B-4930-8937-75F771C6FD5A}" type="slidenum">
              <a:rPr lang="en-US" altLang="ko-KR" smtClean="0">
                <a:ea typeface="굴림" pitchFamily="34" charset="-127"/>
              </a:rPr>
              <a:pPr/>
              <a:t>58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4 outline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.1 Transport-layer services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.2 Multiplexing and demultiplexing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.3 Connectionless transport: UDP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.4 Principles of reliable data transfer</a:t>
            </a:r>
          </a:p>
        </p:txBody>
      </p:sp>
      <p:sp>
        <p:nvSpPr>
          <p:cNvPr id="829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  <a:ea typeface="굴림" pitchFamily="34" charset="-127"/>
              </a:rPr>
              <a:t>4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.5 Connection-oriented transport: TCP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segment structure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reliable data transfer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flow control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connection management</a:t>
            </a:r>
          </a:p>
          <a:p>
            <a:r>
              <a:rPr lang="en-US" altLang="zh-CN" sz="2400" dirty="0" smtClean="0">
                <a:ea typeface="굴림" pitchFamily="34" charset="-127"/>
              </a:rPr>
              <a:t>4</a:t>
            </a:r>
            <a:r>
              <a:rPr lang="en-US" altLang="ko-KR" sz="2400" dirty="0" smtClean="0">
                <a:ea typeface="굴림" pitchFamily="34" charset="-127"/>
              </a:rPr>
              <a:t>.6 Principles of congestion control</a:t>
            </a:r>
          </a:p>
          <a:p>
            <a:r>
              <a:rPr lang="en-US" altLang="zh-CN" sz="2400" dirty="0" smtClean="0">
                <a:ea typeface="굴림" pitchFamily="34" charset="-127"/>
              </a:rPr>
              <a:t>4</a:t>
            </a:r>
            <a:r>
              <a:rPr lang="en-US" altLang="ko-KR" sz="2400" dirty="0" smtClean="0">
                <a:ea typeface="굴림" pitchFamily="34" charset="-127"/>
              </a:rPr>
              <a:t>.7 TCP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7172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FA220F8B-30FA-4982-BFA1-3626ED880113}" type="slidenum">
              <a:rPr lang="en-US" altLang="ko-KR" smtClean="0">
                <a:ea typeface="굴림" pitchFamily="34" charset="-127"/>
              </a:rPr>
              <a:pPr/>
              <a:t>59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3875" cy="1143000"/>
          </a:xfrm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TCP: Overview</a:t>
            </a:r>
            <a:r>
              <a:rPr lang="en-US" altLang="ko-KR" u="none" smtClean="0">
                <a:ea typeface="굴림" pitchFamily="34" charset="-127"/>
              </a:rPr>
              <a:t>   </a:t>
            </a:r>
            <a:r>
              <a:rPr lang="en-US" altLang="ko-KR" sz="2000" u="none" smtClean="0">
                <a:ea typeface="굴림" pitchFamily="34" charset="-127"/>
              </a:rPr>
              <a:t>RFCs: 793, 1122, 1323, 2018, 2581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10125" y="1552575"/>
            <a:ext cx="3895725" cy="4648200"/>
          </a:xfrm>
        </p:spPr>
        <p:txBody>
          <a:bodyPr/>
          <a:lstStyle/>
          <a:p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full duplex data:</a:t>
            </a:r>
            <a:endParaRPr lang="en-US" altLang="ko-KR" sz="2400" dirty="0" smtClean="0">
              <a:ea typeface="굴림" pitchFamily="34" charset="-127"/>
            </a:endParaRP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bi-directional data flow in same connection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MSS: maximum segment size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connection-oriented:</a:t>
            </a:r>
            <a:r>
              <a:rPr lang="en-US" altLang="ko-KR" sz="2400" dirty="0" smtClean="0">
                <a:ea typeface="굴림" pitchFamily="34" charset="-127"/>
              </a:rPr>
              <a:t> </a:t>
            </a:r>
          </a:p>
          <a:p>
            <a:pPr lvl="1"/>
            <a:r>
              <a:rPr lang="en-US" altLang="ko-KR" sz="2000" dirty="0" smtClean="0">
                <a:solidFill>
                  <a:schemeClr val="accent2"/>
                </a:solidFill>
                <a:ea typeface="굴림" pitchFamily="34" charset="-127"/>
              </a:rPr>
              <a:t>handshaking </a:t>
            </a:r>
            <a:r>
              <a:rPr lang="en-US" altLang="ko-KR" sz="2000" dirty="0" smtClean="0">
                <a:ea typeface="굴림" pitchFamily="34" charset="-127"/>
              </a:rPr>
              <a:t>(exchange of </a:t>
            </a:r>
            <a:r>
              <a:rPr lang="en-US" altLang="ko-KR" sz="2000" dirty="0" smtClean="0">
                <a:solidFill>
                  <a:schemeClr val="accent2"/>
                </a:solidFill>
                <a:ea typeface="굴림" pitchFamily="34" charset="-127"/>
              </a:rPr>
              <a:t>control </a:t>
            </a:r>
            <a:r>
              <a:rPr lang="en-US" altLang="ko-KR" sz="2000" dirty="0" err="1" smtClean="0">
                <a:solidFill>
                  <a:schemeClr val="accent2"/>
                </a:solidFill>
                <a:ea typeface="굴림" pitchFamily="34" charset="-127"/>
              </a:rPr>
              <a:t>msgs</a:t>
            </a:r>
            <a:r>
              <a:rPr lang="en-US" altLang="ko-KR" sz="2000" dirty="0" smtClean="0">
                <a:ea typeface="굴림" pitchFamily="34" charset="-127"/>
              </a:rPr>
              <a:t>) </a:t>
            </a:r>
            <a:r>
              <a:rPr lang="en-US" altLang="ko-KR" sz="2000" dirty="0" err="1" smtClean="0">
                <a:ea typeface="굴림" pitchFamily="34" charset="-127"/>
              </a:rPr>
              <a:t>init’s</a:t>
            </a:r>
            <a:r>
              <a:rPr lang="en-US" altLang="ko-KR" sz="2000" dirty="0" smtClean="0">
                <a:ea typeface="굴림" pitchFamily="34" charset="-127"/>
              </a:rPr>
              <a:t> sender, receiver state before data exchange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flow controlled: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sender will not overwhelm receiver</a:t>
            </a:r>
          </a:p>
        </p:txBody>
      </p:sp>
      <p:sp>
        <p:nvSpPr>
          <p:cNvPr id="717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543050"/>
            <a:ext cx="3981450" cy="4648200"/>
          </a:xfrm>
        </p:spPr>
        <p:txBody>
          <a:bodyPr/>
          <a:lstStyle/>
          <a:p>
            <a:r>
              <a:rPr lang="en-US" altLang="ko-KR" sz="2400" smtClean="0">
                <a:solidFill>
                  <a:srgbClr val="FF0000"/>
                </a:solidFill>
                <a:ea typeface="굴림" pitchFamily="34" charset="-127"/>
              </a:rPr>
              <a:t>point-to-point:</a:t>
            </a:r>
            <a:endParaRPr lang="en-US" altLang="ko-KR" sz="2400" smtClean="0">
              <a:ea typeface="굴림" pitchFamily="34" charset="-127"/>
            </a:endParaRPr>
          </a:p>
          <a:p>
            <a:pPr lvl="1"/>
            <a:r>
              <a:rPr lang="en-US" altLang="ko-KR" sz="2000" smtClean="0">
                <a:ea typeface="굴림" pitchFamily="34" charset="-127"/>
              </a:rPr>
              <a:t>one sender, one receiver</a:t>
            </a:r>
            <a:r>
              <a:rPr lang="en-US" altLang="ko-KR" sz="2000" smtClean="0">
                <a:solidFill>
                  <a:srgbClr val="FF0000"/>
                </a:solidFill>
                <a:ea typeface="굴림" pitchFamily="34" charset="-127"/>
              </a:rPr>
              <a:t> </a:t>
            </a:r>
          </a:p>
          <a:p>
            <a:r>
              <a:rPr lang="en-US" altLang="ko-KR" sz="2400" smtClean="0">
                <a:solidFill>
                  <a:srgbClr val="FF0000"/>
                </a:solidFill>
                <a:ea typeface="굴림" pitchFamily="34" charset="-127"/>
              </a:rPr>
              <a:t>reliable, in-order </a:t>
            </a:r>
            <a:r>
              <a:rPr lang="en-US" altLang="ko-KR" sz="2400" i="1" smtClean="0">
                <a:solidFill>
                  <a:srgbClr val="FF0000"/>
                </a:solidFill>
                <a:ea typeface="굴림" pitchFamily="34" charset="-127"/>
              </a:rPr>
              <a:t>byte stream:</a:t>
            </a:r>
            <a:endParaRPr lang="en-US" altLang="ko-KR" sz="2400" i="1" smtClean="0">
              <a:ea typeface="굴림" pitchFamily="34" charset="-127"/>
            </a:endParaRPr>
          </a:p>
          <a:p>
            <a:pPr lvl="1"/>
            <a:r>
              <a:rPr lang="en-US" altLang="ko-KR" sz="2000" smtClean="0">
                <a:ea typeface="굴림" pitchFamily="34" charset="-127"/>
              </a:rPr>
              <a:t>no “message boundaries”</a:t>
            </a:r>
          </a:p>
          <a:p>
            <a:r>
              <a:rPr lang="en-US" altLang="ko-KR" sz="2400" smtClean="0">
                <a:solidFill>
                  <a:srgbClr val="FF0000"/>
                </a:solidFill>
                <a:ea typeface="굴림" pitchFamily="34" charset="-127"/>
              </a:rPr>
              <a:t>pipelined:</a:t>
            </a:r>
            <a:endParaRPr lang="en-US" altLang="ko-KR" sz="2400" smtClean="0">
              <a:ea typeface="굴림" pitchFamily="34" charset="-127"/>
            </a:endParaRPr>
          </a:p>
          <a:p>
            <a:pPr lvl="1"/>
            <a:r>
              <a:rPr lang="en-US" altLang="ko-KR" sz="2000" smtClean="0">
                <a:ea typeface="굴림" pitchFamily="34" charset="-127"/>
              </a:rPr>
              <a:t>TCP congestion and flow control set window size</a:t>
            </a:r>
          </a:p>
          <a:p>
            <a:r>
              <a:rPr lang="en-US" altLang="ko-KR" sz="2400" i="1" smtClean="0">
                <a:solidFill>
                  <a:srgbClr val="FF0000"/>
                </a:solidFill>
                <a:ea typeface="굴림" pitchFamily="34" charset="-127"/>
              </a:rPr>
              <a:t>send &amp; receive buffers</a:t>
            </a:r>
            <a:endParaRPr lang="en-US" altLang="ko-KR" sz="2400" i="1" smtClean="0">
              <a:ea typeface="굴림" pitchFamily="34" charset="-127"/>
            </a:endParaRPr>
          </a:p>
          <a:p>
            <a:endParaRPr lang="en-US" altLang="ko-KR" sz="2400" smtClean="0">
              <a:ea typeface="굴림" pitchFamily="34" charset="-127"/>
            </a:endParaRP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-490538" y="5421313"/>
          <a:ext cx="6026151" cy="1023937"/>
        </p:xfrm>
        <a:graphic>
          <a:graphicData uri="http://schemas.openxmlformats.org/presentationml/2006/ole">
            <p:oleObj spid="_x0000_s7170" name="VISIO" r:id="rId4" imgW="6602400" imgH="11228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Sockets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013" y="1563688"/>
            <a:ext cx="4202112" cy="3929062"/>
          </a:xfrm>
        </p:spPr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process sends/receives messages to/from its 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socket</a:t>
            </a:r>
          </a:p>
          <a:p>
            <a:r>
              <a:rPr lang="en-US" altLang="ko-KR" sz="2400" dirty="0" smtClean="0">
                <a:solidFill>
                  <a:schemeClr val="accent2"/>
                </a:solidFill>
                <a:ea typeface="굴림" pitchFamily="34" charset="-127"/>
              </a:rPr>
              <a:t>socket</a:t>
            </a:r>
            <a:r>
              <a:rPr lang="en-US" altLang="ko-KR" sz="2400" dirty="0" smtClean="0">
                <a:ea typeface="굴림" pitchFamily="34" charset="-127"/>
              </a:rPr>
              <a:t> analogous to </a:t>
            </a:r>
            <a:r>
              <a:rPr lang="en-US" altLang="ko-KR" sz="2400" dirty="0" smtClean="0">
                <a:solidFill>
                  <a:schemeClr val="accent2"/>
                </a:solidFill>
                <a:ea typeface="굴림" pitchFamily="34" charset="-127"/>
              </a:rPr>
              <a:t>door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sending process shoves message out door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sending process relies on transport infrastructure on other side of door which brings message to socket at receiving process</a:t>
            </a:r>
          </a:p>
        </p:txBody>
      </p:sp>
      <p:sp>
        <p:nvSpPr>
          <p:cNvPr id="2054" name="Freeform 7"/>
          <p:cNvSpPr>
            <a:spLocks/>
          </p:cNvSpPr>
          <p:nvPr/>
        </p:nvSpPr>
        <p:spPr bwMode="auto">
          <a:xfrm>
            <a:off x="5930900" y="3522663"/>
            <a:ext cx="1808163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5" name="Group 37"/>
          <p:cNvGrpSpPr>
            <a:grpSpLocks/>
          </p:cNvGrpSpPr>
          <p:nvPr/>
        </p:nvGrpSpPr>
        <p:grpSpPr bwMode="auto">
          <a:xfrm>
            <a:off x="4692650" y="1492250"/>
            <a:ext cx="1062038" cy="3606800"/>
            <a:chOff x="2933" y="616"/>
            <a:chExt cx="669" cy="2272"/>
          </a:xfrm>
        </p:grpSpPr>
        <p:sp>
          <p:nvSpPr>
            <p:cNvPr id="2076" name="Text Box 14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ko-KR">
                <a:latin typeface="Times New Roman" pitchFamily="18" charset="0"/>
                <a:ea typeface="굴림" pitchFamily="34" charset="-127"/>
              </a:endParaRPr>
            </a:p>
          </p:txBody>
        </p:sp>
        <p:graphicFrame>
          <p:nvGraphicFramePr>
            <p:cNvPr id="2051" name="Object 5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p:oleObj spid="_x0000_s2051" name="Clip" r:id="rId3" imgW="1305000" imgH="1085760" progId="">
                <p:embed/>
              </p:oleObj>
            </a:graphicData>
          </a:graphic>
        </p:graphicFrame>
        <p:grpSp>
          <p:nvGrpSpPr>
            <p:cNvPr id="2077" name="Group 10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2085" name="Oval 8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>
                  <a:ea typeface="굴림" pitchFamily="34" charset="-127"/>
                </a:endParaRPr>
              </a:p>
            </p:txBody>
          </p:sp>
          <p:sp>
            <p:nvSpPr>
              <p:cNvPr id="2086" name="Text Box 9"/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Times New Roman" pitchFamily="18" charset="0"/>
                    <a:ea typeface="굴림" pitchFamily="34" charset="-127"/>
                  </a:rPr>
                  <a:t>process</a:t>
                </a:r>
              </a:p>
            </p:txBody>
          </p:sp>
        </p:grpSp>
        <p:grpSp>
          <p:nvGrpSpPr>
            <p:cNvPr id="2078" name="Group 17"/>
            <p:cNvGrpSpPr>
              <a:grpSpLocks/>
            </p:cNvGrpSpPr>
            <p:nvPr/>
          </p:nvGrpSpPr>
          <p:grpSpPr bwMode="auto">
            <a:xfrm>
              <a:off x="2949" y="1845"/>
              <a:ext cx="610" cy="630"/>
              <a:chOff x="3072" y="3300"/>
              <a:chExt cx="610" cy="630"/>
            </a:xfrm>
          </p:grpSpPr>
          <p:sp>
            <p:nvSpPr>
              <p:cNvPr id="2083" name="Rectangle 1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>
                  <a:ea typeface="굴림" pitchFamily="34" charset="-127"/>
                </a:endParaRPr>
              </a:p>
            </p:txBody>
          </p:sp>
          <p:sp>
            <p:nvSpPr>
              <p:cNvPr id="2084" name="Text Box 1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10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Times New Roman" pitchFamily="18" charset="0"/>
                    <a:ea typeface="굴림" pitchFamily="34" charset="-127"/>
                  </a:rPr>
                  <a:t>TCP with</a:t>
                </a:r>
              </a:p>
              <a:p>
                <a:r>
                  <a:rPr lang="en-US" altLang="ko-KR">
                    <a:latin typeface="Times New Roman" pitchFamily="18" charset="0"/>
                    <a:ea typeface="굴림" pitchFamily="34" charset="-127"/>
                  </a:rPr>
                  <a:t>buffers,</a:t>
                </a:r>
              </a:p>
              <a:p>
                <a:r>
                  <a:rPr lang="en-US" altLang="ko-KR">
                    <a:latin typeface="Times New Roman" pitchFamily="18" charset="0"/>
                    <a:ea typeface="굴림" pitchFamily="34" charset="-127"/>
                  </a:rPr>
                  <a:t>variables</a:t>
                </a:r>
              </a:p>
            </p:txBody>
          </p:sp>
        </p:grpSp>
        <p:sp>
          <p:nvSpPr>
            <p:cNvPr id="2079" name="Rectangle 18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latin typeface="Times New Roman" pitchFamily="18" charset="0"/>
                  <a:ea typeface="굴림" pitchFamily="34" charset="-127"/>
                </a:rPr>
                <a:t>socket</a:t>
              </a:r>
            </a:p>
          </p:txBody>
        </p:sp>
        <p:sp>
          <p:nvSpPr>
            <p:cNvPr id="2080" name="Line 33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Line 35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2" name="Text Box 36"/>
            <p:cNvSpPr txBox="1">
              <a:spLocks noChangeArrowheads="1"/>
            </p:cNvSpPr>
            <p:nvPr/>
          </p:nvSpPr>
          <p:spPr bwMode="auto">
            <a:xfrm>
              <a:off x="3028" y="616"/>
              <a:ext cx="46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  <a:ea typeface="굴림" pitchFamily="34" charset="-127"/>
                </a:rPr>
                <a:t>host or</a:t>
              </a:r>
            </a:p>
            <a:p>
              <a:r>
                <a:rPr lang="en-US" altLang="ko-KR">
                  <a:latin typeface="Times New Roman" pitchFamily="18" charset="0"/>
                  <a:ea typeface="굴림" pitchFamily="34" charset="-127"/>
                </a:rPr>
                <a:t>server</a:t>
              </a:r>
            </a:p>
          </p:txBody>
        </p:sp>
      </p:grpSp>
      <p:grpSp>
        <p:nvGrpSpPr>
          <p:cNvPr id="2056" name="Group 38"/>
          <p:cNvGrpSpPr>
            <a:grpSpLocks/>
          </p:cNvGrpSpPr>
          <p:nvPr/>
        </p:nvGrpSpPr>
        <p:grpSpPr bwMode="auto">
          <a:xfrm>
            <a:off x="7850188" y="1471613"/>
            <a:ext cx="1062037" cy="3606800"/>
            <a:chOff x="2933" y="616"/>
            <a:chExt cx="669" cy="2272"/>
          </a:xfrm>
        </p:grpSpPr>
        <p:sp>
          <p:nvSpPr>
            <p:cNvPr id="2065" name="Text Box 39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ko-KR">
                <a:latin typeface="Times New Roman" pitchFamily="18" charset="0"/>
                <a:ea typeface="굴림" pitchFamily="34" charset="-127"/>
              </a:endParaRPr>
            </a:p>
          </p:txBody>
        </p:sp>
        <p:graphicFrame>
          <p:nvGraphicFramePr>
            <p:cNvPr id="2050" name="Object 40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p:oleObj spid="_x0000_s2050" name="Clip" r:id="rId4" imgW="1305000" imgH="1085760" progId="">
                <p:embed/>
              </p:oleObj>
            </a:graphicData>
          </a:graphic>
        </p:graphicFrame>
        <p:grpSp>
          <p:nvGrpSpPr>
            <p:cNvPr id="2066" name="Group 41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2074" name="Oval 42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>
                  <a:ea typeface="굴림" pitchFamily="34" charset="-127"/>
                </a:endParaRPr>
              </a:p>
            </p:txBody>
          </p:sp>
          <p:sp>
            <p:nvSpPr>
              <p:cNvPr id="2075" name="Text Box 43"/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Times New Roman" pitchFamily="18" charset="0"/>
                    <a:ea typeface="굴림" pitchFamily="34" charset="-127"/>
                  </a:rPr>
                  <a:t>process</a:t>
                </a:r>
              </a:p>
            </p:txBody>
          </p:sp>
        </p:grpSp>
        <p:grpSp>
          <p:nvGrpSpPr>
            <p:cNvPr id="2067" name="Group 44"/>
            <p:cNvGrpSpPr>
              <a:grpSpLocks/>
            </p:cNvGrpSpPr>
            <p:nvPr/>
          </p:nvGrpSpPr>
          <p:grpSpPr bwMode="auto">
            <a:xfrm>
              <a:off x="2949" y="1845"/>
              <a:ext cx="610" cy="630"/>
              <a:chOff x="3072" y="3300"/>
              <a:chExt cx="610" cy="630"/>
            </a:xfrm>
          </p:grpSpPr>
          <p:sp>
            <p:nvSpPr>
              <p:cNvPr id="2072" name="Rectangle 4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>
                  <a:ea typeface="굴림" pitchFamily="34" charset="-127"/>
                </a:endParaRPr>
              </a:p>
            </p:txBody>
          </p:sp>
          <p:sp>
            <p:nvSpPr>
              <p:cNvPr id="2073" name="Text Box 4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10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Times New Roman" pitchFamily="18" charset="0"/>
                    <a:ea typeface="굴림" pitchFamily="34" charset="-127"/>
                  </a:rPr>
                  <a:t>TCP with</a:t>
                </a:r>
              </a:p>
              <a:p>
                <a:r>
                  <a:rPr lang="en-US" altLang="ko-KR">
                    <a:latin typeface="Times New Roman" pitchFamily="18" charset="0"/>
                    <a:ea typeface="굴림" pitchFamily="34" charset="-127"/>
                  </a:rPr>
                  <a:t>buffers,</a:t>
                </a:r>
              </a:p>
              <a:p>
                <a:r>
                  <a:rPr lang="en-US" altLang="ko-KR">
                    <a:latin typeface="Times New Roman" pitchFamily="18" charset="0"/>
                    <a:ea typeface="굴림" pitchFamily="34" charset="-127"/>
                  </a:rPr>
                  <a:t>variables</a:t>
                </a:r>
              </a:p>
            </p:txBody>
          </p:sp>
        </p:grpSp>
        <p:sp>
          <p:nvSpPr>
            <p:cNvPr id="2068" name="Rectangle 47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latin typeface="Times New Roman" pitchFamily="18" charset="0"/>
                  <a:ea typeface="굴림" pitchFamily="34" charset="-127"/>
                </a:rPr>
                <a:t>socket</a:t>
              </a:r>
            </a:p>
          </p:txBody>
        </p:sp>
        <p:sp>
          <p:nvSpPr>
            <p:cNvPr id="2069" name="Line 48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Line 49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Text Box 50"/>
            <p:cNvSpPr txBox="1">
              <a:spLocks noChangeArrowheads="1"/>
            </p:cNvSpPr>
            <p:nvPr/>
          </p:nvSpPr>
          <p:spPr bwMode="auto">
            <a:xfrm>
              <a:off x="3028" y="616"/>
              <a:ext cx="46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Times New Roman" pitchFamily="18" charset="0"/>
                  <a:ea typeface="굴림" pitchFamily="34" charset="-127"/>
                </a:rPr>
                <a:t>host or</a:t>
              </a:r>
            </a:p>
            <a:p>
              <a:r>
                <a:rPr lang="en-US" altLang="ko-KR">
                  <a:latin typeface="Times New Roman" pitchFamily="18" charset="0"/>
                  <a:ea typeface="굴림" pitchFamily="34" charset="-127"/>
                </a:rPr>
                <a:t>server</a:t>
              </a:r>
            </a:p>
          </p:txBody>
        </p:sp>
      </p:grpSp>
      <p:sp>
        <p:nvSpPr>
          <p:cNvPr id="2057" name="Text Box 51"/>
          <p:cNvSpPr txBox="1">
            <a:spLocks noChangeArrowheads="1"/>
          </p:cNvSpPr>
          <p:nvPr/>
        </p:nvSpPr>
        <p:spPr bwMode="auto">
          <a:xfrm>
            <a:off x="6396038" y="3654425"/>
            <a:ext cx="819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itchFamily="18" charset="0"/>
                <a:ea typeface="굴림" pitchFamily="34" charset="-127"/>
              </a:rPr>
              <a:t>Internet</a:t>
            </a:r>
          </a:p>
        </p:txBody>
      </p:sp>
      <p:sp>
        <p:nvSpPr>
          <p:cNvPr id="2058" name="Line 52"/>
          <p:cNvSpPr>
            <a:spLocks noChangeShapeType="1"/>
          </p:cNvSpPr>
          <p:nvPr/>
        </p:nvSpPr>
        <p:spPr bwMode="auto">
          <a:xfrm>
            <a:off x="5689600" y="4065588"/>
            <a:ext cx="2211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" name="Text Box 53"/>
          <p:cNvSpPr txBox="1">
            <a:spLocks noChangeArrowheads="1"/>
          </p:cNvSpPr>
          <p:nvPr/>
        </p:nvSpPr>
        <p:spPr bwMode="auto">
          <a:xfrm>
            <a:off x="5519738" y="4667250"/>
            <a:ext cx="10112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controlled</a:t>
            </a:r>
          </a:p>
          <a:p>
            <a:r>
              <a:rPr lang="en-US" altLang="ko-KR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by OS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  <a:p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060" name="Line 55"/>
          <p:cNvSpPr>
            <a:spLocks noChangeShapeType="1"/>
          </p:cNvSpPr>
          <p:nvPr/>
        </p:nvSpPr>
        <p:spPr bwMode="auto">
          <a:xfrm flipH="1" flipV="1">
            <a:off x="5470525" y="4445000"/>
            <a:ext cx="244475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1" name="Text Box 56"/>
          <p:cNvSpPr txBox="1">
            <a:spLocks noChangeArrowheads="1"/>
          </p:cNvSpPr>
          <p:nvPr/>
        </p:nvSpPr>
        <p:spPr bwMode="auto">
          <a:xfrm>
            <a:off x="5907088" y="2306638"/>
            <a:ext cx="13319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controlled by</a:t>
            </a:r>
          </a:p>
          <a:p>
            <a:r>
              <a:rPr lang="en-US" altLang="ko-KR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app developer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062" name="Line 58"/>
          <p:cNvSpPr>
            <a:spLocks noChangeShapeType="1"/>
          </p:cNvSpPr>
          <p:nvPr/>
        </p:nvSpPr>
        <p:spPr bwMode="auto">
          <a:xfrm flipH="1">
            <a:off x="5678488" y="2589213"/>
            <a:ext cx="219075" cy="133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3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064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8AF95C9D-BA7A-4839-AA39-9913F064A7E6}" type="slidenum">
              <a:rPr lang="en-US" altLang="ko-KR" smtClean="0">
                <a:ea typeface="굴림" pitchFamily="34" charset="-127"/>
              </a:rPr>
              <a:pPr/>
              <a:t>6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8294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1A1730A4-CA3B-4930-8937-75F771C6FD5A}" type="slidenum">
              <a:rPr lang="en-US" altLang="ko-KR" smtClean="0">
                <a:ea typeface="굴림" pitchFamily="34" charset="-127"/>
              </a:rPr>
              <a:pPr/>
              <a:t>60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4 outline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.1 Transport-layer services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.2 Multiplexing and demultiplexing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.3 Connectionless transport: UDP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.4 Principles of reliable data transfer</a:t>
            </a:r>
          </a:p>
        </p:txBody>
      </p:sp>
      <p:sp>
        <p:nvSpPr>
          <p:cNvPr id="829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 smtClean="0">
                <a:solidFill>
                  <a:srgbClr val="FF0000"/>
                </a:solidFill>
                <a:ea typeface="굴림" pitchFamily="34" charset="-127"/>
              </a:rPr>
              <a:t>4</a:t>
            </a:r>
            <a:r>
              <a:rPr lang="en-US" altLang="ko-KR" sz="2400" smtClean="0">
                <a:solidFill>
                  <a:srgbClr val="FF0000"/>
                </a:solidFill>
                <a:ea typeface="굴림" pitchFamily="34" charset="-127"/>
              </a:rPr>
              <a:t>.5 Connection-oriented transport: TCP</a:t>
            </a:r>
          </a:p>
          <a:p>
            <a:pPr lvl="1"/>
            <a:r>
              <a:rPr lang="en-US" altLang="ko-KR" sz="2000" smtClean="0">
                <a:solidFill>
                  <a:srgbClr val="FF0000"/>
                </a:solidFill>
                <a:ea typeface="굴림" pitchFamily="34" charset="-127"/>
              </a:rPr>
              <a:t>segment structure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reliable data transfer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flow control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connection management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.6 Principles of congestion control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.7 TCP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83971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9E2C593A-1913-4F9B-907A-4EB4C8602887}" type="slidenum">
              <a:rPr lang="en-US" altLang="ko-KR" smtClean="0">
                <a:ea typeface="굴림" pitchFamily="34" charset="-127"/>
              </a:rPr>
              <a:pPr/>
              <a:t>61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TCP segment structure</a:t>
            </a:r>
            <a:endParaRPr lang="en-US" altLang="ko-KR" smtClean="0">
              <a:ea typeface="굴림" pitchFamily="34" charset="-127"/>
            </a:endParaRPr>
          </a:p>
        </p:txBody>
      </p:sp>
      <p:grpSp>
        <p:nvGrpSpPr>
          <p:cNvPr id="83973" name="Group 3"/>
          <p:cNvGrpSpPr>
            <a:grpSpLocks/>
          </p:cNvGrpSpPr>
          <p:nvPr/>
        </p:nvGrpSpPr>
        <p:grpSpPr bwMode="auto">
          <a:xfrm>
            <a:off x="2759075" y="1103313"/>
            <a:ext cx="4089400" cy="5330825"/>
            <a:chOff x="2818" y="659"/>
            <a:chExt cx="2576" cy="3358"/>
          </a:xfrm>
        </p:grpSpPr>
        <p:sp>
          <p:nvSpPr>
            <p:cNvPr id="83992" name="Rectangle 4"/>
            <p:cNvSpPr>
              <a:spLocks noChangeArrowheads="1"/>
            </p:cNvSpPr>
            <p:nvPr/>
          </p:nvSpPr>
          <p:spPr bwMode="auto">
            <a:xfrm>
              <a:off x="2905" y="917"/>
              <a:ext cx="2489" cy="3039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83993" name="Rectangle 5"/>
            <p:cNvSpPr>
              <a:spLocks noChangeArrowheads="1"/>
            </p:cNvSpPr>
            <p:nvPr/>
          </p:nvSpPr>
          <p:spPr bwMode="auto">
            <a:xfrm>
              <a:off x="2851" y="99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83994" name="Text Box 6"/>
            <p:cNvSpPr txBox="1">
              <a:spLocks noChangeArrowheads="1"/>
            </p:cNvSpPr>
            <p:nvPr/>
          </p:nvSpPr>
          <p:spPr bwMode="auto">
            <a:xfrm>
              <a:off x="2886" y="968"/>
              <a:ext cx="11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000">
                  <a:ea typeface="굴림" pitchFamily="34" charset="-127"/>
                </a:rPr>
                <a:t>source port #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83995" name="Text Box 7"/>
            <p:cNvSpPr txBox="1">
              <a:spLocks noChangeArrowheads="1"/>
            </p:cNvSpPr>
            <p:nvPr/>
          </p:nvSpPr>
          <p:spPr bwMode="auto">
            <a:xfrm>
              <a:off x="4198" y="971"/>
              <a:ext cx="10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000">
                  <a:ea typeface="굴림" pitchFamily="34" charset="-127"/>
                </a:rPr>
                <a:t>dest port #</a:t>
              </a:r>
              <a:endParaRPr lang="en-US" altLang="ko-KR" sz="18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83996" name="Line 8"/>
            <p:cNvSpPr>
              <a:spLocks noChangeShapeType="1"/>
            </p:cNvSpPr>
            <p:nvPr/>
          </p:nvSpPr>
          <p:spPr bwMode="auto">
            <a:xfrm>
              <a:off x="2853" y="122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7" name="Line 9"/>
            <p:cNvSpPr>
              <a:spLocks noChangeShapeType="1"/>
            </p:cNvSpPr>
            <p:nvPr/>
          </p:nvSpPr>
          <p:spPr bwMode="auto">
            <a:xfrm flipV="1">
              <a:off x="2849" y="146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8" name="Line 10"/>
            <p:cNvSpPr>
              <a:spLocks noChangeShapeType="1"/>
            </p:cNvSpPr>
            <p:nvPr/>
          </p:nvSpPr>
          <p:spPr bwMode="auto">
            <a:xfrm flipV="1">
              <a:off x="4075" y="99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9" name="Text Box 11"/>
            <p:cNvSpPr txBox="1">
              <a:spLocks noChangeArrowheads="1"/>
            </p:cNvSpPr>
            <p:nvPr/>
          </p:nvSpPr>
          <p:spPr bwMode="auto">
            <a:xfrm>
              <a:off x="3758" y="659"/>
              <a:ext cx="5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ea typeface="굴림" pitchFamily="34" charset="-127"/>
                </a:rPr>
                <a:t>32 bits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84000" name="Line 12"/>
            <p:cNvSpPr>
              <a:spLocks noChangeShapeType="1"/>
            </p:cNvSpPr>
            <p:nvPr/>
          </p:nvSpPr>
          <p:spPr bwMode="auto">
            <a:xfrm>
              <a:off x="4417" y="811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1" name="Line 13"/>
            <p:cNvSpPr>
              <a:spLocks noChangeShapeType="1"/>
            </p:cNvSpPr>
            <p:nvPr/>
          </p:nvSpPr>
          <p:spPr bwMode="auto">
            <a:xfrm rot="10800000">
              <a:off x="2837" y="818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2" name="Text Box 14"/>
            <p:cNvSpPr txBox="1">
              <a:spLocks noChangeArrowheads="1"/>
            </p:cNvSpPr>
            <p:nvPr/>
          </p:nvSpPr>
          <p:spPr bwMode="auto">
            <a:xfrm>
              <a:off x="3475" y="2845"/>
              <a:ext cx="134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000">
                  <a:ea typeface="굴림" pitchFamily="34" charset="-127"/>
                </a:rPr>
                <a:t>application</a:t>
              </a:r>
            </a:p>
            <a:p>
              <a:r>
                <a:rPr lang="en-US" altLang="ko-KR" sz="2000">
                  <a:ea typeface="굴림" pitchFamily="34" charset="-127"/>
                </a:rPr>
                <a:t>data </a:t>
              </a:r>
            </a:p>
            <a:p>
              <a:r>
                <a:rPr lang="en-US" altLang="ko-KR" sz="2000">
                  <a:ea typeface="굴림" pitchFamily="34" charset="-127"/>
                </a:rPr>
                <a:t>(variable length)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84003" name="Text Box 15"/>
            <p:cNvSpPr txBox="1">
              <a:spLocks noChangeArrowheads="1"/>
            </p:cNvSpPr>
            <p:nvPr/>
          </p:nvSpPr>
          <p:spPr bwMode="auto">
            <a:xfrm>
              <a:off x="3250" y="1213"/>
              <a:ext cx="15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000">
                  <a:ea typeface="굴림" pitchFamily="34" charset="-127"/>
                </a:rPr>
                <a:t>sequence number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84004" name="Line 16"/>
            <p:cNvSpPr>
              <a:spLocks noChangeShapeType="1"/>
            </p:cNvSpPr>
            <p:nvPr/>
          </p:nvSpPr>
          <p:spPr bwMode="auto">
            <a:xfrm flipV="1">
              <a:off x="2855" y="17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5" name="Text Box 17"/>
            <p:cNvSpPr txBox="1">
              <a:spLocks noChangeArrowheads="1"/>
            </p:cNvSpPr>
            <p:nvPr/>
          </p:nvSpPr>
          <p:spPr bwMode="auto">
            <a:xfrm>
              <a:off x="2998" y="1465"/>
              <a:ext cx="2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000">
                  <a:ea typeface="굴림" pitchFamily="34" charset="-127"/>
                </a:rPr>
                <a:t>acknowledgement number</a:t>
              </a:r>
              <a:endParaRPr lang="en-US" altLang="ko-KR" sz="2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84006" name="Line 18"/>
            <p:cNvSpPr>
              <a:spLocks noChangeShapeType="1"/>
            </p:cNvSpPr>
            <p:nvPr/>
          </p:nvSpPr>
          <p:spPr bwMode="auto">
            <a:xfrm flipV="1">
              <a:off x="2852" y="19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7" name="Line 19"/>
            <p:cNvSpPr>
              <a:spLocks noChangeShapeType="1"/>
            </p:cNvSpPr>
            <p:nvPr/>
          </p:nvSpPr>
          <p:spPr bwMode="auto">
            <a:xfrm flipV="1">
              <a:off x="2849" y="220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8" name="Line 20"/>
            <p:cNvSpPr>
              <a:spLocks noChangeShapeType="1"/>
            </p:cNvSpPr>
            <p:nvPr/>
          </p:nvSpPr>
          <p:spPr bwMode="auto">
            <a:xfrm flipV="1">
              <a:off x="2849" y="25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9" name="Line 21"/>
            <p:cNvSpPr>
              <a:spLocks noChangeShapeType="1"/>
            </p:cNvSpPr>
            <p:nvPr/>
          </p:nvSpPr>
          <p:spPr bwMode="auto">
            <a:xfrm flipH="1" flipV="1">
              <a:off x="4084" y="1707"/>
              <a:ext cx="3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0" name="Text Box 22"/>
            <p:cNvSpPr txBox="1">
              <a:spLocks noChangeArrowheads="1"/>
            </p:cNvSpPr>
            <p:nvPr/>
          </p:nvSpPr>
          <p:spPr bwMode="auto">
            <a:xfrm>
              <a:off x="4126" y="1712"/>
              <a:ext cx="1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ea typeface="굴림" pitchFamily="34" charset="-127"/>
                </a:rPr>
                <a:t>Receive window</a:t>
              </a:r>
              <a:endParaRPr lang="en-US" altLang="ko-KR" sz="18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84011" name="Text Box 23"/>
            <p:cNvSpPr txBox="1">
              <a:spLocks noChangeArrowheads="1"/>
            </p:cNvSpPr>
            <p:nvPr/>
          </p:nvSpPr>
          <p:spPr bwMode="auto">
            <a:xfrm>
              <a:off x="4113" y="1961"/>
              <a:ext cx="12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ea typeface="굴림" pitchFamily="34" charset="-127"/>
                </a:rPr>
                <a:t>Urg data pointer</a:t>
              </a:r>
              <a:endParaRPr lang="en-US" altLang="ko-KR" sz="18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84012" name="Text Box 24"/>
            <p:cNvSpPr txBox="1">
              <a:spLocks noChangeArrowheads="1"/>
            </p:cNvSpPr>
            <p:nvPr/>
          </p:nvSpPr>
          <p:spPr bwMode="auto">
            <a:xfrm>
              <a:off x="3084" y="1949"/>
              <a:ext cx="7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ea typeface="굴림" pitchFamily="34" charset="-127"/>
                </a:rPr>
                <a:t>checksum</a:t>
              </a:r>
              <a:endParaRPr lang="en-US" altLang="ko-KR" sz="18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84013" name="Text Box 25"/>
            <p:cNvSpPr txBox="1">
              <a:spLocks noChangeArrowheads="1"/>
            </p:cNvSpPr>
            <p:nvPr/>
          </p:nvSpPr>
          <p:spPr bwMode="auto">
            <a:xfrm>
              <a:off x="3935" y="1730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34" charset="-127"/>
                </a:rPr>
                <a:t>F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84014" name="Line 26"/>
            <p:cNvSpPr>
              <a:spLocks noChangeShapeType="1"/>
            </p:cNvSpPr>
            <p:nvPr/>
          </p:nvSpPr>
          <p:spPr bwMode="auto">
            <a:xfrm flipV="1">
              <a:off x="3985" y="1701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5" name="Line 27"/>
            <p:cNvSpPr>
              <a:spLocks noChangeShapeType="1"/>
            </p:cNvSpPr>
            <p:nvPr/>
          </p:nvSpPr>
          <p:spPr bwMode="auto">
            <a:xfrm flipV="1">
              <a:off x="3883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6" name="Line 28"/>
            <p:cNvSpPr>
              <a:spLocks noChangeShapeType="1"/>
            </p:cNvSpPr>
            <p:nvPr/>
          </p:nvSpPr>
          <p:spPr bwMode="auto">
            <a:xfrm flipV="1">
              <a:off x="3778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7" name="Line 29"/>
            <p:cNvSpPr>
              <a:spLocks noChangeShapeType="1"/>
            </p:cNvSpPr>
            <p:nvPr/>
          </p:nvSpPr>
          <p:spPr bwMode="auto">
            <a:xfrm flipV="1">
              <a:off x="3676" y="1707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8" name="Line 30"/>
            <p:cNvSpPr>
              <a:spLocks noChangeShapeType="1"/>
            </p:cNvSpPr>
            <p:nvPr/>
          </p:nvSpPr>
          <p:spPr bwMode="auto">
            <a:xfrm flipV="1">
              <a:off x="3577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9" name="Line 31"/>
            <p:cNvSpPr>
              <a:spLocks noChangeShapeType="1"/>
            </p:cNvSpPr>
            <p:nvPr/>
          </p:nvSpPr>
          <p:spPr bwMode="auto">
            <a:xfrm flipV="1">
              <a:off x="3469" y="171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20" name="Text Box 32"/>
            <p:cNvSpPr txBox="1">
              <a:spLocks noChangeArrowheads="1"/>
            </p:cNvSpPr>
            <p:nvPr/>
          </p:nvSpPr>
          <p:spPr bwMode="auto">
            <a:xfrm>
              <a:off x="3828" y="1727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34" charset="-127"/>
                </a:rPr>
                <a:t>S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84021" name="Text Box 33"/>
            <p:cNvSpPr txBox="1">
              <a:spLocks noChangeArrowheads="1"/>
            </p:cNvSpPr>
            <p:nvPr/>
          </p:nvSpPr>
          <p:spPr bwMode="auto">
            <a:xfrm>
              <a:off x="3727" y="1727"/>
              <a:ext cx="1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34" charset="-127"/>
                </a:rPr>
                <a:t>R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84022" name="Text Box 34"/>
            <p:cNvSpPr txBox="1">
              <a:spLocks noChangeArrowheads="1"/>
            </p:cNvSpPr>
            <p:nvPr/>
          </p:nvSpPr>
          <p:spPr bwMode="auto">
            <a:xfrm>
              <a:off x="3628" y="1724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34" charset="-127"/>
                </a:rPr>
                <a:t>P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84023" name="Text Box 35"/>
            <p:cNvSpPr txBox="1">
              <a:spLocks noChangeArrowheads="1"/>
            </p:cNvSpPr>
            <p:nvPr/>
          </p:nvSpPr>
          <p:spPr bwMode="auto">
            <a:xfrm>
              <a:off x="3519" y="1724"/>
              <a:ext cx="2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34" charset="-127"/>
                </a:rPr>
                <a:t>A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84024" name="Text Box 36"/>
            <p:cNvSpPr txBox="1">
              <a:spLocks noChangeArrowheads="1"/>
            </p:cNvSpPr>
            <p:nvPr/>
          </p:nvSpPr>
          <p:spPr bwMode="auto">
            <a:xfrm>
              <a:off x="3417" y="1724"/>
              <a:ext cx="2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34" charset="-127"/>
                </a:rPr>
                <a:t>U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84025" name="Text Box 37"/>
            <p:cNvSpPr txBox="1">
              <a:spLocks noChangeArrowheads="1"/>
            </p:cNvSpPr>
            <p:nvPr/>
          </p:nvSpPr>
          <p:spPr bwMode="auto">
            <a:xfrm>
              <a:off x="2818" y="1665"/>
              <a:ext cx="36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a typeface="굴림" pitchFamily="34" charset="-127"/>
                </a:rPr>
                <a:t>head</a:t>
              </a:r>
            </a:p>
            <a:p>
              <a:r>
                <a:rPr lang="en-US" altLang="ko-KR" sz="1400">
                  <a:ea typeface="굴림" pitchFamily="34" charset="-127"/>
                </a:rPr>
                <a:t>len</a:t>
              </a:r>
              <a:endParaRPr lang="en-US" altLang="ko-KR" sz="18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84026" name="Text Box 38"/>
            <p:cNvSpPr txBox="1">
              <a:spLocks noChangeArrowheads="1"/>
            </p:cNvSpPr>
            <p:nvPr/>
          </p:nvSpPr>
          <p:spPr bwMode="auto">
            <a:xfrm>
              <a:off x="3121" y="1665"/>
              <a:ext cx="35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a typeface="굴림" pitchFamily="34" charset="-127"/>
                </a:rPr>
                <a:t>not</a:t>
              </a:r>
            </a:p>
            <a:p>
              <a:r>
                <a:rPr lang="en-US" altLang="ko-KR" sz="1400">
                  <a:ea typeface="굴림" pitchFamily="34" charset="-127"/>
                </a:rPr>
                <a:t>used</a:t>
              </a:r>
              <a:endParaRPr lang="en-US" altLang="ko-KR" sz="18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84027" name="Line 39"/>
            <p:cNvSpPr>
              <a:spLocks noChangeShapeType="1"/>
            </p:cNvSpPr>
            <p:nvPr/>
          </p:nvSpPr>
          <p:spPr bwMode="auto">
            <a:xfrm flipV="1">
              <a:off x="3151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28" name="Text Box 40"/>
            <p:cNvSpPr txBox="1">
              <a:spLocks noChangeArrowheads="1"/>
            </p:cNvSpPr>
            <p:nvPr/>
          </p:nvSpPr>
          <p:spPr bwMode="auto">
            <a:xfrm>
              <a:off x="3098" y="2266"/>
              <a:ext cx="19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000">
                  <a:ea typeface="굴림" pitchFamily="34" charset="-127"/>
                </a:rPr>
                <a:t>Options (variable length)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83974" name="Text Box 41"/>
          <p:cNvSpPr txBox="1">
            <a:spLocks noChangeArrowheads="1"/>
          </p:cNvSpPr>
          <p:nvPr/>
        </p:nvSpPr>
        <p:spPr bwMode="auto">
          <a:xfrm>
            <a:off x="177800" y="1431925"/>
            <a:ext cx="2287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800">
                <a:ea typeface="굴림" pitchFamily="34" charset="-127"/>
              </a:rPr>
              <a:t>URG: urgent data </a:t>
            </a:r>
          </a:p>
          <a:p>
            <a:pPr algn="r"/>
            <a:r>
              <a:rPr lang="en-US" altLang="ko-KR" sz="1800">
                <a:ea typeface="굴림" pitchFamily="34" charset="-127"/>
              </a:rPr>
              <a:t>(generally not used)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83975" name="Text Box 42"/>
          <p:cNvSpPr txBox="1">
            <a:spLocks noChangeArrowheads="1"/>
          </p:cNvSpPr>
          <p:nvPr/>
        </p:nvSpPr>
        <p:spPr bwMode="auto">
          <a:xfrm>
            <a:off x="947738" y="2155825"/>
            <a:ext cx="1470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800">
                <a:ea typeface="굴림" pitchFamily="34" charset="-127"/>
              </a:rPr>
              <a:t>ACK: ACK #</a:t>
            </a:r>
          </a:p>
          <a:p>
            <a:pPr algn="r"/>
            <a:r>
              <a:rPr lang="en-US" altLang="ko-KR" sz="1800">
                <a:ea typeface="굴림" pitchFamily="34" charset="-127"/>
              </a:rPr>
              <a:t>valid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83976" name="Text Box 43"/>
          <p:cNvSpPr txBox="1">
            <a:spLocks noChangeArrowheads="1"/>
          </p:cNvSpPr>
          <p:nvPr/>
        </p:nvSpPr>
        <p:spPr bwMode="auto">
          <a:xfrm>
            <a:off x="149225" y="2832100"/>
            <a:ext cx="2287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800">
                <a:ea typeface="굴림" pitchFamily="34" charset="-127"/>
              </a:rPr>
              <a:t>PSH: push data now</a:t>
            </a:r>
          </a:p>
          <a:p>
            <a:pPr algn="r"/>
            <a:r>
              <a:rPr lang="en-US" altLang="ko-KR" sz="1800">
                <a:ea typeface="굴림" pitchFamily="34" charset="-127"/>
              </a:rPr>
              <a:t>(generally not used)</a:t>
            </a:r>
          </a:p>
        </p:txBody>
      </p:sp>
      <p:sp>
        <p:nvSpPr>
          <p:cNvPr id="83977" name="Text Box 44"/>
          <p:cNvSpPr txBox="1">
            <a:spLocks noChangeArrowheads="1"/>
          </p:cNvSpPr>
          <p:nvPr/>
        </p:nvSpPr>
        <p:spPr bwMode="auto">
          <a:xfrm>
            <a:off x="476250" y="3632200"/>
            <a:ext cx="197961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800">
                <a:ea typeface="굴림" pitchFamily="34" charset="-127"/>
              </a:rPr>
              <a:t>RST, SYN, FIN:</a:t>
            </a:r>
          </a:p>
          <a:p>
            <a:pPr algn="r"/>
            <a:r>
              <a:rPr lang="en-US" altLang="ko-KR" sz="1800">
                <a:ea typeface="굴림" pitchFamily="34" charset="-127"/>
              </a:rPr>
              <a:t>connection estab</a:t>
            </a:r>
          </a:p>
          <a:p>
            <a:pPr algn="r"/>
            <a:r>
              <a:rPr lang="en-US" altLang="ko-KR" sz="1800">
                <a:ea typeface="굴림" pitchFamily="34" charset="-127"/>
              </a:rPr>
              <a:t>(setup, teardown</a:t>
            </a:r>
          </a:p>
          <a:p>
            <a:pPr algn="r"/>
            <a:r>
              <a:rPr lang="en-US" altLang="ko-KR" sz="1800">
                <a:ea typeface="굴림" pitchFamily="34" charset="-127"/>
              </a:rPr>
              <a:t>commands)</a:t>
            </a:r>
          </a:p>
        </p:txBody>
      </p:sp>
      <p:sp>
        <p:nvSpPr>
          <p:cNvPr id="83978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962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9" name="Line 46"/>
          <p:cNvSpPr>
            <a:spLocks noChangeShapeType="1"/>
          </p:cNvSpPr>
          <p:nvPr/>
        </p:nvSpPr>
        <p:spPr bwMode="auto">
          <a:xfrm>
            <a:off x="2343150" y="2476500"/>
            <a:ext cx="1647825" cy="352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0" name="Line 47"/>
          <p:cNvSpPr>
            <a:spLocks noChangeShapeType="1"/>
          </p:cNvSpPr>
          <p:nvPr/>
        </p:nvSpPr>
        <p:spPr bwMode="auto">
          <a:xfrm flipV="1">
            <a:off x="2352675" y="2828925"/>
            <a:ext cx="1838325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1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  <a:gd name="T9" fmla="*/ 0 w 1458"/>
              <a:gd name="T10" fmla="*/ 0 h 444"/>
              <a:gd name="T11" fmla="*/ 1458 w 145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2" name="Text Box 49"/>
          <p:cNvSpPr txBox="1">
            <a:spLocks noChangeArrowheads="1"/>
          </p:cNvSpPr>
          <p:nvPr/>
        </p:nvSpPr>
        <p:spPr bwMode="auto">
          <a:xfrm>
            <a:off x="7439025" y="3295650"/>
            <a:ext cx="13477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800">
                <a:ea typeface="굴림" pitchFamily="34" charset="-127"/>
              </a:rPr>
              <a:t># bytes </a:t>
            </a:r>
          </a:p>
          <a:p>
            <a:pPr algn="l"/>
            <a:r>
              <a:rPr lang="en-US" altLang="ko-KR" sz="1800">
                <a:ea typeface="굴림" pitchFamily="34" charset="-127"/>
              </a:rPr>
              <a:t>rcvr willing</a:t>
            </a:r>
          </a:p>
          <a:p>
            <a:pPr algn="l"/>
            <a:r>
              <a:rPr lang="en-US" altLang="ko-KR" sz="1800">
                <a:ea typeface="굴림" pitchFamily="34" charset="-127"/>
              </a:rPr>
              <a:t>to accept</a:t>
            </a:r>
          </a:p>
        </p:txBody>
      </p:sp>
      <p:sp>
        <p:nvSpPr>
          <p:cNvPr id="83983" name="Text Box 50"/>
          <p:cNvSpPr txBox="1">
            <a:spLocks noChangeArrowheads="1"/>
          </p:cNvSpPr>
          <p:nvPr/>
        </p:nvSpPr>
        <p:spPr bwMode="auto">
          <a:xfrm>
            <a:off x="7132638" y="1109663"/>
            <a:ext cx="18208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800">
                <a:ea typeface="굴림" pitchFamily="34" charset="-127"/>
              </a:rPr>
              <a:t>counting</a:t>
            </a:r>
          </a:p>
          <a:p>
            <a:pPr algn="l"/>
            <a:r>
              <a:rPr lang="en-US" altLang="ko-KR" sz="1800">
                <a:ea typeface="굴림" pitchFamily="34" charset="-127"/>
              </a:rPr>
              <a:t>by </a:t>
            </a:r>
            <a:r>
              <a:rPr lang="en-US" altLang="ko-KR" sz="1800">
                <a:solidFill>
                  <a:srgbClr val="FF0000"/>
                </a:solidFill>
                <a:ea typeface="굴림" pitchFamily="34" charset="-127"/>
              </a:rPr>
              <a:t>bytes</a:t>
            </a:r>
            <a:r>
              <a:rPr lang="en-US" altLang="ko-KR" sz="1800">
                <a:ea typeface="굴림" pitchFamily="34" charset="-127"/>
              </a:rPr>
              <a:t> </a:t>
            </a:r>
          </a:p>
          <a:p>
            <a:pPr algn="l"/>
            <a:r>
              <a:rPr lang="en-US" altLang="ko-KR" sz="1800">
                <a:ea typeface="굴림" pitchFamily="34" charset="-127"/>
              </a:rPr>
              <a:t>of data</a:t>
            </a:r>
          </a:p>
          <a:p>
            <a:pPr algn="l"/>
            <a:r>
              <a:rPr lang="en-US" altLang="ko-KR" sz="1800">
                <a:ea typeface="굴림" pitchFamily="34" charset="-127"/>
              </a:rPr>
              <a:t>(not segments!)</a:t>
            </a:r>
          </a:p>
        </p:txBody>
      </p:sp>
      <p:sp>
        <p:nvSpPr>
          <p:cNvPr id="83984" name="Text Box 51"/>
          <p:cNvSpPr txBox="1">
            <a:spLocks noChangeArrowheads="1"/>
          </p:cNvSpPr>
          <p:nvPr/>
        </p:nvSpPr>
        <p:spPr bwMode="auto">
          <a:xfrm>
            <a:off x="995363" y="4965700"/>
            <a:ext cx="13525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800">
                <a:ea typeface="굴림" pitchFamily="34" charset="-127"/>
              </a:rPr>
              <a:t>Internet</a:t>
            </a:r>
          </a:p>
          <a:p>
            <a:pPr algn="r"/>
            <a:r>
              <a:rPr lang="en-US" altLang="ko-KR" sz="1800">
                <a:ea typeface="굴림" pitchFamily="34" charset="-127"/>
              </a:rPr>
              <a:t>checksum</a:t>
            </a:r>
          </a:p>
          <a:p>
            <a:pPr algn="r"/>
            <a:r>
              <a:rPr lang="en-US" altLang="ko-KR" sz="1800">
                <a:ea typeface="굴림" pitchFamily="34" charset="-127"/>
              </a:rPr>
              <a:t>(as in UDP)</a:t>
            </a:r>
          </a:p>
        </p:txBody>
      </p:sp>
      <p:sp>
        <p:nvSpPr>
          <p:cNvPr id="83985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6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7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8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59"/>
          <p:cNvGrpSpPr>
            <a:grpSpLocks/>
          </p:cNvGrpSpPr>
          <p:nvPr/>
        </p:nvGrpSpPr>
        <p:grpSpPr bwMode="auto">
          <a:xfrm>
            <a:off x="6875463" y="1614488"/>
            <a:ext cx="2268537" cy="1930400"/>
            <a:chOff x="6874933" y="1614311"/>
            <a:chExt cx="2269067" cy="1930400"/>
          </a:xfrm>
        </p:grpSpPr>
        <p:sp>
          <p:nvSpPr>
            <p:cNvPr id="58" name="右大括号 57"/>
            <p:cNvSpPr/>
            <p:nvPr/>
          </p:nvSpPr>
          <p:spPr bwMode="auto">
            <a:xfrm>
              <a:off x="6874933" y="1614311"/>
              <a:ext cx="282641" cy="1930400"/>
            </a:xfrm>
            <a:prstGeom prst="rightBrace">
              <a:avLst>
                <a:gd name="adj1" fmla="val 8333"/>
                <a:gd name="adj2" fmla="val 68713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79804" y="2709686"/>
              <a:ext cx="1964196" cy="584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FFFF"/>
                  </a:solidFill>
                  <a:ea typeface="宋体" pitchFamily="2" charset="-122"/>
                </a:rPr>
                <a:t>20-byte fixed length header</a:t>
              </a: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sp>
        <p:nvSpPr>
          <p:cNvPr id="61" name="Text Box 49"/>
          <p:cNvSpPr txBox="1">
            <a:spLocks noChangeArrowheads="1"/>
          </p:cNvSpPr>
          <p:nvPr/>
        </p:nvSpPr>
        <p:spPr bwMode="auto">
          <a:xfrm>
            <a:off x="6863671" y="4333340"/>
            <a:ext cx="18614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800" dirty="0" err="1" smtClean="0">
                <a:ea typeface="굴림" pitchFamily="34" charset="-127"/>
              </a:rPr>
              <a:t>Init.</a:t>
            </a:r>
            <a:r>
              <a:rPr lang="en-US" altLang="ko-KR" sz="1800" dirty="0" smtClean="0">
                <a:ea typeface="굴림" pitchFamily="34" charset="-127"/>
              </a:rPr>
              <a:t> Def.: MSS</a:t>
            </a:r>
            <a:endParaRPr lang="en-US" altLang="ko-KR" sz="1800" dirty="0">
              <a:ea typeface="굴림" pitchFamily="34" charset="-127"/>
            </a:endParaRPr>
          </a:p>
        </p:txBody>
      </p:sp>
      <p:sp>
        <p:nvSpPr>
          <p:cNvPr id="62" name="Line 53"/>
          <p:cNvSpPr>
            <a:spLocks noChangeShapeType="1"/>
          </p:cNvSpPr>
          <p:nvPr/>
        </p:nvSpPr>
        <p:spPr bwMode="auto">
          <a:xfrm flipH="1" flipV="1">
            <a:off x="6532437" y="3831083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Sequence number counting the number of bytes</a:t>
            </a:r>
            <a:endParaRPr lang="ko-KR" altLang="en-US" smtClean="0">
              <a:ea typeface="굴림" pitchFamily="34" charset="-127"/>
            </a:endParaRPr>
          </a:p>
        </p:txBody>
      </p:sp>
      <p:sp>
        <p:nvSpPr>
          <p:cNvPr id="819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819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5D8E559E-08F3-410D-9372-CC378ABA8666}" type="slidenum">
              <a:rPr lang="en-US" altLang="ko-KR" smtClean="0">
                <a:ea typeface="굴림" pitchFamily="34" charset="-127"/>
              </a:rPr>
              <a:pPr/>
              <a:t>62</a:t>
            </a:fld>
            <a:endParaRPr lang="en-US" altLang="ko-KR" smtClean="0">
              <a:ea typeface="굴림" pitchFamily="34" charset="-127"/>
            </a:endParaRPr>
          </a:p>
        </p:txBody>
      </p:sp>
      <p:graphicFrame>
        <p:nvGraphicFramePr>
          <p:cNvPr id="8194" name="내용 개체 틀 6"/>
          <p:cNvGraphicFramePr>
            <a:graphicFrameLocks noChangeAspect="1"/>
          </p:cNvGraphicFramePr>
          <p:nvPr/>
        </p:nvGraphicFramePr>
        <p:xfrm>
          <a:off x="744538" y="2125663"/>
          <a:ext cx="7756525" cy="3030537"/>
        </p:xfrm>
        <a:graphic>
          <a:graphicData uri="http://schemas.openxmlformats.org/presentationml/2006/ole">
            <p:oleObj spid="_x0000_s8194" name="Visio" r:id="rId4" imgW="10126675" imgH="366572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22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0BCA7491-9322-4122-A681-9231EA5E6015}" type="slidenum">
              <a:rPr lang="en-US" altLang="ko-KR" smtClean="0">
                <a:ea typeface="굴림" pitchFamily="34" charset="-127"/>
              </a:rPr>
              <a:pPr/>
              <a:t>63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9222" name="Line 2"/>
          <p:cNvSpPr>
            <a:spLocks noChangeShapeType="1"/>
          </p:cNvSpPr>
          <p:nvPr/>
        </p:nvSpPr>
        <p:spPr bwMode="auto">
          <a:xfrm>
            <a:off x="4972050" y="4686300"/>
            <a:ext cx="2790825" cy="561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3"/>
          <p:cNvSpPr>
            <a:spLocks noChangeShapeType="1"/>
          </p:cNvSpPr>
          <p:nvPr/>
        </p:nvSpPr>
        <p:spPr bwMode="auto">
          <a:xfrm>
            <a:off x="4895850" y="2238375"/>
            <a:ext cx="261937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TCP seq. #’s and ACKs</a:t>
            </a:r>
          </a:p>
        </p:txBody>
      </p:sp>
      <p:sp>
        <p:nvSpPr>
          <p:cNvPr id="922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295400"/>
            <a:ext cx="325755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000" u="sng" smtClean="0">
                <a:solidFill>
                  <a:srgbClr val="FF0000"/>
                </a:solidFill>
                <a:ea typeface="굴림" pitchFamily="34" charset="-127"/>
              </a:rPr>
              <a:t>Seq. #’s:</a:t>
            </a:r>
            <a:endParaRPr lang="en-US" altLang="ko-KR" sz="2000" smtClean="0">
              <a:ea typeface="굴림" pitchFamily="34" charset="-127"/>
            </a:endParaRPr>
          </a:p>
          <a:p>
            <a:pPr lvl="1"/>
            <a:r>
              <a:rPr lang="en-US" altLang="ko-KR" sz="2000" smtClean="0">
                <a:ea typeface="굴림" pitchFamily="34" charset="-127"/>
              </a:rPr>
              <a:t>byte stream “number” of first byte in segment’s data</a:t>
            </a:r>
            <a:endParaRPr lang="en-US" altLang="ko-KR" sz="1800" smtClean="0">
              <a:ea typeface="굴림" pitchFamily="34" charset="-127"/>
            </a:endParaRPr>
          </a:p>
          <a:p>
            <a:pPr>
              <a:buFont typeface="ZapfDingbats" pitchFamily="82" charset="2"/>
              <a:buNone/>
            </a:pPr>
            <a:r>
              <a:rPr lang="en-US" altLang="ko-KR" sz="2000" u="sng" smtClean="0">
                <a:solidFill>
                  <a:srgbClr val="FF0000"/>
                </a:solidFill>
                <a:ea typeface="굴림" pitchFamily="34" charset="-127"/>
              </a:rPr>
              <a:t>ACKs:</a:t>
            </a:r>
            <a:endParaRPr lang="en-US" altLang="ko-KR" sz="2000" smtClean="0">
              <a:ea typeface="굴림" pitchFamily="34" charset="-127"/>
            </a:endParaRPr>
          </a:p>
          <a:p>
            <a:pPr lvl="1"/>
            <a:r>
              <a:rPr lang="en-US" altLang="ko-KR" sz="2000" smtClean="0">
                <a:ea typeface="굴림" pitchFamily="34" charset="-127"/>
              </a:rPr>
              <a:t>seq # of next byte expected from other side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cumulative ACK</a:t>
            </a:r>
          </a:p>
          <a:p>
            <a:pPr>
              <a:buFont typeface="ZapfDingbats" pitchFamily="82" charset="2"/>
              <a:buNone/>
            </a:pPr>
            <a:r>
              <a:rPr lang="en-US" altLang="ko-KR" sz="2000" smtClean="0">
                <a:solidFill>
                  <a:srgbClr val="FF0000"/>
                </a:solidFill>
                <a:ea typeface="굴림" pitchFamily="34" charset="-127"/>
              </a:rPr>
              <a:t>Q:</a:t>
            </a:r>
            <a:r>
              <a:rPr lang="en-US" altLang="ko-KR" sz="2000" smtClean="0">
                <a:ea typeface="굴림" pitchFamily="34" charset="-127"/>
              </a:rPr>
              <a:t> how receiver handles out-of-order segments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A: TCP spec doesn’t say, - up to implementor</a:t>
            </a: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4133850" y="1408113"/>
          <a:ext cx="606425" cy="481012"/>
        </p:xfrm>
        <a:graphic>
          <a:graphicData uri="http://schemas.openxmlformats.org/presentationml/2006/ole">
            <p:oleObj spid="_x0000_s9218" name="Clip" r:id="rId4" imgW="1305000" imgH="1085760" progId="">
              <p:embed/>
            </p:oleObj>
          </a:graphicData>
        </a:graphic>
      </p:graphicFrame>
      <p:graphicFrame>
        <p:nvGraphicFramePr>
          <p:cNvPr id="9219" name="Object 7"/>
          <p:cNvGraphicFramePr>
            <a:graphicFrameLocks noChangeAspect="1"/>
          </p:cNvGraphicFramePr>
          <p:nvPr/>
        </p:nvGraphicFramePr>
        <p:xfrm>
          <a:off x="7658100" y="1322388"/>
          <a:ext cx="606425" cy="481012"/>
        </p:xfrm>
        <a:graphic>
          <a:graphicData uri="http://schemas.openxmlformats.org/presentationml/2006/ole">
            <p:oleObj spid="_x0000_s9219" name="Clip" r:id="rId5" imgW="1305000" imgH="1085760" progId="">
              <p:embed/>
            </p:oleObj>
          </a:graphicData>
        </a:graphic>
      </p:graphicFrame>
      <p:sp>
        <p:nvSpPr>
          <p:cNvPr id="9226" name="Text Box 8"/>
          <p:cNvSpPr txBox="1">
            <a:spLocks noChangeArrowheads="1"/>
          </p:cNvSpPr>
          <p:nvPr/>
        </p:nvSpPr>
        <p:spPr bwMode="auto">
          <a:xfrm>
            <a:off x="4745038" y="1292225"/>
            <a:ext cx="10112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>
                <a:ea typeface="굴림" pitchFamily="34" charset="-127"/>
              </a:rPr>
              <a:t>Host A </a:t>
            </a:r>
          </a:p>
          <a:p>
            <a:r>
              <a:rPr lang="en-US" altLang="ko-KR" sz="1800" dirty="0">
                <a:ea typeface="굴림" pitchFamily="34" charset="-127"/>
              </a:rPr>
              <a:t>(</a:t>
            </a:r>
            <a:r>
              <a:rPr lang="en-US" altLang="ko-KR" sz="1800" dirty="0">
                <a:solidFill>
                  <a:schemeClr val="accent6"/>
                </a:solidFill>
                <a:ea typeface="굴림" pitchFamily="34" charset="-127"/>
              </a:rPr>
              <a:t>client</a:t>
            </a:r>
            <a:r>
              <a:rPr lang="en-US" altLang="ko-KR" sz="1800" dirty="0">
                <a:ea typeface="굴림" pitchFamily="34" charset="-127"/>
              </a:rPr>
              <a:t>)</a:t>
            </a:r>
            <a:endParaRPr lang="en-US" altLang="ko-KR" sz="1000" dirty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227" name="Text Box 9"/>
          <p:cNvSpPr txBox="1">
            <a:spLocks noChangeArrowheads="1"/>
          </p:cNvSpPr>
          <p:nvPr/>
        </p:nvSpPr>
        <p:spPr bwMode="auto">
          <a:xfrm>
            <a:off x="6705600" y="1292225"/>
            <a:ext cx="10525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>
                <a:ea typeface="굴림" pitchFamily="34" charset="-127"/>
              </a:rPr>
              <a:t>Host B </a:t>
            </a:r>
          </a:p>
          <a:p>
            <a:r>
              <a:rPr lang="en-US" altLang="ko-KR" sz="1800" dirty="0">
                <a:ea typeface="굴림" pitchFamily="34" charset="-127"/>
              </a:rPr>
              <a:t>(</a:t>
            </a:r>
            <a:r>
              <a:rPr lang="en-US" altLang="ko-KR" sz="1800" dirty="0">
                <a:solidFill>
                  <a:schemeClr val="accent6"/>
                </a:solidFill>
                <a:ea typeface="굴림" pitchFamily="34" charset="-127"/>
              </a:rPr>
              <a:t>server</a:t>
            </a:r>
            <a:r>
              <a:rPr lang="en-US" altLang="ko-KR" sz="1800" dirty="0">
                <a:ea typeface="굴림" pitchFamily="34" charset="-127"/>
              </a:rPr>
              <a:t>)</a:t>
            </a:r>
            <a:endParaRPr lang="en-US" altLang="ko-KR" sz="1000" dirty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228" name="Text Box 10"/>
          <p:cNvSpPr txBox="1">
            <a:spLocks noChangeArrowheads="1"/>
          </p:cNvSpPr>
          <p:nvPr/>
        </p:nvSpPr>
        <p:spPr bwMode="auto">
          <a:xfrm rot="706751">
            <a:off x="4981575" y="2220913"/>
            <a:ext cx="24177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itchFamily="34" charset="0"/>
                <a:ea typeface="굴림" pitchFamily="34" charset="-127"/>
              </a:rPr>
              <a:t>Seq=42, ACK=79, data = ‘C’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229" name="Text Box 11"/>
          <p:cNvSpPr txBox="1">
            <a:spLocks noChangeArrowheads="1"/>
          </p:cNvSpPr>
          <p:nvPr/>
        </p:nvSpPr>
        <p:spPr bwMode="auto">
          <a:xfrm rot="-844223">
            <a:off x="5037138" y="3278188"/>
            <a:ext cx="24177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itchFamily="34" charset="0"/>
                <a:ea typeface="굴림" pitchFamily="34" charset="-127"/>
              </a:rPr>
              <a:t>Seq=79, ACK=43, data = ‘C’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230" name="Text Box 12"/>
          <p:cNvSpPr txBox="1">
            <a:spLocks noChangeArrowheads="1"/>
          </p:cNvSpPr>
          <p:nvPr/>
        </p:nvSpPr>
        <p:spPr bwMode="auto">
          <a:xfrm rot="683987">
            <a:off x="5099050" y="4519613"/>
            <a:ext cx="156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Seq=43, ACK=80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231" name="Text Box 13"/>
          <p:cNvSpPr txBox="1">
            <a:spLocks noChangeArrowheads="1"/>
          </p:cNvSpPr>
          <p:nvPr/>
        </p:nvSpPr>
        <p:spPr bwMode="auto">
          <a:xfrm>
            <a:off x="4022725" y="1931988"/>
            <a:ext cx="70326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User</a:t>
            </a:r>
          </a:p>
          <a:p>
            <a:r>
              <a:rPr lang="en-US" altLang="ko-KR">
                <a:ea typeface="굴림" pitchFamily="34" charset="-127"/>
              </a:rPr>
              <a:t>types</a:t>
            </a:r>
          </a:p>
          <a:p>
            <a:r>
              <a:rPr lang="en-US" altLang="ko-KR">
                <a:ea typeface="굴림" pitchFamily="34" charset="-127"/>
              </a:rPr>
              <a:t>‘C’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232" name="Text Box 14"/>
          <p:cNvSpPr txBox="1">
            <a:spLocks noChangeArrowheads="1"/>
          </p:cNvSpPr>
          <p:nvPr/>
        </p:nvSpPr>
        <p:spPr bwMode="auto">
          <a:xfrm>
            <a:off x="3800475" y="4046538"/>
            <a:ext cx="11557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host ACKs</a:t>
            </a:r>
          </a:p>
          <a:p>
            <a:r>
              <a:rPr lang="en-US" altLang="ko-KR">
                <a:ea typeface="굴림" pitchFamily="34" charset="-127"/>
              </a:rPr>
              <a:t>receipt </a:t>
            </a:r>
          </a:p>
          <a:p>
            <a:r>
              <a:rPr lang="en-US" altLang="ko-KR">
                <a:ea typeface="굴림" pitchFamily="34" charset="-127"/>
              </a:rPr>
              <a:t>of echoed</a:t>
            </a:r>
          </a:p>
          <a:p>
            <a:r>
              <a:rPr lang="en-US" altLang="ko-KR">
                <a:ea typeface="굴림" pitchFamily="34" charset="-127"/>
              </a:rPr>
              <a:t>‘C’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233" name="Text Box 15"/>
          <p:cNvSpPr txBox="1">
            <a:spLocks noChangeArrowheads="1"/>
          </p:cNvSpPr>
          <p:nvPr/>
        </p:nvSpPr>
        <p:spPr bwMode="auto">
          <a:xfrm>
            <a:off x="7496175" y="2589213"/>
            <a:ext cx="11557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host ACKs</a:t>
            </a:r>
          </a:p>
          <a:p>
            <a:r>
              <a:rPr lang="en-US" altLang="ko-KR">
                <a:ea typeface="굴림" pitchFamily="34" charset="-127"/>
              </a:rPr>
              <a:t>receipt of</a:t>
            </a:r>
          </a:p>
          <a:p>
            <a:r>
              <a:rPr lang="en-US" altLang="ko-KR">
                <a:ea typeface="굴림" pitchFamily="34" charset="-127"/>
              </a:rPr>
              <a:t>‘C’, echoes</a:t>
            </a:r>
          </a:p>
          <a:p>
            <a:r>
              <a:rPr lang="en-US" altLang="ko-KR">
                <a:ea typeface="굴림" pitchFamily="34" charset="-127"/>
              </a:rPr>
              <a:t>back ‘C’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234" name="Line 16"/>
          <p:cNvSpPr>
            <a:spLocks noChangeShapeType="1"/>
          </p:cNvSpPr>
          <p:nvPr/>
        </p:nvSpPr>
        <p:spPr bwMode="auto">
          <a:xfrm flipH="1">
            <a:off x="4886325" y="3200400"/>
            <a:ext cx="260985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17"/>
          <p:cNvSpPr>
            <a:spLocks noChangeShapeType="1"/>
          </p:cNvSpPr>
          <p:nvPr/>
        </p:nvSpPr>
        <p:spPr bwMode="auto">
          <a:xfrm flipH="1">
            <a:off x="8620125" y="1714500"/>
            <a:ext cx="0" cy="4514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36" name="Group 18"/>
          <p:cNvGrpSpPr>
            <a:grpSpLocks/>
          </p:cNvGrpSpPr>
          <p:nvPr/>
        </p:nvGrpSpPr>
        <p:grpSpPr bwMode="auto">
          <a:xfrm>
            <a:off x="8293100" y="5527675"/>
            <a:ext cx="658813" cy="366713"/>
            <a:chOff x="3304" y="3530"/>
            <a:chExt cx="415" cy="231"/>
          </a:xfrm>
        </p:grpSpPr>
        <p:sp>
          <p:nvSpPr>
            <p:cNvPr id="9238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9239" name="Text Box 20"/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  <a:ea typeface="굴림" pitchFamily="34" charset="-127"/>
                </a:rPr>
                <a:t>time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5392738" y="5794375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>
                <a:ea typeface="굴림" pitchFamily="34" charset="-127"/>
              </a:rPr>
              <a:t>simple </a:t>
            </a:r>
            <a:r>
              <a:rPr lang="en-US" altLang="ko-KR" sz="1800" dirty="0">
                <a:solidFill>
                  <a:schemeClr val="accent6"/>
                </a:solidFill>
                <a:ea typeface="굴림" pitchFamily="34" charset="-127"/>
              </a:rPr>
              <a:t>telnet</a:t>
            </a:r>
            <a:r>
              <a:rPr lang="en-US" altLang="ko-KR" sz="1800" dirty="0">
                <a:ea typeface="굴림" pitchFamily="34" charset="-127"/>
              </a:rPr>
              <a:t> scenario</a:t>
            </a:r>
            <a:endParaRPr lang="en-US" altLang="ko-KR" sz="1000" dirty="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849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DD528A29-4C8B-4BCB-8CC3-DC29BB5D9D6B}" type="slidenum">
              <a:rPr lang="en-US" altLang="ko-KR" smtClean="0">
                <a:ea typeface="굴림" pitchFamily="34" charset="-127"/>
              </a:rPr>
              <a:pPr/>
              <a:t>64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849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TCP Round Trip Time and Timeout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8499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381125"/>
            <a:ext cx="33813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u="sng" dirty="0" smtClean="0">
                <a:solidFill>
                  <a:srgbClr val="FF0000"/>
                </a:solidFill>
                <a:ea typeface="굴림" pitchFamily="34" charset="-127"/>
              </a:rPr>
              <a:t>Q:</a:t>
            </a:r>
            <a:r>
              <a:rPr lang="en-US" altLang="ko-KR" sz="2400" dirty="0" smtClean="0">
                <a:ea typeface="굴림" pitchFamily="34" charset="-127"/>
              </a:rPr>
              <a:t> how to set TCP timeout value?</a:t>
            </a:r>
          </a:p>
          <a:p>
            <a:r>
              <a:rPr lang="en-US" altLang="ko-KR" sz="2000" dirty="0" smtClean="0">
                <a:ea typeface="굴림" pitchFamily="34" charset="-127"/>
              </a:rPr>
              <a:t>longer than RTT</a:t>
            </a:r>
          </a:p>
          <a:p>
            <a:pPr lvl="1"/>
            <a:r>
              <a:rPr lang="en-US" altLang="ko-KR" sz="1800" dirty="0" smtClean="0">
                <a:ea typeface="굴림" pitchFamily="34" charset="-127"/>
              </a:rPr>
              <a:t>but RTT varies</a:t>
            </a:r>
          </a:p>
          <a:p>
            <a:r>
              <a:rPr lang="en-US" altLang="ko-KR" sz="2000" dirty="0" smtClean="0">
                <a:solidFill>
                  <a:schemeClr val="accent2"/>
                </a:solidFill>
                <a:ea typeface="굴림" pitchFamily="34" charset="-127"/>
              </a:rPr>
              <a:t>too short: </a:t>
            </a:r>
            <a:r>
              <a:rPr lang="en-US" altLang="ko-KR" sz="2000" dirty="0" smtClean="0">
                <a:ea typeface="굴림" pitchFamily="34" charset="-127"/>
              </a:rPr>
              <a:t>premature timeout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unnecessary retransmissions</a:t>
            </a:r>
          </a:p>
          <a:p>
            <a:r>
              <a:rPr lang="en-US" altLang="ko-KR" sz="2000" dirty="0" smtClean="0">
                <a:solidFill>
                  <a:schemeClr val="accent2"/>
                </a:solidFill>
                <a:ea typeface="굴림" pitchFamily="34" charset="-127"/>
              </a:rPr>
              <a:t>too long: </a:t>
            </a:r>
            <a:r>
              <a:rPr lang="en-US" altLang="ko-KR" sz="2000" dirty="0" smtClean="0">
                <a:ea typeface="굴림" pitchFamily="34" charset="-127"/>
              </a:rPr>
              <a:t>slow reaction to segment loss</a:t>
            </a:r>
          </a:p>
        </p:txBody>
      </p:sp>
      <p:sp>
        <p:nvSpPr>
          <p:cNvPr id="84998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200525" y="1352550"/>
            <a:ext cx="45053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u="sng" dirty="0" smtClean="0">
                <a:solidFill>
                  <a:srgbClr val="FF0000"/>
                </a:solidFill>
                <a:ea typeface="굴림" pitchFamily="34" charset="-127"/>
              </a:rPr>
              <a:t>Q:</a:t>
            </a:r>
            <a:r>
              <a:rPr lang="en-US" altLang="ko-KR" sz="2400" dirty="0" smtClean="0">
                <a:ea typeface="굴림" pitchFamily="34" charset="-127"/>
              </a:rPr>
              <a:t> how to estimate next RTT?</a:t>
            </a:r>
          </a:p>
          <a:p>
            <a:r>
              <a:rPr lang="en-US" altLang="ko-KR" sz="2000" b="1" dirty="0" err="1" smtClean="0">
                <a:solidFill>
                  <a:schemeClr val="accent2"/>
                </a:solidFill>
                <a:latin typeface="Courier New" pitchFamily="49" charset="0"/>
                <a:ea typeface="굴림" pitchFamily="34" charset="-127"/>
              </a:rPr>
              <a:t>SampleRTT</a:t>
            </a:r>
            <a:r>
              <a:rPr lang="en-US" altLang="ko-KR" sz="2000" dirty="0" smtClean="0">
                <a:solidFill>
                  <a:schemeClr val="accent2"/>
                </a:solidFill>
                <a:ea typeface="굴림" pitchFamily="34" charset="-127"/>
              </a:rPr>
              <a:t>:</a:t>
            </a:r>
            <a:r>
              <a:rPr lang="en-US" altLang="ko-KR" sz="2000" dirty="0" smtClean="0">
                <a:ea typeface="굴림" pitchFamily="34" charset="-127"/>
              </a:rPr>
              <a:t> measured time from segment transmission until ACK receipt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ignore retransmissions</a:t>
            </a:r>
          </a:p>
          <a:p>
            <a:r>
              <a:rPr lang="en-US" altLang="ko-KR" sz="2000" b="1" dirty="0" err="1" smtClean="0">
                <a:latin typeface="Courier New" pitchFamily="49" charset="0"/>
                <a:ea typeface="굴림" pitchFamily="34" charset="-127"/>
              </a:rPr>
              <a:t>SampleRTT</a:t>
            </a:r>
            <a:r>
              <a:rPr lang="en-US" altLang="ko-KR" sz="2000" dirty="0" smtClean="0">
                <a:ea typeface="굴림" pitchFamily="34" charset="-127"/>
              </a:rPr>
              <a:t> will vary, want estimated RTT “smoother”</a:t>
            </a:r>
            <a:endParaRPr lang="en-US" altLang="ko-KR" sz="2400" dirty="0" smtClean="0">
              <a:ea typeface="굴림" pitchFamily="34" charset="-127"/>
            </a:endParaRP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average several recent measurements (</a:t>
            </a:r>
            <a:r>
              <a:rPr lang="en-US" altLang="zh-CN" sz="2000" dirty="0" smtClean="0"/>
              <a:t>called 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EstimatedRTT</a:t>
            </a:r>
            <a:r>
              <a:rPr lang="en-US" altLang="ko-KR" sz="2000" dirty="0" smtClean="0">
                <a:ea typeface="굴림" pitchFamily="34" charset="-127"/>
              </a:rPr>
              <a:t>), not just current </a:t>
            </a:r>
            <a:r>
              <a:rPr lang="en-US" altLang="ko-KR" sz="2000" b="1" dirty="0" err="1" smtClean="0">
                <a:latin typeface="Courier New" pitchFamily="49" charset="0"/>
                <a:ea typeface="굴림" pitchFamily="34" charset="-127"/>
              </a:rPr>
              <a:t>SampleRTT</a:t>
            </a:r>
            <a:endParaRPr lang="en-US" altLang="ko-KR" sz="2000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8601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88A9083D-36AA-46A0-B40A-92D4F00901D4}" type="slidenum">
              <a:rPr lang="en-US" altLang="ko-KR" smtClean="0">
                <a:ea typeface="굴림" pitchFamily="34" charset="-127"/>
              </a:rPr>
              <a:pPr/>
              <a:t>65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TCP Round Trip Time and Timeout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86021" name="Text Box 3"/>
          <p:cNvSpPr txBox="1">
            <a:spLocks noChangeArrowheads="1"/>
          </p:cNvSpPr>
          <p:nvPr/>
        </p:nvSpPr>
        <p:spPr bwMode="auto">
          <a:xfrm>
            <a:off x="0" y="1447800"/>
            <a:ext cx="9280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Courier New" pitchFamily="49" charset="0"/>
                <a:ea typeface="굴림" pitchFamily="34" charset="-127"/>
              </a:rPr>
              <a:t>EstimatedRTT(n) = (1- </a:t>
            </a:r>
            <a:r>
              <a:rPr lang="en-US" altLang="ko-KR" sz="2000" b="1">
                <a:latin typeface="Courier New" pitchFamily="49" charset="0"/>
                <a:ea typeface="굴림" pitchFamily="34" charset="-127"/>
                <a:sym typeface="Symbol" pitchFamily="18" charset="2"/>
              </a:rPr>
              <a:t></a:t>
            </a:r>
            <a:r>
              <a:rPr lang="en-US" altLang="ko-KR" sz="2000" b="1">
                <a:latin typeface="Courier New" pitchFamily="49" charset="0"/>
                <a:ea typeface="굴림" pitchFamily="34" charset="-127"/>
              </a:rPr>
              <a:t>)*EstimatedRTT(n-1) + </a:t>
            </a:r>
            <a:r>
              <a:rPr lang="en-US" altLang="ko-KR" sz="2000" b="1">
                <a:latin typeface="Courier New" pitchFamily="49" charset="0"/>
                <a:ea typeface="굴림" pitchFamily="34" charset="-127"/>
                <a:sym typeface="Symbol" pitchFamily="18" charset="2"/>
              </a:rPr>
              <a:t></a:t>
            </a:r>
            <a:r>
              <a:rPr lang="en-US" altLang="ko-KR" sz="2000" b="1">
                <a:latin typeface="Courier New" pitchFamily="49" charset="0"/>
                <a:ea typeface="굴림" pitchFamily="34" charset="-127"/>
              </a:rPr>
              <a:t>*SampleRTT(n)</a:t>
            </a:r>
          </a:p>
          <a:p>
            <a:r>
              <a:rPr lang="en-US" altLang="ko-KR" sz="2000" b="1">
                <a:latin typeface="Courier New" pitchFamily="49" charset="0"/>
                <a:ea typeface="굴림" pitchFamily="34" charset="-127"/>
              </a:rPr>
              <a:t>When nth measurement is done</a:t>
            </a:r>
          </a:p>
          <a:p>
            <a:endParaRPr lang="en-US" altLang="ko-KR" sz="2000" b="1">
              <a:latin typeface="Courier New" pitchFamily="49" charset="0"/>
              <a:ea typeface="굴림" pitchFamily="34" charset="-127"/>
            </a:endParaRPr>
          </a:p>
          <a:p>
            <a:endParaRPr lang="en-US" altLang="ko-KR" sz="2000" b="1">
              <a:latin typeface="Courier New" pitchFamily="49" charset="0"/>
              <a:ea typeface="굴림" pitchFamily="34" charset="-127"/>
            </a:endParaRPr>
          </a:p>
        </p:txBody>
      </p:sp>
      <p:sp>
        <p:nvSpPr>
          <p:cNvPr id="86022" name="Rectangle 4"/>
          <p:cNvSpPr>
            <a:spLocks noChangeArrowheads="1"/>
          </p:cNvSpPr>
          <p:nvPr/>
        </p:nvSpPr>
        <p:spPr bwMode="auto">
          <a:xfrm>
            <a:off x="882650" y="2979738"/>
            <a:ext cx="706755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ko-KR" sz="2800">
                <a:ea typeface="굴림" pitchFamily="34" charset="-127"/>
              </a:rPr>
              <a:t>Exponential weighted moving average (EWMA)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ko-KR" sz="2800">
                <a:ea typeface="굴림" pitchFamily="34" charset="-127"/>
              </a:rPr>
              <a:t>influence of past sample decreases exponentially fast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ko-KR" sz="2800">
                <a:ea typeface="굴림" pitchFamily="34" charset="-127"/>
              </a:rPr>
              <a:t>typical value: </a:t>
            </a:r>
            <a:r>
              <a:rPr lang="en-US" altLang="ko-KR" sz="2800" b="1">
                <a:latin typeface="Courier New" pitchFamily="49" charset="0"/>
                <a:ea typeface="굴림" pitchFamily="34" charset="-127"/>
                <a:sym typeface="Symbol" pitchFamily="18" charset="2"/>
              </a:rPr>
              <a:t> =</a:t>
            </a:r>
            <a:r>
              <a:rPr lang="en-US" altLang="ko-KR" sz="2800">
                <a:ea typeface="굴림" pitchFamily="34" charset="-127"/>
              </a:rPr>
              <a:t> 0.125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8704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C926A36B-89FA-4F01-A4E5-1402BE349AE1}" type="slidenum">
              <a:rPr lang="en-US" altLang="ko-KR" smtClean="0">
                <a:ea typeface="굴림" pitchFamily="34" charset="-127"/>
              </a:rPr>
              <a:pPr/>
              <a:t>66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Example RTT estimation:</a:t>
            </a:r>
          </a:p>
        </p:txBody>
      </p:sp>
      <p:pic>
        <p:nvPicPr>
          <p:cNvPr id="8704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1049338"/>
            <a:ext cx="7739062" cy="529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8806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4CAB6E90-07EF-4F9E-82A1-6E1C3E5D9A86}" type="slidenum">
              <a:rPr lang="en-US" altLang="ko-KR" smtClean="0">
                <a:ea typeface="굴림" pitchFamily="34" charset="-127"/>
              </a:rPr>
              <a:pPr/>
              <a:t>67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TCP Round Trip Time and Timeout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639050" cy="14954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u="sng" smtClean="0">
                <a:solidFill>
                  <a:srgbClr val="FF0000"/>
                </a:solidFill>
                <a:ea typeface="굴림" pitchFamily="34" charset="-127"/>
              </a:rPr>
              <a:t>Setting the timeout</a:t>
            </a:r>
            <a:endParaRPr lang="en-US" altLang="ko-KR" sz="2400" smtClean="0">
              <a:ea typeface="굴림" pitchFamily="34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2000" b="1" smtClean="0">
                <a:latin typeface="Courier New" pitchFamily="49" charset="0"/>
                <a:ea typeface="굴림" pitchFamily="34" charset="-127"/>
              </a:rPr>
              <a:t>EstimtedRTT</a:t>
            </a:r>
            <a:r>
              <a:rPr lang="en-US" altLang="ko-KR" sz="2000" smtClean="0">
                <a:ea typeface="굴림" pitchFamily="34" charset="-127"/>
              </a:rPr>
              <a:t> plus “safety margin”</a:t>
            </a:r>
          </a:p>
          <a:p>
            <a:pPr lvl="1"/>
            <a:r>
              <a:rPr lang="en-US" altLang="ko-KR" sz="1800" smtClean="0">
                <a:ea typeface="굴림" pitchFamily="34" charset="-127"/>
              </a:rPr>
              <a:t>large variation in </a:t>
            </a:r>
            <a:r>
              <a:rPr lang="en-US" altLang="ko-KR" sz="1800" b="1" smtClean="0">
                <a:latin typeface="Courier New" pitchFamily="49" charset="0"/>
                <a:ea typeface="굴림" pitchFamily="34" charset="-127"/>
              </a:rPr>
              <a:t>EstimatedRTT -&gt;</a:t>
            </a:r>
            <a:r>
              <a:rPr lang="en-US" altLang="ko-KR" sz="1800" smtClean="0">
                <a:ea typeface="굴림" pitchFamily="34" charset="-127"/>
              </a:rPr>
              <a:t> larger safety margin</a:t>
            </a:r>
          </a:p>
          <a:p>
            <a:r>
              <a:rPr lang="en-US" altLang="ko-KR" sz="2000" smtClean="0">
                <a:ea typeface="굴림" pitchFamily="34" charset="-127"/>
              </a:rPr>
              <a:t>first estimate of how much SampleRTT deviates from EstimatedRTT: 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533400" y="5486400"/>
            <a:ext cx="6432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Courier New" pitchFamily="49" charset="0"/>
                <a:ea typeface="굴림" pitchFamily="34" charset="-127"/>
              </a:rPr>
              <a:t>TimeoutInterval = EstimatedRTT + 4*DevRTT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914400" y="3429000"/>
            <a:ext cx="69754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2000" b="1">
                <a:latin typeface="Courier New" pitchFamily="49" charset="0"/>
                <a:ea typeface="굴림" pitchFamily="34" charset="-127"/>
              </a:rPr>
              <a:t>DevRTT = (1-</a:t>
            </a:r>
            <a:r>
              <a:rPr lang="en-US" altLang="ko-KR" sz="2000" b="1">
                <a:latin typeface="Courier New" pitchFamily="49" charset="0"/>
                <a:ea typeface="굴림" pitchFamily="34" charset="-127"/>
                <a:sym typeface="Symbol" pitchFamily="18" charset="2"/>
              </a:rPr>
              <a:t></a:t>
            </a:r>
            <a:r>
              <a:rPr lang="en-US" altLang="ko-KR" sz="2000" b="1">
                <a:latin typeface="Courier New" pitchFamily="49" charset="0"/>
                <a:ea typeface="굴림" pitchFamily="34" charset="-127"/>
              </a:rPr>
              <a:t>)*DevRTT +</a:t>
            </a:r>
          </a:p>
          <a:p>
            <a:pPr algn="l"/>
            <a:r>
              <a:rPr lang="en-US" altLang="ko-KR" sz="2000" b="1">
                <a:latin typeface="Courier New" pitchFamily="49" charset="0"/>
                <a:ea typeface="굴림" pitchFamily="34" charset="-127"/>
              </a:rPr>
              <a:t>             </a:t>
            </a:r>
            <a:r>
              <a:rPr lang="en-US" altLang="ko-KR" sz="2000" b="1">
                <a:latin typeface="Courier New" pitchFamily="49" charset="0"/>
                <a:ea typeface="굴림" pitchFamily="34" charset="-127"/>
                <a:sym typeface="Symbol" pitchFamily="18" charset="2"/>
              </a:rPr>
              <a:t></a:t>
            </a:r>
            <a:r>
              <a:rPr lang="en-US" altLang="ko-KR" sz="2000" b="1">
                <a:latin typeface="Courier New" pitchFamily="49" charset="0"/>
                <a:ea typeface="굴림" pitchFamily="34" charset="-127"/>
              </a:rPr>
              <a:t>*|SampleRTT-EstimatedRTT|</a:t>
            </a:r>
          </a:p>
          <a:p>
            <a:pPr algn="l"/>
            <a:endParaRPr lang="en-US" altLang="ko-KR" sz="2000" b="1">
              <a:latin typeface="Courier New" pitchFamily="49" charset="0"/>
              <a:ea typeface="굴림" pitchFamily="34" charset="-127"/>
            </a:endParaRPr>
          </a:p>
          <a:p>
            <a:pPr algn="l"/>
            <a:r>
              <a:rPr lang="en-US" altLang="ko-KR" sz="2000" b="1">
                <a:latin typeface="Courier New" pitchFamily="49" charset="0"/>
                <a:ea typeface="굴림" pitchFamily="34" charset="-127"/>
              </a:rPr>
              <a:t>(typically, </a:t>
            </a:r>
            <a:r>
              <a:rPr lang="en-US" altLang="ko-KR" sz="2000" b="1">
                <a:latin typeface="Courier New" pitchFamily="49" charset="0"/>
                <a:ea typeface="굴림" pitchFamily="34" charset="-127"/>
                <a:sym typeface="Symbol" pitchFamily="18" charset="2"/>
              </a:rPr>
              <a:t> = 0.25)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381000" y="4953000"/>
            <a:ext cx="334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>
                <a:ea typeface="굴림" pitchFamily="34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ea typeface="굴림" pitchFamily="34" charset="-127"/>
              </a:rPr>
              <a:t>Then set timeout interval:</a:t>
            </a:r>
            <a:endParaRPr lang="en-US" altLang="ko-KR" sz="200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8909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D98592C4-3194-444F-BB77-A29F7F784EFD}" type="slidenum">
              <a:rPr lang="en-US" altLang="ko-KR" smtClean="0">
                <a:ea typeface="굴림" pitchFamily="34" charset="-127"/>
              </a:rPr>
              <a:pPr/>
              <a:t>68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4 outline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.1 Transport-layer services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.2 Multiplexing and demultiplexing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.3 Connectionless transport: UDP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.4 Principles of reliable data transfer</a:t>
            </a:r>
          </a:p>
        </p:txBody>
      </p:sp>
      <p:sp>
        <p:nvSpPr>
          <p:cNvPr id="890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.5 Connection-oriented transport: TCP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segment structure</a:t>
            </a:r>
          </a:p>
          <a:p>
            <a:pPr lvl="1"/>
            <a:r>
              <a:rPr lang="en-US" altLang="ko-KR" sz="2000" smtClean="0">
                <a:solidFill>
                  <a:srgbClr val="FF0000"/>
                </a:solidFill>
                <a:ea typeface="굴림" pitchFamily="34" charset="-127"/>
              </a:rPr>
              <a:t>reliable data transfer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flow control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connection management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.6 Principles of congestion control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.7 TCP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011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58D20492-7910-4E5E-AF63-BD4A0C9A3EDC}" type="slidenum">
              <a:rPr lang="en-US" altLang="ko-KR" smtClean="0">
                <a:ea typeface="굴림" pitchFamily="34" charset="-127"/>
              </a:rPr>
              <a:pPr/>
              <a:t>69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TCP reliable data transfer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400" smtClean="0">
                <a:ea typeface="굴림" pitchFamily="34" charset="-127"/>
              </a:rPr>
              <a:t>TCP creates rdt service on top of IP’s unreliable service</a:t>
            </a:r>
          </a:p>
          <a:p>
            <a:r>
              <a:rPr lang="en-US" altLang="ko-KR" sz="2400" smtClean="0">
                <a:solidFill>
                  <a:srgbClr val="FF0000"/>
                </a:solidFill>
                <a:ea typeface="굴림" pitchFamily="34" charset="-127"/>
              </a:rPr>
              <a:t>Pipelined</a:t>
            </a:r>
            <a:r>
              <a:rPr lang="en-US" altLang="ko-KR" sz="2400" smtClean="0">
                <a:ea typeface="굴림" pitchFamily="34" charset="-127"/>
              </a:rPr>
              <a:t> segments</a:t>
            </a:r>
          </a:p>
          <a:p>
            <a:r>
              <a:rPr lang="en-US" altLang="ko-KR" sz="2400" smtClean="0">
                <a:ea typeface="굴림" pitchFamily="34" charset="-127"/>
              </a:rPr>
              <a:t>Cumulative acks</a:t>
            </a:r>
          </a:p>
          <a:p>
            <a:r>
              <a:rPr lang="en-US" altLang="ko-KR" sz="2400" smtClean="0">
                <a:ea typeface="굴림" pitchFamily="34" charset="-127"/>
              </a:rPr>
              <a:t>TCP uses single retransmission timer</a:t>
            </a:r>
          </a:p>
          <a:p>
            <a:endParaRPr lang="en-US" altLang="ko-KR" sz="2400" smtClean="0">
              <a:ea typeface="굴림" pitchFamily="34" charset="-127"/>
            </a:endParaRPr>
          </a:p>
        </p:txBody>
      </p:sp>
      <p:sp>
        <p:nvSpPr>
          <p:cNvPr id="9011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Retransmissions are triggered by:</a:t>
            </a:r>
          </a:p>
          <a:p>
            <a:pPr lvl="1"/>
            <a:r>
              <a:rPr lang="en-US" altLang="ko-KR" sz="2000" dirty="0" smtClean="0">
                <a:solidFill>
                  <a:srgbClr val="0070C0"/>
                </a:solidFill>
                <a:ea typeface="굴림" pitchFamily="34" charset="-127"/>
              </a:rPr>
              <a:t>timeout events</a:t>
            </a:r>
          </a:p>
          <a:p>
            <a:pPr lvl="1"/>
            <a:r>
              <a:rPr lang="en-US" altLang="ko-KR" sz="2000" dirty="0" smtClean="0">
                <a:solidFill>
                  <a:srgbClr val="0070C0"/>
                </a:solidFill>
                <a:ea typeface="굴림" pitchFamily="34" charset="-127"/>
              </a:rPr>
              <a:t>duplicate </a:t>
            </a:r>
            <a:r>
              <a:rPr lang="en-US" altLang="ko-KR" sz="2000" dirty="0" err="1" smtClean="0">
                <a:solidFill>
                  <a:srgbClr val="0070C0"/>
                </a:solidFill>
                <a:ea typeface="굴림" pitchFamily="34" charset="-127"/>
              </a:rPr>
              <a:t>acks</a:t>
            </a:r>
            <a:endParaRPr lang="en-US" altLang="ko-KR" sz="2000" dirty="0" smtClean="0">
              <a:solidFill>
                <a:srgbClr val="0070C0"/>
              </a:solidFill>
              <a:ea typeface="굴림" pitchFamily="34" charset="-127"/>
            </a:endParaRPr>
          </a:p>
          <a:p>
            <a:r>
              <a:rPr lang="en-US" altLang="ko-KR" sz="2400" dirty="0" smtClean="0">
                <a:ea typeface="굴림" pitchFamily="34" charset="-127"/>
              </a:rPr>
              <a:t>Initially consider simplified TCP sender: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ignore duplicate </a:t>
            </a:r>
            <a:r>
              <a:rPr lang="en-US" altLang="ko-KR" sz="2000" dirty="0" err="1" smtClean="0">
                <a:ea typeface="굴림" pitchFamily="34" charset="-127"/>
              </a:rPr>
              <a:t>acks</a:t>
            </a:r>
            <a:endParaRPr lang="en-US" altLang="ko-KR" sz="2000" dirty="0" smtClean="0">
              <a:ea typeface="굴림" pitchFamily="34" charset="-127"/>
            </a:endParaRP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ignore flow control,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Addressing processes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61987" y="1233488"/>
            <a:ext cx="3782421" cy="4648200"/>
          </a:xfrm>
        </p:spPr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to receive messages, process  must have </a:t>
            </a:r>
            <a:r>
              <a:rPr lang="en-US" altLang="ko-KR" sz="2400" i="1" dirty="0" smtClean="0">
                <a:solidFill>
                  <a:srgbClr val="FF0000"/>
                </a:solidFill>
                <a:ea typeface="굴림" pitchFamily="34" charset="-127"/>
              </a:rPr>
              <a:t>identifier</a:t>
            </a:r>
          </a:p>
          <a:p>
            <a:r>
              <a:rPr lang="en-US" altLang="ko-KR" sz="2400" dirty="0" smtClean="0">
                <a:ea typeface="굴림" pitchFamily="34" charset="-127"/>
              </a:rPr>
              <a:t>host device has unique 32-bit IP address</a:t>
            </a:r>
          </a:p>
          <a:p>
            <a:r>
              <a:rPr lang="en-US" altLang="ko-KR" sz="2400" i="1" u="sng" dirty="0" smtClean="0">
                <a:solidFill>
                  <a:srgbClr val="FF0000"/>
                </a:solidFill>
                <a:ea typeface="굴림" pitchFamily="34" charset="-127"/>
              </a:rPr>
              <a:t>Q:</a:t>
            </a:r>
            <a:r>
              <a:rPr lang="en-US" altLang="ko-KR" sz="2400" dirty="0" smtClean="0">
                <a:ea typeface="굴림" pitchFamily="34" charset="-127"/>
              </a:rPr>
              <a:t> does IP address of host suffice for identifying the process?</a:t>
            </a:r>
          </a:p>
        </p:txBody>
      </p:sp>
      <p:sp>
        <p:nvSpPr>
          <p:cNvPr id="3482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482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0A340954-03FF-421D-BAA6-BE736101D69C}" type="slidenum">
              <a:rPr lang="en-US" altLang="ko-KR" smtClean="0">
                <a:ea typeface="굴림" pitchFamily="34" charset="-127"/>
              </a:rPr>
              <a:pPr/>
              <a:t>7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113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1D06066F-B959-40A4-AAFF-8DC23EFA46CC}" type="slidenum">
              <a:rPr lang="en-US" altLang="ko-KR" smtClean="0">
                <a:ea typeface="굴림" pitchFamily="34" charset="-127"/>
              </a:rPr>
              <a:pPr/>
              <a:t>70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TCP sender events: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u="sng" dirty="0" smtClean="0">
                <a:solidFill>
                  <a:srgbClr val="FF0000"/>
                </a:solidFill>
                <a:ea typeface="굴림" pitchFamily="34" charset="-127"/>
              </a:rPr>
              <a:t>data rcvd from app:</a:t>
            </a:r>
            <a:endParaRPr lang="en-US" altLang="ko-KR" sz="2400" dirty="0" smtClean="0">
              <a:ea typeface="굴림" pitchFamily="34" charset="-127"/>
            </a:endParaRPr>
          </a:p>
          <a:p>
            <a:r>
              <a:rPr lang="en-US" altLang="ko-KR" sz="2400" dirty="0" smtClean="0">
                <a:ea typeface="굴림" pitchFamily="34" charset="-127"/>
              </a:rPr>
              <a:t>Create segment with </a:t>
            </a:r>
            <a:r>
              <a:rPr lang="en-US" altLang="ko-KR" sz="2400" dirty="0" err="1" smtClean="0">
                <a:ea typeface="굴림" pitchFamily="34" charset="-127"/>
              </a:rPr>
              <a:t>seq</a:t>
            </a:r>
            <a:r>
              <a:rPr lang="en-US" altLang="ko-KR" sz="2400" dirty="0" smtClean="0">
                <a:ea typeface="굴림" pitchFamily="34" charset="-127"/>
              </a:rPr>
              <a:t> #</a:t>
            </a:r>
          </a:p>
          <a:p>
            <a:r>
              <a:rPr lang="en-US" altLang="ko-KR" sz="2400" dirty="0" err="1" smtClean="0">
                <a:ea typeface="굴림" pitchFamily="34" charset="-127"/>
              </a:rPr>
              <a:t>seq</a:t>
            </a:r>
            <a:r>
              <a:rPr lang="en-US" altLang="ko-KR" sz="2400" dirty="0" smtClean="0">
                <a:ea typeface="굴림" pitchFamily="34" charset="-127"/>
              </a:rPr>
              <a:t> # is byte-stream number of first data byte in segment</a:t>
            </a:r>
          </a:p>
          <a:p>
            <a:r>
              <a:rPr lang="en-US" altLang="ko-KR" sz="2400" dirty="0" smtClean="0">
                <a:ea typeface="굴림" pitchFamily="34" charset="-127"/>
              </a:rPr>
              <a:t>start timer if not already running (think of timer as for oldest </a:t>
            </a:r>
            <a:r>
              <a:rPr lang="en-US" altLang="ko-KR" sz="2400" dirty="0" err="1" smtClean="0">
                <a:ea typeface="굴림" pitchFamily="34" charset="-127"/>
              </a:rPr>
              <a:t>unacked</a:t>
            </a:r>
            <a:r>
              <a:rPr lang="en-US" altLang="ko-KR" sz="2400" dirty="0" smtClean="0">
                <a:ea typeface="굴림" pitchFamily="34" charset="-127"/>
              </a:rPr>
              <a:t> segment)</a:t>
            </a:r>
          </a:p>
          <a:p>
            <a:r>
              <a:rPr lang="en-US" altLang="ko-KR" sz="2400" dirty="0" smtClean="0">
                <a:ea typeface="굴림" pitchFamily="34" charset="-127"/>
              </a:rPr>
              <a:t>expiration interval: </a:t>
            </a:r>
            <a:r>
              <a:rPr lang="en-US" altLang="ko-KR" sz="2400" dirty="0" err="1" smtClean="0">
                <a:latin typeface="Courier New" pitchFamily="49" charset="0"/>
                <a:ea typeface="굴림" pitchFamily="34" charset="-127"/>
              </a:rPr>
              <a:t>TimeOutInterval</a:t>
            </a:r>
            <a:r>
              <a:rPr lang="en-US" altLang="ko-KR" sz="2400" dirty="0" smtClean="0">
                <a:latin typeface="Courier New" pitchFamily="49" charset="0"/>
                <a:ea typeface="굴림" pitchFamily="34" charset="-127"/>
              </a:rPr>
              <a:t> </a:t>
            </a:r>
            <a:endParaRPr lang="en-US" altLang="ko-KR" sz="2400" dirty="0" smtClean="0">
              <a:ea typeface="굴림" pitchFamily="34" charset="-127"/>
            </a:endParaRPr>
          </a:p>
        </p:txBody>
      </p:sp>
      <p:sp>
        <p:nvSpPr>
          <p:cNvPr id="911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066800"/>
            <a:ext cx="3810000" cy="50069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u="sng" smtClean="0">
                <a:solidFill>
                  <a:srgbClr val="FF0000"/>
                </a:solidFill>
                <a:ea typeface="굴림" pitchFamily="34" charset="-127"/>
              </a:rPr>
              <a:t>timeout:</a:t>
            </a:r>
          </a:p>
          <a:p>
            <a:r>
              <a:rPr lang="en-US" altLang="ko-KR" sz="2400" smtClean="0">
                <a:ea typeface="굴림" pitchFamily="34" charset="-127"/>
              </a:rPr>
              <a:t>retransmit segment that caused timeout</a:t>
            </a:r>
          </a:p>
          <a:p>
            <a:r>
              <a:rPr lang="en-US" altLang="ko-KR" sz="2400" smtClean="0">
                <a:ea typeface="굴림" pitchFamily="34" charset="-127"/>
              </a:rPr>
              <a:t>restart timer</a:t>
            </a:r>
          </a:p>
          <a:p>
            <a:pPr>
              <a:buFont typeface="ZapfDingbats" pitchFamily="82" charset="2"/>
              <a:buNone/>
            </a:pPr>
            <a:r>
              <a:rPr lang="en-US" altLang="ko-KR" sz="2400" smtClean="0">
                <a:ea typeface="굴림" pitchFamily="34" charset="-127"/>
              </a:rPr>
              <a:t> </a:t>
            </a:r>
            <a:r>
              <a:rPr lang="en-US" altLang="ko-KR" sz="2400" u="sng" smtClean="0">
                <a:solidFill>
                  <a:srgbClr val="FF0000"/>
                </a:solidFill>
                <a:ea typeface="굴림" pitchFamily="34" charset="-127"/>
              </a:rPr>
              <a:t>Ack rcvd:</a:t>
            </a:r>
            <a:endParaRPr lang="en-US" altLang="ko-KR" sz="2400" smtClean="0">
              <a:ea typeface="굴림" pitchFamily="34" charset="-127"/>
            </a:endParaRPr>
          </a:p>
          <a:p>
            <a:r>
              <a:rPr lang="en-US" altLang="ko-KR" sz="2400" smtClean="0">
                <a:ea typeface="굴림" pitchFamily="34" charset="-127"/>
              </a:rPr>
              <a:t>If acknowledges previously unacked segments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update what is known to be acked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start timer if there are  outstanding, unacked segments</a:t>
            </a:r>
          </a:p>
          <a:p>
            <a:pPr lvl="1">
              <a:buFont typeface="ZapfDingbats" pitchFamily="82" charset="2"/>
              <a:buNone/>
            </a:pPr>
            <a:endParaRPr lang="en-US" altLang="ko-KR" sz="200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216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2B0321A7-80D4-40A4-8414-4758B99F5689}" type="slidenum">
              <a:rPr lang="en-US" altLang="ko-KR" smtClean="0">
                <a:ea typeface="굴림" pitchFamily="34" charset="-127"/>
              </a:rPr>
              <a:pPr/>
              <a:t>71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0" y="838200"/>
            <a:ext cx="2133600" cy="1143000"/>
          </a:xfrm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TCP </a:t>
            </a:r>
            <a:br>
              <a:rPr lang="en-US" altLang="ko-KR" smtClean="0">
                <a:ea typeface="굴림" pitchFamily="34" charset="-127"/>
              </a:rPr>
            </a:br>
            <a:r>
              <a:rPr lang="en-US" altLang="ko-KR" smtClean="0">
                <a:ea typeface="굴림" pitchFamily="34" charset="-127"/>
              </a:rPr>
              <a:t>sender</a:t>
            </a:r>
            <a:br>
              <a:rPr lang="en-US" altLang="ko-KR" smtClean="0">
                <a:ea typeface="굴림" pitchFamily="34" charset="-127"/>
              </a:rPr>
            </a:br>
            <a:r>
              <a:rPr lang="en-US" altLang="ko-KR" sz="2800" smtClean="0">
                <a:ea typeface="굴림" pitchFamily="34" charset="-127"/>
              </a:rPr>
              <a:t>(simplified)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92165" name="Text Box 3"/>
          <p:cNvSpPr txBox="1">
            <a:spLocks noChangeArrowheads="1"/>
          </p:cNvSpPr>
          <p:nvPr/>
        </p:nvSpPr>
        <p:spPr bwMode="auto">
          <a:xfrm>
            <a:off x="228600" y="152400"/>
            <a:ext cx="6450013" cy="6457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       </a:t>
            </a:r>
            <a:r>
              <a:rPr lang="en-US" altLang="ko-KR">
                <a:latin typeface="Arial" pitchFamily="34" charset="0"/>
                <a:ea typeface="굴림" pitchFamily="34" charset="-127"/>
              </a:rPr>
              <a:t>NextSeqNum = InitialSeqNum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  SendBase = InitialSeqNum</a:t>
            </a:r>
          </a:p>
          <a:p>
            <a:pPr algn="l"/>
            <a:endParaRPr lang="en-US" altLang="ko-KR">
              <a:latin typeface="Arial" pitchFamily="34" charset="0"/>
              <a:ea typeface="굴림" pitchFamily="34" charset="-127"/>
            </a:endParaRP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   </a:t>
            </a:r>
            <a:r>
              <a:rPr lang="en-US" altLang="ko-KR">
                <a:solidFill>
                  <a:schemeClr val="accent2"/>
                </a:solidFill>
                <a:latin typeface="Arial" pitchFamily="34" charset="0"/>
                <a:ea typeface="굴림" pitchFamily="34" charset="-127"/>
              </a:rPr>
              <a:t>loop (forever) {</a:t>
            </a:r>
            <a:r>
              <a:rPr lang="en-US" altLang="ko-KR">
                <a:latin typeface="Arial" pitchFamily="34" charset="0"/>
                <a:ea typeface="굴림" pitchFamily="34" charset="-127"/>
              </a:rPr>
              <a:t>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      </a:t>
            </a:r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switch(event)</a:t>
            </a:r>
            <a:r>
              <a:rPr lang="en-US" altLang="ko-KR">
                <a:latin typeface="Arial" pitchFamily="34" charset="0"/>
                <a:ea typeface="굴림" pitchFamily="34" charset="-127"/>
              </a:rPr>
              <a:t> </a:t>
            </a:r>
          </a:p>
          <a:p>
            <a:pPr algn="l"/>
            <a:endParaRPr lang="en-US" altLang="ko-KR">
              <a:latin typeface="Arial" pitchFamily="34" charset="0"/>
              <a:ea typeface="굴림" pitchFamily="34" charset="-127"/>
            </a:endParaRP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      </a:t>
            </a:r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event:</a:t>
            </a:r>
            <a:r>
              <a:rPr lang="en-US" altLang="ko-KR">
                <a:latin typeface="Arial" pitchFamily="34" charset="0"/>
                <a:ea typeface="굴림" pitchFamily="34" charset="-127"/>
              </a:rPr>
              <a:t> data received from application above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            create TCP segment with sequence number NextSeqNum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            if (timer currently not running)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                  start timer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            pass segment to IP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            NextSeqNum = NextSeqNum + length(data) </a:t>
            </a:r>
          </a:p>
          <a:p>
            <a:pPr algn="l"/>
            <a:endParaRPr lang="en-US" altLang="ko-KR">
              <a:latin typeface="Arial" pitchFamily="34" charset="0"/>
              <a:ea typeface="굴림" pitchFamily="34" charset="-127"/>
            </a:endParaRP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       </a:t>
            </a:r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event:</a:t>
            </a:r>
            <a:r>
              <a:rPr lang="en-US" altLang="ko-KR">
                <a:latin typeface="Arial" pitchFamily="34" charset="0"/>
                <a:ea typeface="굴림" pitchFamily="34" charset="-127"/>
              </a:rPr>
              <a:t> timer timeout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            retransmit not-yet-acknowledged segment with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                    smallest sequence number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            start timer</a:t>
            </a:r>
          </a:p>
          <a:p>
            <a:pPr algn="l"/>
            <a:endParaRPr lang="en-US" altLang="ko-KR">
              <a:latin typeface="Arial" pitchFamily="34" charset="0"/>
              <a:ea typeface="굴림" pitchFamily="34" charset="-127"/>
            </a:endParaRP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       </a:t>
            </a:r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event:</a:t>
            </a:r>
            <a:r>
              <a:rPr lang="en-US" altLang="ko-KR">
                <a:latin typeface="Arial" pitchFamily="34" charset="0"/>
                <a:ea typeface="굴림" pitchFamily="34" charset="-127"/>
              </a:rPr>
              <a:t> ACK received, with ACK field value of y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            if (y &gt; SendBase) {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                  SendBase = y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                 if (there are currently not-yet-acknowledged segments)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                          start timer 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                 } </a:t>
            </a:r>
          </a:p>
          <a:p>
            <a:pPr algn="l"/>
            <a:endParaRPr lang="en-US" altLang="ko-KR">
              <a:latin typeface="Arial" pitchFamily="34" charset="0"/>
              <a:ea typeface="굴림" pitchFamily="34" charset="-127"/>
            </a:endParaRP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    </a:t>
            </a:r>
            <a:r>
              <a:rPr lang="en-US" altLang="ko-KR">
                <a:solidFill>
                  <a:schemeClr val="accent2"/>
                </a:solidFill>
                <a:latin typeface="Arial" pitchFamily="34" charset="0"/>
                <a:ea typeface="굴림" pitchFamily="34" charset="-127"/>
              </a:rPr>
              <a:t>}  /* end of loop forever */</a:t>
            </a:r>
            <a:r>
              <a:rPr lang="en-US" altLang="ko-KR"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92166" name="Text Box 5"/>
          <p:cNvSpPr txBox="1">
            <a:spLocks noChangeArrowheads="1"/>
          </p:cNvSpPr>
          <p:nvPr/>
        </p:nvSpPr>
        <p:spPr bwMode="auto">
          <a:xfrm>
            <a:off x="6935788" y="2667000"/>
            <a:ext cx="2179637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800" u="sng">
                <a:ea typeface="굴림" pitchFamily="34" charset="-127"/>
              </a:rPr>
              <a:t>Comment:</a:t>
            </a:r>
            <a:endParaRPr lang="en-US" altLang="ko-KR" sz="1800">
              <a:ea typeface="굴림" pitchFamily="34" charset="-127"/>
            </a:endParaRPr>
          </a:p>
          <a:p>
            <a:pPr algn="l">
              <a:buFontTx/>
              <a:buChar char="•"/>
            </a:pPr>
            <a:r>
              <a:rPr lang="en-US" altLang="ko-KR" sz="1800">
                <a:ea typeface="굴림" pitchFamily="34" charset="-127"/>
              </a:rPr>
              <a:t> SendBase-1: last </a:t>
            </a:r>
          </a:p>
          <a:p>
            <a:pPr algn="l"/>
            <a:r>
              <a:rPr lang="en-US" altLang="ko-KR" sz="1800">
                <a:ea typeface="굴림" pitchFamily="34" charset="-127"/>
              </a:rPr>
              <a:t>cumulatively </a:t>
            </a:r>
            <a:br>
              <a:rPr lang="en-US" altLang="ko-KR" sz="1800">
                <a:ea typeface="굴림" pitchFamily="34" charset="-127"/>
              </a:rPr>
            </a:br>
            <a:r>
              <a:rPr lang="en-US" altLang="ko-KR" sz="1800">
                <a:ea typeface="굴림" pitchFamily="34" charset="-127"/>
              </a:rPr>
              <a:t>ack’ed byte</a:t>
            </a:r>
          </a:p>
          <a:p>
            <a:pPr algn="l"/>
            <a:r>
              <a:rPr lang="en-US" altLang="ko-KR" sz="1800" u="sng">
                <a:ea typeface="굴림" pitchFamily="34" charset="-127"/>
              </a:rPr>
              <a:t>Example:</a:t>
            </a:r>
            <a:endParaRPr lang="en-US" altLang="ko-KR" sz="1800">
              <a:ea typeface="굴림" pitchFamily="34" charset="-127"/>
            </a:endParaRPr>
          </a:p>
          <a:p>
            <a:pPr algn="l">
              <a:buFontTx/>
              <a:buChar char="•"/>
            </a:pPr>
            <a:r>
              <a:rPr lang="en-US" altLang="ko-KR" sz="1800">
                <a:ea typeface="굴림" pitchFamily="34" charset="-127"/>
              </a:rPr>
              <a:t> SendBase-1 = 71;</a:t>
            </a:r>
            <a:br>
              <a:rPr lang="en-US" altLang="ko-KR" sz="1800">
                <a:ea typeface="굴림" pitchFamily="34" charset="-127"/>
              </a:rPr>
            </a:br>
            <a:r>
              <a:rPr lang="en-US" altLang="ko-KR" sz="1800">
                <a:ea typeface="굴림" pitchFamily="34" charset="-127"/>
              </a:rPr>
              <a:t>y= 73, so the rcvr</a:t>
            </a:r>
            <a:br>
              <a:rPr lang="en-US" altLang="ko-KR" sz="1800">
                <a:ea typeface="굴림" pitchFamily="34" charset="-127"/>
              </a:rPr>
            </a:br>
            <a:r>
              <a:rPr lang="en-US" altLang="ko-KR" sz="1800">
                <a:ea typeface="굴림" pitchFamily="34" charset="-127"/>
              </a:rPr>
              <a:t>wants 73+ ;</a:t>
            </a:r>
            <a:br>
              <a:rPr lang="en-US" altLang="ko-KR" sz="1800">
                <a:ea typeface="굴림" pitchFamily="34" charset="-127"/>
              </a:rPr>
            </a:br>
            <a:r>
              <a:rPr lang="en-US" altLang="ko-KR" sz="1800">
                <a:ea typeface="굴림" pitchFamily="34" charset="-127"/>
              </a:rPr>
              <a:t>y &gt; SendBase, so</a:t>
            </a:r>
            <a:br>
              <a:rPr lang="en-US" altLang="ko-KR" sz="1800">
                <a:ea typeface="굴림" pitchFamily="34" charset="-127"/>
              </a:rPr>
            </a:br>
            <a:r>
              <a:rPr lang="en-US" altLang="ko-KR" sz="1800">
                <a:ea typeface="굴림" pitchFamily="34" charset="-127"/>
              </a:rPr>
              <a:t>that new data is </a:t>
            </a:r>
            <a:br>
              <a:rPr lang="en-US" altLang="ko-KR" sz="1800">
                <a:ea typeface="굴림" pitchFamily="34" charset="-127"/>
              </a:rPr>
            </a:br>
            <a:r>
              <a:rPr lang="en-US" altLang="ko-KR" sz="1800">
                <a:ea typeface="굴림" pitchFamily="34" charset="-127"/>
              </a:rPr>
              <a:t>acked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247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10BE067D-E6B7-4FCB-A137-8377F0E1E452}" type="slidenum">
              <a:rPr lang="en-US" altLang="ko-KR" smtClean="0">
                <a:ea typeface="굴림" pitchFamily="34" charset="-127"/>
              </a:rPr>
              <a:pPr/>
              <a:t>72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0248" name="Line 2"/>
          <p:cNvSpPr>
            <a:spLocks noChangeShapeType="1"/>
          </p:cNvSpPr>
          <p:nvPr/>
        </p:nvSpPr>
        <p:spPr bwMode="auto">
          <a:xfrm flipH="1">
            <a:off x="5810250" y="314325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Line 5"/>
          <p:cNvSpPr>
            <a:spLocks noChangeShapeType="1"/>
          </p:cNvSpPr>
          <p:nvPr/>
        </p:nvSpPr>
        <p:spPr bwMode="auto">
          <a:xfrm flipH="1">
            <a:off x="5781675" y="2733675"/>
            <a:ext cx="2543175" cy="1381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Rectangle 6"/>
          <p:cNvSpPr>
            <a:spLocks noChangeArrowheads="1"/>
          </p:cNvSpPr>
          <p:nvPr/>
        </p:nvSpPr>
        <p:spPr bwMode="auto">
          <a:xfrm rot="728579">
            <a:off x="6075363" y="3814763"/>
            <a:ext cx="1817687" cy="284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0251" name="Rectangle 7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TCP: retransmission scenarios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10252" name="Line 33"/>
          <p:cNvSpPr>
            <a:spLocks noChangeShapeType="1"/>
          </p:cNvSpPr>
          <p:nvPr/>
        </p:nvSpPr>
        <p:spPr bwMode="auto">
          <a:xfrm>
            <a:off x="5800725" y="20097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2" name="Object 34"/>
          <p:cNvGraphicFramePr>
            <a:graphicFrameLocks noChangeAspect="1"/>
          </p:cNvGraphicFramePr>
          <p:nvPr/>
        </p:nvGraphicFramePr>
        <p:xfrm>
          <a:off x="5387975" y="1341438"/>
          <a:ext cx="485775" cy="385762"/>
        </p:xfrm>
        <a:graphic>
          <a:graphicData uri="http://schemas.openxmlformats.org/presentationml/2006/ole">
            <p:oleObj spid="_x0000_s10242" name="Clip" r:id="rId4" imgW="1305000" imgH="1085760" progId="">
              <p:embed/>
            </p:oleObj>
          </a:graphicData>
        </a:graphic>
      </p:graphicFrame>
      <p:sp>
        <p:nvSpPr>
          <p:cNvPr id="10253" name="Text Box 35"/>
          <p:cNvSpPr txBox="1">
            <a:spLocks noChangeArrowheads="1"/>
          </p:cNvSpPr>
          <p:nvPr/>
        </p:nvSpPr>
        <p:spPr bwMode="auto">
          <a:xfrm>
            <a:off x="5797550" y="1341438"/>
            <a:ext cx="849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Host A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254" name="Text Box 36"/>
          <p:cNvSpPr txBox="1">
            <a:spLocks noChangeArrowheads="1"/>
          </p:cNvSpPr>
          <p:nvPr/>
        </p:nvSpPr>
        <p:spPr bwMode="auto">
          <a:xfrm rot="808459">
            <a:off x="5986463" y="2420938"/>
            <a:ext cx="2060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itchFamily="34" charset="0"/>
                <a:ea typeface="굴림" pitchFamily="34" charset="-127"/>
              </a:rPr>
              <a:t>Seq=100, 20 bytes data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255" name="Text Box 37"/>
          <p:cNvSpPr txBox="1">
            <a:spLocks noChangeArrowheads="1"/>
          </p:cNvSpPr>
          <p:nvPr/>
        </p:nvSpPr>
        <p:spPr bwMode="auto">
          <a:xfrm rot="-1770084">
            <a:off x="6743700" y="3068638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itchFamily="34" charset="0"/>
                <a:ea typeface="굴림" pitchFamily="34" charset="-127"/>
              </a:rPr>
              <a:t>ACK=100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grpSp>
        <p:nvGrpSpPr>
          <p:cNvPr id="10256" name="Group 39"/>
          <p:cNvGrpSpPr>
            <a:grpSpLocks/>
          </p:cNvGrpSpPr>
          <p:nvPr/>
        </p:nvGrpSpPr>
        <p:grpSpPr bwMode="auto">
          <a:xfrm>
            <a:off x="5410200" y="5943600"/>
            <a:ext cx="658813" cy="366713"/>
            <a:chOff x="3304" y="3530"/>
            <a:chExt cx="415" cy="231"/>
          </a:xfrm>
        </p:grpSpPr>
        <p:sp>
          <p:nvSpPr>
            <p:cNvPr id="10305" name="Rectangle 40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306" name="Text Box 41"/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  <a:ea typeface="굴림" pitchFamily="34" charset="-127"/>
                </a:rPr>
                <a:t>time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10257" name="Text Box 42"/>
          <p:cNvSpPr txBox="1">
            <a:spLocks noChangeArrowheads="1"/>
          </p:cNvSpPr>
          <p:nvPr/>
        </p:nvSpPr>
        <p:spPr bwMode="auto">
          <a:xfrm>
            <a:off x="5640388" y="5838825"/>
            <a:ext cx="35575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pitchFamily="34" charset="-127"/>
              </a:rPr>
              <a:t>premature timeout </a:t>
            </a:r>
          </a:p>
          <a:p>
            <a:r>
              <a:rPr lang="en-US" altLang="ko-KR" sz="1800">
                <a:ea typeface="굴림" pitchFamily="34" charset="-127"/>
              </a:rPr>
              <a:t>segment 100 not retransmitted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graphicFrame>
        <p:nvGraphicFramePr>
          <p:cNvPr id="10243" name="Object 43"/>
          <p:cNvGraphicFramePr>
            <a:graphicFrameLocks noChangeAspect="1"/>
          </p:cNvGraphicFramePr>
          <p:nvPr/>
        </p:nvGraphicFramePr>
        <p:xfrm>
          <a:off x="8045450" y="1350963"/>
          <a:ext cx="485775" cy="385762"/>
        </p:xfrm>
        <a:graphic>
          <a:graphicData uri="http://schemas.openxmlformats.org/presentationml/2006/ole">
            <p:oleObj spid="_x0000_s10243" name="Clip" r:id="rId5" imgW="1305000" imgH="1085760" progId="">
              <p:embed/>
            </p:oleObj>
          </a:graphicData>
        </a:graphic>
      </p:graphicFrame>
      <p:sp>
        <p:nvSpPr>
          <p:cNvPr id="10258" name="Text Box 44"/>
          <p:cNvSpPr txBox="1">
            <a:spLocks noChangeArrowheads="1"/>
          </p:cNvSpPr>
          <p:nvPr/>
        </p:nvSpPr>
        <p:spPr bwMode="auto">
          <a:xfrm>
            <a:off x="7321550" y="1360488"/>
            <a:ext cx="82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Host B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259" name="Line 45"/>
          <p:cNvSpPr>
            <a:spLocks noChangeShapeType="1"/>
          </p:cNvSpPr>
          <p:nvPr/>
        </p:nvSpPr>
        <p:spPr bwMode="auto">
          <a:xfrm>
            <a:off x="5800725" y="38766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0" name="Text Box 46"/>
          <p:cNvSpPr txBox="1">
            <a:spLocks noChangeArrowheads="1"/>
          </p:cNvSpPr>
          <p:nvPr/>
        </p:nvSpPr>
        <p:spPr bwMode="auto">
          <a:xfrm rot="706751">
            <a:off x="6069013" y="3792538"/>
            <a:ext cx="1863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itchFamily="34" charset="0"/>
                <a:ea typeface="굴림" pitchFamily="34" charset="-127"/>
              </a:rPr>
              <a:t>Seq=92, 8 bytes data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261" name="Line 47"/>
          <p:cNvSpPr>
            <a:spLocks noChangeShapeType="1"/>
          </p:cNvSpPr>
          <p:nvPr/>
        </p:nvSpPr>
        <p:spPr bwMode="auto">
          <a:xfrm>
            <a:off x="5791200" y="1905000"/>
            <a:ext cx="0" cy="407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2" name="Line 48"/>
          <p:cNvSpPr>
            <a:spLocks noChangeShapeType="1"/>
          </p:cNvSpPr>
          <p:nvPr/>
        </p:nvSpPr>
        <p:spPr bwMode="auto">
          <a:xfrm>
            <a:off x="8305800" y="1790700"/>
            <a:ext cx="0" cy="384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3" name="Text Box 49"/>
          <p:cNvSpPr txBox="1">
            <a:spLocks noChangeArrowheads="1"/>
          </p:cNvSpPr>
          <p:nvPr/>
        </p:nvSpPr>
        <p:spPr bwMode="auto">
          <a:xfrm rot="-1338105">
            <a:off x="7105650" y="3179763"/>
            <a:ext cx="966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latin typeface="Arial" pitchFamily="34" charset="0"/>
                <a:ea typeface="굴림" pitchFamily="34" charset="-127"/>
              </a:rPr>
              <a:t>ACK=120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264" name="Line 52"/>
          <p:cNvSpPr>
            <a:spLocks noChangeShapeType="1"/>
          </p:cNvSpPr>
          <p:nvPr/>
        </p:nvSpPr>
        <p:spPr bwMode="auto">
          <a:xfrm>
            <a:off x="5788025" y="2362200"/>
            <a:ext cx="2508250" cy="628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5" name="Text Box 53"/>
          <p:cNvSpPr txBox="1">
            <a:spLocks noChangeArrowheads="1"/>
          </p:cNvSpPr>
          <p:nvPr/>
        </p:nvSpPr>
        <p:spPr bwMode="auto">
          <a:xfrm rot="706751">
            <a:off x="6097588" y="2011363"/>
            <a:ext cx="1863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itchFamily="34" charset="0"/>
                <a:ea typeface="굴림" pitchFamily="34" charset="-127"/>
              </a:rPr>
              <a:t>Seq=92, 8 bytes data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grpSp>
        <p:nvGrpSpPr>
          <p:cNvPr id="10266" name="Group 63"/>
          <p:cNvGrpSpPr>
            <a:grpSpLocks/>
          </p:cNvGrpSpPr>
          <p:nvPr/>
        </p:nvGrpSpPr>
        <p:grpSpPr bwMode="auto">
          <a:xfrm>
            <a:off x="5468938" y="2016125"/>
            <a:ext cx="325437" cy="1860550"/>
            <a:chOff x="3445" y="1270"/>
            <a:chExt cx="205" cy="1172"/>
          </a:xfrm>
        </p:grpSpPr>
        <p:sp>
          <p:nvSpPr>
            <p:cNvPr id="10299" name="Rectangle 4"/>
            <p:cNvSpPr>
              <a:spLocks noChangeArrowheads="1"/>
            </p:cNvSpPr>
            <p:nvPr/>
          </p:nvSpPr>
          <p:spPr bwMode="auto">
            <a:xfrm>
              <a:off x="3494" y="1432"/>
              <a:ext cx="128" cy="8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300" name="Text Box 38"/>
            <p:cNvSpPr txBox="1">
              <a:spLocks noChangeArrowheads="1"/>
            </p:cNvSpPr>
            <p:nvPr/>
          </p:nvSpPr>
          <p:spPr bwMode="auto">
            <a:xfrm rot="-5400000">
              <a:off x="3070" y="1755"/>
              <a:ext cx="9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a typeface="굴림" pitchFamily="34" charset="-127"/>
                </a:rPr>
                <a:t>Seq=92 timeout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0301" name="Line 50"/>
            <p:cNvSpPr>
              <a:spLocks noChangeShapeType="1"/>
            </p:cNvSpPr>
            <p:nvPr/>
          </p:nvSpPr>
          <p:spPr bwMode="auto">
            <a:xfrm flipV="1">
              <a:off x="3552" y="1270"/>
              <a:ext cx="4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2" name="Line 51"/>
            <p:cNvSpPr>
              <a:spLocks noChangeShapeType="1"/>
            </p:cNvSpPr>
            <p:nvPr/>
          </p:nvSpPr>
          <p:spPr bwMode="auto">
            <a:xfrm flipH="1">
              <a:off x="3546" y="2296"/>
              <a:ext cx="0" cy="1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3" name="Line 54"/>
            <p:cNvSpPr>
              <a:spLocks noChangeShapeType="1"/>
            </p:cNvSpPr>
            <p:nvPr/>
          </p:nvSpPr>
          <p:spPr bwMode="auto">
            <a:xfrm flipH="1">
              <a:off x="3536" y="2442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4" name="Line 55"/>
            <p:cNvSpPr>
              <a:spLocks noChangeShapeType="1"/>
            </p:cNvSpPr>
            <p:nvPr/>
          </p:nvSpPr>
          <p:spPr bwMode="auto">
            <a:xfrm flipH="1">
              <a:off x="3524" y="1270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67" name="Line 60"/>
          <p:cNvSpPr>
            <a:spLocks noChangeShapeType="1"/>
          </p:cNvSpPr>
          <p:nvPr/>
        </p:nvSpPr>
        <p:spPr bwMode="auto">
          <a:xfrm flipH="1">
            <a:off x="5816600" y="4521200"/>
            <a:ext cx="2476500" cy="110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8" name="Text Box 61"/>
          <p:cNvSpPr txBox="1">
            <a:spLocks noChangeArrowheads="1"/>
          </p:cNvSpPr>
          <p:nvPr/>
        </p:nvSpPr>
        <p:spPr bwMode="auto">
          <a:xfrm rot="-1338105">
            <a:off x="6921500" y="4608513"/>
            <a:ext cx="966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latin typeface="Arial" pitchFamily="34" charset="0"/>
                <a:ea typeface="굴림" pitchFamily="34" charset="-127"/>
              </a:rPr>
              <a:t>ACK=120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grpSp>
        <p:nvGrpSpPr>
          <p:cNvPr id="10269" name="Group 72"/>
          <p:cNvGrpSpPr>
            <a:grpSpLocks/>
          </p:cNvGrpSpPr>
          <p:nvPr/>
        </p:nvGrpSpPr>
        <p:grpSpPr bwMode="auto">
          <a:xfrm>
            <a:off x="838200" y="1371600"/>
            <a:ext cx="3143250" cy="5226050"/>
            <a:chOff x="316" y="875"/>
            <a:chExt cx="1980" cy="3292"/>
          </a:xfrm>
        </p:grpSpPr>
        <p:sp>
          <p:nvSpPr>
            <p:cNvPr id="10280" name="Line 9"/>
            <p:cNvSpPr>
              <a:spLocks noChangeShapeType="1"/>
            </p:cNvSpPr>
            <p:nvPr/>
          </p:nvSpPr>
          <p:spPr bwMode="auto">
            <a:xfrm flipH="1">
              <a:off x="1170" y="1752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Line 10"/>
            <p:cNvSpPr>
              <a:spLocks noChangeShapeType="1"/>
            </p:cNvSpPr>
            <p:nvPr/>
          </p:nvSpPr>
          <p:spPr bwMode="auto">
            <a:xfrm>
              <a:off x="576" y="12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4" name="Object 11"/>
            <p:cNvGraphicFramePr>
              <a:graphicFrameLocks noChangeAspect="1"/>
            </p:cNvGraphicFramePr>
            <p:nvPr/>
          </p:nvGraphicFramePr>
          <p:xfrm>
            <a:off x="316" y="875"/>
            <a:ext cx="306" cy="243"/>
          </p:xfrm>
          <a:graphic>
            <a:graphicData uri="http://schemas.openxmlformats.org/presentationml/2006/ole">
              <p:oleObj spid="_x0000_s10244" name="Clip" r:id="rId6" imgW="1305000" imgH="1085760" progId="">
                <p:embed/>
              </p:oleObj>
            </a:graphicData>
          </a:graphic>
        </p:graphicFrame>
        <p:sp>
          <p:nvSpPr>
            <p:cNvPr id="10282" name="Text Box 12"/>
            <p:cNvSpPr txBox="1">
              <a:spLocks noChangeArrowheads="1"/>
            </p:cNvSpPr>
            <p:nvPr/>
          </p:nvSpPr>
          <p:spPr bwMode="auto">
            <a:xfrm>
              <a:off x="574" y="875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34" charset="-127"/>
                </a:rPr>
                <a:t>Host A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0283" name="Text Box 13"/>
            <p:cNvSpPr txBox="1">
              <a:spLocks noChangeArrowheads="1"/>
            </p:cNvSpPr>
            <p:nvPr/>
          </p:nvSpPr>
          <p:spPr bwMode="auto">
            <a:xfrm rot="706751">
              <a:off x="817" y="1303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Seq=92, 8 bytes data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0284" name="Text Box 14"/>
            <p:cNvSpPr txBox="1">
              <a:spLocks noChangeArrowheads="1"/>
            </p:cNvSpPr>
            <p:nvPr/>
          </p:nvSpPr>
          <p:spPr bwMode="auto">
            <a:xfrm rot="-982672">
              <a:off x="1374" y="173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ACK=100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0285" name="Text Box 15"/>
            <p:cNvSpPr txBox="1">
              <a:spLocks noChangeArrowheads="1"/>
            </p:cNvSpPr>
            <p:nvPr/>
          </p:nvSpPr>
          <p:spPr bwMode="auto">
            <a:xfrm>
              <a:off x="945" y="2090"/>
              <a:ext cx="3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  <a:ea typeface="굴림" pitchFamily="34" charset="-127"/>
                </a:rPr>
                <a:t>loss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0286" name="Text Box 16"/>
            <p:cNvSpPr txBox="1">
              <a:spLocks noChangeArrowheads="1"/>
            </p:cNvSpPr>
            <p:nvPr/>
          </p:nvSpPr>
          <p:spPr bwMode="auto">
            <a:xfrm rot="-5400000">
              <a:off x="162" y="1805"/>
              <a:ext cx="5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34" charset="-127"/>
                </a:rPr>
                <a:t>timeout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0287" name="Text Box 21"/>
            <p:cNvSpPr txBox="1">
              <a:spLocks noChangeArrowheads="1"/>
            </p:cNvSpPr>
            <p:nvPr/>
          </p:nvSpPr>
          <p:spPr bwMode="auto">
            <a:xfrm>
              <a:off x="768" y="3936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ea typeface="굴림" pitchFamily="34" charset="-127"/>
                </a:rPr>
                <a:t>lost ACK scenario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graphicFrame>
          <p:nvGraphicFramePr>
            <p:cNvPr id="10245" name="Object 22"/>
            <p:cNvGraphicFramePr>
              <a:graphicFrameLocks noChangeAspect="1"/>
            </p:cNvGraphicFramePr>
            <p:nvPr/>
          </p:nvGraphicFramePr>
          <p:xfrm>
            <a:off x="1990" y="881"/>
            <a:ext cx="306" cy="243"/>
          </p:xfrm>
          <a:graphic>
            <a:graphicData uri="http://schemas.openxmlformats.org/presentationml/2006/ole">
              <p:oleObj spid="_x0000_s10245" name="Clip" r:id="rId7" imgW="1305000" imgH="1085760" progId="">
                <p:embed/>
              </p:oleObj>
            </a:graphicData>
          </a:graphic>
        </p:graphicFrame>
        <p:sp>
          <p:nvSpPr>
            <p:cNvPr id="10288" name="Text Box 23"/>
            <p:cNvSpPr txBox="1">
              <a:spLocks noChangeArrowheads="1"/>
            </p:cNvSpPr>
            <p:nvPr/>
          </p:nvSpPr>
          <p:spPr bwMode="auto">
            <a:xfrm>
              <a:off x="1534" y="887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34" charset="-127"/>
                </a:rPr>
                <a:t>Host B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0289" name="Text Box 24"/>
            <p:cNvSpPr txBox="1">
              <a:spLocks noChangeArrowheads="1"/>
            </p:cNvSpPr>
            <p:nvPr/>
          </p:nvSpPr>
          <p:spPr bwMode="auto">
            <a:xfrm>
              <a:off x="1012" y="191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FF0000"/>
                  </a:solidFill>
                  <a:latin typeface="Arial" pitchFamily="34" charset="0"/>
                  <a:ea typeface="굴림" pitchFamily="34" charset="-127"/>
                </a:rPr>
                <a:t>X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0290" name="Line 25"/>
            <p:cNvSpPr>
              <a:spLocks noChangeShapeType="1"/>
            </p:cNvSpPr>
            <p:nvPr/>
          </p:nvSpPr>
          <p:spPr bwMode="auto">
            <a:xfrm>
              <a:off x="576" y="247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1" name="Text Box 26"/>
            <p:cNvSpPr txBox="1">
              <a:spLocks noChangeArrowheads="1"/>
            </p:cNvSpPr>
            <p:nvPr/>
          </p:nvSpPr>
          <p:spPr bwMode="auto">
            <a:xfrm rot="706751">
              <a:off x="763" y="2437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Seq=92, 8 bytes data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0292" name="Line 27"/>
            <p:cNvSpPr>
              <a:spLocks noChangeShapeType="1"/>
            </p:cNvSpPr>
            <p:nvPr/>
          </p:nvSpPr>
          <p:spPr bwMode="auto">
            <a:xfrm>
              <a:off x="570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3" name="Line 28"/>
            <p:cNvSpPr>
              <a:spLocks noChangeShapeType="1"/>
            </p:cNvSpPr>
            <p:nvPr/>
          </p:nvSpPr>
          <p:spPr bwMode="auto">
            <a:xfrm>
              <a:off x="2154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4" name="Line 29"/>
            <p:cNvSpPr>
              <a:spLocks noChangeShapeType="1"/>
            </p:cNvSpPr>
            <p:nvPr/>
          </p:nvSpPr>
          <p:spPr bwMode="auto">
            <a:xfrm flipH="1">
              <a:off x="582" y="296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5" name="Text Box 30"/>
            <p:cNvSpPr txBox="1">
              <a:spLocks noChangeArrowheads="1"/>
            </p:cNvSpPr>
            <p:nvPr/>
          </p:nvSpPr>
          <p:spPr bwMode="auto">
            <a:xfrm rot="-926867">
              <a:off x="1092" y="3017"/>
              <a:ext cx="6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ACK=100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0296" name="Line 31"/>
            <p:cNvSpPr>
              <a:spLocks noChangeShapeType="1"/>
            </p:cNvSpPr>
            <p:nvPr/>
          </p:nvSpPr>
          <p:spPr bwMode="auto">
            <a:xfrm flipV="1">
              <a:off x="462" y="1284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7" name="Line 32"/>
            <p:cNvSpPr>
              <a:spLocks noChangeShapeType="1"/>
            </p:cNvSpPr>
            <p:nvPr/>
          </p:nvSpPr>
          <p:spPr bwMode="auto">
            <a:xfrm flipH="1">
              <a:off x="468" y="2166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8" name="Text Box 62"/>
            <p:cNvSpPr txBox="1">
              <a:spLocks noChangeArrowheads="1"/>
            </p:cNvSpPr>
            <p:nvPr/>
          </p:nvSpPr>
          <p:spPr bwMode="auto">
            <a:xfrm>
              <a:off x="367" y="3825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  <a:ea typeface="굴림" pitchFamily="34" charset="-127"/>
                </a:rPr>
                <a:t>time</a:t>
              </a:r>
              <a:endParaRPr lang="en-US" altLang="ko-KR">
                <a:solidFill>
                  <a:srgbClr val="FF0000"/>
                </a:solidFill>
                <a:ea typeface="굴림" pitchFamily="34" charset="-127"/>
              </a:endParaRPr>
            </a:p>
          </p:txBody>
        </p:sp>
      </p:grpSp>
      <p:sp>
        <p:nvSpPr>
          <p:cNvPr id="10270" name="Rectangle 65"/>
          <p:cNvSpPr>
            <a:spLocks noChangeArrowheads="1"/>
          </p:cNvSpPr>
          <p:nvPr/>
        </p:nvSpPr>
        <p:spPr bwMode="auto">
          <a:xfrm>
            <a:off x="5564188" y="4143375"/>
            <a:ext cx="203200" cy="132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0271" name="Text Box 66"/>
          <p:cNvSpPr txBox="1">
            <a:spLocks noChangeArrowheads="1"/>
          </p:cNvSpPr>
          <p:nvPr/>
        </p:nvSpPr>
        <p:spPr bwMode="auto">
          <a:xfrm rot="-5400000">
            <a:off x="4891881" y="4655344"/>
            <a:ext cx="1493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ea typeface="굴림" pitchFamily="34" charset="-127"/>
              </a:rPr>
              <a:t>Seq=92 timeout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272" name="Line 67"/>
          <p:cNvSpPr>
            <a:spLocks noChangeShapeType="1"/>
          </p:cNvSpPr>
          <p:nvPr/>
        </p:nvSpPr>
        <p:spPr bwMode="auto">
          <a:xfrm flipV="1">
            <a:off x="5656263" y="3886200"/>
            <a:ext cx="6350" cy="244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3" name="Line 68"/>
          <p:cNvSpPr>
            <a:spLocks noChangeShapeType="1"/>
          </p:cNvSpPr>
          <p:nvPr/>
        </p:nvSpPr>
        <p:spPr bwMode="auto">
          <a:xfrm flipH="1">
            <a:off x="5638800" y="5562600"/>
            <a:ext cx="0" cy="22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4" name="Line 69"/>
          <p:cNvSpPr>
            <a:spLocks noChangeShapeType="1"/>
          </p:cNvSpPr>
          <p:nvPr/>
        </p:nvSpPr>
        <p:spPr bwMode="auto">
          <a:xfrm flipH="1">
            <a:off x="5562600" y="5791200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5" name="Line 70"/>
          <p:cNvSpPr>
            <a:spLocks noChangeShapeType="1"/>
          </p:cNvSpPr>
          <p:nvPr/>
        </p:nvSpPr>
        <p:spPr bwMode="auto">
          <a:xfrm flipH="1">
            <a:off x="5611813" y="3886200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6" name="Text Box 71"/>
          <p:cNvSpPr txBox="1">
            <a:spLocks noChangeArrowheads="1"/>
          </p:cNvSpPr>
          <p:nvPr/>
        </p:nvSpPr>
        <p:spPr bwMode="auto">
          <a:xfrm>
            <a:off x="152400" y="5257800"/>
            <a:ext cx="1104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SendBase</a:t>
            </a:r>
          </a:p>
          <a:p>
            <a:r>
              <a:rPr lang="en-US" altLang="ko-KR">
                <a:ea typeface="굴림" pitchFamily="34" charset="-127"/>
              </a:rPr>
              <a:t>= 100</a:t>
            </a:r>
          </a:p>
        </p:txBody>
      </p:sp>
      <p:sp>
        <p:nvSpPr>
          <p:cNvPr id="10277" name="Text Box 73"/>
          <p:cNvSpPr txBox="1">
            <a:spLocks noChangeArrowheads="1"/>
          </p:cNvSpPr>
          <p:nvPr/>
        </p:nvSpPr>
        <p:spPr bwMode="auto">
          <a:xfrm>
            <a:off x="4416425" y="4267200"/>
            <a:ext cx="1104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SendBase</a:t>
            </a:r>
          </a:p>
          <a:p>
            <a:r>
              <a:rPr lang="en-US" altLang="ko-KR">
                <a:ea typeface="굴림" pitchFamily="34" charset="-127"/>
              </a:rPr>
              <a:t>= 120</a:t>
            </a:r>
          </a:p>
        </p:txBody>
      </p:sp>
      <p:sp>
        <p:nvSpPr>
          <p:cNvPr id="10278" name="Text Box 74"/>
          <p:cNvSpPr txBox="1">
            <a:spLocks noChangeArrowheads="1"/>
          </p:cNvSpPr>
          <p:nvPr/>
        </p:nvSpPr>
        <p:spPr bwMode="auto">
          <a:xfrm>
            <a:off x="4416425" y="5410200"/>
            <a:ext cx="1104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SendBase</a:t>
            </a:r>
          </a:p>
          <a:p>
            <a:r>
              <a:rPr lang="en-US" altLang="ko-KR">
                <a:ea typeface="굴림" pitchFamily="34" charset="-127"/>
              </a:rPr>
              <a:t>= 120</a:t>
            </a:r>
          </a:p>
        </p:txBody>
      </p:sp>
      <p:sp>
        <p:nvSpPr>
          <p:cNvPr id="10279" name="Text Box 75"/>
          <p:cNvSpPr txBox="1">
            <a:spLocks noChangeArrowheads="1"/>
          </p:cNvSpPr>
          <p:nvPr/>
        </p:nvSpPr>
        <p:spPr bwMode="auto">
          <a:xfrm>
            <a:off x="4343400" y="3810000"/>
            <a:ext cx="10969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Sendbase</a:t>
            </a:r>
          </a:p>
          <a:p>
            <a:r>
              <a:rPr lang="en-US" altLang="ko-KR">
                <a:ea typeface="굴림" pitchFamily="34" charset="-127"/>
              </a:rPr>
              <a:t>=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1269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351271B5-B4A5-4C2C-9E78-8755D1DAAE97}" type="slidenum">
              <a:rPr lang="en-US" altLang="ko-KR" smtClean="0">
                <a:ea typeface="굴림" pitchFamily="34" charset="-127"/>
              </a:rPr>
              <a:pPr/>
              <a:t>73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TCP retransmission scenarios (more)</a:t>
            </a:r>
            <a:endParaRPr lang="en-US" altLang="ko-KR" smtClean="0">
              <a:ea typeface="굴림" pitchFamily="34" charset="-127"/>
            </a:endParaRPr>
          </a:p>
        </p:txBody>
      </p:sp>
      <p:grpSp>
        <p:nvGrpSpPr>
          <p:cNvPr id="11271" name="Group 25"/>
          <p:cNvGrpSpPr>
            <a:grpSpLocks/>
          </p:cNvGrpSpPr>
          <p:nvPr/>
        </p:nvGrpSpPr>
        <p:grpSpPr bwMode="auto">
          <a:xfrm>
            <a:off x="785813" y="1295400"/>
            <a:ext cx="4749800" cy="5065713"/>
            <a:chOff x="255" y="816"/>
            <a:chExt cx="2992" cy="3191"/>
          </a:xfrm>
        </p:grpSpPr>
        <p:sp>
          <p:nvSpPr>
            <p:cNvPr id="11273" name="Line 4"/>
            <p:cNvSpPr>
              <a:spLocks noChangeShapeType="1"/>
            </p:cNvSpPr>
            <p:nvPr/>
          </p:nvSpPr>
          <p:spPr bwMode="auto">
            <a:xfrm flipH="1">
              <a:off x="1382" y="1741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Line 5"/>
            <p:cNvSpPr>
              <a:spLocks noChangeShapeType="1"/>
            </p:cNvSpPr>
            <p:nvPr/>
          </p:nvSpPr>
          <p:spPr bwMode="auto">
            <a:xfrm>
              <a:off x="788" y="1285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66" name="Object 6"/>
            <p:cNvGraphicFramePr>
              <a:graphicFrameLocks noChangeAspect="1"/>
            </p:cNvGraphicFramePr>
            <p:nvPr/>
          </p:nvGraphicFramePr>
          <p:xfrm>
            <a:off x="432" y="816"/>
            <a:ext cx="306" cy="243"/>
          </p:xfrm>
          <a:graphic>
            <a:graphicData uri="http://schemas.openxmlformats.org/presentationml/2006/ole">
              <p:oleObj spid="_x0000_s11266" name="Clip" r:id="rId4" imgW="1305000" imgH="1085760" progId="">
                <p:embed/>
              </p:oleObj>
            </a:graphicData>
          </a:graphic>
        </p:graphicFrame>
        <p:sp>
          <p:nvSpPr>
            <p:cNvPr id="11275" name="Text Box 7"/>
            <p:cNvSpPr txBox="1">
              <a:spLocks noChangeArrowheads="1"/>
            </p:cNvSpPr>
            <p:nvPr/>
          </p:nvSpPr>
          <p:spPr bwMode="auto">
            <a:xfrm>
              <a:off x="786" y="864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34" charset="-127"/>
                </a:rPr>
                <a:t>Host A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1276" name="Text Box 8"/>
            <p:cNvSpPr txBox="1">
              <a:spLocks noChangeArrowheads="1"/>
            </p:cNvSpPr>
            <p:nvPr/>
          </p:nvSpPr>
          <p:spPr bwMode="auto">
            <a:xfrm rot="706751">
              <a:off x="1029" y="1292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Seq=92, 8 bytes data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1277" name="Text Box 9"/>
            <p:cNvSpPr txBox="1">
              <a:spLocks noChangeArrowheads="1"/>
            </p:cNvSpPr>
            <p:nvPr/>
          </p:nvSpPr>
          <p:spPr bwMode="auto">
            <a:xfrm rot="-982672">
              <a:off x="1728" y="1632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ACK=100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1278" name="Text Box 10"/>
            <p:cNvSpPr txBox="1">
              <a:spLocks noChangeArrowheads="1"/>
            </p:cNvSpPr>
            <p:nvPr/>
          </p:nvSpPr>
          <p:spPr bwMode="auto">
            <a:xfrm>
              <a:off x="1157" y="2079"/>
              <a:ext cx="3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  <a:ea typeface="굴림" pitchFamily="34" charset="-127"/>
                </a:rPr>
                <a:t>loss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1279" name="Text Box 11"/>
            <p:cNvSpPr txBox="1">
              <a:spLocks noChangeArrowheads="1"/>
            </p:cNvSpPr>
            <p:nvPr/>
          </p:nvSpPr>
          <p:spPr bwMode="auto">
            <a:xfrm rot="-5400000">
              <a:off x="374" y="1794"/>
              <a:ext cx="5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34" charset="-127"/>
                </a:rPr>
                <a:t>timeout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1280" name="Text Box 12"/>
            <p:cNvSpPr txBox="1">
              <a:spLocks noChangeArrowheads="1"/>
            </p:cNvSpPr>
            <p:nvPr/>
          </p:nvSpPr>
          <p:spPr bwMode="auto">
            <a:xfrm>
              <a:off x="255" y="3600"/>
              <a:ext cx="299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ea typeface="굴림" pitchFamily="34" charset="-127"/>
                </a:rPr>
                <a:t>Cumulative ACK scenario </a:t>
              </a:r>
            </a:p>
            <a:p>
              <a:r>
                <a:rPr lang="en-US" altLang="ko-KR" sz="1800">
                  <a:ea typeface="굴림" pitchFamily="34" charset="-127"/>
                </a:rPr>
                <a:t>avoid retransmission of the first segment </a:t>
              </a:r>
            </a:p>
          </p:txBody>
        </p:sp>
        <p:graphicFrame>
          <p:nvGraphicFramePr>
            <p:cNvPr id="11267" name="Object 13"/>
            <p:cNvGraphicFramePr>
              <a:graphicFrameLocks noChangeAspect="1"/>
            </p:cNvGraphicFramePr>
            <p:nvPr/>
          </p:nvGraphicFramePr>
          <p:xfrm>
            <a:off x="2400" y="864"/>
            <a:ext cx="306" cy="243"/>
          </p:xfrm>
          <a:graphic>
            <a:graphicData uri="http://schemas.openxmlformats.org/presentationml/2006/ole">
              <p:oleObj spid="_x0000_s11267" name="Clip" r:id="rId5" imgW="1305000" imgH="1085760" progId="">
                <p:embed/>
              </p:oleObj>
            </a:graphicData>
          </a:graphic>
        </p:graphicFrame>
        <p:sp>
          <p:nvSpPr>
            <p:cNvPr id="11281" name="Text Box 14"/>
            <p:cNvSpPr txBox="1">
              <a:spLocks noChangeArrowheads="1"/>
            </p:cNvSpPr>
            <p:nvPr/>
          </p:nvSpPr>
          <p:spPr bwMode="auto">
            <a:xfrm>
              <a:off x="1824" y="864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34" charset="-127"/>
                </a:rPr>
                <a:t>Host B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1282" name="Text Box 15"/>
            <p:cNvSpPr txBox="1">
              <a:spLocks noChangeArrowheads="1"/>
            </p:cNvSpPr>
            <p:nvPr/>
          </p:nvSpPr>
          <p:spPr bwMode="auto">
            <a:xfrm>
              <a:off x="1224" y="190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rgbClr val="FF0000"/>
                  </a:solidFill>
                  <a:latin typeface="Arial" pitchFamily="34" charset="0"/>
                  <a:ea typeface="굴림" pitchFamily="34" charset="-127"/>
                </a:rPr>
                <a:t>X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1283" name="Line 16"/>
            <p:cNvSpPr>
              <a:spLocks noChangeShapeType="1"/>
            </p:cNvSpPr>
            <p:nvPr/>
          </p:nvSpPr>
          <p:spPr bwMode="auto">
            <a:xfrm>
              <a:off x="768" y="177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Text Box 17"/>
            <p:cNvSpPr txBox="1">
              <a:spLocks noChangeArrowheads="1"/>
            </p:cNvSpPr>
            <p:nvPr/>
          </p:nvSpPr>
          <p:spPr bwMode="auto">
            <a:xfrm rot="706751">
              <a:off x="946" y="1776"/>
              <a:ext cx="12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Seq=100, 20 bytes data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1285" name="Line 18"/>
            <p:cNvSpPr>
              <a:spLocks noChangeShapeType="1"/>
            </p:cNvSpPr>
            <p:nvPr/>
          </p:nvSpPr>
          <p:spPr bwMode="auto">
            <a:xfrm>
              <a:off x="768" y="912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Line 19"/>
            <p:cNvSpPr>
              <a:spLocks noChangeShapeType="1"/>
            </p:cNvSpPr>
            <p:nvPr/>
          </p:nvSpPr>
          <p:spPr bwMode="auto">
            <a:xfrm>
              <a:off x="2352" y="960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Line 20"/>
            <p:cNvSpPr>
              <a:spLocks noChangeShapeType="1"/>
            </p:cNvSpPr>
            <p:nvPr/>
          </p:nvSpPr>
          <p:spPr bwMode="auto">
            <a:xfrm flipH="1">
              <a:off x="768" y="2208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Text Box 21"/>
            <p:cNvSpPr txBox="1">
              <a:spLocks noChangeArrowheads="1"/>
            </p:cNvSpPr>
            <p:nvPr/>
          </p:nvSpPr>
          <p:spPr bwMode="auto">
            <a:xfrm rot="-926867">
              <a:off x="1200" y="2496"/>
              <a:ext cx="6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ACK=120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1289" name="Line 22"/>
            <p:cNvSpPr>
              <a:spLocks noChangeShapeType="1"/>
            </p:cNvSpPr>
            <p:nvPr/>
          </p:nvSpPr>
          <p:spPr bwMode="auto">
            <a:xfrm flipV="1">
              <a:off x="674" y="1273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23"/>
            <p:cNvSpPr>
              <a:spLocks noChangeShapeType="1"/>
            </p:cNvSpPr>
            <p:nvPr/>
          </p:nvSpPr>
          <p:spPr bwMode="auto">
            <a:xfrm flipH="1">
              <a:off x="672" y="2155"/>
              <a:ext cx="8" cy="9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Text Box 24"/>
            <p:cNvSpPr txBox="1">
              <a:spLocks noChangeArrowheads="1"/>
            </p:cNvSpPr>
            <p:nvPr/>
          </p:nvSpPr>
          <p:spPr bwMode="auto">
            <a:xfrm>
              <a:off x="576" y="3408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  <a:ea typeface="굴림" pitchFamily="34" charset="-127"/>
                </a:rPr>
                <a:t>time</a:t>
              </a:r>
              <a:endParaRPr lang="en-US" altLang="ko-KR">
                <a:solidFill>
                  <a:srgbClr val="FF0000"/>
                </a:solidFill>
                <a:ea typeface="굴림" pitchFamily="34" charset="-127"/>
              </a:endParaRPr>
            </a:p>
          </p:txBody>
        </p:sp>
      </p:grpSp>
      <p:sp>
        <p:nvSpPr>
          <p:cNvPr id="11272" name="Text Box 26"/>
          <p:cNvSpPr txBox="1">
            <a:spLocks noChangeArrowheads="1"/>
          </p:cNvSpPr>
          <p:nvPr/>
        </p:nvSpPr>
        <p:spPr bwMode="auto">
          <a:xfrm>
            <a:off x="152400" y="3962400"/>
            <a:ext cx="1104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SendBase</a:t>
            </a:r>
          </a:p>
          <a:p>
            <a:r>
              <a:rPr lang="en-US" altLang="ko-KR">
                <a:ea typeface="굴림" pitchFamily="34" charset="-127"/>
              </a:rPr>
              <a:t>= 120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3187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D835B2F7-1490-4244-B60A-EF69AA58B816}" type="slidenum">
              <a:rPr lang="en-US" altLang="ko-KR" smtClean="0">
                <a:ea typeface="굴림" pitchFamily="34" charset="-127"/>
              </a:rPr>
              <a:pPr/>
              <a:t>74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TCP ACK generation</a:t>
            </a:r>
            <a:r>
              <a:rPr lang="en-US" altLang="ko-KR" u="none" smtClean="0">
                <a:ea typeface="굴림" pitchFamily="34" charset="-127"/>
              </a:rPr>
              <a:t> </a:t>
            </a:r>
            <a:r>
              <a:rPr lang="en-US" altLang="ko-KR" sz="2400" u="none" smtClean="0">
                <a:ea typeface="굴림" pitchFamily="34" charset="-127"/>
              </a:rPr>
              <a:t>[RFC 1122, RFC 2581]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93189" name="Text Box 3"/>
          <p:cNvSpPr txBox="1">
            <a:spLocks noChangeArrowheads="1"/>
          </p:cNvSpPr>
          <p:nvPr/>
        </p:nvSpPr>
        <p:spPr bwMode="auto">
          <a:xfrm>
            <a:off x="752475" y="1554163"/>
            <a:ext cx="334645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40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Event at Receiver</a:t>
            </a:r>
            <a:endParaRPr lang="en-US" altLang="ko-KR" sz="1800">
              <a:latin typeface="Arial" pitchFamily="34" charset="0"/>
              <a:ea typeface="굴림" pitchFamily="34" charset="-127"/>
            </a:endParaRPr>
          </a:p>
          <a:p>
            <a:pPr algn="l"/>
            <a:endParaRPr lang="en-US" altLang="ko-KR" sz="1800">
              <a:latin typeface="Arial" pitchFamily="34" charset="0"/>
              <a:ea typeface="굴림" pitchFamily="34" charset="-127"/>
            </a:endParaRPr>
          </a:p>
          <a:p>
            <a:pPr algn="l"/>
            <a:r>
              <a:rPr lang="en-US" altLang="ko-KR" sz="1800">
                <a:latin typeface="Arial" pitchFamily="34" charset="0"/>
                <a:ea typeface="굴림" pitchFamily="34" charset="-127"/>
              </a:rPr>
              <a:t>Arrival of in-order segment with</a:t>
            </a:r>
          </a:p>
          <a:p>
            <a:pPr algn="l"/>
            <a:r>
              <a:rPr lang="en-US" altLang="ko-KR" sz="1800">
                <a:latin typeface="Arial" pitchFamily="34" charset="0"/>
                <a:ea typeface="굴림" pitchFamily="34" charset="-127"/>
              </a:rPr>
              <a:t>expected seq #. All data up to</a:t>
            </a:r>
          </a:p>
          <a:p>
            <a:pPr algn="l"/>
            <a:r>
              <a:rPr lang="en-US" altLang="ko-KR" sz="1800">
                <a:latin typeface="Arial" pitchFamily="34" charset="0"/>
                <a:ea typeface="굴림" pitchFamily="34" charset="-127"/>
              </a:rPr>
              <a:t>expected seq # already ACKed</a:t>
            </a:r>
          </a:p>
          <a:p>
            <a:pPr algn="l"/>
            <a:endParaRPr lang="en-US" altLang="ko-KR" sz="1800">
              <a:latin typeface="Arial" pitchFamily="34" charset="0"/>
              <a:ea typeface="굴림" pitchFamily="34" charset="-127"/>
            </a:endParaRPr>
          </a:p>
          <a:p>
            <a:pPr algn="l"/>
            <a:r>
              <a:rPr lang="en-US" altLang="ko-KR" sz="1800">
                <a:latin typeface="Arial" pitchFamily="34" charset="0"/>
                <a:ea typeface="굴림" pitchFamily="34" charset="-127"/>
              </a:rPr>
              <a:t>Arrival of in-order segment with</a:t>
            </a:r>
          </a:p>
          <a:p>
            <a:pPr algn="l"/>
            <a:r>
              <a:rPr lang="en-US" altLang="ko-KR" sz="1800">
                <a:latin typeface="Arial" pitchFamily="34" charset="0"/>
                <a:ea typeface="굴림" pitchFamily="34" charset="-127"/>
              </a:rPr>
              <a:t>expected seq #. One other </a:t>
            </a:r>
          </a:p>
          <a:p>
            <a:pPr algn="l"/>
            <a:r>
              <a:rPr lang="en-US" altLang="ko-KR" sz="1800">
                <a:latin typeface="Arial" pitchFamily="34" charset="0"/>
                <a:ea typeface="굴림" pitchFamily="34" charset="-127"/>
              </a:rPr>
              <a:t>segment has ACK pending</a:t>
            </a:r>
          </a:p>
          <a:p>
            <a:pPr algn="l"/>
            <a:endParaRPr lang="en-US" altLang="ko-KR" sz="1800">
              <a:latin typeface="Arial" pitchFamily="34" charset="0"/>
              <a:ea typeface="굴림" pitchFamily="34" charset="-127"/>
            </a:endParaRPr>
          </a:p>
          <a:p>
            <a:pPr algn="l"/>
            <a:r>
              <a:rPr lang="en-US" altLang="ko-KR" sz="1800">
                <a:latin typeface="Arial" pitchFamily="34" charset="0"/>
                <a:ea typeface="굴림" pitchFamily="34" charset="-127"/>
              </a:rPr>
              <a:t>Arrival of out-of-order segment</a:t>
            </a:r>
          </a:p>
          <a:p>
            <a:pPr algn="l"/>
            <a:r>
              <a:rPr lang="en-US" altLang="ko-KR" sz="1800">
                <a:latin typeface="Arial" pitchFamily="34" charset="0"/>
                <a:ea typeface="굴림" pitchFamily="34" charset="-127"/>
              </a:rPr>
              <a:t>higher-than-expect seq. # .</a:t>
            </a:r>
          </a:p>
          <a:p>
            <a:pPr algn="l"/>
            <a:r>
              <a:rPr lang="en-US" altLang="ko-KR" sz="1800">
                <a:latin typeface="Arial" pitchFamily="34" charset="0"/>
                <a:ea typeface="굴림" pitchFamily="34" charset="-127"/>
              </a:rPr>
              <a:t>Gap detected</a:t>
            </a:r>
          </a:p>
          <a:p>
            <a:pPr algn="l"/>
            <a:endParaRPr lang="en-US" altLang="ko-KR" sz="1800">
              <a:latin typeface="Arial" pitchFamily="34" charset="0"/>
              <a:ea typeface="굴림" pitchFamily="34" charset="-127"/>
            </a:endParaRPr>
          </a:p>
          <a:p>
            <a:pPr algn="l"/>
            <a:r>
              <a:rPr lang="en-US" altLang="ko-KR" sz="1800">
                <a:latin typeface="Arial" pitchFamily="34" charset="0"/>
                <a:ea typeface="굴림" pitchFamily="34" charset="-127"/>
              </a:rPr>
              <a:t>Arrival of segment that </a:t>
            </a:r>
          </a:p>
          <a:p>
            <a:pPr algn="l"/>
            <a:r>
              <a:rPr lang="en-US" altLang="ko-KR" sz="1800">
                <a:latin typeface="Arial" pitchFamily="34" charset="0"/>
                <a:ea typeface="굴림" pitchFamily="34" charset="-127"/>
              </a:rPr>
              <a:t>partially or completely fills gap</a:t>
            </a:r>
          </a:p>
          <a:p>
            <a:pPr algn="l"/>
            <a:endParaRPr lang="en-US" altLang="ko-KR" sz="1800">
              <a:latin typeface="Arial" pitchFamily="34" charset="0"/>
              <a:ea typeface="굴림" pitchFamily="34" charset="-127"/>
            </a:endParaRPr>
          </a:p>
          <a:p>
            <a:pPr algn="l"/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3190" name="Text Box 4"/>
          <p:cNvSpPr txBox="1">
            <a:spLocks noChangeArrowheads="1"/>
          </p:cNvSpPr>
          <p:nvPr/>
        </p:nvSpPr>
        <p:spPr bwMode="auto">
          <a:xfrm>
            <a:off x="4514850" y="1544638"/>
            <a:ext cx="407035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400" dirty="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TCP Receiver action</a:t>
            </a:r>
            <a:endParaRPr lang="en-US" altLang="ko-KR" sz="1800" dirty="0">
              <a:latin typeface="Arial" pitchFamily="34" charset="0"/>
              <a:ea typeface="굴림" pitchFamily="34" charset="-127"/>
            </a:endParaRPr>
          </a:p>
          <a:p>
            <a:pPr algn="l"/>
            <a:endParaRPr lang="en-US" altLang="ko-KR" sz="1800" dirty="0">
              <a:latin typeface="Arial" pitchFamily="34" charset="0"/>
              <a:ea typeface="굴림" pitchFamily="34" charset="-127"/>
            </a:endParaRPr>
          </a:p>
          <a:p>
            <a:pPr algn="l"/>
            <a:r>
              <a:rPr lang="en-US" altLang="ko-KR" sz="1800" dirty="0">
                <a:latin typeface="Arial" pitchFamily="34" charset="0"/>
                <a:ea typeface="굴림" pitchFamily="34" charset="-127"/>
              </a:rPr>
              <a:t>Delayed ACK. Wait up to 500ms</a:t>
            </a:r>
          </a:p>
          <a:p>
            <a:pPr algn="l"/>
            <a:r>
              <a:rPr lang="en-US" altLang="ko-KR" sz="1800" dirty="0">
                <a:latin typeface="Arial" pitchFamily="34" charset="0"/>
                <a:ea typeface="굴림" pitchFamily="34" charset="-127"/>
              </a:rPr>
              <a:t>for next segment. If no next segment,</a:t>
            </a:r>
          </a:p>
          <a:p>
            <a:pPr algn="l"/>
            <a:r>
              <a:rPr lang="en-US" altLang="ko-KR" sz="1800" dirty="0">
                <a:latin typeface="Arial" pitchFamily="34" charset="0"/>
                <a:ea typeface="굴림" pitchFamily="34" charset="-127"/>
              </a:rPr>
              <a:t>send ACK</a:t>
            </a:r>
          </a:p>
          <a:p>
            <a:pPr algn="l"/>
            <a:endParaRPr lang="en-US" altLang="ko-KR" sz="1800" dirty="0">
              <a:latin typeface="Arial" pitchFamily="34" charset="0"/>
              <a:ea typeface="굴림" pitchFamily="34" charset="-127"/>
            </a:endParaRPr>
          </a:p>
          <a:p>
            <a:pPr algn="l"/>
            <a:r>
              <a:rPr lang="en-US" altLang="ko-KR" sz="1800" dirty="0">
                <a:latin typeface="Arial" pitchFamily="34" charset="0"/>
                <a:ea typeface="굴림" pitchFamily="34" charset="-127"/>
              </a:rPr>
              <a:t>Immediately send single cumulative </a:t>
            </a:r>
          </a:p>
          <a:p>
            <a:pPr algn="l"/>
            <a:r>
              <a:rPr lang="en-US" altLang="ko-KR" sz="1800" dirty="0">
                <a:latin typeface="Arial" pitchFamily="34" charset="0"/>
                <a:ea typeface="굴림" pitchFamily="34" charset="-127"/>
              </a:rPr>
              <a:t>ACK, </a:t>
            </a:r>
            <a:r>
              <a:rPr lang="en-US" altLang="ko-KR" sz="1800" dirty="0" err="1">
                <a:latin typeface="Arial" pitchFamily="34" charset="0"/>
                <a:ea typeface="굴림" pitchFamily="34" charset="-127"/>
              </a:rPr>
              <a:t>ACKing</a:t>
            </a:r>
            <a:r>
              <a:rPr lang="en-US" altLang="ko-KR" sz="1800" dirty="0">
                <a:latin typeface="Arial" pitchFamily="34" charset="0"/>
                <a:ea typeface="굴림" pitchFamily="34" charset="-127"/>
              </a:rPr>
              <a:t> both in-order segments </a:t>
            </a:r>
          </a:p>
          <a:p>
            <a:pPr algn="l"/>
            <a:endParaRPr lang="en-US" altLang="ko-KR" sz="1800" dirty="0">
              <a:latin typeface="Arial" pitchFamily="34" charset="0"/>
              <a:ea typeface="굴림" pitchFamily="34" charset="-127"/>
            </a:endParaRPr>
          </a:p>
          <a:p>
            <a:pPr algn="l"/>
            <a:endParaRPr lang="en-US" altLang="ko-KR" sz="1800" dirty="0">
              <a:latin typeface="Arial" pitchFamily="34" charset="0"/>
              <a:ea typeface="굴림" pitchFamily="34" charset="-127"/>
            </a:endParaRPr>
          </a:p>
          <a:p>
            <a:pPr algn="l"/>
            <a:r>
              <a:rPr lang="en-US" altLang="ko-KR" sz="1800" dirty="0">
                <a:latin typeface="Arial" pitchFamily="34" charset="0"/>
                <a:ea typeface="굴림" pitchFamily="34" charset="-127"/>
              </a:rPr>
              <a:t>Immediately send </a:t>
            </a:r>
            <a:r>
              <a:rPr lang="en-US" altLang="ko-KR" sz="1800" i="1" dirty="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duplicate ACK</a:t>
            </a:r>
            <a:r>
              <a:rPr lang="en-US" altLang="ko-KR" sz="1800" dirty="0">
                <a:latin typeface="Arial" pitchFamily="34" charset="0"/>
                <a:ea typeface="굴림" pitchFamily="34" charset="-127"/>
              </a:rPr>
              <a:t>, </a:t>
            </a:r>
          </a:p>
          <a:p>
            <a:pPr algn="l"/>
            <a:r>
              <a:rPr lang="en-US" altLang="ko-KR" sz="1800" dirty="0">
                <a:latin typeface="Arial" pitchFamily="34" charset="0"/>
                <a:ea typeface="굴림" pitchFamily="34" charset="-127"/>
              </a:rPr>
              <a:t>indicating seq. # of next expected byte</a:t>
            </a:r>
          </a:p>
          <a:p>
            <a:pPr algn="l"/>
            <a:endParaRPr lang="en-US" altLang="ko-KR" sz="1800" dirty="0">
              <a:latin typeface="Arial" pitchFamily="34" charset="0"/>
              <a:ea typeface="굴림" pitchFamily="34" charset="-127"/>
            </a:endParaRPr>
          </a:p>
          <a:p>
            <a:pPr algn="l"/>
            <a:endParaRPr lang="en-US" altLang="ko-KR" sz="1800" dirty="0">
              <a:latin typeface="Arial" pitchFamily="34" charset="0"/>
              <a:ea typeface="굴림" pitchFamily="34" charset="-127"/>
            </a:endParaRPr>
          </a:p>
          <a:p>
            <a:pPr algn="l"/>
            <a:r>
              <a:rPr lang="en-US" altLang="ko-KR" sz="1800" dirty="0">
                <a:latin typeface="Arial" pitchFamily="34" charset="0"/>
                <a:ea typeface="굴림" pitchFamily="34" charset="-127"/>
              </a:rPr>
              <a:t>Immediate send ACK, provided that</a:t>
            </a:r>
          </a:p>
          <a:p>
            <a:pPr algn="l"/>
            <a:r>
              <a:rPr lang="en-US" altLang="ko-KR" sz="1800" dirty="0">
                <a:latin typeface="Arial" pitchFamily="34" charset="0"/>
                <a:ea typeface="굴림" pitchFamily="34" charset="-127"/>
              </a:rPr>
              <a:t>segment starts at lower end of gap</a:t>
            </a:r>
          </a:p>
          <a:p>
            <a:pPr algn="l"/>
            <a:endParaRPr lang="en-US" altLang="ko-KR" sz="1800" dirty="0">
              <a:latin typeface="Arial" pitchFamily="34" charset="0"/>
              <a:ea typeface="굴림" pitchFamily="34" charset="-127"/>
            </a:endParaRPr>
          </a:p>
          <a:p>
            <a:pPr algn="l"/>
            <a:endParaRPr lang="en-US" altLang="ko-KR" sz="1000" dirty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3191" name="Line 5"/>
          <p:cNvSpPr>
            <a:spLocks noChangeShapeType="1"/>
          </p:cNvSpPr>
          <p:nvPr/>
        </p:nvSpPr>
        <p:spPr bwMode="auto">
          <a:xfrm>
            <a:off x="876300" y="2009775"/>
            <a:ext cx="746760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2" name="Line 6"/>
          <p:cNvSpPr>
            <a:spLocks noChangeShapeType="1"/>
          </p:cNvSpPr>
          <p:nvPr/>
        </p:nvSpPr>
        <p:spPr bwMode="auto">
          <a:xfrm flipV="1">
            <a:off x="847725" y="3190875"/>
            <a:ext cx="74771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3" name="Line 7"/>
          <p:cNvSpPr>
            <a:spLocks noChangeShapeType="1"/>
          </p:cNvSpPr>
          <p:nvPr/>
        </p:nvSpPr>
        <p:spPr bwMode="auto">
          <a:xfrm>
            <a:off x="857250" y="4305300"/>
            <a:ext cx="7505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4" name="Line 8"/>
          <p:cNvSpPr>
            <a:spLocks noChangeShapeType="1"/>
          </p:cNvSpPr>
          <p:nvPr/>
        </p:nvSpPr>
        <p:spPr bwMode="auto">
          <a:xfrm>
            <a:off x="866775" y="5410200"/>
            <a:ext cx="74866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5" name="Line 9"/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421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9C4461B9-9BDD-4CA7-90F0-F57170F26461}" type="slidenum">
              <a:rPr lang="en-US" altLang="ko-KR" smtClean="0">
                <a:ea typeface="굴림" pitchFamily="34" charset="-127"/>
              </a:rPr>
              <a:pPr/>
              <a:t>75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Fast Retransmit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Time-out period often relatively long: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long delay before resending lost packet</a:t>
            </a:r>
          </a:p>
          <a:p>
            <a:r>
              <a:rPr lang="en-US" altLang="ko-KR" sz="2400" dirty="0" smtClean="0">
                <a:ea typeface="굴림" pitchFamily="34" charset="-127"/>
              </a:rPr>
              <a:t>Detect lost segments via duplicate ACKs.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Sender often sends many segments back-to-back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If segment is lost, there will likely be many duplicate ACKs.</a:t>
            </a:r>
          </a:p>
          <a:p>
            <a:pPr lvl="1"/>
            <a:endParaRPr lang="en-US" altLang="ko-KR" sz="2000" dirty="0" smtClean="0">
              <a:ea typeface="굴림" pitchFamily="34" charset="-127"/>
            </a:endParaRPr>
          </a:p>
          <a:p>
            <a:pPr lvl="1"/>
            <a:endParaRPr lang="en-US" altLang="ko-KR" sz="2000" dirty="0" smtClean="0">
              <a:ea typeface="굴림" pitchFamily="34" charset="-127"/>
            </a:endParaRPr>
          </a:p>
        </p:txBody>
      </p:sp>
      <p:sp>
        <p:nvSpPr>
          <p:cNvPr id="962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962400" cy="4648200"/>
          </a:xfrm>
        </p:spPr>
        <p:txBody>
          <a:bodyPr/>
          <a:lstStyle/>
          <a:p>
            <a:pPr>
              <a:defRPr/>
            </a:pPr>
            <a:r>
              <a:rPr lang="en-US" altLang="ko-KR" sz="2400" dirty="0" smtClean="0">
                <a:ea typeface="굴림" pitchFamily="34" charset="-127"/>
              </a:rPr>
              <a:t>If sender receives 3 ACKs for the same data, it supposes that segment after </a:t>
            </a:r>
            <a:r>
              <a:rPr lang="en-US" altLang="ko-KR" sz="2400" dirty="0" err="1" smtClean="0">
                <a:ea typeface="굴림" pitchFamily="34" charset="-127"/>
              </a:rPr>
              <a:t>ACKed</a:t>
            </a:r>
            <a:r>
              <a:rPr lang="en-US" altLang="ko-KR" sz="2400" dirty="0" smtClean="0">
                <a:ea typeface="굴림" pitchFamily="34" charset="-127"/>
              </a:rPr>
              <a:t> data was lost:</a:t>
            </a:r>
          </a:p>
          <a:p>
            <a:pPr lvl="1">
              <a:defRPr/>
            </a:pPr>
            <a:r>
              <a:rPr lang="en-US" altLang="ko-KR" sz="2000" u="sng" dirty="0" smtClean="0">
                <a:solidFill>
                  <a:srgbClr val="FF0000"/>
                </a:solidFill>
                <a:ea typeface="굴림" pitchFamily="34" charset="-127"/>
              </a:rPr>
              <a:t>fast retransmit:</a:t>
            </a: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 </a:t>
            </a:r>
            <a:r>
              <a:rPr lang="en-US" altLang="ko-KR" sz="2000" dirty="0" smtClean="0">
                <a:ea typeface="굴림" pitchFamily="34" charset="-127"/>
              </a:rPr>
              <a:t>resend segment </a:t>
            </a:r>
            <a:r>
              <a:rPr lang="en-US" altLang="ko-KR" sz="2000" i="1" dirty="0" smtClean="0">
                <a:solidFill>
                  <a:schemeClr val="accent6"/>
                </a:solidFill>
                <a:ea typeface="굴림" pitchFamily="34" charset="-127"/>
              </a:rPr>
              <a:t>before timer expires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2293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59017531-E0B7-4DE2-9E69-D878C3381ACF}" type="slidenum">
              <a:rPr lang="en-US" altLang="ko-KR" smtClean="0">
                <a:ea typeface="굴림" pitchFamily="34" charset="-127"/>
              </a:rPr>
              <a:pPr/>
              <a:t>76</a:t>
            </a:fld>
            <a:endParaRPr lang="en-US" altLang="ko-KR" smtClean="0">
              <a:ea typeface="굴림" pitchFamily="34" charset="-127"/>
            </a:endParaRPr>
          </a:p>
        </p:txBody>
      </p:sp>
      <p:grpSp>
        <p:nvGrpSpPr>
          <p:cNvPr id="12294" name="Group 2"/>
          <p:cNvGrpSpPr>
            <a:grpSpLocks/>
          </p:cNvGrpSpPr>
          <p:nvPr/>
        </p:nvGrpSpPr>
        <p:grpSpPr bwMode="auto">
          <a:xfrm>
            <a:off x="2389188" y="407988"/>
            <a:ext cx="3706812" cy="5535612"/>
            <a:chOff x="566" y="391"/>
            <a:chExt cx="2335" cy="3487"/>
          </a:xfrm>
        </p:grpSpPr>
        <p:sp>
          <p:nvSpPr>
            <p:cNvPr id="12307" name="Line 3"/>
            <p:cNvSpPr>
              <a:spLocks noChangeShapeType="1"/>
            </p:cNvSpPr>
            <p:nvPr/>
          </p:nvSpPr>
          <p:spPr bwMode="auto">
            <a:xfrm>
              <a:off x="1008" y="1104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0" name="Object 4"/>
            <p:cNvGraphicFramePr>
              <a:graphicFrameLocks noChangeAspect="1"/>
            </p:cNvGraphicFramePr>
            <p:nvPr/>
          </p:nvGraphicFramePr>
          <p:xfrm>
            <a:off x="845" y="635"/>
            <a:ext cx="306" cy="243"/>
          </p:xfrm>
          <a:graphic>
            <a:graphicData uri="http://schemas.openxmlformats.org/presentationml/2006/ole">
              <p:oleObj spid="_x0000_s12290" name="Clip" r:id="rId3" imgW="1305000" imgH="1085760" progId="">
                <p:embed/>
              </p:oleObj>
            </a:graphicData>
          </a:graphic>
        </p:graphicFrame>
        <p:sp>
          <p:nvSpPr>
            <p:cNvPr id="12308" name="Text Box 5"/>
            <p:cNvSpPr txBox="1">
              <a:spLocks noChangeArrowheads="1"/>
            </p:cNvSpPr>
            <p:nvPr/>
          </p:nvSpPr>
          <p:spPr bwMode="auto">
            <a:xfrm>
              <a:off x="766" y="391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34" charset="-127"/>
                </a:rPr>
                <a:t>Host A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2309" name="Text Box 6"/>
            <p:cNvSpPr txBox="1">
              <a:spLocks noChangeArrowheads="1"/>
            </p:cNvSpPr>
            <p:nvPr/>
          </p:nvSpPr>
          <p:spPr bwMode="auto">
            <a:xfrm rot="-5400000">
              <a:off x="384" y="2527"/>
              <a:ext cx="5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34" charset="-127"/>
                </a:rPr>
                <a:t>timeout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graphicFrame>
          <p:nvGraphicFramePr>
            <p:cNvPr id="12291" name="Object 7"/>
            <p:cNvGraphicFramePr>
              <a:graphicFrameLocks noChangeAspect="1"/>
            </p:cNvGraphicFramePr>
            <p:nvPr/>
          </p:nvGraphicFramePr>
          <p:xfrm>
            <a:off x="2451" y="650"/>
            <a:ext cx="306" cy="243"/>
          </p:xfrm>
          <a:graphic>
            <a:graphicData uri="http://schemas.openxmlformats.org/presentationml/2006/ole">
              <p:oleObj spid="_x0000_s12291" name="Clip" r:id="rId4" imgW="1305000" imgH="1085760" progId="">
                <p:embed/>
              </p:oleObj>
            </a:graphicData>
          </a:graphic>
        </p:graphicFrame>
        <p:sp>
          <p:nvSpPr>
            <p:cNvPr id="12310" name="Text Box 8"/>
            <p:cNvSpPr txBox="1">
              <a:spLocks noChangeArrowheads="1"/>
            </p:cNvSpPr>
            <p:nvPr/>
          </p:nvSpPr>
          <p:spPr bwMode="auto">
            <a:xfrm>
              <a:off x="2379" y="415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34" charset="-127"/>
                </a:rPr>
                <a:t>Host B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2311" name="Line 9"/>
            <p:cNvSpPr>
              <a:spLocks noChangeShapeType="1"/>
            </p:cNvSpPr>
            <p:nvPr/>
          </p:nvSpPr>
          <p:spPr bwMode="auto">
            <a:xfrm>
              <a:off x="1008" y="1248"/>
              <a:ext cx="1107" cy="26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Line 10"/>
            <p:cNvSpPr>
              <a:spLocks noChangeShapeType="1"/>
            </p:cNvSpPr>
            <p:nvPr/>
          </p:nvSpPr>
          <p:spPr bwMode="auto">
            <a:xfrm>
              <a:off x="1008" y="912"/>
              <a:ext cx="6" cy="2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11"/>
            <p:cNvSpPr>
              <a:spLocks noChangeShapeType="1"/>
            </p:cNvSpPr>
            <p:nvPr/>
          </p:nvSpPr>
          <p:spPr bwMode="auto">
            <a:xfrm>
              <a:off x="2592" y="960"/>
              <a:ext cx="14" cy="27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12"/>
            <p:cNvSpPr>
              <a:spLocks noChangeShapeType="1"/>
            </p:cNvSpPr>
            <p:nvPr/>
          </p:nvSpPr>
          <p:spPr bwMode="auto">
            <a:xfrm flipH="1">
              <a:off x="1000" y="1488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Text Box 13"/>
            <p:cNvSpPr txBox="1">
              <a:spLocks noChangeArrowheads="1"/>
            </p:cNvSpPr>
            <p:nvPr/>
          </p:nvSpPr>
          <p:spPr bwMode="auto">
            <a:xfrm>
              <a:off x="822" y="3647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solidFill>
                    <a:srgbClr val="FF0000"/>
                  </a:solidFill>
                  <a:ea typeface="굴림" pitchFamily="34" charset="-127"/>
                </a:rPr>
                <a:t>time</a:t>
              </a:r>
              <a:endParaRPr lang="en-US" altLang="ko-KR">
                <a:solidFill>
                  <a:srgbClr val="FF0000"/>
                </a:solidFill>
                <a:ea typeface="굴림" pitchFamily="34" charset="-127"/>
              </a:endParaRPr>
            </a:p>
          </p:txBody>
        </p:sp>
        <p:sp>
          <p:nvSpPr>
            <p:cNvPr id="12316" name="Line 14"/>
            <p:cNvSpPr>
              <a:spLocks noChangeShapeType="1"/>
            </p:cNvSpPr>
            <p:nvPr/>
          </p:nvSpPr>
          <p:spPr bwMode="auto">
            <a:xfrm>
              <a:off x="1008" y="139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Line 15"/>
            <p:cNvSpPr>
              <a:spLocks noChangeShapeType="1"/>
            </p:cNvSpPr>
            <p:nvPr/>
          </p:nvSpPr>
          <p:spPr bwMode="auto">
            <a:xfrm>
              <a:off x="1008" y="1680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8" name="Line 16"/>
            <p:cNvSpPr>
              <a:spLocks noChangeShapeType="1"/>
            </p:cNvSpPr>
            <p:nvPr/>
          </p:nvSpPr>
          <p:spPr bwMode="auto">
            <a:xfrm>
              <a:off x="1008" y="153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Line 17"/>
            <p:cNvSpPr>
              <a:spLocks noChangeShapeType="1"/>
            </p:cNvSpPr>
            <p:nvPr/>
          </p:nvSpPr>
          <p:spPr bwMode="auto">
            <a:xfrm flipH="1">
              <a:off x="1008" y="1776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Line 18"/>
            <p:cNvSpPr>
              <a:spLocks noChangeShapeType="1"/>
            </p:cNvSpPr>
            <p:nvPr/>
          </p:nvSpPr>
          <p:spPr bwMode="auto">
            <a:xfrm flipH="1">
              <a:off x="1008" y="1920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19"/>
            <p:cNvSpPr>
              <a:spLocks noChangeShapeType="1"/>
            </p:cNvSpPr>
            <p:nvPr/>
          </p:nvSpPr>
          <p:spPr bwMode="auto">
            <a:xfrm flipH="1">
              <a:off x="1008" y="206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Text Box 20"/>
            <p:cNvSpPr txBox="1">
              <a:spLocks noChangeArrowheads="1"/>
            </p:cNvSpPr>
            <p:nvPr/>
          </p:nvSpPr>
          <p:spPr bwMode="auto">
            <a:xfrm>
              <a:off x="2062" y="1353"/>
              <a:ext cx="1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400">
                  <a:solidFill>
                    <a:srgbClr val="FF0000"/>
                  </a:solidFill>
                  <a:latin typeface="Arial" pitchFamily="34" charset="0"/>
                  <a:ea typeface="굴림" pitchFamily="34" charset="-127"/>
                </a:rPr>
                <a:t>X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2323" name="Line 21"/>
            <p:cNvSpPr>
              <a:spLocks noChangeShapeType="1"/>
            </p:cNvSpPr>
            <p:nvPr/>
          </p:nvSpPr>
          <p:spPr bwMode="auto">
            <a:xfrm flipH="1">
              <a:off x="837" y="1957"/>
              <a:ext cx="7" cy="1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Line 22"/>
            <p:cNvSpPr>
              <a:spLocks noChangeShapeType="1"/>
            </p:cNvSpPr>
            <p:nvPr/>
          </p:nvSpPr>
          <p:spPr bwMode="auto">
            <a:xfrm>
              <a:off x="836" y="1957"/>
              <a:ext cx="8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Line 23"/>
            <p:cNvSpPr>
              <a:spLocks noChangeShapeType="1"/>
            </p:cNvSpPr>
            <p:nvPr/>
          </p:nvSpPr>
          <p:spPr bwMode="auto">
            <a:xfrm>
              <a:off x="845" y="3520"/>
              <a:ext cx="8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Line 24"/>
            <p:cNvSpPr>
              <a:spLocks noChangeShapeType="1"/>
            </p:cNvSpPr>
            <p:nvPr/>
          </p:nvSpPr>
          <p:spPr bwMode="auto">
            <a:xfrm>
              <a:off x="1017" y="256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7" name="Text Box 25"/>
            <p:cNvSpPr txBox="1">
              <a:spLocks noChangeArrowheads="1"/>
            </p:cNvSpPr>
            <p:nvPr/>
          </p:nvSpPr>
          <p:spPr bwMode="auto">
            <a:xfrm rot="714405">
              <a:off x="1291" y="2601"/>
              <a:ext cx="127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resend M</a:t>
              </a:r>
              <a:r>
                <a:rPr lang="en-US" altLang="ko-KR" sz="1400" baseline="-25000">
                  <a:latin typeface="Arial" pitchFamily="34" charset="0"/>
                  <a:ea typeface="굴림" pitchFamily="34" charset="-127"/>
                </a:rPr>
                <a:t>2</a:t>
              </a:r>
            </a:p>
          </p:txBody>
        </p:sp>
      </p:grpSp>
      <p:sp>
        <p:nvSpPr>
          <p:cNvPr id="12295" name="Text Box 26"/>
          <p:cNvSpPr txBox="1">
            <a:spLocks noChangeArrowheads="1"/>
          </p:cNvSpPr>
          <p:nvPr/>
        </p:nvSpPr>
        <p:spPr bwMode="auto">
          <a:xfrm>
            <a:off x="1549400" y="6037263"/>
            <a:ext cx="6216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ko-KR" sz="1800">
                <a:latin typeface="Arial" pitchFamily="34" charset="0"/>
                <a:ea typeface="굴림" pitchFamily="34" charset="-127"/>
              </a:rPr>
              <a:t>Figure 3.37 Resending a segment after triple duplicate ACK</a:t>
            </a:r>
          </a:p>
        </p:txBody>
      </p:sp>
      <p:sp>
        <p:nvSpPr>
          <p:cNvPr id="12296" name="TextBox 28"/>
          <p:cNvSpPr txBox="1">
            <a:spLocks noChangeArrowheads="1"/>
          </p:cNvSpPr>
          <p:nvPr/>
        </p:nvSpPr>
        <p:spPr bwMode="auto">
          <a:xfrm>
            <a:off x="2093913" y="1319213"/>
            <a:ext cx="101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Send M</a:t>
            </a:r>
            <a:r>
              <a:rPr lang="en-US" altLang="zh-CN" baseline="-25000">
                <a:ea typeface="宋体" pitchFamily="2" charset="-122"/>
              </a:rPr>
              <a:t>1</a:t>
            </a:r>
            <a:endParaRPr lang="zh-CN" altLang="en-US" baseline="-25000">
              <a:ea typeface="宋体" pitchFamily="2" charset="-122"/>
            </a:endParaRPr>
          </a:p>
        </p:txBody>
      </p:sp>
      <p:sp>
        <p:nvSpPr>
          <p:cNvPr id="12297" name="TextBox 29"/>
          <p:cNvSpPr txBox="1">
            <a:spLocks noChangeArrowheads="1"/>
          </p:cNvSpPr>
          <p:nvPr/>
        </p:nvSpPr>
        <p:spPr bwMode="auto">
          <a:xfrm>
            <a:off x="2093913" y="1549400"/>
            <a:ext cx="10112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Send M</a:t>
            </a:r>
            <a:r>
              <a:rPr lang="en-US" altLang="zh-CN" baseline="-25000">
                <a:ea typeface="宋体" pitchFamily="2" charset="-122"/>
              </a:rPr>
              <a:t>2</a:t>
            </a:r>
            <a:endParaRPr lang="zh-CN" altLang="en-US" baseline="-25000">
              <a:ea typeface="宋体" pitchFamily="2" charset="-122"/>
            </a:endParaRPr>
          </a:p>
        </p:txBody>
      </p:sp>
      <p:sp>
        <p:nvSpPr>
          <p:cNvPr id="12298" name="TextBox 30"/>
          <p:cNvSpPr txBox="1">
            <a:spLocks noChangeArrowheads="1"/>
          </p:cNvSpPr>
          <p:nvPr/>
        </p:nvSpPr>
        <p:spPr bwMode="auto">
          <a:xfrm>
            <a:off x="2093913" y="1781175"/>
            <a:ext cx="10112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Send M</a:t>
            </a:r>
            <a:r>
              <a:rPr lang="en-US" altLang="zh-CN" baseline="-25000">
                <a:ea typeface="宋体" pitchFamily="2" charset="-122"/>
              </a:rPr>
              <a:t>3</a:t>
            </a:r>
            <a:endParaRPr lang="zh-CN" altLang="en-US" baseline="-25000">
              <a:ea typeface="宋体" pitchFamily="2" charset="-122"/>
            </a:endParaRPr>
          </a:p>
        </p:txBody>
      </p:sp>
      <p:sp>
        <p:nvSpPr>
          <p:cNvPr id="12299" name="TextBox 31"/>
          <p:cNvSpPr txBox="1">
            <a:spLocks noChangeArrowheads="1"/>
          </p:cNvSpPr>
          <p:nvPr/>
        </p:nvSpPr>
        <p:spPr bwMode="auto">
          <a:xfrm>
            <a:off x="2093913" y="2012950"/>
            <a:ext cx="10112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Send M</a:t>
            </a:r>
            <a:r>
              <a:rPr lang="en-US" altLang="zh-CN" baseline="-25000">
                <a:ea typeface="宋体" pitchFamily="2" charset="-122"/>
              </a:rPr>
              <a:t>4</a:t>
            </a:r>
            <a:endParaRPr lang="zh-CN" altLang="en-US" baseline="-25000">
              <a:ea typeface="宋体" pitchFamily="2" charset="-122"/>
            </a:endParaRPr>
          </a:p>
        </p:txBody>
      </p:sp>
      <p:sp>
        <p:nvSpPr>
          <p:cNvPr id="12300" name="TextBox 32"/>
          <p:cNvSpPr txBox="1">
            <a:spLocks noChangeArrowheads="1"/>
          </p:cNvSpPr>
          <p:nvPr/>
        </p:nvSpPr>
        <p:spPr bwMode="auto">
          <a:xfrm>
            <a:off x="2093913" y="2243138"/>
            <a:ext cx="101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Send M</a:t>
            </a:r>
            <a:r>
              <a:rPr lang="en-US" altLang="zh-CN" baseline="-25000">
                <a:ea typeface="宋体" pitchFamily="2" charset="-122"/>
              </a:rPr>
              <a:t>5</a:t>
            </a:r>
            <a:endParaRPr lang="zh-CN" altLang="en-US" baseline="-25000">
              <a:ea typeface="宋体" pitchFamily="2" charset="-122"/>
            </a:endParaRPr>
          </a:p>
        </p:txBody>
      </p:sp>
      <p:sp>
        <p:nvSpPr>
          <p:cNvPr id="12301" name="TextBox 33"/>
          <p:cNvSpPr txBox="1">
            <a:spLocks noChangeArrowheads="1"/>
          </p:cNvSpPr>
          <p:nvPr/>
        </p:nvSpPr>
        <p:spPr bwMode="auto">
          <a:xfrm>
            <a:off x="5561013" y="1946275"/>
            <a:ext cx="10096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ACK M</a:t>
            </a:r>
            <a:r>
              <a:rPr lang="en-US" altLang="zh-CN" baseline="-25000">
                <a:ea typeface="宋体" pitchFamily="2" charset="-122"/>
              </a:rPr>
              <a:t>1</a:t>
            </a:r>
            <a:endParaRPr lang="zh-CN" altLang="en-US" baseline="-25000">
              <a:ea typeface="宋体" pitchFamily="2" charset="-122"/>
            </a:endParaRPr>
          </a:p>
        </p:txBody>
      </p:sp>
      <p:sp>
        <p:nvSpPr>
          <p:cNvPr id="12302" name="TextBox 34"/>
          <p:cNvSpPr txBox="1">
            <a:spLocks noChangeArrowheads="1"/>
          </p:cNvSpPr>
          <p:nvPr/>
        </p:nvSpPr>
        <p:spPr bwMode="auto">
          <a:xfrm>
            <a:off x="5561013" y="2392363"/>
            <a:ext cx="10096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ACK M</a:t>
            </a:r>
            <a:r>
              <a:rPr lang="en-US" altLang="zh-CN" baseline="-25000">
                <a:ea typeface="宋体" pitchFamily="2" charset="-122"/>
              </a:rPr>
              <a:t>1</a:t>
            </a:r>
            <a:endParaRPr lang="zh-CN" altLang="en-US" baseline="-25000">
              <a:ea typeface="宋体" pitchFamily="2" charset="-122"/>
            </a:endParaRPr>
          </a:p>
        </p:txBody>
      </p:sp>
      <p:sp>
        <p:nvSpPr>
          <p:cNvPr id="12303" name="TextBox 35"/>
          <p:cNvSpPr txBox="1">
            <a:spLocks noChangeArrowheads="1"/>
          </p:cNvSpPr>
          <p:nvPr/>
        </p:nvSpPr>
        <p:spPr bwMode="auto">
          <a:xfrm>
            <a:off x="5561013" y="2636838"/>
            <a:ext cx="10096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ACK M</a:t>
            </a:r>
            <a:r>
              <a:rPr lang="en-US" altLang="zh-CN" baseline="-25000">
                <a:ea typeface="宋体" pitchFamily="2" charset="-122"/>
              </a:rPr>
              <a:t>1</a:t>
            </a:r>
            <a:endParaRPr lang="zh-CN" altLang="en-US" baseline="-25000">
              <a:ea typeface="宋体" pitchFamily="2" charset="-122"/>
            </a:endParaRPr>
          </a:p>
        </p:txBody>
      </p:sp>
      <p:sp>
        <p:nvSpPr>
          <p:cNvPr id="12304" name="TextBox 36"/>
          <p:cNvSpPr txBox="1">
            <a:spLocks noChangeArrowheads="1"/>
          </p:cNvSpPr>
          <p:nvPr/>
        </p:nvSpPr>
        <p:spPr bwMode="auto">
          <a:xfrm>
            <a:off x="5561013" y="2881313"/>
            <a:ext cx="10096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ACK M</a:t>
            </a:r>
            <a:r>
              <a:rPr lang="en-US" altLang="zh-CN" baseline="-25000">
                <a:ea typeface="宋体" pitchFamily="2" charset="-122"/>
              </a:rPr>
              <a:t>1</a:t>
            </a:r>
            <a:endParaRPr lang="zh-CN" altLang="en-US" baseline="-25000">
              <a:ea typeface="宋体" pitchFamily="2" charset="-122"/>
            </a:endParaRPr>
          </a:p>
        </p:txBody>
      </p:sp>
      <p:sp>
        <p:nvSpPr>
          <p:cNvPr id="38" name="右大括号 37"/>
          <p:cNvSpPr/>
          <p:nvPr/>
        </p:nvSpPr>
        <p:spPr bwMode="auto">
          <a:xfrm>
            <a:off x="6411913" y="2444750"/>
            <a:ext cx="158750" cy="712788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02413" y="2636838"/>
            <a:ext cx="2201862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FFFFFF"/>
                </a:solidFill>
                <a:ea typeface="宋体" pitchFamily="2" charset="-122"/>
              </a:rPr>
              <a:t>Triple duplicate ACK</a:t>
            </a: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523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15303AF8-79D6-44EF-A452-1540FFC9FB57}" type="slidenum">
              <a:rPr lang="en-US" altLang="ko-KR" smtClean="0">
                <a:ea typeface="굴림" pitchFamily="34" charset="-127"/>
              </a:rPr>
              <a:pPr/>
              <a:t>77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95236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191375" cy="35798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</a:t>
            </a:r>
          </a:p>
          <a:p>
            <a:pPr algn="l"/>
            <a:r>
              <a:rPr lang="en-US" altLang="ko-KR" sz="1400">
                <a:latin typeface="Arial" pitchFamily="34" charset="0"/>
                <a:ea typeface="굴림" pitchFamily="34" charset="-127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event:</a:t>
            </a:r>
            <a:r>
              <a:rPr lang="en-US" altLang="ko-KR" sz="1800">
                <a:latin typeface="Arial" pitchFamily="34" charset="0"/>
                <a:ea typeface="굴림" pitchFamily="34" charset="-127"/>
              </a:rPr>
              <a:t> ACK received, with ACK field value of y </a:t>
            </a:r>
          </a:p>
          <a:p>
            <a:pPr algn="l"/>
            <a:r>
              <a:rPr lang="en-US" altLang="ko-KR" sz="1800">
                <a:latin typeface="Arial" pitchFamily="34" charset="0"/>
                <a:ea typeface="굴림" pitchFamily="34" charset="-127"/>
              </a:rPr>
              <a:t>                 if (y &gt; SendBase) { </a:t>
            </a:r>
          </a:p>
          <a:p>
            <a:pPr algn="l"/>
            <a:r>
              <a:rPr lang="en-US" altLang="ko-KR" sz="1800">
                <a:latin typeface="Arial" pitchFamily="34" charset="0"/>
                <a:ea typeface="굴림" pitchFamily="34" charset="-127"/>
              </a:rPr>
              <a:t>                       SendBase = y</a:t>
            </a:r>
          </a:p>
          <a:p>
            <a:pPr algn="l"/>
            <a:r>
              <a:rPr lang="en-US" altLang="ko-KR" sz="1800">
                <a:latin typeface="Arial" pitchFamily="34" charset="0"/>
                <a:ea typeface="굴림" pitchFamily="34" charset="-127"/>
              </a:rPr>
              <a:t>                       if (there are currently not-yet-acknowledged segments)</a:t>
            </a:r>
          </a:p>
          <a:p>
            <a:pPr algn="l"/>
            <a:r>
              <a:rPr lang="en-US" altLang="ko-KR" sz="1800">
                <a:latin typeface="Arial" pitchFamily="34" charset="0"/>
                <a:ea typeface="굴림" pitchFamily="34" charset="-127"/>
              </a:rPr>
              <a:t>                             start timer </a:t>
            </a:r>
          </a:p>
          <a:p>
            <a:pPr algn="l"/>
            <a:r>
              <a:rPr lang="en-US" altLang="ko-KR" sz="1800">
                <a:latin typeface="Arial" pitchFamily="34" charset="0"/>
                <a:ea typeface="굴림" pitchFamily="34" charset="-127"/>
              </a:rPr>
              <a:t>                     } </a:t>
            </a:r>
          </a:p>
          <a:p>
            <a:pPr algn="l"/>
            <a:r>
              <a:rPr lang="en-US" altLang="ko-KR" sz="1800">
                <a:latin typeface="Arial" pitchFamily="34" charset="0"/>
                <a:ea typeface="굴림" pitchFamily="34" charset="-127"/>
              </a:rPr>
              <a:t>                 else { </a:t>
            </a:r>
          </a:p>
          <a:p>
            <a:pPr algn="l"/>
            <a:r>
              <a:rPr lang="en-US" altLang="ko-KR" sz="1800">
                <a:latin typeface="Arial" pitchFamily="34" charset="0"/>
                <a:ea typeface="굴림" pitchFamily="34" charset="-127"/>
              </a:rPr>
              <a:t>                         increment count of dup ACKs received for y</a:t>
            </a:r>
          </a:p>
          <a:p>
            <a:pPr algn="l"/>
            <a:r>
              <a:rPr lang="en-US" altLang="ko-KR" sz="1800">
                <a:latin typeface="Arial" pitchFamily="34" charset="0"/>
                <a:ea typeface="굴림" pitchFamily="34" charset="-127"/>
              </a:rPr>
              <a:t>                         if (count of dup ACKs received for y = 3) {</a:t>
            </a:r>
          </a:p>
          <a:p>
            <a:pPr algn="l"/>
            <a:r>
              <a:rPr lang="en-US" altLang="ko-KR" sz="1800">
                <a:latin typeface="Arial" pitchFamily="34" charset="0"/>
                <a:ea typeface="굴림" pitchFamily="34" charset="-127"/>
              </a:rPr>
              <a:t>                               resend segment with sequence number y</a:t>
            </a:r>
          </a:p>
          <a:p>
            <a:pPr algn="l"/>
            <a:r>
              <a:rPr lang="en-US" altLang="ko-KR" sz="1800">
                <a:latin typeface="Arial" pitchFamily="34" charset="0"/>
                <a:ea typeface="굴림" pitchFamily="34" charset="-127"/>
              </a:rPr>
              <a:t>                          }</a:t>
            </a:r>
          </a:p>
          <a:p>
            <a:pPr algn="l"/>
            <a:r>
              <a:rPr lang="en-US" altLang="ko-KR">
                <a:latin typeface="Arial" pitchFamily="34" charset="0"/>
                <a:ea typeface="굴림" pitchFamily="34" charset="-127"/>
              </a:rPr>
              <a:t>         </a:t>
            </a:r>
            <a:endParaRPr lang="en-US" altLang="ko-KR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Fast retransmit algorithm: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228600" y="5386388"/>
            <a:ext cx="2698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800">
                <a:solidFill>
                  <a:srgbClr val="FF0000"/>
                </a:solidFill>
                <a:ea typeface="굴림" pitchFamily="34" charset="-127"/>
              </a:rPr>
              <a:t>a duplicate ACK for </a:t>
            </a:r>
          </a:p>
          <a:p>
            <a:pPr algn="l"/>
            <a:r>
              <a:rPr lang="en-US" altLang="ko-KR" sz="1800">
                <a:solidFill>
                  <a:srgbClr val="FF0000"/>
                </a:solidFill>
                <a:ea typeface="굴림" pitchFamily="34" charset="-127"/>
              </a:rPr>
              <a:t>already ACKed segment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95239" name="Line 8"/>
          <p:cNvSpPr>
            <a:spLocks noChangeShapeType="1"/>
          </p:cNvSpPr>
          <p:nvPr/>
        </p:nvSpPr>
        <p:spPr bwMode="auto">
          <a:xfrm flipV="1">
            <a:off x="1143000" y="3810000"/>
            <a:ext cx="76200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0" name="Text Box 9"/>
          <p:cNvSpPr txBox="1">
            <a:spLocks noChangeArrowheads="1"/>
          </p:cNvSpPr>
          <p:nvPr/>
        </p:nvSpPr>
        <p:spPr bwMode="auto">
          <a:xfrm>
            <a:off x="3649663" y="5451475"/>
            <a:ext cx="185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solidFill>
                  <a:srgbClr val="FF0000"/>
                </a:solidFill>
                <a:ea typeface="굴림" pitchFamily="34" charset="-127"/>
              </a:rPr>
              <a:t>fast retransmit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95241" name="Line 10"/>
          <p:cNvSpPr>
            <a:spLocks noChangeShapeType="1"/>
          </p:cNvSpPr>
          <p:nvPr/>
        </p:nvSpPr>
        <p:spPr bwMode="auto">
          <a:xfrm flipH="1" flipV="1">
            <a:off x="4343400" y="4572000"/>
            <a:ext cx="457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625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6E5D1AC1-A2F5-4447-928E-47B3FA0697B6}" type="slidenum">
              <a:rPr lang="en-US" altLang="ko-KR" smtClean="0">
                <a:ea typeface="굴림" pitchFamily="34" charset="-127"/>
              </a:rPr>
              <a:pPr/>
              <a:t>78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4 outline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.1 Transport-layer services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.2 Multiplexing and demultiplexing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.3 Connectionless transport: UDP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.4 Principles of reliable data transfer</a:t>
            </a:r>
          </a:p>
        </p:txBody>
      </p:sp>
      <p:sp>
        <p:nvSpPr>
          <p:cNvPr id="962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.5 Connection-oriented transport: TCP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segment structure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reliable data transfer</a:t>
            </a:r>
          </a:p>
          <a:p>
            <a:pPr lvl="1"/>
            <a:r>
              <a:rPr lang="en-US" altLang="ko-KR" sz="2000" smtClean="0">
                <a:solidFill>
                  <a:srgbClr val="FF0000"/>
                </a:solidFill>
                <a:ea typeface="굴림" pitchFamily="34" charset="-127"/>
              </a:rPr>
              <a:t>flow control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connection management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.6 Principles of congestion control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.7 TCP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728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5282A95B-20EE-42BA-9C2B-085BB0F2C804}" type="slidenum">
              <a:rPr lang="en-US" altLang="ko-KR" smtClean="0">
                <a:ea typeface="굴림" pitchFamily="34" charset="-127"/>
              </a:rPr>
              <a:pPr/>
              <a:t>79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TCP Flow Control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10000" cy="1295400"/>
          </a:xfrm>
        </p:spPr>
        <p:txBody>
          <a:bodyPr/>
          <a:lstStyle/>
          <a:p>
            <a:r>
              <a:rPr lang="en-US" altLang="ko-KR" sz="2400" smtClean="0">
                <a:ea typeface="굴림" pitchFamily="34" charset="-127"/>
              </a:rPr>
              <a:t>receive side of TCP connection has a receive buffer:</a:t>
            </a:r>
          </a:p>
        </p:txBody>
      </p:sp>
      <p:sp>
        <p:nvSpPr>
          <p:cNvPr id="972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3276600"/>
            <a:ext cx="3810000" cy="2895600"/>
          </a:xfrm>
        </p:spPr>
        <p:txBody>
          <a:bodyPr/>
          <a:lstStyle/>
          <a:p>
            <a:r>
              <a:rPr lang="en-US" altLang="ko-KR" sz="2400" smtClean="0">
                <a:ea typeface="굴림" pitchFamily="34" charset="-127"/>
              </a:rPr>
              <a:t>speed-matching service: matching the send rate to the receiving app’s drain rate</a:t>
            </a:r>
          </a:p>
        </p:txBody>
      </p:sp>
      <p:pic>
        <p:nvPicPr>
          <p:cNvPr id="97287" name="Picture 5" descr="rcvw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971800"/>
            <a:ext cx="480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8" name="Rectangle 7"/>
          <p:cNvSpPr>
            <a:spLocks noChangeArrowheads="1"/>
          </p:cNvSpPr>
          <p:nvPr/>
        </p:nvSpPr>
        <p:spPr bwMode="auto">
          <a:xfrm>
            <a:off x="457200" y="4953000"/>
            <a:ext cx="3810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ko-KR" sz="2400">
                <a:ea typeface="굴림" pitchFamily="34" charset="-127"/>
              </a:rPr>
              <a:t>app process may be slow at reading from buffer</a:t>
            </a:r>
          </a:p>
        </p:txBody>
      </p:sp>
      <p:grpSp>
        <p:nvGrpSpPr>
          <p:cNvPr id="97289" name="Group 8"/>
          <p:cNvGrpSpPr>
            <a:grpSpLocks/>
          </p:cNvGrpSpPr>
          <p:nvPr/>
        </p:nvGrpSpPr>
        <p:grpSpPr bwMode="auto">
          <a:xfrm>
            <a:off x="5181600" y="1066800"/>
            <a:ext cx="3057525" cy="1692275"/>
            <a:chOff x="564" y="803"/>
            <a:chExt cx="1926" cy="1066"/>
          </a:xfrm>
        </p:grpSpPr>
        <p:sp>
          <p:nvSpPr>
            <p:cNvPr id="97290" name="Rectangle 9"/>
            <p:cNvSpPr>
              <a:spLocks noChangeArrowheads="1"/>
            </p:cNvSpPr>
            <p:nvPr/>
          </p:nvSpPr>
          <p:spPr bwMode="auto">
            <a:xfrm>
              <a:off x="564" y="948"/>
              <a:ext cx="1926" cy="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97291" name="Text Box 10"/>
            <p:cNvSpPr txBox="1">
              <a:spLocks noChangeArrowheads="1"/>
            </p:cNvSpPr>
            <p:nvPr/>
          </p:nvSpPr>
          <p:spPr bwMode="auto">
            <a:xfrm>
              <a:off x="618" y="1043"/>
              <a:ext cx="1809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000">
                  <a:ea typeface="굴림" pitchFamily="34" charset="-127"/>
                </a:rPr>
                <a:t>sender won’t overflow</a:t>
              </a:r>
            </a:p>
            <a:p>
              <a:r>
                <a:rPr lang="en-US" altLang="ko-KR" sz="2000">
                  <a:ea typeface="굴림" pitchFamily="34" charset="-127"/>
                </a:rPr>
                <a:t>receiver’s buffer by</a:t>
              </a:r>
            </a:p>
            <a:p>
              <a:r>
                <a:rPr lang="en-US" altLang="ko-KR" sz="2000">
                  <a:ea typeface="굴림" pitchFamily="34" charset="-127"/>
                </a:rPr>
                <a:t>transmitting too much,</a:t>
              </a:r>
            </a:p>
            <a:p>
              <a:r>
                <a:rPr lang="en-US" altLang="ko-KR" sz="2000">
                  <a:ea typeface="굴림" pitchFamily="34" charset="-127"/>
                </a:rPr>
                <a:t> too fast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grpSp>
          <p:nvGrpSpPr>
            <p:cNvPr id="97292" name="Group 11"/>
            <p:cNvGrpSpPr>
              <a:grpSpLocks/>
            </p:cNvGrpSpPr>
            <p:nvPr/>
          </p:nvGrpSpPr>
          <p:grpSpPr bwMode="auto">
            <a:xfrm>
              <a:off x="604" y="803"/>
              <a:ext cx="1193" cy="288"/>
              <a:chOff x="3448" y="305"/>
              <a:chExt cx="1193" cy="288"/>
            </a:xfrm>
          </p:grpSpPr>
          <p:sp>
            <p:nvSpPr>
              <p:cNvPr id="97293" name="Rectangle 12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97294" name="Text Box 13"/>
              <p:cNvSpPr txBox="1">
                <a:spLocks noChangeArrowheads="1"/>
              </p:cNvSpPr>
              <p:nvPr/>
            </p:nvSpPr>
            <p:spPr bwMode="auto">
              <a:xfrm>
                <a:off x="3448" y="305"/>
                <a:ext cx="11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2400">
                    <a:solidFill>
                      <a:srgbClr val="FF0000"/>
                    </a:solidFill>
                    <a:ea typeface="굴림" pitchFamily="34" charset="-127"/>
                  </a:rPr>
                  <a:t>flow control</a:t>
                </a:r>
                <a:endParaRPr lang="en-US" altLang="ko-KR" sz="1000">
                  <a:latin typeface="Times New Roman" pitchFamily="18" charset="0"/>
                  <a:ea typeface="굴림" pitchFamily="34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Addressing processes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61988" y="1233488"/>
            <a:ext cx="3921125" cy="4648200"/>
          </a:xfrm>
        </p:spPr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to receive messages, process  must have </a:t>
            </a:r>
            <a:r>
              <a:rPr lang="en-US" altLang="ko-KR" sz="2400" i="1" dirty="0" smtClean="0">
                <a:solidFill>
                  <a:srgbClr val="FF0000"/>
                </a:solidFill>
                <a:ea typeface="굴림" pitchFamily="34" charset="-127"/>
              </a:rPr>
              <a:t>identifier</a:t>
            </a:r>
          </a:p>
          <a:p>
            <a:r>
              <a:rPr lang="en-US" altLang="ko-KR" sz="2400" dirty="0" smtClean="0">
                <a:ea typeface="굴림" pitchFamily="34" charset="-127"/>
              </a:rPr>
              <a:t>host device has unique 32-bit IP address</a:t>
            </a:r>
          </a:p>
          <a:p>
            <a:r>
              <a:rPr lang="en-US" altLang="ko-KR" sz="2400" i="1" u="sng" dirty="0" smtClean="0">
                <a:solidFill>
                  <a:srgbClr val="FF0000"/>
                </a:solidFill>
                <a:ea typeface="굴림" pitchFamily="34" charset="-127"/>
              </a:rPr>
              <a:t>Q:</a:t>
            </a:r>
            <a:r>
              <a:rPr lang="en-US" altLang="ko-KR" sz="2400" dirty="0" smtClean="0">
                <a:ea typeface="굴림" pitchFamily="34" charset="-127"/>
              </a:rPr>
              <a:t> does IP address of host </a:t>
            </a:r>
            <a:r>
              <a:rPr lang="en-US" altLang="ko-KR" sz="2400" dirty="0" smtClean="0">
                <a:ea typeface="굴림" pitchFamily="34" charset="-127"/>
              </a:rPr>
              <a:t>suffice </a:t>
            </a:r>
            <a:r>
              <a:rPr lang="en-US" altLang="ko-KR" sz="2400" dirty="0" smtClean="0">
                <a:ea typeface="굴림" pitchFamily="34" charset="-127"/>
              </a:rPr>
              <a:t>for identifying the process?</a:t>
            </a:r>
          </a:p>
          <a:p>
            <a:pPr lvl="1"/>
            <a:r>
              <a:rPr lang="en-US" altLang="ko-KR" i="1" u="sng" dirty="0" smtClean="0">
                <a:solidFill>
                  <a:srgbClr val="FF0000"/>
                </a:solidFill>
                <a:ea typeface="굴림" pitchFamily="34" charset="-127"/>
              </a:rPr>
              <a:t>A:</a:t>
            </a:r>
            <a:r>
              <a:rPr lang="en-US" altLang="ko-KR" dirty="0" smtClean="0">
                <a:ea typeface="굴림" pitchFamily="34" charset="-127"/>
              </a:rPr>
              <a:t> No, </a:t>
            </a:r>
            <a:r>
              <a:rPr lang="en-US" altLang="ko-KR" i="1" dirty="0" smtClean="0">
                <a:ea typeface="굴림" pitchFamily="34" charset="-127"/>
              </a:rPr>
              <a:t>many</a:t>
            </a:r>
            <a:r>
              <a:rPr lang="en-US" altLang="ko-KR" dirty="0" smtClean="0">
                <a:ea typeface="굴림" pitchFamily="34" charset="-127"/>
              </a:rPr>
              <a:t> processes can be running on same host</a:t>
            </a: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719638" y="1246188"/>
            <a:ext cx="4125912" cy="5218112"/>
          </a:xfrm>
          <a:noFill/>
        </p:spPr>
        <p:txBody>
          <a:bodyPr/>
          <a:lstStyle/>
          <a:p>
            <a:r>
              <a:rPr lang="en-US" altLang="ko-KR" sz="2400" i="1" smtClean="0">
                <a:solidFill>
                  <a:srgbClr val="FF0000"/>
                </a:solidFill>
                <a:ea typeface="굴림" pitchFamily="34" charset="-127"/>
              </a:rPr>
              <a:t>identifier</a:t>
            </a:r>
            <a:r>
              <a:rPr lang="en-US" altLang="ko-KR" sz="2400" smtClean="0">
                <a:solidFill>
                  <a:srgbClr val="FF0000"/>
                </a:solidFill>
                <a:ea typeface="굴림" pitchFamily="34" charset="-127"/>
              </a:rPr>
              <a:t> </a:t>
            </a:r>
            <a:r>
              <a:rPr lang="en-US" altLang="ko-KR" sz="2400" smtClean="0">
                <a:ea typeface="굴림" pitchFamily="34" charset="-127"/>
              </a:rPr>
              <a:t>includes both </a:t>
            </a:r>
            <a:r>
              <a:rPr lang="en-US" altLang="ko-KR" sz="2400" smtClean="0">
                <a:solidFill>
                  <a:srgbClr val="FF0000"/>
                </a:solidFill>
                <a:ea typeface="굴림" pitchFamily="34" charset="-127"/>
              </a:rPr>
              <a:t>IP address</a:t>
            </a:r>
            <a:r>
              <a:rPr lang="en-US" altLang="ko-KR" sz="2400" smtClean="0">
                <a:ea typeface="굴림" pitchFamily="34" charset="-127"/>
              </a:rPr>
              <a:t> and </a:t>
            </a:r>
            <a:r>
              <a:rPr lang="en-US" altLang="ko-KR" sz="2400" smtClean="0">
                <a:solidFill>
                  <a:srgbClr val="FF0000"/>
                </a:solidFill>
                <a:ea typeface="굴림" pitchFamily="34" charset="-127"/>
              </a:rPr>
              <a:t>port numbers</a:t>
            </a:r>
            <a:r>
              <a:rPr lang="en-US" altLang="ko-KR" sz="2400" smtClean="0">
                <a:ea typeface="굴림" pitchFamily="34" charset="-127"/>
              </a:rPr>
              <a:t> associated with process on host.</a:t>
            </a:r>
          </a:p>
          <a:p>
            <a:r>
              <a:rPr lang="en-US" altLang="ko-KR" sz="2400" smtClean="0">
                <a:ea typeface="굴림" pitchFamily="34" charset="-127"/>
              </a:rPr>
              <a:t>Example port numbers: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HTTP server: 80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Mail server: 25</a:t>
            </a:r>
          </a:p>
          <a:p>
            <a:r>
              <a:rPr lang="en-US" altLang="ko-KR" sz="2400" smtClean="0">
                <a:ea typeface="굴림" pitchFamily="34" charset="-127"/>
              </a:rPr>
              <a:t>to send HTTP message to 128.119.245.12 web server: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Socket:</a:t>
            </a:r>
            <a:r>
              <a:rPr lang="en-US" altLang="ko-KR" sz="2000" smtClean="0">
                <a:solidFill>
                  <a:srgbClr val="FF0000"/>
                </a:solidFill>
                <a:ea typeface="굴림" pitchFamily="34" charset="-127"/>
              </a:rPr>
              <a:t> </a:t>
            </a:r>
          </a:p>
          <a:p>
            <a:pPr lvl="1">
              <a:buFont typeface="ZapfDingbats" pitchFamily="82" charset="2"/>
              <a:buNone/>
            </a:pPr>
            <a:r>
              <a:rPr lang="en-US" altLang="ko-KR" sz="2000" smtClean="0">
                <a:ea typeface="굴림" pitchFamily="34" charset="-127"/>
              </a:rPr>
              <a:t>	128.119.245.12:80</a:t>
            </a:r>
          </a:p>
        </p:txBody>
      </p:sp>
      <p:sp>
        <p:nvSpPr>
          <p:cNvPr id="35845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5846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11238ED2-D8D1-4893-82C7-A13DD28AB150}" type="slidenum">
              <a:rPr lang="en-US" altLang="ko-KR" smtClean="0">
                <a:ea typeface="굴림" pitchFamily="34" charset="-127"/>
              </a:rPr>
              <a:pPr/>
              <a:t>8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830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260A494B-229A-43F0-A32F-A4BACD7F252D}" type="slidenum">
              <a:rPr lang="en-US" altLang="ko-KR" smtClean="0">
                <a:ea typeface="굴림" pitchFamily="34" charset="-127"/>
              </a:rPr>
              <a:pPr/>
              <a:t>80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9830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TCP Flow control: how it works</a:t>
            </a:r>
          </a:p>
        </p:txBody>
      </p:sp>
      <p:sp>
        <p:nvSpPr>
          <p:cNvPr id="9830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276600"/>
            <a:ext cx="4343400" cy="29718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smtClean="0">
                <a:ea typeface="굴림" pitchFamily="34" charset="-127"/>
              </a:rPr>
              <a:t>(Suppose TCP receiver discards out-of-order segments)</a:t>
            </a:r>
          </a:p>
          <a:p>
            <a:r>
              <a:rPr lang="en-US" altLang="ko-KR" sz="2400" smtClean="0">
                <a:ea typeface="굴림" pitchFamily="34" charset="-127"/>
              </a:rPr>
              <a:t>spare room in buffer</a:t>
            </a:r>
            <a:endParaRPr lang="en-US" altLang="ko-KR" sz="2400" smtClean="0">
              <a:latin typeface="Courier New" pitchFamily="49" charset="0"/>
              <a:ea typeface="굴림" pitchFamily="34" charset="-127"/>
            </a:endParaRPr>
          </a:p>
          <a:p>
            <a:pPr>
              <a:buFont typeface="ZapfDingbats" pitchFamily="82" charset="2"/>
              <a:buNone/>
            </a:pPr>
            <a:r>
              <a:rPr lang="en-US" altLang="ko-KR" sz="2000" b="1" smtClean="0">
                <a:latin typeface="Courier New" pitchFamily="49" charset="0"/>
                <a:ea typeface="굴림" pitchFamily="34" charset="-127"/>
              </a:rPr>
              <a:t>= RcvWindow</a:t>
            </a:r>
            <a:endParaRPr lang="en-US" altLang="ko-KR" sz="2000" smtClean="0">
              <a:ea typeface="굴림" pitchFamily="34" charset="-127"/>
            </a:endParaRPr>
          </a:p>
          <a:p>
            <a:pPr>
              <a:buFont typeface="ZapfDingbats" pitchFamily="82" charset="2"/>
              <a:buNone/>
            </a:pPr>
            <a:r>
              <a:rPr lang="en-US" altLang="ko-KR" sz="2000" b="1" smtClean="0">
                <a:latin typeface="Courier New" pitchFamily="49" charset="0"/>
                <a:ea typeface="굴림" pitchFamily="34" charset="-127"/>
              </a:rPr>
              <a:t>= RcvBuffer-[LastByteRcvd - LastByteRead]</a:t>
            </a:r>
          </a:p>
        </p:txBody>
      </p:sp>
      <p:sp>
        <p:nvSpPr>
          <p:cNvPr id="98310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447800"/>
            <a:ext cx="3886200" cy="4648200"/>
          </a:xfrm>
        </p:spPr>
        <p:txBody>
          <a:bodyPr/>
          <a:lstStyle/>
          <a:p>
            <a:r>
              <a:rPr lang="en-US" altLang="ko-KR" sz="2400" dirty="0" err="1" smtClean="0">
                <a:ea typeface="굴림" pitchFamily="34" charset="-127"/>
              </a:rPr>
              <a:t>Rcvr</a:t>
            </a:r>
            <a:r>
              <a:rPr lang="en-US" altLang="ko-KR" sz="2400" dirty="0" smtClean="0">
                <a:ea typeface="굴림" pitchFamily="34" charset="-127"/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  <a:ea typeface="굴림" pitchFamily="34" charset="-127"/>
              </a:rPr>
              <a:t>advertises</a:t>
            </a:r>
            <a:r>
              <a:rPr lang="en-US" altLang="ko-KR" sz="2400" dirty="0" smtClean="0">
                <a:ea typeface="굴림" pitchFamily="34" charset="-127"/>
              </a:rPr>
              <a:t> spare room by including value of </a:t>
            </a:r>
            <a:r>
              <a:rPr lang="en-US" altLang="ko-KR" sz="2400" b="1" dirty="0" err="1" smtClean="0">
                <a:latin typeface="Courier New" pitchFamily="49" charset="0"/>
                <a:ea typeface="굴림" pitchFamily="34" charset="-127"/>
              </a:rPr>
              <a:t>RcvWindow</a:t>
            </a:r>
            <a:r>
              <a:rPr lang="en-US" altLang="ko-KR" sz="2400" dirty="0" smtClean="0">
                <a:ea typeface="굴림" pitchFamily="34" charset="-127"/>
              </a:rPr>
              <a:t> in segments</a:t>
            </a:r>
          </a:p>
          <a:p>
            <a:r>
              <a:rPr lang="en-US" altLang="ko-KR" sz="2400" dirty="0" smtClean="0">
                <a:ea typeface="굴림" pitchFamily="34" charset="-127"/>
              </a:rPr>
              <a:t>Sender limits </a:t>
            </a:r>
            <a:r>
              <a:rPr lang="en-US" altLang="ko-KR" sz="2400" dirty="0" err="1" smtClean="0">
                <a:ea typeface="굴림" pitchFamily="34" charset="-127"/>
              </a:rPr>
              <a:t>unACKed</a:t>
            </a:r>
            <a:r>
              <a:rPr lang="en-US" altLang="ko-KR" sz="2400" dirty="0" smtClean="0">
                <a:ea typeface="굴림" pitchFamily="34" charset="-127"/>
              </a:rPr>
              <a:t> data to </a:t>
            </a:r>
            <a:r>
              <a:rPr lang="en-US" altLang="ko-KR" sz="2400" b="1" dirty="0" err="1" smtClean="0">
                <a:latin typeface="Courier New" pitchFamily="49" charset="0"/>
                <a:ea typeface="굴림" pitchFamily="34" charset="-127"/>
              </a:rPr>
              <a:t>RcvWindow</a:t>
            </a:r>
            <a:endParaRPr lang="en-US" altLang="ko-KR" sz="2400" dirty="0" smtClean="0">
              <a:latin typeface="Courier New" pitchFamily="49" charset="0"/>
              <a:ea typeface="굴림" pitchFamily="34" charset="-127"/>
            </a:endParaRP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guarantees receive buffer doesn’t overflow</a:t>
            </a:r>
            <a:endParaRPr lang="en-US" altLang="ko-KR" sz="2000" dirty="0" smtClean="0">
              <a:latin typeface="Courier New" pitchFamily="49" charset="0"/>
              <a:ea typeface="굴림" pitchFamily="34" charset="-127"/>
            </a:endParaRPr>
          </a:p>
        </p:txBody>
      </p:sp>
      <p:pic>
        <p:nvPicPr>
          <p:cNvPr id="98311" name="Picture 1029" descr="rcvw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480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933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598E26C7-7654-49E6-BCBC-F9BE0B06C5BF}" type="slidenum">
              <a:rPr lang="en-US" altLang="ko-KR" smtClean="0">
                <a:ea typeface="굴림" pitchFamily="34" charset="-127"/>
              </a:rPr>
              <a:pPr/>
              <a:t>81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4 outline</a:t>
            </a: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.1 Transport-layer services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.2 Multiplexing and demultiplexing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.3 Connectionless transport: UDP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.4 Principles of reliable data transfer</a:t>
            </a:r>
          </a:p>
        </p:txBody>
      </p:sp>
      <p:sp>
        <p:nvSpPr>
          <p:cNvPr id="993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.5 Connection-oriented transport: TCP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segment structure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reliable data transfer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flow control</a:t>
            </a:r>
          </a:p>
          <a:p>
            <a:pPr lvl="1"/>
            <a:r>
              <a:rPr lang="en-US" altLang="ko-KR" sz="2000" smtClean="0">
                <a:solidFill>
                  <a:srgbClr val="FF0000"/>
                </a:solidFill>
                <a:ea typeface="굴림" pitchFamily="34" charset="-127"/>
              </a:rPr>
              <a:t>connection management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.6 Principles of congestion control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.7 TCP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035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04D45C11-140A-440B-A77A-68E6239BD2B6}" type="slidenum">
              <a:rPr lang="en-US" altLang="ko-KR" smtClean="0">
                <a:ea typeface="굴림" pitchFamily="34" charset="-127"/>
              </a:rPr>
              <a:pPr/>
              <a:t>82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895350"/>
          </a:xfrm>
        </p:spPr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TCP Connection Management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1440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u="sng" smtClean="0">
                <a:solidFill>
                  <a:srgbClr val="FF0000"/>
                </a:solidFill>
                <a:ea typeface="굴림" pitchFamily="34" charset="-127"/>
              </a:rPr>
              <a:t>Recall:</a:t>
            </a:r>
            <a:r>
              <a:rPr lang="en-US" altLang="ko-KR" sz="2400" smtClean="0">
                <a:ea typeface="굴림" pitchFamily="34" charset="-127"/>
              </a:rPr>
              <a:t> </a:t>
            </a:r>
            <a:r>
              <a:rPr lang="en-US" altLang="ko-KR" sz="2000" smtClean="0">
                <a:ea typeface="굴림" pitchFamily="34" charset="-127"/>
              </a:rPr>
              <a:t>TCP sender, receiver establish “connection” before exchanging data segments</a:t>
            </a:r>
          </a:p>
          <a:p>
            <a:r>
              <a:rPr lang="en-US" altLang="ko-KR" sz="2000" smtClean="0">
                <a:ea typeface="굴림" pitchFamily="34" charset="-127"/>
              </a:rPr>
              <a:t>initialize TCP variables:</a:t>
            </a:r>
            <a:endParaRPr lang="en-US" altLang="ko-KR" sz="2400" smtClean="0">
              <a:ea typeface="굴림" pitchFamily="34" charset="-127"/>
            </a:endParaRPr>
          </a:p>
          <a:p>
            <a:pPr lvl="1"/>
            <a:r>
              <a:rPr lang="en-US" altLang="ko-KR" sz="2000" smtClean="0">
                <a:ea typeface="굴림" pitchFamily="34" charset="-127"/>
              </a:rPr>
              <a:t>seq. #s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buffers, flow control info (e.g. </a:t>
            </a:r>
            <a:r>
              <a:rPr lang="en-US" altLang="ko-KR" sz="2000" b="1" smtClean="0">
                <a:latin typeface="Courier New" pitchFamily="49" charset="0"/>
                <a:ea typeface="굴림" pitchFamily="34" charset="-127"/>
              </a:rPr>
              <a:t>RcvWindow</a:t>
            </a:r>
            <a:r>
              <a:rPr lang="en-US" altLang="ko-KR" sz="2000" smtClean="0">
                <a:ea typeface="굴림" pitchFamily="34" charset="-127"/>
              </a:rPr>
              <a:t>)</a:t>
            </a:r>
          </a:p>
          <a:p>
            <a:r>
              <a:rPr lang="en-US" altLang="ko-KR" sz="2000" i="1" smtClean="0">
                <a:ea typeface="굴림" pitchFamily="34" charset="-127"/>
              </a:rPr>
              <a:t>client:</a:t>
            </a:r>
            <a:r>
              <a:rPr lang="en-US" altLang="ko-KR" sz="2000" smtClean="0">
                <a:ea typeface="굴림" pitchFamily="34" charset="-127"/>
              </a:rPr>
              <a:t> connection initiator</a:t>
            </a:r>
          </a:p>
          <a:p>
            <a:pPr>
              <a:buFont typeface="ZapfDingbats" pitchFamily="82" charset="2"/>
              <a:buNone/>
            </a:pPr>
            <a:r>
              <a:rPr lang="en-US" altLang="ko-KR" sz="1600" b="1" smtClean="0">
                <a:latin typeface="Courier New" pitchFamily="49" charset="0"/>
                <a:ea typeface="굴림" pitchFamily="34" charset="-127"/>
              </a:rPr>
              <a:t>  Socket clientSocket = new   Socket("hostname","port number");</a:t>
            </a:r>
            <a:r>
              <a:rPr lang="en-US" altLang="ko-KR" sz="2400" smtClean="0">
                <a:ea typeface="굴림" pitchFamily="34" charset="-127"/>
              </a:rPr>
              <a:t> </a:t>
            </a:r>
          </a:p>
          <a:p>
            <a:r>
              <a:rPr lang="en-US" altLang="ko-KR" sz="2000" i="1" smtClean="0">
                <a:ea typeface="굴림" pitchFamily="34" charset="-127"/>
              </a:rPr>
              <a:t>server:</a:t>
            </a:r>
            <a:r>
              <a:rPr lang="en-US" altLang="ko-KR" sz="2000" smtClean="0">
                <a:ea typeface="굴림" pitchFamily="34" charset="-127"/>
              </a:rPr>
              <a:t> contacted by client</a:t>
            </a:r>
          </a:p>
          <a:p>
            <a:pPr>
              <a:buFont typeface="ZapfDingbats" pitchFamily="82" charset="2"/>
              <a:buNone/>
            </a:pPr>
            <a:r>
              <a:rPr lang="en-US" altLang="ko-KR" sz="1600" b="1" smtClean="0">
                <a:latin typeface="Courier New" pitchFamily="49" charset="0"/>
                <a:ea typeface="굴림" pitchFamily="34" charset="-127"/>
              </a:rPr>
              <a:t>  Socket connectionSocket = welcomeSocket.accept();</a:t>
            </a:r>
            <a:endParaRPr lang="en-US" altLang="ko-KR" sz="1600" smtClean="0">
              <a:latin typeface="Arial" pitchFamily="34" charset="0"/>
              <a:ea typeface="굴림" pitchFamily="34" charset="-127"/>
            </a:endParaRPr>
          </a:p>
        </p:txBody>
      </p:sp>
      <p:sp>
        <p:nvSpPr>
          <p:cNvPr id="1003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838200"/>
            <a:ext cx="4114800" cy="50482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u="sng" smtClean="0">
                <a:solidFill>
                  <a:srgbClr val="FF0000"/>
                </a:solidFill>
                <a:ea typeface="굴림" pitchFamily="34" charset="-127"/>
              </a:rPr>
              <a:t>Three way handshake:</a:t>
            </a:r>
            <a:endParaRPr lang="en-US" altLang="ko-KR" sz="2400" smtClean="0">
              <a:ea typeface="굴림" pitchFamily="34" charset="-127"/>
            </a:endParaRP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ko-KR" sz="2000" u="sng" smtClean="0">
                <a:solidFill>
                  <a:srgbClr val="FF0000"/>
                </a:solidFill>
                <a:ea typeface="굴림" pitchFamily="34" charset="-127"/>
              </a:rPr>
              <a:t>Step 1:</a:t>
            </a:r>
            <a:r>
              <a:rPr lang="en-US" altLang="ko-KR" sz="2400" smtClean="0">
                <a:ea typeface="굴림" pitchFamily="34" charset="-127"/>
              </a:rPr>
              <a:t> </a:t>
            </a:r>
            <a:r>
              <a:rPr lang="en-US" altLang="ko-KR" sz="2000" smtClean="0">
                <a:ea typeface="굴림" pitchFamily="34" charset="-127"/>
              </a:rPr>
              <a:t>client host sends TCP SYN segment to server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specifies initial seq #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no data</a:t>
            </a:r>
          </a:p>
          <a:p>
            <a:pPr>
              <a:buFont typeface="ZapfDingbats" pitchFamily="82" charset="2"/>
              <a:buNone/>
            </a:pPr>
            <a:r>
              <a:rPr lang="en-US" altLang="ko-KR" sz="2000" u="sng" smtClean="0">
                <a:solidFill>
                  <a:srgbClr val="FF0000"/>
                </a:solidFill>
                <a:ea typeface="굴림" pitchFamily="34" charset="-127"/>
              </a:rPr>
              <a:t>Step 2:</a:t>
            </a:r>
            <a:r>
              <a:rPr lang="en-US" altLang="ko-KR" sz="2400" smtClean="0">
                <a:ea typeface="굴림" pitchFamily="34" charset="-127"/>
              </a:rPr>
              <a:t> </a:t>
            </a:r>
            <a:r>
              <a:rPr lang="en-US" altLang="ko-KR" sz="2000" smtClean="0">
                <a:ea typeface="굴림" pitchFamily="34" charset="-127"/>
              </a:rPr>
              <a:t>server host receives SYN, replies with SYNACK segment</a:t>
            </a:r>
          </a:p>
          <a:p>
            <a:pPr lvl="1">
              <a:spcBef>
                <a:spcPct val="40000"/>
              </a:spcBef>
            </a:pPr>
            <a:r>
              <a:rPr lang="en-US" altLang="ko-KR" sz="2000" smtClean="0">
                <a:ea typeface="굴림" pitchFamily="34" charset="-127"/>
              </a:rPr>
              <a:t>server allocates buffers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specifies server initial seq. #</a:t>
            </a:r>
          </a:p>
          <a:p>
            <a:pPr>
              <a:buFont typeface="ZapfDingbats" pitchFamily="82" charset="2"/>
              <a:buNone/>
            </a:pPr>
            <a:r>
              <a:rPr lang="en-US" altLang="ko-KR" sz="2000" u="sng" smtClean="0">
                <a:solidFill>
                  <a:srgbClr val="FF0000"/>
                </a:solidFill>
                <a:ea typeface="굴림" pitchFamily="34" charset="-127"/>
              </a:rPr>
              <a:t>Step 3:</a:t>
            </a:r>
            <a:r>
              <a:rPr lang="en-US" altLang="ko-KR" sz="2000" smtClean="0">
                <a:ea typeface="굴림" pitchFamily="34" charset="-127"/>
              </a:rPr>
              <a:t> client receives SYNACK, replies with ACK segment, which may contain data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endParaRPr lang="en-US" altLang="ko-KR" sz="200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Three-Way Handshaking</a:t>
            </a:r>
            <a:endParaRPr lang="ko-KR" altLang="en-US" smtClean="0">
              <a:ea typeface="굴림" pitchFamily="34" charset="-127"/>
            </a:endParaRPr>
          </a:p>
        </p:txBody>
      </p:sp>
      <p:sp>
        <p:nvSpPr>
          <p:cNvPr id="1331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331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82D45FAB-49BF-47C6-B43A-1592990D7F99}" type="slidenum">
              <a:rPr lang="en-US" altLang="ko-KR" smtClean="0">
                <a:ea typeface="굴림" pitchFamily="34" charset="-127"/>
              </a:rPr>
              <a:pPr/>
              <a:t>83</a:t>
            </a:fld>
            <a:endParaRPr lang="en-US" altLang="ko-KR" smtClean="0">
              <a:ea typeface="굴림" pitchFamily="34" charset="-127"/>
            </a:endParaRPr>
          </a:p>
        </p:txBody>
      </p:sp>
      <p:graphicFrame>
        <p:nvGraphicFramePr>
          <p:cNvPr id="13314" name="Object 9"/>
          <p:cNvGraphicFramePr>
            <a:graphicFrameLocks noChangeAspect="1"/>
          </p:cNvGraphicFramePr>
          <p:nvPr>
            <p:ph sz="half" idx="1"/>
          </p:nvPr>
        </p:nvGraphicFramePr>
        <p:xfrm>
          <a:off x="533400" y="1573213"/>
          <a:ext cx="7386638" cy="4410075"/>
        </p:xfrm>
        <a:graphic>
          <a:graphicData uri="http://schemas.openxmlformats.org/presentationml/2006/ole">
            <p:oleObj spid="_x0000_s13314" name="Visio" r:id="rId4" imgW="6667529" imgH="4418232" progId="">
              <p:embed/>
            </p:oleObj>
          </a:graphicData>
        </a:graphic>
      </p:graphicFrame>
      <p:sp>
        <p:nvSpPr>
          <p:cNvPr id="6" name="左大括号 5"/>
          <p:cNvSpPr/>
          <p:nvPr/>
        </p:nvSpPr>
        <p:spPr bwMode="auto">
          <a:xfrm>
            <a:off x="2419350" y="2686050"/>
            <a:ext cx="219075" cy="1743075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1600200" y="3276600"/>
            <a:ext cx="962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SYN-SENT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3320" name="TextBox 7"/>
          <p:cNvSpPr txBox="1">
            <a:spLocks noChangeArrowheads="1"/>
          </p:cNvSpPr>
          <p:nvPr/>
        </p:nvSpPr>
        <p:spPr bwMode="auto">
          <a:xfrm>
            <a:off x="771525" y="4953000"/>
            <a:ext cx="170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ESTABLISHED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9" name="左大括号 8"/>
          <p:cNvSpPr/>
          <p:nvPr/>
        </p:nvSpPr>
        <p:spPr bwMode="auto">
          <a:xfrm>
            <a:off x="2390775" y="4505325"/>
            <a:ext cx="266700" cy="1133475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" name="右大括号 9"/>
          <p:cNvSpPr/>
          <p:nvPr/>
        </p:nvSpPr>
        <p:spPr bwMode="auto">
          <a:xfrm>
            <a:off x="5810250" y="2562225"/>
            <a:ext cx="152400" cy="7620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右大括号 10"/>
          <p:cNvSpPr/>
          <p:nvPr/>
        </p:nvSpPr>
        <p:spPr bwMode="auto">
          <a:xfrm>
            <a:off x="5810250" y="3400425"/>
            <a:ext cx="152400" cy="169545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右大括号 11"/>
          <p:cNvSpPr/>
          <p:nvPr/>
        </p:nvSpPr>
        <p:spPr bwMode="auto">
          <a:xfrm>
            <a:off x="5810250" y="5143500"/>
            <a:ext cx="142875" cy="542925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325" name="TextBox 12"/>
          <p:cNvSpPr txBox="1">
            <a:spLocks noChangeArrowheads="1"/>
          </p:cNvSpPr>
          <p:nvPr/>
        </p:nvSpPr>
        <p:spPr bwMode="auto">
          <a:xfrm>
            <a:off x="5848350" y="2724150"/>
            <a:ext cx="1171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LISTEN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3326" name="TextBox 13"/>
          <p:cNvSpPr txBox="1">
            <a:spLocks noChangeArrowheads="1"/>
          </p:cNvSpPr>
          <p:nvPr/>
        </p:nvSpPr>
        <p:spPr bwMode="auto">
          <a:xfrm>
            <a:off x="5867400" y="3971925"/>
            <a:ext cx="962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SYN-RCVD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3327" name="TextBox 14"/>
          <p:cNvSpPr txBox="1">
            <a:spLocks noChangeArrowheads="1"/>
          </p:cNvSpPr>
          <p:nvPr/>
        </p:nvSpPr>
        <p:spPr bwMode="auto">
          <a:xfrm>
            <a:off x="5934075" y="5219700"/>
            <a:ext cx="170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ESTABLISHED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76625" y="5114925"/>
            <a:ext cx="1485900" cy="58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DATA Transmission</a:t>
            </a: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3329" name="右箭头 16"/>
          <p:cNvSpPr>
            <a:spLocks noChangeArrowheads="1"/>
          </p:cNvSpPr>
          <p:nvPr/>
        </p:nvSpPr>
        <p:spPr bwMode="auto">
          <a:xfrm>
            <a:off x="4981575" y="5267325"/>
            <a:ext cx="438150" cy="266700"/>
          </a:xfrm>
          <a:prstGeom prst="right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330" name="右箭头 17"/>
          <p:cNvSpPr>
            <a:spLocks noChangeArrowheads="1"/>
          </p:cNvSpPr>
          <p:nvPr/>
        </p:nvSpPr>
        <p:spPr bwMode="auto">
          <a:xfrm flipH="1">
            <a:off x="3028950" y="5267325"/>
            <a:ext cx="438150" cy="266700"/>
          </a:xfrm>
          <a:prstGeom prst="right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38375" y="2276475"/>
            <a:ext cx="800100" cy="33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a typeface="宋体" pitchFamily="2" charset="-122"/>
              </a:rPr>
              <a:t>Closed</a:t>
            </a: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24475" y="2276475"/>
            <a:ext cx="800100" cy="33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a typeface="宋体" pitchFamily="2" charset="-122"/>
              </a:rPr>
              <a:t>Closed</a:t>
            </a: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 rot="20714109">
            <a:off x="2541424" y="3463108"/>
            <a:ext cx="1633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 smtClean="0">
                <a:solidFill>
                  <a:srgbClr val="FF0000"/>
                </a:solidFill>
              </a:rPr>
              <a:t>ACK=1, no data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770867">
            <a:off x="3929033" y="2767508"/>
            <a:ext cx="137653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altLang="zh-CN" sz="1400" dirty="0" err="1"/>
              <a:t>s</a:t>
            </a:r>
            <a:r>
              <a:rPr lang="en-GB" altLang="zh-CN" sz="1400" dirty="0" err="1" smtClean="0"/>
              <a:t>eq</a:t>
            </a:r>
            <a:r>
              <a:rPr lang="en-GB" altLang="zh-CN" sz="1400" dirty="0" smtClean="0"/>
              <a:t>=</a:t>
            </a:r>
            <a:r>
              <a:rPr lang="en-GB" altLang="zh-CN" sz="1400" dirty="0" err="1" smtClean="0"/>
              <a:t>client_isn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 rot="880613">
            <a:off x="3200310" y="2489257"/>
            <a:ext cx="190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 smtClean="0">
                <a:solidFill>
                  <a:srgbClr val="FF0000"/>
                </a:solidFill>
              </a:rPr>
              <a:t>ACK=0, no data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770867">
            <a:off x="4150093" y="4465679"/>
            <a:ext cx="137653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altLang="zh-CN" sz="1400" dirty="0" err="1"/>
              <a:t>s</a:t>
            </a:r>
            <a:r>
              <a:rPr lang="en-GB" altLang="zh-CN" sz="1400" dirty="0" err="1" smtClean="0"/>
              <a:t>eq</a:t>
            </a:r>
            <a:r>
              <a:rPr lang="en-GB" altLang="zh-CN" sz="1400" dirty="0" smtClean="0"/>
              <a:t>=</a:t>
            </a:r>
            <a:r>
              <a:rPr lang="en-GB" altLang="zh-CN" sz="1400" dirty="0" err="1" smtClean="0"/>
              <a:t>client_isn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 rot="917187">
            <a:off x="3399830" y="4278463"/>
            <a:ext cx="2483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 smtClean="0">
                <a:solidFill>
                  <a:srgbClr val="FF0000"/>
                </a:solidFill>
              </a:rPr>
              <a:t>ACK=1, with/without data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0125" y="2114550"/>
            <a:ext cx="113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6"/>
                </a:solidFill>
              </a:rPr>
              <a:t>TCP’s active open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6951" y="2124075"/>
            <a:ext cx="154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6"/>
                </a:solidFill>
              </a:rPr>
              <a:t>TCP’s passive open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838200" y="2162175"/>
            <a:ext cx="1428750" cy="428625"/>
            <a:chOff x="819150" y="2114550"/>
            <a:chExt cx="1428750" cy="428625"/>
          </a:xfrm>
        </p:grpSpPr>
        <p:cxnSp>
          <p:nvCxnSpPr>
            <p:cNvPr id="29" name="直接连接符 28"/>
            <p:cNvCxnSpPr/>
            <p:nvPr/>
          </p:nvCxnSpPr>
          <p:spPr bwMode="auto">
            <a:xfrm flipH="1">
              <a:off x="819150" y="2114550"/>
              <a:ext cx="142875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 bwMode="auto">
            <a:xfrm>
              <a:off x="819150" y="2124075"/>
              <a:ext cx="0" cy="4191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 bwMode="auto">
            <a:xfrm>
              <a:off x="828675" y="2543175"/>
              <a:ext cx="136207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 flipH="1">
            <a:off x="6067425" y="2181225"/>
            <a:ext cx="1428750" cy="428625"/>
            <a:chOff x="819150" y="2114550"/>
            <a:chExt cx="1428750" cy="428625"/>
          </a:xfrm>
        </p:grpSpPr>
        <p:cxnSp>
          <p:nvCxnSpPr>
            <p:cNvPr id="36" name="直接连接符 35"/>
            <p:cNvCxnSpPr/>
            <p:nvPr/>
          </p:nvCxnSpPr>
          <p:spPr bwMode="auto">
            <a:xfrm flipH="1">
              <a:off x="819150" y="2114550"/>
              <a:ext cx="142875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 bwMode="auto">
            <a:xfrm>
              <a:off x="819150" y="2124075"/>
              <a:ext cx="0" cy="4191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 bwMode="auto">
            <a:xfrm>
              <a:off x="828675" y="2543175"/>
              <a:ext cx="136207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434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E10FA398-F809-4125-ACD3-FD8E6C109EC9}" type="slidenum">
              <a:rPr lang="en-US" altLang="ko-KR" smtClean="0">
                <a:ea typeface="굴림" pitchFamily="34" charset="-127"/>
              </a:rPr>
              <a:pPr/>
              <a:t>84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14350"/>
            <a:ext cx="7772400" cy="895350"/>
          </a:xfrm>
        </p:spPr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TCP Connection Management (cont.)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42925" y="1695450"/>
            <a:ext cx="3762375" cy="3457575"/>
          </a:xfrm>
        </p:spPr>
        <p:txBody>
          <a:bodyPr/>
          <a:lstStyle/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ko-KR" sz="2400" u="sng" smtClean="0">
                <a:solidFill>
                  <a:srgbClr val="FF0000"/>
                </a:solidFill>
                <a:ea typeface="굴림" pitchFamily="34" charset="-127"/>
              </a:rPr>
              <a:t>Closing a connection: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ko-KR" sz="2000" smtClean="0">
                <a:ea typeface="굴림" pitchFamily="34" charset="-127"/>
              </a:rPr>
              <a:t>client closes socket:</a:t>
            </a:r>
            <a:r>
              <a:rPr lang="en-US" altLang="ko-KR" sz="2400" u="sng" smtClean="0">
                <a:solidFill>
                  <a:srgbClr val="FF0000"/>
                </a:solidFill>
                <a:ea typeface="굴림" pitchFamily="34" charset="-127"/>
              </a:rPr>
              <a:t> </a:t>
            </a:r>
            <a:r>
              <a:rPr lang="en-US" altLang="ko-KR" sz="2000" b="1" smtClean="0">
                <a:latin typeface="Courier New" pitchFamily="49" charset="0"/>
                <a:ea typeface="굴림" pitchFamily="34" charset="-127"/>
              </a:rPr>
              <a:t>clientSocket.close();</a:t>
            </a:r>
            <a:r>
              <a:rPr lang="en-US" altLang="ko-KR" sz="1800" smtClean="0">
                <a:latin typeface="Arial" pitchFamily="34" charset="0"/>
                <a:ea typeface="굴림" pitchFamily="34" charset="-127"/>
              </a:rPr>
              <a:t> </a:t>
            </a:r>
            <a:endParaRPr lang="en-US" altLang="ko-KR" sz="2400" u="sng" smtClean="0">
              <a:solidFill>
                <a:srgbClr val="FF0000"/>
              </a:solidFill>
              <a:ea typeface="굴림" pitchFamily="34" charset="-127"/>
            </a:endParaRP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ko-KR" sz="2400" u="sng" smtClean="0">
                <a:solidFill>
                  <a:srgbClr val="FF0000"/>
                </a:solidFill>
                <a:ea typeface="굴림" pitchFamily="34" charset="-127"/>
              </a:rPr>
              <a:t>Step 1:</a:t>
            </a:r>
            <a:r>
              <a:rPr lang="en-US" altLang="ko-KR" sz="2400" smtClean="0">
                <a:ea typeface="굴림" pitchFamily="34" charset="-127"/>
              </a:rPr>
              <a:t> </a:t>
            </a:r>
            <a:r>
              <a:rPr lang="en-US" altLang="ko-KR" sz="2000" smtClean="0">
                <a:solidFill>
                  <a:schemeClr val="accent2"/>
                </a:solidFill>
                <a:ea typeface="굴림" pitchFamily="34" charset="-127"/>
              </a:rPr>
              <a:t>client</a:t>
            </a:r>
            <a:r>
              <a:rPr lang="en-US" altLang="ko-KR" sz="2000" smtClean="0">
                <a:ea typeface="굴림" pitchFamily="34" charset="-127"/>
              </a:rPr>
              <a:t> end system sends TCP FIN control segment to server</a:t>
            </a:r>
            <a:r>
              <a:rPr lang="en-US" altLang="ko-KR" sz="2400" u="sng" smtClean="0">
                <a:solidFill>
                  <a:srgbClr val="FF0000"/>
                </a:solidFill>
                <a:ea typeface="굴림" pitchFamily="34" charset="-127"/>
              </a:rPr>
              <a:t> 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</a:pPr>
            <a:r>
              <a:rPr lang="en-US" altLang="ko-KR" sz="2400" u="sng" smtClean="0">
                <a:solidFill>
                  <a:srgbClr val="FF0000"/>
                </a:solidFill>
                <a:ea typeface="굴림" pitchFamily="34" charset="-127"/>
              </a:rPr>
              <a:t>Step 2:</a:t>
            </a:r>
            <a:r>
              <a:rPr lang="en-US" altLang="ko-KR" sz="2400" smtClean="0">
                <a:ea typeface="굴림" pitchFamily="34" charset="-127"/>
              </a:rPr>
              <a:t> </a:t>
            </a:r>
            <a:r>
              <a:rPr lang="en-US" altLang="ko-KR" sz="2000" smtClean="0">
                <a:solidFill>
                  <a:schemeClr val="accent2"/>
                </a:solidFill>
                <a:ea typeface="굴림" pitchFamily="34" charset="-127"/>
              </a:rPr>
              <a:t>server</a:t>
            </a:r>
            <a:r>
              <a:rPr lang="en-US" altLang="ko-KR" sz="2000" smtClean="0">
                <a:ea typeface="굴림" pitchFamily="34" charset="-127"/>
              </a:rPr>
              <a:t> receives FIN, replies with ACK. Closes connection, sends FIN. </a:t>
            </a:r>
          </a:p>
        </p:txBody>
      </p:sp>
      <p:grpSp>
        <p:nvGrpSpPr>
          <p:cNvPr id="14344" name="Group 4"/>
          <p:cNvGrpSpPr>
            <a:grpSpLocks/>
          </p:cNvGrpSpPr>
          <p:nvPr/>
        </p:nvGrpSpPr>
        <p:grpSpPr bwMode="auto">
          <a:xfrm>
            <a:off x="4318000" y="1731963"/>
            <a:ext cx="4254500" cy="4186237"/>
            <a:chOff x="2720" y="1091"/>
            <a:chExt cx="2680" cy="2637"/>
          </a:xfrm>
        </p:grpSpPr>
        <p:sp>
          <p:nvSpPr>
            <p:cNvPr id="14345" name="Line 5"/>
            <p:cNvSpPr>
              <a:spLocks noChangeShapeType="1"/>
            </p:cNvSpPr>
            <p:nvPr/>
          </p:nvSpPr>
          <p:spPr bwMode="auto">
            <a:xfrm>
              <a:off x="3396" y="151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38" name="Object 6"/>
            <p:cNvGraphicFramePr>
              <a:graphicFrameLocks noChangeAspect="1"/>
            </p:cNvGraphicFramePr>
            <p:nvPr/>
          </p:nvGraphicFramePr>
          <p:xfrm>
            <a:off x="3136" y="1091"/>
            <a:ext cx="306" cy="243"/>
          </p:xfrm>
          <a:graphic>
            <a:graphicData uri="http://schemas.openxmlformats.org/presentationml/2006/ole">
              <p:oleObj spid="_x0000_s14338" name="Clip" r:id="rId3" imgW="1305000" imgH="1085760" progId="">
                <p:embed/>
              </p:oleObj>
            </a:graphicData>
          </a:graphic>
        </p:graphicFrame>
        <p:sp>
          <p:nvSpPr>
            <p:cNvPr id="14346" name="Text Box 7"/>
            <p:cNvSpPr txBox="1">
              <a:spLocks noChangeArrowheads="1"/>
            </p:cNvSpPr>
            <p:nvPr/>
          </p:nvSpPr>
          <p:spPr bwMode="auto">
            <a:xfrm>
              <a:off x="3437" y="1091"/>
              <a:ext cx="4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34" charset="-127"/>
                </a:rPr>
                <a:t>client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4347" name="Text Box 8"/>
            <p:cNvSpPr txBox="1">
              <a:spLocks noChangeArrowheads="1"/>
            </p:cNvSpPr>
            <p:nvPr/>
          </p:nvSpPr>
          <p:spPr bwMode="auto">
            <a:xfrm rot="706751">
              <a:off x="4083" y="1538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FIN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graphicFrame>
          <p:nvGraphicFramePr>
            <p:cNvPr id="14339" name="Object 9"/>
            <p:cNvGraphicFramePr>
              <a:graphicFrameLocks noChangeAspect="1"/>
            </p:cNvGraphicFramePr>
            <p:nvPr/>
          </p:nvGraphicFramePr>
          <p:xfrm>
            <a:off x="4810" y="1097"/>
            <a:ext cx="306" cy="243"/>
          </p:xfrm>
          <a:graphic>
            <a:graphicData uri="http://schemas.openxmlformats.org/presentationml/2006/ole">
              <p:oleObj spid="_x0000_s14339" name="Clip" r:id="rId4" imgW="1305000" imgH="1085760" progId="">
                <p:embed/>
              </p:oleObj>
            </a:graphicData>
          </a:graphic>
        </p:graphicFrame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4363" y="1103"/>
              <a:ext cx="5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ea typeface="굴림" pitchFamily="34" charset="-127"/>
                </a:rPr>
                <a:t>server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4349" name="Line 11"/>
            <p:cNvSpPr>
              <a:spLocks noChangeShapeType="1"/>
            </p:cNvSpPr>
            <p:nvPr/>
          </p:nvSpPr>
          <p:spPr bwMode="auto">
            <a:xfrm>
              <a:off x="3402" y="27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Line 12"/>
            <p:cNvSpPr>
              <a:spLocks noChangeShapeType="1"/>
            </p:cNvSpPr>
            <p:nvPr/>
          </p:nvSpPr>
          <p:spPr bwMode="auto">
            <a:xfrm flipH="1">
              <a:off x="3294" y="2706"/>
              <a:ext cx="0" cy="8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Line 13"/>
            <p:cNvSpPr>
              <a:spLocks noChangeShapeType="1"/>
            </p:cNvSpPr>
            <p:nvPr/>
          </p:nvSpPr>
          <p:spPr bwMode="auto">
            <a:xfrm flipH="1">
              <a:off x="4992" y="1368"/>
              <a:ext cx="0" cy="21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Line 14"/>
            <p:cNvSpPr>
              <a:spLocks noChangeShapeType="1"/>
            </p:cNvSpPr>
            <p:nvPr/>
          </p:nvSpPr>
          <p:spPr bwMode="auto">
            <a:xfrm flipH="1">
              <a:off x="3378" y="197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Text Box 15"/>
            <p:cNvSpPr txBox="1">
              <a:spLocks noChangeArrowheads="1"/>
            </p:cNvSpPr>
            <p:nvPr/>
          </p:nvSpPr>
          <p:spPr bwMode="auto">
            <a:xfrm rot="-926867">
              <a:off x="3302" y="2034"/>
              <a:ext cx="17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ACK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4354" name="Text Box 16"/>
            <p:cNvSpPr txBox="1">
              <a:spLocks noChangeArrowheads="1"/>
            </p:cNvSpPr>
            <p:nvPr/>
          </p:nvSpPr>
          <p:spPr bwMode="auto">
            <a:xfrm rot="706751">
              <a:off x="4010" y="2799"/>
              <a:ext cx="3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ACK</a:t>
              </a:r>
            </a:p>
          </p:txBody>
        </p:sp>
        <p:sp>
          <p:nvSpPr>
            <p:cNvPr id="14355" name="Line 17"/>
            <p:cNvSpPr>
              <a:spLocks noChangeShapeType="1"/>
            </p:cNvSpPr>
            <p:nvPr/>
          </p:nvSpPr>
          <p:spPr bwMode="auto">
            <a:xfrm flipH="1">
              <a:off x="3408" y="2232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Text Box 18"/>
            <p:cNvSpPr txBox="1">
              <a:spLocks noChangeArrowheads="1"/>
            </p:cNvSpPr>
            <p:nvPr/>
          </p:nvSpPr>
          <p:spPr bwMode="auto">
            <a:xfrm rot="-926867">
              <a:off x="3332" y="2292"/>
              <a:ext cx="17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FIN</a:t>
              </a:r>
              <a:endParaRPr lang="en-US" altLang="ko-KR" sz="10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14357" name="Line 19"/>
            <p:cNvSpPr>
              <a:spLocks noChangeShapeType="1"/>
            </p:cNvSpPr>
            <p:nvPr/>
          </p:nvSpPr>
          <p:spPr bwMode="auto">
            <a:xfrm>
              <a:off x="3390" y="1464"/>
              <a:ext cx="0" cy="21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Text Box 20"/>
            <p:cNvSpPr txBox="1">
              <a:spLocks noChangeArrowheads="1"/>
            </p:cNvSpPr>
            <p:nvPr/>
          </p:nvSpPr>
          <p:spPr bwMode="auto">
            <a:xfrm>
              <a:off x="2930" y="1388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ea typeface="굴림" pitchFamily="34" charset="-127"/>
                </a:rPr>
                <a:t>close</a:t>
              </a:r>
            </a:p>
          </p:txBody>
        </p:sp>
        <p:sp>
          <p:nvSpPr>
            <p:cNvPr id="14359" name="Text Box 21"/>
            <p:cNvSpPr txBox="1">
              <a:spLocks noChangeArrowheads="1"/>
            </p:cNvSpPr>
            <p:nvPr/>
          </p:nvSpPr>
          <p:spPr bwMode="auto">
            <a:xfrm>
              <a:off x="4946" y="2102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ea typeface="굴림" pitchFamily="34" charset="-127"/>
                </a:rPr>
                <a:t>close</a:t>
              </a:r>
            </a:p>
          </p:txBody>
        </p:sp>
        <p:sp>
          <p:nvSpPr>
            <p:cNvPr id="14360" name="Text Box 22"/>
            <p:cNvSpPr txBox="1">
              <a:spLocks noChangeArrowheads="1"/>
            </p:cNvSpPr>
            <p:nvPr/>
          </p:nvSpPr>
          <p:spPr bwMode="auto">
            <a:xfrm>
              <a:off x="2720" y="3497"/>
              <a:ext cx="5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ea typeface="굴림" pitchFamily="34" charset="-127"/>
                </a:rPr>
                <a:t>closed</a:t>
              </a:r>
            </a:p>
          </p:txBody>
        </p:sp>
        <p:sp>
          <p:nvSpPr>
            <p:cNvPr id="14361" name="Line 23"/>
            <p:cNvSpPr>
              <a:spLocks noChangeShapeType="1"/>
            </p:cNvSpPr>
            <p:nvPr/>
          </p:nvSpPr>
          <p:spPr bwMode="auto">
            <a:xfrm>
              <a:off x="3228" y="269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Line 24"/>
            <p:cNvSpPr>
              <a:spLocks noChangeShapeType="1"/>
            </p:cNvSpPr>
            <p:nvPr/>
          </p:nvSpPr>
          <p:spPr bwMode="auto">
            <a:xfrm>
              <a:off x="3237" y="3564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Text Box 25"/>
            <p:cNvSpPr txBox="1">
              <a:spLocks noChangeArrowheads="1"/>
            </p:cNvSpPr>
            <p:nvPr/>
          </p:nvSpPr>
          <p:spPr bwMode="auto">
            <a:xfrm rot="-5400000">
              <a:off x="2759" y="3026"/>
              <a:ext cx="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ea typeface="굴림" pitchFamily="34" charset="-127"/>
                </a:rPr>
                <a:t>timed wait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536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9E31EE12-0C1A-4E10-BD01-E229212018C2}" type="slidenum">
              <a:rPr lang="en-US" altLang="ko-KR" smtClean="0">
                <a:ea typeface="굴림" pitchFamily="34" charset="-127"/>
              </a:rPr>
              <a:pPr/>
              <a:t>85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14350"/>
            <a:ext cx="7772400" cy="895350"/>
          </a:xfrm>
        </p:spPr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TCP Connection Management (cont.)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42925" y="1695450"/>
            <a:ext cx="3762375" cy="45974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60000"/>
              </a:spcBef>
              <a:buFont typeface="ZapfDingbats" pitchFamily="82" charset="2"/>
              <a:buNone/>
              <a:defRPr/>
            </a:pPr>
            <a:r>
              <a:rPr lang="en-US" altLang="ko-KR" sz="2400" u="sng" dirty="0" smtClean="0">
                <a:solidFill>
                  <a:srgbClr val="FF0000"/>
                </a:solidFill>
                <a:ea typeface="굴림" pitchFamily="50" charset="-127"/>
              </a:rPr>
              <a:t>Step 3:</a:t>
            </a:r>
            <a:r>
              <a:rPr lang="en-US" altLang="ko-KR" sz="2400" dirty="0" smtClean="0">
                <a:ea typeface="굴림" pitchFamily="50" charset="-127"/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  <a:ea typeface="굴림" pitchFamily="50" charset="-127"/>
              </a:rPr>
              <a:t>client</a:t>
            </a:r>
            <a:r>
              <a:rPr lang="en-US" altLang="ko-KR" sz="2000" dirty="0" smtClean="0">
                <a:ea typeface="굴림" pitchFamily="50" charset="-127"/>
              </a:rPr>
              <a:t> receives FIN, replies with ACK. </a:t>
            </a:r>
          </a:p>
          <a:p>
            <a:pPr lvl="1">
              <a:spcBef>
                <a:spcPct val="60000"/>
              </a:spcBef>
              <a:defRPr/>
            </a:pPr>
            <a:r>
              <a:rPr lang="en-US" altLang="ko-KR" sz="2000" dirty="0" smtClean="0">
                <a:ea typeface="굴림" pitchFamily="50" charset="-127"/>
              </a:rPr>
              <a:t>Enters “timed wait” - will respond with ACK to received FINs </a:t>
            </a:r>
          </a:p>
          <a:p>
            <a:pPr lvl="1">
              <a:spcBef>
                <a:spcPct val="60000"/>
              </a:spcBef>
              <a:defRPr/>
            </a:pPr>
            <a:r>
              <a:rPr lang="en-US" altLang="ko-KR" sz="2000" dirty="0" smtClean="0">
                <a:ea typeface="굴림" pitchFamily="50" charset="-127"/>
              </a:rPr>
              <a:t>Wait for timed wait interval for outstanding packets to get out of the network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  <a:defRPr/>
            </a:pPr>
            <a:r>
              <a:rPr lang="en-US" altLang="ko-KR" sz="2400" u="sng" dirty="0" smtClean="0">
                <a:solidFill>
                  <a:srgbClr val="FF0000"/>
                </a:solidFill>
                <a:ea typeface="굴림" pitchFamily="50" charset="-127"/>
              </a:rPr>
              <a:t>Step 4:</a:t>
            </a:r>
            <a:r>
              <a:rPr lang="en-US" altLang="ko-KR" sz="2400" dirty="0" smtClean="0">
                <a:ea typeface="굴림" pitchFamily="50" charset="-127"/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  <a:ea typeface="굴림" pitchFamily="50" charset="-127"/>
              </a:rPr>
              <a:t>server</a:t>
            </a:r>
            <a:r>
              <a:rPr lang="en-US" altLang="ko-KR" sz="2000" dirty="0" smtClean="0">
                <a:ea typeface="굴림" pitchFamily="50" charset="-127"/>
              </a:rPr>
              <a:t>, receives ACK.  Connection closed. </a:t>
            </a:r>
          </a:p>
          <a:p>
            <a:pPr>
              <a:spcBef>
                <a:spcPct val="60000"/>
              </a:spcBef>
              <a:buFont typeface="ZapfDingbats" pitchFamily="82" charset="2"/>
              <a:buNone/>
              <a:defRPr/>
            </a:pPr>
            <a:r>
              <a:rPr lang="en-US" altLang="ko-KR" sz="2400" u="sng" dirty="0" smtClean="0">
                <a:solidFill>
                  <a:srgbClr val="FF0000"/>
                </a:solidFill>
                <a:ea typeface="굴림" pitchFamily="50" charset="-127"/>
              </a:rPr>
              <a:t>Note:</a:t>
            </a:r>
            <a:r>
              <a:rPr lang="en-US" altLang="ko-KR" sz="2400" dirty="0" smtClean="0">
                <a:ea typeface="굴림" pitchFamily="50" charset="-127"/>
              </a:rPr>
              <a:t> </a:t>
            </a:r>
            <a:r>
              <a:rPr lang="en-US" altLang="ko-KR" sz="2000" dirty="0" smtClean="0">
                <a:ea typeface="굴림" pitchFamily="50" charset="-127"/>
              </a:rPr>
              <a:t>with small modification, can handle simultaneous FINs.</a:t>
            </a:r>
          </a:p>
        </p:txBody>
      </p:sp>
      <p:sp>
        <p:nvSpPr>
          <p:cNvPr id="15368" name="Line 4"/>
          <p:cNvSpPr>
            <a:spLocks noChangeShapeType="1"/>
          </p:cNvSpPr>
          <p:nvPr/>
        </p:nvSpPr>
        <p:spPr bwMode="auto">
          <a:xfrm>
            <a:off x="5391150" y="240030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4978400" y="1731963"/>
          <a:ext cx="485775" cy="385762"/>
        </p:xfrm>
        <a:graphic>
          <a:graphicData uri="http://schemas.openxmlformats.org/presentationml/2006/ole">
            <p:oleObj spid="_x0000_s15362" name="Clip" r:id="rId4" imgW="1305000" imgH="1085760" progId="">
              <p:embed/>
            </p:oleObj>
          </a:graphicData>
        </a:graphic>
      </p:graphicFrame>
      <p:sp>
        <p:nvSpPr>
          <p:cNvPr id="15369" name="Text Box 6"/>
          <p:cNvSpPr txBox="1">
            <a:spLocks noChangeArrowheads="1"/>
          </p:cNvSpPr>
          <p:nvPr/>
        </p:nvSpPr>
        <p:spPr bwMode="auto">
          <a:xfrm>
            <a:off x="5456238" y="1731963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client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5370" name="Text Box 7"/>
          <p:cNvSpPr txBox="1">
            <a:spLocks noChangeArrowheads="1"/>
          </p:cNvSpPr>
          <p:nvPr/>
        </p:nvSpPr>
        <p:spPr bwMode="auto">
          <a:xfrm rot="706751">
            <a:off x="6481763" y="2441575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itchFamily="34" charset="0"/>
                <a:ea typeface="굴림" pitchFamily="34" charset="-127"/>
              </a:rPr>
              <a:t>FIN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graphicFrame>
        <p:nvGraphicFramePr>
          <p:cNvPr id="15363" name="Object 8"/>
          <p:cNvGraphicFramePr>
            <a:graphicFrameLocks noChangeAspect="1"/>
          </p:cNvGraphicFramePr>
          <p:nvPr/>
        </p:nvGraphicFramePr>
        <p:xfrm>
          <a:off x="7635875" y="1741488"/>
          <a:ext cx="485775" cy="385762"/>
        </p:xfrm>
        <a:graphic>
          <a:graphicData uri="http://schemas.openxmlformats.org/presentationml/2006/ole">
            <p:oleObj spid="_x0000_s15363" name="Clip" r:id="rId5" imgW="1305000" imgH="1085760" progId="">
              <p:embed/>
            </p:oleObj>
          </a:graphicData>
        </a:graphic>
      </p:graphicFrame>
      <p:sp>
        <p:nvSpPr>
          <p:cNvPr id="15371" name="Text Box 9"/>
          <p:cNvSpPr txBox="1">
            <a:spLocks noChangeArrowheads="1"/>
          </p:cNvSpPr>
          <p:nvPr/>
        </p:nvSpPr>
        <p:spPr bwMode="auto">
          <a:xfrm>
            <a:off x="6926263" y="1751013"/>
            <a:ext cx="800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굴림" pitchFamily="34" charset="-127"/>
              </a:rPr>
              <a:t>server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5372" name="Line 10"/>
          <p:cNvSpPr>
            <a:spLocks noChangeShapeType="1"/>
          </p:cNvSpPr>
          <p:nvPr/>
        </p:nvSpPr>
        <p:spPr bwMode="auto">
          <a:xfrm>
            <a:off x="5400675" y="443865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3" name="Line 11"/>
          <p:cNvSpPr>
            <a:spLocks noChangeShapeType="1"/>
          </p:cNvSpPr>
          <p:nvPr/>
        </p:nvSpPr>
        <p:spPr bwMode="auto">
          <a:xfrm flipH="1">
            <a:off x="5229225" y="4295775"/>
            <a:ext cx="0" cy="134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7924800" y="2171700"/>
            <a:ext cx="0" cy="3409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 flipH="1">
            <a:off x="5362575" y="313372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6" name="Text Box 14"/>
          <p:cNvSpPr txBox="1">
            <a:spLocks noChangeArrowheads="1"/>
          </p:cNvSpPr>
          <p:nvPr/>
        </p:nvSpPr>
        <p:spPr bwMode="auto">
          <a:xfrm rot="-926867">
            <a:off x="5241925" y="3228975"/>
            <a:ext cx="2732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latin typeface="Arial" pitchFamily="34" charset="0"/>
                <a:ea typeface="굴림" pitchFamily="34" charset="-127"/>
              </a:rPr>
              <a:t>ACK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5377" name="Text Box 15"/>
          <p:cNvSpPr txBox="1">
            <a:spLocks noChangeArrowheads="1"/>
          </p:cNvSpPr>
          <p:nvPr/>
        </p:nvSpPr>
        <p:spPr bwMode="auto">
          <a:xfrm rot="706751">
            <a:off x="6365875" y="4443413"/>
            <a:ext cx="550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itchFamily="34" charset="0"/>
                <a:ea typeface="굴림" pitchFamily="34" charset="-127"/>
              </a:rPr>
              <a:t>ACK</a:t>
            </a:r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5410200" y="3543300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9" name="Text Box 17"/>
          <p:cNvSpPr txBox="1">
            <a:spLocks noChangeArrowheads="1"/>
          </p:cNvSpPr>
          <p:nvPr/>
        </p:nvSpPr>
        <p:spPr bwMode="auto">
          <a:xfrm rot="-926867">
            <a:off x="5289550" y="3638550"/>
            <a:ext cx="2732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latin typeface="Arial" pitchFamily="34" charset="0"/>
                <a:ea typeface="굴림" pitchFamily="34" charset="-127"/>
              </a:rPr>
              <a:t>FIN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5380" name="Line 18"/>
          <p:cNvSpPr>
            <a:spLocks noChangeShapeType="1"/>
          </p:cNvSpPr>
          <p:nvPr/>
        </p:nvSpPr>
        <p:spPr bwMode="auto">
          <a:xfrm>
            <a:off x="5381625" y="2324100"/>
            <a:ext cx="0" cy="334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" name="Text Box 19"/>
          <p:cNvSpPr txBox="1">
            <a:spLocks noChangeArrowheads="1"/>
          </p:cNvSpPr>
          <p:nvPr/>
        </p:nvSpPr>
        <p:spPr bwMode="auto">
          <a:xfrm>
            <a:off x="4505325" y="2203450"/>
            <a:ext cx="898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pitchFamily="34" charset="-127"/>
              </a:rPr>
              <a:t>closing</a:t>
            </a:r>
          </a:p>
        </p:txBody>
      </p:sp>
      <p:sp>
        <p:nvSpPr>
          <p:cNvPr id="15382" name="Text Box 20"/>
          <p:cNvSpPr txBox="1">
            <a:spLocks noChangeArrowheads="1"/>
          </p:cNvSpPr>
          <p:nvPr/>
        </p:nvSpPr>
        <p:spPr bwMode="auto">
          <a:xfrm>
            <a:off x="7877175" y="3327400"/>
            <a:ext cx="898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pitchFamily="34" charset="-127"/>
              </a:rPr>
              <a:t>closing</a:t>
            </a:r>
          </a:p>
        </p:txBody>
      </p:sp>
      <p:sp>
        <p:nvSpPr>
          <p:cNvPr id="15383" name="Text Box 21"/>
          <p:cNvSpPr txBox="1">
            <a:spLocks noChangeArrowheads="1"/>
          </p:cNvSpPr>
          <p:nvPr/>
        </p:nvSpPr>
        <p:spPr bwMode="auto">
          <a:xfrm>
            <a:off x="4318000" y="5551488"/>
            <a:ext cx="855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pitchFamily="34" charset="-127"/>
              </a:rPr>
              <a:t>closed</a:t>
            </a:r>
          </a:p>
        </p:txBody>
      </p:sp>
      <p:sp>
        <p:nvSpPr>
          <p:cNvPr id="15384" name="Line 22"/>
          <p:cNvSpPr>
            <a:spLocks noChangeShapeType="1"/>
          </p:cNvSpPr>
          <p:nvPr/>
        </p:nvSpPr>
        <p:spPr bwMode="auto">
          <a:xfrm>
            <a:off x="5124450" y="4276725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5" name="Line 23"/>
          <p:cNvSpPr>
            <a:spLocks noChangeShapeType="1"/>
          </p:cNvSpPr>
          <p:nvPr/>
        </p:nvSpPr>
        <p:spPr bwMode="auto">
          <a:xfrm>
            <a:off x="5138738" y="5657850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4"/>
          <p:cNvSpPr txBox="1">
            <a:spLocks noChangeArrowheads="1"/>
          </p:cNvSpPr>
          <p:nvPr/>
        </p:nvSpPr>
        <p:spPr bwMode="auto">
          <a:xfrm rot="-5400000">
            <a:off x="4379119" y="4804569"/>
            <a:ext cx="1308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pitchFamily="34" charset="-127"/>
              </a:rPr>
              <a:t>timed wait</a:t>
            </a:r>
          </a:p>
        </p:txBody>
      </p:sp>
      <p:sp>
        <p:nvSpPr>
          <p:cNvPr id="15387" name="Text Box 25"/>
          <p:cNvSpPr txBox="1">
            <a:spLocks noChangeArrowheads="1"/>
          </p:cNvSpPr>
          <p:nvPr/>
        </p:nvSpPr>
        <p:spPr bwMode="auto">
          <a:xfrm>
            <a:off x="7880350" y="4808538"/>
            <a:ext cx="855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ea typeface="굴림" pitchFamily="34" charset="-127"/>
              </a:rPr>
              <a:t>closed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2" name="Group 59"/>
          <p:cNvGrpSpPr>
            <a:grpSpLocks/>
          </p:cNvGrpSpPr>
          <p:nvPr/>
        </p:nvGrpSpPr>
        <p:grpSpPr bwMode="auto">
          <a:xfrm>
            <a:off x="1547813" y="5718175"/>
            <a:ext cx="1012825" cy="528638"/>
            <a:chOff x="975" y="3914"/>
            <a:chExt cx="638" cy="333"/>
          </a:xfrm>
        </p:grpSpPr>
        <p:sp>
          <p:nvSpPr>
            <p:cNvPr id="795681" name="Rectangle 33"/>
            <p:cNvSpPr>
              <a:spLocks noChangeArrowheads="1"/>
            </p:cNvSpPr>
            <p:nvPr/>
          </p:nvSpPr>
          <p:spPr bwMode="auto">
            <a:xfrm>
              <a:off x="1012" y="3914"/>
              <a:ext cx="601" cy="333"/>
            </a:xfrm>
            <a:prstGeom prst="rect">
              <a:avLst/>
            </a:prstGeom>
            <a:solidFill>
              <a:srgbClr val="663300"/>
            </a:solidFill>
            <a:ln w="1270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2458" name="Text Box 34"/>
            <p:cNvSpPr txBox="1">
              <a:spLocks noChangeArrowheads="1"/>
            </p:cNvSpPr>
            <p:nvPr/>
          </p:nvSpPr>
          <p:spPr bwMode="auto">
            <a:xfrm>
              <a:off x="975" y="3967"/>
              <a:ext cx="612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1800">
                  <a:latin typeface="Times New Roman" pitchFamily="18" charset="0"/>
                  <a:ea typeface="黑体" pitchFamily="49" charset="-122"/>
                </a:rPr>
                <a:t>CLOSED</a:t>
              </a:r>
            </a:p>
          </p:txBody>
        </p:sp>
      </p:grpSp>
      <p:sp>
        <p:nvSpPr>
          <p:cNvPr id="102403" name="AutoShape 5"/>
          <p:cNvSpPr>
            <a:spLocks noChangeArrowheads="1"/>
          </p:cNvSpPr>
          <p:nvPr/>
        </p:nvSpPr>
        <p:spPr bwMode="auto">
          <a:xfrm rot="-651552">
            <a:off x="3786188" y="3400425"/>
            <a:ext cx="676275" cy="236538"/>
          </a:xfrm>
          <a:prstGeom prst="leftArrow">
            <a:avLst>
              <a:gd name="adj1" fmla="val 53620"/>
              <a:gd name="adj2" fmla="val 119816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404" name="AutoShape 6"/>
          <p:cNvSpPr>
            <a:spLocks noChangeArrowheads="1"/>
          </p:cNvSpPr>
          <p:nvPr/>
        </p:nvSpPr>
        <p:spPr bwMode="auto">
          <a:xfrm>
            <a:off x="3495675" y="1368425"/>
            <a:ext cx="2384425" cy="252413"/>
          </a:xfrm>
          <a:prstGeom prst="leftRightArrow">
            <a:avLst>
              <a:gd name="adj1" fmla="val 55880"/>
              <a:gd name="adj2" fmla="val 10828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405" name="Rectangle 7"/>
          <p:cNvSpPr>
            <a:spLocks noChangeArrowheads="1"/>
          </p:cNvSpPr>
          <p:nvPr/>
        </p:nvSpPr>
        <p:spPr bwMode="auto">
          <a:xfrm rot="610931">
            <a:off x="3195638" y="4459288"/>
            <a:ext cx="33797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1800">
                <a:latin typeface="Times New Roman" pitchFamily="18" charset="0"/>
                <a:ea typeface="黑体" pitchFamily="49" charset="-122"/>
              </a:rPr>
              <a:t>ACK = 1, seq = u + 1, ack = w </a:t>
            </a:r>
            <a:r>
              <a:rPr kumimoji="1" lang="en-US" altLang="zh-CN" sz="1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</a:t>
            </a:r>
            <a:r>
              <a:rPr kumimoji="1" lang="en-US" altLang="zh-CN" sz="1800">
                <a:latin typeface="Times New Roman" pitchFamily="18" charset="0"/>
                <a:ea typeface="黑体" pitchFamily="49" charset="-122"/>
                <a:sym typeface="Symbol" pitchFamily="18" charset="2"/>
              </a:rPr>
              <a:t> 1</a:t>
            </a:r>
          </a:p>
        </p:txBody>
      </p:sp>
      <p:grpSp>
        <p:nvGrpSpPr>
          <p:cNvPr id="102406" name="Group 8"/>
          <p:cNvGrpSpPr>
            <a:grpSpLocks/>
          </p:cNvGrpSpPr>
          <p:nvPr/>
        </p:nvGrpSpPr>
        <p:grpSpPr bwMode="auto">
          <a:xfrm>
            <a:off x="2562225" y="1860550"/>
            <a:ext cx="4133850" cy="768350"/>
            <a:chOff x="1614" y="1484"/>
            <a:chExt cx="2604" cy="484"/>
          </a:xfrm>
        </p:grpSpPr>
        <p:sp>
          <p:nvSpPr>
            <p:cNvPr id="102455" name="Rectangle 9"/>
            <p:cNvSpPr>
              <a:spLocks noChangeArrowheads="1"/>
            </p:cNvSpPr>
            <p:nvPr/>
          </p:nvSpPr>
          <p:spPr bwMode="auto">
            <a:xfrm rot="597975">
              <a:off x="2491" y="1517"/>
              <a:ext cx="117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kumimoji="1" lang="en-US" altLang="zh-CN" sz="2000">
                  <a:latin typeface="Times New Roman" pitchFamily="18" charset="0"/>
                  <a:ea typeface="黑体" pitchFamily="49" charset="-122"/>
                </a:rPr>
                <a:t>FIN = 1, seq = u</a:t>
              </a:r>
            </a:p>
          </p:txBody>
        </p:sp>
        <p:sp>
          <p:nvSpPr>
            <p:cNvPr id="102456" name="Line 10"/>
            <p:cNvSpPr>
              <a:spLocks noChangeShapeType="1"/>
            </p:cNvSpPr>
            <p:nvPr/>
          </p:nvSpPr>
          <p:spPr bwMode="auto">
            <a:xfrm>
              <a:off x="1614" y="1484"/>
              <a:ext cx="2604" cy="4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07" name="Group 11"/>
          <p:cNvGrpSpPr>
            <a:grpSpLocks/>
          </p:cNvGrpSpPr>
          <p:nvPr/>
        </p:nvGrpSpPr>
        <p:grpSpPr bwMode="auto">
          <a:xfrm>
            <a:off x="2576513" y="2671763"/>
            <a:ext cx="4133850" cy="769937"/>
            <a:chOff x="1623" y="1995"/>
            <a:chExt cx="2604" cy="485"/>
          </a:xfrm>
        </p:grpSpPr>
        <p:sp>
          <p:nvSpPr>
            <p:cNvPr id="102453" name="Rectangle 12"/>
            <p:cNvSpPr>
              <a:spLocks noChangeArrowheads="1"/>
            </p:cNvSpPr>
            <p:nvPr/>
          </p:nvSpPr>
          <p:spPr bwMode="auto">
            <a:xfrm rot="20990024" flipH="1">
              <a:off x="1936" y="2021"/>
              <a:ext cx="181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kumimoji="1" lang="en-US" altLang="zh-CN" sz="1800">
                  <a:latin typeface="Times New Roman" pitchFamily="18" charset="0"/>
                  <a:ea typeface="黑体" pitchFamily="49" charset="-122"/>
                </a:rPr>
                <a:t>ACK = 1, seq = v, ack= u </a:t>
              </a:r>
              <a:r>
                <a:rPr kumimoji="1" lang="en-US" altLang="zh-CN" sz="1800" b="1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</a:t>
              </a:r>
              <a:r>
                <a:rPr kumimoji="1" lang="en-US" altLang="zh-CN" sz="180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 1</a:t>
              </a:r>
              <a:endParaRPr kumimoji="1" lang="en-US" altLang="zh-CN" sz="180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02454" name="Line 13"/>
            <p:cNvSpPr>
              <a:spLocks noChangeShapeType="1"/>
            </p:cNvSpPr>
            <p:nvPr/>
          </p:nvSpPr>
          <p:spPr bwMode="auto">
            <a:xfrm flipH="1">
              <a:off x="1623" y="1995"/>
              <a:ext cx="2604" cy="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08" name="Line 14"/>
          <p:cNvSpPr>
            <a:spLocks noChangeShapeType="1"/>
          </p:cNvSpPr>
          <p:nvPr/>
        </p:nvSpPr>
        <p:spPr bwMode="auto">
          <a:xfrm>
            <a:off x="2562225" y="4395788"/>
            <a:ext cx="4133850" cy="769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9" name="Line 15"/>
          <p:cNvSpPr>
            <a:spLocks noChangeShapeType="1"/>
          </p:cNvSpPr>
          <p:nvPr/>
        </p:nvSpPr>
        <p:spPr bwMode="auto">
          <a:xfrm flipH="1">
            <a:off x="2541588" y="3608388"/>
            <a:ext cx="4133850" cy="769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0" name="Rectangle 16"/>
          <p:cNvSpPr>
            <a:spLocks noChangeArrowheads="1"/>
          </p:cNvSpPr>
          <p:nvPr/>
        </p:nvSpPr>
        <p:spPr bwMode="auto">
          <a:xfrm rot="20943314" flipH="1">
            <a:off x="2870200" y="3594100"/>
            <a:ext cx="3773488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1800">
                <a:latin typeface="Times New Roman" pitchFamily="18" charset="0"/>
                <a:ea typeface="黑体" pitchFamily="49" charset="-122"/>
              </a:rPr>
              <a:t>FIN = 1, ACK = 1, seq = w, ack= u </a:t>
            </a:r>
            <a:r>
              <a:rPr kumimoji="1" lang="en-US" altLang="zh-CN" sz="1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</a:t>
            </a:r>
            <a:r>
              <a:rPr kumimoji="1" lang="en-US" altLang="zh-CN" sz="1800">
                <a:latin typeface="Times New Roman" pitchFamily="18" charset="0"/>
                <a:ea typeface="黑体" pitchFamily="49" charset="-122"/>
                <a:sym typeface="Symbol" pitchFamily="18" charset="2"/>
              </a:rPr>
              <a:t> 1</a:t>
            </a:r>
            <a:endParaRPr kumimoji="1" lang="en-US" altLang="zh-CN" sz="18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95666" name="Rectangle 18"/>
          <p:cNvSpPr>
            <a:spLocks noChangeArrowheads="1"/>
          </p:cNvSpPr>
          <p:nvPr/>
        </p:nvSpPr>
        <p:spPr bwMode="auto">
          <a:xfrm>
            <a:off x="1606550" y="1116013"/>
            <a:ext cx="954088" cy="673100"/>
          </a:xfrm>
          <a:prstGeom prst="rect">
            <a:avLst/>
          </a:prstGeom>
          <a:solidFill>
            <a:srgbClr val="CC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95667" name="Rectangle 19"/>
          <p:cNvSpPr>
            <a:spLocks noChangeArrowheads="1"/>
          </p:cNvSpPr>
          <p:nvPr/>
        </p:nvSpPr>
        <p:spPr bwMode="auto">
          <a:xfrm>
            <a:off x="1606550" y="1873250"/>
            <a:ext cx="954088" cy="1554163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95668" name="Rectangle 20"/>
          <p:cNvSpPr>
            <a:spLocks noChangeArrowheads="1"/>
          </p:cNvSpPr>
          <p:nvPr/>
        </p:nvSpPr>
        <p:spPr bwMode="auto">
          <a:xfrm>
            <a:off x="6692900" y="1116013"/>
            <a:ext cx="955675" cy="1479550"/>
          </a:xfrm>
          <a:prstGeom prst="rect">
            <a:avLst/>
          </a:prstGeom>
          <a:solidFill>
            <a:srgbClr val="CC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102414" name="Group 21"/>
          <p:cNvGrpSpPr>
            <a:grpSpLocks/>
          </p:cNvGrpSpPr>
          <p:nvPr/>
        </p:nvGrpSpPr>
        <p:grpSpPr bwMode="auto">
          <a:xfrm>
            <a:off x="1508125" y="1033463"/>
            <a:ext cx="6278563" cy="82550"/>
            <a:chOff x="1020" y="481"/>
            <a:chExt cx="4037" cy="46"/>
          </a:xfrm>
        </p:grpSpPr>
        <p:sp>
          <p:nvSpPr>
            <p:cNvPr id="102451" name="Line 22"/>
            <p:cNvSpPr>
              <a:spLocks noChangeShapeType="1"/>
            </p:cNvSpPr>
            <p:nvPr/>
          </p:nvSpPr>
          <p:spPr bwMode="auto">
            <a:xfrm>
              <a:off x="1020" y="527"/>
              <a:ext cx="4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2" name="Line 23"/>
            <p:cNvSpPr>
              <a:spLocks noChangeShapeType="1"/>
            </p:cNvSpPr>
            <p:nvPr/>
          </p:nvSpPr>
          <p:spPr bwMode="auto">
            <a:xfrm>
              <a:off x="1020" y="481"/>
              <a:ext cx="4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15" name="Rectangle 24"/>
          <p:cNvSpPr>
            <a:spLocks noChangeArrowheads="1"/>
          </p:cNvSpPr>
          <p:nvPr/>
        </p:nvSpPr>
        <p:spPr bwMode="auto">
          <a:xfrm>
            <a:off x="1617663" y="2208213"/>
            <a:ext cx="930275" cy="64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1800">
                <a:latin typeface="Times New Roman" pitchFamily="18" charset="0"/>
                <a:ea typeface="黑体" pitchFamily="49" charset="-122"/>
              </a:rPr>
              <a:t>FIN-</a:t>
            </a:r>
          </a:p>
          <a:p>
            <a:pPr defTabSz="762000"/>
            <a:r>
              <a:rPr kumimoji="1" lang="en-US" altLang="zh-CN" sz="1800">
                <a:latin typeface="Times New Roman" pitchFamily="18" charset="0"/>
                <a:ea typeface="黑体" pitchFamily="49" charset="-122"/>
              </a:rPr>
              <a:t>WAIT-1</a:t>
            </a:r>
          </a:p>
        </p:txBody>
      </p:sp>
      <p:sp>
        <p:nvSpPr>
          <p:cNvPr id="795673" name="Rectangle 25"/>
          <p:cNvSpPr>
            <a:spLocks noChangeArrowheads="1"/>
          </p:cNvSpPr>
          <p:nvPr/>
        </p:nvSpPr>
        <p:spPr bwMode="auto">
          <a:xfrm>
            <a:off x="6692900" y="2682875"/>
            <a:ext cx="955675" cy="877888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417" name="Rectangle 26"/>
          <p:cNvSpPr>
            <a:spLocks noChangeArrowheads="1"/>
          </p:cNvSpPr>
          <p:nvPr/>
        </p:nvSpPr>
        <p:spPr bwMode="auto">
          <a:xfrm>
            <a:off x="6654800" y="2795588"/>
            <a:ext cx="990600" cy="64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1800">
                <a:latin typeface="Times New Roman" pitchFamily="18" charset="0"/>
                <a:ea typeface="黑体" pitchFamily="49" charset="-122"/>
              </a:rPr>
              <a:t>CLOSE-</a:t>
            </a:r>
          </a:p>
          <a:p>
            <a:pPr defTabSz="762000"/>
            <a:r>
              <a:rPr kumimoji="1" lang="en-US" altLang="zh-CN" sz="1800">
                <a:latin typeface="Times New Roman" pitchFamily="18" charset="0"/>
                <a:ea typeface="黑体" pitchFamily="49" charset="-122"/>
              </a:rPr>
              <a:t>WAIT</a:t>
            </a:r>
          </a:p>
        </p:txBody>
      </p:sp>
      <p:sp>
        <p:nvSpPr>
          <p:cNvPr id="795675" name="Rectangle 27"/>
          <p:cNvSpPr>
            <a:spLocks noChangeArrowheads="1"/>
          </p:cNvSpPr>
          <p:nvPr/>
        </p:nvSpPr>
        <p:spPr bwMode="auto">
          <a:xfrm>
            <a:off x="1606550" y="3500438"/>
            <a:ext cx="954088" cy="871537"/>
          </a:xfrm>
          <a:prstGeom prst="rect">
            <a:avLst/>
          </a:prstGeom>
          <a:solidFill>
            <a:srgbClr val="CCCC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419" name="Rectangle 28"/>
          <p:cNvSpPr>
            <a:spLocks noChangeArrowheads="1"/>
          </p:cNvSpPr>
          <p:nvPr/>
        </p:nvSpPr>
        <p:spPr bwMode="auto">
          <a:xfrm>
            <a:off x="1617663" y="3554413"/>
            <a:ext cx="930275" cy="64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1800">
                <a:latin typeface="Times New Roman" pitchFamily="18" charset="0"/>
                <a:ea typeface="黑体" pitchFamily="49" charset="-122"/>
              </a:rPr>
              <a:t>FIN-</a:t>
            </a:r>
          </a:p>
          <a:p>
            <a:pPr defTabSz="762000"/>
            <a:r>
              <a:rPr kumimoji="1" lang="en-US" altLang="zh-CN" sz="1800">
                <a:latin typeface="Times New Roman" pitchFamily="18" charset="0"/>
                <a:ea typeface="黑体" pitchFamily="49" charset="-122"/>
              </a:rPr>
              <a:t>WAIT-2</a:t>
            </a:r>
          </a:p>
        </p:txBody>
      </p:sp>
      <p:sp>
        <p:nvSpPr>
          <p:cNvPr id="795677" name="Rectangle 29"/>
          <p:cNvSpPr>
            <a:spLocks noChangeArrowheads="1"/>
          </p:cNvSpPr>
          <p:nvPr/>
        </p:nvSpPr>
        <p:spPr bwMode="auto">
          <a:xfrm>
            <a:off x="6692900" y="3640138"/>
            <a:ext cx="955675" cy="1482725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421" name="Rectangle 30"/>
          <p:cNvSpPr>
            <a:spLocks noChangeArrowheads="1"/>
          </p:cNvSpPr>
          <p:nvPr/>
        </p:nvSpPr>
        <p:spPr bwMode="auto">
          <a:xfrm>
            <a:off x="6734175" y="4060825"/>
            <a:ext cx="8286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1800">
                <a:latin typeface="Times New Roman" pitchFamily="18" charset="0"/>
                <a:ea typeface="黑体" pitchFamily="49" charset="-122"/>
              </a:rPr>
              <a:t>LAST-</a:t>
            </a:r>
          </a:p>
          <a:p>
            <a:pPr defTabSz="762000"/>
            <a:r>
              <a:rPr kumimoji="1" lang="en-US" altLang="zh-CN" sz="1800">
                <a:latin typeface="Times New Roman" pitchFamily="18" charset="0"/>
                <a:ea typeface="黑体" pitchFamily="49" charset="-122"/>
              </a:rPr>
              <a:t>ACK</a:t>
            </a:r>
          </a:p>
        </p:txBody>
      </p:sp>
      <p:grpSp>
        <p:nvGrpSpPr>
          <p:cNvPr id="102422" name="Group 58"/>
          <p:cNvGrpSpPr>
            <a:grpSpLocks/>
          </p:cNvGrpSpPr>
          <p:nvPr/>
        </p:nvGrpSpPr>
        <p:grpSpPr bwMode="auto">
          <a:xfrm>
            <a:off x="404813" y="4395788"/>
            <a:ext cx="2155825" cy="1268412"/>
            <a:chOff x="255" y="3081"/>
            <a:chExt cx="1358" cy="799"/>
          </a:xfrm>
        </p:grpSpPr>
        <p:sp>
          <p:nvSpPr>
            <p:cNvPr id="102446" name="Rectangle 17"/>
            <p:cNvSpPr>
              <a:spLocks noChangeArrowheads="1"/>
            </p:cNvSpPr>
            <p:nvPr/>
          </p:nvSpPr>
          <p:spPr bwMode="auto">
            <a:xfrm>
              <a:off x="265" y="3081"/>
              <a:ext cx="77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kumimoji="1" lang="en-US" altLang="zh-CN" sz="1800">
                  <a:latin typeface="Times New Roman" pitchFamily="18" charset="0"/>
                  <a:ea typeface="黑体" pitchFamily="49" charset="-122"/>
                </a:rPr>
                <a:t>wait</a:t>
              </a:r>
              <a:r>
                <a:rPr kumimoji="1" lang="zh-CN" altLang="en-US" sz="1800"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en-US" altLang="zh-CN" sz="1800">
                  <a:latin typeface="Times New Roman" pitchFamily="18" charset="0"/>
                  <a:ea typeface="黑体" pitchFamily="49" charset="-122"/>
                </a:rPr>
                <a:t>2MSL</a:t>
              </a:r>
            </a:p>
          </p:txBody>
        </p:sp>
        <p:sp>
          <p:nvSpPr>
            <p:cNvPr id="795679" name="Rectangle 31"/>
            <p:cNvSpPr>
              <a:spLocks noChangeArrowheads="1"/>
            </p:cNvSpPr>
            <p:nvPr/>
          </p:nvSpPr>
          <p:spPr bwMode="auto">
            <a:xfrm>
              <a:off x="1012" y="3097"/>
              <a:ext cx="601" cy="7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2448" name="Rectangle 32"/>
            <p:cNvSpPr>
              <a:spLocks noChangeArrowheads="1"/>
            </p:cNvSpPr>
            <p:nvPr/>
          </p:nvSpPr>
          <p:spPr bwMode="auto">
            <a:xfrm>
              <a:off x="1052" y="3292"/>
              <a:ext cx="519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kumimoji="1" lang="en-US" altLang="zh-CN" sz="1800">
                  <a:latin typeface="Times New Roman" pitchFamily="18" charset="0"/>
                  <a:ea typeface="黑体" pitchFamily="49" charset="-122"/>
                </a:rPr>
                <a:t>TIME-</a:t>
              </a:r>
            </a:p>
            <a:p>
              <a:pPr defTabSz="762000"/>
              <a:r>
                <a:rPr kumimoji="1" lang="en-US" altLang="zh-CN" sz="1800">
                  <a:latin typeface="Times New Roman" pitchFamily="18" charset="0"/>
                  <a:ea typeface="黑体" pitchFamily="49" charset="-122"/>
                </a:rPr>
                <a:t>WAIT</a:t>
              </a:r>
            </a:p>
          </p:txBody>
        </p:sp>
        <p:sp>
          <p:nvSpPr>
            <p:cNvPr id="102449" name="Freeform 35"/>
            <p:cNvSpPr>
              <a:spLocks/>
            </p:cNvSpPr>
            <p:nvPr/>
          </p:nvSpPr>
          <p:spPr bwMode="auto">
            <a:xfrm>
              <a:off x="255" y="3081"/>
              <a:ext cx="749" cy="799"/>
            </a:xfrm>
            <a:custGeom>
              <a:avLst/>
              <a:gdLst>
                <a:gd name="T0" fmla="*/ 749 w 635"/>
                <a:gd name="T1" fmla="*/ 0 h 499"/>
                <a:gd name="T2" fmla="*/ 0 w 635"/>
                <a:gd name="T3" fmla="*/ 0 h 499"/>
                <a:gd name="T4" fmla="*/ 0 w 635"/>
                <a:gd name="T5" fmla="*/ 799 h 499"/>
                <a:gd name="T6" fmla="*/ 749 w 635"/>
                <a:gd name="T7" fmla="*/ 799 h 4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5"/>
                <a:gd name="T13" fmla="*/ 0 h 499"/>
                <a:gd name="T14" fmla="*/ 635 w 635"/>
                <a:gd name="T15" fmla="*/ 499 h 4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5" h="499">
                  <a:moveTo>
                    <a:pt x="635" y="0"/>
                  </a:moveTo>
                  <a:lnTo>
                    <a:pt x="0" y="0"/>
                  </a:lnTo>
                  <a:lnTo>
                    <a:pt x="0" y="499"/>
                  </a:lnTo>
                  <a:lnTo>
                    <a:pt x="635" y="499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0" name="Text Box 36"/>
            <p:cNvSpPr txBox="1">
              <a:spLocks noChangeArrowheads="1"/>
            </p:cNvSpPr>
            <p:nvPr/>
          </p:nvSpPr>
          <p:spPr bwMode="auto">
            <a:xfrm>
              <a:off x="476" y="3208"/>
              <a:ext cx="37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600"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</a:t>
              </a:r>
            </a:p>
          </p:txBody>
        </p:sp>
      </p:grpSp>
      <p:sp>
        <p:nvSpPr>
          <p:cNvPr id="795685" name="Rectangle 37"/>
          <p:cNvSpPr>
            <a:spLocks noChangeArrowheads="1"/>
          </p:cNvSpPr>
          <p:nvPr/>
        </p:nvSpPr>
        <p:spPr bwMode="auto">
          <a:xfrm>
            <a:off x="6692900" y="5213350"/>
            <a:ext cx="955675" cy="528638"/>
          </a:xfrm>
          <a:prstGeom prst="rect">
            <a:avLst/>
          </a:prstGeom>
          <a:solidFill>
            <a:srgbClr val="6633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102424" name="Group 38"/>
          <p:cNvGrpSpPr>
            <a:grpSpLocks/>
          </p:cNvGrpSpPr>
          <p:nvPr/>
        </p:nvGrpSpPr>
        <p:grpSpPr bwMode="auto">
          <a:xfrm>
            <a:off x="554038" y="762000"/>
            <a:ext cx="1347787" cy="1382713"/>
            <a:chOff x="349" y="792"/>
            <a:chExt cx="849" cy="871"/>
          </a:xfrm>
        </p:grpSpPr>
        <p:sp>
          <p:nvSpPr>
            <p:cNvPr id="102444" name="Freeform 39"/>
            <p:cNvSpPr>
              <a:spLocks/>
            </p:cNvSpPr>
            <p:nvPr/>
          </p:nvSpPr>
          <p:spPr bwMode="auto">
            <a:xfrm>
              <a:off x="349" y="792"/>
              <a:ext cx="849" cy="682"/>
            </a:xfrm>
            <a:custGeom>
              <a:avLst/>
              <a:gdLst>
                <a:gd name="T0" fmla="*/ 849 w 769"/>
                <a:gd name="T1" fmla="*/ 0 h 584"/>
                <a:gd name="T2" fmla="*/ 0 w 769"/>
                <a:gd name="T3" fmla="*/ 11 h 584"/>
                <a:gd name="T4" fmla="*/ 0 w 769"/>
                <a:gd name="T5" fmla="*/ 682 h 584"/>
                <a:gd name="T6" fmla="*/ 666 w 769"/>
                <a:gd name="T7" fmla="*/ 682 h 5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9"/>
                <a:gd name="T13" fmla="*/ 0 h 584"/>
                <a:gd name="T14" fmla="*/ 769 w 769"/>
                <a:gd name="T15" fmla="*/ 584 h 5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9" h="584">
                  <a:moveTo>
                    <a:pt x="769" y="0"/>
                  </a:moveTo>
                  <a:lnTo>
                    <a:pt x="0" y="9"/>
                  </a:lnTo>
                  <a:lnTo>
                    <a:pt x="0" y="584"/>
                  </a:lnTo>
                  <a:lnTo>
                    <a:pt x="603" y="58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5" name="Rectangle 40"/>
            <p:cNvSpPr>
              <a:spLocks noChangeArrowheads="1"/>
            </p:cNvSpPr>
            <p:nvPr/>
          </p:nvSpPr>
          <p:spPr bwMode="auto">
            <a:xfrm>
              <a:off x="349" y="1257"/>
              <a:ext cx="620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kumimoji="1" lang="en-US" altLang="zh-CN" sz="1800">
                  <a:latin typeface="Times New Roman" pitchFamily="18" charset="0"/>
                  <a:ea typeface="黑体" pitchFamily="49" charset="-122"/>
                </a:rPr>
                <a:t>Request </a:t>
              </a:r>
            </a:p>
            <a:p>
              <a:pPr defTabSz="762000"/>
              <a:r>
                <a:rPr kumimoji="1" lang="en-US" altLang="zh-CN" sz="1800">
                  <a:latin typeface="Times New Roman" pitchFamily="18" charset="0"/>
                  <a:ea typeface="黑体" pitchFamily="49" charset="-122"/>
                </a:rPr>
                <a:t>close</a:t>
              </a:r>
              <a:endParaRPr kumimoji="1" lang="zh-CN" altLang="en-US" sz="1800"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102425" name="Freeform 41"/>
          <p:cNvSpPr>
            <a:spLocks/>
          </p:cNvSpPr>
          <p:nvPr/>
        </p:nvSpPr>
        <p:spPr bwMode="auto">
          <a:xfrm>
            <a:off x="7412038" y="695325"/>
            <a:ext cx="1408112" cy="2905125"/>
          </a:xfrm>
          <a:custGeom>
            <a:avLst/>
            <a:gdLst>
              <a:gd name="T0" fmla="*/ 0 w 868"/>
              <a:gd name="T1" fmla="*/ 0 h 1493"/>
              <a:gd name="T2" fmla="*/ 1408112 w 868"/>
              <a:gd name="T3" fmla="*/ 13621 h 1493"/>
              <a:gd name="T4" fmla="*/ 1408112 w 868"/>
              <a:gd name="T5" fmla="*/ 2905125 h 1493"/>
              <a:gd name="T6" fmla="*/ 201159 w 868"/>
              <a:gd name="T7" fmla="*/ 2905125 h 1493"/>
              <a:gd name="T8" fmla="*/ 0 60000 65536"/>
              <a:gd name="T9" fmla="*/ 0 60000 65536"/>
              <a:gd name="T10" fmla="*/ 0 60000 65536"/>
              <a:gd name="T11" fmla="*/ 0 60000 65536"/>
              <a:gd name="T12" fmla="*/ 0 w 868"/>
              <a:gd name="T13" fmla="*/ 0 h 1493"/>
              <a:gd name="T14" fmla="*/ 868 w 868"/>
              <a:gd name="T15" fmla="*/ 1493 h 14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8" h="1493">
                <a:moveTo>
                  <a:pt x="0" y="0"/>
                </a:moveTo>
                <a:lnTo>
                  <a:pt x="868" y="7"/>
                </a:lnTo>
                <a:lnTo>
                  <a:pt x="868" y="1493"/>
                </a:lnTo>
                <a:lnTo>
                  <a:pt x="124" y="1493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26" name="Rectangle 42"/>
          <p:cNvSpPr>
            <a:spLocks noChangeArrowheads="1"/>
          </p:cNvSpPr>
          <p:nvPr/>
        </p:nvSpPr>
        <p:spPr bwMode="auto">
          <a:xfrm>
            <a:off x="7734300" y="3270250"/>
            <a:ext cx="1041400" cy="64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1800">
                <a:latin typeface="Times New Roman" pitchFamily="18" charset="0"/>
                <a:ea typeface="黑体" pitchFamily="49" charset="-122"/>
              </a:rPr>
              <a:t>Closed </a:t>
            </a:r>
          </a:p>
          <a:p>
            <a:pPr defTabSz="762000"/>
            <a:r>
              <a:rPr kumimoji="1" lang="en-US" altLang="zh-CN" sz="1800">
                <a:latin typeface="Times New Roman" pitchFamily="18" charset="0"/>
                <a:ea typeface="黑体" pitchFamily="49" charset="-122"/>
              </a:rPr>
              <a:t>passively</a:t>
            </a:r>
            <a:endParaRPr kumimoji="1" lang="zh-CN" altLang="en-US" sz="18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39291" name="Rectangle 43"/>
          <p:cNvSpPr>
            <a:spLocks noChangeArrowheads="1"/>
          </p:cNvSpPr>
          <p:nvPr/>
        </p:nvSpPr>
        <p:spPr bwMode="auto">
          <a:xfrm>
            <a:off x="3987800" y="1149350"/>
            <a:ext cx="1419225" cy="644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defTabSz="762000"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Data </a:t>
            </a:r>
          </a:p>
          <a:p>
            <a:pPr defTabSz="762000"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Transmission</a:t>
            </a:r>
            <a:endParaRPr kumimoji="1" lang="zh-CN" altLang="en-US" sz="18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102428" name="Group 44"/>
          <p:cNvGrpSpPr>
            <a:grpSpLocks/>
          </p:cNvGrpSpPr>
          <p:nvPr/>
        </p:nvGrpSpPr>
        <p:grpSpPr bwMode="auto">
          <a:xfrm>
            <a:off x="7453313" y="881063"/>
            <a:ext cx="1374775" cy="1789112"/>
            <a:chOff x="4695" y="867"/>
            <a:chExt cx="866" cy="1127"/>
          </a:xfrm>
        </p:grpSpPr>
        <p:sp>
          <p:nvSpPr>
            <p:cNvPr id="102442" name="Freeform 45"/>
            <p:cNvSpPr>
              <a:spLocks/>
            </p:cNvSpPr>
            <p:nvPr/>
          </p:nvSpPr>
          <p:spPr bwMode="auto">
            <a:xfrm>
              <a:off x="4695" y="867"/>
              <a:ext cx="361" cy="1127"/>
            </a:xfrm>
            <a:custGeom>
              <a:avLst/>
              <a:gdLst>
                <a:gd name="T0" fmla="*/ 80 w 451"/>
                <a:gd name="T1" fmla="*/ 1127 h 965"/>
                <a:gd name="T2" fmla="*/ 269 w 451"/>
                <a:gd name="T3" fmla="*/ 1044 h 965"/>
                <a:gd name="T4" fmla="*/ 341 w 451"/>
                <a:gd name="T5" fmla="*/ 827 h 965"/>
                <a:gd name="T6" fmla="*/ 361 w 451"/>
                <a:gd name="T7" fmla="*/ 487 h 965"/>
                <a:gd name="T8" fmla="*/ 341 w 451"/>
                <a:gd name="T9" fmla="*/ 242 h 965"/>
                <a:gd name="T10" fmla="*/ 269 w 451"/>
                <a:gd name="T11" fmla="*/ 84 h 965"/>
                <a:gd name="T12" fmla="*/ 0 w 451"/>
                <a:gd name="T13" fmla="*/ 0 h 9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1"/>
                <a:gd name="T22" fmla="*/ 0 h 965"/>
                <a:gd name="T23" fmla="*/ 451 w 451"/>
                <a:gd name="T24" fmla="*/ 965 h 9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1" h="965">
                  <a:moveTo>
                    <a:pt x="100" y="965"/>
                  </a:moveTo>
                  <a:cubicBezTo>
                    <a:pt x="139" y="951"/>
                    <a:pt x="282" y="937"/>
                    <a:pt x="336" y="894"/>
                  </a:cubicBezTo>
                  <a:cubicBezTo>
                    <a:pt x="390" y="851"/>
                    <a:pt x="407" y="787"/>
                    <a:pt x="426" y="708"/>
                  </a:cubicBezTo>
                  <a:cubicBezTo>
                    <a:pt x="445" y="629"/>
                    <a:pt x="451" y="500"/>
                    <a:pt x="451" y="417"/>
                  </a:cubicBezTo>
                  <a:cubicBezTo>
                    <a:pt x="451" y="334"/>
                    <a:pt x="445" y="264"/>
                    <a:pt x="426" y="207"/>
                  </a:cubicBezTo>
                  <a:cubicBezTo>
                    <a:pt x="407" y="150"/>
                    <a:pt x="407" y="106"/>
                    <a:pt x="336" y="72"/>
                  </a:cubicBezTo>
                  <a:cubicBezTo>
                    <a:pt x="265" y="38"/>
                    <a:pt x="70" y="15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3" name="Rectangle 46"/>
            <p:cNvSpPr>
              <a:spLocks noChangeArrowheads="1"/>
            </p:cNvSpPr>
            <p:nvPr/>
          </p:nvSpPr>
          <p:spPr bwMode="auto">
            <a:xfrm>
              <a:off x="5006" y="1120"/>
              <a:ext cx="555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kumimoji="1" lang="en-US" altLang="zh-CN" sz="1800">
                  <a:latin typeface="Times New Roman" pitchFamily="18" charset="0"/>
                  <a:ea typeface="黑体" pitchFamily="49" charset="-122"/>
                </a:rPr>
                <a:t>Inform </a:t>
              </a:r>
            </a:p>
            <a:p>
              <a:pPr defTabSz="762000"/>
              <a:r>
                <a:rPr kumimoji="1" lang="en-US" altLang="zh-CN" sz="1800">
                  <a:latin typeface="Times New Roman" pitchFamily="18" charset="0"/>
                  <a:ea typeface="黑体" pitchFamily="49" charset="-122"/>
                </a:rPr>
                <a:t>app</a:t>
              </a:r>
              <a:endParaRPr kumimoji="1" lang="zh-CN" altLang="en-US" sz="1800"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102429" name="Rectangle 47"/>
          <p:cNvSpPr>
            <a:spLocks noChangeArrowheads="1"/>
          </p:cNvSpPr>
          <p:nvPr/>
        </p:nvSpPr>
        <p:spPr bwMode="auto">
          <a:xfrm>
            <a:off x="1582738" y="1127125"/>
            <a:ext cx="1003300" cy="64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1800">
                <a:latin typeface="Times New Roman" pitchFamily="18" charset="0"/>
                <a:ea typeface="黑体" pitchFamily="49" charset="-122"/>
              </a:rPr>
              <a:t>ESTAB-</a:t>
            </a:r>
          </a:p>
          <a:p>
            <a:pPr defTabSz="762000"/>
            <a:r>
              <a:rPr kumimoji="1" lang="en-US" altLang="zh-CN" sz="1800">
                <a:latin typeface="Times New Roman" pitchFamily="18" charset="0"/>
                <a:ea typeface="黑体" pitchFamily="49" charset="-122"/>
              </a:rPr>
              <a:t>LISHED</a:t>
            </a:r>
          </a:p>
        </p:txBody>
      </p:sp>
      <p:sp>
        <p:nvSpPr>
          <p:cNvPr id="102430" name="Rectangle 48"/>
          <p:cNvSpPr>
            <a:spLocks noChangeArrowheads="1"/>
          </p:cNvSpPr>
          <p:nvPr/>
        </p:nvSpPr>
        <p:spPr bwMode="auto">
          <a:xfrm>
            <a:off x="6669088" y="1563688"/>
            <a:ext cx="1003300" cy="64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1800">
                <a:latin typeface="Times New Roman" pitchFamily="18" charset="0"/>
                <a:ea typeface="黑体" pitchFamily="49" charset="-122"/>
              </a:rPr>
              <a:t>ESTAB-</a:t>
            </a:r>
          </a:p>
          <a:p>
            <a:pPr defTabSz="762000"/>
            <a:r>
              <a:rPr kumimoji="1" lang="en-US" altLang="zh-CN" sz="1800">
                <a:latin typeface="Times New Roman" pitchFamily="18" charset="0"/>
                <a:ea typeface="黑体" pitchFamily="49" charset="-122"/>
              </a:rPr>
              <a:t>LISHED</a:t>
            </a:r>
          </a:p>
        </p:txBody>
      </p:sp>
      <p:pic>
        <p:nvPicPr>
          <p:cNvPr id="102431" name="Picture 4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1975" y="474663"/>
            <a:ext cx="5048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2" name="Picture 5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8325" y="474663"/>
            <a:ext cx="5048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3" name="Rectangle 51"/>
          <p:cNvSpPr>
            <a:spLocks noChangeArrowheads="1"/>
          </p:cNvSpPr>
          <p:nvPr/>
        </p:nvSpPr>
        <p:spPr bwMode="auto">
          <a:xfrm>
            <a:off x="2220913" y="442913"/>
            <a:ext cx="349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1800">
                <a:latin typeface="Times New Roman" pitchFamily="18" charset="0"/>
                <a:ea typeface="黑体" pitchFamily="49" charset="-122"/>
              </a:rPr>
              <a:t>A</a:t>
            </a:r>
          </a:p>
        </p:txBody>
      </p:sp>
      <p:sp>
        <p:nvSpPr>
          <p:cNvPr id="102434" name="Rectangle 52"/>
          <p:cNvSpPr>
            <a:spLocks noChangeArrowheads="1"/>
          </p:cNvSpPr>
          <p:nvPr/>
        </p:nvSpPr>
        <p:spPr bwMode="auto">
          <a:xfrm>
            <a:off x="6721475" y="442913"/>
            <a:ext cx="336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1800">
                <a:latin typeface="Times New Roman" pitchFamily="18" charset="0"/>
                <a:ea typeface="黑体" pitchFamily="49" charset="-122"/>
              </a:rPr>
              <a:t>B</a:t>
            </a:r>
          </a:p>
        </p:txBody>
      </p:sp>
      <p:sp>
        <p:nvSpPr>
          <p:cNvPr id="102435" name="Rectangle 53"/>
          <p:cNvSpPr>
            <a:spLocks noChangeArrowheads="1"/>
          </p:cNvSpPr>
          <p:nvPr/>
        </p:nvSpPr>
        <p:spPr bwMode="auto">
          <a:xfrm>
            <a:off x="1712913" y="152400"/>
            <a:ext cx="7461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1800">
                <a:latin typeface="Times New Roman" pitchFamily="18" charset="0"/>
                <a:ea typeface="黑体" pitchFamily="49" charset="-122"/>
              </a:rPr>
              <a:t>Client</a:t>
            </a:r>
            <a:endParaRPr kumimoji="1" lang="zh-CN" altLang="en-US" sz="18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2436" name="Rectangle 54"/>
          <p:cNvSpPr>
            <a:spLocks noChangeArrowheads="1"/>
          </p:cNvSpPr>
          <p:nvPr/>
        </p:nvSpPr>
        <p:spPr bwMode="auto">
          <a:xfrm>
            <a:off x="6775450" y="152400"/>
            <a:ext cx="7842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kumimoji="1" lang="en-US" altLang="zh-CN" sz="1800">
                <a:latin typeface="Times New Roman" pitchFamily="18" charset="0"/>
                <a:ea typeface="黑体" pitchFamily="49" charset="-122"/>
              </a:rPr>
              <a:t>Server</a:t>
            </a:r>
            <a:endParaRPr kumimoji="1" lang="zh-CN" altLang="en-US" sz="18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39301" name="Rectangle 55"/>
          <p:cNvSpPr>
            <a:spLocks noChangeArrowheads="1"/>
          </p:cNvSpPr>
          <p:nvPr/>
        </p:nvSpPr>
        <p:spPr bwMode="auto">
          <a:xfrm rot="-628888">
            <a:off x="4419600" y="3092450"/>
            <a:ext cx="1908175" cy="366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defTabSz="762000"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Data Transmission</a:t>
            </a:r>
            <a:endParaRPr kumimoji="1" lang="zh-CN" altLang="en-US" sz="18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2438" name="Text Box 56"/>
          <p:cNvSpPr txBox="1">
            <a:spLocks noChangeArrowheads="1"/>
          </p:cNvSpPr>
          <p:nvPr/>
        </p:nvSpPr>
        <p:spPr bwMode="auto">
          <a:xfrm>
            <a:off x="6645275" y="5308600"/>
            <a:ext cx="9715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1800">
                <a:latin typeface="Times New Roman" pitchFamily="18" charset="0"/>
                <a:ea typeface="黑体" pitchFamily="49" charset="-122"/>
              </a:rPr>
              <a:t>CLOSED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3350" y="6219825"/>
            <a:ext cx="16700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MSL – Maximum Segment Lifetime</a:t>
            </a:r>
            <a:endParaRPr lang="zh-CN" altLang="en-US" sz="14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244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244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338BEA9B-D461-43C9-838D-0E29DBBA9289}" type="slidenum">
              <a:rPr lang="en-US" altLang="ko-KR" smtClean="0">
                <a:ea typeface="굴림" pitchFamily="34" charset="-127"/>
              </a:rPr>
              <a:pPr/>
              <a:t>86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Transport Layer</a:t>
            </a:r>
            <a:endParaRPr lang="en-US" altLang="ko-KR" dirty="0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3427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F0FB4F9F-B31C-40DA-9035-84C92B02AB0F}" type="slidenum">
              <a:rPr lang="en-US" altLang="ko-KR" smtClean="0">
                <a:ea typeface="굴림" pitchFamily="34" charset="-127"/>
              </a:rPr>
              <a:pPr/>
              <a:t>87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33350"/>
            <a:ext cx="7772400" cy="1143000"/>
          </a:xfrm>
        </p:spPr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TCP Connection Management (cont)</a:t>
            </a:r>
            <a:endParaRPr lang="en-US" altLang="ko-KR" smtClean="0">
              <a:ea typeface="굴림" pitchFamily="34" charset="-127"/>
            </a:endParaRPr>
          </a:p>
        </p:txBody>
      </p:sp>
      <p:pic>
        <p:nvPicPr>
          <p:cNvPr id="103429" name="Picture 3" descr="transCli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2688"/>
            <a:ext cx="4848225" cy="260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30" name="Picture 4" descr="transServ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2225" y="3551238"/>
            <a:ext cx="4702175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31" name="Text Box 5"/>
          <p:cNvSpPr txBox="1">
            <a:spLocks noChangeArrowheads="1"/>
          </p:cNvSpPr>
          <p:nvPr/>
        </p:nvSpPr>
        <p:spPr bwMode="auto">
          <a:xfrm>
            <a:off x="474663" y="3808413"/>
            <a:ext cx="1381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ea typeface="굴림" pitchFamily="34" charset="-127"/>
              </a:rPr>
              <a:t>TCP client</a:t>
            </a:r>
          </a:p>
          <a:p>
            <a:pPr algn="l"/>
            <a:r>
              <a:rPr lang="en-US" altLang="ko-KR" sz="2000">
                <a:ea typeface="굴림" pitchFamily="34" charset="-127"/>
              </a:rPr>
              <a:t>lifecycle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3432" name="Text Box 6"/>
          <p:cNvSpPr txBox="1">
            <a:spLocks noChangeArrowheads="1"/>
          </p:cNvSpPr>
          <p:nvPr/>
        </p:nvSpPr>
        <p:spPr bwMode="auto">
          <a:xfrm>
            <a:off x="6799263" y="2722563"/>
            <a:ext cx="1489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000">
                <a:ea typeface="굴림" pitchFamily="34" charset="-127"/>
              </a:rPr>
              <a:t>TCP server</a:t>
            </a:r>
          </a:p>
          <a:p>
            <a:pPr algn="l"/>
            <a:r>
              <a:rPr lang="en-US" altLang="ko-KR" sz="2000">
                <a:ea typeface="굴림" pitchFamily="34" charset="-127"/>
              </a:rPr>
              <a:t>lifecycle</a:t>
            </a:r>
            <a:endParaRPr lang="en-US" altLang="ko-KR" sz="1000">
              <a:latin typeface="Times New Roman" pitchFamily="18" charset="0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445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9BBC6E98-9574-4D0D-9ECA-E80C09EA87EC}" type="slidenum">
              <a:rPr lang="en-US" altLang="ko-KR" smtClean="0">
                <a:ea typeface="굴림" pitchFamily="34" charset="-127"/>
              </a:rPr>
              <a:pPr/>
              <a:t>88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Unit 4 outline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.1 Transport-layer services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.2 Multiplexing and demultiplexing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.3 Connectionless transport: UDP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.4 Principles of reliable data transfer</a:t>
            </a:r>
          </a:p>
        </p:txBody>
      </p:sp>
      <p:sp>
        <p:nvSpPr>
          <p:cNvPr id="1044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.5 Connection-oriented transport: TCP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segment structure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reliable data transfer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flow control</a:t>
            </a:r>
          </a:p>
          <a:p>
            <a:pPr lvl="1"/>
            <a:r>
              <a:rPr lang="en-US" altLang="ko-KR" sz="2000" smtClean="0">
                <a:ea typeface="굴림" pitchFamily="34" charset="-127"/>
              </a:rPr>
              <a:t>connection management</a:t>
            </a:r>
          </a:p>
          <a:p>
            <a:r>
              <a:rPr lang="en-US" altLang="zh-CN" sz="2400" smtClean="0">
                <a:solidFill>
                  <a:srgbClr val="FF0000"/>
                </a:solidFill>
                <a:ea typeface="굴림" pitchFamily="34" charset="-127"/>
              </a:rPr>
              <a:t>4</a:t>
            </a:r>
            <a:r>
              <a:rPr lang="en-US" altLang="ko-KR" sz="2400" smtClean="0">
                <a:solidFill>
                  <a:srgbClr val="FF0000"/>
                </a:solidFill>
                <a:ea typeface="굴림" pitchFamily="34" charset="-127"/>
              </a:rPr>
              <a:t>.6 Principles of congestion control</a:t>
            </a:r>
          </a:p>
          <a:p>
            <a:r>
              <a:rPr lang="en-US" altLang="zh-CN" sz="2400" smtClean="0">
                <a:ea typeface="굴림" pitchFamily="34" charset="-127"/>
              </a:rPr>
              <a:t>4</a:t>
            </a:r>
            <a:r>
              <a:rPr lang="en-US" altLang="ko-KR" sz="2400" smtClean="0">
                <a:ea typeface="굴림" pitchFamily="34" charset="-127"/>
              </a:rPr>
              <a:t>.7 TCP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547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01DA967C-5BB6-41B6-85AD-B5057C5C8277}" type="slidenum">
              <a:rPr lang="en-US" altLang="ko-KR" smtClean="0">
                <a:ea typeface="굴림" pitchFamily="34" charset="-127"/>
              </a:rPr>
              <a:pPr/>
              <a:t>89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itchFamily="34" charset="-127"/>
              </a:rPr>
              <a:t>Principles of Congestion Control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1054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28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dirty="0" smtClean="0">
                <a:solidFill>
                  <a:srgbClr val="FF0000"/>
                </a:solidFill>
                <a:ea typeface="굴림" pitchFamily="34" charset="-127"/>
              </a:rPr>
              <a:t>Congestion:</a:t>
            </a:r>
            <a:endParaRPr lang="en-US" altLang="ko-KR" sz="2400" dirty="0" smtClean="0">
              <a:ea typeface="굴림" pitchFamily="34" charset="-127"/>
            </a:endParaRPr>
          </a:p>
          <a:p>
            <a:r>
              <a:rPr lang="en-US" altLang="ko-KR" sz="2400" dirty="0" smtClean="0">
                <a:ea typeface="굴림" pitchFamily="34" charset="-127"/>
              </a:rPr>
              <a:t>informally: “too many sources sending too much data too fast for </a:t>
            </a:r>
            <a:r>
              <a:rPr lang="en-US" altLang="ko-KR" sz="2400" i="1" dirty="0" smtClean="0">
                <a:solidFill>
                  <a:schemeClr val="accent2"/>
                </a:solidFill>
                <a:ea typeface="굴림" pitchFamily="34" charset="-127"/>
              </a:rPr>
              <a:t>network</a:t>
            </a:r>
            <a:r>
              <a:rPr lang="en-US" altLang="ko-KR" sz="2400" dirty="0" smtClean="0">
                <a:ea typeface="굴림" pitchFamily="34" charset="-127"/>
              </a:rPr>
              <a:t> to handle”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e.g., </a:t>
            </a:r>
            <a:r>
              <a:rPr lang="en-US" altLang="zh-CN" sz="2000" dirty="0" smtClean="0"/>
              <a:t>different sources compete for </a:t>
            </a:r>
            <a:r>
              <a:rPr lang="en-US" altLang="zh-CN" sz="2000" dirty="0" smtClean="0">
                <a:latin typeface="Arial"/>
              </a:rPr>
              <a:t>“</a:t>
            </a:r>
            <a:r>
              <a:rPr lang="en-US" altLang="zh-CN" sz="2000" dirty="0" smtClean="0"/>
              <a:t>common</a:t>
            </a:r>
            <a:r>
              <a:rPr lang="en-US" altLang="zh-CN" sz="2000" dirty="0" smtClean="0">
                <a:latin typeface="Arial"/>
              </a:rPr>
              <a:t>”</a:t>
            </a:r>
            <a:r>
              <a:rPr lang="en-US" altLang="zh-CN" sz="2000" dirty="0" smtClean="0"/>
              <a:t> or </a:t>
            </a:r>
            <a:r>
              <a:rPr lang="en-US" altLang="zh-CN" sz="2000" dirty="0" smtClean="0">
                <a:latin typeface="Arial"/>
              </a:rPr>
              <a:t>“</a:t>
            </a:r>
            <a:r>
              <a:rPr lang="en-US" altLang="zh-CN" sz="2000" dirty="0" smtClean="0"/>
              <a:t>shared</a:t>
            </a:r>
            <a:r>
              <a:rPr lang="en-US" altLang="zh-CN" sz="2000" dirty="0" smtClean="0">
                <a:latin typeface="Arial"/>
              </a:rPr>
              <a:t>”</a:t>
            </a:r>
            <a:r>
              <a:rPr lang="en-US" altLang="zh-CN" sz="2000" dirty="0" smtClean="0"/>
              <a:t> resources inside network</a:t>
            </a:r>
            <a:endParaRPr lang="en-US" altLang="ko-KR" sz="2000" dirty="0" smtClean="0">
              <a:ea typeface="굴림" pitchFamily="34" charset="-127"/>
            </a:endParaRPr>
          </a:p>
          <a:p>
            <a:r>
              <a:rPr lang="en-US" altLang="ko-KR" sz="2400" dirty="0" smtClean="0">
                <a:ea typeface="굴림" pitchFamily="34" charset="-127"/>
              </a:rPr>
              <a:t>different from flow control!</a:t>
            </a:r>
          </a:p>
          <a:p>
            <a:r>
              <a:rPr lang="en-US" altLang="ko-KR" sz="2400" dirty="0" smtClean="0">
                <a:ea typeface="굴림" pitchFamily="34" charset="-127"/>
              </a:rPr>
              <a:t>manifestations: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ea typeface="굴림" pitchFamily="34" charset="-127"/>
              </a:rPr>
              <a:t>lost packets </a:t>
            </a:r>
            <a:r>
              <a:rPr lang="en-US" altLang="ko-KR" dirty="0" smtClean="0">
                <a:ea typeface="굴림" pitchFamily="34" charset="-127"/>
              </a:rPr>
              <a:t>(buffer overflow at routers)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ea typeface="굴림" pitchFamily="34" charset="-127"/>
              </a:rPr>
              <a:t>long delays </a:t>
            </a:r>
            <a:r>
              <a:rPr lang="en-US" altLang="ko-KR" dirty="0" smtClean="0">
                <a:ea typeface="굴림" pitchFamily="34" charset="-127"/>
              </a:rPr>
              <a:t>(queuing in router buffers)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a top-10 problem</a:t>
            </a:r>
            <a:r>
              <a:rPr lang="en-US" altLang="ko-KR" sz="2400" dirty="0" smtClean="0">
                <a:ea typeface="굴림" pitchFamily="34" charset="-127"/>
              </a:rPr>
              <a:t>!</a:t>
            </a:r>
          </a:p>
          <a:p>
            <a:endParaRPr lang="en-US" altLang="ko-KR" sz="2000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08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05B3E32E-76E7-43C1-A172-4763D0543D30}" type="slidenum">
              <a:rPr lang="en-US" altLang="ko-KR" smtClean="0">
                <a:ea typeface="굴림" pitchFamily="34" charset="-127"/>
              </a:rPr>
              <a:pPr/>
              <a:t>9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3089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0"/>
            <a:ext cx="8566150" cy="1143000"/>
          </a:xfrm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Internet transport-layer protocols</a:t>
            </a:r>
          </a:p>
        </p:txBody>
      </p:sp>
      <p:sp>
        <p:nvSpPr>
          <p:cNvPr id="30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942975"/>
            <a:ext cx="3971925" cy="5572125"/>
          </a:xfrm>
        </p:spPr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reliable, in-order delivery (TCP)</a:t>
            </a:r>
          </a:p>
          <a:p>
            <a:pPr lvl="1"/>
            <a:r>
              <a:rPr lang="en-US" altLang="ko-KR" sz="1800" dirty="0" smtClean="0">
                <a:ea typeface="굴림" pitchFamily="34" charset="-127"/>
              </a:rPr>
              <a:t>congestion control </a:t>
            </a:r>
          </a:p>
          <a:p>
            <a:pPr lvl="1"/>
            <a:r>
              <a:rPr lang="en-US" altLang="ko-KR" sz="1800" dirty="0" smtClean="0">
                <a:ea typeface="굴림" pitchFamily="34" charset="-127"/>
              </a:rPr>
              <a:t>flow control</a:t>
            </a:r>
          </a:p>
          <a:p>
            <a:pPr lvl="1"/>
            <a:r>
              <a:rPr lang="en-US" altLang="ko-KR" sz="1800" dirty="0" smtClean="0">
                <a:ea typeface="굴림" pitchFamily="34" charset="-127"/>
              </a:rPr>
              <a:t>connection setup</a:t>
            </a:r>
          </a:p>
          <a:p>
            <a:pPr lvl="1"/>
            <a:r>
              <a:rPr lang="en-US" altLang="ko-KR" sz="1800" dirty="0" smtClean="0">
                <a:ea typeface="굴림" pitchFamily="34" charset="-127"/>
              </a:rPr>
              <a:t>integrity checking </a:t>
            </a:r>
          </a:p>
          <a:p>
            <a:r>
              <a:rPr lang="en-US" altLang="ko-KR" sz="2400" dirty="0" smtClean="0">
                <a:ea typeface="굴림" pitchFamily="34" charset="-127"/>
              </a:rPr>
              <a:t>unreliable, unordered delivery: UDP</a:t>
            </a:r>
          </a:p>
          <a:p>
            <a:pPr lvl="1"/>
            <a:r>
              <a:rPr lang="en-US" altLang="ko-KR" sz="1800" dirty="0" smtClean="0">
                <a:ea typeface="굴림" pitchFamily="34" charset="-127"/>
              </a:rPr>
              <a:t>no-frills extension of “best-effort” IP</a:t>
            </a:r>
          </a:p>
          <a:p>
            <a:pPr lvl="1"/>
            <a:r>
              <a:rPr lang="en-US" altLang="zh-CN" sz="1800" dirty="0" smtClean="0"/>
              <a:t>two services: process-to-process </a:t>
            </a:r>
            <a:r>
              <a:rPr lang="en-US" altLang="zh-CN" sz="1800" u="sng" dirty="0" smtClean="0">
                <a:solidFill>
                  <a:srgbClr val="0070C0"/>
                </a:solidFill>
              </a:rPr>
              <a:t>data delivery </a:t>
            </a:r>
            <a:r>
              <a:rPr lang="en-US" altLang="zh-CN" sz="1800" dirty="0" smtClean="0"/>
              <a:t>and </a:t>
            </a:r>
            <a:r>
              <a:rPr lang="en-US" altLang="zh-CN" sz="1800" u="sng" dirty="0" smtClean="0">
                <a:solidFill>
                  <a:srgbClr val="0070C0"/>
                </a:solidFill>
              </a:rPr>
              <a:t>error checking</a:t>
            </a:r>
            <a:endParaRPr lang="en-US" altLang="ko-KR" sz="1800" u="sng" dirty="0" smtClean="0">
              <a:solidFill>
                <a:srgbClr val="0070C0"/>
              </a:solidFill>
              <a:ea typeface="굴림" pitchFamily="34" charset="-127"/>
            </a:endParaRPr>
          </a:p>
          <a:p>
            <a:r>
              <a:rPr lang="en-US" altLang="ko-KR" sz="2400" dirty="0" smtClean="0">
                <a:ea typeface="굴림" pitchFamily="34" charset="-127"/>
              </a:rPr>
              <a:t>services not available: </a:t>
            </a:r>
          </a:p>
          <a:p>
            <a:pPr lvl="1"/>
            <a:r>
              <a:rPr lang="en-US" altLang="ko-KR" sz="1800" dirty="0" smtClean="0">
                <a:ea typeface="굴림" pitchFamily="34" charset="-127"/>
              </a:rPr>
              <a:t>No delay guarantees</a:t>
            </a:r>
          </a:p>
          <a:p>
            <a:pPr lvl="1"/>
            <a:r>
              <a:rPr lang="en-US" altLang="ko-KR" sz="1800" dirty="0" smtClean="0">
                <a:ea typeface="굴림" pitchFamily="34" charset="-127"/>
              </a:rPr>
              <a:t>No bandwidth guarantees</a:t>
            </a:r>
          </a:p>
        </p:txBody>
      </p:sp>
      <p:sp>
        <p:nvSpPr>
          <p:cNvPr id="3091" name="Freeform 275"/>
          <p:cNvSpPr>
            <a:spLocks/>
          </p:cNvSpPr>
          <p:nvPr/>
        </p:nvSpPr>
        <p:spPr bwMode="auto">
          <a:xfrm>
            <a:off x="6737350" y="3430588"/>
            <a:ext cx="1314450" cy="674687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2" name="Freeform 276"/>
          <p:cNvSpPr>
            <a:spLocks/>
          </p:cNvSpPr>
          <p:nvPr/>
        </p:nvSpPr>
        <p:spPr bwMode="auto">
          <a:xfrm>
            <a:off x="6756400" y="1905000"/>
            <a:ext cx="1730375" cy="1044575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3" name="Freeform 277"/>
          <p:cNvSpPr>
            <a:spLocks/>
          </p:cNvSpPr>
          <p:nvPr/>
        </p:nvSpPr>
        <p:spPr bwMode="auto">
          <a:xfrm>
            <a:off x="5016500" y="1612900"/>
            <a:ext cx="1644650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94" name="Group 278"/>
          <p:cNvGrpSpPr>
            <a:grpSpLocks/>
          </p:cNvGrpSpPr>
          <p:nvPr/>
        </p:nvGrpSpPr>
        <p:grpSpPr bwMode="auto">
          <a:xfrm>
            <a:off x="5103813" y="2947988"/>
            <a:ext cx="1458912" cy="933450"/>
            <a:chOff x="2889" y="1631"/>
            <a:chExt cx="980" cy="743"/>
          </a:xfrm>
        </p:grpSpPr>
        <p:sp>
          <p:nvSpPr>
            <p:cNvPr id="3470" name="Rectangle 27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471" name="AutoShape 28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solidFill>
                  <a:srgbClr val="00CCFF"/>
                </a:solidFill>
                <a:latin typeface="Times New Roman" pitchFamily="18" charset="0"/>
                <a:ea typeface="굴림" pitchFamily="34" charset="-127"/>
              </a:endParaRPr>
            </a:p>
          </p:txBody>
        </p:sp>
      </p:grpSp>
      <p:grpSp>
        <p:nvGrpSpPr>
          <p:cNvPr id="3095" name="Group 281"/>
          <p:cNvGrpSpPr>
            <a:grpSpLocks/>
          </p:cNvGrpSpPr>
          <p:nvPr/>
        </p:nvGrpSpPr>
        <p:grpSpPr bwMode="auto">
          <a:xfrm>
            <a:off x="5805488" y="1804988"/>
            <a:ext cx="336550" cy="531812"/>
            <a:chOff x="3796" y="1043"/>
            <a:chExt cx="865" cy="1237"/>
          </a:xfrm>
        </p:grpSpPr>
        <p:sp>
          <p:nvSpPr>
            <p:cNvPr id="3440" name="Line 282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41" name="Line 283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42" name="Line 284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43" name="Line 285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44" name="Line 286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45" name="Line 287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46" name="Line 288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47" name="Line 289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48" name="Line 290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49" name="Line 291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50" name="Line 292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51" name="Line 293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52" name="Line 294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53" name="Line 295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54" name="Line 296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455" name="Group 297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3466" name="Line 29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7" name="Line 29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8" name="Line 30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9" name="Line 30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56" name="Group 302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3462" name="Line 303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3" name="Line 304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4" name="Line 305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5" name="Line 306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57" name="Group 307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3458" name="Line 30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59" name="Line 30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0" name="Line 31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61" name="Line 31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096" name="Oval 312"/>
          <p:cNvSpPr>
            <a:spLocks noChangeArrowheads="1"/>
          </p:cNvSpPr>
          <p:nvPr/>
        </p:nvSpPr>
        <p:spPr bwMode="auto">
          <a:xfrm>
            <a:off x="6862763" y="3625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3097" name="Line 313"/>
          <p:cNvSpPr>
            <a:spLocks noChangeShapeType="1"/>
          </p:cNvSpPr>
          <p:nvPr/>
        </p:nvSpPr>
        <p:spPr bwMode="auto">
          <a:xfrm>
            <a:off x="6862763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8" name="Line 314"/>
          <p:cNvSpPr>
            <a:spLocks noChangeShapeType="1"/>
          </p:cNvSpPr>
          <p:nvPr/>
        </p:nvSpPr>
        <p:spPr bwMode="auto">
          <a:xfrm>
            <a:off x="7221538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9" name="Rectangle 315"/>
          <p:cNvSpPr>
            <a:spLocks noChangeArrowheads="1"/>
          </p:cNvSpPr>
          <p:nvPr/>
        </p:nvSpPr>
        <p:spPr bwMode="auto">
          <a:xfrm>
            <a:off x="6862763" y="3617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100" name="Oval 316"/>
          <p:cNvSpPr>
            <a:spLocks noChangeArrowheads="1"/>
          </p:cNvSpPr>
          <p:nvPr/>
        </p:nvSpPr>
        <p:spPr bwMode="auto">
          <a:xfrm>
            <a:off x="6859588" y="3549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3101" name="Group 317"/>
          <p:cNvGrpSpPr>
            <a:grpSpLocks/>
          </p:cNvGrpSpPr>
          <p:nvPr/>
        </p:nvGrpSpPr>
        <p:grpSpPr bwMode="auto">
          <a:xfrm>
            <a:off x="6945313" y="3573463"/>
            <a:ext cx="179387" cy="65087"/>
            <a:chOff x="2848" y="848"/>
            <a:chExt cx="140" cy="98"/>
          </a:xfrm>
        </p:grpSpPr>
        <p:sp>
          <p:nvSpPr>
            <p:cNvPr id="3437" name="Line 3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8" name="Line 3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9" name="Line 3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02" name="Group 321"/>
          <p:cNvGrpSpPr>
            <a:grpSpLocks/>
          </p:cNvGrpSpPr>
          <p:nvPr/>
        </p:nvGrpSpPr>
        <p:grpSpPr bwMode="auto">
          <a:xfrm flipV="1">
            <a:off x="6945313" y="3573463"/>
            <a:ext cx="179387" cy="65087"/>
            <a:chOff x="2848" y="848"/>
            <a:chExt cx="140" cy="98"/>
          </a:xfrm>
        </p:grpSpPr>
        <p:sp>
          <p:nvSpPr>
            <p:cNvPr id="3434" name="Line 3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5" name="Line 3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6" name="Line 3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03" name="Oval 325"/>
          <p:cNvSpPr>
            <a:spLocks noChangeArrowheads="1"/>
          </p:cNvSpPr>
          <p:nvPr/>
        </p:nvSpPr>
        <p:spPr bwMode="auto">
          <a:xfrm>
            <a:off x="7218363" y="39052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3104" name="Line 326"/>
          <p:cNvSpPr>
            <a:spLocks noChangeShapeType="1"/>
          </p:cNvSpPr>
          <p:nvPr/>
        </p:nvSpPr>
        <p:spPr bwMode="auto">
          <a:xfrm>
            <a:off x="7218363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5" name="Line 327"/>
          <p:cNvSpPr>
            <a:spLocks noChangeShapeType="1"/>
          </p:cNvSpPr>
          <p:nvPr/>
        </p:nvSpPr>
        <p:spPr bwMode="auto">
          <a:xfrm>
            <a:off x="7577138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28"/>
          <p:cNvSpPr>
            <a:spLocks noChangeArrowheads="1"/>
          </p:cNvSpPr>
          <p:nvPr/>
        </p:nvSpPr>
        <p:spPr bwMode="auto">
          <a:xfrm>
            <a:off x="7218363" y="38973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107" name="Oval 329"/>
          <p:cNvSpPr>
            <a:spLocks noChangeArrowheads="1"/>
          </p:cNvSpPr>
          <p:nvPr/>
        </p:nvSpPr>
        <p:spPr bwMode="auto">
          <a:xfrm>
            <a:off x="7215188" y="38290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3108" name="Group 330"/>
          <p:cNvGrpSpPr>
            <a:grpSpLocks/>
          </p:cNvGrpSpPr>
          <p:nvPr/>
        </p:nvGrpSpPr>
        <p:grpSpPr bwMode="auto">
          <a:xfrm>
            <a:off x="7300913" y="3852863"/>
            <a:ext cx="179387" cy="65087"/>
            <a:chOff x="2848" y="848"/>
            <a:chExt cx="140" cy="98"/>
          </a:xfrm>
        </p:grpSpPr>
        <p:sp>
          <p:nvSpPr>
            <p:cNvPr id="3431" name="Line 3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2" name="Line 3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3" name="Line 3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09" name="Group 334"/>
          <p:cNvGrpSpPr>
            <a:grpSpLocks/>
          </p:cNvGrpSpPr>
          <p:nvPr/>
        </p:nvGrpSpPr>
        <p:grpSpPr bwMode="auto">
          <a:xfrm flipV="1">
            <a:off x="7300913" y="3852863"/>
            <a:ext cx="179387" cy="65087"/>
            <a:chOff x="2848" y="848"/>
            <a:chExt cx="140" cy="98"/>
          </a:xfrm>
        </p:grpSpPr>
        <p:sp>
          <p:nvSpPr>
            <p:cNvPr id="3428" name="Line 33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29" name="Line 33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" name="Line 33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10" name="Oval 338"/>
          <p:cNvSpPr>
            <a:spLocks noChangeArrowheads="1"/>
          </p:cNvSpPr>
          <p:nvPr/>
        </p:nvSpPr>
        <p:spPr bwMode="auto">
          <a:xfrm>
            <a:off x="7497763" y="36385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3111" name="Line 339"/>
          <p:cNvSpPr>
            <a:spLocks noChangeShapeType="1"/>
          </p:cNvSpPr>
          <p:nvPr/>
        </p:nvSpPr>
        <p:spPr bwMode="auto">
          <a:xfrm>
            <a:off x="7497763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Line 340"/>
          <p:cNvSpPr>
            <a:spLocks noChangeShapeType="1"/>
          </p:cNvSpPr>
          <p:nvPr/>
        </p:nvSpPr>
        <p:spPr bwMode="auto">
          <a:xfrm>
            <a:off x="7856538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" name="Rectangle 341"/>
          <p:cNvSpPr>
            <a:spLocks noChangeArrowheads="1"/>
          </p:cNvSpPr>
          <p:nvPr/>
        </p:nvSpPr>
        <p:spPr bwMode="auto">
          <a:xfrm>
            <a:off x="7497763" y="36306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114" name="Oval 342"/>
          <p:cNvSpPr>
            <a:spLocks noChangeArrowheads="1"/>
          </p:cNvSpPr>
          <p:nvPr/>
        </p:nvSpPr>
        <p:spPr bwMode="auto">
          <a:xfrm>
            <a:off x="7494588" y="35623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3115" name="Group 343"/>
          <p:cNvGrpSpPr>
            <a:grpSpLocks/>
          </p:cNvGrpSpPr>
          <p:nvPr/>
        </p:nvGrpSpPr>
        <p:grpSpPr bwMode="auto">
          <a:xfrm>
            <a:off x="7580313" y="3586163"/>
            <a:ext cx="179387" cy="65087"/>
            <a:chOff x="2848" y="848"/>
            <a:chExt cx="140" cy="98"/>
          </a:xfrm>
        </p:grpSpPr>
        <p:sp>
          <p:nvSpPr>
            <p:cNvPr id="3425" name="Line 3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26" name="Line 3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27" name="Line 3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16" name="Group 347"/>
          <p:cNvGrpSpPr>
            <a:grpSpLocks/>
          </p:cNvGrpSpPr>
          <p:nvPr/>
        </p:nvGrpSpPr>
        <p:grpSpPr bwMode="auto">
          <a:xfrm flipV="1">
            <a:off x="7580313" y="3586163"/>
            <a:ext cx="179387" cy="65087"/>
            <a:chOff x="2848" y="848"/>
            <a:chExt cx="140" cy="98"/>
          </a:xfrm>
        </p:grpSpPr>
        <p:sp>
          <p:nvSpPr>
            <p:cNvPr id="3422" name="Line 3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23" name="Line 3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24" name="Line 3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17" name="Oval 351"/>
          <p:cNvSpPr>
            <a:spLocks noChangeArrowheads="1"/>
          </p:cNvSpPr>
          <p:nvPr/>
        </p:nvSpPr>
        <p:spPr bwMode="auto">
          <a:xfrm>
            <a:off x="6962775" y="2476500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3118" name="Line 352"/>
          <p:cNvSpPr>
            <a:spLocks noChangeShapeType="1"/>
          </p:cNvSpPr>
          <p:nvPr/>
        </p:nvSpPr>
        <p:spPr bwMode="auto">
          <a:xfrm>
            <a:off x="6962775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9" name="Line 353"/>
          <p:cNvSpPr>
            <a:spLocks noChangeShapeType="1"/>
          </p:cNvSpPr>
          <p:nvPr/>
        </p:nvSpPr>
        <p:spPr bwMode="auto">
          <a:xfrm>
            <a:off x="7310438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0" name="Rectangle 354"/>
          <p:cNvSpPr>
            <a:spLocks noChangeArrowheads="1"/>
          </p:cNvSpPr>
          <p:nvPr/>
        </p:nvSpPr>
        <p:spPr bwMode="auto">
          <a:xfrm>
            <a:off x="6962775" y="2468563"/>
            <a:ext cx="344488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121" name="Oval 355"/>
          <p:cNvSpPr>
            <a:spLocks noChangeArrowheads="1"/>
          </p:cNvSpPr>
          <p:nvPr/>
        </p:nvSpPr>
        <p:spPr bwMode="auto">
          <a:xfrm>
            <a:off x="6959600" y="2405063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3122" name="Group 356"/>
          <p:cNvGrpSpPr>
            <a:grpSpLocks/>
          </p:cNvGrpSpPr>
          <p:nvPr/>
        </p:nvGrpSpPr>
        <p:grpSpPr bwMode="auto">
          <a:xfrm>
            <a:off x="7043738" y="2427288"/>
            <a:ext cx="171450" cy="61912"/>
            <a:chOff x="2848" y="848"/>
            <a:chExt cx="140" cy="98"/>
          </a:xfrm>
        </p:grpSpPr>
        <p:sp>
          <p:nvSpPr>
            <p:cNvPr id="3419" name="Line 35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20" name="Line 35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21" name="Line 35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23" name="Group 360"/>
          <p:cNvGrpSpPr>
            <a:grpSpLocks/>
          </p:cNvGrpSpPr>
          <p:nvPr/>
        </p:nvGrpSpPr>
        <p:grpSpPr bwMode="auto">
          <a:xfrm flipV="1">
            <a:off x="7043738" y="2427288"/>
            <a:ext cx="171450" cy="60325"/>
            <a:chOff x="2848" y="848"/>
            <a:chExt cx="140" cy="98"/>
          </a:xfrm>
        </p:grpSpPr>
        <p:sp>
          <p:nvSpPr>
            <p:cNvPr id="3416" name="Line 36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7" name="Line 36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8" name="Line 36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24" name="Oval 364"/>
          <p:cNvSpPr>
            <a:spLocks noChangeArrowheads="1"/>
          </p:cNvSpPr>
          <p:nvPr/>
        </p:nvSpPr>
        <p:spPr bwMode="auto">
          <a:xfrm>
            <a:off x="6961188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3125" name="Line 365"/>
          <p:cNvSpPr>
            <a:spLocks noChangeShapeType="1"/>
          </p:cNvSpPr>
          <p:nvPr/>
        </p:nvSpPr>
        <p:spPr bwMode="auto">
          <a:xfrm>
            <a:off x="696118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Line 366"/>
          <p:cNvSpPr>
            <a:spLocks noChangeShapeType="1"/>
          </p:cNvSpPr>
          <p:nvPr/>
        </p:nvSpPr>
        <p:spPr bwMode="auto">
          <a:xfrm>
            <a:off x="73199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7" name="Rectangle 367"/>
          <p:cNvSpPr>
            <a:spLocks noChangeArrowheads="1"/>
          </p:cNvSpPr>
          <p:nvPr/>
        </p:nvSpPr>
        <p:spPr bwMode="auto">
          <a:xfrm>
            <a:off x="6961188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128" name="Oval 368"/>
          <p:cNvSpPr>
            <a:spLocks noChangeArrowheads="1"/>
          </p:cNvSpPr>
          <p:nvPr/>
        </p:nvSpPr>
        <p:spPr bwMode="auto">
          <a:xfrm>
            <a:off x="6958013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3129" name="Group 369"/>
          <p:cNvGrpSpPr>
            <a:grpSpLocks/>
          </p:cNvGrpSpPr>
          <p:nvPr/>
        </p:nvGrpSpPr>
        <p:grpSpPr bwMode="auto">
          <a:xfrm>
            <a:off x="7043738" y="2684463"/>
            <a:ext cx="179387" cy="65087"/>
            <a:chOff x="2848" y="848"/>
            <a:chExt cx="140" cy="98"/>
          </a:xfrm>
        </p:grpSpPr>
        <p:sp>
          <p:nvSpPr>
            <p:cNvPr id="3413" name="Line 37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4" name="Line 37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5" name="Line 37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30" name="Group 373"/>
          <p:cNvGrpSpPr>
            <a:grpSpLocks/>
          </p:cNvGrpSpPr>
          <p:nvPr/>
        </p:nvGrpSpPr>
        <p:grpSpPr bwMode="auto">
          <a:xfrm flipV="1">
            <a:off x="7043738" y="2684463"/>
            <a:ext cx="179387" cy="65087"/>
            <a:chOff x="2848" y="848"/>
            <a:chExt cx="140" cy="98"/>
          </a:xfrm>
        </p:grpSpPr>
        <p:sp>
          <p:nvSpPr>
            <p:cNvPr id="3410" name="Line 37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1" name="Line 37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2" name="Line 37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31" name="Oval 377"/>
          <p:cNvSpPr>
            <a:spLocks noChangeArrowheads="1"/>
          </p:cNvSpPr>
          <p:nvPr/>
        </p:nvSpPr>
        <p:spPr bwMode="auto">
          <a:xfrm>
            <a:off x="7437438" y="2378075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3132" name="Line 378"/>
          <p:cNvSpPr>
            <a:spLocks noChangeShapeType="1"/>
          </p:cNvSpPr>
          <p:nvPr/>
        </p:nvSpPr>
        <p:spPr bwMode="auto">
          <a:xfrm>
            <a:off x="74374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" name="Line 379"/>
          <p:cNvSpPr>
            <a:spLocks noChangeShapeType="1"/>
          </p:cNvSpPr>
          <p:nvPr/>
        </p:nvSpPr>
        <p:spPr bwMode="auto">
          <a:xfrm>
            <a:off x="77676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4" name="Rectangle 380"/>
          <p:cNvSpPr>
            <a:spLocks noChangeArrowheads="1"/>
          </p:cNvSpPr>
          <p:nvPr/>
        </p:nvSpPr>
        <p:spPr bwMode="auto">
          <a:xfrm>
            <a:off x="7437438" y="2371725"/>
            <a:ext cx="327025" cy="5238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2400">
              <a:solidFill>
                <a:schemeClr val="bg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135" name="Oval 381"/>
          <p:cNvSpPr>
            <a:spLocks noChangeArrowheads="1"/>
          </p:cNvSpPr>
          <p:nvPr/>
        </p:nvSpPr>
        <p:spPr bwMode="auto">
          <a:xfrm>
            <a:off x="7434263" y="2309813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3136" name="Group 382"/>
          <p:cNvGrpSpPr>
            <a:grpSpLocks/>
          </p:cNvGrpSpPr>
          <p:nvPr/>
        </p:nvGrpSpPr>
        <p:grpSpPr bwMode="auto">
          <a:xfrm>
            <a:off x="7513638" y="2332038"/>
            <a:ext cx="163512" cy="57150"/>
            <a:chOff x="2848" y="848"/>
            <a:chExt cx="140" cy="98"/>
          </a:xfrm>
        </p:grpSpPr>
        <p:sp>
          <p:nvSpPr>
            <p:cNvPr id="3407" name="Line 3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8" name="Line 3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9" name="Line 3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37" name="Group 386"/>
          <p:cNvGrpSpPr>
            <a:grpSpLocks/>
          </p:cNvGrpSpPr>
          <p:nvPr/>
        </p:nvGrpSpPr>
        <p:grpSpPr bwMode="auto">
          <a:xfrm flipV="1">
            <a:off x="7513638" y="2330450"/>
            <a:ext cx="163512" cy="58738"/>
            <a:chOff x="2848" y="848"/>
            <a:chExt cx="140" cy="98"/>
          </a:xfrm>
        </p:grpSpPr>
        <p:sp>
          <p:nvSpPr>
            <p:cNvPr id="3404" name="Line 38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5" name="Line 38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6" name="Line 38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38" name="Oval 390"/>
          <p:cNvSpPr>
            <a:spLocks noChangeArrowheads="1"/>
          </p:cNvSpPr>
          <p:nvPr/>
        </p:nvSpPr>
        <p:spPr bwMode="auto">
          <a:xfrm>
            <a:off x="7523163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3139" name="Line 391"/>
          <p:cNvSpPr>
            <a:spLocks noChangeShapeType="1"/>
          </p:cNvSpPr>
          <p:nvPr/>
        </p:nvSpPr>
        <p:spPr bwMode="auto">
          <a:xfrm>
            <a:off x="75231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0" name="Line 392"/>
          <p:cNvSpPr>
            <a:spLocks noChangeShapeType="1"/>
          </p:cNvSpPr>
          <p:nvPr/>
        </p:nvSpPr>
        <p:spPr bwMode="auto">
          <a:xfrm>
            <a:off x="788193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1" name="Rectangle 393"/>
          <p:cNvSpPr>
            <a:spLocks noChangeArrowheads="1"/>
          </p:cNvSpPr>
          <p:nvPr/>
        </p:nvSpPr>
        <p:spPr bwMode="auto">
          <a:xfrm>
            <a:off x="7523163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142" name="Oval 394"/>
          <p:cNvSpPr>
            <a:spLocks noChangeArrowheads="1"/>
          </p:cNvSpPr>
          <p:nvPr/>
        </p:nvSpPr>
        <p:spPr bwMode="auto">
          <a:xfrm>
            <a:off x="7519988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3143" name="Group 395"/>
          <p:cNvGrpSpPr>
            <a:grpSpLocks/>
          </p:cNvGrpSpPr>
          <p:nvPr/>
        </p:nvGrpSpPr>
        <p:grpSpPr bwMode="auto">
          <a:xfrm>
            <a:off x="7605713" y="2684463"/>
            <a:ext cx="179387" cy="65087"/>
            <a:chOff x="2848" y="848"/>
            <a:chExt cx="140" cy="98"/>
          </a:xfrm>
        </p:grpSpPr>
        <p:sp>
          <p:nvSpPr>
            <p:cNvPr id="3401" name="Line 39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2" name="Line 39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3" name="Line 39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44" name="Group 399"/>
          <p:cNvGrpSpPr>
            <a:grpSpLocks/>
          </p:cNvGrpSpPr>
          <p:nvPr/>
        </p:nvGrpSpPr>
        <p:grpSpPr bwMode="auto">
          <a:xfrm flipV="1">
            <a:off x="7605713" y="2684463"/>
            <a:ext cx="179387" cy="65087"/>
            <a:chOff x="2848" y="848"/>
            <a:chExt cx="140" cy="98"/>
          </a:xfrm>
        </p:grpSpPr>
        <p:sp>
          <p:nvSpPr>
            <p:cNvPr id="3398" name="Line 40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9" name="Line 40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0" name="Line 40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45" name="Oval 403"/>
          <p:cNvSpPr>
            <a:spLocks noChangeArrowheads="1"/>
          </p:cNvSpPr>
          <p:nvPr/>
        </p:nvSpPr>
        <p:spPr bwMode="auto">
          <a:xfrm>
            <a:off x="6113463" y="247173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3146" name="Line 404"/>
          <p:cNvSpPr>
            <a:spLocks noChangeShapeType="1"/>
          </p:cNvSpPr>
          <p:nvPr/>
        </p:nvSpPr>
        <p:spPr bwMode="auto">
          <a:xfrm>
            <a:off x="6113463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7" name="Line 405"/>
          <p:cNvSpPr>
            <a:spLocks noChangeShapeType="1"/>
          </p:cNvSpPr>
          <p:nvPr/>
        </p:nvSpPr>
        <p:spPr bwMode="auto">
          <a:xfrm>
            <a:off x="6459538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8" name="Rectangle 406"/>
          <p:cNvSpPr>
            <a:spLocks noChangeArrowheads="1"/>
          </p:cNvSpPr>
          <p:nvPr/>
        </p:nvSpPr>
        <p:spPr bwMode="auto">
          <a:xfrm>
            <a:off x="6113463" y="246380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149" name="Oval 407"/>
          <p:cNvSpPr>
            <a:spLocks noChangeArrowheads="1"/>
          </p:cNvSpPr>
          <p:nvPr/>
        </p:nvSpPr>
        <p:spPr bwMode="auto">
          <a:xfrm>
            <a:off x="6110288" y="240030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3150" name="Group 408"/>
          <p:cNvGrpSpPr>
            <a:grpSpLocks/>
          </p:cNvGrpSpPr>
          <p:nvPr/>
        </p:nvGrpSpPr>
        <p:grpSpPr bwMode="auto">
          <a:xfrm>
            <a:off x="6194425" y="2422525"/>
            <a:ext cx="171450" cy="60325"/>
            <a:chOff x="2848" y="848"/>
            <a:chExt cx="140" cy="98"/>
          </a:xfrm>
        </p:grpSpPr>
        <p:sp>
          <p:nvSpPr>
            <p:cNvPr id="3395" name="Line 4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6" name="Line 4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7" name="Line 4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51" name="Group 412"/>
          <p:cNvGrpSpPr>
            <a:grpSpLocks/>
          </p:cNvGrpSpPr>
          <p:nvPr/>
        </p:nvGrpSpPr>
        <p:grpSpPr bwMode="auto">
          <a:xfrm flipV="1">
            <a:off x="6194425" y="2422525"/>
            <a:ext cx="171450" cy="58738"/>
            <a:chOff x="2848" y="848"/>
            <a:chExt cx="140" cy="98"/>
          </a:xfrm>
        </p:grpSpPr>
        <p:sp>
          <p:nvSpPr>
            <p:cNvPr id="3392" name="Line 41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3" name="Line 41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4" name="Line 41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52" name="Oval 416"/>
          <p:cNvSpPr>
            <a:spLocks noChangeArrowheads="1"/>
          </p:cNvSpPr>
          <p:nvPr/>
        </p:nvSpPr>
        <p:spPr bwMode="auto">
          <a:xfrm>
            <a:off x="5807075" y="362108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3153" name="Line 417"/>
          <p:cNvSpPr>
            <a:spLocks noChangeShapeType="1"/>
          </p:cNvSpPr>
          <p:nvPr/>
        </p:nvSpPr>
        <p:spPr bwMode="auto">
          <a:xfrm>
            <a:off x="5807075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" name="Line 418"/>
          <p:cNvSpPr>
            <a:spLocks noChangeShapeType="1"/>
          </p:cNvSpPr>
          <p:nvPr/>
        </p:nvSpPr>
        <p:spPr bwMode="auto">
          <a:xfrm>
            <a:off x="6153150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5" name="Rectangle 419"/>
          <p:cNvSpPr>
            <a:spLocks noChangeArrowheads="1"/>
          </p:cNvSpPr>
          <p:nvPr/>
        </p:nvSpPr>
        <p:spPr bwMode="auto">
          <a:xfrm>
            <a:off x="5807075" y="361315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240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156" name="Oval 420"/>
          <p:cNvSpPr>
            <a:spLocks noChangeArrowheads="1"/>
          </p:cNvSpPr>
          <p:nvPr/>
        </p:nvSpPr>
        <p:spPr bwMode="auto">
          <a:xfrm>
            <a:off x="5803900" y="354965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3157" name="Group 421"/>
          <p:cNvGrpSpPr>
            <a:grpSpLocks/>
          </p:cNvGrpSpPr>
          <p:nvPr/>
        </p:nvGrpSpPr>
        <p:grpSpPr bwMode="auto">
          <a:xfrm>
            <a:off x="5888038" y="3571875"/>
            <a:ext cx="171450" cy="60325"/>
            <a:chOff x="2848" y="848"/>
            <a:chExt cx="140" cy="98"/>
          </a:xfrm>
        </p:grpSpPr>
        <p:sp>
          <p:nvSpPr>
            <p:cNvPr id="3389" name="Line 4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" name="Line 4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" name="Line 4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58" name="Group 425"/>
          <p:cNvGrpSpPr>
            <a:grpSpLocks/>
          </p:cNvGrpSpPr>
          <p:nvPr/>
        </p:nvGrpSpPr>
        <p:grpSpPr bwMode="auto">
          <a:xfrm flipV="1">
            <a:off x="5888038" y="3571875"/>
            <a:ext cx="171450" cy="58738"/>
            <a:chOff x="2848" y="848"/>
            <a:chExt cx="140" cy="98"/>
          </a:xfrm>
        </p:grpSpPr>
        <p:sp>
          <p:nvSpPr>
            <p:cNvPr id="3386" name="Line 42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" name="Line 42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" name="Line 42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59" name="Line 429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60" name="Line 430"/>
          <p:cNvSpPr>
            <a:spLocks noChangeShapeType="1"/>
          </p:cNvSpPr>
          <p:nvPr/>
        </p:nvSpPr>
        <p:spPr bwMode="auto">
          <a:xfrm>
            <a:off x="7129463" y="3716338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61" name="Line 431"/>
          <p:cNvSpPr>
            <a:spLocks noChangeShapeType="1"/>
          </p:cNvSpPr>
          <p:nvPr/>
        </p:nvSpPr>
        <p:spPr bwMode="auto">
          <a:xfrm>
            <a:off x="7226300" y="3636963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62" name="Line 432"/>
          <p:cNvSpPr>
            <a:spLocks noChangeShapeType="1"/>
          </p:cNvSpPr>
          <p:nvPr/>
        </p:nvSpPr>
        <p:spPr bwMode="auto">
          <a:xfrm flipV="1">
            <a:off x="7462838" y="3722688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63" name="Line 433"/>
          <p:cNvSpPr>
            <a:spLocks noChangeShapeType="1"/>
          </p:cNvSpPr>
          <p:nvPr/>
        </p:nvSpPr>
        <p:spPr bwMode="auto">
          <a:xfrm>
            <a:off x="6161088" y="3643313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64" name="Line 434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65" name="Line 435"/>
          <p:cNvSpPr>
            <a:spLocks noChangeShapeType="1"/>
          </p:cNvSpPr>
          <p:nvPr/>
        </p:nvSpPr>
        <p:spPr bwMode="auto">
          <a:xfrm>
            <a:off x="6022975" y="2319338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66" name="Freeform 436"/>
          <p:cNvSpPr>
            <a:spLocks/>
          </p:cNvSpPr>
          <p:nvPr/>
        </p:nvSpPr>
        <p:spPr bwMode="auto">
          <a:xfrm>
            <a:off x="5343525" y="4325938"/>
            <a:ext cx="2979738" cy="1455737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67" name="Line 437"/>
          <p:cNvSpPr>
            <a:spLocks noChangeShapeType="1"/>
          </p:cNvSpPr>
          <p:nvPr/>
        </p:nvSpPr>
        <p:spPr bwMode="auto">
          <a:xfrm rot="-5400000">
            <a:off x="7578725" y="5062538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8" name="Line 438"/>
          <p:cNvSpPr>
            <a:spLocks noChangeShapeType="1"/>
          </p:cNvSpPr>
          <p:nvPr/>
        </p:nvSpPr>
        <p:spPr bwMode="auto">
          <a:xfrm rot="5400000" flipV="1">
            <a:off x="7724775" y="5343525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9" name="Line 439"/>
          <p:cNvSpPr>
            <a:spLocks noChangeShapeType="1"/>
          </p:cNvSpPr>
          <p:nvPr/>
        </p:nvSpPr>
        <p:spPr bwMode="auto">
          <a:xfrm rot="-5400000">
            <a:off x="7910513" y="5019675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0" name="Group 440"/>
          <p:cNvGrpSpPr>
            <a:grpSpLocks/>
          </p:cNvGrpSpPr>
          <p:nvPr/>
        </p:nvGrpSpPr>
        <p:grpSpPr bwMode="auto">
          <a:xfrm>
            <a:off x="7489825" y="4729163"/>
            <a:ext cx="501650" cy="234950"/>
            <a:chOff x="4701" y="2996"/>
            <a:chExt cx="316" cy="148"/>
          </a:xfrm>
        </p:grpSpPr>
        <p:sp>
          <p:nvSpPr>
            <p:cNvPr id="3373" name="Oval 44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374" name="Line 44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5" name="Line 44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6" name="Rectangle 44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3377" name="Oval 44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grpSp>
          <p:nvGrpSpPr>
            <p:cNvPr id="3378" name="Group 44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383" name="Line 4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" name="Line 4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" name="Line 4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79" name="Group 45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380" name="Line 4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" name="Line 4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" name="Line 4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171" name="Group 454"/>
          <p:cNvGrpSpPr>
            <a:grpSpLocks/>
          </p:cNvGrpSpPr>
          <p:nvPr/>
        </p:nvGrpSpPr>
        <p:grpSpPr bwMode="auto">
          <a:xfrm>
            <a:off x="6673850" y="4452938"/>
            <a:ext cx="501650" cy="234950"/>
            <a:chOff x="3600" y="219"/>
            <a:chExt cx="360" cy="175"/>
          </a:xfrm>
        </p:grpSpPr>
        <p:sp>
          <p:nvSpPr>
            <p:cNvPr id="3360" name="Oval 45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361" name="Line 45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2" name="Line 45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3" name="Rectangle 45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3364" name="Oval 45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grpSp>
          <p:nvGrpSpPr>
            <p:cNvPr id="3365" name="Group 46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370" name="Line 4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71" name="Line 4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72" name="Line 4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66" name="Group 46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367" name="Line 4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68" name="Line 4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69" name="Line 4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172" name="Group 468"/>
          <p:cNvGrpSpPr>
            <a:grpSpLocks/>
          </p:cNvGrpSpPr>
          <p:nvPr/>
        </p:nvGrpSpPr>
        <p:grpSpPr bwMode="auto">
          <a:xfrm>
            <a:off x="6008688" y="4757738"/>
            <a:ext cx="501650" cy="234950"/>
            <a:chOff x="3600" y="219"/>
            <a:chExt cx="360" cy="175"/>
          </a:xfrm>
        </p:grpSpPr>
        <p:sp>
          <p:nvSpPr>
            <p:cNvPr id="3347" name="Oval 46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348" name="Line 47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9" name="Line 47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0" name="Rectangle 47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3351" name="Oval 47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grpSp>
          <p:nvGrpSpPr>
            <p:cNvPr id="3352" name="Group 47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357" name="Line 4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58" name="Line 4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59" name="Line 4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53" name="Group 47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354" name="Line 4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55" name="Line 4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56" name="Line 4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173" name="Line 482"/>
          <p:cNvSpPr>
            <a:spLocks noChangeShapeType="1"/>
          </p:cNvSpPr>
          <p:nvPr/>
        </p:nvSpPr>
        <p:spPr bwMode="auto">
          <a:xfrm>
            <a:off x="7123113" y="4664075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" name="Line 483"/>
          <p:cNvSpPr>
            <a:spLocks noChangeShapeType="1"/>
          </p:cNvSpPr>
          <p:nvPr/>
        </p:nvSpPr>
        <p:spPr bwMode="auto">
          <a:xfrm flipV="1">
            <a:off x="6470650" y="4676775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" name="Line 484"/>
          <p:cNvSpPr>
            <a:spLocks noChangeShapeType="1"/>
          </p:cNvSpPr>
          <p:nvPr/>
        </p:nvSpPr>
        <p:spPr bwMode="auto">
          <a:xfrm flipV="1">
            <a:off x="6513513" y="4879975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" name="Line 485"/>
          <p:cNvSpPr>
            <a:spLocks noChangeShapeType="1"/>
          </p:cNvSpPr>
          <p:nvPr/>
        </p:nvSpPr>
        <p:spPr bwMode="auto">
          <a:xfrm flipH="1">
            <a:off x="5808663" y="4625975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7" name="Line 486"/>
          <p:cNvSpPr>
            <a:spLocks noChangeShapeType="1"/>
          </p:cNvSpPr>
          <p:nvPr/>
        </p:nvSpPr>
        <p:spPr bwMode="auto">
          <a:xfrm>
            <a:off x="5834063" y="4676775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8" name="Line 487"/>
          <p:cNvSpPr>
            <a:spLocks noChangeShapeType="1"/>
          </p:cNvSpPr>
          <p:nvPr/>
        </p:nvSpPr>
        <p:spPr bwMode="auto">
          <a:xfrm>
            <a:off x="5694363" y="5013325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9" name="Line 488"/>
          <p:cNvSpPr>
            <a:spLocks noChangeShapeType="1"/>
          </p:cNvSpPr>
          <p:nvPr/>
        </p:nvSpPr>
        <p:spPr bwMode="auto">
          <a:xfrm>
            <a:off x="5946775" y="5092700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0" name="Line 489"/>
          <p:cNvSpPr>
            <a:spLocks noChangeShapeType="1"/>
          </p:cNvSpPr>
          <p:nvPr/>
        </p:nvSpPr>
        <p:spPr bwMode="auto">
          <a:xfrm flipH="1">
            <a:off x="6186488" y="5000625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1" name="Line 490"/>
          <p:cNvSpPr>
            <a:spLocks noChangeShapeType="1"/>
          </p:cNvSpPr>
          <p:nvPr/>
        </p:nvSpPr>
        <p:spPr bwMode="auto">
          <a:xfrm>
            <a:off x="5999163" y="5089525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2" name="Line 491"/>
          <p:cNvSpPr>
            <a:spLocks noChangeShapeType="1"/>
          </p:cNvSpPr>
          <p:nvPr/>
        </p:nvSpPr>
        <p:spPr bwMode="auto">
          <a:xfrm flipH="1" flipV="1">
            <a:off x="6396038" y="5097463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3" name="Line 492"/>
          <p:cNvSpPr>
            <a:spLocks noChangeShapeType="1"/>
          </p:cNvSpPr>
          <p:nvPr/>
        </p:nvSpPr>
        <p:spPr bwMode="auto">
          <a:xfrm>
            <a:off x="6477000" y="4956175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" name="Line 493"/>
          <p:cNvSpPr>
            <a:spLocks noChangeShapeType="1"/>
          </p:cNvSpPr>
          <p:nvPr/>
        </p:nvSpPr>
        <p:spPr bwMode="auto">
          <a:xfrm>
            <a:off x="5926138" y="4891088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85" name="Group 494"/>
          <p:cNvGrpSpPr>
            <a:grpSpLocks/>
          </p:cNvGrpSpPr>
          <p:nvPr/>
        </p:nvGrpSpPr>
        <p:grpSpPr bwMode="auto">
          <a:xfrm>
            <a:off x="5111750" y="1651000"/>
            <a:ext cx="3021013" cy="3981450"/>
            <a:chOff x="-1203" y="1352"/>
            <a:chExt cx="1903" cy="2508"/>
          </a:xfrm>
        </p:grpSpPr>
        <p:grpSp>
          <p:nvGrpSpPr>
            <p:cNvPr id="3320" name="Group 495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3344" name="Picture 496" descr="lgv_fqmg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45" name="Line 497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46" name="Line 498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3321" name="Picture 499" descr="imgyjavg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322" name="Group 500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3085" name="Object 5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3085" name="Clip" r:id="rId6" imgW="819000" imgH="847800" progId="">
                  <p:embed/>
                </p:oleObj>
              </a:graphicData>
            </a:graphic>
          </p:graphicFrame>
          <p:graphicFrame>
            <p:nvGraphicFramePr>
              <p:cNvPr id="3086" name="Object 5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3086" name="Clip" r:id="rId7" imgW="1266840" imgH="1200240" progId="">
                  <p:embed/>
                </p:oleObj>
              </a:graphicData>
            </a:graphic>
          </p:graphicFrame>
        </p:grpSp>
        <p:grpSp>
          <p:nvGrpSpPr>
            <p:cNvPr id="3323" name="Group 503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3083" name="Object 50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3083" name="Clip" r:id="rId8" imgW="819000" imgH="847800" progId="">
                  <p:embed/>
                </p:oleObj>
              </a:graphicData>
            </a:graphic>
          </p:graphicFrame>
          <p:graphicFrame>
            <p:nvGraphicFramePr>
              <p:cNvPr id="3084" name="Object 50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3084" name="Clip" r:id="rId9" imgW="1266840" imgH="1200240" progId="">
                  <p:embed/>
                </p:oleObj>
              </a:graphicData>
            </a:graphic>
          </p:graphicFrame>
        </p:grpSp>
        <p:graphicFrame>
          <p:nvGraphicFramePr>
            <p:cNvPr id="3074" name="Object 506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p:oleObj spid="_x0000_s3074" name="Clip" r:id="rId10" imgW="1305000" imgH="1085760" progId="">
                <p:embed/>
              </p:oleObj>
            </a:graphicData>
          </a:graphic>
        </p:graphicFrame>
        <p:grpSp>
          <p:nvGrpSpPr>
            <p:cNvPr id="3324" name="Group 507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3336" name="AutoShape 50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3337" name="Rectangle 50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3338" name="Rectangle 51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3339" name="AutoShape 51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3340" name="Line 51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41" name="Line 51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42" name="Rectangle 51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3343" name="Rectangle 51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</p:grpSp>
        <p:graphicFrame>
          <p:nvGraphicFramePr>
            <p:cNvPr id="3075" name="Object 516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p:oleObj spid="_x0000_s3075" name="Clip" r:id="rId11" imgW="1305000" imgH="1085760" progId="">
                <p:embed/>
              </p:oleObj>
            </a:graphicData>
          </a:graphic>
        </p:graphicFrame>
        <p:graphicFrame>
          <p:nvGraphicFramePr>
            <p:cNvPr id="3076" name="Object 517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p:oleObj spid="_x0000_s3076" name="Clip" r:id="rId12" imgW="1305000" imgH="1085760" progId="">
                <p:embed/>
              </p:oleObj>
            </a:graphicData>
          </a:graphic>
        </p:graphicFrame>
        <p:graphicFrame>
          <p:nvGraphicFramePr>
            <p:cNvPr id="3077" name="Object 518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p:oleObj spid="_x0000_s3077" name="Clip" r:id="rId13" imgW="1305000" imgH="1085760" progId="">
                <p:embed/>
              </p:oleObj>
            </a:graphicData>
          </a:graphic>
        </p:graphicFrame>
        <p:graphicFrame>
          <p:nvGraphicFramePr>
            <p:cNvPr id="3078" name="Object 519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p:oleObj spid="_x0000_s3078" name="Clip" r:id="rId14" imgW="1305000" imgH="1085760" progId="">
                <p:embed/>
              </p:oleObj>
            </a:graphicData>
          </a:graphic>
        </p:graphicFrame>
        <p:grpSp>
          <p:nvGrpSpPr>
            <p:cNvPr id="3325" name="Group 520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3081" name="Object 52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3081" name="Clip" r:id="rId15" imgW="819000" imgH="847800" progId="">
                  <p:embed/>
                </p:oleObj>
              </a:graphicData>
            </a:graphic>
          </p:graphicFrame>
          <p:graphicFrame>
            <p:nvGraphicFramePr>
              <p:cNvPr id="3082" name="Object 52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3082" name="Clip" r:id="rId16" imgW="1266840" imgH="1200240" progId="">
                  <p:embed/>
                </p:oleObj>
              </a:graphicData>
            </a:graphic>
          </p:graphicFrame>
        </p:grpSp>
        <p:grpSp>
          <p:nvGrpSpPr>
            <p:cNvPr id="3326" name="Group 523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3079" name="Object 52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3079" name="Clip" r:id="rId17" imgW="819000" imgH="847800" progId="">
                  <p:embed/>
                </p:oleObj>
              </a:graphicData>
            </a:graphic>
          </p:graphicFrame>
          <p:graphicFrame>
            <p:nvGraphicFramePr>
              <p:cNvPr id="3080" name="Object 52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3080" name="Clip" r:id="rId18" imgW="1266840" imgH="1200240" progId="">
                  <p:embed/>
                </p:oleObj>
              </a:graphicData>
            </a:graphic>
          </p:graphicFrame>
        </p:grpSp>
        <p:grpSp>
          <p:nvGrpSpPr>
            <p:cNvPr id="3327" name="Group 526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3328" name="AutoShape 52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3329" name="Rectangle 52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3330" name="Rectangle 52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3331" name="AutoShape 53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3332" name="Line 53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33" name="Line 53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34" name="Rectangle 53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3335" name="Rectangle 53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</p:grpSp>
      </p:grpSp>
      <p:sp>
        <p:nvSpPr>
          <p:cNvPr id="3186" name="Line 535"/>
          <p:cNvSpPr>
            <a:spLocks noChangeShapeType="1"/>
          </p:cNvSpPr>
          <p:nvPr/>
        </p:nvSpPr>
        <p:spPr bwMode="auto">
          <a:xfrm flipH="1">
            <a:off x="6015038" y="3413125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7" name="Line 536"/>
          <p:cNvSpPr>
            <a:spLocks noChangeShapeType="1"/>
          </p:cNvSpPr>
          <p:nvPr/>
        </p:nvSpPr>
        <p:spPr bwMode="auto">
          <a:xfrm flipV="1">
            <a:off x="7312025" y="2395538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8" name="Line 537"/>
          <p:cNvSpPr>
            <a:spLocks noChangeShapeType="1"/>
          </p:cNvSpPr>
          <p:nvPr/>
        </p:nvSpPr>
        <p:spPr bwMode="auto">
          <a:xfrm>
            <a:off x="7138988" y="2568575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9" name="Line 538"/>
          <p:cNvSpPr>
            <a:spLocks noChangeShapeType="1"/>
          </p:cNvSpPr>
          <p:nvPr/>
        </p:nvSpPr>
        <p:spPr bwMode="auto">
          <a:xfrm flipV="1">
            <a:off x="7310438" y="2465388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0" name="Line 539"/>
          <p:cNvSpPr>
            <a:spLocks noChangeShapeType="1"/>
          </p:cNvSpPr>
          <p:nvPr/>
        </p:nvSpPr>
        <p:spPr bwMode="auto">
          <a:xfrm>
            <a:off x="7675563" y="2463800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1" name="Line 540"/>
          <p:cNvSpPr>
            <a:spLocks noChangeShapeType="1"/>
          </p:cNvSpPr>
          <p:nvPr/>
        </p:nvSpPr>
        <p:spPr bwMode="auto">
          <a:xfrm>
            <a:off x="7329488" y="2770188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2" name="Line 541"/>
          <p:cNvSpPr>
            <a:spLocks noChangeShapeType="1"/>
          </p:cNvSpPr>
          <p:nvPr/>
        </p:nvSpPr>
        <p:spPr bwMode="auto">
          <a:xfrm flipV="1">
            <a:off x="5624513" y="3636963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3" name="Line 542"/>
          <p:cNvSpPr>
            <a:spLocks noChangeShapeType="1"/>
          </p:cNvSpPr>
          <p:nvPr/>
        </p:nvSpPr>
        <p:spPr bwMode="auto">
          <a:xfrm flipV="1">
            <a:off x="7743825" y="2163763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4" name="Line 543"/>
          <p:cNvSpPr>
            <a:spLocks noChangeShapeType="1"/>
          </p:cNvSpPr>
          <p:nvPr/>
        </p:nvSpPr>
        <p:spPr bwMode="auto">
          <a:xfrm>
            <a:off x="7883525" y="2760663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5" name="Line 54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6" name="Line 545"/>
          <p:cNvSpPr>
            <a:spLocks noChangeShapeType="1"/>
          </p:cNvSpPr>
          <p:nvPr/>
        </p:nvSpPr>
        <p:spPr bwMode="auto">
          <a:xfrm flipH="1">
            <a:off x="7620000" y="2836863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97" name="Group 546"/>
          <p:cNvGrpSpPr>
            <a:grpSpLocks/>
          </p:cNvGrpSpPr>
          <p:nvPr/>
        </p:nvGrpSpPr>
        <p:grpSpPr bwMode="auto">
          <a:xfrm>
            <a:off x="6672263" y="4454525"/>
            <a:ext cx="501650" cy="234950"/>
            <a:chOff x="4701" y="2996"/>
            <a:chExt cx="316" cy="148"/>
          </a:xfrm>
        </p:grpSpPr>
        <p:sp>
          <p:nvSpPr>
            <p:cNvPr id="3307" name="Oval 54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308" name="Line 54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9" name="Line 54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0" name="Rectangle 55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3311" name="Oval 55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grpSp>
          <p:nvGrpSpPr>
            <p:cNvPr id="3312" name="Group 552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317" name="Line 5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8" name="Line 5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9" name="Line 5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13" name="Group 556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314" name="Line 5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5" name="Line 5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6" name="Line 5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198" name="Group 560"/>
          <p:cNvGrpSpPr>
            <a:grpSpLocks/>
          </p:cNvGrpSpPr>
          <p:nvPr/>
        </p:nvGrpSpPr>
        <p:grpSpPr bwMode="auto">
          <a:xfrm>
            <a:off x="6007100" y="4756150"/>
            <a:ext cx="501650" cy="234950"/>
            <a:chOff x="4701" y="2996"/>
            <a:chExt cx="316" cy="148"/>
          </a:xfrm>
        </p:grpSpPr>
        <p:sp>
          <p:nvSpPr>
            <p:cNvPr id="3294" name="Oval 56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295" name="Line 56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6" name="Line 56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" name="Rectangle 56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3298" name="Oval 56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grpSp>
          <p:nvGrpSpPr>
            <p:cNvPr id="3299" name="Group 56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304" name="Line 5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05" name="Line 5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06" name="Line 5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00" name="Group 57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301" name="Line 57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02" name="Line 57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03" name="Line 57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199" name="Group 574"/>
          <p:cNvGrpSpPr>
            <a:grpSpLocks/>
          </p:cNvGrpSpPr>
          <p:nvPr/>
        </p:nvGrpSpPr>
        <p:grpSpPr bwMode="auto">
          <a:xfrm>
            <a:off x="6837363" y="4941888"/>
            <a:ext cx="290512" cy="404812"/>
            <a:chOff x="4290" y="3130"/>
            <a:chExt cx="183" cy="255"/>
          </a:xfrm>
        </p:grpSpPr>
        <p:pic>
          <p:nvPicPr>
            <p:cNvPr id="3276" name="Picture 575" descr="31u_bnrz[1]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3277" name="Freeform 576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" name="Freeform 577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" name="Freeform 578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" name="Freeform 579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" name="Freeform 580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" name="Freeform 581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" name="Freeform 582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" name="Freeform 583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" name="Freeform 584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" name="Freeform 585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" name="Freeform 586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" name="Freeform 587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" name="Freeform 588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" name="Freeform 589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" name="Freeform 590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" name="Freeform 591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" name="Freeform 592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00" name="Group 593"/>
          <p:cNvGrpSpPr>
            <a:grpSpLocks/>
          </p:cNvGrpSpPr>
          <p:nvPr/>
        </p:nvGrpSpPr>
        <p:grpSpPr bwMode="auto">
          <a:xfrm>
            <a:off x="5394325" y="3403600"/>
            <a:ext cx="290513" cy="404813"/>
            <a:chOff x="4290" y="3130"/>
            <a:chExt cx="183" cy="255"/>
          </a:xfrm>
        </p:grpSpPr>
        <p:pic>
          <p:nvPicPr>
            <p:cNvPr id="3258" name="Picture 594" descr="31u_bnrz[1]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3259" name="Freeform 595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0" name="Freeform 596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1" name="Freeform 597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2" name="Freeform 598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3" name="Freeform 599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4" name="Freeform 600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5" name="Freeform 601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" name="Freeform 602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7" name="Freeform 603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8" name="Freeform 604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9" name="Freeform 605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0" name="Freeform 606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1" name="Freeform 607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2" name="Freeform 608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3" name="Freeform 609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4" name="Freeform 610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5" name="Freeform 611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01" name="Group 613"/>
          <p:cNvGrpSpPr>
            <a:grpSpLocks/>
          </p:cNvGrpSpPr>
          <p:nvPr/>
        </p:nvGrpSpPr>
        <p:grpSpPr bwMode="auto">
          <a:xfrm>
            <a:off x="5214938" y="1423988"/>
            <a:ext cx="814387" cy="854075"/>
            <a:chOff x="4180" y="744"/>
            <a:chExt cx="513" cy="538"/>
          </a:xfrm>
        </p:grpSpPr>
        <p:sp>
          <p:nvSpPr>
            <p:cNvPr id="3251" name="Rectangle 61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252" name="Rectangle 61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253" name="Rectangle 61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254" name="Text Box 61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000">
                  <a:ea typeface="굴림" pitchFamily="34" charset="-127"/>
                </a:rPr>
                <a:t>application</a:t>
              </a:r>
            </a:p>
            <a:p>
              <a:r>
                <a:rPr lang="en-US" altLang="ko-KR" sz="1000">
                  <a:solidFill>
                    <a:schemeClr val="bg1"/>
                  </a:solidFill>
                  <a:ea typeface="굴림" pitchFamily="34" charset="-127"/>
                </a:rPr>
                <a:t>transport</a:t>
              </a:r>
              <a:endParaRPr lang="en-US" altLang="ko-KR" sz="1000">
                <a:ea typeface="굴림" pitchFamily="34" charset="-127"/>
              </a:endParaRPr>
            </a:p>
            <a:p>
              <a:r>
                <a:rPr lang="en-US" altLang="ko-KR" sz="1000">
                  <a:ea typeface="굴림" pitchFamily="34" charset="-127"/>
                </a:rPr>
                <a:t>network</a:t>
              </a:r>
            </a:p>
            <a:p>
              <a:r>
                <a:rPr lang="en-US" altLang="ko-KR" sz="1000">
                  <a:ea typeface="굴림" pitchFamily="34" charset="-127"/>
                </a:rPr>
                <a:t>data link</a:t>
              </a:r>
            </a:p>
            <a:p>
              <a:r>
                <a:rPr lang="en-US" altLang="ko-KR" sz="1000">
                  <a:ea typeface="굴림" pitchFamily="34" charset="-127"/>
                </a:rPr>
                <a:t>physical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3255" name="Line 61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" name="Line 61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7" name="Line 62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02" name="Group 245"/>
          <p:cNvGrpSpPr>
            <a:grpSpLocks/>
          </p:cNvGrpSpPr>
          <p:nvPr/>
        </p:nvGrpSpPr>
        <p:grpSpPr bwMode="auto">
          <a:xfrm>
            <a:off x="5961063" y="1987550"/>
            <a:ext cx="814387" cy="701675"/>
            <a:chOff x="2923" y="3345"/>
            <a:chExt cx="513" cy="442"/>
          </a:xfrm>
        </p:grpSpPr>
        <p:sp>
          <p:nvSpPr>
            <p:cNvPr id="3246" name="Rectangle 24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247" name="Rectangle 24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248" name="Text Box 24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altLang="ko-KR" sz="1000">
                <a:ea typeface="굴림" pitchFamily="34" charset="-127"/>
              </a:endParaRPr>
            </a:p>
            <a:p>
              <a:r>
                <a:rPr lang="en-US" altLang="ko-KR" sz="1000">
                  <a:ea typeface="굴림" pitchFamily="34" charset="-127"/>
                </a:rPr>
                <a:t>network</a:t>
              </a:r>
            </a:p>
            <a:p>
              <a:r>
                <a:rPr lang="en-US" altLang="ko-KR" sz="1000">
                  <a:ea typeface="굴림" pitchFamily="34" charset="-127"/>
                </a:rPr>
                <a:t>data link</a:t>
              </a:r>
            </a:p>
            <a:p>
              <a:r>
                <a:rPr lang="en-US" altLang="ko-KR" sz="1000">
                  <a:ea typeface="굴림" pitchFamily="34" charset="-127"/>
                </a:rPr>
                <a:t>physical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3249" name="Line 24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0" name="Line 25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03" name="Group 637"/>
          <p:cNvGrpSpPr>
            <a:grpSpLocks/>
          </p:cNvGrpSpPr>
          <p:nvPr/>
        </p:nvGrpSpPr>
        <p:grpSpPr bwMode="auto">
          <a:xfrm>
            <a:off x="7132638" y="4359275"/>
            <a:ext cx="814387" cy="701675"/>
            <a:chOff x="2923" y="3345"/>
            <a:chExt cx="513" cy="442"/>
          </a:xfrm>
        </p:grpSpPr>
        <p:sp>
          <p:nvSpPr>
            <p:cNvPr id="3241" name="Rectangle 63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242" name="Rectangle 63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243" name="Text Box 64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altLang="ko-KR" sz="1000">
                <a:ea typeface="굴림" pitchFamily="34" charset="-127"/>
              </a:endParaRPr>
            </a:p>
            <a:p>
              <a:r>
                <a:rPr lang="en-US" altLang="ko-KR" sz="1000">
                  <a:ea typeface="굴림" pitchFamily="34" charset="-127"/>
                </a:rPr>
                <a:t>network</a:t>
              </a:r>
            </a:p>
            <a:p>
              <a:r>
                <a:rPr lang="en-US" altLang="ko-KR" sz="1000">
                  <a:ea typeface="굴림" pitchFamily="34" charset="-127"/>
                </a:rPr>
                <a:t>data link</a:t>
              </a:r>
            </a:p>
            <a:p>
              <a:r>
                <a:rPr lang="en-US" altLang="ko-KR" sz="1000">
                  <a:ea typeface="굴림" pitchFamily="34" charset="-127"/>
                </a:rPr>
                <a:t>physical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3244" name="Line 64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5" name="Line 64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04" name="Group 643"/>
          <p:cNvGrpSpPr>
            <a:grpSpLocks/>
          </p:cNvGrpSpPr>
          <p:nvPr/>
        </p:nvGrpSpPr>
        <p:grpSpPr bwMode="auto">
          <a:xfrm>
            <a:off x="6400800" y="4011613"/>
            <a:ext cx="814388" cy="701675"/>
            <a:chOff x="2923" y="3345"/>
            <a:chExt cx="513" cy="442"/>
          </a:xfrm>
        </p:grpSpPr>
        <p:sp>
          <p:nvSpPr>
            <p:cNvPr id="3236" name="Rectangle 64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237" name="Rectangle 64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238" name="Text Box 64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altLang="ko-KR" sz="1000">
                <a:ea typeface="굴림" pitchFamily="34" charset="-127"/>
              </a:endParaRPr>
            </a:p>
            <a:p>
              <a:r>
                <a:rPr lang="en-US" altLang="ko-KR" sz="1000">
                  <a:ea typeface="굴림" pitchFamily="34" charset="-127"/>
                </a:rPr>
                <a:t>network</a:t>
              </a:r>
            </a:p>
            <a:p>
              <a:r>
                <a:rPr lang="en-US" altLang="ko-KR" sz="1000">
                  <a:ea typeface="굴림" pitchFamily="34" charset="-127"/>
                </a:rPr>
                <a:t>data link</a:t>
              </a:r>
            </a:p>
            <a:p>
              <a:r>
                <a:rPr lang="en-US" altLang="ko-KR" sz="1000">
                  <a:ea typeface="굴림" pitchFamily="34" charset="-127"/>
                </a:rPr>
                <a:t>physical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3239" name="Line 64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0" name="Line 64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05" name="Group 649"/>
          <p:cNvGrpSpPr>
            <a:grpSpLocks/>
          </p:cNvGrpSpPr>
          <p:nvPr/>
        </p:nvGrpSpPr>
        <p:grpSpPr bwMode="auto">
          <a:xfrm>
            <a:off x="6942138" y="3538538"/>
            <a:ext cx="814387" cy="701675"/>
            <a:chOff x="2923" y="3345"/>
            <a:chExt cx="513" cy="442"/>
          </a:xfrm>
        </p:grpSpPr>
        <p:sp>
          <p:nvSpPr>
            <p:cNvPr id="3231" name="Rectangle 65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232" name="Rectangle 65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233" name="Text Box 65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altLang="ko-KR" sz="1000">
                <a:ea typeface="굴림" pitchFamily="34" charset="-127"/>
              </a:endParaRPr>
            </a:p>
            <a:p>
              <a:r>
                <a:rPr lang="en-US" altLang="ko-KR" sz="1000">
                  <a:ea typeface="굴림" pitchFamily="34" charset="-127"/>
                </a:rPr>
                <a:t>network</a:t>
              </a:r>
            </a:p>
            <a:p>
              <a:r>
                <a:rPr lang="en-US" altLang="ko-KR" sz="1000">
                  <a:ea typeface="굴림" pitchFamily="34" charset="-127"/>
                </a:rPr>
                <a:t>data link</a:t>
              </a:r>
            </a:p>
            <a:p>
              <a:r>
                <a:rPr lang="en-US" altLang="ko-KR" sz="1000">
                  <a:ea typeface="굴림" pitchFamily="34" charset="-127"/>
                </a:rPr>
                <a:t>physical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3234" name="Line 65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5" name="Line 65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06" name="Group 655"/>
          <p:cNvGrpSpPr>
            <a:grpSpLocks/>
          </p:cNvGrpSpPr>
          <p:nvPr/>
        </p:nvGrpSpPr>
        <p:grpSpPr bwMode="auto">
          <a:xfrm>
            <a:off x="6494463" y="3176588"/>
            <a:ext cx="814387" cy="701675"/>
            <a:chOff x="2923" y="3345"/>
            <a:chExt cx="513" cy="442"/>
          </a:xfrm>
        </p:grpSpPr>
        <p:sp>
          <p:nvSpPr>
            <p:cNvPr id="3226" name="Rectangle 65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227" name="Rectangle 65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228" name="Text Box 65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altLang="ko-KR" sz="1000">
                <a:ea typeface="굴림" pitchFamily="34" charset="-127"/>
              </a:endParaRPr>
            </a:p>
            <a:p>
              <a:r>
                <a:rPr lang="en-US" altLang="ko-KR" sz="1000">
                  <a:ea typeface="굴림" pitchFamily="34" charset="-127"/>
                </a:rPr>
                <a:t>network</a:t>
              </a:r>
            </a:p>
            <a:p>
              <a:r>
                <a:rPr lang="en-US" altLang="ko-KR" sz="1000">
                  <a:ea typeface="굴림" pitchFamily="34" charset="-127"/>
                </a:rPr>
                <a:t>data link</a:t>
              </a:r>
            </a:p>
            <a:p>
              <a:r>
                <a:rPr lang="en-US" altLang="ko-KR" sz="1000">
                  <a:ea typeface="굴림" pitchFamily="34" charset="-127"/>
                </a:rPr>
                <a:t>physical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3229" name="Line 65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0" name="Line 66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07" name="Group 661"/>
          <p:cNvGrpSpPr>
            <a:grpSpLocks/>
          </p:cNvGrpSpPr>
          <p:nvPr/>
        </p:nvGrpSpPr>
        <p:grpSpPr bwMode="auto">
          <a:xfrm>
            <a:off x="6775450" y="2228850"/>
            <a:ext cx="814388" cy="701675"/>
            <a:chOff x="2923" y="3345"/>
            <a:chExt cx="513" cy="442"/>
          </a:xfrm>
        </p:grpSpPr>
        <p:sp>
          <p:nvSpPr>
            <p:cNvPr id="3221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222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223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altLang="ko-KR" sz="1000">
                <a:ea typeface="굴림" pitchFamily="34" charset="-127"/>
              </a:endParaRPr>
            </a:p>
            <a:p>
              <a:r>
                <a:rPr lang="en-US" altLang="ko-KR" sz="1000">
                  <a:ea typeface="굴림" pitchFamily="34" charset="-127"/>
                </a:rPr>
                <a:t>network</a:t>
              </a:r>
            </a:p>
            <a:p>
              <a:r>
                <a:rPr lang="en-US" altLang="ko-KR" sz="1000">
                  <a:ea typeface="굴림" pitchFamily="34" charset="-127"/>
                </a:rPr>
                <a:t>data link</a:t>
              </a:r>
            </a:p>
            <a:p>
              <a:r>
                <a:rPr lang="en-US" altLang="ko-KR" sz="1000">
                  <a:ea typeface="굴림" pitchFamily="34" charset="-127"/>
                </a:rPr>
                <a:t>physical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3224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08" name="Group 623"/>
          <p:cNvGrpSpPr>
            <a:grpSpLocks/>
          </p:cNvGrpSpPr>
          <p:nvPr/>
        </p:nvGrpSpPr>
        <p:grpSpPr bwMode="auto">
          <a:xfrm>
            <a:off x="7972425" y="4392613"/>
            <a:ext cx="814388" cy="854075"/>
            <a:chOff x="4180" y="744"/>
            <a:chExt cx="513" cy="538"/>
          </a:xfrm>
        </p:grpSpPr>
        <p:sp>
          <p:nvSpPr>
            <p:cNvPr id="3214" name="Rectangle 6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215" name="Rectangle 6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216" name="Rectangle 6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217" name="Text Box 6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000">
                  <a:ea typeface="굴림" pitchFamily="34" charset="-127"/>
                </a:rPr>
                <a:t>application</a:t>
              </a:r>
            </a:p>
            <a:p>
              <a:r>
                <a:rPr lang="en-US" altLang="ko-KR" sz="1000">
                  <a:solidFill>
                    <a:schemeClr val="bg1"/>
                  </a:solidFill>
                  <a:ea typeface="굴림" pitchFamily="34" charset="-127"/>
                </a:rPr>
                <a:t>transport</a:t>
              </a:r>
              <a:endParaRPr lang="en-US" altLang="ko-KR" sz="1000">
                <a:ea typeface="굴림" pitchFamily="34" charset="-127"/>
              </a:endParaRPr>
            </a:p>
            <a:p>
              <a:r>
                <a:rPr lang="en-US" altLang="ko-KR" sz="1000">
                  <a:ea typeface="굴림" pitchFamily="34" charset="-127"/>
                </a:rPr>
                <a:t>network</a:t>
              </a:r>
            </a:p>
            <a:p>
              <a:r>
                <a:rPr lang="en-US" altLang="ko-KR" sz="1000">
                  <a:ea typeface="굴림" pitchFamily="34" charset="-127"/>
                </a:rPr>
                <a:t>data link</a:t>
              </a:r>
            </a:p>
            <a:p>
              <a:r>
                <a:rPr lang="en-US" altLang="ko-KR" sz="1000">
                  <a:ea typeface="굴림" pitchFamily="34" charset="-127"/>
                </a:rPr>
                <a:t>physical</a:t>
              </a:r>
              <a:endParaRPr lang="en-US" altLang="ko-KR" sz="2400"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3218" name="Line 6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9" name="Line 6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0" name="Line 6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09" name="Group 632"/>
          <p:cNvGrpSpPr>
            <a:grpSpLocks/>
          </p:cNvGrpSpPr>
          <p:nvPr/>
        </p:nvGrpSpPr>
        <p:grpSpPr bwMode="auto">
          <a:xfrm rot="2937887">
            <a:off x="5241925" y="2987675"/>
            <a:ext cx="3781425" cy="434975"/>
            <a:chOff x="2937" y="3579"/>
            <a:chExt cx="2382" cy="274"/>
          </a:xfrm>
        </p:grpSpPr>
        <p:sp>
          <p:nvSpPr>
            <p:cNvPr id="3210" name="Rectangle 633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3211" name="Text Box 634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ea typeface="굴림" pitchFamily="34" charset="-127"/>
                </a:rPr>
                <a:t>logical end-end transport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3212" name="Freeform 635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3" name="Freeform 636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649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7850138D-514C-4496-A93D-876BCDB0E4CA}" type="slidenum">
              <a:rPr lang="en-US" altLang="ko-KR" smtClean="0">
                <a:ea typeface="굴림" pitchFamily="34" charset="-127"/>
              </a:rPr>
              <a:pPr/>
              <a:t>90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Causes/costs of congestion: scenario 1</a:t>
            </a:r>
            <a:r>
              <a:rPr lang="en-US" altLang="ko-KR" smtClean="0">
                <a:ea typeface="굴림" pitchFamily="34" charset="-127"/>
              </a:rPr>
              <a:t> 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447800"/>
            <a:ext cx="3152775" cy="4648200"/>
          </a:xfrm>
        </p:spPr>
        <p:txBody>
          <a:bodyPr/>
          <a:lstStyle/>
          <a:p>
            <a:r>
              <a:rPr lang="en-US" altLang="ko-KR" sz="2400" u="sng" dirty="0" smtClean="0">
                <a:ea typeface="굴림" pitchFamily="34" charset="-127"/>
              </a:rPr>
              <a:t>two</a:t>
            </a:r>
            <a:r>
              <a:rPr lang="en-US" altLang="ko-KR" sz="2400" dirty="0" smtClean="0">
                <a:ea typeface="굴림" pitchFamily="34" charset="-127"/>
              </a:rPr>
              <a:t> senders, </a:t>
            </a:r>
            <a:r>
              <a:rPr lang="en-US" altLang="ko-KR" sz="2400" u="sng" dirty="0" smtClean="0">
                <a:ea typeface="굴림" pitchFamily="34" charset="-127"/>
              </a:rPr>
              <a:t>two</a:t>
            </a:r>
            <a:r>
              <a:rPr lang="en-US" altLang="ko-KR" sz="2400" dirty="0" smtClean="0">
                <a:ea typeface="굴림" pitchFamily="34" charset="-127"/>
              </a:rPr>
              <a:t> receivers</a:t>
            </a:r>
          </a:p>
          <a:p>
            <a:r>
              <a:rPr lang="en-US" altLang="ko-KR" sz="2400" dirty="0" smtClean="0">
                <a:ea typeface="굴림" pitchFamily="34" charset="-127"/>
              </a:rPr>
              <a:t>one router, </a:t>
            </a:r>
            <a:r>
              <a:rPr lang="en-US" altLang="ko-KR" sz="2400" i="1" u="sng" dirty="0" smtClean="0">
                <a:solidFill>
                  <a:srgbClr val="0070C0"/>
                </a:solidFill>
                <a:ea typeface="굴림" pitchFamily="34" charset="-127"/>
              </a:rPr>
              <a:t>infinite</a:t>
            </a:r>
            <a:r>
              <a:rPr lang="en-US" altLang="ko-KR" sz="2400" dirty="0" smtClean="0">
                <a:ea typeface="굴림" pitchFamily="34" charset="-127"/>
              </a:rPr>
              <a:t> buffers </a:t>
            </a:r>
          </a:p>
          <a:p>
            <a:r>
              <a:rPr lang="en-US" altLang="ko-KR" sz="2400" u="sng" dirty="0" smtClean="0">
                <a:ea typeface="굴림" pitchFamily="34" charset="-127"/>
              </a:rPr>
              <a:t>no retransmission</a:t>
            </a:r>
          </a:p>
          <a:p>
            <a:endParaRPr lang="en-US" altLang="ko-KR" sz="2400" dirty="0" smtClean="0">
              <a:ea typeface="굴림" pitchFamily="34" charset="-127"/>
            </a:endParaRPr>
          </a:p>
        </p:txBody>
      </p:sp>
      <p:sp>
        <p:nvSpPr>
          <p:cNvPr id="10650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80760" y="4171949"/>
            <a:ext cx="2773680" cy="2295525"/>
          </a:xfrm>
        </p:spPr>
        <p:txBody>
          <a:bodyPr/>
          <a:lstStyle/>
          <a:p>
            <a:r>
              <a:rPr lang="en-US" altLang="ko-KR" sz="2400" dirty="0" smtClean="0">
                <a:solidFill>
                  <a:schemeClr val="accent2"/>
                </a:solidFill>
                <a:ea typeface="굴림" pitchFamily="34" charset="-127"/>
              </a:rPr>
              <a:t>large (queuing) delays when congested</a:t>
            </a:r>
          </a:p>
          <a:p>
            <a:r>
              <a:rPr lang="en-US" altLang="ko-KR" sz="2400" dirty="0" smtClean="0">
                <a:ea typeface="굴림" pitchFamily="34" charset="-127"/>
              </a:rPr>
              <a:t>maximum achievable throughput</a:t>
            </a:r>
          </a:p>
        </p:txBody>
      </p:sp>
      <p:pic>
        <p:nvPicPr>
          <p:cNvPr id="106503" name="Picture 6" descr="congestion_perf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3891556"/>
            <a:ext cx="5883275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6504" name="Group 243"/>
          <p:cNvGrpSpPr>
            <a:grpSpLocks/>
          </p:cNvGrpSpPr>
          <p:nvPr/>
        </p:nvGrpSpPr>
        <p:grpSpPr bwMode="auto">
          <a:xfrm>
            <a:off x="3302000" y="1322388"/>
            <a:ext cx="5407024" cy="2559050"/>
            <a:chOff x="1401" y="2704"/>
            <a:chExt cx="3406" cy="1612"/>
          </a:xfrm>
        </p:grpSpPr>
        <p:sp>
          <p:nvSpPr>
            <p:cNvPr id="106505" name="Oval 7"/>
            <p:cNvSpPr>
              <a:spLocks noChangeArrowheads="1"/>
            </p:cNvSpPr>
            <p:nvPr/>
          </p:nvSpPr>
          <p:spPr bwMode="auto">
            <a:xfrm>
              <a:off x="2871" y="3774"/>
              <a:ext cx="670" cy="14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6506" name="Line 8"/>
            <p:cNvSpPr>
              <a:spLocks noChangeShapeType="1"/>
            </p:cNvSpPr>
            <p:nvPr/>
          </p:nvSpPr>
          <p:spPr bwMode="auto">
            <a:xfrm>
              <a:off x="2871" y="3762"/>
              <a:ext cx="0" cy="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7" name="Line 9"/>
            <p:cNvSpPr>
              <a:spLocks noChangeShapeType="1"/>
            </p:cNvSpPr>
            <p:nvPr/>
          </p:nvSpPr>
          <p:spPr bwMode="auto">
            <a:xfrm>
              <a:off x="3541" y="3762"/>
              <a:ext cx="0" cy="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8" name="Rectangle 10"/>
            <p:cNvSpPr>
              <a:spLocks noChangeArrowheads="1"/>
            </p:cNvSpPr>
            <p:nvPr/>
          </p:nvSpPr>
          <p:spPr bwMode="auto">
            <a:xfrm>
              <a:off x="2871" y="3762"/>
              <a:ext cx="159" cy="90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ko-KR" altLang="ko-KR" sz="2000">
                <a:solidFill>
                  <a:schemeClr val="tx2"/>
                </a:solidFill>
                <a:ea typeface="굴림" pitchFamily="34" charset="-127"/>
              </a:endParaRPr>
            </a:p>
          </p:txBody>
        </p:sp>
        <p:sp>
          <p:nvSpPr>
            <p:cNvPr id="106509" name="Rectangle 11"/>
            <p:cNvSpPr>
              <a:spLocks noChangeArrowheads="1"/>
            </p:cNvSpPr>
            <p:nvPr/>
          </p:nvSpPr>
          <p:spPr bwMode="auto">
            <a:xfrm>
              <a:off x="3338" y="3756"/>
              <a:ext cx="203" cy="90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ko-KR" altLang="ko-KR" sz="2000">
                <a:solidFill>
                  <a:schemeClr val="tx2"/>
                </a:solidFill>
                <a:ea typeface="굴림" pitchFamily="34" charset="-127"/>
              </a:endParaRPr>
            </a:p>
          </p:txBody>
        </p:sp>
        <p:sp>
          <p:nvSpPr>
            <p:cNvPr id="106510" name="Oval 12"/>
            <p:cNvSpPr>
              <a:spLocks noChangeArrowheads="1"/>
            </p:cNvSpPr>
            <p:nvPr/>
          </p:nvSpPr>
          <p:spPr bwMode="auto">
            <a:xfrm>
              <a:off x="2864" y="3656"/>
              <a:ext cx="670" cy="17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grpSp>
          <p:nvGrpSpPr>
            <p:cNvPr id="106511" name="Group 13"/>
            <p:cNvGrpSpPr>
              <a:grpSpLocks/>
            </p:cNvGrpSpPr>
            <p:nvPr/>
          </p:nvGrpSpPr>
          <p:grpSpPr bwMode="auto">
            <a:xfrm>
              <a:off x="3026" y="3693"/>
              <a:ext cx="332" cy="101"/>
              <a:chOff x="2848" y="848"/>
              <a:chExt cx="140" cy="98"/>
            </a:xfrm>
          </p:grpSpPr>
          <p:sp>
            <p:nvSpPr>
              <p:cNvPr id="10673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73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74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6512" name="Group 17"/>
            <p:cNvGrpSpPr>
              <a:grpSpLocks/>
            </p:cNvGrpSpPr>
            <p:nvPr/>
          </p:nvGrpSpPr>
          <p:grpSpPr bwMode="auto">
            <a:xfrm flipV="1">
              <a:off x="3026" y="3692"/>
              <a:ext cx="332" cy="100"/>
              <a:chOff x="2848" y="848"/>
              <a:chExt cx="140" cy="98"/>
            </a:xfrm>
          </p:grpSpPr>
          <p:sp>
            <p:nvSpPr>
              <p:cNvPr id="106735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736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737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6513" name="Text Box 21"/>
            <p:cNvSpPr txBox="1">
              <a:spLocks noChangeArrowheads="1"/>
            </p:cNvSpPr>
            <p:nvPr/>
          </p:nvSpPr>
          <p:spPr bwMode="auto">
            <a:xfrm>
              <a:off x="3026" y="3250"/>
              <a:ext cx="89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1" hangingPunct="1"/>
              <a:r>
                <a:rPr lang="en-US" altLang="ko-KR" sz="1000">
                  <a:solidFill>
                    <a:schemeClr val="tx2"/>
                  </a:solidFill>
                  <a:latin typeface="Arial" pitchFamily="34" charset="0"/>
                  <a:ea typeface="굴림" pitchFamily="34" charset="-127"/>
                </a:rPr>
                <a:t>unlimited shared output link buffers</a:t>
              </a:r>
              <a:endParaRPr lang="en-US" altLang="ko-KR" sz="2000">
                <a:solidFill>
                  <a:schemeClr val="tx2"/>
                </a:solidFill>
                <a:ea typeface="굴림" pitchFamily="34" charset="-127"/>
              </a:endParaRPr>
            </a:p>
          </p:txBody>
        </p:sp>
        <p:sp>
          <p:nvSpPr>
            <p:cNvPr id="106514" name="Line 22"/>
            <p:cNvSpPr>
              <a:spLocks noChangeShapeType="1"/>
            </p:cNvSpPr>
            <p:nvPr/>
          </p:nvSpPr>
          <p:spPr bwMode="auto">
            <a:xfrm flipH="1">
              <a:off x="2168" y="3544"/>
              <a:ext cx="582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5" name="Line 23"/>
            <p:cNvSpPr>
              <a:spLocks noChangeShapeType="1"/>
            </p:cNvSpPr>
            <p:nvPr/>
          </p:nvSpPr>
          <p:spPr bwMode="auto">
            <a:xfrm flipH="1">
              <a:off x="2474" y="3544"/>
              <a:ext cx="2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516" name="Group 24"/>
            <p:cNvGrpSpPr>
              <a:grpSpLocks/>
            </p:cNvGrpSpPr>
            <p:nvPr/>
          </p:nvGrpSpPr>
          <p:grpSpPr bwMode="auto">
            <a:xfrm>
              <a:off x="1988" y="2704"/>
              <a:ext cx="617" cy="947"/>
              <a:chOff x="12464" y="10193"/>
              <a:chExt cx="1481" cy="2272"/>
            </a:xfrm>
          </p:grpSpPr>
          <p:grpSp>
            <p:nvGrpSpPr>
              <p:cNvPr id="106687" name="Group 25"/>
              <p:cNvGrpSpPr>
                <a:grpSpLocks/>
              </p:cNvGrpSpPr>
              <p:nvPr/>
            </p:nvGrpSpPr>
            <p:grpSpPr bwMode="auto">
              <a:xfrm>
                <a:off x="12464" y="11102"/>
                <a:ext cx="1481" cy="1363"/>
                <a:chOff x="5850" y="13487"/>
                <a:chExt cx="2023" cy="1840"/>
              </a:xfrm>
            </p:grpSpPr>
            <p:sp>
              <p:nvSpPr>
                <p:cNvPr id="106696" name="Freeform 26"/>
                <p:cNvSpPr>
                  <a:spLocks/>
                </p:cNvSpPr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>
                    <a:gd name="T0" fmla="*/ 570 w 2023"/>
                    <a:gd name="T1" fmla="*/ 121 h 1695"/>
                    <a:gd name="T2" fmla="*/ 575 w 2023"/>
                    <a:gd name="T3" fmla="*/ 120 h 1695"/>
                    <a:gd name="T4" fmla="*/ 586 w 2023"/>
                    <a:gd name="T5" fmla="*/ 116 h 1695"/>
                    <a:gd name="T6" fmla="*/ 607 w 2023"/>
                    <a:gd name="T7" fmla="*/ 108 h 1695"/>
                    <a:gd name="T8" fmla="*/ 636 w 2023"/>
                    <a:gd name="T9" fmla="*/ 101 h 1695"/>
                    <a:gd name="T10" fmla="*/ 672 w 2023"/>
                    <a:gd name="T11" fmla="*/ 90 h 1695"/>
                    <a:gd name="T12" fmla="*/ 718 w 2023"/>
                    <a:gd name="T13" fmla="*/ 79 h 1695"/>
                    <a:gd name="T14" fmla="*/ 771 w 2023"/>
                    <a:gd name="T15" fmla="*/ 67 h 1695"/>
                    <a:gd name="T16" fmla="*/ 834 w 2023"/>
                    <a:gd name="T17" fmla="*/ 55 h 1695"/>
                    <a:gd name="T18" fmla="*/ 904 w 2023"/>
                    <a:gd name="T19" fmla="*/ 43 h 1695"/>
                    <a:gd name="T20" fmla="*/ 982 w 2023"/>
                    <a:gd name="T21" fmla="*/ 33 h 1695"/>
                    <a:gd name="T22" fmla="*/ 1071 w 2023"/>
                    <a:gd name="T23" fmla="*/ 22 h 1695"/>
                    <a:gd name="T24" fmla="*/ 1166 w 2023"/>
                    <a:gd name="T25" fmla="*/ 13 h 1695"/>
                    <a:gd name="T26" fmla="*/ 1271 w 2023"/>
                    <a:gd name="T27" fmla="*/ 7 h 1695"/>
                    <a:gd name="T28" fmla="*/ 1384 w 2023"/>
                    <a:gd name="T29" fmla="*/ 1 h 1695"/>
                    <a:gd name="T30" fmla="*/ 1506 w 2023"/>
                    <a:gd name="T31" fmla="*/ 0 h 1695"/>
                    <a:gd name="T32" fmla="*/ 1636 w 2023"/>
                    <a:gd name="T33" fmla="*/ 1 h 1695"/>
                    <a:gd name="T34" fmla="*/ 1692 w 2023"/>
                    <a:gd name="T35" fmla="*/ 233 h 1695"/>
                    <a:gd name="T36" fmla="*/ 1713 w 2023"/>
                    <a:gd name="T37" fmla="*/ 243 h 1695"/>
                    <a:gd name="T38" fmla="*/ 1758 w 2023"/>
                    <a:gd name="T39" fmla="*/ 274 h 1695"/>
                    <a:gd name="T40" fmla="*/ 1806 w 2023"/>
                    <a:gd name="T41" fmla="*/ 329 h 1695"/>
                    <a:gd name="T42" fmla="*/ 1836 w 2023"/>
                    <a:gd name="T43" fmla="*/ 409 h 1695"/>
                    <a:gd name="T44" fmla="*/ 1955 w 2023"/>
                    <a:gd name="T45" fmla="*/ 948 h 1695"/>
                    <a:gd name="T46" fmla="*/ 2003 w 2023"/>
                    <a:gd name="T47" fmla="*/ 1171 h 1695"/>
                    <a:gd name="T48" fmla="*/ 2011 w 2023"/>
                    <a:gd name="T49" fmla="*/ 1188 h 1695"/>
                    <a:gd name="T50" fmla="*/ 2022 w 2023"/>
                    <a:gd name="T51" fmla="*/ 1231 h 1695"/>
                    <a:gd name="T52" fmla="*/ 2021 w 2023"/>
                    <a:gd name="T53" fmla="*/ 1297 h 1695"/>
                    <a:gd name="T54" fmla="*/ 1992 w 2023"/>
                    <a:gd name="T55" fmla="*/ 1380 h 1695"/>
                    <a:gd name="T56" fmla="*/ 0 w 2023"/>
                    <a:gd name="T57" fmla="*/ 1328 h 1695"/>
                    <a:gd name="T58" fmla="*/ 199 w 2023"/>
                    <a:gd name="T59" fmla="*/ 1223 h 1695"/>
                    <a:gd name="T60" fmla="*/ 200 w 2023"/>
                    <a:gd name="T61" fmla="*/ 232 h 1695"/>
                    <a:gd name="T62" fmla="*/ 210 w 2023"/>
                    <a:gd name="T63" fmla="*/ 226 h 1695"/>
                    <a:gd name="T64" fmla="*/ 230 w 2023"/>
                    <a:gd name="T65" fmla="*/ 214 h 1695"/>
                    <a:gd name="T66" fmla="*/ 259 w 2023"/>
                    <a:gd name="T67" fmla="*/ 201 h 1695"/>
                    <a:gd name="T68" fmla="*/ 297 w 2023"/>
                    <a:gd name="T69" fmla="*/ 189 h 1695"/>
                    <a:gd name="T70" fmla="*/ 344 w 2023"/>
                    <a:gd name="T71" fmla="*/ 183 h 1695"/>
                    <a:gd name="T72" fmla="*/ 399 w 2023"/>
                    <a:gd name="T73" fmla="*/ 181 h 1695"/>
                    <a:gd name="T74" fmla="*/ 464 w 2023"/>
                    <a:gd name="T75" fmla="*/ 191 h 1695"/>
                    <a:gd name="T76" fmla="*/ 548 w 2023"/>
                    <a:gd name="T77" fmla="*/ 225 h 169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023"/>
                    <a:gd name="T118" fmla="*/ 0 h 1695"/>
                    <a:gd name="T119" fmla="*/ 2023 w 2023"/>
                    <a:gd name="T120" fmla="*/ 1695 h 169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97" name="Freeform 27"/>
                <p:cNvSpPr>
                  <a:spLocks/>
                </p:cNvSpPr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>
                    <a:gd name="T0" fmla="*/ 645 w 650"/>
                    <a:gd name="T1" fmla="*/ 27 h 735"/>
                    <a:gd name="T2" fmla="*/ 642 w 650"/>
                    <a:gd name="T3" fmla="*/ 26 h 735"/>
                    <a:gd name="T4" fmla="*/ 631 w 650"/>
                    <a:gd name="T5" fmla="*/ 23 h 735"/>
                    <a:gd name="T6" fmla="*/ 615 w 650"/>
                    <a:gd name="T7" fmla="*/ 19 h 735"/>
                    <a:gd name="T8" fmla="*/ 592 w 650"/>
                    <a:gd name="T9" fmla="*/ 15 h 735"/>
                    <a:gd name="T10" fmla="*/ 565 w 650"/>
                    <a:gd name="T11" fmla="*/ 10 h 735"/>
                    <a:gd name="T12" fmla="*/ 533 w 650"/>
                    <a:gd name="T13" fmla="*/ 6 h 735"/>
                    <a:gd name="T14" fmla="*/ 496 w 650"/>
                    <a:gd name="T15" fmla="*/ 3 h 735"/>
                    <a:gd name="T16" fmla="*/ 456 w 650"/>
                    <a:gd name="T17" fmla="*/ 1 h 735"/>
                    <a:gd name="T18" fmla="*/ 411 w 650"/>
                    <a:gd name="T19" fmla="*/ 0 h 735"/>
                    <a:gd name="T20" fmla="*/ 364 w 650"/>
                    <a:gd name="T21" fmla="*/ 2 h 735"/>
                    <a:gd name="T22" fmla="*/ 315 w 650"/>
                    <a:gd name="T23" fmla="*/ 6 h 735"/>
                    <a:gd name="T24" fmla="*/ 262 w 650"/>
                    <a:gd name="T25" fmla="*/ 15 h 735"/>
                    <a:gd name="T26" fmla="*/ 209 w 650"/>
                    <a:gd name="T27" fmla="*/ 26 h 735"/>
                    <a:gd name="T28" fmla="*/ 154 w 650"/>
                    <a:gd name="T29" fmla="*/ 42 h 735"/>
                    <a:gd name="T30" fmla="*/ 98 w 650"/>
                    <a:gd name="T31" fmla="*/ 61 h 735"/>
                    <a:gd name="T32" fmla="*/ 42 w 650"/>
                    <a:gd name="T33" fmla="*/ 87 h 735"/>
                    <a:gd name="T34" fmla="*/ 38 w 650"/>
                    <a:gd name="T35" fmla="*/ 101 h 735"/>
                    <a:gd name="T36" fmla="*/ 28 w 650"/>
                    <a:gd name="T37" fmla="*/ 141 h 735"/>
                    <a:gd name="T38" fmla="*/ 17 w 650"/>
                    <a:gd name="T39" fmla="*/ 203 h 735"/>
                    <a:gd name="T40" fmla="*/ 6 w 650"/>
                    <a:gd name="T41" fmla="*/ 283 h 735"/>
                    <a:gd name="T42" fmla="*/ 0 w 650"/>
                    <a:gd name="T43" fmla="*/ 378 h 735"/>
                    <a:gd name="T44" fmla="*/ 5 w 650"/>
                    <a:gd name="T45" fmla="*/ 484 h 735"/>
                    <a:gd name="T46" fmla="*/ 21 w 650"/>
                    <a:gd name="T47" fmla="*/ 599 h 735"/>
                    <a:gd name="T48" fmla="*/ 54 w 650"/>
                    <a:gd name="T49" fmla="*/ 716 h 735"/>
                    <a:gd name="T50" fmla="*/ 58 w 650"/>
                    <a:gd name="T51" fmla="*/ 716 h 735"/>
                    <a:gd name="T52" fmla="*/ 66 w 650"/>
                    <a:gd name="T53" fmla="*/ 715 h 735"/>
                    <a:gd name="T54" fmla="*/ 80 w 650"/>
                    <a:gd name="T55" fmla="*/ 713 h 735"/>
                    <a:gd name="T56" fmla="*/ 99 w 650"/>
                    <a:gd name="T57" fmla="*/ 712 h 735"/>
                    <a:gd name="T58" fmla="*/ 124 w 650"/>
                    <a:gd name="T59" fmla="*/ 710 h 735"/>
                    <a:gd name="T60" fmla="*/ 153 w 650"/>
                    <a:gd name="T61" fmla="*/ 708 h 735"/>
                    <a:gd name="T62" fmla="*/ 188 w 650"/>
                    <a:gd name="T63" fmla="*/ 707 h 735"/>
                    <a:gd name="T64" fmla="*/ 225 w 650"/>
                    <a:gd name="T65" fmla="*/ 706 h 735"/>
                    <a:gd name="T66" fmla="*/ 267 w 650"/>
                    <a:gd name="T67" fmla="*/ 705 h 735"/>
                    <a:gd name="T68" fmla="*/ 313 w 650"/>
                    <a:gd name="T69" fmla="*/ 706 h 735"/>
                    <a:gd name="T70" fmla="*/ 362 w 650"/>
                    <a:gd name="T71" fmla="*/ 707 h 735"/>
                    <a:gd name="T72" fmla="*/ 415 w 650"/>
                    <a:gd name="T73" fmla="*/ 709 h 735"/>
                    <a:gd name="T74" fmla="*/ 470 w 650"/>
                    <a:gd name="T75" fmla="*/ 713 h 735"/>
                    <a:gd name="T76" fmla="*/ 528 w 650"/>
                    <a:gd name="T77" fmla="*/ 719 h 735"/>
                    <a:gd name="T78" fmla="*/ 588 w 650"/>
                    <a:gd name="T79" fmla="*/ 726 h 735"/>
                    <a:gd name="T80" fmla="*/ 650 w 650"/>
                    <a:gd name="T81" fmla="*/ 735 h 735"/>
                    <a:gd name="T82" fmla="*/ 647 w 650"/>
                    <a:gd name="T83" fmla="*/ 713 h 735"/>
                    <a:gd name="T84" fmla="*/ 641 w 650"/>
                    <a:gd name="T85" fmla="*/ 655 h 735"/>
                    <a:gd name="T86" fmla="*/ 631 w 650"/>
                    <a:gd name="T87" fmla="*/ 568 h 735"/>
                    <a:gd name="T88" fmla="*/ 623 w 650"/>
                    <a:gd name="T89" fmla="*/ 462 h 735"/>
                    <a:gd name="T90" fmla="*/ 618 w 650"/>
                    <a:gd name="T91" fmla="*/ 345 h 735"/>
                    <a:gd name="T92" fmla="*/ 618 w 650"/>
                    <a:gd name="T93" fmla="*/ 229 h 735"/>
                    <a:gd name="T94" fmla="*/ 627 w 650"/>
                    <a:gd name="T95" fmla="*/ 119 h 735"/>
                    <a:gd name="T96" fmla="*/ 645 w 650"/>
                    <a:gd name="T97" fmla="*/ 27 h 73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650"/>
                    <a:gd name="T148" fmla="*/ 0 h 735"/>
                    <a:gd name="T149" fmla="*/ 650 w 650"/>
                    <a:gd name="T150" fmla="*/ 735 h 73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98" name="Freeform 28"/>
                <p:cNvSpPr>
                  <a:spLocks/>
                </p:cNvSpPr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>
                    <a:gd name="T0" fmla="*/ 6 w 1071"/>
                    <a:gd name="T1" fmla="*/ 552 h 731"/>
                    <a:gd name="T2" fmla="*/ 0 w 1071"/>
                    <a:gd name="T3" fmla="*/ 642 h 731"/>
                    <a:gd name="T4" fmla="*/ 698 w 1071"/>
                    <a:gd name="T5" fmla="*/ 731 h 731"/>
                    <a:gd name="T6" fmla="*/ 703 w 1071"/>
                    <a:gd name="T7" fmla="*/ 729 h 731"/>
                    <a:gd name="T8" fmla="*/ 717 w 1071"/>
                    <a:gd name="T9" fmla="*/ 722 h 731"/>
                    <a:gd name="T10" fmla="*/ 740 w 1071"/>
                    <a:gd name="T11" fmla="*/ 710 h 731"/>
                    <a:gd name="T12" fmla="*/ 768 w 1071"/>
                    <a:gd name="T13" fmla="*/ 694 h 731"/>
                    <a:gd name="T14" fmla="*/ 801 w 1071"/>
                    <a:gd name="T15" fmla="*/ 672 h 731"/>
                    <a:gd name="T16" fmla="*/ 838 w 1071"/>
                    <a:gd name="T17" fmla="*/ 645 h 731"/>
                    <a:gd name="T18" fmla="*/ 876 w 1071"/>
                    <a:gd name="T19" fmla="*/ 614 h 731"/>
                    <a:gd name="T20" fmla="*/ 915 w 1071"/>
                    <a:gd name="T21" fmla="*/ 577 h 731"/>
                    <a:gd name="T22" fmla="*/ 953 w 1071"/>
                    <a:gd name="T23" fmla="*/ 536 h 731"/>
                    <a:gd name="T24" fmla="*/ 988 w 1071"/>
                    <a:gd name="T25" fmla="*/ 491 h 731"/>
                    <a:gd name="T26" fmla="*/ 1018 w 1071"/>
                    <a:gd name="T27" fmla="*/ 439 h 731"/>
                    <a:gd name="T28" fmla="*/ 1043 w 1071"/>
                    <a:gd name="T29" fmla="*/ 383 h 731"/>
                    <a:gd name="T30" fmla="*/ 1061 w 1071"/>
                    <a:gd name="T31" fmla="*/ 322 h 731"/>
                    <a:gd name="T32" fmla="*/ 1071 w 1071"/>
                    <a:gd name="T33" fmla="*/ 255 h 731"/>
                    <a:gd name="T34" fmla="*/ 1070 w 1071"/>
                    <a:gd name="T35" fmla="*/ 185 h 731"/>
                    <a:gd name="T36" fmla="*/ 1057 w 1071"/>
                    <a:gd name="T37" fmla="*/ 108 h 731"/>
                    <a:gd name="T38" fmla="*/ 1055 w 1071"/>
                    <a:gd name="T39" fmla="*/ 104 h 731"/>
                    <a:gd name="T40" fmla="*/ 1049 w 1071"/>
                    <a:gd name="T41" fmla="*/ 92 h 731"/>
                    <a:gd name="T42" fmla="*/ 1037 w 1071"/>
                    <a:gd name="T43" fmla="*/ 76 h 731"/>
                    <a:gd name="T44" fmla="*/ 1022 w 1071"/>
                    <a:gd name="T45" fmla="*/ 57 h 731"/>
                    <a:gd name="T46" fmla="*/ 1002 w 1071"/>
                    <a:gd name="T47" fmla="*/ 37 h 731"/>
                    <a:gd name="T48" fmla="*/ 979 w 1071"/>
                    <a:gd name="T49" fmla="*/ 20 h 731"/>
                    <a:gd name="T50" fmla="*/ 951 w 1071"/>
                    <a:gd name="T51" fmla="*/ 7 h 731"/>
                    <a:gd name="T52" fmla="*/ 919 w 1071"/>
                    <a:gd name="T53" fmla="*/ 0 h 731"/>
                    <a:gd name="T54" fmla="*/ 924 w 1071"/>
                    <a:gd name="T55" fmla="*/ 12 h 731"/>
                    <a:gd name="T56" fmla="*/ 934 w 1071"/>
                    <a:gd name="T57" fmla="*/ 44 h 731"/>
                    <a:gd name="T58" fmla="*/ 947 w 1071"/>
                    <a:gd name="T59" fmla="*/ 94 h 731"/>
                    <a:gd name="T60" fmla="*/ 958 w 1071"/>
                    <a:gd name="T61" fmla="*/ 159 h 731"/>
                    <a:gd name="T62" fmla="*/ 961 w 1071"/>
                    <a:gd name="T63" fmla="*/ 238 h 731"/>
                    <a:gd name="T64" fmla="*/ 953 w 1071"/>
                    <a:gd name="T65" fmla="*/ 324 h 731"/>
                    <a:gd name="T66" fmla="*/ 928 w 1071"/>
                    <a:gd name="T67" fmla="*/ 418 h 731"/>
                    <a:gd name="T68" fmla="*/ 884 w 1071"/>
                    <a:gd name="T69" fmla="*/ 516 h 731"/>
                    <a:gd name="T70" fmla="*/ 883 w 1071"/>
                    <a:gd name="T71" fmla="*/ 518 h 731"/>
                    <a:gd name="T72" fmla="*/ 879 w 1071"/>
                    <a:gd name="T73" fmla="*/ 521 h 731"/>
                    <a:gd name="T74" fmla="*/ 872 w 1071"/>
                    <a:gd name="T75" fmla="*/ 526 h 731"/>
                    <a:gd name="T76" fmla="*/ 862 w 1071"/>
                    <a:gd name="T77" fmla="*/ 534 h 731"/>
                    <a:gd name="T78" fmla="*/ 851 w 1071"/>
                    <a:gd name="T79" fmla="*/ 541 h 731"/>
                    <a:gd name="T80" fmla="*/ 837 w 1071"/>
                    <a:gd name="T81" fmla="*/ 550 h 731"/>
                    <a:gd name="T82" fmla="*/ 819 w 1071"/>
                    <a:gd name="T83" fmla="*/ 559 h 731"/>
                    <a:gd name="T84" fmla="*/ 800 w 1071"/>
                    <a:gd name="T85" fmla="*/ 567 h 731"/>
                    <a:gd name="T86" fmla="*/ 778 w 1071"/>
                    <a:gd name="T87" fmla="*/ 575 h 731"/>
                    <a:gd name="T88" fmla="*/ 754 w 1071"/>
                    <a:gd name="T89" fmla="*/ 582 h 731"/>
                    <a:gd name="T90" fmla="*/ 727 w 1071"/>
                    <a:gd name="T91" fmla="*/ 588 h 731"/>
                    <a:gd name="T92" fmla="*/ 697 w 1071"/>
                    <a:gd name="T93" fmla="*/ 592 h 731"/>
                    <a:gd name="T94" fmla="*/ 666 w 1071"/>
                    <a:gd name="T95" fmla="*/ 593 h 731"/>
                    <a:gd name="T96" fmla="*/ 631 w 1071"/>
                    <a:gd name="T97" fmla="*/ 592 h 731"/>
                    <a:gd name="T98" fmla="*/ 593 w 1071"/>
                    <a:gd name="T99" fmla="*/ 589 h 731"/>
                    <a:gd name="T100" fmla="*/ 555 w 1071"/>
                    <a:gd name="T101" fmla="*/ 581 h 731"/>
                    <a:gd name="T102" fmla="*/ 555 w 1071"/>
                    <a:gd name="T103" fmla="*/ 677 h 731"/>
                    <a:gd name="T104" fmla="*/ 24 w 1071"/>
                    <a:gd name="T105" fmla="*/ 623 h 731"/>
                    <a:gd name="T106" fmla="*/ 6 w 1071"/>
                    <a:gd name="T107" fmla="*/ 552 h 73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71"/>
                    <a:gd name="T163" fmla="*/ 0 h 731"/>
                    <a:gd name="T164" fmla="*/ 1071 w 1071"/>
                    <a:gd name="T165" fmla="*/ 731 h 731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99" name="Freeform 29"/>
                <p:cNvSpPr>
                  <a:spLocks/>
                </p:cNvSpPr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>
                    <a:gd name="T0" fmla="*/ 787 w 787"/>
                    <a:gd name="T1" fmla="*/ 91 h 253"/>
                    <a:gd name="T2" fmla="*/ 12 w 787"/>
                    <a:gd name="T3" fmla="*/ 0 h 253"/>
                    <a:gd name="T4" fmla="*/ 0 w 787"/>
                    <a:gd name="T5" fmla="*/ 91 h 253"/>
                    <a:gd name="T6" fmla="*/ 764 w 787"/>
                    <a:gd name="T7" fmla="*/ 253 h 253"/>
                    <a:gd name="T8" fmla="*/ 787 w 787"/>
                    <a:gd name="T9" fmla="*/ 91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7"/>
                    <a:gd name="T16" fmla="*/ 0 h 253"/>
                    <a:gd name="T17" fmla="*/ 787 w 787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00" name="Freeform 30"/>
                <p:cNvSpPr>
                  <a:spLocks/>
                </p:cNvSpPr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>
                    <a:gd name="T0" fmla="*/ 336 w 336"/>
                    <a:gd name="T1" fmla="*/ 50 h 115"/>
                    <a:gd name="T2" fmla="*/ 4 w 336"/>
                    <a:gd name="T3" fmla="*/ 0 h 115"/>
                    <a:gd name="T4" fmla="*/ 0 w 336"/>
                    <a:gd name="T5" fmla="*/ 48 h 115"/>
                    <a:gd name="T6" fmla="*/ 327 w 336"/>
                    <a:gd name="T7" fmla="*/ 115 h 115"/>
                    <a:gd name="T8" fmla="*/ 336 w 336"/>
                    <a:gd name="T9" fmla="*/ 5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"/>
                    <a:gd name="T16" fmla="*/ 0 h 115"/>
                    <a:gd name="T17" fmla="*/ 336 w 336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01" name="Freeform 31"/>
                <p:cNvSpPr>
                  <a:spLocks/>
                </p:cNvSpPr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>
                    <a:gd name="T0" fmla="*/ 225 w 225"/>
                    <a:gd name="T1" fmla="*/ 39 h 85"/>
                    <a:gd name="T2" fmla="*/ 0 w 225"/>
                    <a:gd name="T3" fmla="*/ 0 h 85"/>
                    <a:gd name="T4" fmla="*/ 3 w 225"/>
                    <a:gd name="T5" fmla="*/ 41 h 85"/>
                    <a:gd name="T6" fmla="*/ 218 w 225"/>
                    <a:gd name="T7" fmla="*/ 85 h 85"/>
                    <a:gd name="T8" fmla="*/ 225 w 225"/>
                    <a:gd name="T9" fmla="*/ 39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5"/>
                    <a:gd name="T16" fmla="*/ 0 h 85"/>
                    <a:gd name="T17" fmla="*/ 225 w 225"/>
                    <a:gd name="T18" fmla="*/ 85 h 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02" name="Freeform 32"/>
                <p:cNvSpPr>
                  <a:spLocks/>
                </p:cNvSpPr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>
                    <a:gd name="T0" fmla="*/ 0 w 1325"/>
                    <a:gd name="T1" fmla="*/ 132 h 439"/>
                    <a:gd name="T2" fmla="*/ 3 w 1325"/>
                    <a:gd name="T3" fmla="*/ 132 h 439"/>
                    <a:gd name="T4" fmla="*/ 10 w 1325"/>
                    <a:gd name="T5" fmla="*/ 130 h 439"/>
                    <a:gd name="T6" fmla="*/ 24 w 1325"/>
                    <a:gd name="T7" fmla="*/ 128 h 439"/>
                    <a:gd name="T8" fmla="*/ 42 w 1325"/>
                    <a:gd name="T9" fmla="*/ 125 h 439"/>
                    <a:gd name="T10" fmla="*/ 62 w 1325"/>
                    <a:gd name="T11" fmla="*/ 121 h 439"/>
                    <a:gd name="T12" fmla="*/ 86 w 1325"/>
                    <a:gd name="T13" fmla="*/ 116 h 439"/>
                    <a:gd name="T14" fmla="*/ 113 w 1325"/>
                    <a:gd name="T15" fmla="*/ 109 h 439"/>
                    <a:gd name="T16" fmla="*/ 141 w 1325"/>
                    <a:gd name="T17" fmla="*/ 102 h 439"/>
                    <a:gd name="T18" fmla="*/ 170 w 1325"/>
                    <a:gd name="T19" fmla="*/ 94 h 439"/>
                    <a:gd name="T20" fmla="*/ 199 w 1325"/>
                    <a:gd name="T21" fmla="*/ 85 h 439"/>
                    <a:gd name="T22" fmla="*/ 228 w 1325"/>
                    <a:gd name="T23" fmla="*/ 74 h 439"/>
                    <a:gd name="T24" fmla="*/ 257 w 1325"/>
                    <a:gd name="T25" fmla="*/ 62 h 439"/>
                    <a:gd name="T26" fmla="*/ 285 w 1325"/>
                    <a:gd name="T27" fmla="*/ 48 h 439"/>
                    <a:gd name="T28" fmla="*/ 309 w 1325"/>
                    <a:gd name="T29" fmla="*/ 34 h 439"/>
                    <a:gd name="T30" fmla="*/ 333 w 1325"/>
                    <a:gd name="T31" fmla="*/ 18 h 439"/>
                    <a:gd name="T32" fmla="*/ 352 w 1325"/>
                    <a:gd name="T33" fmla="*/ 0 h 439"/>
                    <a:gd name="T34" fmla="*/ 1325 w 1325"/>
                    <a:gd name="T35" fmla="*/ 223 h 439"/>
                    <a:gd name="T36" fmla="*/ 1323 w 1325"/>
                    <a:gd name="T37" fmla="*/ 225 h 439"/>
                    <a:gd name="T38" fmla="*/ 1318 w 1325"/>
                    <a:gd name="T39" fmla="*/ 230 h 439"/>
                    <a:gd name="T40" fmla="*/ 1309 w 1325"/>
                    <a:gd name="T41" fmla="*/ 239 h 439"/>
                    <a:gd name="T42" fmla="*/ 1297 w 1325"/>
                    <a:gd name="T43" fmla="*/ 250 h 439"/>
                    <a:gd name="T44" fmla="*/ 1282 w 1325"/>
                    <a:gd name="T45" fmla="*/ 263 h 439"/>
                    <a:gd name="T46" fmla="*/ 1265 w 1325"/>
                    <a:gd name="T47" fmla="*/ 278 h 439"/>
                    <a:gd name="T48" fmla="*/ 1247 w 1325"/>
                    <a:gd name="T49" fmla="*/ 295 h 439"/>
                    <a:gd name="T50" fmla="*/ 1225 w 1325"/>
                    <a:gd name="T51" fmla="*/ 312 h 439"/>
                    <a:gd name="T52" fmla="*/ 1202 w 1325"/>
                    <a:gd name="T53" fmla="*/ 331 h 439"/>
                    <a:gd name="T54" fmla="*/ 1179 w 1325"/>
                    <a:gd name="T55" fmla="*/ 349 h 439"/>
                    <a:gd name="T56" fmla="*/ 1154 w 1325"/>
                    <a:gd name="T57" fmla="*/ 367 h 439"/>
                    <a:gd name="T58" fmla="*/ 1128 w 1325"/>
                    <a:gd name="T59" fmla="*/ 385 h 439"/>
                    <a:gd name="T60" fmla="*/ 1102 w 1325"/>
                    <a:gd name="T61" fmla="*/ 401 h 439"/>
                    <a:gd name="T62" fmla="*/ 1077 w 1325"/>
                    <a:gd name="T63" fmla="*/ 415 h 439"/>
                    <a:gd name="T64" fmla="*/ 1051 w 1325"/>
                    <a:gd name="T65" fmla="*/ 428 h 439"/>
                    <a:gd name="T66" fmla="*/ 1026 w 1325"/>
                    <a:gd name="T67" fmla="*/ 439 h 439"/>
                    <a:gd name="T68" fmla="*/ 0 w 1325"/>
                    <a:gd name="T69" fmla="*/ 132 h 43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325"/>
                    <a:gd name="T106" fmla="*/ 0 h 439"/>
                    <a:gd name="T107" fmla="*/ 1325 w 1325"/>
                    <a:gd name="T108" fmla="*/ 439 h 43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03" name="Freeform 33"/>
                <p:cNvSpPr>
                  <a:spLocks/>
                </p:cNvSpPr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>
                    <a:gd name="T0" fmla="*/ 47 w 472"/>
                    <a:gd name="T1" fmla="*/ 209 h 209"/>
                    <a:gd name="T2" fmla="*/ 472 w 472"/>
                    <a:gd name="T3" fmla="*/ 84 h 209"/>
                    <a:gd name="T4" fmla="*/ 215 w 472"/>
                    <a:gd name="T5" fmla="*/ 0 h 209"/>
                    <a:gd name="T6" fmla="*/ 5 w 472"/>
                    <a:gd name="T7" fmla="*/ 24 h 209"/>
                    <a:gd name="T8" fmla="*/ 0 w 472"/>
                    <a:gd name="T9" fmla="*/ 197 h 209"/>
                    <a:gd name="T10" fmla="*/ 47 w 472"/>
                    <a:gd name="T11" fmla="*/ 209 h 2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72"/>
                    <a:gd name="T19" fmla="*/ 0 h 209"/>
                    <a:gd name="T20" fmla="*/ 472 w 472"/>
                    <a:gd name="T21" fmla="*/ 209 h 2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04" name="Freeform 34"/>
                <p:cNvSpPr>
                  <a:spLocks/>
                </p:cNvSpPr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>
                    <a:gd name="T0" fmla="*/ 251 w 251"/>
                    <a:gd name="T1" fmla="*/ 23 h 999"/>
                    <a:gd name="T2" fmla="*/ 250 w 251"/>
                    <a:gd name="T3" fmla="*/ 22 h 999"/>
                    <a:gd name="T4" fmla="*/ 246 w 251"/>
                    <a:gd name="T5" fmla="*/ 20 h 999"/>
                    <a:gd name="T6" fmla="*/ 239 w 251"/>
                    <a:gd name="T7" fmla="*/ 18 h 999"/>
                    <a:gd name="T8" fmla="*/ 230 w 251"/>
                    <a:gd name="T9" fmla="*/ 15 h 999"/>
                    <a:gd name="T10" fmla="*/ 218 w 251"/>
                    <a:gd name="T11" fmla="*/ 11 h 999"/>
                    <a:gd name="T12" fmla="*/ 205 w 251"/>
                    <a:gd name="T13" fmla="*/ 7 h 999"/>
                    <a:gd name="T14" fmla="*/ 190 w 251"/>
                    <a:gd name="T15" fmla="*/ 4 h 999"/>
                    <a:gd name="T16" fmla="*/ 173 w 251"/>
                    <a:gd name="T17" fmla="*/ 1 h 999"/>
                    <a:gd name="T18" fmla="*/ 155 w 251"/>
                    <a:gd name="T19" fmla="*/ 0 h 999"/>
                    <a:gd name="T20" fmla="*/ 134 w 251"/>
                    <a:gd name="T21" fmla="*/ 0 h 999"/>
                    <a:gd name="T22" fmla="*/ 114 w 251"/>
                    <a:gd name="T23" fmla="*/ 2 h 999"/>
                    <a:gd name="T24" fmla="*/ 92 w 251"/>
                    <a:gd name="T25" fmla="*/ 5 h 999"/>
                    <a:gd name="T26" fmla="*/ 70 w 251"/>
                    <a:gd name="T27" fmla="*/ 12 h 999"/>
                    <a:gd name="T28" fmla="*/ 47 w 251"/>
                    <a:gd name="T29" fmla="*/ 20 h 999"/>
                    <a:gd name="T30" fmla="*/ 23 w 251"/>
                    <a:gd name="T31" fmla="*/ 32 h 999"/>
                    <a:gd name="T32" fmla="*/ 0 w 251"/>
                    <a:gd name="T33" fmla="*/ 47 h 999"/>
                    <a:gd name="T34" fmla="*/ 0 w 251"/>
                    <a:gd name="T35" fmla="*/ 999 h 999"/>
                    <a:gd name="T36" fmla="*/ 1 w 251"/>
                    <a:gd name="T37" fmla="*/ 999 h 999"/>
                    <a:gd name="T38" fmla="*/ 6 w 251"/>
                    <a:gd name="T39" fmla="*/ 999 h 999"/>
                    <a:gd name="T40" fmla="*/ 14 w 251"/>
                    <a:gd name="T41" fmla="*/ 998 h 999"/>
                    <a:gd name="T42" fmla="*/ 23 w 251"/>
                    <a:gd name="T43" fmla="*/ 997 h 999"/>
                    <a:gd name="T44" fmla="*/ 35 w 251"/>
                    <a:gd name="T45" fmla="*/ 995 h 999"/>
                    <a:gd name="T46" fmla="*/ 49 w 251"/>
                    <a:gd name="T47" fmla="*/ 993 h 999"/>
                    <a:gd name="T48" fmla="*/ 65 w 251"/>
                    <a:gd name="T49" fmla="*/ 990 h 999"/>
                    <a:gd name="T50" fmla="*/ 83 w 251"/>
                    <a:gd name="T51" fmla="*/ 985 h 999"/>
                    <a:gd name="T52" fmla="*/ 102 w 251"/>
                    <a:gd name="T53" fmla="*/ 980 h 999"/>
                    <a:gd name="T54" fmla="*/ 121 w 251"/>
                    <a:gd name="T55" fmla="*/ 973 h 999"/>
                    <a:gd name="T56" fmla="*/ 143 w 251"/>
                    <a:gd name="T57" fmla="*/ 966 h 999"/>
                    <a:gd name="T58" fmla="*/ 164 w 251"/>
                    <a:gd name="T59" fmla="*/ 956 h 999"/>
                    <a:gd name="T60" fmla="*/ 186 w 251"/>
                    <a:gd name="T61" fmla="*/ 945 h 999"/>
                    <a:gd name="T62" fmla="*/ 208 w 251"/>
                    <a:gd name="T63" fmla="*/ 934 h 999"/>
                    <a:gd name="T64" fmla="*/ 230 w 251"/>
                    <a:gd name="T65" fmla="*/ 919 h 999"/>
                    <a:gd name="T66" fmla="*/ 251 w 251"/>
                    <a:gd name="T67" fmla="*/ 903 h 999"/>
                    <a:gd name="T68" fmla="*/ 251 w 251"/>
                    <a:gd name="T69" fmla="*/ 23 h 99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51"/>
                    <a:gd name="T106" fmla="*/ 0 h 999"/>
                    <a:gd name="T107" fmla="*/ 251 w 251"/>
                    <a:gd name="T108" fmla="*/ 999 h 99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05" name="Freeform 35"/>
                <p:cNvSpPr>
                  <a:spLocks/>
                </p:cNvSpPr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>
                    <a:gd name="T0" fmla="*/ 215 w 215"/>
                    <a:gd name="T1" fmla="*/ 20 h 843"/>
                    <a:gd name="T2" fmla="*/ 214 w 215"/>
                    <a:gd name="T3" fmla="*/ 19 h 843"/>
                    <a:gd name="T4" fmla="*/ 211 w 215"/>
                    <a:gd name="T5" fmla="*/ 18 h 843"/>
                    <a:gd name="T6" fmla="*/ 205 w 215"/>
                    <a:gd name="T7" fmla="*/ 15 h 843"/>
                    <a:gd name="T8" fmla="*/ 197 w 215"/>
                    <a:gd name="T9" fmla="*/ 12 h 843"/>
                    <a:gd name="T10" fmla="*/ 187 w 215"/>
                    <a:gd name="T11" fmla="*/ 9 h 843"/>
                    <a:gd name="T12" fmla="*/ 176 w 215"/>
                    <a:gd name="T13" fmla="*/ 6 h 843"/>
                    <a:gd name="T14" fmla="*/ 163 w 215"/>
                    <a:gd name="T15" fmla="*/ 4 h 843"/>
                    <a:gd name="T16" fmla="*/ 149 w 215"/>
                    <a:gd name="T17" fmla="*/ 1 h 843"/>
                    <a:gd name="T18" fmla="*/ 133 w 215"/>
                    <a:gd name="T19" fmla="*/ 0 h 843"/>
                    <a:gd name="T20" fmla="*/ 115 w 215"/>
                    <a:gd name="T21" fmla="*/ 0 h 843"/>
                    <a:gd name="T22" fmla="*/ 98 w 215"/>
                    <a:gd name="T23" fmla="*/ 1 h 843"/>
                    <a:gd name="T24" fmla="*/ 79 w 215"/>
                    <a:gd name="T25" fmla="*/ 5 h 843"/>
                    <a:gd name="T26" fmla="*/ 60 w 215"/>
                    <a:gd name="T27" fmla="*/ 10 h 843"/>
                    <a:gd name="T28" fmla="*/ 40 w 215"/>
                    <a:gd name="T29" fmla="*/ 18 h 843"/>
                    <a:gd name="T30" fmla="*/ 21 w 215"/>
                    <a:gd name="T31" fmla="*/ 27 h 843"/>
                    <a:gd name="T32" fmla="*/ 0 w 215"/>
                    <a:gd name="T33" fmla="*/ 40 h 843"/>
                    <a:gd name="T34" fmla="*/ 0 w 215"/>
                    <a:gd name="T35" fmla="*/ 843 h 843"/>
                    <a:gd name="T36" fmla="*/ 1 w 215"/>
                    <a:gd name="T37" fmla="*/ 843 h 843"/>
                    <a:gd name="T38" fmla="*/ 6 w 215"/>
                    <a:gd name="T39" fmla="*/ 843 h 843"/>
                    <a:gd name="T40" fmla="*/ 12 w 215"/>
                    <a:gd name="T41" fmla="*/ 842 h 843"/>
                    <a:gd name="T42" fmla="*/ 21 w 215"/>
                    <a:gd name="T43" fmla="*/ 841 h 843"/>
                    <a:gd name="T44" fmla="*/ 30 w 215"/>
                    <a:gd name="T45" fmla="*/ 840 h 843"/>
                    <a:gd name="T46" fmla="*/ 43 w 215"/>
                    <a:gd name="T47" fmla="*/ 838 h 843"/>
                    <a:gd name="T48" fmla="*/ 56 w 215"/>
                    <a:gd name="T49" fmla="*/ 835 h 843"/>
                    <a:gd name="T50" fmla="*/ 71 w 215"/>
                    <a:gd name="T51" fmla="*/ 831 h 843"/>
                    <a:gd name="T52" fmla="*/ 87 w 215"/>
                    <a:gd name="T53" fmla="*/ 826 h 843"/>
                    <a:gd name="T54" fmla="*/ 105 w 215"/>
                    <a:gd name="T55" fmla="*/ 821 h 843"/>
                    <a:gd name="T56" fmla="*/ 123 w 215"/>
                    <a:gd name="T57" fmla="*/ 814 h 843"/>
                    <a:gd name="T58" fmla="*/ 141 w 215"/>
                    <a:gd name="T59" fmla="*/ 806 h 843"/>
                    <a:gd name="T60" fmla="*/ 159 w 215"/>
                    <a:gd name="T61" fmla="*/ 797 h 843"/>
                    <a:gd name="T62" fmla="*/ 179 w 215"/>
                    <a:gd name="T63" fmla="*/ 786 h 843"/>
                    <a:gd name="T64" fmla="*/ 197 w 215"/>
                    <a:gd name="T65" fmla="*/ 774 h 843"/>
                    <a:gd name="T66" fmla="*/ 215 w 215"/>
                    <a:gd name="T67" fmla="*/ 760 h 843"/>
                    <a:gd name="T68" fmla="*/ 215 w 215"/>
                    <a:gd name="T69" fmla="*/ 20 h 8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15"/>
                    <a:gd name="T106" fmla="*/ 0 h 843"/>
                    <a:gd name="T107" fmla="*/ 215 w 215"/>
                    <a:gd name="T108" fmla="*/ 843 h 8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06" name="Freeform 36"/>
                <p:cNvSpPr>
                  <a:spLocks/>
                </p:cNvSpPr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>
                    <a:gd name="T0" fmla="*/ 180 w 180"/>
                    <a:gd name="T1" fmla="*/ 16 h 685"/>
                    <a:gd name="T2" fmla="*/ 179 w 180"/>
                    <a:gd name="T3" fmla="*/ 16 h 685"/>
                    <a:gd name="T4" fmla="*/ 176 w 180"/>
                    <a:gd name="T5" fmla="*/ 14 h 685"/>
                    <a:gd name="T6" fmla="*/ 172 w 180"/>
                    <a:gd name="T7" fmla="*/ 12 h 685"/>
                    <a:gd name="T8" fmla="*/ 165 w 180"/>
                    <a:gd name="T9" fmla="*/ 10 h 685"/>
                    <a:gd name="T10" fmla="*/ 157 w 180"/>
                    <a:gd name="T11" fmla="*/ 8 h 685"/>
                    <a:gd name="T12" fmla="*/ 147 w 180"/>
                    <a:gd name="T13" fmla="*/ 4 h 685"/>
                    <a:gd name="T14" fmla="*/ 136 w 180"/>
                    <a:gd name="T15" fmla="*/ 2 h 685"/>
                    <a:gd name="T16" fmla="*/ 125 w 180"/>
                    <a:gd name="T17" fmla="*/ 0 h 685"/>
                    <a:gd name="T18" fmla="*/ 111 w 180"/>
                    <a:gd name="T19" fmla="*/ 0 h 685"/>
                    <a:gd name="T20" fmla="*/ 97 w 180"/>
                    <a:gd name="T21" fmla="*/ 0 h 685"/>
                    <a:gd name="T22" fmla="*/ 81 w 180"/>
                    <a:gd name="T23" fmla="*/ 1 h 685"/>
                    <a:gd name="T24" fmla="*/ 66 w 180"/>
                    <a:gd name="T25" fmla="*/ 3 h 685"/>
                    <a:gd name="T26" fmla="*/ 50 w 180"/>
                    <a:gd name="T27" fmla="*/ 8 h 685"/>
                    <a:gd name="T28" fmla="*/ 33 w 180"/>
                    <a:gd name="T29" fmla="*/ 14 h 685"/>
                    <a:gd name="T30" fmla="*/ 17 w 180"/>
                    <a:gd name="T31" fmla="*/ 23 h 685"/>
                    <a:gd name="T32" fmla="*/ 0 w 180"/>
                    <a:gd name="T33" fmla="*/ 33 h 685"/>
                    <a:gd name="T34" fmla="*/ 0 w 180"/>
                    <a:gd name="T35" fmla="*/ 685 h 685"/>
                    <a:gd name="T36" fmla="*/ 1 w 180"/>
                    <a:gd name="T37" fmla="*/ 685 h 685"/>
                    <a:gd name="T38" fmla="*/ 4 w 180"/>
                    <a:gd name="T39" fmla="*/ 685 h 685"/>
                    <a:gd name="T40" fmla="*/ 9 w 180"/>
                    <a:gd name="T41" fmla="*/ 684 h 685"/>
                    <a:gd name="T42" fmla="*/ 17 w 180"/>
                    <a:gd name="T43" fmla="*/ 683 h 685"/>
                    <a:gd name="T44" fmla="*/ 26 w 180"/>
                    <a:gd name="T45" fmla="*/ 682 h 685"/>
                    <a:gd name="T46" fmla="*/ 35 w 180"/>
                    <a:gd name="T47" fmla="*/ 681 h 685"/>
                    <a:gd name="T48" fmla="*/ 47 w 180"/>
                    <a:gd name="T49" fmla="*/ 678 h 685"/>
                    <a:gd name="T50" fmla="*/ 60 w 180"/>
                    <a:gd name="T51" fmla="*/ 676 h 685"/>
                    <a:gd name="T52" fmla="*/ 73 w 180"/>
                    <a:gd name="T53" fmla="*/ 671 h 685"/>
                    <a:gd name="T54" fmla="*/ 87 w 180"/>
                    <a:gd name="T55" fmla="*/ 667 h 685"/>
                    <a:gd name="T56" fmla="*/ 102 w 180"/>
                    <a:gd name="T57" fmla="*/ 662 h 685"/>
                    <a:gd name="T58" fmla="*/ 118 w 180"/>
                    <a:gd name="T59" fmla="*/ 655 h 685"/>
                    <a:gd name="T60" fmla="*/ 133 w 180"/>
                    <a:gd name="T61" fmla="*/ 648 h 685"/>
                    <a:gd name="T62" fmla="*/ 149 w 180"/>
                    <a:gd name="T63" fmla="*/ 639 h 685"/>
                    <a:gd name="T64" fmla="*/ 165 w 180"/>
                    <a:gd name="T65" fmla="*/ 628 h 685"/>
                    <a:gd name="T66" fmla="*/ 180 w 180"/>
                    <a:gd name="T67" fmla="*/ 617 h 685"/>
                    <a:gd name="T68" fmla="*/ 180 w 180"/>
                    <a:gd name="T69" fmla="*/ 16 h 68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80"/>
                    <a:gd name="T106" fmla="*/ 0 h 685"/>
                    <a:gd name="T107" fmla="*/ 180 w 180"/>
                    <a:gd name="T108" fmla="*/ 685 h 68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07" name="Freeform 37"/>
                <p:cNvSpPr>
                  <a:spLocks/>
                </p:cNvSpPr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>
                    <a:gd name="T0" fmla="*/ 146 w 146"/>
                    <a:gd name="T1" fmla="*/ 14 h 530"/>
                    <a:gd name="T2" fmla="*/ 143 w 146"/>
                    <a:gd name="T3" fmla="*/ 12 h 530"/>
                    <a:gd name="T4" fmla="*/ 134 w 146"/>
                    <a:gd name="T5" fmla="*/ 8 h 530"/>
                    <a:gd name="T6" fmla="*/ 120 w 146"/>
                    <a:gd name="T7" fmla="*/ 4 h 530"/>
                    <a:gd name="T8" fmla="*/ 101 w 146"/>
                    <a:gd name="T9" fmla="*/ 1 h 530"/>
                    <a:gd name="T10" fmla="*/ 79 w 146"/>
                    <a:gd name="T11" fmla="*/ 0 h 530"/>
                    <a:gd name="T12" fmla="*/ 54 w 146"/>
                    <a:gd name="T13" fmla="*/ 3 h 530"/>
                    <a:gd name="T14" fmla="*/ 27 w 146"/>
                    <a:gd name="T15" fmla="*/ 11 h 530"/>
                    <a:gd name="T16" fmla="*/ 0 w 146"/>
                    <a:gd name="T17" fmla="*/ 27 h 530"/>
                    <a:gd name="T18" fmla="*/ 0 w 146"/>
                    <a:gd name="T19" fmla="*/ 530 h 530"/>
                    <a:gd name="T20" fmla="*/ 3 w 146"/>
                    <a:gd name="T21" fmla="*/ 530 h 530"/>
                    <a:gd name="T22" fmla="*/ 14 w 146"/>
                    <a:gd name="T23" fmla="*/ 529 h 530"/>
                    <a:gd name="T24" fmla="*/ 29 w 146"/>
                    <a:gd name="T25" fmla="*/ 526 h 530"/>
                    <a:gd name="T26" fmla="*/ 49 w 146"/>
                    <a:gd name="T27" fmla="*/ 521 h 530"/>
                    <a:gd name="T28" fmla="*/ 71 w 146"/>
                    <a:gd name="T29" fmla="*/ 514 h 530"/>
                    <a:gd name="T30" fmla="*/ 96 w 146"/>
                    <a:gd name="T31" fmla="*/ 505 h 530"/>
                    <a:gd name="T32" fmla="*/ 121 w 146"/>
                    <a:gd name="T33" fmla="*/ 492 h 530"/>
                    <a:gd name="T34" fmla="*/ 146 w 146"/>
                    <a:gd name="T35" fmla="*/ 475 h 530"/>
                    <a:gd name="T36" fmla="*/ 146 w 146"/>
                    <a:gd name="T37" fmla="*/ 14 h 53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6"/>
                    <a:gd name="T58" fmla="*/ 0 h 530"/>
                    <a:gd name="T59" fmla="*/ 146 w 146"/>
                    <a:gd name="T60" fmla="*/ 530 h 53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08" name="Freeform 38"/>
                <p:cNvSpPr>
                  <a:spLocks/>
                </p:cNvSpPr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>
                    <a:gd name="T0" fmla="*/ 109 w 109"/>
                    <a:gd name="T1" fmla="*/ 10 h 373"/>
                    <a:gd name="T2" fmla="*/ 107 w 109"/>
                    <a:gd name="T3" fmla="*/ 9 h 373"/>
                    <a:gd name="T4" fmla="*/ 100 w 109"/>
                    <a:gd name="T5" fmla="*/ 6 h 373"/>
                    <a:gd name="T6" fmla="*/ 89 w 109"/>
                    <a:gd name="T7" fmla="*/ 2 h 373"/>
                    <a:gd name="T8" fmla="*/ 75 w 109"/>
                    <a:gd name="T9" fmla="*/ 0 h 373"/>
                    <a:gd name="T10" fmla="*/ 59 w 109"/>
                    <a:gd name="T11" fmla="*/ 0 h 373"/>
                    <a:gd name="T12" fmla="*/ 39 w 109"/>
                    <a:gd name="T13" fmla="*/ 2 h 373"/>
                    <a:gd name="T14" fmla="*/ 20 w 109"/>
                    <a:gd name="T15" fmla="*/ 9 h 373"/>
                    <a:gd name="T16" fmla="*/ 0 w 109"/>
                    <a:gd name="T17" fmla="*/ 21 h 373"/>
                    <a:gd name="T18" fmla="*/ 0 w 109"/>
                    <a:gd name="T19" fmla="*/ 373 h 373"/>
                    <a:gd name="T20" fmla="*/ 2 w 109"/>
                    <a:gd name="T21" fmla="*/ 373 h 373"/>
                    <a:gd name="T22" fmla="*/ 9 w 109"/>
                    <a:gd name="T23" fmla="*/ 372 h 373"/>
                    <a:gd name="T24" fmla="*/ 21 w 109"/>
                    <a:gd name="T25" fmla="*/ 369 h 373"/>
                    <a:gd name="T26" fmla="*/ 36 w 109"/>
                    <a:gd name="T27" fmla="*/ 366 h 373"/>
                    <a:gd name="T28" fmla="*/ 53 w 109"/>
                    <a:gd name="T29" fmla="*/ 362 h 373"/>
                    <a:gd name="T30" fmla="*/ 72 w 109"/>
                    <a:gd name="T31" fmla="*/ 354 h 373"/>
                    <a:gd name="T32" fmla="*/ 90 w 109"/>
                    <a:gd name="T33" fmla="*/ 343 h 373"/>
                    <a:gd name="T34" fmla="*/ 109 w 109"/>
                    <a:gd name="T35" fmla="*/ 331 h 373"/>
                    <a:gd name="T36" fmla="*/ 109 w 109"/>
                    <a:gd name="T37" fmla="*/ 10 h 37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9"/>
                    <a:gd name="T58" fmla="*/ 0 h 373"/>
                    <a:gd name="T59" fmla="*/ 109 w 109"/>
                    <a:gd name="T60" fmla="*/ 373 h 373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09" name="Freeform 39"/>
                <p:cNvSpPr>
                  <a:spLocks/>
                </p:cNvSpPr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>
                    <a:gd name="T0" fmla="*/ 75 w 75"/>
                    <a:gd name="T1" fmla="*/ 6 h 216"/>
                    <a:gd name="T2" fmla="*/ 73 w 75"/>
                    <a:gd name="T3" fmla="*/ 5 h 216"/>
                    <a:gd name="T4" fmla="*/ 69 w 75"/>
                    <a:gd name="T5" fmla="*/ 4 h 216"/>
                    <a:gd name="T6" fmla="*/ 61 w 75"/>
                    <a:gd name="T7" fmla="*/ 2 h 216"/>
                    <a:gd name="T8" fmla="*/ 52 w 75"/>
                    <a:gd name="T9" fmla="*/ 0 h 216"/>
                    <a:gd name="T10" fmla="*/ 41 w 75"/>
                    <a:gd name="T11" fmla="*/ 0 h 216"/>
                    <a:gd name="T12" fmla="*/ 28 w 75"/>
                    <a:gd name="T13" fmla="*/ 1 h 216"/>
                    <a:gd name="T14" fmla="*/ 14 w 75"/>
                    <a:gd name="T15" fmla="*/ 6 h 216"/>
                    <a:gd name="T16" fmla="*/ 0 w 75"/>
                    <a:gd name="T17" fmla="*/ 14 h 216"/>
                    <a:gd name="T18" fmla="*/ 0 w 75"/>
                    <a:gd name="T19" fmla="*/ 216 h 216"/>
                    <a:gd name="T20" fmla="*/ 2 w 75"/>
                    <a:gd name="T21" fmla="*/ 216 h 216"/>
                    <a:gd name="T22" fmla="*/ 7 w 75"/>
                    <a:gd name="T23" fmla="*/ 215 h 216"/>
                    <a:gd name="T24" fmla="*/ 15 w 75"/>
                    <a:gd name="T25" fmla="*/ 214 h 216"/>
                    <a:gd name="T26" fmla="*/ 25 w 75"/>
                    <a:gd name="T27" fmla="*/ 211 h 216"/>
                    <a:gd name="T28" fmla="*/ 37 w 75"/>
                    <a:gd name="T29" fmla="*/ 208 h 216"/>
                    <a:gd name="T30" fmla="*/ 50 w 75"/>
                    <a:gd name="T31" fmla="*/ 203 h 216"/>
                    <a:gd name="T32" fmla="*/ 63 w 75"/>
                    <a:gd name="T33" fmla="*/ 195 h 216"/>
                    <a:gd name="T34" fmla="*/ 75 w 75"/>
                    <a:gd name="T35" fmla="*/ 187 h 216"/>
                    <a:gd name="T36" fmla="*/ 75 w 75"/>
                    <a:gd name="T37" fmla="*/ 6 h 2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216"/>
                    <a:gd name="T59" fmla="*/ 75 w 75"/>
                    <a:gd name="T60" fmla="*/ 216 h 21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10" name="Freeform 40"/>
                <p:cNvSpPr>
                  <a:spLocks/>
                </p:cNvSpPr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>
                    <a:gd name="T0" fmla="*/ 55 w 110"/>
                    <a:gd name="T1" fmla="*/ 111 h 111"/>
                    <a:gd name="T2" fmla="*/ 66 w 110"/>
                    <a:gd name="T3" fmla="*/ 110 h 111"/>
                    <a:gd name="T4" fmla="*/ 76 w 110"/>
                    <a:gd name="T5" fmla="*/ 106 h 111"/>
                    <a:gd name="T6" fmla="*/ 85 w 110"/>
                    <a:gd name="T7" fmla="*/ 101 h 111"/>
                    <a:gd name="T8" fmla="*/ 94 w 110"/>
                    <a:gd name="T9" fmla="*/ 94 h 111"/>
                    <a:gd name="T10" fmla="*/ 100 w 110"/>
                    <a:gd name="T11" fmla="*/ 86 h 111"/>
                    <a:gd name="T12" fmla="*/ 106 w 110"/>
                    <a:gd name="T13" fmla="*/ 77 h 111"/>
                    <a:gd name="T14" fmla="*/ 109 w 110"/>
                    <a:gd name="T15" fmla="*/ 66 h 111"/>
                    <a:gd name="T16" fmla="*/ 110 w 110"/>
                    <a:gd name="T17" fmla="*/ 56 h 111"/>
                    <a:gd name="T18" fmla="*/ 109 w 110"/>
                    <a:gd name="T19" fmla="*/ 44 h 111"/>
                    <a:gd name="T20" fmla="*/ 106 w 110"/>
                    <a:gd name="T21" fmla="*/ 34 h 111"/>
                    <a:gd name="T22" fmla="*/ 100 w 110"/>
                    <a:gd name="T23" fmla="*/ 24 h 111"/>
                    <a:gd name="T24" fmla="*/ 94 w 110"/>
                    <a:gd name="T25" fmla="*/ 17 h 111"/>
                    <a:gd name="T26" fmla="*/ 85 w 110"/>
                    <a:gd name="T27" fmla="*/ 9 h 111"/>
                    <a:gd name="T28" fmla="*/ 76 w 110"/>
                    <a:gd name="T29" fmla="*/ 5 h 111"/>
                    <a:gd name="T30" fmla="*/ 66 w 110"/>
                    <a:gd name="T31" fmla="*/ 2 h 111"/>
                    <a:gd name="T32" fmla="*/ 55 w 110"/>
                    <a:gd name="T33" fmla="*/ 0 h 111"/>
                    <a:gd name="T34" fmla="*/ 44 w 110"/>
                    <a:gd name="T35" fmla="*/ 2 h 111"/>
                    <a:gd name="T36" fmla="*/ 33 w 110"/>
                    <a:gd name="T37" fmla="*/ 5 h 111"/>
                    <a:gd name="T38" fmla="*/ 25 w 110"/>
                    <a:gd name="T39" fmla="*/ 9 h 111"/>
                    <a:gd name="T40" fmla="*/ 16 w 110"/>
                    <a:gd name="T41" fmla="*/ 17 h 111"/>
                    <a:gd name="T42" fmla="*/ 10 w 110"/>
                    <a:gd name="T43" fmla="*/ 24 h 111"/>
                    <a:gd name="T44" fmla="*/ 4 w 110"/>
                    <a:gd name="T45" fmla="*/ 34 h 111"/>
                    <a:gd name="T46" fmla="*/ 1 w 110"/>
                    <a:gd name="T47" fmla="*/ 44 h 111"/>
                    <a:gd name="T48" fmla="*/ 0 w 110"/>
                    <a:gd name="T49" fmla="*/ 56 h 111"/>
                    <a:gd name="T50" fmla="*/ 1 w 110"/>
                    <a:gd name="T51" fmla="*/ 66 h 111"/>
                    <a:gd name="T52" fmla="*/ 4 w 110"/>
                    <a:gd name="T53" fmla="*/ 77 h 111"/>
                    <a:gd name="T54" fmla="*/ 10 w 110"/>
                    <a:gd name="T55" fmla="*/ 86 h 111"/>
                    <a:gd name="T56" fmla="*/ 16 w 110"/>
                    <a:gd name="T57" fmla="*/ 94 h 111"/>
                    <a:gd name="T58" fmla="*/ 25 w 110"/>
                    <a:gd name="T59" fmla="*/ 101 h 111"/>
                    <a:gd name="T60" fmla="*/ 33 w 110"/>
                    <a:gd name="T61" fmla="*/ 106 h 111"/>
                    <a:gd name="T62" fmla="*/ 44 w 110"/>
                    <a:gd name="T63" fmla="*/ 110 h 111"/>
                    <a:gd name="T64" fmla="*/ 55 w 110"/>
                    <a:gd name="T65" fmla="*/ 111 h 11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0"/>
                    <a:gd name="T100" fmla="*/ 0 h 111"/>
                    <a:gd name="T101" fmla="*/ 110 w 110"/>
                    <a:gd name="T102" fmla="*/ 111 h 11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11" name="Freeform 41"/>
                <p:cNvSpPr>
                  <a:spLocks/>
                </p:cNvSpPr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>
                    <a:gd name="T0" fmla="*/ 27 w 55"/>
                    <a:gd name="T1" fmla="*/ 55 h 55"/>
                    <a:gd name="T2" fmla="*/ 38 w 55"/>
                    <a:gd name="T3" fmla="*/ 53 h 55"/>
                    <a:gd name="T4" fmla="*/ 48 w 55"/>
                    <a:gd name="T5" fmla="*/ 46 h 55"/>
                    <a:gd name="T6" fmla="*/ 53 w 55"/>
                    <a:gd name="T7" fmla="*/ 37 h 55"/>
                    <a:gd name="T8" fmla="*/ 55 w 55"/>
                    <a:gd name="T9" fmla="*/ 27 h 55"/>
                    <a:gd name="T10" fmla="*/ 53 w 55"/>
                    <a:gd name="T11" fmla="*/ 16 h 55"/>
                    <a:gd name="T12" fmla="*/ 48 w 55"/>
                    <a:gd name="T13" fmla="*/ 7 h 55"/>
                    <a:gd name="T14" fmla="*/ 38 w 55"/>
                    <a:gd name="T15" fmla="*/ 2 h 55"/>
                    <a:gd name="T16" fmla="*/ 27 w 55"/>
                    <a:gd name="T17" fmla="*/ 0 h 55"/>
                    <a:gd name="T18" fmla="*/ 16 w 55"/>
                    <a:gd name="T19" fmla="*/ 2 h 55"/>
                    <a:gd name="T20" fmla="*/ 8 w 55"/>
                    <a:gd name="T21" fmla="*/ 7 h 55"/>
                    <a:gd name="T22" fmla="*/ 2 w 55"/>
                    <a:gd name="T23" fmla="*/ 16 h 55"/>
                    <a:gd name="T24" fmla="*/ 0 w 55"/>
                    <a:gd name="T25" fmla="*/ 27 h 55"/>
                    <a:gd name="T26" fmla="*/ 2 w 55"/>
                    <a:gd name="T27" fmla="*/ 37 h 55"/>
                    <a:gd name="T28" fmla="*/ 8 w 55"/>
                    <a:gd name="T29" fmla="*/ 46 h 55"/>
                    <a:gd name="T30" fmla="*/ 16 w 55"/>
                    <a:gd name="T31" fmla="*/ 53 h 55"/>
                    <a:gd name="T32" fmla="*/ 27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12" name="Freeform 42"/>
                <p:cNvSpPr>
                  <a:spLocks/>
                </p:cNvSpPr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>
                    <a:gd name="T0" fmla="*/ 28 w 55"/>
                    <a:gd name="T1" fmla="*/ 55 h 55"/>
                    <a:gd name="T2" fmla="*/ 39 w 55"/>
                    <a:gd name="T3" fmla="*/ 53 h 55"/>
                    <a:gd name="T4" fmla="*/ 47 w 55"/>
                    <a:gd name="T5" fmla="*/ 47 h 55"/>
                    <a:gd name="T6" fmla="*/ 53 w 55"/>
                    <a:gd name="T7" fmla="*/ 39 h 55"/>
                    <a:gd name="T8" fmla="*/ 55 w 55"/>
                    <a:gd name="T9" fmla="*/ 28 h 55"/>
                    <a:gd name="T10" fmla="*/ 53 w 55"/>
                    <a:gd name="T11" fmla="*/ 17 h 55"/>
                    <a:gd name="T12" fmla="*/ 47 w 55"/>
                    <a:gd name="T13" fmla="*/ 8 h 55"/>
                    <a:gd name="T14" fmla="*/ 39 w 55"/>
                    <a:gd name="T15" fmla="*/ 2 h 55"/>
                    <a:gd name="T16" fmla="*/ 28 w 55"/>
                    <a:gd name="T17" fmla="*/ 0 h 55"/>
                    <a:gd name="T18" fmla="*/ 17 w 55"/>
                    <a:gd name="T19" fmla="*/ 2 h 55"/>
                    <a:gd name="T20" fmla="*/ 9 w 55"/>
                    <a:gd name="T21" fmla="*/ 8 h 55"/>
                    <a:gd name="T22" fmla="*/ 2 w 55"/>
                    <a:gd name="T23" fmla="*/ 17 h 55"/>
                    <a:gd name="T24" fmla="*/ 0 w 55"/>
                    <a:gd name="T25" fmla="*/ 28 h 55"/>
                    <a:gd name="T26" fmla="*/ 2 w 55"/>
                    <a:gd name="T27" fmla="*/ 39 h 55"/>
                    <a:gd name="T28" fmla="*/ 9 w 55"/>
                    <a:gd name="T29" fmla="*/ 47 h 55"/>
                    <a:gd name="T30" fmla="*/ 17 w 55"/>
                    <a:gd name="T31" fmla="*/ 53 h 55"/>
                    <a:gd name="T32" fmla="*/ 28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13" name="Freeform 43"/>
                <p:cNvSpPr>
                  <a:spLocks/>
                </p:cNvSpPr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>
                    <a:gd name="T0" fmla="*/ 48 w 156"/>
                    <a:gd name="T1" fmla="*/ 15 h 752"/>
                    <a:gd name="T2" fmla="*/ 44 w 156"/>
                    <a:gd name="T3" fmla="*/ 30 h 752"/>
                    <a:gd name="T4" fmla="*/ 33 w 156"/>
                    <a:gd name="T5" fmla="*/ 73 h 752"/>
                    <a:gd name="T6" fmla="*/ 19 w 156"/>
                    <a:gd name="T7" fmla="*/ 140 h 752"/>
                    <a:gd name="T8" fmla="*/ 7 w 156"/>
                    <a:gd name="T9" fmla="*/ 229 h 752"/>
                    <a:gd name="T10" fmla="*/ 0 w 156"/>
                    <a:gd name="T11" fmla="*/ 337 h 752"/>
                    <a:gd name="T12" fmla="*/ 1 w 156"/>
                    <a:gd name="T13" fmla="*/ 462 h 752"/>
                    <a:gd name="T14" fmla="*/ 14 w 156"/>
                    <a:gd name="T15" fmla="*/ 602 h 752"/>
                    <a:gd name="T16" fmla="*/ 43 w 156"/>
                    <a:gd name="T17" fmla="*/ 752 h 752"/>
                    <a:gd name="T18" fmla="*/ 150 w 156"/>
                    <a:gd name="T19" fmla="*/ 746 h 752"/>
                    <a:gd name="T20" fmla="*/ 146 w 156"/>
                    <a:gd name="T21" fmla="*/ 724 h 752"/>
                    <a:gd name="T22" fmla="*/ 135 w 156"/>
                    <a:gd name="T23" fmla="*/ 663 h 752"/>
                    <a:gd name="T24" fmla="*/ 123 w 156"/>
                    <a:gd name="T25" fmla="*/ 574 h 752"/>
                    <a:gd name="T26" fmla="*/ 111 w 156"/>
                    <a:gd name="T27" fmla="*/ 463 h 752"/>
                    <a:gd name="T28" fmla="*/ 104 w 156"/>
                    <a:gd name="T29" fmla="*/ 342 h 752"/>
                    <a:gd name="T30" fmla="*/ 107 w 156"/>
                    <a:gd name="T31" fmla="*/ 220 h 752"/>
                    <a:gd name="T32" fmla="*/ 124 w 156"/>
                    <a:gd name="T33" fmla="*/ 106 h 752"/>
                    <a:gd name="T34" fmla="*/ 156 w 156"/>
                    <a:gd name="T35" fmla="*/ 9 h 752"/>
                    <a:gd name="T36" fmla="*/ 156 w 156"/>
                    <a:gd name="T37" fmla="*/ 8 h 752"/>
                    <a:gd name="T38" fmla="*/ 156 w 156"/>
                    <a:gd name="T39" fmla="*/ 6 h 752"/>
                    <a:gd name="T40" fmla="*/ 154 w 156"/>
                    <a:gd name="T41" fmla="*/ 4 h 752"/>
                    <a:gd name="T42" fmla="*/ 147 w 156"/>
                    <a:gd name="T43" fmla="*/ 0 h 752"/>
                    <a:gd name="T44" fmla="*/ 134 w 156"/>
                    <a:gd name="T45" fmla="*/ 0 h 752"/>
                    <a:gd name="T46" fmla="*/ 115 w 156"/>
                    <a:gd name="T47" fmla="*/ 1 h 752"/>
                    <a:gd name="T48" fmla="*/ 87 w 156"/>
                    <a:gd name="T49" fmla="*/ 7 h 752"/>
                    <a:gd name="T50" fmla="*/ 48 w 156"/>
                    <a:gd name="T51" fmla="*/ 15 h 75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56"/>
                    <a:gd name="T79" fmla="*/ 0 h 752"/>
                    <a:gd name="T80" fmla="*/ 156 w 156"/>
                    <a:gd name="T81" fmla="*/ 752 h 75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14" name="Freeform 44"/>
                <p:cNvSpPr>
                  <a:spLocks/>
                </p:cNvSpPr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>
                    <a:gd name="T0" fmla="*/ 212 w 212"/>
                    <a:gd name="T1" fmla="*/ 6 h 839"/>
                    <a:gd name="T2" fmla="*/ 206 w 212"/>
                    <a:gd name="T3" fmla="*/ 11 h 839"/>
                    <a:gd name="T4" fmla="*/ 192 w 212"/>
                    <a:gd name="T5" fmla="*/ 33 h 839"/>
                    <a:gd name="T6" fmla="*/ 174 w 212"/>
                    <a:gd name="T7" fmla="*/ 77 h 839"/>
                    <a:gd name="T8" fmla="*/ 156 w 212"/>
                    <a:gd name="T9" fmla="*/ 148 h 839"/>
                    <a:gd name="T10" fmla="*/ 141 w 212"/>
                    <a:gd name="T11" fmla="*/ 254 h 839"/>
                    <a:gd name="T12" fmla="*/ 133 w 212"/>
                    <a:gd name="T13" fmla="*/ 401 h 839"/>
                    <a:gd name="T14" fmla="*/ 137 w 212"/>
                    <a:gd name="T15" fmla="*/ 593 h 839"/>
                    <a:gd name="T16" fmla="*/ 158 w 212"/>
                    <a:gd name="T17" fmla="*/ 839 h 839"/>
                    <a:gd name="T18" fmla="*/ 38 w 212"/>
                    <a:gd name="T19" fmla="*/ 839 h 839"/>
                    <a:gd name="T20" fmla="*/ 34 w 212"/>
                    <a:gd name="T21" fmla="*/ 814 h 839"/>
                    <a:gd name="T22" fmla="*/ 24 w 212"/>
                    <a:gd name="T23" fmla="*/ 746 h 839"/>
                    <a:gd name="T24" fmla="*/ 12 w 212"/>
                    <a:gd name="T25" fmla="*/ 645 h 839"/>
                    <a:gd name="T26" fmla="*/ 3 w 212"/>
                    <a:gd name="T27" fmla="*/ 521 h 839"/>
                    <a:gd name="T28" fmla="*/ 0 w 212"/>
                    <a:gd name="T29" fmla="*/ 384 h 839"/>
                    <a:gd name="T30" fmla="*/ 6 w 212"/>
                    <a:gd name="T31" fmla="*/ 244 h 839"/>
                    <a:gd name="T32" fmla="*/ 29 w 212"/>
                    <a:gd name="T33" fmla="*/ 114 h 839"/>
                    <a:gd name="T34" fmla="*/ 68 w 212"/>
                    <a:gd name="T35" fmla="*/ 0 h 839"/>
                    <a:gd name="T36" fmla="*/ 212 w 212"/>
                    <a:gd name="T37" fmla="*/ 6 h 8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12"/>
                    <a:gd name="T58" fmla="*/ 0 h 839"/>
                    <a:gd name="T59" fmla="*/ 212 w 212"/>
                    <a:gd name="T60" fmla="*/ 839 h 83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15" name="Freeform 45"/>
                <p:cNvSpPr>
                  <a:spLocks/>
                </p:cNvSpPr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>
                    <a:gd name="T0" fmla="*/ 43 w 137"/>
                    <a:gd name="T1" fmla="*/ 12 h 656"/>
                    <a:gd name="T2" fmla="*/ 39 w 137"/>
                    <a:gd name="T3" fmla="*/ 25 h 656"/>
                    <a:gd name="T4" fmla="*/ 30 w 137"/>
                    <a:gd name="T5" fmla="*/ 62 h 656"/>
                    <a:gd name="T6" fmla="*/ 19 w 137"/>
                    <a:gd name="T7" fmla="*/ 122 h 656"/>
                    <a:gd name="T8" fmla="*/ 7 w 137"/>
                    <a:gd name="T9" fmla="*/ 199 h 656"/>
                    <a:gd name="T10" fmla="*/ 0 w 137"/>
                    <a:gd name="T11" fmla="*/ 294 h 656"/>
                    <a:gd name="T12" fmla="*/ 1 w 137"/>
                    <a:gd name="T13" fmla="*/ 403 h 656"/>
                    <a:gd name="T14" fmla="*/ 12 w 137"/>
                    <a:gd name="T15" fmla="*/ 524 h 656"/>
                    <a:gd name="T16" fmla="*/ 38 w 137"/>
                    <a:gd name="T17" fmla="*/ 656 h 656"/>
                    <a:gd name="T18" fmla="*/ 132 w 137"/>
                    <a:gd name="T19" fmla="*/ 650 h 656"/>
                    <a:gd name="T20" fmla="*/ 127 w 137"/>
                    <a:gd name="T21" fmla="*/ 631 h 656"/>
                    <a:gd name="T22" fmla="*/ 119 w 137"/>
                    <a:gd name="T23" fmla="*/ 578 h 656"/>
                    <a:gd name="T24" fmla="*/ 107 w 137"/>
                    <a:gd name="T25" fmla="*/ 499 h 656"/>
                    <a:gd name="T26" fmla="*/ 97 w 137"/>
                    <a:gd name="T27" fmla="*/ 403 h 656"/>
                    <a:gd name="T28" fmla="*/ 92 w 137"/>
                    <a:gd name="T29" fmla="*/ 297 h 656"/>
                    <a:gd name="T30" fmla="*/ 94 w 137"/>
                    <a:gd name="T31" fmla="*/ 192 h 656"/>
                    <a:gd name="T32" fmla="*/ 108 w 137"/>
                    <a:gd name="T33" fmla="*/ 91 h 656"/>
                    <a:gd name="T34" fmla="*/ 137 w 137"/>
                    <a:gd name="T35" fmla="*/ 7 h 656"/>
                    <a:gd name="T36" fmla="*/ 137 w 137"/>
                    <a:gd name="T37" fmla="*/ 6 h 656"/>
                    <a:gd name="T38" fmla="*/ 137 w 137"/>
                    <a:gd name="T39" fmla="*/ 4 h 656"/>
                    <a:gd name="T40" fmla="*/ 135 w 137"/>
                    <a:gd name="T41" fmla="*/ 2 h 656"/>
                    <a:gd name="T42" fmla="*/ 129 w 137"/>
                    <a:gd name="T43" fmla="*/ 0 h 656"/>
                    <a:gd name="T44" fmla="*/ 119 w 137"/>
                    <a:gd name="T45" fmla="*/ 0 h 656"/>
                    <a:gd name="T46" fmla="*/ 101 w 137"/>
                    <a:gd name="T47" fmla="*/ 1 h 656"/>
                    <a:gd name="T48" fmla="*/ 77 w 137"/>
                    <a:gd name="T49" fmla="*/ 5 h 656"/>
                    <a:gd name="T50" fmla="*/ 43 w 137"/>
                    <a:gd name="T51" fmla="*/ 12 h 65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37"/>
                    <a:gd name="T79" fmla="*/ 0 h 656"/>
                    <a:gd name="T80" fmla="*/ 137 w 137"/>
                    <a:gd name="T81" fmla="*/ 656 h 65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16" name="Freeform 46"/>
                <p:cNvSpPr>
                  <a:spLocks/>
                </p:cNvSpPr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>
                    <a:gd name="T0" fmla="*/ 36 w 116"/>
                    <a:gd name="T1" fmla="*/ 11 h 560"/>
                    <a:gd name="T2" fmla="*/ 33 w 116"/>
                    <a:gd name="T3" fmla="*/ 21 h 560"/>
                    <a:gd name="T4" fmla="*/ 24 w 116"/>
                    <a:gd name="T5" fmla="*/ 53 h 560"/>
                    <a:gd name="T6" fmla="*/ 15 w 116"/>
                    <a:gd name="T7" fmla="*/ 103 h 560"/>
                    <a:gd name="T8" fmla="*/ 5 w 116"/>
                    <a:gd name="T9" fmla="*/ 169 h 560"/>
                    <a:gd name="T10" fmla="*/ 0 w 116"/>
                    <a:gd name="T11" fmla="*/ 250 h 560"/>
                    <a:gd name="T12" fmla="*/ 1 w 116"/>
                    <a:gd name="T13" fmla="*/ 344 h 560"/>
                    <a:gd name="T14" fmla="*/ 10 w 116"/>
                    <a:gd name="T15" fmla="*/ 448 h 560"/>
                    <a:gd name="T16" fmla="*/ 32 w 116"/>
                    <a:gd name="T17" fmla="*/ 560 h 560"/>
                    <a:gd name="T18" fmla="*/ 112 w 116"/>
                    <a:gd name="T19" fmla="*/ 555 h 560"/>
                    <a:gd name="T20" fmla="*/ 108 w 116"/>
                    <a:gd name="T21" fmla="*/ 538 h 560"/>
                    <a:gd name="T22" fmla="*/ 101 w 116"/>
                    <a:gd name="T23" fmla="*/ 493 h 560"/>
                    <a:gd name="T24" fmla="*/ 91 w 116"/>
                    <a:gd name="T25" fmla="*/ 426 h 560"/>
                    <a:gd name="T26" fmla="*/ 82 w 116"/>
                    <a:gd name="T27" fmla="*/ 344 h 560"/>
                    <a:gd name="T28" fmla="*/ 77 w 116"/>
                    <a:gd name="T29" fmla="*/ 255 h 560"/>
                    <a:gd name="T30" fmla="*/ 79 w 116"/>
                    <a:gd name="T31" fmla="*/ 164 h 560"/>
                    <a:gd name="T32" fmla="*/ 91 w 116"/>
                    <a:gd name="T33" fmla="*/ 79 h 560"/>
                    <a:gd name="T34" fmla="*/ 116 w 116"/>
                    <a:gd name="T35" fmla="*/ 6 h 560"/>
                    <a:gd name="T36" fmla="*/ 116 w 116"/>
                    <a:gd name="T37" fmla="*/ 5 h 560"/>
                    <a:gd name="T38" fmla="*/ 116 w 116"/>
                    <a:gd name="T39" fmla="*/ 4 h 560"/>
                    <a:gd name="T40" fmla="*/ 114 w 116"/>
                    <a:gd name="T41" fmla="*/ 2 h 560"/>
                    <a:gd name="T42" fmla="*/ 109 w 116"/>
                    <a:gd name="T43" fmla="*/ 0 h 560"/>
                    <a:gd name="T44" fmla="*/ 100 w 116"/>
                    <a:gd name="T45" fmla="*/ 0 h 560"/>
                    <a:gd name="T46" fmla="*/ 86 w 116"/>
                    <a:gd name="T47" fmla="*/ 1 h 560"/>
                    <a:gd name="T48" fmla="*/ 65 w 116"/>
                    <a:gd name="T49" fmla="*/ 4 h 560"/>
                    <a:gd name="T50" fmla="*/ 36 w 116"/>
                    <a:gd name="T51" fmla="*/ 11 h 56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16"/>
                    <a:gd name="T79" fmla="*/ 0 h 560"/>
                    <a:gd name="T80" fmla="*/ 116 w 116"/>
                    <a:gd name="T81" fmla="*/ 560 h 56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17" name="Freeform 47"/>
                <p:cNvSpPr>
                  <a:spLocks/>
                </p:cNvSpPr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>
                    <a:gd name="T0" fmla="*/ 30 w 97"/>
                    <a:gd name="T1" fmla="*/ 9 h 463"/>
                    <a:gd name="T2" fmla="*/ 27 w 97"/>
                    <a:gd name="T3" fmla="*/ 17 h 463"/>
                    <a:gd name="T4" fmla="*/ 20 w 97"/>
                    <a:gd name="T5" fmla="*/ 44 h 463"/>
                    <a:gd name="T6" fmla="*/ 12 w 97"/>
                    <a:gd name="T7" fmla="*/ 85 h 463"/>
                    <a:gd name="T8" fmla="*/ 4 w 97"/>
                    <a:gd name="T9" fmla="*/ 140 h 463"/>
                    <a:gd name="T10" fmla="*/ 0 w 97"/>
                    <a:gd name="T11" fmla="*/ 207 h 463"/>
                    <a:gd name="T12" fmla="*/ 0 w 97"/>
                    <a:gd name="T13" fmla="*/ 285 h 463"/>
                    <a:gd name="T14" fmla="*/ 9 w 97"/>
                    <a:gd name="T15" fmla="*/ 370 h 463"/>
                    <a:gd name="T16" fmla="*/ 26 w 97"/>
                    <a:gd name="T17" fmla="*/ 463 h 463"/>
                    <a:gd name="T18" fmla="*/ 93 w 97"/>
                    <a:gd name="T19" fmla="*/ 460 h 463"/>
                    <a:gd name="T20" fmla="*/ 89 w 97"/>
                    <a:gd name="T21" fmla="*/ 446 h 463"/>
                    <a:gd name="T22" fmla="*/ 83 w 97"/>
                    <a:gd name="T23" fmla="*/ 408 h 463"/>
                    <a:gd name="T24" fmla="*/ 75 w 97"/>
                    <a:gd name="T25" fmla="*/ 353 h 463"/>
                    <a:gd name="T26" fmla="*/ 68 w 97"/>
                    <a:gd name="T27" fmla="*/ 285 h 463"/>
                    <a:gd name="T28" fmla="*/ 65 w 97"/>
                    <a:gd name="T29" fmla="*/ 211 h 463"/>
                    <a:gd name="T30" fmla="*/ 67 w 97"/>
                    <a:gd name="T31" fmla="*/ 136 h 463"/>
                    <a:gd name="T32" fmla="*/ 76 w 97"/>
                    <a:gd name="T33" fmla="*/ 65 h 463"/>
                    <a:gd name="T34" fmla="*/ 97 w 97"/>
                    <a:gd name="T35" fmla="*/ 5 h 463"/>
                    <a:gd name="T36" fmla="*/ 97 w 97"/>
                    <a:gd name="T37" fmla="*/ 4 h 463"/>
                    <a:gd name="T38" fmla="*/ 97 w 97"/>
                    <a:gd name="T39" fmla="*/ 3 h 463"/>
                    <a:gd name="T40" fmla="*/ 95 w 97"/>
                    <a:gd name="T41" fmla="*/ 1 h 463"/>
                    <a:gd name="T42" fmla="*/ 91 w 97"/>
                    <a:gd name="T43" fmla="*/ 0 h 463"/>
                    <a:gd name="T44" fmla="*/ 84 w 97"/>
                    <a:gd name="T45" fmla="*/ 0 h 463"/>
                    <a:gd name="T46" fmla="*/ 71 w 97"/>
                    <a:gd name="T47" fmla="*/ 0 h 463"/>
                    <a:gd name="T48" fmla="*/ 54 w 97"/>
                    <a:gd name="T49" fmla="*/ 3 h 463"/>
                    <a:gd name="T50" fmla="*/ 30 w 97"/>
                    <a:gd name="T51" fmla="*/ 9 h 46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97"/>
                    <a:gd name="T79" fmla="*/ 0 h 463"/>
                    <a:gd name="T80" fmla="*/ 97 w 97"/>
                    <a:gd name="T81" fmla="*/ 463 h 463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18" name="Freeform 48"/>
                <p:cNvSpPr>
                  <a:spLocks/>
                </p:cNvSpPr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>
                    <a:gd name="T0" fmla="*/ 24 w 77"/>
                    <a:gd name="T1" fmla="*/ 8 h 367"/>
                    <a:gd name="T2" fmla="*/ 22 w 77"/>
                    <a:gd name="T3" fmla="*/ 15 h 367"/>
                    <a:gd name="T4" fmla="*/ 17 w 77"/>
                    <a:gd name="T5" fmla="*/ 36 h 367"/>
                    <a:gd name="T6" fmla="*/ 10 w 77"/>
                    <a:gd name="T7" fmla="*/ 68 h 367"/>
                    <a:gd name="T8" fmla="*/ 4 w 77"/>
                    <a:gd name="T9" fmla="*/ 112 h 367"/>
                    <a:gd name="T10" fmla="*/ 0 w 77"/>
                    <a:gd name="T11" fmla="*/ 164 h 367"/>
                    <a:gd name="T12" fmla="*/ 0 w 77"/>
                    <a:gd name="T13" fmla="*/ 226 h 367"/>
                    <a:gd name="T14" fmla="*/ 7 w 77"/>
                    <a:gd name="T15" fmla="*/ 294 h 367"/>
                    <a:gd name="T16" fmla="*/ 21 w 77"/>
                    <a:gd name="T17" fmla="*/ 367 h 367"/>
                    <a:gd name="T18" fmla="*/ 74 w 77"/>
                    <a:gd name="T19" fmla="*/ 364 h 367"/>
                    <a:gd name="T20" fmla="*/ 71 w 77"/>
                    <a:gd name="T21" fmla="*/ 353 h 367"/>
                    <a:gd name="T22" fmla="*/ 66 w 77"/>
                    <a:gd name="T23" fmla="*/ 323 h 367"/>
                    <a:gd name="T24" fmla="*/ 60 w 77"/>
                    <a:gd name="T25" fmla="*/ 280 h 367"/>
                    <a:gd name="T26" fmla="*/ 54 w 77"/>
                    <a:gd name="T27" fmla="*/ 226 h 367"/>
                    <a:gd name="T28" fmla="*/ 51 w 77"/>
                    <a:gd name="T29" fmla="*/ 168 h 367"/>
                    <a:gd name="T30" fmla="*/ 53 w 77"/>
                    <a:gd name="T31" fmla="*/ 107 h 367"/>
                    <a:gd name="T32" fmla="*/ 61 w 77"/>
                    <a:gd name="T33" fmla="*/ 52 h 367"/>
                    <a:gd name="T34" fmla="*/ 77 w 77"/>
                    <a:gd name="T35" fmla="*/ 5 h 367"/>
                    <a:gd name="T36" fmla="*/ 77 w 77"/>
                    <a:gd name="T37" fmla="*/ 5 h 367"/>
                    <a:gd name="T38" fmla="*/ 77 w 77"/>
                    <a:gd name="T39" fmla="*/ 2 h 367"/>
                    <a:gd name="T40" fmla="*/ 76 w 77"/>
                    <a:gd name="T41" fmla="*/ 1 h 367"/>
                    <a:gd name="T42" fmla="*/ 72 w 77"/>
                    <a:gd name="T43" fmla="*/ 0 h 367"/>
                    <a:gd name="T44" fmla="*/ 66 w 77"/>
                    <a:gd name="T45" fmla="*/ 0 h 367"/>
                    <a:gd name="T46" fmla="*/ 56 w 77"/>
                    <a:gd name="T47" fmla="*/ 1 h 367"/>
                    <a:gd name="T48" fmla="*/ 43 w 77"/>
                    <a:gd name="T49" fmla="*/ 4 h 367"/>
                    <a:gd name="T50" fmla="*/ 24 w 77"/>
                    <a:gd name="T51" fmla="*/ 8 h 367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7"/>
                    <a:gd name="T79" fmla="*/ 0 h 367"/>
                    <a:gd name="T80" fmla="*/ 77 w 77"/>
                    <a:gd name="T81" fmla="*/ 367 h 367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19" name="Freeform 49"/>
                <p:cNvSpPr>
                  <a:spLocks/>
                </p:cNvSpPr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>
                    <a:gd name="T0" fmla="*/ 17 w 56"/>
                    <a:gd name="T1" fmla="*/ 5 h 271"/>
                    <a:gd name="T2" fmla="*/ 16 w 56"/>
                    <a:gd name="T3" fmla="*/ 10 h 271"/>
                    <a:gd name="T4" fmla="*/ 12 w 56"/>
                    <a:gd name="T5" fmla="*/ 25 h 271"/>
                    <a:gd name="T6" fmla="*/ 6 w 56"/>
                    <a:gd name="T7" fmla="*/ 49 h 271"/>
                    <a:gd name="T8" fmla="*/ 2 w 56"/>
                    <a:gd name="T9" fmla="*/ 82 h 271"/>
                    <a:gd name="T10" fmla="*/ 0 w 56"/>
                    <a:gd name="T11" fmla="*/ 122 h 271"/>
                    <a:gd name="T12" fmla="*/ 0 w 56"/>
                    <a:gd name="T13" fmla="*/ 166 h 271"/>
                    <a:gd name="T14" fmla="*/ 4 w 56"/>
                    <a:gd name="T15" fmla="*/ 217 h 271"/>
                    <a:gd name="T16" fmla="*/ 15 w 56"/>
                    <a:gd name="T17" fmla="*/ 271 h 271"/>
                    <a:gd name="T18" fmla="*/ 54 w 56"/>
                    <a:gd name="T19" fmla="*/ 268 h 271"/>
                    <a:gd name="T20" fmla="*/ 52 w 56"/>
                    <a:gd name="T21" fmla="*/ 261 h 271"/>
                    <a:gd name="T22" fmla="*/ 48 w 56"/>
                    <a:gd name="T23" fmla="*/ 238 h 271"/>
                    <a:gd name="T24" fmla="*/ 44 w 56"/>
                    <a:gd name="T25" fmla="*/ 206 h 271"/>
                    <a:gd name="T26" fmla="*/ 40 w 56"/>
                    <a:gd name="T27" fmla="*/ 166 h 271"/>
                    <a:gd name="T28" fmla="*/ 37 w 56"/>
                    <a:gd name="T29" fmla="*/ 123 h 271"/>
                    <a:gd name="T30" fmla="*/ 39 w 56"/>
                    <a:gd name="T31" fmla="*/ 78 h 271"/>
                    <a:gd name="T32" fmla="*/ 44 w 56"/>
                    <a:gd name="T33" fmla="*/ 37 h 271"/>
                    <a:gd name="T34" fmla="*/ 56 w 56"/>
                    <a:gd name="T35" fmla="*/ 3 h 271"/>
                    <a:gd name="T36" fmla="*/ 56 w 56"/>
                    <a:gd name="T37" fmla="*/ 3 h 271"/>
                    <a:gd name="T38" fmla="*/ 56 w 56"/>
                    <a:gd name="T39" fmla="*/ 2 h 271"/>
                    <a:gd name="T40" fmla="*/ 55 w 56"/>
                    <a:gd name="T41" fmla="*/ 1 h 271"/>
                    <a:gd name="T42" fmla="*/ 52 w 56"/>
                    <a:gd name="T43" fmla="*/ 0 h 271"/>
                    <a:gd name="T44" fmla="*/ 48 w 56"/>
                    <a:gd name="T45" fmla="*/ 0 h 271"/>
                    <a:gd name="T46" fmla="*/ 42 w 56"/>
                    <a:gd name="T47" fmla="*/ 0 h 271"/>
                    <a:gd name="T48" fmla="*/ 31 w 56"/>
                    <a:gd name="T49" fmla="*/ 2 h 271"/>
                    <a:gd name="T50" fmla="*/ 17 w 56"/>
                    <a:gd name="T51" fmla="*/ 5 h 27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"/>
                    <a:gd name="T79" fmla="*/ 0 h 271"/>
                    <a:gd name="T80" fmla="*/ 56 w 56"/>
                    <a:gd name="T81" fmla="*/ 271 h 271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20" name="Freeform 50"/>
                <p:cNvSpPr>
                  <a:spLocks/>
                </p:cNvSpPr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>
                    <a:gd name="T0" fmla="*/ 186 w 186"/>
                    <a:gd name="T1" fmla="*/ 6 h 732"/>
                    <a:gd name="T2" fmla="*/ 182 w 186"/>
                    <a:gd name="T3" fmla="*/ 11 h 732"/>
                    <a:gd name="T4" fmla="*/ 169 w 186"/>
                    <a:gd name="T5" fmla="*/ 29 h 732"/>
                    <a:gd name="T6" fmla="*/ 153 w 186"/>
                    <a:gd name="T7" fmla="*/ 67 h 732"/>
                    <a:gd name="T8" fmla="*/ 137 w 186"/>
                    <a:gd name="T9" fmla="*/ 130 h 732"/>
                    <a:gd name="T10" fmla="*/ 124 w 186"/>
                    <a:gd name="T11" fmla="*/ 221 h 732"/>
                    <a:gd name="T12" fmla="*/ 117 w 186"/>
                    <a:gd name="T13" fmla="*/ 350 h 732"/>
                    <a:gd name="T14" fmla="*/ 122 w 186"/>
                    <a:gd name="T15" fmla="*/ 517 h 732"/>
                    <a:gd name="T16" fmla="*/ 139 w 186"/>
                    <a:gd name="T17" fmla="*/ 732 h 732"/>
                    <a:gd name="T18" fmla="*/ 34 w 186"/>
                    <a:gd name="T19" fmla="*/ 732 h 732"/>
                    <a:gd name="T20" fmla="*/ 31 w 186"/>
                    <a:gd name="T21" fmla="*/ 711 h 732"/>
                    <a:gd name="T22" fmla="*/ 22 w 186"/>
                    <a:gd name="T23" fmla="*/ 651 h 732"/>
                    <a:gd name="T24" fmla="*/ 12 w 186"/>
                    <a:gd name="T25" fmla="*/ 563 h 732"/>
                    <a:gd name="T26" fmla="*/ 3 w 186"/>
                    <a:gd name="T27" fmla="*/ 454 h 732"/>
                    <a:gd name="T28" fmla="*/ 0 w 186"/>
                    <a:gd name="T29" fmla="*/ 335 h 732"/>
                    <a:gd name="T30" fmla="*/ 6 w 186"/>
                    <a:gd name="T31" fmla="*/ 213 h 732"/>
                    <a:gd name="T32" fmla="*/ 25 w 186"/>
                    <a:gd name="T33" fmla="*/ 98 h 732"/>
                    <a:gd name="T34" fmla="*/ 60 w 186"/>
                    <a:gd name="T35" fmla="*/ 0 h 732"/>
                    <a:gd name="T36" fmla="*/ 186 w 186"/>
                    <a:gd name="T37" fmla="*/ 6 h 73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6"/>
                    <a:gd name="T58" fmla="*/ 0 h 732"/>
                    <a:gd name="T59" fmla="*/ 186 w 186"/>
                    <a:gd name="T60" fmla="*/ 732 h 73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21" name="Freeform 51"/>
                <p:cNvSpPr>
                  <a:spLocks/>
                </p:cNvSpPr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>
                    <a:gd name="T0" fmla="*/ 158 w 158"/>
                    <a:gd name="T1" fmla="*/ 4 h 625"/>
                    <a:gd name="T2" fmla="*/ 153 w 158"/>
                    <a:gd name="T3" fmla="*/ 9 h 625"/>
                    <a:gd name="T4" fmla="*/ 144 w 158"/>
                    <a:gd name="T5" fmla="*/ 25 h 625"/>
                    <a:gd name="T6" fmla="*/ 130 w 158"/>
                    <a:gd name="T7" fmla="*/ 57 h 625"/>
                    <a:gd name="T8" fmla="*/ 116 w 158"/>
                    <a:gd name="T9" fmla="*/ 110 h 625"/>
                    <a:gd name="T10" fmla="*/ 105 w 158"/>
                    <a:gd name="T11" fmla="*/ 189 h 625"/>
                    <a:gd name="T12" fmla="*/ 100 w 158"/>
                    <a:gd name="T13" fmla="*/ 298 h 625"/>
                    <a:gd name="T14" fmla="*/ 103 w 158"/>
                    <a:gd name="T15" fmla="*/ 441 h 625"/>
                    <a:gd name="T16" fmla="*/ 118 w 158"/>
                    <a:gd name="T17" fmla="*/ 625 h 625"/>
                    <a:gd name="T18" fmla="*/ 29 w 158"/>
                    <a:gd name="T19" fmla="*/ 625 h 625"/>
                    <a:gd name="T20" fmla="*/ 25 w 158"/>
                    <a:gd name="T21" fmla="*/ 607 h 625"/>
                    <a:gd name="T22" fmla="*/ 18 w 158"/>
                    <a:gd name="T23" fmla="*/ 556 h 625"/>
                    <a:gd name="T24" fmla="*/ 9 w 158"/>
                    <a:gd name="T25" fmla="*/ 480 h 625"/>
                    <a:gd name="T26" fmla="*/ 2 w 158"/>
                    <a:gd name="T27" fmla="*/ 387 h 625"/>
                    <a:gd name="T28" fmla="*/ 0 w 158"/>
                    <a:gd name="T29" fmla="*/ 286 h 625"/>
                    <a:gd name="T30" fmla="*/ 5 w 158"/>
                    <a:gd name="T31" fmla="*/ 182 h 625"/>
                    <a:gd name="T32" fmla="*/ 21 w 158"/>
                    <a:gd name="T33" fmla="*/ 84 h 625"/>
                    <a:gd name="T34" fmla="*/ 51 w 158"/>
                    <a:gd name="T35" fmla="*/ 0 h 625"/>
                    <a:gd name="T36" fmla="*/ 158 w 158"/>
                    <a:gd name="T37" fmla="*/ 4 h 62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58"/>
                    <a:gd name="T58" fmla="*/ 0 h 625"/>
                    <a:gd name="T59" fmla="*/ 158 w 158"/>
                    <a:gd name="T60" fmla="*/ 625 h 62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22" name="Freeform 52"/>
                <p:cNvSpPr>
                  <a:spLocks/>
                </p:cNvSpPr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>
                    <a:gd name="T0" fmla="*/ 131 w 131"/>
                    <a:gd name="T1" fmla="*/ 4 h 517"/>
                    <a:gd name="T2" fmla="*/ 128 w 131"/>
                    <a:gd name="T3" fmla="*/ 7 h 517"/>
                    <a:gd name="T4" fmla="*/ 119 w 131"/>
                    <a:gd name="T5" fmla="*/ 21 h 517"/>
                    <a:gd name="T6" fmla="*/ 109 w 131"/>
                    <a:gd name="T7" fmla="*/ 47 h 517"/>
                    <a:gd name="T8" fmla="*/ 97 w 131"/>
                    <a:gd name="T9" fmla="*/ 91 h 517"/>
                    <a:gd name="T10" fmla="*/ 88 w 131"/>
                    <a:gd name="T11" fmla="*/ 156 h 517"/>
                    <a:gd name="T12" fmla="*/ 84 w 131"/>
                    <a:gd name="T13" fmla="*/ 247 h 517"/>
                    <a:gd name="T14" fmla="*/ 86 w 131"/>
                    <a:gd name="T15" fmla="*/ 366 h 517"/>
                    <a:gd name="T16" fmla="*/ 99 w 131"/>
                    <a:gd name="T17" fmla="*/ 517 h 517"/>
                    <a:gd name="T18" fmla="*/ 25 w 131"/>
                    <a:gd name="T19" fmla="*/ 517 h 517"/>
                    <a:gd name="T20" fmla="*/ 23 w 131"/>
                    <a:gd name="T21" fmla="*/ 502 h 517"/>
                    <a:gd name="T22" fmla="*/ 16 w 131"/>
                    <a:gd name="T23" fmla="*/ 460 h 517"/>
                    <a:gd name="T24" fmla="*/ 9 w 131"/>
                    <a:gd name="T25" fmla="*/ 397 h 517"/>
                    <a:gd name="T26" fmla="*/ 2 w 131"/>
                    <a:gd name="T27" fmla="*/ 320 h 517"/>
                    <a:gd name="T28" fmla="*/ 0 w 131"/>
                    <a:gd name="T29" fmla="*/ 236 h 517"/>
                    <a:gd name="T30" fmla="*/ 4 w 131"/>
                    <a:gd name="T31" fmla="*/ 151 h 517"/>
                    <a:gd name="T32" fmla="*/ 18 w 131"/>
                    <a:gd name="T33" fmla="*/ 70 h 517"/>
                    <a:gd name="T34" fmla="*/ 43 w 131"/>
                    <a:gd name="T35" fmla="*/ 0 h 517"/>
                    <a:gd name="T36" fmla="*/ 131 w 131"/>
                    <a:gd name="T37" fmla="*/ 4 h 5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31"/>
                    <a:gd name="T58" fmla="*/ 0 h 517"/>
                    <a:gd name="T59" fmla="*/ 131 w 131"/>
                    <a:gd name="T60" fmla="*/ 517 h 51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23" name="Freeform 53"/>
                <p:cNvSpPr>
                  <a:spLocks/>
                </p:cNvSpPr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>
                    <a:gd name="T0" fmla="*/ 104 w 104"/>
                    <a:gd name="T1" fmla="*/ 4 h 411"/>
                    <a:gd name="T2" fmla="*/ 101 w 104"/>
                    <a:gd name="T3" fmla="*/ 7 h 411"/>
                    <a:gd name="T4" fmla="*/ 94 w 104"/>
                    <a:gd name="T5" fmla="*/ 17 h 411"/>
                    <a:gd name="T6" fmla="*/ 86 w 104"/>
                    <a:gd name="T7" fmla="*/ 38 h 411"/>
                    <a:gd name="T8" fmla="*/ 76 w 104"/>
                    <a:gd name="T9" fmla="*/ 73 h 411"/>
                    <a:gd name="T10" fmla="*/ 69 w 104"/>
                    <a:gd name="T11" fmla="*/ 125 h 411"/>
                    <a:gd name="T12" fmla="*/ 65 w 104"/>
                    <a:gd name="T13" fmla="*/ 196 h 411"/>
                    <a:gd name="T14" fmla="*/ 67 w 104"/>
                    <a:gd name="T15" fmla="*/ 291 h 411"/>
                    <a:gd name="T16" fmla="*/ 77 w 104"/>
                    <a:gd name="T17" fmla="*/ 411 h 411"/>
                    <a:gd name="T18" fmla="*/ 19 w 104"/>
                    <a:gd name="T19" fmla="*/ 411 h 411"/>
                    <a:gd name="T20" fmla="*/ 17 w 104"/>
                    <a:gd name="T21" fmla="*/ 399 h 411"/>
                    <a:gd name="T22" fmla="*/ 11 w 104"/>
                    <a:gd name="T23" fmla="*/ 365 h 411"/>
                    <a:gd name="T24" fmla="*/ 6 w 104"/>
                    <a:gd name="T25" fmla="*/ 316 h 411"/>
                    <a:gd name="T26" fmla="*/ 2 w 104"/>
                    <a:gd name="T27" fmla="*/ 255 h 411"/>
                    <a:gd name="T28" fmla="*/ 0 w 104"/>
                    <a:gd name="T29" fmla="*/ 188 h 411"/>
                    <a:gd name="T30" fmla="*/ 4 w 104"/>
                    <a:gd name="T31" fmla="*/ 120 h 411"/>
                    <a:gd name="T32" fmla="*/ 15 w 104"/>
                    <a:gd name="T33" fmla="*/ 55 h 411"/>
                    <a:gd name="T34" fmla="*/ 34 w 104"/>
                    <a:gd name="T35" fmla="*/ 0 h 411"/>
                    <a:gd name="T36" fmla="*/ 104 w 104"/>
                    <a:gd name="T37" fmla="*/ 4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4"/>
                    <a:gd name="T58" fmla="*/ 0 h 411"/>
                    <a:gd name="T59" fmla="*/ 104 w 104"/>
                    <a:gd name="T60" fmla="*/ 411 h 41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24" name="Freeform 54"/>
                <p:cNvSpPr>
                  <a:spLocks/>
                </p:cNvSpPr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>
                    <a:gd name="T0" fmla="*/ 76 w 76"/>
                    <a:gd name="T1" fmla="*/ 2 h 302"/>
                    <a:gd name="T2" fmla="*/ 74 w 76"/>
                    <a:gd name="T3" fmla="*/ 4 h 302"/>
                    <a:gd name="T4" fmla="*/ 70 w 76"/>
                    <a:gd name="T5" fmla="*/ 12 h 302"/>
                    <a:gd name="T6" fmla="*/ 62 w 76"/>
                    <a:gd name="T7" fmla="*/ 28 h 302"/>
                    <a:gd name="T8" fmla="*/ 56 w 76"/>
                    <a:gd name="T9" fmla="*/ 53 h 302"/>
                    <a:gd name="T10" fmla="*/ 51 w 76"/>
                    <a:gd name="T11" fmla="*/ 92 h 302"/>
                    <a:gd name="T12" fmla="*/ 49 w 76"/>
                    <a:gd name="T13" fmla="*/ 145 h 302"/>
                    <a:gd name="T14" fmla="*/ 50 w 76"/>
                    <a:gd name="T15" fmla="*/ 214 h 302"/>
                    <a:gd name="T16" fmla="*/ 57 w 76"/>
                    <a:gd name="T17" fmla="*/ 302 h 302"/>
                    <a:gd name="T18" fmla="*/ 14 w 76"/>
                    <a:gd name="T19" fmla="*/ 302 h 302"/>
                    <a:gd name="T20" fmla="*/ 13 w 76"/>
                    <a:gd name="T21" fmla="*/ 294 h 302"/>
                    <a:gd name="T22" fmla="*/ 9 w 76"/>
                    <a:gd name="T23" fmla="*/ 269 h 302"/>
                    <a:gd name="T24" fmla="*/ 4 w 76"/>
                    <a:gd name="T25" fmla="*/ 232 h 302"/>
                    <a:gd name="T26" fmla="*/ 1 w 76"/>
                    <a:gd name="T27" fmla="*/ 188 h 302"/>
                    <a:gd name="T28" fmla="*/ 0 w 76"/>
                    <a:gd name="T29" fmla="*/ 138 h 302"/>
                    <a:gd name="T30" fmla="*/ 2 w 76"/>
                    <a:gd name="T31" fmla="*/ 89 h 302"/>
                    <a:gd name="T32" fmla="*/ 10 w 76"/>
                    <a:gd name="T33" fmla="*/ 41 h 302"/>
                    <a:gd name="T34" fmla="*/ 25 w 76"/>
                    <a:gd name="T35" fmla="*/ 0 h 302"/>
                    <a:gd name="T36" fmla="*/ 76 w 76"/>
                    <a:gd name="T37" fmla="*/ 2 h 3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6"/>
                    <a:gd name="T58" fmla="*/ 0 h 302"/>
                    <a:gd name="T59" fmla="*/ 76 w 76"/>
                    <a:gd name="T60" fmla="*/ 302 h 30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25" name="Rectangle 55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ea typeface="굴림" pitchFamily="34" charset="-127"/>
                  </a:endParaRPr>
                </a:p>
              </p:txBody>
            </p:sp>
            <p:sp>
              <p:nvSpPr>
                <p:cNvPr id="106726" name="Freeform 56"/>
                <p:cNvSpPr>
                  <a:spLocks/>
                </p:cNvSpPr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>
                    <a:gd name="T0" fmla="*/ 35 w 375"/>
                    <a:gd name="T1" fmla="*/ 41 h 440"/>
                    <a:gd name="T2" fmla="*/ 32 w 375"/>
                    <a:gd name="T3" fmla="*/ 49 h 440"/>
                    <a:gd name="T4" fmla="*/ 25 w 375"/>
                    <a:gd name="T5" fmla="*/ 74 h 440"/>
                    <a:gd name="T6" fmla="*/ 17 w 375"/>
                    <a:gd name="T7" fmla="*/ 112 h 440"/>
                    <a:gd name="T8" fmla="*/ 8 w 375"/>
                    <a:gd name="T9" fmla="*/ 163 h 440"/>
                    <a:gd name="T10" fmla="*/ 2 w 375"/>
                    <a:gd name="T11" fmla="*/ 223 h 440"/>
                    <a:gd name="T12" fmla="*/ 0 w 375"/>
                    <a:gd name="T13" fmla="*/ 290 h 440"/>
                    <a:gd name="T14" fmla="*/ 7 w 375"/>
                    <a:gd name="T15" fmla="*/ 363 h 440"/>
                    <a:gd name="T16" fmla="*/ 23 w 375"/>
                    <a:gd name="T17" fmla="*/ 440 h 440"/>
                    <a:gd name="T18" fmla="*/ 23 w 375"/>
                    <a:gd name="T19" fmla="*/ 437 h 440"/>
                    <a:gd name="T20" fmla="*/ 23 w 375"/>
                    <a:gd name="T21" fmla="*/ 427 h 440"/>
                    <a:gd name="T22" fmla="*/ 23 w 375"/>
                    <a:gd name="T23" fmla="*/ 411 h 440"/>
                    <a:gd name="T24" fmla="*/ 23 w 375"/>
                    <a:gd name="T25" fmla="*/ 391 h 440"/>
                    <a:gd name="T26" fmla="*/ 25 w 375"/>
                    <a:gd name="T27" fmla="*/ 367 h 440"/>
                    <a:gd name="T28" fmla="*/ 28 w 375"/>
                    <a:gd name="T29" fmla="*/ 341 h 440"/>
                    <a:gd name="T30" fmla="*/ 33 w 375"/>
                    <a:gd name="T31" fmla="*/ 312 h 440"/>
                    <a:gd name="T32" fmla="*/ 39 w 375"/>
                    <a:gd name="T33" fmla="*/ 281 h 440"/>
                    <a:gd name="T34" fmla="*/ 49 w 375"/>
                    <a:gd name="T35" fmla="*/ 251 h 440"/>
                    <a:gd name="T36" fmla="*/ 61 w 375"/>
                    <a:gd name="T37" fmla="*/ 222 h 440"/>
                    <a:gd name="T38" fmla="*/ 75 w 375"/>
                    <a:gd name="T39" fmla="*/ 194 h 440"/>
                    <a:gd name="T40" fmla="*/ 93 w 375"/>
                    <a:gd name="T41" fmla="*/ 168 h 440"/>
                    <a:gd name="T42" fmla="*/ 116 w 375"/>
                    <a:gd name="T43" fmla="*/ 145 h 440"/>
                    <a:gd name="T44" fmla="*/ 141 w 375"/>
                    <a:gd name="T45" fmla="*/ 127 h 440"/>
                    <a:gd name="T46" fmla="*/ 173 w 375"/>
                    <a:gd name="T47" fmla="*/ 114 h 440"/>
                    <a:gd name="T48" fmla="*/ 208 w 375"/>
                    <a:gd name="T49" fmla="*/ 106 h 440"/>
                    <a:gd name="T50" fmla="*/ 210 w 375"/>
                    <a:gd name="T51" fmla="*/ 104 h 440"/>
                    <a:gd name="T52" fmla="*/ 217 w 375"/>
                    <a:gd name="T53" fmla="*/ 100 h 440"/>
                    <a:gd name="T54" fmla="*/ 227 w 375"/>
                    <a:gd name="T55" fmla="*/ 92 h 440"/>
                    <a:gd name="T56" fmla="*/ 245 w 375"/>
                    <a:gd name="T57" fmla="*/ 82 h 440"/>
                    <a:gd name="T58" fmla="*/ 267 w 375"/>
                    <a:gd name="T59" fmla="*/ 69 h 440"/>
                    <a:gd name="T60" fmla="*/ 296 w 375"/>
                    <a:gd name="T61" fmla="*/ 54 h 440"/>
                    <a:gd name="T62" fmla="*/ 332 w 375"/>
                    <a:gd name="T63" fmla="*/ 36 h 440"/>
                    <a:gd name="T64" fmla="*/ 375 w 375"/>
                    <a:gd name="T65" fmla="*/ 17 h 440"/>
                    <a:gd name="T66" fmla="*/ 373 w 375"/>
                    <a:gd name="T67" fmla="*/ 16 h 440"/>
                    <a:gd name="T68" fmla="*/ 366 w 375"/>
                    <a:gd name="T69" fmla="*/ 15 h 440"/>
                    <a:gd name="T70" fmla="*/ 357 w 375"/>
                    <a:gd name="T71" fmla="*/ 13 h 440"/>
                    <a:gd name="T72" fmla="*/ 343 w 375"/>
                    <a:gd name="T73" fmla="*/ 10 h 440"/>
                    <a:gd name="T74" fmla="*/ 326 w 375"/>
                    <a:gd name="T75" fmla="*/ 7 h 440"/>
                    <a:gd name="T76" fmla="*/ 307 w 375"/>
                    <a:gd name="T77" fmla="*/ 5 h 440"/>
                    <a:gd name="T78" fmla="*/ 285 w 375"/>
                    <a:gd name="T79" fmla="*/ 3 h 440"/>
                    <a:gd name="T80" fmla="*/ 261 w 375"/>
                    <a:gd name="T81" fmla="*/ 1 h 440"/>
                    <a:gd name="T82" fmla="*/ 235 w 375"/>
                    <a:gd name="T83" fmla="*/ 0 h 440"/>
                    <a:gd name="T84" fmla="*/ 208 w 375"/>
                    <a:gd name="T85" fmla="*/ 1 h 440"/>
                    <a:gd name="T86" fmla="*/ 180 w 375"/>
                    <a:gd name="T87" fmla="*/ 2 h 440"/>
                    <a:gd name="T88" fmla="*/ 151 w 375"/>
                    <a:gd name="T89" fmla="*/ 5 h 440"/>
                    <a:gd name="T90" fmla="*/ 122 w 375"/>
                    <a:gd name="T91" fmla="*/ 10 h 440"/>
                    <a:gd name="T92" fmla="*/ 92 w 375"/>
                    <a:gd name="T93" fmla="*/ 18 h 440"/>
                    <a:gd name="T94" fmla="*/ 63 w 375"/>
                    <a:gd name="T95" fmla="*/ 28 h 440"/>
                    <a:gd name="T96" fmla="*/ 35 w 375"/>
                    <a:gd name="T97" fmla="*/ 41 h 44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75"/>
                    <a:gd name="T148" fmla="*/ 0 h 440"/>
                    <a:gd name="T149" fmla="*/ 375 w 375"/>
                    <a:gd name="T150" fmla="*/ 440 h 44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27" name="Freeform 57"/>
                <p:cNvSpPr>
                  <a:spLocks/>
                </p:cNvSpPr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8 h 83"/>
                    <a:gd name="T6" fmla="*/ 5 w 305"/>
                    <a:gd name="T7" fmla="*/ 44 h 83"/>
                    <a:gd name="T8" fmla="*/ 11 w 305"/>
                    <a:gd name="T9" fmla="*/ 37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8 h 83"/>
                    <a:gd name="T16" fmla="*/ 54 w 305"/>
                    <a:gd name="T17" fmla="*/ 12 h 83"/>
                    <a:gd name="T18" fmla="*/ 72 w 305"/>
                    <a:gd name="T19" fmla="*/ 6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7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6 h 83"/>
                    <a:gd name="T38" fmla="*/ 289 w 305"/>
                    <a:gd name="T39" fmla="*/ 44 h 83"/>
                    <a:gd name="T40" fmla="*/ 277 w 305"/>
                    <a:gd name="T41" fmla="*/ 41 h 83"/>
                    <a:gd name="T42" fmla="*/ 262 w 305"/>
                    <a:gd name="T43" fmla="*/ 36 h 83"/>
                    <a:gd name="T44" fmla="*/ 244 w 305"/>
                    <a:gd name="T45" fmla="*/ 32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1 h 83"/>
                    <a:gd name="T56" fmla="*/ 101 w 305"/>
                    <a:gd name="T57" fmla="*/ 23 h 83"/>
                    <a:gd name="T58" fmla="*/ 77 w 305"/>
                    <a:gd name="T59" fmla="*/ 29 h 83"/>
                    <a:gd name="T60" fmla="*/ 55 w 305"/>
                    <a:gd name="T61" fmla="*/ 37 h 83"/>
                    <a:gd name="T62" fmla="*/ 33 w 305"/>
                    <a:gd name="T63" fmla="*/ 48 h 83"/>
                    <a:gd name="T64" fmla="*/ 15 w 305"/>
                    <a:gd name="T65" fmla="*/ 63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28" name="Freeform 58"/>
                <p:cNvSpPr>
                  <a:spLocks/>
                </p:cNvSpPr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9 h 83"/>
                    <a:gd name="T6" fmla="*/ 5 w 305"/>
                    <a:gd name="T7" fmla="*/ 44 h 83"/>
                    <a:gd name="T8" fmla="*/ 11 w 305"/>
                    <a:gd name="T9" fmla="*/ 38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7 h 83"/>
                    <a:gd name="T16" fmla="*/ 54 w 305"/>
                    <a:gd name="T17" fmla="*/ 12 h 83"/>
                    <a:gd name="T18" fmla="*/ 72 w 305"/>
                    <a:gd name="T19" fmla="*/ 7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8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5 h 83"/>
                    <a:gd name="T38" fmla="*/ 289 w 305"/>
                    <a:gd name="T39" fmla="*/ 43 h 83"/>
                    <a:gd name="T40" fmla="*/ 277 w 305"/>
                    <a:gd name="T41" fmla="*/ 40 h 83"/>
                    <a:gd name="T42" fmla="*/ 262 w 305"/>
                    <a:gd name="T43" fmla="*/ 36 h 83"/>
                    <a:gd name="T44" fmla="*/ 244 w 305"/>
                    <a:gd name="T45" fmla="*/ 33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2 h 83"/>
                    <a:gd name="T56" fmla="*/ 101 w 305"/>
                    <a:gd name="T57" fmla="*/ 24 h 83"/>
                    <a:gd name="T58" fmla="*/ 77 w 305"/>
                    <a:gd name="T59" fmla="*/ 29 h 83"/>
                    <a:gd name="T60" fmla="*/ 55 w 305"/>
                    <a:gd name="T61" fmla="*/ 38 h 83"/>
                    <a:gd name="T62" fmla="*/ 33 w 305"/>
                    <a:gd name="T63" fmla="*/ 49 h 83"/>
                    <a:gd name="T64" fmla="*/ 15 w 305"/>
                    <a:gd name="T65" fmla="*/ 64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29" name="Freeform 59"/>
                <p:cNvSpPr>
                  <a:spLocks/>
                </p:cNvSpPr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>
                    <a:gd name="T0" fmla="*/ 0 w 496"/>
                    <a:gd name="T1" fmla="*/ 0 h 917"/>
                    <a:gd name="T2" fmla="*/ 0 w 496"/>
                    <a:gd name="T3" fmla="*/ 886 h 917"/>
                    <a:gd name="T4" fmla="*/ 150 w 496"/>
                    <a:gd name="T5" fmla="*/ 917 h 917"/>
                    <a:gd name="T6" fmla="*/ 143 w 496"/>
                    <a:gd name="T7" fmla="*/ 797 h 917"/>
                    <a:gd name="T8" fmla="*/ 496 w 496"/>
                    <a:gd name="T9" fmla="*/ 851 h 917"/>
                    <a:gd name="T10" fmla="*/ 490 w 496"/>
                    <a:gd name="T11" fmla="*/ 803 h 917"/>
                    <a:gd name="T12" fmla="*/ 245 w 496"/>
                    <a:gd name="T13" fmla="*/ 773 h 917"/>
                    <a:gd name="T14" fmla="*/ 239 w 496"/>
                    <a:gd name="T15" fmla="*/ 670 h 917"/>
                    <a:gd name="T16" fmla="*/ 72 w 496"/>
                    <a:gd name="T17" fmla="*/ 670 h 917"/>
                    <a:gd name="T18" fmla="*/ 68 w 496"/>
                    <a:gd name="T19" fmla="*/ 657 h 917"/>
                    <a:gd name="T20" fmla="*/ 56 w 496"/>
                    <a:gd name="T21" fmla="*/ 620 h 917"/>
                    <a:gd name="T22" fmla="*/ 41 w 496"/>
                    <a:gd name="T23" fmla="*/ 559 h 917"/>
                    <a:gd name="T24" fmla="*/ 26 w 496"/>
                    <a:gd name="T25" fmla="*/ 480 h 917"/>
                    <a:gd name="T26" fmla="*/ 15 w 496"/>
                    <a:gd name="T27" fmla="*/ 385 h 917"/>
                    <a:gd name="T28" fmla="*/ 11 w 496"/>
                    <a:gd name="T29" fmla="*/ 276 h 917"/>
                    <a:gd name="T30" fmla="*/ 20 w 496"/>
                    <a:gd name="T31" fmla="*/ 158 h 917"/>
                    <a:gd name="T32" fmla="*/ 42 w 496"/>
                    <a:gd name="T33" fmla="*/ 30 h 917"/>
                    <a:gd name="T34" fmla="*/ 0 w 496"/>
                    <a:gd name="T35" fmla="*/ 0 h 9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96"/>
                    <a:gd name="T55" fmla="*/ 0 h 917"/>
                    <a:gd name="T56" fmla="*/ 496 w 496"/>
                    <a:gd name="T57" fmla="*/ 917 h 91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30" name="Freeform 60"/>
                <p:cNvSpPr>
                  <a:spLocks/>
                </p:cNvSpPr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>
                    <a:gd name="T0" fmla="*/ 0 w 638"/>
                    <a:gd name="T1" fmla="*/ 125 h 125"/>
                    <a:gd name="T2" fmla="*/ 4 w 638"/>
                    <a:gd name="T3" fmla="*/ 124 h 125"/>
                    <a:gd name="T4" fmla="*/ 14 w 638"/>
                    <a:gd name="T5" fmla="*/ 119 h 125"/>
                    <a:gd name="T6" fmla="*/ 31 w 638"/>
                    <a:gd name="T7" fmla="*/ 114 h 125"/>
                    <a:gd name="T8" fmla="*/ 53 w 638"/>
                    <a:gd name="T9" fmla="*/ 106 h 125"/>
                    <a:gd name="T10" fmla="*/ 81 w 638"/>
                    <a:gd name="T11" fmla="*/ 98 h 125"/>
                    <a:gd name="T12" fmla="*/ 113 w 638"/>
                    <a:gd name="T13" fmla="*/ 89 h 125"/>
                    <a:gd name="T14" fmla="*/ 151 w 638"/>
                    <a:gd name="T15" fmla="*/ 81 h 125"/>
                    <a:gd name="T16" fmla="*/ 192 w 638"/>
                    <a:gd name="T17" fmla="*/ 73 h 125"/>
                    <a:gd name="T18" fmla="*/ 237 w 638"/>
                    <a:gd name="T19" fmla="*/ 65 h 125"/>
                    <a:gd name="T20" fmla="*/ 286 w 638"/>
                    <a:gd name="T21" fmla="*/ 60 h 125"/>
                    <a:gd name="T22" fmla="*/ 337 w 638"/>
                    <a:gd name="T23" fmla="*/ 56 h 125"/>
                    <a:gd name="T24" fmla="*/ 390 w 638"/>
                    <a:gd name="T25" fmla="*/ 55 h 125"/>
                    <a:gd name="T26" fmla="*/ 446 w 638"/>
                    <a:gd name="T27" fmla="*/ 56 h 125"/>
                    <a:gd name="T28" fmla="*/ 503 w 638"/>
                    <a:gd name="T29" fmla="*/ 61 h 125"/>
                    <a:gd name="T30" fmla="*/ 561 w 638"/>
                    <a:gd name="T31" fmla="*/ 70 h 125"/>
                    <a:gd name="T32" fmla="*/ 620 w 638"/>
                    <a:gd name="T33" fmla="*/ 83 h 125"/>
                    <a:gd name="T34" fmla="*/ 638 w 638"/>
                    <a:gd name="T35" fmla="*/ 0 h 125"/>
                    <a:gd name="T36" fmla="*/ 634 w 638"/>
                    <a:gd name="T37" fmla="*/ 0 h 125"/>
                    <a:gd name="T38" fmla="*/ 620 w 638"/>
                    <a:gd name="T39" fmla="*/ 0 h 125"/>
                    <a:gd name="T40" fmla="*/ 599 w 638"/>
                    <a:gd name="T41" fmla="*/ 0 h 125"/>
                    <a:gd name="T42" fmla="*/ 571 w 638"/>
                    <a:gd name="T43" fmla="*/ 1 h 125"/>
                    <a:gd name="T44" fmla="*/ 536 w 638"/>
                    <a:gd name="T45" fmla="*/ 2 h 125"/>
                    <a:gd name="T46" fmla="*/ 496 w 638"/>
                    <a:gd name="T47" fmla="*/ 3 h 125"/>
                    <a:gd name="T48" fmla="*/ 452 w 638"/>
                    <a:gd name="T49" fmla="*/ 6 h 125"/>
                    <a:gd name="T50" fmla="*/ 405 w 638"/>
                    <a:gd name="T51" fmla="*/ 8 h 125"/>
                    <a:gd name="T52" fmla="*/ 354 w 638"/>
                    <a:gd name="T53" fmla="*/ 13 h 125"/>
                    <a:gd name="T54" fmla="*/ 302 w 638"/>
                    <a:gd name="T55" fmla="*/ 17 h 125"/>
                    <a:gd name="T56" fmla="*/ 249 w 638"/>
                    <a:gd name="T57" fmla="*/ 22 h 125"/>
                    <a:gd name="T58" fmla="*/ 196 w 638"/>
                    <a:gd name="T59" fmla="*/ 30 h 125"/>
                    <a:gd name="T60" fmla="*/ 144 w 638"/>
                    <a:gd name="T61" fmla="*/ 37 h 125"/>
                    <a:gd name="T62" fmla="*/ 93 w 638"/>
                    <a:gd name="T63" fmla="*/ 47 h 125"/>
                    <a:gd name="T64" fmla="*/ 45 w 638"/>
                    <a:gd name="T65" fmla="*/ 58 h 125"/>
                    <a:gd name="T66" fmla="*/ 0 w 638"/>
                    <a:gd name="T67" fmla="*/ 71 h 125"/>
                    <a:gd name="T68" fmla="*/ 0 w 638"/>
                    <a:gd name="T69" fmla="*/ 125 h 12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38"/>
                    <a:gd name="T106" fmla="*/ 0 h 125"/>
                    <a:gd name="T107" fmla="*/ 638 w 638"/>
                    <a:gd name="T108" fmla="*/ 125 h 12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31" name="Freeform 61"/>
                <p:cNvSpPr>
                  <a:spLocks/>
                </p:cNvSpPr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>
                    <a:gd name="T0" fmla="*/ 454 w 1075"/>
                    <a:gd name="T1" fmla="*/ 344 h 356"/>
                    <a:gd name="T2" fmla="*/ 456 w 1075"/>
                    <a:gd name="T3" fmla="*/ 343 h 356"/>
                    <a:gd name="T4" fmla="*/ 463 w 1075"/>
                    <a:gd name="T5" fmla="*/ 341 h 356"/>
                    <a:gd name="T6" fmla="*/ 472 w 1075"/>
                    <a:gd name="T7" fmla="*/ 337 h 356"/>
                    <a:gd name="T8" fmla="*/ 485 w 1075"/>
                    <a:gd name="T9" fmla="*/ 332 h 356"/>
                    <a:gd name="T10" fmla="*/ 501 w 1075"/>
                    <a:gd name="T11" fmla="*/ 325 h 356"/>
                    <a:gd name="T12" fmla="*/ 518 w 1075"/>
                    <a:gd name="T13" fmla="*/ 317 h 356"/>
                    <a:gd name="T14" fmla="*/ 538 w 1075"/>
                    <a:gd name="T15" fmla="*/ 308 h 356"/>
                    <a:gd name="T16" fmla="*/ 558 w 1075"/>
                    <a:gd name="T17" fmla="*/ 298 h 356"/>
                    <a:gd name="T18" fmla="*/ 580 w 1075"/>
                    <a:gd name="T19" fmla="*/ 287 h 356"/>
                    <a:gd name="T20" fmla="*/ 600 w 1075"/>
                    <a:gd name="T21" fmla="*/ 274 h 356"/>
                    <a:gd name="T22" fmla="*/ 621 w 1075"/>
                    <a:gd name="T23" fmla="*/ 262 h 356"/>
                    <a:gd name="T24" fmla="*/ 640 w 1075"/>
                    <a:gd name="T25" fmla="*/ 248 h 356"/>
                    <a:gd name="T26" fmla="*/ 658 w 1075"/>
                    <a:gd name="T27" fmla="*/ 234 h 356"/>
                    <a:gd name="T28" fmla="*/ 674 w 1075"/>
                    <a:gd name="T29" fmla="*/ 219 h 356"/>
                    <a:gd name="T30" fmla="*/ 688 w 1075"/>
                    <a:gd name="T31" fmla="*/ 204 h 356"/>
                    <a:gd name="T32" fmla="*/ 699 w 1075"/>
                    <a:gd name="T33" fmla="*/ 189 h 356"/>
                    <a:gd name="T34" fmla="*/ 0 w 1075"/>
                    <a:gd name="T35" fmla="*/ 18 h 356"/>
                    <a:gd name="T36" fmla="*/ 54 w 1075"/>
                    <a:gd name="T37" fmla="*/ 0 h 356"/>
                    <a:gd name="T38" fmla="*/ 1075 w 1075"/>
                    <a:gd name="T39" fmla="*/ 251 h 356"/>
                    <a:gd name="T40" fmla="*/ 1033 w 1075"/>
                    <a:gd name="T41" fmla="*/ 274 h 356"/>
                    <a:gd name="T42" fmla="*/ 738 w 1075"/>
                    <a:gd name="T43" fmla="*/ 199 h 356"/>
                    <a:gd name="T44" fmla="*/ 737 w 1075"/>
                    <a:gd name="T45" fmla="*/ 200 h 356"/>
                    <a:gd name="T46" fmla="*/ 735 w 1075"/>
                    <a:gd name="T47" fmla="*/ 203 h 356"/>
                    <a:gd name="T48" fmla="*/ 730 w 1075"/>
                    <a:gd name="T49" fmla="*/ 207 h 356"/>
                    <a:gd name="T50" fmla="*/ 724 w 1075"/>
                    <a:gd name="T51" fmla="*/ 214 h 356"/>
                    <a:gd name="T52" fmla="*/ 716 w 1075"/>
                    <a:gd name="T53" fmla="*/ 222 h 356"/>
                    <a:gd name="T54" fmla="*/ 706 w 1075"/>
                    <a:gd name="T55" fmla="*/ 231 h 356"/>
                    <a:gd name="T56" fmla="*/ 694 w 1075"/>
                    <a:gd name="T57" fmla="*/ 242 h 356"/>
                    <a:gd name="T58" fmla="*/ 679 w 1075"/>
                    <a:gd name="T59" fmla="*/ 253 h 356"/>
                    <a:gd name="T60" fmla="*/ 662 w 1075"/>
                    <a:gd name="T61" fmla="*/ 265 h 356"/>
                    <a:gd name="T62" fmla="*/ 643 w 1075"/>
                    <a:gd name="T63" fmla="*/ 278 h 356"/>
                    <a:gd name="T64" fmla="*/ 621 w 1075"/>
                    <a:gd name="T65" fmla="*/ 291 h 356"/>
                    <a:gd name="T66" fmla="*/ 597 w 1075"/>
                    <a:gd name="T67" fmla="*/ 303 h 356"/>
                    <a:gd name="T68" fmla="*/ 570 w 1075"/>
                    <a:gd name="T69" fmla="*/ 317 h 356"/>
                    <a:gd name="T70" fmla="*/ 540 w 1075"/>
                    <a:gd name="T71" fmla="*/ 330 h 356"/>
                    <a:gd name="T72" fmla="*/ 508 w 1075"/>
                    <a:gd name="T73" fmla="*/ 343 h 356"/>
                    <a:gd name="T74" fmla="*/ 472 w 1075"/>
                    <a:gd name="T75" fmla="*/ 356 h 356"/>
                    <a:gd name="T76" fmla="*/ 454 w 1075"/>
                    <a:gd name="T77" fmla="*/ 344 h 35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75"/>
                    <a:gd name="T118" fmla="*/ 0 h 356"/>
                    <a:gd name="T119" fmla="*/ 1075 w 1075"/>
                    <a:gd name="T120" fmla="*/ 356 h 35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32" name="Freeform 62"/>
                <p:cNvSpPr>
                  <a:spLocks/>
                </p:cNvSpPr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>
                    <a:gd name="T0" fmla="*/ 0 w 1095"/>
                    <a:gd name="T1" fmla="*/ 0 h 319"/>
                    <a:gd name="T2" fmla="*/ 1071 w 1095"/>
                    <a:gd name="T3" fmla="*/ 319 h 319"/>
                    <a:gd name="T4" fmla="*/ 1095 w 1095"/>
                    <a:gd name="T5" fmla="*/ 319 h 319"/>
                    <a:gd name="T6" fmla="*/ 33 w 1095"/>
                    <a:gd name="T7" fmla="*/ 0 h 319"/>
                    <a:gd name="T8" fmla="*/ 0 w 1095"/>
                    <a:gd name="T9" fmla="*/ 0 h 3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5"/>
                    <a:gd name="T16" fmla="*/ 0 h 319"/>
                    <a:gd name="T17" fmla="*/ 1095 w 1095"/>
                    <a:gd name="T18" fmla="*/ 319 h 3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33" name="Freeform 63"/>
                <p:cNvSpPr>
                  <a:spLocks/>
                </p:cNvSpPr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>
                    <a:gd name="T0" fmla="*/ 0 w 1082"/>
                    <a:gd name="T1" fmla="*/ 1 h 285"/>
                    <a:gd name="T2" fmla="*/ 1058 w 1082"/>
                    <a:gd name="T3" fmla="*/ 285 h 285"/>
                    <a:gd name="T4" fmla="*/ 1082 w 1082"/>
                    <a:gd name="T5" fmla="*/ 284 h 285"/>
                    <a:gd name="T6" fmla="*/ 33 w 1082"/>
                    <a:gd name="T7" fmla="*/ 0 h 285"/>
                    <a:gd name="T8" fmla="*/ 0 w 1082"/>
                    <a:gd name="T9" fmla="*/ 1 h 2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2"/>
                    <a:gd name="T16" fmla="*/ 0 h 285"/>
                    <a:gd name="T17" fmla="*/ 1082 w 1082"/>
                    <a:gd name="T18" fmla="*/ 285 h 2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34" name="Freeform 64"/>
                <p:cNvSpPr>
                  <a:spLocks/>
                </p:cNvSpPr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>
                    <a:gd name="T0" fmla="*/ 0 w 1087"/>
                    <a:gd name="T1" fmla="*/ 0 h 315"/>
                    <a:gd name="T2" fmla="*/ 1066 w 1087"/>
                    <a:gd name="T3" fmla="*/ 315 h 315"/>
                    <a:gd name="T4" fmla="*/ 1087 w 1087"/>
                    <a:gd name="T5" fmla="*/ 308 h 315"/>
                    <a:gd name="T6" fmla="*/ 31 w 1087"/>
                    <a:gd name="T7" fmla="*/ 0 h 315"/>
                    <a:gd name="T8" fmla="*/ 0 w 1087"/>
                    <a:gd name="T9" fmla="*/ 0 h 3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7"/>
                    <a:gd name="T16" fmla="*/ 0 h 315"/>
                    <a:gd name="T17" fmla="*/ 1087 w 1087"/>
                    <a:gd name="T18" fmla="*/ 315 h 3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688" name="Group 65"/>
              <p:cNvGrpSpPr>
                <a:grpSpLocks/>
              </p:cNvGrpSpPr>
              <p:nvPr/>
            </p:nvGrpSpPr>
            <p:grpSpPr bwMode="auto">
              <a:xfrm>
                <a:off x="12806" y="10667"/>
                <a:ext cx="983" cy="1369"/>
                <a:chOff x="12762" y="10336"/>
                <a:chExt cx="1027" cy="1700"/>
              </a:xfrm>
            </p:grpSpPr>
            <p:sp>
              <p:nvSpPr>
                <p:cNvPr id="106690" name="Rectangle 66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ea typeface="굴림" pitchFamily="34" charset="-127"/>
                  </a:endParaRPr>
                </a:p>
              </p:txBody>
            </p:sp>
            <p:sp>
              <p:nvSpPr>
                <p:cNvPr id="106691" name="Rectangle 67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ea typeface="굴림" pitchFamily="34" charset="-127"/>
                  </a:endParaRPr>
                </a:p>
              </p:txBody>
            </p:sp>
            <p:sp>
              <p:nvSpPr>
                <p:cNvPr id="106692" name="Line 68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93" name="Line 69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94" name="Line 70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95" name="Line 71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689" name="Text Box 72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r>
                  <a:rPr lang="en-US" altLang="ko-KR" sz="1000">
                    <a:solidFill>
                      <a:schemeClr val="tx2"/>
                    </a:solidFill>
                    <a:latin typeface="Arial" pitchFamily="34" charset="0"/>
                    <a:ea typeface="굴림" pitchFamily="34" charset="-127"/>
                  </a:rPr>
                  <a:t>Host A</a:t>
                </a:r>
                <a:endParaRPr lang="en-US" altLang="ko-KR" sz="2000">
                  <a:solidFill>
                    <a:schemeClr val="tx2"/>
                  </a:solidFill>
                  <a:ea typeface="굴림" pitchFamily="34" charset="-127"/>
                </a:endParaRPr>
              </a:p>
            </p:txBody>
          </p:sp>
        </p:grpSp>
        <p:sp>
          <p:nvSpPr>
            <p:cNvPr id="106517" name="Text Box 73"/>
            <p:cNvSpPr txBox="1">
              <a:spLocks noChangeArrowheads="1"/>
            </p:cNvSpPr>
            <p:nvPr/>
          </p:nvSpPr>
          <p:spPr bwMode="auto">
            <a:xfrm>
              <a:off x="2540" y="2764"/>
              <a:ext cx="7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altLang="ko-KR" sz="1400" dirty="0" err="1">
                  <a:solidFill>
                    <a:srgbClr val="FF0000"/>
                  </a:solidFill>
                  <a:latin typeface="Symbol" pitchFamily="18" charset="2"/>
                  <a:ea typeface="굴림" pitchFamily="34" charset="-127"/>
                </a:rPr>
                <a:t>l</a:t>
              </a:r>
              <a:r>
                <a:rPr lang="en-US" altLang="ko-KR" sz="1200" baseline="-25000" dirty="0" err="1">
                  <a:solidFill>
                    <a:srgbClr val="FF0000"/>
                  </a:solidFill>
                  <a:latin typeface="Arial" pitchFamily="34" charset="0"/>
                  <a:ea typeface="굴림" pitchFamily="34" charset="-127"/>
                </a:rPr>
                <a:t>in</a:t>
              </a:r>
              <a:r>
                <a:rPr lang="en-US" altLang="ko-KR" sz="1200" baseline="-25000" dirty="0">
                  <a:solidFill>
                    <a:srgbClr val="FF0000"/>
                  </a:solidFill>
                  <a:latin typeface="Arial" pitchFamily="34" charset="0"/>
                  <a:ea typeface="굴림" pitchFamily="34" charset="-127"/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  <a:latin typeface="Arial" pitchFamily="34" charset="0"/>
                  <a:ea typeface="굴림" pitchFamily="34" charset="-127"/>
                </a:rPr>
                <a:t>: </a:t>
              </a:r>
              <a:r>
                <a:rPr lang="en-US" altLang="ko-KR" sz="1000" dirty="0">
                  <a:solidFill>
                    <a:srgbClr val="FF0000"/>
                  </a:solidFill>
                  <a:latin typeface="Arial" pitchFamily="34" charset="0"/>
                  <a:ea typeface="굴림" pitchFamily="34" charset="-127"/>
                </a:rPr>
                <a:t>original data</a:t>
              </a:r>
              <a:endParaRPr lang="en-US" altLang="ko-KR" sz="2000" dirty="0">
                <a:solidFill>
                  <a:schemeClr val="tx2"/>
                </a:solidFill>
                <a:ea typeface="굴림" pitchFamily="34" charset="-127"/>
              </a:endParaRPr>
            </a:p>
          </p:txBody>
        </p:sp>
        <p:sp>
          <p:nvSpPr>
            <p:cNvPr id="106518" name="Line 74"/>
            <p:cNvSpPr>
              <a:spLocks noChangeShapeType="1"/>
            </p:cNvSpPr>
            <p:nvPr/>
          </p:nvSpPr>
          <p:spPr bwMode="auto">
            <a:xfrm flipH="1">
              <a:off x="1892" y="4084"/>
              <a:ext cx="2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519" name="Group 75"/>
            <p:cNvGrpSpPr>
              <a:grpSpLocks/>
            </p:cNvGrpSpPr>
            <p:nvPr/>
          </p:nvGrpSpPr>
          <p:grpSpPr bwMode="auto">
            <a:xfrm>
              <a:off x="1448" y="3268"/>
              <a:ext cx="617" cy="947"/>
              <a:chOff x="12464" y="10193"/>
              <a:chExt cx="1481" cy="2272"/>
            </a:xfrm>
          </p:grpSpPr>
          <p:grpSp>
            <p:nvGrpSpPr>
              <p:cNvPr id="106639" name="Group 76"/>
              <p:cNvGrpSpPr>
                <a:grpSpLocks/>
              </p:cNvGrpSpPr>
              <p:nvPr/>
            </p:nvGrpSpPr>
            <p:grpSpPr bwMode="auto">
              <a:xfrm>
                <a:off x="12464" y="11102"/>
                <a:ext cx="1481" cy="1363"/>
                <a:chOff x="5850" y="13487"/>
                <a:chExt cx="2023" cy="1840"/>
              </a:xfrm>
            </p:grpSpPr>
            <p:sp>
              <p:nvSpPr>
                <p:cNvPr id="106648" name="Freeform 77"/>
                <p:cNvSpPr>
                  <a:spLocks/>
                </p:cNvSpPr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>
                    <a:gd name="T0" fmla="*/ 570 w 2023"/>
                    <a:gd name="T1" fmla="*/ 121 h 1695"/>
                    <a:gd name="T2" fmla="*/ 575 w 2023"/>
                    <a:gd name="T3" fmla="*/ 120 h 1695"/>
                    <a:gd name="T4" fmla="*/ 586 w 2023"/>
                    <a:gd name="T5" fmla="*/ 116 h 1695"/>
                    <a:gd name="T6" fmla="*/ 607 w 2023"/>
                    <a:gd name="T7" fmla="*/ 108 h 1695"/>
                    <a:gd name="T8" fmla="*/ 636 w 2023"/>
                    <a:gd name="T9" fmla="*/ 101 h 1695"/>
                    <a:gd name="T10" fmla="*/ 672 w 2023"/>
                    <a:gd name="T11" fmla="*/ 90 h 1695"/>
                    <a:gd name="T12" fmla="*/ 718 w 2023"/>
                    <a:gd name="T13" fmla="*/ 79 h 1695"/>
                    <a:gd name="T14" fmla="*/ 771 w 2023"/>
                    <a:gd name="T15" fmla="*/ 67 h 1695"/>
                    <a:gd name="T16" fmla="*/ 834 w 2023"/>
                    <a:gd name="T17" fmla="*/ 55 h 1695"/>
                    <a:gd name="T18" fmla="*/ 904 w 2023"/>
                    <a:gd name="T19" fmla="*/ 43 h 1695"/>
                    <a:gd name="T20" fmla="*/ 982 w 2023"/>
                    <a:gd name="T21" fmla="*/ 33 h 1695"/>
                    <a:gd name="T22" fmla="*/ 1071 w 2023"/>
                    <a:gd name="T23" fmla="*/ 22 h 1695"/>
                    <a:gd name="T24" fmla="*/ 1166 w 2023"/>
                    <a:gd name="T25" fmla="*/ 13 h 1695"/>
                    <a:gd name="T26" fmla="*/ 1271 w 2023"/>
                    <a:gd name="T27" fmla="*/ 7 h 1695"/>
                    <a:gd name="T28" fmla="*/ 1384 w 2023"/>
                    <a:gd name="T29" fmla="*/ 1 h 1695"/>
                    <a:gd name="T30" fmla="*/ 1506 w 2023"/>
                    <a:gd name="T31" fmla="*/ 0 h 1695"/>
                    <a:gd name="T32" fmla="*/ 1636 w 2023"/>
                    <a:gd name="T33" fmla="*/ 1 h 1695"/>
                    <a:gd name="T34" fmla="*/ 1692 w 2023"/>
                    <a:gd name="T35" fmla="*/ 233 h 1695"/>
                    <a:gd name="T36" fmla="*/ 1713 w 2023"/>
                    <a:gd name="T37" fmla="*/ 243 h 1695"/>
                    <a:gd name="T38" fmla="*/ 1758 w 2023"/>
                    <a:gd name="T39" fmla="*/ 274 h 1695"/>
                    <a:gd name="T40" fmla="*/ 1806 w 2023"/>
                    <a:gd name="T41" fmla="*/ 329 h 1695"/>
                    <a:gd name="T42" fmla="*/ 1836 w 2023"/>
                    <a:gd name="T43" fmla="*/ 409 h 1695"/>
                    <a:gd name="T44" fmla="*/ 1955 w 2023"/>
                    <a:gd name="T45" fmla="*/ 948 h 1695"/>
                    <a:gd name="T46" fmla="*/ 2003 w 2023"/>
                    <a:gd name="T47" fmla="*/ 1171 h 1695"/>
                    <a:gd name="T48" fmla="*/ 2011 w 2023"/>
                    <a:gd name="T49" fmla="*/ 1188 h 1695"/>
                    <a:gd name="T50" fmla="*/ 2022 w 2023"/>
                    <a:gd name="T51" fmla="*/ 1231 h 1695"/>
                    <a:gd name="T52" fmla="*/ 2021 w 2023"/>
                    <a:gd name="T53" fmla="*/ 1297 h 1695"/>
                    <a:gd name="T54" fmla="*/ 1992 w 2023"/>
                    <a:gd name="T55" fmla="*/ 1380 h 1695"/>
                    <a:gd name="T56" fmla="*/ 0 w 2023"/>
                    <a:gd name="T57" fmla="*/ 1328 h 1695"/>
                    <a:gd name="T58" fmla="*/ 199 w 2023"/>
                    <a:gd name="T59" fmla="*/ 1223 h 1695"/>
                    <a:gd name="T60" fmla="*/ 200 w 2023"/>
                    <a:gd name="T61" fmla="*/ 232 h 1695"/>
                    <a:gd name="T62" fmla="*/ 210 w 2023"/>
                    <a:gd name="T63" fmla="*/ 226 h 1695"/>
                    <a:gd name="T64" fmla="*/ 230 w 2023"/>
                    <a:gd name="T65" fmla="*/ 214 h 1695"/>
                    <a:gd name="T66" fmla="*/ 259 w 2023"/>
                    <a:gd name="T67" fmla="*/ 201 h 1695"/>
                    <a:gd name="T68" fmla="*/ 297 w 2023"/>
                    <a:gd name="T69" fmla="*/ 189 h 1695"/>
                    <a:gd name="T70" fmla="*/ 344 w 2023"/>
                    <a:gd name="T71" fmla="*/ 183 h 1695"/>
                    <a:gd name="T72" fmla="*/ 399 w 2023"/>
                    <a:gd name="T73" fmla="*/ 181 h 1695"/>
                    <a:gd name="T74" fmla="*/ 464 w 2023"/>
                    <a:gd name="T75" fmla="*/ 191 h 1695"/>
                    <a:gd name="T76" fmla="*/ 548 w 2023"/>
                    <a:gd name="T77" fmla="*/ 225 h 169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023"/>
                    <a:gd name="T118" fmla="*/ 0 h 1695"/>
                    <a:gd name="T119" fmla="*/ 2023 w 2023"/>
                    <a:gd name="T120" fmla="*/ 1695 h 169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49" name="Freeform 78"/>
                <p:cNvSpPr>
                  <a:spLocks/>
                </p:cNvSpPr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>
                    <a:gd name="T0" fmla="*/ 645 w 650"/>
                    <a:gd name="T1" fmla="*/ 27 h 735"/>
                    <a:gd name="T2" fmla="*/ 642 w 650"/>
                    <a:gd name="T3" fmla="*/ 26 h 735"/>
                    <a:gd name="T4" fmla="*/ 631 w 650"/>
                    <a:gd name="T5" fmla="*/ 23 h 735"/>
                    <a:gd name="T6" fmla="*/ 615 w 650"/>
                    <a:gd name="T7" fmla="*/ 19 h 735"/>
                    <a:gd name="T8" fmla="*/ 592 w 650"/>
                    <a:gd name="T9" fmla="*/ 15 h 735"/>
                    <a:gd name="T10" fmla="*/ 565 w 650"/>
                    <a:gd name="T11" fmla="*/ 10 h 735"/>
                    <a:gd name="T12" fmla="*/ 533 w 650"/>
                    <a:gd name="T13" fmla="*/ 6 h 735"/>
                    <a:gd name="T14" fmla="*/ 496 w 650"/>
                    <a:gd name="T15" fmla="*/ 3 h 735"/>
                    <a:gd name="T16" fmla="*/ 456 w 650"/>
                    <a:gd name="T17" fmla="*/ 1 h 735"/>
                    <a:gd name="T18" fmla="*/ 411 w 650"/>
                    <a:gd name="T19" fmla="*/ 0 h 735"/>
                    <a:gd name="T20" fmla="*/ 364 w 650"/>
                    <a:gd name="T21" fmla="*/ 2 h 735"/>
                    <a:gd name="T22" fmla="*/ 315 w 650"/>
                    <a:gd name="T23" fmla="*/ 6 h 735"/>
                    <a:gd name="T24" fmla="*/ 262 w 650"/>
                    <a:gd name="T25" fmla="*/ 15 h 735"/>
                    <a:gd name="T26" fmla="*/ 209 w 650"/>
                    <a:gd name="T27" fmla="*/ 26 h 735"/>
                    <a:gd name="T28" fmla="*/ 154 w 650"/>
                    <a:gd name="T29" fmla="*/ 42 h 735"/>
                    <a:gd name="T30" fmla="*/ 98 w 650"/>
                    <a:gd name="T31" fmla="*/ 61 h 735"/>
                    <a:gd name="T32" fmla="*/ 42 w 650"/>
                    <a:gd name="T33" fmla="*/ 87 h 735"/>
                    <a:gd name="T34" fmla="*/ 38 w 650"/>
                    <a:gd name="T35" fmla="*/ 101 h 735"/>
                    <a:gd name="T36" fmla="*/ 28 w 650"/>
                    <a:gd name="T37" fmla="*/ 141 h 735"/>
                    <a:gd name="T38" fmla="*/ 17 w 650"/>
                    <a:gd name="T39" fmla="*/ 203 h 735"/>
                    <a:gd name="T40" fmla="*/ 6 w 650"/>
                    <a:gd name="T41" fmla="*/ 283 h 735"/>
                    <a:gd name="T42" fmla="*/ 0 w 650"/>
                    <a:gd name="T43" fmla="*/ 378 h 735"/>
                    <a:gd name="T44" fmla="*/ 5 w 650"/>
                    <a:gd name="T45" fmla="*/ 484 h 735"/>
                    <a:gd name="T46" fmla="*/ 21 w 650"/>
                    <a:gd name="T47" fmla="*/ 599 h 735"/>
                    <a:gd name="T48" fmla="*/ 54 w 650"/>
                    <a:gd name="T49" fmla="*/ 716 h 735"/>
                    <a:gd name="T50" fmla="*/ 58 w 650"/>
                    <a:gd name="T51" fmla="*/ 716 h 735"/>
                    <a:gd name="T52" fmla="*/ 66 w 650"/>
                    <a:gd name="T53" fmla="*/ 715 h 735"/>
                    <a:gd name="T54" fmla="*/ 80 w 650"/>
                    <a:gd name="T55" fmla="*/ 713 h 735"/>
                    <a:gd name="T56" fmla="*/ 99 w 650"/>
                    <a:gd name="T57" fmla="*/ 712 h 735"/>
                    <a:gd name="T58" fmla="*/ 124 w 650"/>
                    <a:gd name="T59" fmla="*/ 710 h 735"/>
                    <a:gd name="T60" fmla="*/ 153 w 650"/>
                    <a:gd name="T61" fmla="*/ 708 h 735"/>
                    <a:gd name="T62" fmla="*/ 188 w 650"/>
                    <a:gd name="T63" fmla="*/ 707 h 735"/>
                    <a:gd name="T64" fmla="*/ 225 w 650"/>
                    <a:gd name="T65" fmla="*/ 706 h 735"/>
                    <a:gd name="T66" fmla="*/ 267 w 650"/>
                    <a:gd name="T67" fmla="*/ 705 h 735"/>
                    <a:gd name="T68" fmla="*/ 313 w 650"/>
                    <a:gd name="T69" fmla="*/ 706 h 735"/>
                    <a:gd name="T70" fmla="*/ 362 w 650"/>
                    <a:gd name="T71" fmla="*/ 707 h 735"/>
                    <a:gd name="T72" fmla="*/ 415 w 650"/>
                    <a:gd name="T73" fmla="*/ 709 h 735"/>
                    <a:gd name="T74" fmla="*/ 470 w 650"/>
                    <a:gd name="T75" fmla="*/ 713 h 735"/>
                    <a:gd name="T76" fmla="*/ 528 w 650"/>
                    <a:gd name="T77" fmla="*/ 719 h 735"/>
                    <a:gd name="T78" fmla="*/ 588 w 650"/>
                    <a:gd name="T79" fmla="*/ 726 h 735"/>
                    <a:gd name="T80" fmla="*/ 650 w 650"/>
                    <a:gd name="T81" fmla="*/ 735 h 735"/>
                    <a:gd name="T82" fmla="*/ 647 w 650"/>
                    <a:gd name="T83" fmla="*/ 713 h 735"/>
                    <a:gd name="T84" fmla="*/ 641 w 650"/>
                    <a:gd name="T85" fmla="*/ 655 h 735"/>
                    <a:gd name="T86" fmla="*/ 631 w 650"/>
                    <a:gd name="T87" fmla="*/ 568 h 735"/>
                    <a:gd name="T88" fmla="*/ 623 w 650"/>
                    <a:gd name="T89" fmla="*/ 462 h 735"/>
                    <a:gd name="T90" fmla="*/ 618 w 650"/>
                    <a:gd name="T91" fmla="*/ 345 h 735"/>
                    <a:gd name="T92" fmla="*/ 618 w 650"/>
                    <a:gd name="T93" fmla="*/ 229 h 735"/>
                    <a:gd name="T94" fmla="*/ 627 w 650"/>
                    <a:gd name="T95" fmla="*/ 119 h 735"/>
                    <a:gd name="T96" fmla="*/ 645 w 650"/>
                    <a:gd name="T97" fmla="*/ 27 h 73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650"/>
                    <a:gd name="T148" fmla="*/ 0 h 735"/>
                    <a:gd name="T149" fmla="*/ 650 w 650"/>
                    <a:gd name="T150" fmla="*/ 735 h 73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50" name="Freeform 79"/>
                <p:cNvSpPr>
                  <a:spLocks/>
                </p:cNvSpPr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>
                    <a:gd name="T0" fmla="*/ 6 w 1071"/>
                    <a:gd name="T1" fmla="*/ 552 h 731"/>
                    <a:gd name="T2" fmla="*/ 0 w 1071"/>
                    <a:gd name="T3" fmla="*/ 642 h 731"/>
                    <a:gd name="T4" fmla="*/ 698 w 1071"/>
                    <a:gd name="T5" fmla="*/ 731 h 731"/>
                    <a:gd name="T6" fmla="*/ 703 w 1071"/>
                    <a:gd name="T7" fmla="*/ 729 h 731"/>
                    <a:gd name="T8" fmla="*/ 717 w 1071"/>
                    <a:gd name="T9" fmla="*/ 722 h 731"/>
                    <a:gd name="T10" fmla="*/ 740 w 1071"/>
                    <a:gd name="T11" fmla="*/ 710 h 731"/>
                    <a:gd name="T12" fmla="*/ 768 w 1071"/>
                    <a:gd name="T13" fmla="*/ 694 h 731"/>
                    <a:gd name="T14" fmla="*/ 801 w 1071"/>
                    <a:gd name="T15" fmla="*/ 672 h 731"/>
                    <a:gd name="T16" fmla="*/ 838 w 1071"/>
                    <a:gd name="T17" fmla="*/ 645 h 731"/>
                    <a:gd name="T18" fmla="*/ 876 w 1071"/>
                    <a:gd name="T19" fmla="*/ 614 h 731"/>
                    <a:gd name="T20" fmla="*/ 915 w 1071"/>
                    <a:gd name="T21" fmla="*/ 577 h 731"/>
                    <a:gd name="T22" fmla="*/ 953 w 1071"/>
                    <a:gd name="T23" fmla="*/ 536 h 731"/>
                    <a:gd name="T24" fmla="*/ 988 w 1071"/>
                    <a:gd name="T25" fmla="*/ 491 h 731"/>
                    <a:gd name="T26" fmla="*/ 1018 w 1071"/>
                    <a:gd name="T27" fmla="*/ 439 h 731"/>
                    <a:gd name="T28" fmla="*/ 1043 w 1071"/>
                    <a:gd name="T29" fmla="*/ 383 h 731"/>
                    <a:gd name="T30" fmla="*/ 1061 w 1071"/>
                    <a:gd name="T31" fmla="*/ 322 h 731"/>
                    <a:gd name="T32" fmla="*/ 1071 w 1071"/>
                    <a:gd name="T33" fmla="*/ 255 h 731"/>
                    <a:gd name="T34" fmla="*/ 1070 w 1071"/>
                    <a:gd name="T35" fmla="*/ 185 h 731"/>
                    <a:gd name="T36" fmla="*/ 1057 w 1071"/>
                    <a:gd name="T37" fmla="*/ 108 h 731"/>
                    <a:gd name="T38" fmla="*/ 1055 w 1071"/>
                    <a:gd name="T39" fmla="*/ 104 h 731"/>
                    <a:gd name="T40" fmla="*/ 1049 w 1071"/>
                    <a:gd name="T41" fmla="*/ 92 h 731"/>
                    <a:gd name="T42" fmla="*/ 1037 w 1071"/>
                    <a:gd name="T43" fmla="*/ 76 h 731"/>
                    <a:gd name="T44" fmla="*/ 1022 w 1071"/>
                    <a:gd name="T45" fmla="*/ 57 h 731"/>
                    <a:gd name="T46" fmla="*/ 1002 w 1071"/>
                    <a:gd name="T47" fmla="*/ 37 h 731"/>
                    <a:gd name="T48" fmla="*/ 979 w 1071"/>
                    <a:gd name="T49" fmla="*/ 20 h 731"/>
                    <a:gd name="T50" fmla="*/ 951 w 1071"/>
                    <a:gd name="T51" fmla="*/ 7 h 731"/>
                    <a:gd name="T52" fmla="*/ 919 w 1071"/>
                    <a:gd name="T53" fmla="*/ 0 h 731"/>
                    <a:gd name="T54" fmla="*/ 924 w 1071"/>
                    <a:gd name="T55" fmla="*/ 12 h 731"/>
                    <a:gd name="T56" fmla="*/ 934 w 1071"/>
                    <a:gd name="T57" fmla="*/ 44 h 731"/>
                    <a:gd name="T58" fmla="*/ 947 w 1071"/>
                    <a:gd name="T59" fmla="*/ 94 h 731"/>
                    <a:gd name="T60" fmla="*/ 958 w 1071"/>
                    <a:gd name="T61" fmla="*/ 159 h 731"/>
                    <a:gd name="T62" fmla="*/ 961 w 1071"/>
                    <a:gd name="T63" fmla="*/ 238 h 731"/>
                    <a:gd name="T64" fmla="*/ 953 w 1071"/>
                    <a:gd name="T65" fmla="*/ 324 h 731"/>
                    <a:gd name="T66" fmla="*/ 928 w 1071"/>
                    <a:gd name="T67" fmla="*/ 418 h 731"/>
                    <a:gd name="T68" fmla="*/ 884 w 1071"/>
                    <a:gd name="T69" fmla="*/ 516 h 731"/>
                    <a:gd name="T70" fmla="*/ 883 w 1071"/>
                    <a:gd name="T71" fmla="*/ 518 h 731"/>
                    <a:gd name="T72" fmla="*/ 879 w 1071"/>
                    <a:gd name="T73" fmla="*/ 521 h 731"/>
                    <a:gd name="T74" fmla="*/ 872 w 1071"/>
                    <a:gd name="T75" fmla="*/ 526 h 731"/>
                    <a:gd name="T76" fmla="*/ 862 w 1071"/>
                    <a:gd name="T77" fmla="*/ 534 h 731"/>
                    <a:gd name="T78" fmla="*/ 851 w 1071"/>
                    <a:gd name="T79" fmla="*/ 541 h 731"/>
                    <a:gd name="T80" fmla="*/ 837 w 1071"/>
                    <a:gd name="T81" fmla="*/ 550 h 731"/>
                    <a:gd name="T82" fmla="*/ 819 w 1071"/>
                    <a:gd name="T83" fmla="*/ 559 h 731"/>
                    <a:gd name="T84" fmla="*/ 800 w 1071"/>
                    <a:gd name="T85" fmla="*/ 567 h 731"/>
                    <a:gd name="T86" fmla="*/ 778 w 1071"/>
                    <a:gd name="T87" fmla="*/ 575 h 731"/>
                    <a:gd name="T88" fmla="*/ 754 w 1071"/>
                    <a:gd name="T89" fmla="*/ 582 h 731"/>
                    <a:gd name="T90" fmla="*/ 727 w 1071"/>
                    <a:gd name="T91" fmla="*/ 588 h 731"/>
                    <a:gd name="T92" fmla="*/ 697 w 1071"/>
                    <a:gd name="T93" fmla="*/ 592 h 731"/>
                    <a:gd name="T94" fmla="*/ 666 w 1071"/>
                    <a:gd name="T95" fmla="*/ 593 h 731"/>
                    <a:gd name="T96" fmla="*/ 631 w 1071"/>
                    <a:gd name="T97" fmla="*/ 592 h 731"/>
                    <a:gd name="T98" fmla="*/ 593 w 1071"/>
                    <a:gd name="T99" fmla="*/ 589 h 731"/>
                    <a:gd name="T100" fmla="*/ 555 w 1071"/>
                    <a:gd name="T101" fmla="*/ 581 h 731"/>
                    <a:gd name="T102" fmla="*/ 555 w 1071"/>
                    <a:gd name="T103" fmla="*/ 677 h 731"/>
                    <a:gd name="T104" fmla="*/ 24 w 1071"/>
                    <a:gd name="T105" fmla="*/ 623 h 731"/>
                    <a:gd name="T106" fmla="*/ 6 w 1071"/>
                    <a:gd name="T107" fmla="*/ 552 h 73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71"/>
                    <a:gd name="T163" fmla="*/ 0 h 731"/>
                    <a:gd name="T164" fmla="*/ 1071 w 1071"/>
                    <a:gd name="T165" fmla="*/ 731 h 731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51" name="Freeform 80"/>
                <p:cNvSpPr>
                  <a:spLocks/>
                </p:cNvSpPr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>
                    <a:gd name="T0" fmla="*/ 787 w 787"/>
                    <a:gd name="T1" fmla="*/ 91 h 253"/>
                    <a:gd name="T2" fmla="*/ 12 w 787"/>
                    <a:gd name="T3" fmla="*/ 0 h 253"/>
                    <a:gd name="T4" fmla="*/ 0 w 787"/>
                    <a:gd name="T5" fmla="*/ 91 h 253"/>
                    <a:gd name="T6" fmla="*/ 764 w 787"/>
                    <a:gd name="T7" fmla="*/ 253 h 253"/>
                    <a:gd name="T8" fmla="*/ 787 w 787"/>
                    <a:gd name="T9" fmla="*/ 91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7"/>
                    <a:gd name="T16" fmla="*/ 0 h 253"/>
                    <a:gd name="T17" fmla="*/ 787 w 787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52" name="Freeform 81"/>
                <p:cNvSpPr>
                  <a:spLocks/>
                </p:cNvSpPr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>
                    <a:gd name="T0" fmla="*/ 336 w 336"/>
                    <a:gd name="T1" fmla="*/ 50 h 115"/>
                    <a:gd name="T2" fmla="*/ 4 w 336"/>
                    <a:gd name="T3" fmla="*/ 0 h 115"/>
                    <a:gd name="T4" fmla="*/ 0 w 336"/>
                    <a:gd name="T5" fmla="*/ 48 h 115"/>
                    <a:gd name="T6" fmla="*/ 327 w 336"/>
                    <a:gd name="T7" fmla="*/ 115 h 115"/>
                    <a:gd name="T8" fmla="*/ 336 w 336"/>
                    <a:gd name="T9" fmla="*/ 5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"/>
                    <a:gd name="T16" fmla="*/ 0 h 115"/>
                    <a:gd name="T17" fmla="*/ 336 w 336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53" name="Freeform 82"/>
                <p:cNvSpPr>
                  <a:spLocks/>
                </p:cNvSpPr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>
                    <a:gd name="T0" fmla="*/ 225 w 225"/>
                    <a:gd name="T1" fmla="*/ 39 h 85"/>
                    <a:gd name="T2" fmla="*/ 0 w 225"/>
                    <a:gd name="T3" fmla="*/ 0 h 85"/>
                    <a:gd name="T4" fmla="*/ 3 w 225"/>
                    <a:gd name="T5" fmla="*/ 41 h 85"/>
                    <a:gd name="T6" fmla="*/ 218 w 225"/>
                    <a:gd name="T7" fmla="*/ 85 h 85"/>
                    <a:gd name="T8" fmla="*/ 225 w 225"/>
                    <a:gd name="T9" fmla="*/ 39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5"/>
                    <a:gd name="T16" fmla="*/ 0 h 85"/>
                    <a:gd name="T17" fmla="*/ 225 w 225"/>
                    <a:gd name="T18" fmla="*/ 85 h 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54" name="Freeform 83"/>
                <p:cNvSpPr>
                  <a:spLocks/>
                </p:cNvSpPr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>
                    <a:gd name="T0" fmla="*/ 0 w 1325"/>
                    <a:gd name="T1" fmla="*/ 132 h 439"/>
                    <a:gd name="T2" fmla="*/ 3 w 1325"/>
                    <a:gd name="T3" fmla="*/ 132 h 439"/>
                    <a:gd name="T4" fmla="*/ 10 w 1325"/>
                    <a:gd name="T5" fmla="*/ 130 h 439"/>
                    <a:gd name="T6" fmla="*/ 24 w 1325"/>
                    <a:gd name="T7" fmla="*/ 128 h 439"/>
                    <a:gd name="T8" fmla="*/ 42 w 1325"/>
                    <a:gd name="T9" fmla="*/ 125 h 439"/>
                    <a:gd name="T10" fmla="*/ 62 w 1325"/>
                    <a:gd name="T11" fmla="*/ 121 h 439"/>
                    <a:gd name="T12" fmla="*/ 86 w 1325"/>
                    <a:gd name="T13" fmla="*/ 116 h 439"/>
                    <a:gd name="T14" fmla="*/ 113 w 1325"/>
                    <a:gd name="T15" fmla="*/ 109 h 439"/>
                    <a:gd name="T16" fmla="*/ 141 w 1325"/>
                    <a:gd name="T17" fmla="*/ 102 h 439"/>
                    <a:gd name="T18" fmla="*/ 170 w 1325"/>
                    <a:gd name="T19" fmla="*/ 94 h 439"/>
                    <a:gd name="T20" fmla="*/ 199 w 1325"/>
                    <a:gd name="T21" fmla="*/ 85 h 439"/>
                    <a:gd name="T22" fmla="*/ 228 w 1325"/>
                    <a:gd name="T23" fmla="*/ 74 h 439"/>
                    <a:gd name="T24" fmla="*/ 257 w 1325"/>
                    <a:gd name="T25" fmla="*/ 62 h 439"/>
                    <a:gd name="T26" fmla="*/ 285 w 1325"/>
                    <a:gd name="T27" fmla="*/ 48 h 439"/>
                    <a:gd name="T28" fmla="*/ 309 w 1325"/>
                    <a:gd name="T29" fmla="*/ 34 h 439"/>
                    <a:gd name="T30" fmla="*/ 333 w 1325"/>
                    <a:gd name="T31" fmla="*/ 18 h 439"/>
                    <a:gd name="T32" fmla="*/ 352 w 1325"/>
                    <a:gd name="T33" fmla="*/ 0 h 439"/>
                    <a:gd name="T34" fmla="*/ 1325 w 1325"/>
                    <a:gd name="T35" fmla="*/ 223 h 439"/>
                    <a:gd name="T36" fmla="*/ 1323 w 1325"/>
                    <a:gd name="T37" fmla="*/ 225 h 439"/>
                    <a:gd name="T38" fmla="*/ 1318 w 1325"/>
                    <a:gd name="T39" fmla="*/ 230 h 439"/>
                    <a:gd name="T40" fmla="*/ 1309 w 1325"/>
                    <a:gd name="T41" fmla="*/ 239 h 439"/>
                    <a:gd name="T42" fmla="*/ 1297 w 1325"/>
                    <a:gd name="T43" fmla="*/ 250 h 439"/>
                    <a:gd name="T44" fmla="*/ 1282 w 1325"/>
                    <a:gd name="T45" fmla="*/ 263 h 439"/>
                    <a:gd name="T46" fmla="*/ 1265 w 1325"/>
                    <a:gd name="T47" fmla="*/ 278 h 439"/>
                    <a:gd name="T48" fmla="*/ 1247 w 1325"/>
                    <a:gd name="T49" fmla="*/ 295 h 439"/>
                    <a:gd name="T50" fmla="*/ 1225 w 1325"/>
                    <a:gd name="T51" fmla="*/ 312 h 439"/>
                    <a:gd name="T52" fmla="*/ 1202 w 1325"/>
                    <a:gd name="T53" fmla="*/ 331 h 439"/>
                    <a:gd name="T54" fmla="*/ 1179 w 1325"/>
                    <a:gd name="T55" fmla="*/ 349 h 439"/>
                    <a:gd name="T56" fmla="*/ 1154 w 1325"/>
                    <a:gd name="T57" fmla="*/ 367 h 439"/>
                    <a:gd name="T58" fmla="*/ 1128 w 1325"/>
                    <a:gd name="T59" fmla="*/ 385 h 439"/>
                    <a:gd name="T60" fmla="*/ 1102 w 1325"/>
                    <a:gd name="T61" fmla="*/ 401 h 439"/>
                    <a:gd name="T62" fmla="*/ 1077 w 1325"/>
                    <a:gd name="T63" fmla="*/ 415 h 439"/>
                    <a:gd name="T64" fmla="*/ 1051 w 1325"/>
                    <a:gd name="T65" fmla="*/ 428 h 439"/>
                    <a:gd name="T66" fmla="*/ 1026 w 1325"/>
                    <a:gd name="T67" fmla="*/ 439 h 439"/>
                    <a:gd name="T68" fmla="*/ 0 w 1325"/>
                    <a:gd name="T69" fmla="*/ 132 h 43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325"/>
                    <a:gd name="T106" fmla="*/ 0 h 439"/>
                    <a:gd name="T107" fmla="*/ 1325 w 1325"/>
                    <a:gd name="T108" fmla="*/ 439 h 43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55" name="Freeform 84"/>
                <p:cNvSpPr>
                  <a:spLocks/>
                </p:cNvSpPr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>
                    <a:gd name="T0" fmla="*/ 47 w 472"/>
                    <a:gd name="T1" fmla="*/ 209 h 209"/>
                    <a:gd name="T2" fmla="*/ 472 w 472"/>
                    <a:gd name="T3" fmla="*/ 84 h 209"/>
                    <a:gd name="T4" fmla="*/ 215 w 472"/>
                    <a:gd name="T5" fmla="*/ 0 h 209"/>
                    <a:gd name="T6" fmla="*/ 5 w 472"/>
                    <a:gd name="T7" fmla="*/ 24 h 209"/>
                    <a:gd name="T8" fmla="*/ 0 w 472"/>
                    <a:gd name="T9" fmla="*/ 197 h 209"/>
                    <a:gd name="T10" fmla="*/ 47 w 472"/>
                    <a:gd name="T11" fmla="*/ 209 h 2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72"/>
                    <a:gd name="T19" fmla="*/ 0 h 209"/>
                    <a:gd name="T20" fmla="*/ 472 w 472"/>
                    <a:gd name="T21" fmla="*/ 209 h 2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56" name="Freeform 85"/>
                <p:cNvSpPr>
                  <a:spLocks/>
                </p:cNvSpPr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>
                    <a:gd name="T0" fmla="*/ 251 w 251"/>
                    <a:gd name="T1" fmla="*/ 23 h 999"/>
                    <a:gd name="T2" fmla="*/ 250 w 251"/>
                    <a:gd name="T3" fmla="*/ 22 h 999"/>
                    <a:gd name="T4" fmla="*/ 246 w 251"/>
                    <a:gd name="T5" fmla="*/ 20 h 999"/>
                    <a:gd name="T6" fmla="*/ 239 w 251"/>
                    <a:gd name="T7" fmla="*/ 18 h 999"/>
                    <a:gd name="T8" fmla="*/ 230 w 251"/>
                    <a:gd name="T9" fmla="*/ 15 h 999"/>
                    <a:gd name="T10" fmla="*/ 218 w 251"/>
                    <a:gd name="T11" fmla="*/ 11 h 999"/>
                    <a:gd name="T12" fmla="*/ 205 w 251"/>
                    <a:gd name="T13" fmla="*/ 7 h 999"/>
                    <a:gd name="T14" fmla="*/ 190 w 251"/>
                    <a:gd name="T15" fmla="*/ 4 h 999"/>
                    <a:gd name="T16" fmla="*/ 173 w 251"/>
                    <a:gd name="T17" fmla="*/ 1 h 999"/>
                    <a:gd name="T18" fmla="*/ 155 w 251"/>
                    <a:gd name="T19" fmla="*/ 0 h 999"/>
                    <a:gd name="T20" fmla="*/ 134 w 251"/>
                    <a:gd name="T21" fmla="*/ 0 h 999"/>
                    <a:gd name="T22" fmla="*/ 114 w 251"/>
                    <a:gd name="T23" fmla="*/ 2 h 999"/>
                    <a:gd name="T24" fmla="*/ 92 w 251"/>
                    <a:gd name="T25" fmla="*/ 5 h 999"/>
                    <a:gd name="T26" fmla="*/ 70 w 251"/>
                    <a:gd name="T27" fmla="*/ 12 h 999"/>
                    <a:gd name="T28" fmla="*/ 47 w 251"/>
                    <a:gd name="T29" fmla="*/ 20 h 999"/>
                    <a:gd name="T30" fmla="*/ 23 w 251"/>
                    <a:gd name="T31" fmla="*/ 32 h 999"/>
                    <a:gd name="T32" fmla="*/ 0 w 251"/>
                    <a:gd name="T33" fmla="*/ 47 h 999"/>
                    <a:gd name="T34" fmla="*/ 0 w 251"/>
                    <a:gd name="T35" fmla="*/ 999 h 999"/>
                    <a:gd name="T36" fmla="*/ 1 w 251"/>
                    <a:gd name="T37" fmla="*/ 999 h 999"/>
                    <a:gd name="T38" fmla="*/ 6 w 251"/>
                    <a:gd name="T39" fmla="*/ 999 h 999"/>
                    <a:gd name="T40" fmla="*/ 14 w 251"/>
                    <a:gd name="T41" fmla="*/ 998 h 999"/>
                    <a:gd name="T42" fmla="*/ 23 w 251"/>
                    <a:gd name="T43" fmla="*/ 997 h 999"/>
                    <a:gd name="T44" fmla="*/ 35 w 251"/>
                    <a:gd name="T45" fmla="*/ 995 h 999"/>
                    <a:gd name="T46" fmla="*/ 49 w 251"/>
                    <a:gd name="T47" fmla="*/ 993 h 999"/>
                    <a:gd name="T48" fmla="*/ 65 w 251"/>
                    <a:gd name="T49" fmla="*/ 990 h 999"/>
                    <a:gd name="T50" fmla="*/ 83 w 251"/>
                    <a:gd name="T51" fmla="*/ 985 h 999"/>
                    <a:gd name="T52" fmla="*/ 102 w 251"/>
                    <a:gd name="T53" fmla="*/ 980 h 999"/>
                    <a:gd name="T54" fmla="*/ 121 w 251"/>
                    <a:gd name="T55" fmla="*/ 973 h 999"/>
                    <a:gd name="T56" fmla="*/ 143 w 251"/>
                    <a:gd name="T57" fmla="*/ 966 h 999"/>
                    <a:gd name="T58" fmla="*/ 164 w 251"/>
                    <a:gd name="T59" fmla="*/ 956 h 999"/>
                    <a:gd name="T60" fmla="*/ 186 w 251"/>
                    <a:gd name="T61" fmla="*/ 945 h 999"/>
                    <a:gd name="T62" fmla="*/ 208 w 251"/>
                    <a:gd name="T63" fmla="*/ 934 h 999"/>
                    <a:gd name="T64" fmla="*/ 230 w 251"/>
                    <a:gd name="T65" fmla="*/ 919 h 999"/>
                    <a:gd name="T66" fmla="*/ 251 w 251"/>
                    <a:gd name="T67" fmla="*/ 903 h 999"/>
                    <a:gd name="T68" fmla="*/ 251 w 251"/>
                    <a:gd name="T69" fmla="*/ 23 h 99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51"/>
                    <a:gd name="T106" fmla="*/ 0 h 999"/>
                    <a:gd name="T107" fmla="*/ 251 w 251"/>
                    <a:gd name="T108" fmla="*/ 999 h 99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57" name="Freeform 86"/>
                <p:cNvSpPr>
                  <a:spLocks/>
                </p:cNvSpPr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>
                    <a:gd name="T0" fmla="*/ 215 w 215"/>
                    <a:gd name="T1" fmla="*/ 20 h 843"/>
                    <a:gd name="T2" fmla="*/ 214 w 215"/>
                    <a:gd name="T3" fmla="*/ 19 h 843"/>
                    <a:gd name="T4" fmla="*/ 211 w 215"/>
                    <a:gd name="T5" fmla="*/ 18 h 843"/>
                    <a:gd name="T6" fmla="*/ 205 w 215"/>
                    <a:gd name="T7" fmla="*/ 15 h 843"/>
                    <a:gd name="T8" fmla="*/ 197 w 215"/>
                    <a:gd name="T9" fmla="*/ 12 h 843"/>
                    <a:gd name="T10" fmla="*/ 187 w 215"/>
                    <a:gd name="T11" fmla="*/ 9 h 843"/>
                    <a:gd name="T12" fmla="*/ 176 w 215"/>
                    <a:gd name="T13" fmla="*/ 6 h 843"/>
                    <a:gd name="T14" fmla="*/ 163 w 215"/>
                    <a:gd name="T15" fmla="*/ 4 h 843"/>
                    <a:gd name="T16" fmla="*/ 149 w 215"/>
                    <a:gd name="T17" fmla="*/ 1 h 843"/>
                    <a:gd name="T18" fmla="*/ 133 w 215"/>
                    <a:gd name="T19" fmla="*/ 0 h 843"/>
                    <a:gd name="T20" fmla="*/ 115 w 215"/>
                    <a:gd name="T21" fmla="*/ 0 h 843"/>
                    <a:gd name="T22" fmla="*/ 98 w 215"/>
                    <a:gd name="T23" fmla="*/ 1 h 843"/>
                    <a:gd name="T24" fmla="*/ 79 w 215"/>
                    <a:gd name="T25" fmla="*/ 5 h 843"/>
                    <a:gd name="T26" fmla="*/ 60 w 215"/>
                    <a:gd name="T27" fmla="*/ 10 h 843"/>
                    <a:gd name="T28" fmla="*/ 40 w 215"/>
                    <a:gd name="T29" fmla="*/ 18 h 843"/>
                    <a:gd name="T30" fmla="*/ 21 w 215"/>
                    <a:gd name="T31" fmla="*/ 27 h 843"/>
                    <a:gd name="T32" fmla="*/ 0 w 215"/>
                    <a:gd name="T33" fmla="*/ 40 h 843"/>
                    <a:gd name="T34" fmla="*/ 0 w 215"/>
                    <a:gd name="T35" fmla="*/ 843 h 843"/>
                    <a:gd name="T36" fmla="*/ 1 w 215"/>
                    <a:gd name="T37" fmla="*/ 843 h 843"/>
                    <a:gd name="T38" fmla="*/ 6 w 215"/>
                    <a:gd name="T39" fmla="*/ 843 h 843"/>
                    <a:gd name="T40" fmla="*/ 12 w 215"/>
                    <a:gd name="T41" fmla="*/ 842 h 843"/>
                    <a:gd name="T42" fmla="*/ 21 w 215"/>
                    <a:gd name="T43" fmla="*/ 841 h 843"/>
                    <a:gd name="T44" fmla="*/ 30 w 215"/>
                    <a:gd name="T45" fmla="*/ 840 h 843"/>
                    <a:gd name="T46" fmla="*/ 43 w 215"/>
                    <a:gd name="T47" fmla="*/ 838 h 843"/>
                    <a:gd name="T48" fmla="*/ 56 w 215"/>
                    <a:gd name="T49" fmla="*/ 835 h 843"/>
                    <a:gd name="T50" fmla="*/ 71 w 215"/>
                    <a:gd name="T51" fmla="*/ 831 h 843"/>
                    <a:gd name="T52" fmla="*/ 87 w 215"/>
                    <a:gd name="T53" fmla="*/ 826 h 843"/>
                    <a:gd name="T54" fmla="*/ 105 w 215"/>
                    <a:gd name="T55" fmla="*/ 821 h 843"/>
                    <a:gd name="T56" fmla="*/ 123 w 215"/>
                    <a:gd name="T57" fmla="*/ 814 h 843"/>
                    <a:gd name="T58" fmla="*/ 141 w 215"/>
                    <a:gd name="T59" fmla="*/ 806 h 843"/>
                    <a:gd name="T60" fmla="*/ 159 w 215"/>
                    <a:gd name="T61" fmla="*/ 797 h 843"/>
                    <a:gd name="T62" fmla="*/ 179 w 215"/>
                    <a:gd name="T63" fmla="*/ 786 h 843"/>
                    <a:gd name="T64" fmla="*/ 197 w 215"/>
                    <a:gd name="T65" fmla="*/ 774 h 843"/>
                    <a:gd name="T66" fmla="*/ 215 w 215"/>
                    <a:gd name="T67" fmla="*/ 760 h 843"/>
                    <a:gd name="T68" fmla="*/ 215 w 215"/>
                    <a:gd name="T69" fmla="*/ 20 h 8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15"/>
                    <a:gd name="T106" fmla="*/ 0 h 843"/>
                    <a:gd name="T107" fmla="*/ 215 w 215"/>
                    <a:gd name="T108" fmla="*/ 843 h 8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58" name="Freeform 87"/>
                <p:cNvSpPr>
                  <a:spLocks/>
                </p:cNvSpPr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>
                    <a:gd name="T0" fmla="*/ 180 w 180"/>
                    <a:gd name="T1" fmla="*/ 16 h 685"/>
                    <a:gd name="T2" fmla="*/ 179 w 180"/>
                    <a:gd name="T3" fmla="*/ 16 h 685"/>
                    <a:gd name="T4" fmla="*/ 176 w 180"/>
                    <a:gd name="T5" fmla="*/ 14 h 685"/>
                    <a:gd name="T6" fmla="*/ 172 w 180"/>
                    <a:gd name="T7" fmla="*/ 12 h 685"/>
                    <a:gd name="T8" fmla="*/ 165 w 180"/>
                    <a:gd name="T9" fmla="*/ 10 h 685"/>
                    <a:gd name="T10" fmla="*/ 157 w 180"/>
                    <a:gd name="T11" fmla="*/ 8 h 685"/>
                    <a:gd name="T12" fmla="*/ 147 w 180"/>
                    <a:gd name="T13" fmla="*/ 4 h 685"/>
                    <a:gd name="T14" fmla="*/ 136 w 180"/>
                    <a:gd name="T15" fmla="*/ 2 h 685"/>
                    <a:gd name="T16" fmla="*/ 125 w 180"/>
                    <a:gd name="T17" fmla="*/ 0 h 685"/>
                    <a:gd name="T18" fmla="*/ 111 w 180"/>
                    <a:gd name="T19" fmla="*/ 0 h 685"/>
                    <a:gd name="T20" fmla="*/ 97 w 180"/>
                    <a:gd name="T21" fmla="*/ 0 h 685"/>
                    <a:gd name="T22" fmla="*/ 81 w 180"/>
                    <a:gd name="T23" fmla="*/ 1 h 685"/>
                    <a:gd name="T24" fmla="*/ 66 w 180"/>
                    <a:gd name="T25" fmla="*/ 3 h 685"/>
                    <a:gd name="T26" fmla="*/ 50 w 180"/>
                    <a:gd name="T27" fmla="*/ 8 h 685"/>
                    <a:gd name="T28" fmla="*/ 33 w 180"/>
                    <a:gd name="T29" fmla="*/ 14 h 685"/>
                    <a:gd name="T30" fmla="*/ 17 w 180"/>
                    <a:gd name="T31" fmla="*/ 23 h 685"/>
                    <a:gd name="T32" fmla="*/ 0 w 180"/>
                    <a:gd name="T33" fmla="*/ 33 h 685"/>
                    <a:gd name="T34" fmla="*/ 0 w 180"/>
                    <a:gd name="T35" fmla="*/ 685 h 685"/>
                    <a:gd name="T36" fmla="*/ 1 w 180"/>
                    <a:gd name="T37" fmla="*/ 685 h 685"/>
                    <a:gd name="T38" fmla="*/ 4 w 180"/>
                    <a:gd name="T39" fmla="*/ 685 h 685"/>
                    <a:gd name="T40" fmla="*/ 9 w 180"/>
                    <a:gd name="T41" fmla="*/ 684 h 685"/>
                    <a:gd name="T42" fmla="*/ 17 w 180"/>
                    <a:gd name="T43" fmla="*/ 683 h 685"/>
                    <a:gd name="T44" fmla="*/ 26 w 180"/>
                    <a:gd name="T45" fmla="*/ 682 h 685"/>
                    <a:gd name="T46" fmla="*/ 35 w 180"/>
                    <a:gd name="T47" fmla="*/ 681 h 685"/>
                    <a:gd name="T48" fmla="*/ 47 w 180"/>
                    <a:gd name="T49" fmla="*/ 678 h 685"/>
                    <a:gd name="T50" fmla="*/ 60 w 180"/>
                    <a:gd name="T51" fmla="*/ 676 h 685"/>
                    <a:gd name="T52" fmla="*/ 73 w 180"/>
                    <a:gd name="T53" fmla="*/ 671 h 685"/>
                    <a:gd name="T54" fmla="*/ 87 w 180"/>
                    <a:gd name="T55" fmla="*/ 667 h 685"/>
                    <a:gd name="T56" fmla="*/ 102 w 180"/>
                    <a:gd name="T57" fmla="*/ 662 h 685"/>
                    <a:gd name="T58" fmla="*/ 118 w 180"/>
                    <a:gd name="T59" fmla="*/ 655 h 685"/>
                    <a:gd name="T60" fmla="*/ 133 w 180"/>
                    <a:gd name="T61" fmla="*/ 648 h 685"/>
                    <a:gd name="T62" fmla="*/ 149 w 180"/>
                    <a:gd name="T63" fmla="*/ 639 h 685"/>
                    <a:gd name="T64" fmla="*/ 165 w 180"/>
                    <a:gd name="T65" fmla="*/ 628 h 685"/>
                    <a:gd name="T66" fmla="*/ 180 w 180"/>
                    <a:gd name="T67" fmla="*/ 617 h 685"/>
                    <a:gd name="T68" fmla="*/ 180 w 180"/>
                    <a:gd name="T69" fmla="*/ 16 h 68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80"/>
                    <a:gd name="T106" fmla="*/ 0 h 685"/>
                    <a:gd name="T107" fmla="*/ 180 w 180"/>
                    <a:gd name="T108" fmla="*/ 685 h 68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59" name="Freeform 88"/>
                <p:cNvSpPr>
                  <a:spLocks/>
                </p:cNvSpPr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>
                    <a:gd name="T0" fmla="*/ 146 w 146"/>
                    <a:gd name="T1" fmla="*/ 14 h 530"/>
                    <a:gd name="T2" fmla="*/ 143 w 146"/>
                    <a:gd name="T3" fmla="*/ 12 h 530"/>
                    <a:gd name="T4" fmla="*/ 134 w 146"/>
                    <a:gd name="T5" fmla="*/ 8 h 530"/>
                    <a:gd name="T6" fmla="*/ 120 w 146"/>
                    <a:gd name="T7" fmla="*/ 4 h 530"/>
                    <a:gd name="T8" fmla="*/ 101 w 146"/>
                    <a:gd name="T9" fmla="*/ 1 h 530"/>
                    <a:gd name="T10" fmla="*/ 79 w 146"/>
                    <a:gd name="T11" fmla="*/ 0 h 530"/>
                    <a:gd name="T12" fmla="*/ 54 w 146"/>
                    <a:gd name="T13" fmla="*/ 3 h 530"/>
                    <a:gd name="T14" fmla="*/ 27 w 146"/>
                    <a:gd name="T15" fmla="*/ 11 h 530"/>
                    <a:gd name="T16" fmla="*/ 0 w 146"/>
                    <a:gd name="T17" fmla="*/ 27 h 530"/>
                    <a:gd name="T18" fmla="*/ 0 w 146"/>
                    <a:gd name="T19" fmla="*/ 530 h 530"/>
                    <a:gd name="T20" fmla="*/ 3 w 146"/>
                    <a:gd name="T21" fmla="*/ 530 h 530"/>
                    <a:gd name="T22" fmla="*/ 14 w 146"/>
                    <a:gd name="T23" fmla="*/ 529 h 530"/>
                    <a:gd name="T24" fmla="*/ 29 w 146"/>
                    <a:gd name="T25" fmla="*/ 526 h 530"/>
                    <a:gd name="T26" fmla="*/ 49 w 146"/>
                    <a:gd name="T27" fmla="*/ 521 h 530"/>
                    <a:gd name="T28" fmla="*/ 71 w 146"/>
                    <a:gd name="T29" fmla="*/ 514 h 530"/>
                    <a:gd name="T30" fmla="*/ 96 w 146"/>
                    <a:gd name="T31" fmla="*/ 505 h 530"/>
                    <a:gd name="T32" fmla="*/ 121 w 146"/>
                    <a:gd name="T33" fmla="*/ 492 h 530"/>
                    <a:gd name="T34" fmla="*/ 146 w 146"/>
                    <a:gd name="T35" fmla="*/ 475 h 530"/>
                    <a:gd name="T36" fmla="*/ 146 w 146"/>
                    <a:gd name="T37" fmla="*/ 14 h 53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6"/>
                    <a:gd name="T58" fmla="*/ 0 h 530"/>
                    <a:gd name="T59" fmla="*/ 146 w 146"/>
                    <a:gd name="T60" fmla="*/ 530 h 53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60" name="Freeform 89"/>
                <p:cNvSpPr>
                  <a:spLocks/>
                </p:cNvSpPr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>
                    <a:gd name="T0" fmla="*/ 109 w 109"/>
                    <a:gd name="T1" fmla="*/ 10 h 373"/>
                    <a:gd name="T2" fmla="*/ 107 w 109"/>
                    <a:gd name="T3" fmla="*/ 9 h 373"/>
                    <a:gd name="T4" fmla="*/ 100 w 109"/>
                    <a:gd name="T5" fmla="*/ 6 h 373"/>
                    <a:gd name="T6" fmla="*/ 89 w 109"/>
                    <a:gd name="T7" fmla="*/ 2 h 373"/>
                    <a:gd name="T8" fmla="*/ 75 w 109"/>
                    <a:gd name="T9" fmla="*/ 0 h 373"/>
                    <a:gd name="T10" fmla="*/ 59 w 109"/>
                    <a:gd name="T11" fmla="*/ 0 h 373"/>
                    <a:gd name="T12" fmla="*/ 39 w 109"/>
                    <a:gd name="T13" fmla="*/ 2 h 373"/>
                    <a:gd name="T14" fmla="*/ 20 w 109"/>
                    <a:gd name="T15" fmla="*/ 9 h 373"/>
                    <a:gd name="T16" fmla="*/ 0 w 109"/>
                    <a:gd name="T17" fmla="*/ 21 h 373"/>
                    <a:gd name="T18" fmla="*/ 0 w 109"/>
                    <a:gd name="T19" fmla="*/ 373 h 373"/>
                    <a:gd name="T20" fmla="*/ 2 w 109"/>
                    <a:gd name="T21" fmla="*/ 373 h 373"/>
                    <a:gd name="T22" fmla="*/ 9 w 109"/>
                    <a:gd name="T23" fmla="*/ 372 h 373"/>
                    <a:gd name="T24" fmla="*/ 21 w 109"/>
                    <a:gd name="T25" fmla="*/ 369 h 373"/>
                    <a:gd name="T26" fmla="*/ 36 w 109"/>
                    <a:gd name="T27" fmla="*/ 366 h 373"/>
                    <a:gd name="T28" fmla="*/ 53 w 109"/>
                    <a:gd name="T29" fmla="*/ 362 h 373"/>
                    <a:gd name="T30" fmla="*/ 72 w 109"/>
                    <a:gd name="T31" fmla="*/ 354 h 373"/>
                    <a:gd name="T32" fmla="*/ 90 w 109"/>
                    <a:gd name="T33" fmla="*/ 343 h 373"/>
                    <a:gd name="T34" fmla="*/ 109 w 109"/>
                    <a:gd name="T35" fmla="*/ 331 h 373"/>
                    <a:gd name="T36" fmla="*/ 109 w 109"/>
                    <a:gd name="T37" fmla="*/ 10 h 37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9"/>
                    <a:gd name="T58" fmla="*/ 0 h 373"/>
                    <a:gd name="T59" fmla="*/ 109 w 109"/>
                    <a:gd name="T60" fmla="*/ 373 h 373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61" name="Freeform 90"/>
                <p:cNvSpPr>
                  <a:spLocks/>
                </p:cNvSpPr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>
                    <a:gd name="T0" fmla="*/ 75 w 75"/>
                    <a:gd name="T1" fmla="*/ 6 h 216"/>
                    <a:gd name="T2" fmla="*/ 73 w 75"/>
                    <a:gd name="T3" fmla="*/ 5 h 216"/>
                    <a:gd name="T4" fmla="*/ 69 w 75"/>
                    <a:gd name="T5" fmla="*/ 4 h 216"/>
                    <a:gd name="T6" fmla="*/ 61 w 75"/>
                    <a:gd name="T7" fmla="*/ 2 h 216"/>
                    <a:gd name="T8" fmla="*/ 52 w 75"/>
                    <a:gd name="T9" fmla="*/ 0 h 216"/>
                    <a:gd name="T10" fmla="*/ 41 w 75"/>
                    <a:gd name="T11" fmla="*/ 0 h 216"/>
                    <a:gd name="T12" fmla="*/ 28 w 75"/>
                    <a:gd name="T13" fmla="*/ 1 h 216"/>
                    <a:gd name="T14" fmla="*/ 14 w 75"/>
                    <a:gd name="T15" fmla="*/ 6 h 216"/>
                    <a:gd name="T16" fmla="*/ 0 w 75"/>
                    <a:gd name="T17" fmla="*/ 14 h 216"/>
                    <a:gd name="T18" fmla="*/ 0 w 75"/>
                    <a:gd name="T19" fmla="*/ 216 h 216"/>
                    <a:gd name="T20" fmla="*/ 2 w 75"/>
                    <a:gd name="T21" fmla="*/ 216 h 216"/>
                    <a:gd name="T22" fmla="*/ 7 w 75"/>
                    <a:gd name="T23" fmla="*/ 215 h 216"/>
                    <a:gd name="T24" fmla="*/ 15 w 75"/>
                    <a:gd name="T25" fmla="*/ 214 h 216"/>
                    <a:gd name="T26" fmla="*/ 25 w 75"/>
                    <a:gd name="T27" fmla="*/ 211 h 216"/>
                    <a:gd name="T28" fmla="*/ 37 w 75"/>
                    <a:gd name="T29" fmla="*/ 208 h 216"/>
                    <a:gd name="T30" fmla="*/ 50 w 75"/>
                    <a:gd name="T31" fmla="*/ 203 h 216"/>
                    <a:gd name="T32" fmla="*/ 63 w 75"/>
                    <a:gd name="T33" fmla="*/ 195 h 216"/>
                    <a:gd name="T34" fmla="*/ 75 w 75"/>
                    <a:gd name="T35" fmla="*/ 187 h 216"/>
                    <a:gd name="T36" fmla="*/ 75 w 75"/>
                    <a:gd name="T37" fmla="*/ 6 h 2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216"/>
                    <a:gd name="T59" fmla="*/ 75 w 75"/>
                    <a:gd name="T60" fmla="*/ 216 h 21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62" name="Freeform 91"/>
                <p:cNvSpPr>
                  <a:spLocks/>
                </p:cNvSpPr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>
                    <a:gd name="T0" fmla="*/ 55 w 110"/>
                    <a:gd name="T1" fmla="*/ 111 h 111"/>
                    <a:gd name="T2" fmla="*/ 66 w 110"/>
                    <a:gd name="T3" fmla="*/ 110 h 111"/>
                    <a:gd name="T4" fmla="*/ 76 w 110"/>
                    <a:gd name="T5" fmla="*/ 106 h 111"/>
                    <a:gd name="T6" fmla="*/ 85 w 110"/>
                    <a:gd name="T7" fmla="*/ 101 h 111"/>
                    <a:gd name="T8" fmla="*/ 94 w 110"/>
                    <a:gd name="T9" fmla="*/ 94 h 111"/>
                    <a:gd name="T10" fmla="*/ 100 w 110"/>
                    <a:gd name="T11" fmla="*/ 86 h 111"/>
                    <a:gd name="T12" fmla="*/ 106 w 110"/>
                    <a:gd name="T13" fmla="*/ 77 h 111"/>
                    <a:gd name="T14" fmla="*/ 109 w 110"/>
                    <a:gd name="T15" fmla="*/ 66 h 111"/>
                    <a:gd name="T16" fmla="*/ 110 w 110"/>
                    <a:gd name="T17" fmla="*/ 56 h 111"/>
                    <a:gd name="T18" fmla="*/ 109 w 110"/>
                    <a:gd name="T19" fmla="*/ 44 h 111"/>
                    <a:gd name="T20" fmla="*/ 106 w 110"/>
                    <a:gd name="T21" fmla="*/ 34 h 111"/>
                    <a:gd name="T22" fmla="*/ 100 w 110"/>
                    <a:gd name="T23" fmla="*/ 24 h 111"/>
                    <a:gd name="T24" fmla="*/ 94 w 110"/>
                    <a:gd name="T25" fmla="*/ 17 h 111"/>
                    <a:gd name="T26" fmla="*/ 85 w 110"/>
                    <a:gd name="T27" fmla="*/ 9 h 111"/>
                    <a:gd name="T28" fmla="*/ 76 w 110"/>
                    <a:gd name="T29" fmla="*/ 5 h 111"/>
                    <a:gd name="T30" fmla="*/ 66 w 110"/>
                    <a:gd name="T31" fmla="*/ 2 h 111"/>
                    <a:gd name="T32" fmla="*/ 55 w 110"/>
                    <a:gd name="T33" fmla="*/ 0 h 111"/>
                    <a:gd name="T34" fmla="*/ 44 w 110"/>
                    <a:gd name="T35" fmla="*/ 2 h 111"/>
                    <a:gd name="T36" fmla="*/ 33 w 110"/>
                    <a:gd name="T37" fmla="*/ 5 h 111"/>
                    <a:gd name="T38" fmla="*/ 25 w 110"/>
                    <a:gd name="T39" fmla="*/ 9 h 111"/>
                    <a:gd name="T40" fmla="*/ 16 w 110"/>
                    <a:gd name="T41" fmla="*/ 17 h 111"/>
                    <a:gd name="T42" fmla="*/ 10 w 110"/>
                    <a:gd name="T43" fmla="*/ 24 h 111"/>
                    <a:gd name="T44" fmla="*/ 4 w 110"/>
                    <a:gd name="T45" fmla="*/ 34 h 111"/>
                    <a:gd name="T46" fmla="*/ 1 w 110"/>
                    <a:gd name="T47" fmla="*/ 44 h 111"/>
                    <a:gd name="T48" fmla="*/ 0 w 110"/>
                    <a:gd name="T49" fmla="*/ 56 h 111"/>
                    <a:gd name="T50" fmla="*/ 1 w 110"/>
                    <a:gd name="T51" fmla="*/ 66 h 111"/>
                    <a:gd name="T52" fmla="*/ 4 w 110"/>
                    <a:gd name="T53" fmla="*/ 77 h 111"/>
                    <a:gd name="T54" fmla="*/ 10 w 110"/>
                    <a:gd name="T55" fmla="*/ 86 h 111"/>
                    <a:gd name="T56" fmla="*/ 16 w 110"/>
                    <a:gd name="T57" fmla="*/ 94 h 111"/>
                    <a:gd name="T58" fmla="*/ 25 w 110"/>
                    <a:gd name="T59" fmla="*/ 101 h 111"/>
                    <a:gd name="T60" fmla="*/ 33 w 110"/>
                    <a:gd name="T61" fmla="*/ 106 h 111"/>
                    <a:gd name="T62" fmla="*/ 44 w 110"/>
                    <a:gd name="T63" fmla="*/ 110 h 111"/>
                    <a:gd name="T64" fmla="*/ 55 w 110"/>
                    <a:gd name="T65" fmla="*/ 111 h 11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0"/>
                    <a:gd name="T100" fmla="*/ 0 h 111"/>
                    <a:gd name="T101" fmla="*/ 110 w 110"/>
                    <a:gd name="T102" fmla="*/ 111 h 11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63" name="Freeform 92"/>
                <p:cNvSpPr>
                  <a:spLocks/>
                </p:cNvSpPr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>
                    <a:gd name="T0" fmla="*/ 27 w 55"/>
                    <a:gd name="T1" fmla="*/ 55 h 55"/>
                    <a:gd name="T2" fmla="*/ 38 w 55"/>
                    <a:gd name="T3" fmla="*/ 53 h 55"/>
                    <a:gd name="T4" fmla="*/ 48 w 55"/>
                    <a:gd name="T5" fmla="*/ 46 h 55"/>
                    <a:gd name="T6" fmla="*/ 53 w 55"/>
                    <a:gd name="T7" fmla="*/ 37 h 55"/>
                    <a:gd name="T8" fmla="*/ 55 w 55"/>
                    <a:gd name="T9" fmla="*/ 27 h 55"/>
                    <a:gd name="T10" fmla="*/ 53 w 55"/>
                    <a:gd name="T11" fmla="*/ 16 h 55"/>
                    <a:gd name="T12" fmla="*/ 48 w 55"/>
                    <a:gd name="T13" fmla="*/ 7 h 55"/>
                    <a:gd name="T14" fmla="*/ 38 w 55"/>
                    <a:gd name="T15" fmla="*/ 2 h 55"/>
                    <a:gd name="T16" fmla="*/ 27 w 55"/>
                    <a:gd name="T17" fmla="*/ 0 h 55"/>
                    <a:gd name="T18" fmla="*/ 16 w 55"/>
                    <a:gd name="T19" fmla="*/ 2 h 55"/>
                    <a:gd name="T20" fmla="*/ 8 w 55"/>
                    <a:gd name="T21" fmla="*/ 7 h 55"/>
                    <a:gd name="T22" fmla="*/ 2 w 55"/>
                    <a:gd name="T23" fmla="*/ 16 h 55"/>
                    <a:gd name="T24" fmla="*/ 0 w 55"/>
                    <a:gd name="T25" fmla="*/ 27 h 55"/>
                    <a:gd name="T26" fmla="*/ 2 w 55"/>
                    <a:gd name="T27" fmla="*/ 37 h 55"/>
                    <a:gd name="T28" fmla="*/ 8 w 55"/>
                    <a:gd name="T29" fmla="*/ 46 h 55"/>
                    <a:gd name="T30" fmla="*/ 16 w 55"/>
                    <a:gd name="T31" fmla="*/ 53 h 55"/>
                    <a:gd name="T32" fmla="*/ 27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64" name="Freeform 93"/>
                <p:cNvSpPr>
                  <a:spLocks/>
                </p:cNvSpPr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>
                    <a:gd name="T0" fmla="*/ 28 w 55"/>
                    <a:gd name="T1" fmla="*/ 55 h 55"/>
                    <a:gd name="T2" fmla="*/ 39 w 55"/>
                    <a:gd name="T3" fmla="*/ 53 h 55"/>
                    <a:gd name="T4" fmla="*/ 47 w 55"/>
                    <a:gd name="T5" fmla="*/ 47 h 55"/>
                    <a:gd name="T6" fmla="*/ 53 w 55"/>
                    <a:gd name="T7" fmla="*/ 39 h 55"/>
                    <a:gd name="T8" fmla="*/ 55 w 55"/>
                    <a:gd name="T9" fmla="*/ 28 h 55"/>
                    <a:gd name="T10" fmla="*/ 53 w 55"/>
                    <a:gd name="T11" fmla="*/ 17 h 55"/>
                    <a:gd name="T12" fmla="*/ 47 w 55"/>
                    <a:gd name="T13" fmla="*/ 8 h 55"/>
                    <a:gd name="T14" fmla="*/ 39 w 55"/>
                    <a:gd name="T15" fmla="*/ 2 h 55"/>
                    <a:gd name="T16" fmla="*/ 28 w 55"/>
                    <a:gd name="T17" fmla="*/ 0 h 55"/>
                    <a:gd name="T18" fmla="*/ 17 w 55"/>
                    <a:gd name="T19" fmla="*/ 2 h 55"/>
                    <a:gd name="T20" fmla="*/ 9 w 55"/>
                    <a:gd name="T21" fmla="*/ 8 h 55"/>
                    <a:gd name="T22" fmla="*/ 2 w 55"/>
                    <a:gd name="T23" fmla="*/ 17 h 55"/>
                    <a:gd name="T24" fmla="*/ 0 w 55"/>
                    <a:gd name="T25" fmla="*/ 28 h 55"/>
                    <a:gd name="T26" fmla="*/ 2 w 55"/>
                    <a:gd name="T27" fmla="*/ 39 h 55"/>
                    <a:gd name="T28" fmla="*/ 9 w 55"/>
                    <a:gd name="T29" fmla="*/ 47 h 55"/>
                    <a:gd name="T30" fmla="*/ 17 w 55"/>
                    <a:gd name="T31" fmla="*/ 53 h 55"/>
                    <a:gd name="T32" fmla="*/ 28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65" name="Freeform 94"/>
                <p:cNvSpPr>
                  <a:spLocks/>
                </p:cNvSpPr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>
                    <a:gd name="T0" fmla="*/ 48 w 156"/>
                    <a:gd name="T1" fmla="*/ 15 h 752"/>
                    <a:gd name="T2" fmla="*/ 44 w 156"/>
                    <a:gd name="T3" fmla="*/ 30 h 752"/>
                    <a:gd name="T4" fmla="*/ 33 w 156"/>
                    <a:gd name="T5" fmla="*/ 73 h 752"/>
                    <a:gd name="T6" fmla="*/ 19 w 156"/>
                    <a:gd name="T7" fmla="*/ 140 h 752"/>
                    <a:gd name="T8" fmla="*/ 7 w 156"/>
                    <a:gd name="T9" fmla="*/ 229 h 752"/>
                    <a:gd name="T10" fmla="*/ 0 w 156"/>
                    <a:gd name="T11" fmla="*/ 337 h 752"/>
                    <a:gd name="T12" fmla="*/ 1 w 156"/>
                    <a:gd name="T13" fmla="*/ 462 h 752"/>
                    <a:gd name="T14" fmla="*/ 14 w 156"/>
                    <a:gd name="T15" fmla="*/ 602 h 752"/>
                    <a:gd name="T16" fmla="*/ 43 w 156"/>
                    <a:gd name="T17" fmla="*/ 752 h 752"/>
                    <a:gd name="T18" fmla="*/ 150 w 156"/>
                    <a:gd name="T19" fmla="*/ 746 h 752"/>
                    <a:gd name="T20" fmla="*/ 146 w 156"/>
                    <a:gd name="T21" fmla="*/ 724 h 752"/>
                    <a:gd name="T22" fmla="*/ 135 w 156"/>
                    <a:gd name="T23" fmla="*/ 663 h 752"/>
                    <a:gd name="T24" fmla="*/ 123 w 156"/>
                    <a:gd name="T25" fmla="*/ 574 h 752"/>
                    <a:gd name="T26" fmla="*/ 111 w 156"/>
                    <a:gd name="T27" fmla="*/ 463 h 752"/>
                    <a:gd name="T28" fmla="*/ 104 w 156"/>
                    <a:gd name="T29" fmla="*/ 342 h 752"/>
                    <a:gd name="T30" fmla="*/ 107 w 156"/>
                    <a:gd name="T31" fmla="*/ 220 h 752"/>
                    <a:gd name="T32" fmla="*/ 124 w 156"/>
                    <a:gd name="T33" fmla="*/ 106 h 752"/>
                    <a:gd name="T34" fmla="*/ 156 w 156"/>
                    <a:gd name="T35" fmla="*/ 9 h 752"/>
                    <a:gd name="T36" fmla="*/ 156 w 156"/>
                    <a:gd name="T37" fmla="*/ 8 h 752"/>
                    <a:gd name="T38" fmla="*/ 156 w 156"/>
                    <a:gd name="T39" fmla="*/ 6 h 752"/>
                    <a:gd name="T40" fmla="*/ 154 w 156"/>
                    <a:gd name="T41" fmla="*/ 4 h 752"/>
                    <a:gd name="T42" fmla="*/ 147 w 156"/>
                    <a:gd name="T43" fmla="*/ 0 h 752"/>
                    <a:gd name="T44" fmla="*/ 134 w 156"/>
                    <a:gd name="T45" fmla="*/ 0 h 752"/>
                    <a:gd name="T46" fmla="*/ 115 w 156"/>
                    <a:gd name="T47" fmla="*/ 1 h 752"/>
                    <a:gd name="T48" fmla="*/ 87 w 156"/>
                    <a:gd name="T49" fmla="*/ 7 h 752"/>
                    <a:gd name="T50" fmla="*/ 48 w 156"/>
                    <a:gd name="T51" fmla="*/ 15 h 75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56"/>
                    <a:gd name="T79" fmla="*/ 0 h 752"/>
                    <a:gd name="T80" fmla="*/ 156 w 156"/>
                    <a:gd name="T81" fmla="*/ 752 h 75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66" name="Freeform 95"/>
                <p:cNvSpPr>
                  <a:spLocks/>
                </p:cNvSpPr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>
                    <a:gd name="T0" fmla="*/ 212 w 212"/>
                    <a:gd name="T1" fmla="*/ 6 h 839"/>
                    <a:gd name="T2" fmla="*/ 206 w 212"/>
                    <a:gd name="T3" fmla="*/ 11 h 839"/>
                    <a:gd name="T4" fmla="*/ 192 w 212"/>
                    <a:gd name="T5" fmla="*/ 33 h 839"/>
                    <a:gd name="T6" fmla="*/ 174 w 212"/>
                    <a:gd name="T7" fmla="*/ 77 h 839"/>
                    <a:gd name="T8" fmla="*/ 156 w 212"/>
                    <a:gd name="T9" fmla="*/ 148 h 839"/>
                    <a:gd name="T10" fmla="*/ 141 w 212"/>
                    <a:gd name="T11" fmla="*/ 254 h 839"/>
                    <a:gd name="T12" fmla="*/ 133 w 212"/>
                    <a:gd name="T13" fmla="*/ 401 h 839"/>
                    <a:gd name="T14" fmla="*/ 137 w 212"/>
                    <a:gd name="T15" fmla="*/ 593 h 839"/>
                    <a:gd name="T16" fmla="*/ 158 w 212"/>
                    <a:gd name="T17" fmla="*/ 839 h 839"/>
                    <a:gd name="T18" fmla="*/ 38 w 212"/>
                    <a:gd name="T19" fmla="*/ 839 h 839"/>
                    <a:gd name="T20" fmla="*/ 34 w 212"/>
                    <a:gd name="T21" fmla="*/ 814 h 839"/>
                    <a:gd name="T22" fmla="*/ 24 w 212"/>
                    <a:gd name="T23" fmla="*/ 746 h 839"/>
                    <a:gd name="T24" fmla="*/ 12 w 212"/>
                    <a:gd name="T25" fmla="*/ 645 h 839"/>
                    <a:gd name="T26" fmla="*/ 3 w 212"/>
                    <a:gd name="T27" fmla="*/ 521 h 839"/>
                    <a:gd name="T28" fmla="*/ 0 w 212"/>
                    <a:gd name="T29" fmla="*/ 384 h 839"/>
                    <a:gd name="T30" fmla="*/ 6 w 212"/>
                    <a:gd name="T31" fmla="*/ 244 h 839"/>
                    <a:gd name="T32" fmla="*/ 29 w 212"/>
                    <a:gd name="T33" fmla="*/ 114 h 839"/>
                    <a:gd name="T34" fmla="*/ 68 w 212"/>
                    <a:gd name="T35" fmla="*/ 0 h 839"/>
                    <a:gd name="T36" fmla="*/ 212 w 212"/>
                    <a:gd name="T37" fmla="*/ 6 h 8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12"/>
                    <a:gd name="T58" fmla="*/ 0 h 839"/>
                    <a:gd name="T59" fmla="*/ 212 w 212"/>
                    <a:gd name="T60" fmla="*/ 839 h 83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67" name="Freeform 96"/>
                <p:cNvSpPr>
                  <a:spLocks/>
                </p:cNvSpPr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>
                    <a:gd name="T0" fmla="*/ 43 w 137"/>
                    <a:gd name="T1" fmla="*/ 12 h 656"/>
                    <a:gd name="T2" fmla="*/ 39 w 137"/>
                    <a:gd name="T3" fmla="*/ 25 h 656"/>
                    <a:gd name="T4" fmla="*/ 30 w 137"/>
                    <a:gd name="T5" fmla="*/ 62 h 656"/>
                    <a:gd name="T6" fmla="*/ 19 w 137"/>
                    <a:gd name="T7" fmla="*/ 122 h 656"/>
                    <a:gd name="T8" fmla="*/ 7 w 137"/>
                    <a:gd name="T9" fmla="*/ 199 h 656"/>
                    <a:gd name="T10" fmla="*/ 0 w 137"/>
                    <a:gd name="T11" fmla="*/ 294 h 656"/>
                    <a:gd name="T12" fmla="*/ 1 w 137"/>
                    <a:gd name="T13" fmla="*/ 403 h 656"/>
                    <a:gd name="T14" fmla="*/ 12 w 137"/>
                    <a:gd name="T15" fmla="*/ 524 h 656"/>
                    <a:gd name="T16" fmla="*/ 38 w 137"/>
                    <a:gd name="T17" fmla="*/ 656 h 656"/>
                    <a:gd name="T18" fmla="*/ 132 w 137"/>
                    <a:gd name="T19" fmla="*/ 650 h 656"/>
                    <a:gd name="T20" fmla="*/ 127 w 137"/>
                    <a:gd name="T21" fmla="*/ 631 h 656"/>
                    <a:gd name="T22" fmla="*/ 119 w 137"/>
                    <a:gd name="T23" fmla="*/ 578 h 656"/>
                    <a:gd name="T24" fmla="*/ 107 w 137"/>
                    <a:gd name="T25" fmla="*/ 499 h 656"/>
                    <a:gd name="T26" fmla="*/ 97 w 137"/>
                    <a:gd name="T27" fmla="*/ 403 h 656"/>
                    <a:gd name="T28" fmla="*/ 92 w 137"/>
                    <a:gd name="T29" fmla="*/ 297 h 656"/>
                    <a:gd name="T30" fmla="*/ 94 w 137"/>
                    <a:gd name="T31" fmla="*/ 192 h 656"/>
                    <a:gd name="T32" fmla="*/ 108 w 137"/>
                    <a:gd name="T33" fmla="*/ 91 h 656"/>
                    <a:gd name="T34" fmla="*/ 137 w 137"/>
                    <a:gd name="T35" fmla="*/ 7 h 656"/>
                    <a:gd name="T36" fmla="*/ 137 w 137"/>
                    <a:gd name="T37" fmla="*/ 6 h 656"/>
                    <a:gd name="T38" fmla="*/ 137 w 137"/>
                    <a:gd name="T39" fmla="*/ 4 h 656"/>
                    <a:gd name="T40" fmla="*/ 135 w 137"/>
                    <a:gd name="T41" fmla="*/ 2 h 656"/>
                    <a:gd name="T42" fmla="*/ 129 w 137"/>
                    <a:gd name="T43" fmla="*/ 0 h 656"/>
                    <a:gd name="T44" fmla="*/ 119 w 137"/>
                    <a:gd name="T45" fmla="*/ 0 h 656"/>
                    <a:gd name="T46" fmla="*/ 101 w 137"/>
                    <a:gd name="T47" fmla="*/ 1 h 656"/>
                    <a:gd name="T48" fmla="*/ 77 w 137"/>
                    <a:gd name="T49" fmla="*/ 5 h 656"/>
                    <a:gd name="T50" fmla="*/ 43 w 137"/>
                    <a:gd name="T51" fmla="*/ 12 h 65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37"/>
                    <a:gd name="T79" fmla="*/ 0 h 656"/>
                    <a:gd name="T80" fmla="*/ 137 w 137"/>
                    <a:gd name="T81" fmla="*/ 656 h 65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68" name="Freeform 97"/>
                <p:cNvSpPr>
                  <a:spLocks/>
                </p:cNvSpPr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>
                    <a:gd name="T0" fmla="*/ 36 w 116"/>
                    <a:gd name="T1" fmla="*/ 11 h 560"/>
                    <a:gd name="T2" fmla="*/ 33 w 116"/>
                    <a:gd name="T3" fmla="*/ 21 h 560"/>
                    <a:gd name="T4" fmla="*/ 24 w 116"/>
                    <a:gd name="T5" fmla="*/ 53 h 560"/>
                    <a:gd name="T6" fmla="*/ 15 w 116"/>
                    <a:gd name="T7" fmla="*/ 103 h 560"/>
                    <a:gd name="T8" fmla="*/ 5 w 116"/>
                    <a:gd name="T9" fmla="*/ 169 h 560"/>
                    <a:gd name="T10" fmla="*/ 0 w 116"/>
                    <a:gd name="T11" fmla="*/ 250 h 560"/>
                    <a:gd name="T12" fmla="*/ 1 w 116"/>
                    <a:gd name="T13" fmla="*/ 344 h 560"/>
                    <a:gd name="T14" fmla="*/ 10 w 116"/>
                    <a:gd name="T15" fmla="*/ 448 h 560"/>
                    <a:gd name="T16" fmla="*/ 32 w 116"/>
                    <a:gd name="T17" fmla="*/ 560 h 560"/>
                    <a:gd name="T18" fmla="*/ 112 w 116"/>
                    <a:gd name="T19" fmla="*/ 555 h 560"/>
                    <a:gd name="T20" fmla="*/ 108 w 116"/>
                    <a:gd name="T21" fmla="*/ 538 h 560"/>
                    <a:gd name="T22" fmla="*/ 101 w 116"/>
                    <a:gd name="T23" fmla="*/ 493 h 560"/>
                    <a:gd name="T24" fmla="*/ 91 w 116"/>
                    <a:gd name="T25" fmla="*/ 426 h 560"/>
                    <a:gd name="T26" fmla="*/ 82 w 116"/>
                    <a:gd name="T27" fmla="*/ 344 h 560"/>
                    <a:gd name="T28" fmla="*/ 77 w 116"/>
                    <a:gd name="T29" fmla="*/ 255 h 560"/>
                    <a:gd name="T30" fmla="*/ 79 w 116"/>
                    <a:gd name="T31" fmla="*/ 164 h 560"/>
                    <a:gd name="T32" fmla="*/ 91 w 116"/>
                    <a:gd name="T33" fmla="*/ 79 h 560"/>
                    <a:gd name="T34" fmla="*/ 116 w 116"/>
                    <a:gd name="T35" fmla="*/ 6 h 560"/>
                    <a:gd name="T36" fmla="*/ 116 w 116"/>
                    <a:gd name="T37" fmla="*/ 5 h 560"/>
                    <a:gd name="T38" fmla="*/ 116 w 116"/>
                    <a:gd name="T39" fmla="*/ 4 h 560"/>
                    <a:gd name="T40" fmla="*/ 114 w 116"/>
                    <a:gd name="T41" fmla="*/ 2 h 560"/>
                    <a:gd name="T42" fmla="*/ 109 w 116"/>
                    <a:gd name="T43" fmla="*/ 0 h 560"/>
                    <a:gd name="T44" fmla="*/ 100 w 116"/>
                    <a:gd name="T45" fmla="*/ 0 h 560"/>
                    <a:gd name="T46" fmla="*/ 86 w 116"/>
                    <a:gd name="T47" fmla="*/ 1 h 560"/>
                    <a:gd name="T48" fmla="*/ 65 w 116"/>
                    <a:gd name="T49" fmla="*/ 4 h 560"/>
                    <a:gd name="T50" fmla="*/ 36 w 116"/>
                    <a:gd name="T51" fmla="*/ 11 h 56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16"/>
                    <a:gd name="T79" fmla="*/ 0 h 560"/>
                    <a:gd name="T80" fmla="*/ 116 w 116"/>
                    <a:gd name="T81" fmla="*/ 560 h 56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69" name="Freeform 98"/>
                <p:cNvSpPr>
                  <a:spLocks/>
                </p:cNvSpPr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>
                    <a:gd name="T0" fmla="*/ 30 w 97"/>
                    <a:gd name="T1" fmla="*/ 9 h 463"/>
                    <a:gd name="T2" fmla="*/ 27 w 97"/>
                    <a:gd name="T3" fmla="*/ 17 h 463"/>
                    <a:gd name="T4" fmla="*/ 20 w 97"/>
                    <a:gd name="T5" fmla="*/ 44 h 463"/>
                    <a:gd name="T6" fmla="*/ 12 w 97"/>
                    <a:gd name="T7" fmla="*/ 85 h 463"/>
                    <a:gd name="T8" fmla="*/ 4 w 97"/>
                    <a:gd name="T9" fmla="*/ 140 h 463"/>
                    <a:gd name="T10" fmla="*/ 0 w 97"/>
                    <a:gd name="T11" fmla="*/ 207 h 463"/>
                    <a:gd name="T12" fmla="*/ 0 w 97"/>
                    <a:gd name="T13" fmla="*/ 285 h 463"/>
                    <a:gd name="T14" fmla="*/ 9 w 97"/>
                    <a:gd name="T15" fmla="*/ 370 h 463"/>
                    <a:gd name="T16" fmla="*/ 26 w 97"/>
                    <a:gd name="T17" fmla="*/ 463 h 463"/>
                    <a:gd name="T18" fmla="*/ 93 w 97"/>
                    <a:gd name="T19" fmla="*/ 460 h 463"/>
                    <a:gd name="T20" fmla="*/ 89 w 97"/>
                    <a:gd name="T21" fmla="*/ 446 h 463"/>
                    <a:gd name="T22" fmla="*/ 83 w 97"/>
                    <a:gd name="T23" fmla="*/ 408 h 463"/>
                    <a:gd name="T24" fmla="*/ 75 w 97"/>
                    <a:gd name="T25" fmla="*/ 353 h 463"/>
                    <a:gd name="T26" fmla="*/ 68 w 97"/>
                    <a:gd name="T27" fmla="*/ 285 h 463"/>
                    <a:gd name="T28" fmla="*/ 65 w 97"/>
                    <a:gd name="T29" fmla="*/ 211 h 463"/>
                    <a:gd name="T30" fmla="*/ 67 w 97"/>
                    <a:gd name="T31" fmla="*/ 136 h 463"/>
                    <a:gd name="T32" fmla="*/ 76 w 97"/>
                    <a:gd name="T33" fmla="*/ 65 h 463"/>
                    <a:gd name="T34" fmla="*/ 97 w 97"/>
                    <a:gd name="T35" fmla="*/ 5 h 463"/>
                    <a:gd name="T36" fmla="*/ 97 w 97"/>
                    <a:gd name="T37" fmla="*/ 4 h 463"/>
                    <a:gd name="T38" fmla="*/ 97 w 97"/>
                    <a:gd name="T39" fmla="*/ 3 h 463"/>
                    <a:gd name="T40" fmla="*/ 95 w 97"/>
                    <a:gd name="T41" fmla="*/ 1 h 463"/>
                    <a:gd name="T42" fmla="*/ 91 w 97"/>
                    <a:gd name="T43" fmla="*/ 0 h 463"/>
                    <a:gd name="T44" fmla="*/ 84 w 97"/>
                    <a:gd name="T45" fmla="*/ 0 h 463"/>
                    <a:gd name="T46" fmla="*/ 71 w 97"/>
                    <a:gd name="T47" fmla="*/ 0 h 463"/>
                    <a:gd name="T48" fmla="*/ 54 w 97"/>
                    <a:gd name="T49" fmla="*/ 3 h 463"/>
                    <a:gd name="T50" fmla="*/ 30 w 97"/>
                    <a:gd name="T51" fmla="*/ 9 h 46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97"/>
                    <a:gd name="T79" fmla="*/ 0 h 463"/>
                    <a:gd name="T80" fmla="*/ 97 w 97"/>
                    <a:gd name="T81" fmla="*/ 463 h 463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70" name="Freeform 99"/>
                <p:cNvSpPr>
                  <a:spLocks/>
                </p:cNvSpPr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>
                    <a:gd name="T0" fmla="*/ 24 w 77"/>
                    <a:gd name="T1" fmla="*/ 8 h 367"/>
                    <a:gd name="T2" fmla="*/ 22 w 77"/>
                    <a:gd name="T3" fmla="*/ 15 h 367"/>
                    <a:gd name="T4" fmla="*/ 17 w 77"/>
                    <a:gd name="T5" fmla="*/ 36 h 367"/>
                    <a:gd name="T6" fmla="*/ 10 w 77"/>
                    <a:gd name="T7" fmla="*/ 68 h 367"/>
                    <a:gd name="T8" fmla="*/ 4 w 77"/>
                    <a:gd name="T9" fmla="*/ 112 h 367"/>
                    <a:gd name="T10" fmla="*/ 0 w 77"/>
                    <a:gd name="T11" fmla="*/ 164 h 367"/>
                    <a:gd name="T12" fmla="*/ 0 w 77"/>
                    <a:gd name="T13" fmla="*/ 226 h 367"/>
                    <a:gd name="T14" fmla="*/ 7 w 77"/>
                    <a:gd name="T15" fmla="*/ 294 h 367"/>
                    <a:gd name="T16" fmla="*/ 21 w 77"/>
                    <a:gd name="T17" fmla="*/ 367 h 367"/>
                    <a:gd name="T18" fmla="*/ 74 w 77"/>
                    <a:gd name="T19" fmla="*/ 364 h 367"/>
                    <a:gd name="T20" fmla="*/ 71 w 77"/>
                    <a:gd name="T21" fmla="*/ 353 h 367"/>
                    <a:gd name="T22" fmla="*/ 66 w 77"/>
                    <a:gd name="T23" fmla="*/ 323 h 367"/>
                    <a:gd name="T24" fmla="*/ 60 w 77"/>
                    <a:gd name="T25" fmla="*/ 280 h 367"/>
                    <a:gd name="T26" fmla="*/ 54 w 77"/>
                    <a:gd name="T27" fmla="*/ 226 h 367"/>
                    <a:gd name="T28" fmla="*/ 51 w 77"/>
                    <a:gd name="T29" fmla="*/ 168 h 367"/>
                    <a:gd name="T30" fmla="*/ 53 w 77"/>
                    <a:gd name="T31" fmla="*/ 107 h 367"/>
                    <a:gd name="T32" fmla="*/ 61 w 77"/>
                    <a:gd name="T33" fmla="*/ 52 h 367"/>
                    <a:gd name="T34" fmla="*/ 77 w 77"/>
                    <a:gd name="T35" fmla="*/ 5 h 367"/>
                    <a:gd name="T36" fmla="*/ 77 w 77"/>
                    <a:gd name="T37" fmla="*/ 5 h 367"/>
                    <a:gd name="T38" fmla="*/ 77 w 77"/>
                    <a:gd name="T39" fmla="*/ 2 h 367"/>
                    <a:gd name="T40" fmla="*/ 76 w 77"/>
                    <a:gd name="T41" fmla="*/ 1 h 367"/>
                    <a:gd name="T42" fmla="*/ 72 w 77"/>
                    <a:gd name="T43" fmla="*/ 0 h 367"/>
                    <a:gd name="T44" fmla="*/ 66 w 77"/>
                    <a:gd name="T45" fmla="*/ 0 h 367"/>
                    <a:gd name="T46" fmla="*/ 56 w 77"/>
                    <a:gd name="T47" fmla="*/ 1 h 367"/>
                    <a:gd name="T48" fmla="*/ 43 w 77"/>
                    <a:gd name="T49" fmla="*/ 4 h 367"/>
                    <a:gd name="T50" fmla="*/ 24 w 77"/>
                    <a:gd name="T51" fmla="*/ 8 h 367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7"/>
                    <a:gd name="T79" fmla="*/ 0 h 367"/>
                    <a:gd name="T80" fmla="*/ 77 w 77"/>
                    <a:gd name="T81" fmla="*/ 367 h 367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71" name="Freeform 100"/>
                <p:cNvSpPr>
                  <a:spLocks/>
                </p:cNvSpPr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>
                    <a:gd name="T0" fmla="*/ 17 w 56"/>
                    <a:gd name="T1" fmla="*/ 5 h 271"/>
                    <a:gd name="T2" fmla="*/ 16 w 56"/>
                    <a:gd name="T3" fmla="*/ 10 h 271"/>
                    <a:gd name="T4" fmla="*/ 12 w 56"/>
                    <a:gd name="T5" fmla="*/ 25 h 271"/>
                    <a:gd name="T6" fmla="*/ 6 w 56"/>
                    <a:gd name="T7" fmla="*/ 49 h 271"/>
                    <a:gd name="T8" fmla="*/ 2 w 56"/>
                    <a:gd name="T9" fmla="*/ 82 h 271"/>
                    <a:gd name="T10" fmla="*/ 0 w 56"/>
                    <a:gd name="T11" fmla="*/ 122 h 271"/>
                    <a:gd name="T12" fmla="*/ 0 w 56"/>
                    <a:gd name="T13" fmla="*/ 166 h 271"/>
                    <a:gd name="T14" fmla="*/ 4 w 56"/>
                    <a:gd name="T15" fmla="*/ 217 h 271"/>
                    <a:gd name="T16" fmla="*/ 15 w 56"/>
                    <a:gd name="T17" fmla="*/ 271 h 271"/>
                    <a:gd name="T18" fmla="*/ 54 w 56"/>
                    <a:gd name="T19" fmla="*/ 268 h 271"/>
                    <a:gd name="T20" fmla="*/ 52 w 56"/>
                    <a:gd name="T21" fmla="*/ 261 h 271"/>
                    <a:gd name="T22" fmla="*/ 48 w 56"/>
                    <a:gd name="T23" fmla="*/ 238 h 271"/>
                    <a:gd name="T24" fmla="*/ 44 w 56"/>
                    <a:gd name="T25" fmla="*/ 206 h 271"/>
                    <a:gd name="T26" fmla="*/ 40 w 56"/>
                    <a:gd name="T27" fmla="*/ 166 h 271"/>
                    <a:gd name="T28" fmla="*/ 37 w 56"/>
                    <a:gd name="T29" fmla="*/ 123 h 271"/>
                    <a:gd name="T30" fmla="*/ 39 w 56"/>
                    <a:gd name="T31" fmla="*/ 78 h 271"/>
                    <a:gd name="T32" fmla="*/ 44 w 56"/>
                    <a:gd name="T33" fmla="*/ 37 h 271"/>
                    <a:gd name="T34" fmla="*/ 56 w 56"/>
                    <a:gd name="T35" fmla="*/ 3 h 271"/>
                    <a:gd name="T36" fmla="*/ 56 w 56"/>
                    <a:gd name="T37" fmla="*/ 3 h 271"/>
                    <a:gd name="T38" fmla="*/ 56 w 56"/>
                    <a:gd name="T39" fmla="*/ 2 h 271"/>
                    <a:gd name="T40" fmla="*/ 55 w 56"/>
                    <a:gd name="T41" fmla="*/ 1 h 271"/>
                    <a:gd name="T42" fmla="*/ 52 w 56"/>
                    <a:gd name="T43" fmla="*/ 0 h 271"/>
                    <a:gd name="T44" fmla="*/ 48 w 56"/>
                    <a:gd name="T45" fmla="*/ 0 h 271"/>
                    <a:gd name="T46" fmla="*/ 42 w 56"/>
                    <a:gd name="T47" fmla="*/ 0 h 271"/>
                    <a:gd name="T48" fmla="*/ 31 w 56"/>
                    <a:gd name="T49" fmla="*/ 2 h 271"/>
                    <a:gd name="T50" fmla="*/ 17 w 56"/>
                    <a:gd name="T51" fmla="*/ 5 h 27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"/>
                    <a:gd name="T79" fmla="*/ 0 h 271"/>
                    <a:gd name="T80" fmla="*/ 56 w 56"/>
                    <a:gd name="T81" fmla="*/ 271 h 271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72" name="Freeform 101"/>
                <p:cNvSpPr>
                  <a:spLocks/>
                </p:cNvSpPr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>
                    <a:gd name="T0" fmla="*/ 186 w 186"/>
                    <a:gd name="T1" fmla="*/ 6 h 732"/>
                    <a:gd name="T2" fmla="*/ 182 w 186"/>
                    <a:gd name="T3" fmla="*/ 11 h 732"/>
                    <a:gd name="T4" fmla="*/ 169 w 186"/>
                    <a:gd name="T5" fmla="*/ 29 h 732"/>
                    <a:gd name="T6" fmla="*/ 153 w 186"/>
                    <a:gd name="T7" fmla="*/ 67 h 732"/>
                    <a:gd name="T8" fmla="*/ 137 w 186"/>
                    <a:gd name="T9" fmla="*/ 130 h 732"/>
                    <a:gd name="T10" fmla="*/ 124 w 186"/>
                    <a:gd name="T11" fmla="*/ 221 h 732"/>
                    <a:gd name="T12" fmla="*/ 117 w 186"/>
                    <a:gd name="T13" fmla="*/ 350 h 732"/>
                    <a:gd name="T14" fmla="*/ 122 w 186"/>
                    <a:gd name="T15" fmla="*/ 517 h 732"/>
                    <a:gd name="T16" fmla="*/ 139 w 186"/>
                    <a:gd name="T17" fmla="*/ 732 h 732"/>
                    <a:gd name="T18" fmla="*/ 34 w 186"/>
                    <a:gd name="T19" fmla="*/ 732 h 732"/>
                    <a:gd name="T20" fmla="*/ 31 w 186"/>
                    <a:gd name="T21" fmla="*/ 711 h 732"/>
                    <a:gd name="T22" fmla="*/ 22 w 186"/>
                    <a:gd name="T23" fmla="*/ 651 h 732"/>
                    <a:gd name="T24" fmla="*/ 12 w 186"/>
                    <a:gd name="T25" fmla="*/ 563 h 732"/>
                    <a:gd name="T26" fmla="*/ 3 w 186"/>
                    <a:gd name="T27" fmla="*/ 454 h 732"/>
                    <a:gd name="T28" fmla="*/ 0 w 186"/>
                    <a:gd name="T29" fmla="*/ 335 h 732"/>
                    <a:gd name="T30" fmla="*/ 6 w 186"/>
                    <a:gd name="T31" fmla="*/ 213 h 732"/>
                    <a:gd name="T32" fmla="*/ 25 w 186"/>
                    <a:gd name="T33" fmla="*/ 98 h 732"/>
                    <a:gd name="T34" fmla="*/ 60 w 186"/>
                    <a:gd name="T35" fmla="*/ 0 h 732"/>
                    <a:gd name="T36" fmla="*/ 186 w 186"/>
                    <a:gd name="T37" fmla="*/ 6 h 73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6"/>
                    <a:gd name="T58" fmla="*/ 0 h 732"/>
                    <a:gd name="T59" fmla="*/ 186 w 186"/>
                    <a:gd name="T60" fmla="*/ 732 h 73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73" name="Freeform 102"/>
                <p:cNvSpPr>
                  <a:spLocks/>
                </p:cNvSpPr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>
                    <a:gd name="T0" fmla="*/ 158 w 158"/>
                    <a:gd name="T1" fmla="*/ 4 h 625"/>
                    <a:gd name="T2" fmla="*/ 153 w 158"/>
                    <a:gd name="T3" fmla="*/ 9 h 625"/>
                    <a:gd name="T4" fmla="*/ 144 w 158"/>
                    <a:gd name="T5" fmla="*/ 25 h 625"/>
                    <a:gd name="T6" fmla="*/ 130 w 158"/>
                    <a:gd name="T7" fmla="*/ 57 h 625"/>
                    <a:gd name="T8" fmla="*/ 116 w 158"/>
                    <a:gd name="T9" fmla="*/ 110 h 625"/>
                    <a:gd name="T10" fmla="*/ 105 w 158"/>
                    <a:gd name="T11" fmla="*/ 189 h 625"/>
                    <a:gd name="T12" fmla="*/ 100 w 158"/>
                    <a:gd name="T13" fmla="*/ 298 h 625"/>
                    <a:gd name="T14" fmla="*/ 103 w 158"/>
                    <a:gd name="T15" fmla="*/ 441 h 625"/>
                    <a:gd name="T16" fmla="*/ 118 w 158"/>
                    <a:gd name="T17" fmla="*/ 625 h 625"/>
                    <a:gd name="T18" fmla="*/ 29 w 158"/>
                    <a:gd name="T19" fmla="*/ 625 h 625"/>
                    <a:gd name="T20" fmla="*/ 25 w 158"/>
                    <a:gd name="T21" fmla="*/ 607 h 625"/>
                    <a:gd name="T22" fmla="*/ 18 w 158"/>
                    <a:gd name="T23" fmla="*/ 556 h 625"/>
                    <a:gd name="T24" fmla="*/ 9 w 158"/>
                    <a:gd name="T25" fmla="*/ 480 h 625"/>
                    <a:gd name="T26" fmla="*/ 2 w 158"/>
                    <a:gd name="T27" fmla="*/ 387 h 625"/>
                    <a:gd name="T28" fmla="*/ 0 w 158"/>
                    <a:gd name="T29" fmla="*/ 286 h 625"/>
                    <a:gd name="T30" fmla="*/ 5 w 158"/>
                    <a:gd name="T31" fmla="*/ 182 h 625"/>
                    <a:gd name="T32" fmla="*/ 21 w 158"/>
                    <a:gd name="T33" fmla="*/ 84 h 625"/>
                    <a:gd name="T34" fmla="*/ 51 w 158"/>
                    <a:gd name="T35" fmla="*/ 0 h 625"/>
                    <a:gd name="T36" fmla="*/ 158 w 158"/>
                    <a:gd name="T37" fmla="*/ 4 h 62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58"/>
                    <a:gd name="T58" fmla="*/ 0 h 625"/>
                    <a:gd name="T59" fmla="*/ 158 w 158"/>
                    <a:gd name="T60" fmla="*/ 625 h 62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74" name="Freeform 103"/>
                <p:cNvSpPr>
                  <a:spLocks/>
                </p:cNvSpPr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>
                    <a:gd name="T0" fmla="*/ 131 w 131"/>
                    <a:gd name="T1" fmla="*/ 4 h 517"/>
                    <a:gd name="T2" fmla="*/ 128 w 131"/>
                    <a:gd name="T3" fmla="*/ 7 h 517"/>
                    <a:gd name="T4" fmla="*/ 119 w 131"/>
                    <a:gd name="T5" fmla="*/ 21 h 517"/>
                    <a:gd name="T6" fmla="*/ 109 w 131"/>
                    <a:gd name="T7" fmla="*/ 47 h 517"/>
                    <a:gd name="T8" fmla="*/ 97 w 131"/>
                    <a:gd name="T9" fmla="*/ 91 h 517"/>
                    <a:gd name="T10" fmla="*/ 88 w 131"/>
                    <a:gd name="T11" fmla="*/ 156 h 517"/>
                    <a:gd name="T12" fmla="*/ 84 w 131"/>
                    <a:gd name="T13" fmla="*/ 247 h 517"/>
                    <a:gd name="T14" fmla="*/ 86 w 131"/>
                    <a:gd name="T15" fmla="*/ 366 h 517"/>
                    <a:gd name="T16" fmla="*/ 99 w 131"/>
                    <a:gd name="T17" fmla="*/ 517 h 517"/>
                    <a:gd name="T18" fmla="*/ 25 w 131"/>
                    <a:gd name="T19" fmla="*/ 517 h 517"/>
                    <a:gd name="T20" fmla="*/ 23 w 131"/>
                    <a:gd name="T21" fmla="*/ 502 h 517"/>
                    <a:gd name="T22" fmla="*/ 16 w 131"/>
                    <a:gd name="T23" fmla="*/ 460 h 517"/>
                    <a:gd name="T24" fmla="*/ 9 w 131"/>
                    <a:gd name="T25" fmla="*/ 397 h 517"/>
                    <a:gd name="T26" fmla="*/ 2 w 131"/>
                    <a:gd name="T27" fmla="*/ 320 h 517"/>
                    <a:gd name="T28" fmla="*/ 0 w 131"/>
                    <a:gd name="T29" fmla="*/ 236 h 517"/>
                    <a:gd name="T30" fmla="*/ 4 w 131"/>
                    <a:gd name="T31" fmla="*/ 151 h 517"/>
                    <a:gd name="T32" fmla="*/ 18 w 131"/>
                    <a:gd name="T33" fmla="*/ 70 h 517"/>
                    <a:gd name="T34" fmla="*/ 43 w 131"/>
                    <a:gd name="T35" fmla="*/ 0 h 517"/>
                    <a:gd name="T36" fmla="*/ 131 w 131"/>
                    <a:gd name="T37" fmla="*/ 4 h 5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31"/>
                    <a:gd name="T58" fmla="*/ 0 h 517"/>
                    <a:gd name="T59" fmla="*/ 131 w 131"/>
                    <a:gd name="T60" fmla="*/ 517 h 51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75" name="Freeform 104"/>
                <p:cNvSpPr>
                  <a:spLocks/>
                </p:cNvSpPr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>
                    <a:gd name="T0" fmla="*/ 104 w 104"/>
                    <a:gd name="T1" fmla="*/ 4 h 411"/>
                    <a:gd name="T2" fmla="*/ 101 w 104"/>
                    <a:gd name="T3" fmla="*/ 7 h 411"/>
                    <a:gd name="T4" fmla="*/ 94 w 104"/>
                    <a:gd name="T5" fmla="*/ 17 h 411"/>
                    <a:gd name="T6" fmla="*/ 86 w 104"/>
                    <a:gd name="T7" fmla="*/ 38 h 411"/>
                    <a:gd name="T8" fmla="*/ 76 w 104"/>
                    <a:gd name="T9" fmla="*/ 73 h 411"/>
                    <a:gd name="T10" fmla="*/ 69 w 104"/>
                    <a:gd name="T11" fmla="*/ 125 h 411"/>
                    <a:gd name="T12" fmla="*/ 65 w 104"/>
                    <a:gd name="T13" fmla="*/ 196 h 411"/>
                    <a:gd name="T14" fmla="*/ 67 w 104"/>
                    <a:gd name="T15" fmla="*/ 291 h 411"/>
                    <a:gd name="T16" fmla="*/ 77 w 104"/>
                    <a:gd name="T17" fmla="*/ 411 h 411"/>
                    <a:gd name="T18" fmla="*/ 19 w 104"/>
                    <a:gd name="T19" fmla="*/ 411 h 411"/>
                    <a:gd name="T20" fmla="*/ 17 w 104"/>
                    <a:gd name="T21" fmla="*/ 399 h 411"/>
                    <a:gd name="T22" fmla="*/ 11 w 104"/>
                    <a:gd name="T23" fmla="*/ 365 h 411"/>
                    <a:gd name="T24" fmla="*/ 6 w 104"/>
                    <a:gd name="T25" fmla="*/ 316 h 411"/>
                    <a:gd name="T26" fmla="*/ 2 w 104"/>
                    <a:gd name="T27" fmla="*/ 255 h 411"/>
                    <a:gd name="T28" fmla="*/ 0 w 104"/>
                    <a:gd name="T29" fmla="*/ 188 h 411"/>
                    <a:gd name="T30" fmla="*/ 4 w 104"/>
                    <a:gd name="T31" fmla="*/ 120 h 411"/>
                    <a:gd name="T32" fmla="*/ 15 w 104"/>
                    <a:gd name="T33" fmla="*/ 55 h 411"/>
                    <a:gd name="T34" fmla="*/ 34 w 104"/>
                    <a:gd name="T35" fmla="*/ 0 h 411"/>
                    <a:gd name="T36" fmla="*/ 104 w 104"/>
                    <a:gd name="T37" fmla="*/ 4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4"/>
                    <a:gd name="T58" fmla="*/ 0 h 411"/>
                    <a:gd name="T59" fmla="*/ 104 w 104"/>
                    <a:gd name="T60" fmla="*/ 411 h 41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76" name="Freeform 105"/>
                <p:cNvSpPr>
                  <a:spLocks/>
                </p:cNvSpPr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>
                    <a:gd name="T0" fmla="*/ 76 w 76"/>
                    <a:gd name="T1" fmla="*/ 2 h 302"/>
                    <a:gd name="T2" fmla="*/ 74 w 76"/>
                    <a:gd name="T3" fmla="*/ 4 h 302"/>
                    <a:gd name="T4" fmla="*/ 70 w 76"/>
                    <a:gd name="T5" fmla="*/ 12 h 302"/>
                    <a:gd name="T6" fmla="*/ 62 w 76"/>
                    <a:gd name="T7" fmla="*/ 28 h 302"/>
                    <a:gd name="T8" fmla="*/ 56 w 76"/>
                    <a:gd name="T9" fmla="*/ 53 h 302"/>
                    <a:gd name="T10" fmla="*/ 51 w 76"/>
                    <a:gd name="T11" fmla="*/ 92 h 302"/>
                    <a:gd name="T12" fmla="*/ 49 w 76"/>
                    <a:gd name="T13" fmla="*/ 145 h 302"/>
                    <a:gd name="T14" fmla="*/ 50 w 76"/>
                    <a:gd name="T15" fmla="*/ 214 h 302"/>
                    <a:gd name="T16" fmla="*/ 57 w 76"/>
                    <a:gd name="T17" fmla="*/ 302 h 302"/>
                    <a:gd name="T18" fmla="*/ 14 w 76"/>
                    <a:gd name="T19" fmla="*/ 302 h 302"/>
                    <a:gd name="T20" fmla="*/ 13 w 76"/>
                    <a:gd name="T21" fmla="*/ 294 h 302"/>
                    <a:gd name="T22" fmla="*/ 9 w 76"/>
                    <a:gd name="T23" fmla="*/ 269 h 302"/>
                    <a:gd name="T24" fmla="*/ 4 w 76"/>
                    <a:gd name="T25" fmla="*/ 232 h 302"/>
                    <a:gd name="T26" fmla="*/ 1 w 76"/>
                    <a:gd name="T27" fmla="*/ 188 h 302"/>
                    <a:gd name="T28" fmla="*/ 0 w 76"/>
                    <a:gd name="T29" fmla="*/ 138 h 302"/>
                    <a:gd name="T30" fmla="*/ 2 w 76"/>
                    <a:gd name="T31" fmla="*/ 89 h 302"/>
                    <a:gd name="T32" fmla="*/ 10 w 76"/>
                    <a:gd name="T33" fmla="*/ 41 h 302"/>
                    <a:gd name="T34" fmla="*/ 25 w 76"/>
                    <a:gd name="T35" fmla="*/ 0 h 302"/>
                    <a:gd name="T36" fmla="*/ 76 w 76"/>
                    <a:gd name="T37" fmla="*/ 2 h 3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6"/>
                    <a:gd name="T58" fmla="*/ 0 h 302"/>
                    <a:gd name="T59" fmla="*/ 76 w 76"/>
                    <a:gd name="T60" fmla="*/ 302 h 30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7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ea typeface="굴림" pitchFamily="34" charset="-127"/>
                  </a:endParaRPr>
                </a:p>
              </p:txBody>
            </p:sp>
            <p:sp>
              <p:nvSpPr>
                <p:cNvPr id="106678" name="Freeform 107"/>
                <p:cNvSpPr>
                  <a:spLocks/>
                </p:cNvSpPr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>
                    <a:gd name="T0" fmla="*/ 35 w 375"/>
                    <a:gd name="T1" fmla="*/ 41 h 440"/>
                    <a:gd name="T2" fmla="*/ 32 w 375"/>
                    <a:gd name="T3" fmla="*/ 49 h 440"/>
                    <a:gd name="T4" fmla="*/ 25 w 375"/>
                    <a:gd name="T5" fmla="*/ 74 h 440"/>
                    <a:gd name="T6" fmla="*/ 17 w 375"/>
                    <a:gd name="T7" fmla="*/ 112 h 440"/>
                    <a:gd name="T8" fmla="*/ 8 w 375"/>
                    <a:gd name="T9" fmla="*/ 163 h 440"/>
                    <a:gd name="T10" fmla="*/ 2 w 375"/>
                    <a:gd name="T11" fmla="*/ 223 h 440"/>
                    <a:gd name="T12" fmla="*/ 0 w 375"/>
                    <a:gd name="T13" fmla="*/ 290 h 440"/>
                    <a:gd name="T14" fmla="*/ 7 w 375"/>
                    <a:gd name="T15" fmla="*/ 363 h 440"/>
                    <a:gd name="T16" fmla="*/ 23 w 375"/>
                    <a:gd name="T17" fmla="*/ 440 h 440"/>
                    <a:gd name="T18" fmla="*/ 23 w 375"/>
                    <a:gd name="T19" fmla="*/ 437 h 440"/>
                    <a:gd name="T20" fmla="*/ 23 w 375"/>
                    <a:gd name="T21" fmla="*/ 427 h 440"/>
                    <a:gd name="T22" fmla="*/ 23 w 375"/>
                    <a:gd name="T23" fmla="*/ 411 h 440"/>
                    <a:gd name="T24" fmla="*/ 23 w 375"/>
                    <a:gd name="T25" fmla="*/ 391 h 440"/>
                    <a:gd name="T26" fmla="*/ 25 w 375"/>
                    <a:gd name="T27" fmla="*/ 367 h 440"/>
                    <a:gd name="T28" fmla="*/ 28 w 375"/>
                    <a:gd name="T29" fmla="*/ 341 h 440"/>
                    <a:gd name="T30" fmla="*/ 33 w 375"/>
                    <a:gd name="T31" fmla="*/ 312 h 440"/>
                    <a:gd name="T32" fmla="*/ 39 w 375"/>
                    <a:gd name="T33" fmla="*/ 281 h 440"/>
                    <a:gd name="T34" fmla="*/ 49 w 375"/>
                    <a:gd name="T35" fmla="*/ 251 h 440"/>
                    <a:gd name="T36" fmla="*/ 61 w 375"/>
                    <a:gd name="T37" fmla="*/ 222 h 440"/>
                    <a:gd name="T38" fmla="*/ 75 w 375"/>
                    <a:gd name="T39" fmla="*/ 194 h 440"/>
                    <a:gd name="T40" fmla="*/ 93 w 375"/>
                    <a:gd name="T41" fmla="*/ 168 h 440"/>
                    <a:gd name="T42" fmla="*/ 116 w 375"/>
                    <a:gd name="T43" fmla="*/ 145 h 440"/>
                    <a:gd name="T44" fmla="*/ 141 w 375"/>
                    <a:gd name="T45" fmla="*/ 127 h 440"/>
                    <a:gd name="T46" fmla="*/ 173 w 375"/>
                    <a:gd name="T47" fmla="*/ 114 h 440"/>
                    <a:gd name="T48" fmla="*/ 208 w 375"/>
                    <a:gd name="T49" fmla="*/ 106 h 440"/>
                    <a:gd name="T50" fmla="*/ 210 w 375"/>
                    <a:gd name="T51" fmla="*/ 104 h 440"/>
                    <a:gd name="T52" fmla="*/ 217 w 375"/>
                    <a:gd name="T53" fmla="*/ 100 h 440"/>
                    <a:gd name="T54" fmla="*/ 227 w 375"/>
                    <a:gd name="T55" fmla="*/ 92 h 440"/>
                    <a:gd name="T56" fmla="*/ 245 w 375"/>
                    <a:gd name="T57" fmla="*/ 82 h 440"/>
                    <a:gd name="T58" fmla="*/ 267 w 375"/>
                    <a:gd name="T59" fmla="*/ 69 h 440"/>
                    <a:gd name="T60" fmla="*/ 296 w 375"/>
                    <a:gd name="T61" fmla="*/ 54 h 440"/>
                    <a:gd name="T62" fmla="*/ 332 w 375"/>
                    <a:gd name="T63" fmla="*/ 36 h 440"/>
                    <a:gd name="T64" fmla="*/ 375 w 375"/>
                    <a:gd name="T65" fmla="*/ 17 h 440"/>
                    <a:gd name="T66" fmla="*/ 373 w 375"/>
                    <a:gd name="T67" fmla="*/ 16 h 440"/>
                    <a:gd name="T68" fmla="*/ 366 w 375"/>
                    <a:gd name="T69" fmla="*/ 15 h 440"/>
                    <a:gd name="T70" fmla="*/ 357 w 375"/>
                    <a:gd name="T71" fmla="*/ 13 h 440"/>
                    <a:gd name="T72" fmla="*/ 343 w 375"/>
                    <a:gd name="T73" fmla="*/ 10 h 440"/>
                    <a:gd name="T74" fmla="*/ 326 w 375"/>
                    <a:gd name="T75" fmla="*/ 7 h 440"/>
                    <a:gd name="T76" fmla="*/ 307 w 375"/>
                    <a:gd name="T77" fmla="*/ 5 h 440"/>
                    <a:gd name="T78" fmla="*/ 285 w 375"/>
                    <a:gd name="T79" fmla="*/ 3 h 440"/>
                    <a:gd name="T80" fmla="*/ 261 w 375"/>
                    <a:gd name="T81" fmla="*/ 1 h 440"/>
                    <a:gd name="T82" fmla="*/ 235 w 375"/>
                    <a:gd name="T83" fmla="*/ 0 h 440"/>
                    <a:gd name="T84" fmla="*/ 208 w 375"/>
                    <a:gd name="T85" fmla="*/ 1 h 440"/>
                    <a:gd name="T86" fmla="*/ 180 w 375"/>
                    <a:gd name="T87" fmla="*/ 2 h 440"/>
                    <a:gd name="T88" fmla="*/ 151 w 375"/>
                    <a:gd name="T89" fmla="*/ 5 h 440"/>
                    <a:gd name="T90" fmla="*/ 122 w 375"/>
                    <a:gd name="T91" fmla="*/ 10 h 440"/>
                    <a:gd name="T92" fmla="*/ 92 w 375"/>
                    <a:gd name="T93" fmla="*/ 18 h 440"/>
                    <a:gd name="T94" fmla="*/ 63 w 375"/>
                    <a:gd name="T95" fmla="*/ 28 h 440"/>
                    <a:gd name="T96" fmla="*/ 35 w 375"/>
                    <a:gd name="T97" fmla="*/ 41 h 44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75"/>
                    <a:gd name="T148" fmla="*/ 0 h 440"/>
                    <a:gd name="T149" fmla="*/ 375 w 375"/>
                    <a:gd name="T150" fmla="*/ 440 h 44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79" name="Freeform 108"/>
                <p:cNvSpPr>
                  <a:spLocks/>
                </p:cNvSpPr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8 h 83"/>
                    <a:gd name="T6" fmla="*/ 5 w 305"/>
                    <a:gd name="T7" fmla="*/ 44 h 83"/>
                    <a:gd name="T8" fmla="*/ 11 w 305"/>
                    <a:gd name="T9" fmla="*/ 37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8 h 83"/>
                    <a:gd name="T16" fmla="*/ 54 w 305"/>
                    <a:gd name="T17" fmla="*/ 12 h 83"/>
                    <a:gd name="T18" fmla="*/ 72 w 305"/>
                    <a:gd name="T19" fmla="*/ 6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7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6 h 83"/>
                    <a:gd name="T38" fmla="*/ 289 w 305"/>
                    <a:gd name="T39" fmla="*/ 44 h 83"/>
                    <a:gd name="T40" fmla="*/ 277 w 305"/>
                    <a:gd name="T41" fmla="*/ 41 h 83"/>
                    <a:gd name="T42" fmla="*/ 262 w 305"/>
                    <a:gd name="T43" fmla="*/ 36 h 83"/>
                    <a:gd name="T44" fmla="*/ 244 w 305"/>
                    <a:gd name="T45" fmla="*/ 32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1 h 83"/>
                    <a:gd name="T56" fmla="*/ 101 w 305"/>
                    <a:gd name="T57" fmla="*/ 23 h 83"/>
                    <a:gd name="T58" fmla="*/ 77 w 305"/>
                    <a:gd name="T59" fmla="*/ 29 h 83"/>
                    <a:gd name="T60" fmla="*/ 55 w 305"/>
                    <a:gd name="T61" fmla="*/ 37 h 83"/>
                    <a:gd name="T62" fmla="*/ 33 w 305"/>
                    <a:gd name="T63" fmla="*/ 48 h 83"/>
                    <a:gd name="T64" fmla="*/ 15 w 305"/>
                    <a:gd name="T65" fmla="*/ 63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80" name="Freeform 109"/>
                <p:cNvSpPr>
                  <a:spLocks/>
                </p:cNvSpPr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9 h 83"/>
                    <a:gd name="T6" fmla="*/ 5 w 305"/>
                    <a:gd name="T7" fmla="*/ 44 h 83"/>
                    <a:gd name="T8" fmla="*/ 11 w 305"/>
                    <a:gd name="T9" fmla="*/ 38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7 h 83"/>
                    <a:gd name="T16" fmla="*/ 54 w 305"/>
                    <a:gd name="T17" fmla="*/ 12 h 83"/>
                    <a:gd name="T18" fmla="*/ 72 w 305"/>
                    <a:gd name="T19" fmla="*/ 7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8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5 h 83"/>
                    <a:gd name="T38" fmla="*/ 289 w 305"/>
                    <a:gd name="T39" fmla="*/ 43 h 83"/>
                    <a:gd name="T40" fmla="*/ 277 w 305"/>
                    <a:gd name="T41" fmla="*/ 40 h 83"/>
                    <a:gd name="T42" fmla="*/ 262 w 305"/>
                    <a:gd name="T43" fmla="*/ 36 h 83"/>
                    <a:gd name="T44" fmla="*/ 244 w 305"/>
                    <a:gd name="T45" fmla="*/ 33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2 h 83"/>
                    <a:gd name="T56" fmla="*/ 101 w 305"/>
                    <a:gd name="T57" fmla="*/ 24 h 83"/>
                    <a:gd name="T58" fmla="*/ 77 w 305"/>
                    <a:gd name="T59" fmla="*/ 29 h 83"/>
                    <a:gd name="T60" fmla="*/ 55 w 305"/>
                    <a:gd name="T61" fmla="*/ 38 h 83"/>
                    <a:gd name="T62" fmla="*/ 33 w 305"/>
                    <a:gd name="T63" fmla="*/ 49 h 83"/>
                    <a:gd name="T64" fmla="*/ 15 w 305"/>
                    <a:gd name="T65" fmla="*/ 64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81" name="Freeform 110"/>
                <p:cNvSpPr>
                  <a:spLocks/>
                </p:cNvSpPr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>
                    <a:gd name="T0" fmla="*/ 0 w 496"/>
                    <a:gd name="T1" fmla="*/ 0 h 917"/>
                    <a:gd name="T2" fmla="*/ 0 w 496"/>
                    <a:gd name="T3" fmla="*/ 886 h 917"/>
                    <a:gd name="T4" fmla="*/ 150 w 496"/>
                    <a:gd name="T5" fmla="*/ 917 h 917"/>
                    <a:gd name="T6" fmla="*/ 143 w 496"/>
                    <a:gd name="T7" fmla="*/ 797 h 917"/>
                    <a:gd name="T8" fmla="*/ 496 w 496"/>
                    <a:gd name="T9" fmla="*/ 851 h 917"/>
                    <a:gd name="T10" fmla="*/ 490 w 496"/>
                    <a:gd name="T11" fmla="*/ 803 h 917"/>
                    <a:gd name="T12" fmla="*/ 245 w 496"/>
                    <a:gd name="T13" fmla="*/ 773 h 917"/>
                    <a:gd name="T14" fmla="*/ 239 w 496"/>
                    <a:gd name="T15" fmla="*/ 670 h 917"/>
                    <a:gd name="T16" fmla="*/ 72 w 496"/>
                    <a:gd name="T17" fmla="*/ 670 h 917"/>
                    <a:gd name="T18" fmla="*/ 68 w 496"/>
                    <a:gd name="T19" fmla="*/ 657 h 917"/>
                    <a:gd name="T20" fmla="*/ 56 w 496"/>
                    <a:gd name="T21" fmla="*/ 620 h 917"/>
                    <a:gd name="T22" fmla="*/ 41 w 496"/>
                    <a:gd name="T23" fmla="*/ 559 h 917"/>
                    <a:gd name="T24" fmla="*/ 26 w 496"/>
                    <a:gd name="T25" fmla="*/ 480 h 917"/>
                    <a:gd name="T26" fmla="*/ 15 w 496"/>
                    <a:gd name="T27" fmla="*/ 385 h 917"/>
                    <a:gd name="T28" fmla="*/ 11 w 496"/>
                    <a:gd name="T29" fmla="*/ 276 h 917"/>
                    <a:gd name="T30" fmla="*/ 20 w 496"/>
                    <a:gd name="T31" fmla="*/ 158 h 917"/>
                    <a:gd name="T32" fmla="*/ 42 w 496"/>
                    <a:gd name="T33" fmla="*/ 30 h 917"/>
                    <a:gd name="T34" fmla="*/ 0 w 496"/>
                    <a:gd name="T35" fmla="*/ 0 h 9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96"/>
                    <a:gd name="T55" fmla="*/ 0 h 917"/>
                    <a:gd name="T56" fmla="*/ 496 w 496"/>
                    <a:gd name="T57" fmla="*/ 917 h 91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82" name="Freeform 111"/>
                <p:cNvSpPr>
                  <a:spLocks/>
                </p:cNvSpPr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>
                    <a:gd name="T0" fmla="*/ 0 w 638"/>
                    <a:gd name="T1" fmla="*/ 125 h 125"/>
                    <a:gd name="T2" fmla="*/ 4 w 638"/>
                    <a:gd name="T3" fmla="*/ 124 h 125"/>
                    <a:gd name="T4" fmla="*/ 14 w 638"/>
                    <a:gd name="T5" fmla="*/ 119 h 125"/>
                    <a:gd name="T6" fmla="*/ 31 w 638"/>
                    <a:gd name="T7" fmla="*/ 114 h 125"/>
                    <a:gd name="T8" fmla="*/ 53 w 638"/>
                    <a:gd name="T9" fmla="*/ 106 h 125"/>
                    <a:gd name="T10" fmla="*/ 81 w 638"/>
                    <a:gd name="T11" fmla="*/ 98 h 125"/>
                    <a:gd name="T12" fmla="*/ 113 w 638"/>
                    <a:gd name="T13" fmla="*/ 89 h 125"/>
                    <a:gd name="T14" fmla="*/ 151 w 638"/>
                    <a:gd name="T15" fmla="*/ 81 h 125"/>
                    <a:gd name="T16" fmla="*/ 192 w 638"/>
                    <a:gd name="T17" fmla="*/ 73 h 125"/>
                    <a:gd name="T18" fmla="*/ 237 w 638"/>
                    <a:gd name="T19" fmla="*/ 65 h 125"/>
                    <a:gd name="T20" fmla="*/ 286 w 638"/>
                    <a:gd name="T21" fmla="*/ 60 h 125"/>
                    <a:gd name="T22" fmla="*/ 337 w 638"/>
                    <a:gd name="T23" fmla="*/ 56 h 125"/>
                    <a:gd name="T24" fmla="*/ 390 w 638"/>
                    <a:gd name="T25" fmla="*/ 55 h 125"/>
                    <a:gd name="T26" fmla="*/ 446 w 638"/>
                    <a:gd name="T27" fmla="*/ 56 h 125"/>
                    <a:gd name="T28" fmla="*/ 503 w 638"/>
                    <a:gd name="T29" fmla="*/ 61 h 125"/>
                    <a:gd name="T30" fmla="*/ 561 w 638"/>
                    <a:gd name="T31" fmla="*/ 70 h 125"/>
                    <a:gd name="T32" fmla="*/ 620 w 638"/>
                    <a:gd name="T33" fmla="*/ 83 h 125"/>
                    <a:gd name="T34" fmla="*/ 638 w 638"/>
                    <a:gd name="T35" fmla="*/ 0 h 125"/>
                    <a:gd name="T36" fmla="*/ 634 w 638"/>
                    <a:gd name="T37" fmla="*/ 0 h 125"/>
                    <a:gd name="T38" fmla="*/ 620 w 638"/>
                    <a:gd name="T39" fmla="*/ 0 h 125"/>
                    <a:gd name="T40" fmla="*/ 599 w 638"/>
                    <a:gd name="T41" fmla="*/ 0 h 125"/>
                    <a:gd name="T42" fmla="*/ 571 w 638"/>
                    <a:gd name="T43" fmla="*/ 1 h 125"/>
                    <a:gd name="T44" fmla="*/ 536 w 638"/>
                    <a:gd name="T45" fmla="*/ 2 h 125"/>
                    <a:gd name="T46" fmla="*/ 496 w 638"/>
                    <a:gd name="T47" fmla="*/ 3 h 125"/>
                    <a:gd name="T48" fmla="*/ 452 w 638"/>
                    <a:gd name="T49" fmla="*/ 6 h 125"/>
                    <a:gd name="T50" fmla="*/ 405 w 638"/>
                    <a:gd name="T51" fmla="*/ 8 h 125"/>
                    <a:gd name="T52" fmla="*/ 354 w 638"/>
                    <a:gd name="T53" fmla="*/ 13 h 125"/>
                    <a:gd name="T54" fmla="*/ 302 w 638"/>
                    <a:gd name="T55" fmla="*/ 17 h 125"/>
                    <a:gd name="T56" fmla="*/ 249 w 638"/>
                    <a:gd name="T57" fmla="*/ 22 h 125"/>
                    <a:gd name="T58" fmla="*/ 196 w 638"/>
                    <a:gd name="T59" fmla="*/ 30 h 125"/>
                    <a:gd name="T60" fmla="*/ 144 w 638"/>
                    <a:gd name="T61" fmla="*/ 37 h 125"/>
                    <a:gd name="T62" fmla="*/ 93 w 638"/>
                    <a:gd name="T63" fmla="*/ 47 h 125"/>
                    <a:gd name="T64" fmla="*/ 45 w 638"/>
                    <a:gd name="T65" fmla="*/ 58 h 125"/>
                    <a:gd name="T66" fmla="*/ 0 w 638"/>
                    <a:gd name="T67" fmla="*/ 71 h 125"/>
                    <a:gd name="T68" fmla="*/ 0 w 638"/>
                    <a:gd name="T69" fmla="*/ 125 h 12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38"/>
                    <a:gd name="T106" fmla="*/ 0 h 125"/>
                    <a:gd name="T107" fmla="*/ 638 w 638"/>
                    <a:gd name="T108" fmla="*/ 125 h 12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83" name="Freeform 112"/>
                <p:cNvSpPr>
                  <a:spLocks/>
                </p:cNvSpPr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>
                    <a:gd name="T0" fmla="*/ 454 w 1075"/>
                    <a:gd name="T1" fmla="*/ 344 h 356"/>
                    <a:gd name="T2" fmla="*/ 456 w 1075"/>
                    <a:gd name="T3" fmla="*/ 343 h 356"/>
                    <a:gd name="T4" fmla="*/ 463 w 1075"/>
                    <a:gd name="T5" fmla="*/ 341 h 356"/>
                    <a:gd name="T6" fmla="*/ 472 w 1075"/>
                    <a:gd name="T7" fmla="*/ 337 h 356"/>
                    <a:gd name="T8" fmla="*/ 485 w 1075"/>
                    <a:gd name="T9" fmla="*/ 332 h 356"/>
                    <a:gd name="T10" fmla="*/ 501 w 1075"/>
                    <a:gd name="T11" fmla="*/ 325 h 356"/>
                    <a:gd name="T12" fmla="*/ 518 w 1075"/>
                    <a:gd name="T13" fmla="*/ 317 h 356"/>
                    <a:gd name="T14" fmla="*/ 538 w 1075"/>
                    <a:gd name="T15" fmla="*/ 308 h 356"/>
                    <a:gd name="T16" fmla="*/ 558 w 1075"/>
                    <a:gd name="T17" fmla="*/ 298 h 356"/>
                    <a:gd name="T18" fmla="*/ 580 w 1075"/>
                    <a:gd name="T19" fmla="*/ 287 h 356"/>
                    <a:gd name="T20" fmla="*/ 600 w 1075"/>
                    <a:gd name="T21" fmla="*/ 274 h 356"/>
                    <a:gd name="T22" fmla="*/ 621 w 1075"/>
                    <a:gd name="T23" fmla="*/ 262 h 356"/>
                    <a:gd name="T24" fmla="*/ 640 w 1075"/>
                    <a:gd name="T25" fmla="*/ 248 h 356"/>
                    <a:gd name="T26" fmla="*/ 658 w 1075"/>
                    <a:gd name="T27" fmla="*/ 234 h 356"/>
                    <a:gd name="T28" fmla="*/ 674 w 1075"/>
                    <a:gd name="T29" fmla="*/ 219 h 356"/>
                    <a:gd name="T30" fmla="*/ 688 w 1075"/>
                    <a:gd name="T31" fmla="*/ 204 h 356"/>
                    <a:gd name="T32" fmla="*/ 699 w 1075"/>
                    <a:gd name="T33" fmla="*/ 189 h 356"/>
                    <a:gd name="T34" fmla="*/ 0 w 1075"/>
                    <a:gd name="T35" fmla="*/ 18 h 356"/>
                    <a:gd name="T36" fmla="*/ 54 w 1075"/>
                    <a:gd name="T37" fmla="*/ 0 h 356"/>
                    <a:gd name="T38" fmla="*/ 1075 w 1075"/>
                    <a:gd name="T39" fmla="*/ 251 h 356"/>
                    <a:gd name="T40" fmla="*/ 1033 w 1075"/>
                    <a:gd name="T41" fmla="*/ 274 h 356"/>
                    <a:gd name="T42" fmla="*/ 738 w 1075"/>
                    <a:gd name="T43" fmla="*/ 199 h 356"/>
                    <a:gd name="T44" fmla="*/ 737 w 1075"/>
                    <a:gd name="T45" fmla="*/ 200 h 356"/>
                    <a:gd name="T46" fmla="*/ 735 w 1075"/>
                    <a:gd name="T47" fmla="*/ 203 h 356"/>
                    <a:gd name="T48" fmla="*/ 730 w 1075"/>
                    <a:gd name="T49" fmla="*/ 207 h 356"/>
                    <a:gd name="T50" fmla="*/ 724 w 1075"/>
                    <a:gd name="T51" fmla="*/ 214 h 356"/>
                    <a:gd name="T52" fmla="*/ 716 w 1075"/>
                    <a:gd name="T53" fmla="*/ 222 h 356"/>
                    <a:gd name="T54" fmla="*/ 706 w 1075"/>
                    <a:gd name="T55" fmla="*/ 231 h 356"/>
                    <a:gd name="T56" fmla="*/ 694 w 1075"/>
                    <a:gd name="T57" fmla="*/ 242 h 356"/>
                    <a:gd name="T58" fmla="*/ 679 w 1075"/>
                    <a:gd name="T59" fmla="*/ 253 h 356"/>
                    <a:gd name="T60" fmla="*/ 662 w 1075"/>
                    <a:gd name="T61" fmla="*/ 265 h 356"/>
                    <a:gd name="T62" fmla="*/ 643 w 1075"/>
                    <a:gd name="T63" fmla="*/ 278 h 356"/>
                    <a:gd name="T64" fmla="*/ 621 w 1075"/>
                    <a:gd name="T65" fmla="*/ 291 h 356"/>
                    <a:gd name="T66" fmla="*/ 597 w 1075"/>
                    <a:gd name="T67" fmla="*/ 303 h 356"/>
                    <a:gd name="T68" fmla="*/ 570 w 1075"/>
                    <a:gd name="T69" fmla="*/ 317 h 356"/>
                    <a:gd name="T70" fmla="*/ 540 w 1075"/>
                    <a:gd name="T71" fmla="*/ 330 h 356"/>
                    <a:gd name="T72" fmla="*/ 508 w 1075"/>
                    <a:gd name="T73" fmla="*/ 343 h 356"/>
                    <a:gd name="T74" fmla="*/ 472 w 1075"/>
                    <a:gd name="T75" fmla="*/ 356 h 356"/>
                    <a:gd name="T76" fmla="*/ 454 w 1075"/>
                    <a:gd name="T77" fmla="*/ 344 h 35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75"/>
                    <a:gd name="T118" fmla="*/ 0 h 356"/>
                    <a:gd name="T119" fmla="*/ 1075 w 1075"/>
                    <a:gd name="T120" fmla="*/ 356 h 35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84" name="Freeform 113"/>
                <p:cNvSpPr>
                  <a:spLocks/>
                </p:cNvSpPr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>
                    <a:gd name="T0" fmla="*/ 0 w 1095"/>
                    <a:gd name="T1" fmla="*/ 0 h 319"/>
                    <a:gd name="T2" fmla="*/ 1071 w 1095"/>
                    <a:gd name="T3" fmla="*/ 319 h 319"/>
                    <a:gd name="T4" fmla="*/ 1095 w 1095"/>
                    <a:gd name="T5" fmla="*/ 319 h 319"/>
                    <a:gd name="T6" fmla="*/ 33 w 1095"/>
                    <a:gd name="T7" fmla="*/ 0 h 319"/>
                    <a:gd name="T8" fmla="*/ 0 w 1095"/>
                    <a:gd name="T9" fmla="*/ 0 h 3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5"/>
                    <a:gd name="T16" fmla="*/ 0 h 319"/>
                    <a:gd name="T17" fmla="*/ 1095 w 1095"/>
                    <a:gd name="T18" fmla="*/ 319 h 3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85" name="Freeform 114"/>
                <p:cNvSpPr>
                  <a:spLocks/>
                </p:cNvSpPr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>
                    <a:gd name="T0" fmla="*/ 0 w 1082"/>
                    <a:gd name="T1" fmla="*/ 1 h 285"/>
                    <a:gd name="T2" fmla="*/ 1058 w 1082"/>
                    <a:gd name="T3" fmla="*/ 285 h 285"/>
                    <a:gd name="T4" fmla="*/ 1082 w 1082"/>
                    <a:gd name="T5" fmla="*/ 284 h 285"/>
                    <a:gd name="T6" fmla="*/ 33 w 1082"/>
                    <a:gd name="T7" fmla="*/ 0 h 285"/>
                    <a:gd name="T8" fmla="*/ 0 w 1082"/>
                    <a:gd name="T9" fmla="*/ 1 h 2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2"/>
                    <a:gd name="T16" fmla="*/ 0 h 285"/>
                    <a:gd name="T17" fmla="*/ 1082 w 1082"/>
                    <a:gd name="T18" fmla="*/ 285 h 2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86" name="Freeform 115"/>
                <p:cNvSpPr>
                  <a:spLocks/>
                </p:cNvSpPr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>
                    <a:gd name="T0" fmla="*/ 0 w 1087"/>
                    <a:gd name="T1" fmla="*/ 0 h 315"/>
                    <a:gd name="T2" fmla="*/ 1066 w 1087"/>
                    <a:gd name="T3" fmla="*/ 315 h 315"/>
                    <a:gd name="T4" fmla="*/ 1087 w 1087"/>
                    <a:gd name="T5" fmla="*/ 308 h 315"/>
                    <a:gd name="T6" fmla="*/ 31 w 1087"/>
                    <a:gd name="T7" fmla="*/ 0 h 315"/>
                    <a:gd name="T8" fmla="*/ 0 w 1087"/>
                    <a:gd name="T9" fmla="*/ 0 h 3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7"/>
                    <a:gd name="T16" fmla="*/ 0 h 315"/>
                    <a:gd name="T17" fmla="*/ 1087 w 1087"/>
                    <a:gd name="T18" fmla="*/ 315 h 3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640" name="Group 116"/>
              <p:cNvGrpSpPr>
                <a:grpSpLocks/>
              </p:cNvGrpSpPr>
              <p:nvPr/>
            </p:nvGrpSpPr>
            <p:grpSpPr bwMode="auto">
              <a:xfrm>
                <a:off x="12806" y="10667"/>
                <a:ext cx="983" cy="1369"/>
                <a:chOff x="12762" y="10336"/>
                <a:chExt cx="1027" cy="1700"/>
              </a:xfrm>
            </p:grpSpPr>
            <p:sp>
              <p:nvSpPr>
                <p:cNvPr id="106642" name="Rectangle 117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ea typeface="굴림" pitchFamily="34" charset="-127"/>
                  </a:endParaRPr>
                </a:p>
              </p:txBody>
            </p:sp>
            <p:sp>
              <p:nvSpPr>
                <p:cNvPr id="106643" name="Rectangle 118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ea typeface="굴림" pitchFamily="34" charset="-127"/>
                  </a:endParaRPr>
                </a:p>
              </p:txBody>
            </p:sp>
            <p:sp>
              <p:nvSpPr>
                <p:cNvPr id="106644" name="Line 119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45" name="Line 120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46" name="Line 121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47" name="Line 122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641" name="Text Box 123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r>
                  <a:rPr lang="en-US" altLang="ko-KR" sz="1000">
                    <a:solidFill>
                      <a:schemeClr val="tx2"/>
                    </a:solidFill>
                    <a:latin typeface="Arial" pitchFamily="34" charset="0"/>
                    <a:ea typeface="굴림" pitchFamily="34" charset="-127"/>
                  </a:rPr>
                  <a:t>Host B</a:t>
                </a:r>
                <a:endParaRPr lang="en-US" altLang="ko-KR" sz="2000">
                  <a:solidFill>
                    <a:schemeClr val="tx2"/>
                  </a:solidFill>
                  <a:ea typeface="굴림" pitchFamily="34" charset="-127"/>
                </a:endParaRPr>
              </a:p>
            </p:txBody>
          </p:sp>
        </p:grpSp>
        <p:sp>
          <p:nvSpPr>
            <p:cNvPr id="106520" name="Line 124"/>
            <p:cNvSpPr>
              <a:spLocks noChangeShapeType="1"/>
            </p:cNvSpPr>
            <p:nvPr/>
          </p:nvSpPr>
          <p:spPr bwMode="auto">
            <a:xfrm flipH="1">
              <a:off x="2474" y="37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1" name="Line 125"/>
            <p:cNvSpPr>
              <a:spLocks noChangeShapeType="1"/>
            </p:cNvSpPr>
            <p:nvPr/>
          </p:nvSpPr>
          <p:spPr bwMode="auto">
            <a:xfrm flipH="1">
              <a:off x="3494" y="37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2" name="Line 126"/>
            <p:cNvSpPr>
              <a:spLocks noChangeShapeType="1"/>
            </p:cNvSpPr>
            <p:nvPr/>
          </p:nvSpPr>
          <p:spPr bwMode="auto">
            <a:xfrm flipH="1">
              <a:off x="3572" y="3544"/>
              <a:ext cx="582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3" name="Line 127"/>
            <p:cNvSpPr>
              <a:spLocks noChangeShapeType="1"/>
            </p:cNvSpPr>
            <p:nvPr/>
          </p:nvSpPr>
          <p:spPr bwMode="auto">
            <a:xfrm flipH="1">
              <a:off x="3566" y="4090"/>
              <a:ext cx="3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4" name="Line 128"/>
            <p:cNvSpPr>
              <a:spLocks noChangeShapeType="1"/>
            </p:cNvSpPr>
            <p:nvPr/>
          </p:nvSpPr>
          <p:spPr bwMode="auto">
            <a:xfrm flipH="1">
              <a:off x="4135" y="3550"/>
              <a:ext cx="2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525" name="Group 129"/>
            <p:cNvGrpSpPr>
              <a:grpSpLocks/>
            </p:cNvGrpSpPr>
            <p:nvPr/>
          </p:nvGrpSpPr>
          <p:grpSpPr bwMode="auto">
            <a:xfrm>
              <a:off x="4190" y="3149"/>
              <a:ext cx="617" cy="568"/>
              <a:chOff x="5850" y="13487"/>
              <a:chExt cx="2023" cy="1840"/>
            </a:xfrm>
          </p:grpSpPr>
          <p:sp>
            <p:nvSpPr>
              <p:cNvPr id="106600" name="Freeform 130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01" name="Freeform 131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02" name="Freeform 132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03" name="Freeform 133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04" name="Freeform 134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05" name="Freeform 135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06" name="Freeform 136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07" name="Freeform 137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08" name="Freeform 138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09" name="Freeform 139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10" name="Freeform 140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11" name="Freeform 141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12" name="Freeform 142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13" name="Freeform 143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14" name="Freeform 144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15" name="Freeform 145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16" name="Freeform 146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17" name="Freeform 147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18" name="Freeform 148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19" name="Freeform 149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20" name="Freeform 150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21" name="Freeform 151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22" name="Freeform 152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23" name="Freeform 153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24" name="Freeform 154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25" name="Freeform 155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26" name="Freeform 156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27" name="Freeform 157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28" name="Freeform 158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29" name="Rectangle 159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06630" name="Freeform 160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31" name="Freeform 161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32" name="Freeform 162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33" name="Freeform 163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34" name="Freeform 164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35" name="Freeform 165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36" name="Freeform 166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37" name="Freeform 167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38" name="Freeform 168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6526" name="Group 169"/>
            <p:cNvGrpSpPr>
              <a:grpSpLocks/>
            </p:cNvGrpSpPr>
            <p:nvPr/>
          </p:nvGrpSpPr>
          <p:grpSpPr bwMode="auto">
            <a:xfrm>
              <a:off x="4332" y="2968"/>
              <a:ext cx="410" cy="570"/>
              <a:chOff x="12762" y="10336"/>
              <a:chExt cx="1027" cy="1700"/>
            </a:xfrm>
          </p:grpSpPr>
          <p:sp>
            <p:nvSpPr>
              <p:cNvPr id="106594" name="Rectangle 170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06595" name="Rectangle 171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06596" name="Line 172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97" name="Line 173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98" name="Line 174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99" name="Line 175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6527" name="Group 176"/>
            <p:cNvGrpSpPr>
              <a:grpSpLocks/>
            </p:cNvGrpSpPr>
            <p:nvPr/>
          </p:nvGrpSpPr>
          <p:grpSpPr bwMode="auto">
            <a:xfrm>
              <a:off x="3811" y="3748"/>
              <a:ext cx="618" cy="568"/>
              <a:chOff x="5850" y="13487"/>
              <a:chExt cx="2023" cy="1840"/>
            </a:xfrm>
          </p:grpSpPr>
          <p:sp>
            <p:nvSpPr>
              <p:cNvPr id="106555" name="Freeform 177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56" name="Freeform 178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57" name="Freeform 179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58" name="Freeform 180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59" name="Freeform 181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60" name="Freeform 182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61" name="Freeform 183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62" name="Freeform 184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63" name="Freeform 185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64" name="Freeform 186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65" name="Freeform 187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66" name="Freeform 188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67" name="Freeform 189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68" name="Freeform 190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69" name="Freeform 191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70" name="Freeform 192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71" name="Freeform 193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72" name="Freeform 194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73" name="Freeform 195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74" name="Freeform 196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75" name="Freeform 197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76" name="Freeform 198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77" name="Freeform 199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78" name="Freeform 200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79" name="Freeform 201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80" name="Freeform 202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81" name="Freeform 203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82" name="Freeform 204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83" name="Freeform 205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84" name="Rectangle 206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06585" name="Freeform 207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86" name="Freeform 208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87" name="Freeform 209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88" name="Freeform 210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89" name="Freeform 211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90" name="Freeform 212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91" name="Freeform 213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92" name="Freeform 214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93" name="Freeform 215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6528" name="Group 216"/>
            <p:cNvGrpSpPr>
              <a:grpSpLocks/>
            </p:cNvGrpSpPr>
            <p:nvPr/>
          </p:nvGrpSpPr>
          <p:grpSpPr bwMode="auto">
            <a:xfrm>
              <a:off x="4092" y="3609"/>
              <a:ext cx="410" cy="571"/>
              <a:chOff x="12762" y="10336"/>
              <a:chExt cx="1027" cy="1700"/>
            </a:xfrm>
          </p:grpSpPr>
          <p:sp>
            <p:nvSpPr>
              <p:cNvPr id="106549" name="Rectangle 217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06550" name="Rectangle 218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06551" name="Line 219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52" name="Line 220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53" name="Line 221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54" name="Line 222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6529" name="Oval 223"/>
            <p:cNvSpPr>
              <a:spLocks noChangeArrowheads="1"/>
            </p:cNvSpPr>
            <p:nvPr/>
          </p:nvSpPr>
          <p:spPr bwMode="auto">
            <a:xfrm>
              <a:off x="2342" y="2938"/>
              <a:ext cx="58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6530" name="Oval 224"/>
            <p:cNvSpPr>
              <a:spLocks noChangeArrowheads="1"/>
            </p:cNvSpPr>
            <p:nvPr/>
          </p:nvSpPr>
          <p:spPr bwMode="auto">
            <a:xfrm>
              <a:off x="1748" y="3490"/>
              <a:ext cx="58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6531" name="Line 225"/>
            <p:cNvSpPr>
              <a:spLocks noChangeShapeType="1"/>
            </p:cNvSpPr>
            <p:nvPr/>
          </p:nvSpPr>
          <p:spPr bwMode="auto">
            <a:xfrm flipH="1">
              <a:off x="2414" y="2878"/>
              <a:ext cx="186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2" name="Text Box 226"/>
            <p:cNvSpPr txBox="1">
              <a:spLocks noChangeArrowheads="1"/>
            </p:cNvSpPr>
            <p:nvPr/>
          </p:nvSpPr>
          <p:spPr bwMode="auto">
            <a:xfrm>
              <a:off x="4220" y="2710"/>
              <a:ext cx="3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altLang="ko-KR" sz="1400">
                  <a:solidFill>
                    <a:srgbClr val="FF0000"/>
                  </a:solidFill>
                  <a:latin typeface="Symbol" pitchFamily="18" charset="2"/>
                  <a:ea typeface="굴림" pitchFamily="34" charset="-127"/>
                </a:rPr>
                <a:t>l</a:t>
              </a:r>
              <a:r>
                <a:rPr lang="en-US" altLang="ko-KR" sz="1200" baseline="-25000">
                  <a:solidFill>
                    <a:srgbClr val="FF0000"/>
                  </a:solidFill>
                  <a:latin typeface="Arial" pitchFamily="34" charset="0"/>
                  <a:ea typeface="굴림" pitchFamily="34" charset="-127"/>
                </a:rPr>
                <a:t>out</a:t>
              </a:r>
              <a:endParaRPr lang="en-US" altLang="ko-KR" sz="2000">
                <a:solidFill>
                  <a:schemeClr val="tx2"/>
                </a:solidFill>
                <a:ea typeface="굴림" pitchFamily="34" charset="-127"/>
              </a:endParaRPr>
            </a:p>
          </p:txBody>
        </p:sp>
        <p:sp>
          <p:nvSpPr>
            <p:cNvPr id="106533" name="Line 227"/>
            <p:cNvSpPr>
              <a:spLocks noChangeShapeType="1"/>
            </p:cNvSpPr>
            <p:nvPr/>
          </p:nvSpPr>
          <p:spPr bwMode="auto">
            <a:xfrm>
              <a:off x="4340" y="2890"/>
              <a:ext cx="126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4" name="Line 228"/>
            <p:cNvSpPr>
              <a:spLocks noChangeShapeType="1"/>
            </p:cNvSpPr>
            <p:nvPr/>
          </p:nvSpPr>
          <p:spPr bwMode="auto">
            <a:xfrm flipH="1">
              <a:off x="3368" y="3466"/>
              <a:ext cx="21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535" name="Group 229"/>
            <p:cNvGrpSpPr>
              <a:grpSpLocks/>
            </p:cNvGrpSpPr>
            <p:nvPr/>
          </p:nvGrpSpPr>
          <p:grpSpPr bwMode="auto">
            <a:xfrm>
              <a:off x="3098" y="3712"/>
              <a:ext cx="424" cy="168"/>
              <a:chOff x="10808" y="10250"/>
              <a:chExt cx="1018" cy="403"/>
            </a:xfrm>
          </p:grpSpPr>
          <p:sp>
            <p:nvSpPr>
              <p:cNvPr id="106538" name="Rectangle 230"/>
              <p:cNvSpPr>
                <a:spLocks noChangeArrowheads="1"/>
              </p:cNvSpPr>
              <p:nvPr/>
            </p:nvSpPr>
            <p:spPr bwMode="auto">
              <a:xfrm>
                <a:off x="10832" y="10250"/>
                <a:ext cx="994" cy="403"/>
              </a:xfrm>
              <a:prstGeom prst="rect">
                <a:avLst/>
              </a:pr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06539" name="Freeform 231"/>
              <p:cNvSpPr>
                <a:spLocks/>
              </p:cNvSpPr>
              <p:nvPr/>
            </p:nvSpPr>
            <p:spPr bwMode="auto">
              <a:xfrm>
                <a:off x="11198" y="10272"/>
                <a:ext cx="610" cy="374"/>
              </a:xfrm>
              <a:custGeom>
                <a:avLst/>
                <a:gdLst>
                  <a:gd name="T0" fmla="*/ 0 w 855"/>
                  <a:gd name="T1" fmla="*/ 0 h 390"/>
                  <a:gd name="T2" fmla="*/ 41 w 855"/>
                  <a:gd name="T3" fmla="*/ 0 h 390"/>
                  <a:gd name="T4" fmla="*/ 41 w 855"/>
                  <a:gd name="T5" fmla="*/ 268 h 390"/>
                  <a:gd name="T6" fmla="*/ 2 w 855"/>
                  <a:gd name="T7" fmla="*/ 268 h 3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5"/>
                  <a:gd name="T13" fmla="*/ 0 h 390"/>
                  <a:gd name="T14" fmla="*/ 855 w 855"/>
                  <a:gd name="T15" fmla="*/ 390 h 3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55" h="390">
                    <a:moveTo>
                      <a:pt x="0" y="0"/>
                    </a:moveTo>
                    <a:lnTo>
                      <a:pt x="855" y="0"/>
                    </a:lnTo>
                    <a:lnTo>
                      <a:pt x="855" y="390"/>
                    </a:lnTo>
                    <a:lnTo>
                      <a:pt x="45" y="39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40" name="Line 232"/>
              <p:cNvSpPr>
                <a:spLocks noChangeShapeType="1"/>
              </p:cNvSpPr>
              <p:nvPr/>
            </p:nvSpPr>
            <p:spPr bwMode="auto">
              <a:xfrm>
                <a:off x="10808" y="10272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41" name="Line 233"/>
              <p:cNvSpPr>
                <a:spLocks noChangeShapeType="1"/>
              </p:cNvSpPr>
              <p:nvPr/>
            </p:nvSpPr>
            <p:spPr bwMode="auto">
              <a:xfrm>
                <a:off x="10830" y="10646"/>
                <a:ext cx="38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42" name="Line 234"/>
              <p:cNvSpPr>
                <a:spLocks noChangeShapeType="1"/>
              </p:cNvSpPr>
              <p:nvPr/>
            </p:nvSpPr>
            <p:spPr bwMode="auto">
              <a:xfrm>
                <a:off x="1174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43" name="Line 235"/>
              <p:cNvSpPr>
                <a:spLocks noChangeShapeType="1"/>
              </p:cNvSpPr>
              <p:nvPr/>
            </p:nvSpPr>
            <p:spPr bwMode="auto">
              <a:xfrm>
                <a:off x="11679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44" name="Line 236"/>
              <p:cNvSpPr>
                <a:spLocks noChangeShapeType="1"/>
              </p:cNvSpPr>
              <p:nvPr/>
            </p:nvSpPr>
            <p:spPr bwMode="auto">
              <a:xfrm>
                <a:off x="1161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45" name="Line 237"/>
              <p:cNvSpPr>
                <a:spLocks noChangeShapeType="1"/>
              </p:cNvSpPr>
              <p:nvPr/>
            </p:nvSpPr>
            <p:spPr bwMode="auto">
              <a:xfrm>
                <a:off x="11549" y="1032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46" name="Line 238"/>
              <p:cNvSpPr>
                <a:spLocks noChangeShapeType="1"/>
              </p:cNvSpPr>
              <p:nvPr/>
            </p:nvSpPr>
            <p:spPr bwMode="auto">
              <a:xfrm>
                <a:off x="11484" y="10322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47" name="Line 239"/>
              <p:cNvSpPr>
                <a:spLocks noChangeShapeType="1"/>
              </p:cNvSpPr>
              <p:nvPr/>
            </p:nvSpPr>
            <p:spPr bwMode="auto">
              <a:xfrm>
                <a:off x="11418" y="10322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48" name="Line 240"/>
              <p:cNvSpPr>
                <a:spLocks noChangeShapeType="1"/>
              </p:cNvSpPr>
              <p:nvPr/>
            </p:nvSpPr>
            <p:spPr bwMode="auto">
              <a:xfrm>
                <a:off x="10909" y="10452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6536" name="Freeform 241"/>
            <p:cNvSpPr>
              <a:spLocks/>
            </p:cNvSpPr>
            <p:nvPr/>
          </p:nvSpPr>
          <p:spPr bwMode="auto">
            <a:xfrm>
              <a:off x="1778" y="3538"/>
              <a:ext cx="2490" cy="6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0 h 1501"/>
                <a:gd name="T4" fmla="*/ 0 w 6225"/>
                <a:gd name="T5" fmla="*/ 0 h 1501"/>
                <a:gd name="T6" fmla="*/ 0 w 6225"/>
                <a:gd name="T7" fmla="*/ 0 h 1501"/>
                <a:gd name="T8" fmla="*/ 1 w 6225"/>
                <a:gd name="T9" fmla="*/ 0 h 1501"/>
                <a:gd name="T10" fmla="*/ 1 w 6225"/>
                <a:gd name="T11" fmla="*/ 0 h 1501"/>
                <a:gd name="T12" fmla="*/ 2 w 6225"/>
                <a:gd name="T13" fmla="*/ 0 h 1501"/>
                <a:gd name="T14" fmla="*/ 2 w 6225"/>
                <a:gd name="T15" fmla="*/ 0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25"/>
                <a:gd name="T25" fmla="*/ 0 h 1501"/>
                <a:gd name="T26" fmla="*/ 6225 w 6225"/>
                <a:gd name="T27" fmla="*/ 1501 h 150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7" name="Freeform 242"/>
            <p:cNvSpPr>
              <a:spLocks/>
            </p:cNvSpPr>
            <p:nvPr/>
          </p:nvSpPr>
          <p:spPr bwMode="auto">
            <a:xfrm>
              <a:off x="2372" y="2968"/>
              <a:ext cx="2160" cy="804"/>
            </a:xfrm>
            <a:custGeom>
              <a:avLst/>
              <a:gdLst>
                <a:gd name="T0" fmla="*/ 0 w 5400"/>
                <a:gd name="T1" fmla="*/ 0 h 2010"/>
                <a:gd name="T2" fmla="*/ 0 w 5400"/>
                <a:gd name="T3" fmla="*/ 0 h 2010"/>
                <a:gd name="T4" fmla="*/ 0 w 5400"/>
                <a:gd name="T5" fmla="*/ 0 h 2010"/>
                <a:gd name="T6" fmla="*/ 0 w 5400"/>
                <a:gd name="T7" fmla="*/ 0 h 2010"/>
                <a:gd name="T8" fmla="*/ 1 w 5400"/>
                <a:gd name="T9" fmla="*/ 0 h 2010"/>
                <a:gd name="T10" fmla="*/ 1 w 5400"/>
                <a:gd name="T11" fmla="*/ 0 h 2010"/>
                <a:gd name="T12" fmla="*/ 2 w 5400"/>
                <a:gd name="T13" fmla="*/ 0 h 2010"/>
                <a:gd name="T14" fmla="*/ 2 w 5400"/>
                <a:gd name="T15" fmla="*/ 0 h 20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00"/>
                <a:gd name="T25" fmla="*/ 0 h 2010"/>
                <a:gd name="T26" fmla="*/ 5400 w 5400"/>
                <a:gd name="T27" fmla="*/ 2010 h 20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00" h="2010">
                  <a:moveTo>
                    <a:pt x="0" y="0"/>
                  </a:moveTo>
                  <a:lnTo>
                    <a:pt x="0" y="1485"/>
                  </a:lnTo>
                  <a:lnTo>
                    <a:pt x="1005" y="1500"/>
                  </a:lnTo>
                  <a:lnTo>
                    <a:pt x="540" y="2010"/>
                  </a:lnTo>
                  <a:lnTo>
                    <a:pt x="3615" y="2010"/>
                  </a:lnTo>
                  <a:lnTo>
                    <a:pt x="4350" y="1275"/>
                  </a:lnTo>
                  <a:lnTo>
                    <a:pt x="5400" y="1290"/>
                  </a:lnTo>
                  <a:lnTo>
                    <a:pt x="5400" y="12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Text Box 73"/>
            <p:cNvSpPr txBox="1">
              <a:spLocks noChangeArrowheads="1"/>
            </p:cNvSpPr>
            <p:nvPr/>
          </p:nvSpPr>
          <p:spPr bwMode="auto">
            <a:xfrm>
              <a:off x="1401" y="3145"/>
              <a:ext cx="7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altLang="ko-KR" sz="1400" dirty="0" err="1">
                  <a:solidFill>
                    <a:srgbClr val="FF0000"/>
                  </a:solidFill>
                  <a:latin typeface="Symbol" pitchFamily="18" charset="2"/>
                  <a:ea typeface="굴림" pitchFamily="34" charset="-127"/>
                </a:rPr>
                <a:t>l</a:t>
              </a:r>
              <a:r>
                <a:rPr lang="en-US" altLang="ko-KR" sz="1200" baseline="-25000" dirty="0" err="1">
                  <a:solidFill>
                    <a:srgbClr val="FF0000"/>
                  </a:solidFill>
                  <a:latin typeface="Arial" pitchFamily="34" charset="0"/>
                  <a:ea typeface="굴림" pitchFamily="34" charset="-127"/>
                </a:rPr>
                <a:t>in</a:t>
              </a:r>
              <a:r>
                <a:rPr lang="en-US" altLang="ko-KR" sz="1200" baseline="-25000" dirty="0">
                  <a:solidFill>
                    <a:srgbClr val="FF0000"/>
                  </a:solidFill>
                  <a:latin typeface="Arial" pitchFamily="34" charset="0"/>
                  <a:ea typeface="굴림" pitchFamily="34" charset="-127"/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  <a:latin typeface="Arial" pitchFamily="34" charset="0"/>
                  <a:ea typeface="굴림" pitchFamily="34" charset="-127"/>
                </a:rPr>
                <a:t>: </a:t>
              </a:r>
              <a:r>
                <a:rPr lang="en-US" altLang="ko-KR" sz="1000" dirty="0">
                  <a:solidFill>
                    <a:srgbClr val="FF0000"/>
                  </a:solidFill>
                  <a:latin typeface="Arial" pitchFamily="34" charset="0"/>
                  <a:ea typeface="굴림" pitchFamily="34" charset="-127"/>
                </a:rPr>
                <a:t>original data</a:t>
              </a:r>
              <a:endParaRPr lang="en-US" altLang="ko-KR" sz="2000" dirty="0">
                <a:solidFill>
                  <a:schemeClr val="tx2"/>
                </a:solidFill>
                <a:ea typeface="굴림" pitchFamily="34" charset="-127"/>
              </a:endParaRPr>
            </a:p>
          </p:txBody>
        </p:sp>
        <p:sp>
          <p:nvSpPr>
            <p:cNvPr id="247" name="Line 225"/>
            <p:cNvSpPr>
              <a:spLocks noChangeShapeType="1"/>
            </p:cNvSpPr>
            <p:nvPr/>
          </p:nvSpPr>
          <p:spPr bwMode="auto">
            <a:xfrm>
              <a:off x="1554" y="3366"/>
              <a:ext cx="194" cy="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8" name="矩形 247"/>
          <p:cNvSpPr/>
          <p:nvPr/>
        </p:nvSpPr>
        <p:spPr>
          <a:xfrm>
            <a:off x="385281" y="6108486"/>
            <a:ext cx="56251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/>
              <a:t>Per connection throughput and delay as a function of host sending rate</a:t>
            </a:r>
            <a:endParaRPr lang="zh-CN" altLang="en-US" dirty="0"/>
          </a:p>
        </p:txBody>
      </p:sp>
      <p:sp>
        <p:nvSpPr>
          <p:cNvPr id="250" name="TextBox 249"/>
          <p:cNvSpPr txBox="1"/>
          <p:nvPr/>
        </p:nvSpPr>
        <p:spPr>
          <a:xfrm>
            <a:off x="5352836" y="3328827"/>
            <a:ext cx="138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Shared link capacity 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752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9F23DE89-35F0-497D-855D-A4A40819A911}" type="slidenum">
              <a:rPr lang="en-US" altLang="ko-KR" smtClean="0">
                <a:ea typeface="굴림" pitchFamily="34" charset="-127"/>
              </a:rPr>
              <a:pPr/>
              <a:t>91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Causes/costs of congestion: scenario 2</a:t>
            </a:r>
            <a:r>
              <a:rPr lang="en-US" altLang="ko-KR" smtClean="0">
                <a:ea typeface="굴림" pitchFamily="34" charset="-127"/>
              </a:rPr>
              <a:t> 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95425"/>
            <a:ext cx="6391275" cy="4648200"/>
          </a:xfrm>
        </p:spPr>
        <p:txBody>
          <a:bodyPr/>
          <a:lstStyle/>
          <a:p>
            <a:r>
              <a:rPr lang="en-US" altLang="ko-KR" sz="2400" dirty="0" smtClean="0">
                <a:ea typeface="굴림" pitchFamily="34" charset="-127"/>
              </a:rPr>
              <a:t>one router, </a:t>
            </a:r>
            <a:r>
              <a:rPr lang="en-US" altLang="ko-KR" sz="2400" i="1" u="sng" dirty="0" smtClean="0">
                <a:solidFill>
                  <a:srgbClr val="0070C0"/>
                </a:solidFill>
                <a:ea typeface="굴림" pitchFamily="34" charset="-127"/>
              </a:rPr>
              <a:t>finite</a:t>
            </a:r>
            <a:r>
              <a:rPr lang="en-US" altLang="ko-KR" sz="2400" dirty="0" smtClean="0">
                <a:ea typeface="굴림" pitchFamily="34" charset="-127"/>
              </a:rPr>
              <a:t> buffers </a:t>
            </a:r>
          </a:p>
          <a:p>
            <a:r>
              <a:rPr lang="en-US" altLang="ko-KR" sz="2400" dirty="0" smtClean="0">
                <a:ea typeface="굴림" pitchFamily="34" charset="-127"/>
              </a:rPr>
              <a:t>sender </a:t>
            </a:r>
            <a:r>
              <a:rPr lang="en-US" altLang="ko-KR" sz="2400" u="sng" dirty="0" smtClean="0">
                <a:ea typeface="굴림" pitchFamily="34" charset="-127"/>
              </a:rPr>
              <a:t>retransmission</a:t>
            </a:r>
            <a:r>
              <a:rPr lang="en-US" altLang="ko-KR" sz="2400" dirty="0" smtClean="0">
                <a:ea typeface="굴림" pitchFamily="34" charset="-127"/>
              </a:rPr>
              <a:t> of lost packet</a:t>
            </a:r>
          </a:p>
          <a:p>
            <a:endParaRPr lang="en-US" altLang="ko-KR" sz="2400" dirty="0" smtClean="0">
              <a:ea typeface="굴림" pitchFamily="34" charset="-127"/>
            </a:endParaRPr>
          </a:p>
        </p:txBody>
      </p:sp>
      <p:sp>
        <p:nvSpPr>
          <p:cNvPr id="107526" name="Oval 5"/>
          <p:cNvSpPr>
            <a:spLocks noChangeArrowheads="1"/>
          </p:cNvSpPr>
          <p:nvPr/>
        </p:nvSpPr>
        <p:spPr bwMode="auto">
          <a:xfrm>
            <a:off x="3795713" y="5014913"/>
            <a:ext cx="1304925" cy="303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07527" name="Line 6"/>
          <p:cNvSpPr>
            <a:spLocks noChangeShapeType="1"/>
          </p:cNvSpPr>
          <p:nvPr/>
        </p:nvSpPr>
        <p:spPr bwMode="auto">
          <a:xfrm>
            <a:off x="3795713" y="4991100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8" name="Line 7"/>
          <p:cNvSpPr>
            <a:spLocks noChangeShapeType="1"/>
          </p:cNvSpPr>
          <p:nvPr/>
        </p:nvSpPr>
        <p:spPr bwMode="auto">
          <a:xfrm>
            <a:off x="5100638" y="4991100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9" name="Rectangle 8"/>
          <p:cNvSpPr>
            <a:spLocks noChangeArrowheads="1"/>
          </p:cNvSpPr>
          <p:nvPr/>
        </p:nvSpPr>
        <p:spPr bwMode="auto">
          <a:xfrm>
            <a:off x="3795713" y="4991100"/>
            <a:ext cx="309562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ko-KR" altLang="ko-KR" sz="200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07530" name="Rectangle 9"/>
          <p:cNvSpPr>
            <a:spLocks noChangeArrowheads="1"/>
          </p:cNvSpPr>
          <p:nvPr/>
        </p:nvSpPr>
        <p:spPr bwMode="auto">
          <a:xfrm>
            <a:off x="4705350" y="4978400"/>
            <a:ext cx="395288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ko-KR" altLang="ko-KR" sz="200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07531" name="Oval 10"/>
          <p:cNvSpPr>
            <a:spLocks noChangeArrowheads="1"/>
          </p:cNvSpPr>
          <p:nvPr/>
        </p:nvSpPr>
        <p:spPr bwMode="auto">
          <a:xfrm>
            <a:off x="3781425" y="4773613"/>
            <a:ext cx="1306513" cy="3524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107532" name="Group 11"/>
          <p:cNvGrpSpPr>
            <a:grpSpLocks/>
          </p:cNvGrpSpPr>
          <p:nvPr/>
        </p:nvGrpSpPr>
        <p:grpSpPr bwMode="auto">
          <a:xfrm>
            <a:off x="4097338" y="4849813"/>
            <a:ext cx="647700" cy="206375"/>
            <a:chOff x="2848" y="848"/>
            <a:chExt cx="140" cy="98"/>
          </a:xfrm>
        </p:grpSpPr>
        <p:sp>
          <p:nvSpPr>
            <p:cNvPr id="107757" name="Line 1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758" name="Line 1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759" name="Line 1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7533" name="Group 15"/>
          <p:cNvGrpSpPr>
            <a:grpSpLocks/>
          </p:cNvGrpSpPr>
          <p:nvPr/>
        </p:nvGrpSpPr>
        <p:grpSpPr bwMode="auto">
          <a:xfrm flipV="1">
            <a:off x="4097338" y="4848225"/>
            <a:ext cx="647700" cy="204788"/>
            <a:chOff x="2848" y="848"/>
            <a:chExt cx="140" cy="98"/>
          </a:xfrm>
        </p:grpSpPr>
        <p:sp>
          <p:nvSpPr>
            <p:cNvPr id="107754" name="Line 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755" name="Line 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756" name="Line 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7534" name="Text Box 19"/>
          <p:cNvSpPr txBox="1">
            <a:spLocks noChangeArrowheads="1"/>
          </p:cNvSpPr>
          <p:nvPr/>
        </p:nvSpPr>
        <p:spPr bwMode="auto">
          <a:xfrm>
            <a:off x="3746500" y="3989388"/>
            <a:ext cx="213677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altLang="ko-KR" dirty="0">
                <a:solidFill>
                  <a:schemeClr val="tx2"/>
                </a:solidFill>
                <a:latin typeface="Arial" pitchFamily="34" charset="0"/>
                <a:ea typeface="굴림" pitchFamily="34" charset="-127"/>
              </a:rPr>
              <a:t>finite shared output link buffers</a:t>
            </a:r>
            <a:endParaRPr lang="en-US" altLang="ko-KR" dirty="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07535" name="Line 20"/>
          <p:cNvSpPr>
            <a:spLocks noChangeShapeType="1"/>
          </p:cNvSpPr>
          <p:nvPr/>
        </p:nvSpPr>
        <p:spPr bwMode="auto">
          <a:xfrm flipH="1">
            <a:off x="2424113" y="454501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536" name="Line 21"/>
          <p:cNvSpPr>
            <a:spLocks noChangeShapeType="1"/>
          </p:cNvSpPr>
          <p:nvPr/>
        </p:nvSpPr>
        <p:spPr bwMode="auto">
          <a:xfrm flipH="1">
            <a:off x="3021013" y="4545013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7537" name="Group 23"/>
          <p:cNvGrpSpPr>
            <a:grpSpLocks/>
          </p:cNvGrpSpPr>
          <p:nvPr/>
        </p:nvGrpSpPr>
        <p:grpSpPr bwMode="auto">
          <a:xfrm>
            <a:off x="2073275" y="3602038"/>
            <a:ext cx="1203325" cy="1162050"/>
            <a:chOff x="5850" y="13487"/>
            <a:chExt cx="2023" cy="1840"/>
          </a:xfrm>
        </p:grpSpPr>
        <p:sp>
          <p:nvSpPr>
            <p:cNvPr id="107715" name="Freeform 24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16" name="Freeform 25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17" name="Freeform 26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18" name="Freeform 27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19" name="Freeform 28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20" name="Freeform 29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21" name="Freeform 30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22" name="Freeform 31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23" name="Freeform 32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24" name="Freeform 33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25" name="Freeform 34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26" name="Freeform 35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27" name="Freeform 36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28" name="Freeform 37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29" name="Freeform 38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30" name="Freeform 39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31" name="Freeform 40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32" name="Freeform 41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33" name="Freeform 42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34" name="Freeform 43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35" name="Freeform 44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36" name="Freeform 45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37" name="Freeform 46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38" name="Freeform 47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39" name="Freeform 48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40" name="Freeform 49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41" name="Freeform 50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42" name="Freeform 51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43" name="Freeform 52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44" name="Rectangle 53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7745" name="Freeform 54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46" name="Freeform 55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47" name="Freeform 56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48" name="Freeform 57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49" name="Freeform 58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50" name="Freeform 59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51" name="Freeform 60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52" name="Freeform 61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53" name="Freeform 62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538" name="Group 63"/>
          <p:cNvGrpSpPr>
            <a:grpSpLocks/>
          </p:cNvGrpSpPr>
          <p:nvPr/>
        </p:nvGrpSpPr>
        <p:grpSpPr bwMode="auto">
          <a:xfrm>
            <a:off x="2351088" y="3230563"/>
            <a:ext cx="798512" cy="1166812"/>
            <a:chOff x="12762" y="10336"/>
            <a:chExt cx="1027" cy="1700"/>
          </a:xfrm>
        </p:grpSpPr>
        <p:sp>
          <p:nvSpPr>
            <p:cNvPr id="107709" name="Rectangle 64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7710" name="Rectangle 65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7711" name="Line 66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12" name="Line 67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13" name="Line 68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14" name="Line 69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39" name="Text Box 70"/>
          <p:cNvSpPr txBox="1">
            <a:spLocks noChangeArrowheads="1"/>
          </p:cNvSpPr>
          <p:nvPr/>
        </p:nvSpPr>
        <p:spPr bwMode="auto">
          <a:xfrm>
            <a:off x="2354263" y="2825750"/>
            <a:ext cx="852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>
                <a:solidFill>
                  <a:schemeClr val="tx2"/>
                </a:solidFill>
                <a:latin typeface="Arial" pitchFamily="34" charset="0"/>
                <a:ea typeface="굴림" pitchFamily="34" charset="-127"/>
              </a:rPr>
              <a:t>Host A</a:t>
            </a:r>
            <a:endParaRPr lang="en-US" altLang="ko-KR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07540" name="Text Box 71"/>
          <p:cNvSpPr txBox="1">
            <a:spLocks noChangeArrowheads="1"/>
          </p:cNvSpPr>
          <p:nvPr/>
        </p:nvSpPr>
        <p:spPr bwMode="auto">
          <a:xfrm>
            <a:off x="3362325" y="2922588"/>
            <a:ext cx="15144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 sz="1400" dirty="0" err="1">
                <a:solidFill>
                  <a:srgbClr val="FF0000"/>
                </a:solidFill>
                <a:latin typeface="Symbol" pitchFamily="18" charset="2"/>
                <a:ea typeface="굴림" pitchFamily="34" charset="-127"/>
              </a:rPr>
              <a:t>l</a:t>
            </a:r>
            <a:r>
              <a:rPr lang="en-US" altLang="ko-KR" sz="1400" baseline="-25000" dirty="0" err="1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in</a:t>
            </a:r>
            <a:r>
              <a:rPr lang="en-US" altLang="ko-KR" sz="1400" baseline="-25000" dirty="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: original data</a:t>
            </a:r>
            <a:endParaRPr lang="en-US" altLang="ko-KR" sz="1400" dirty="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07541" name="Line 72"/>
          <p:cNvSpPr>
            <a:spLocks noChangeShapeType="1"/>
          </p:cNvSpPr>
          <p:nvPr/>
        </p:nvSpPr>
        <p:spPr bwMode="auto">
          <a:xfrm flipH="1">
            <a:off x="1885950" y="5649913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7542" name="Group 74"/>
          <p:cNvGrpSpPr>
            <a:grpSpLocks/>
          </p:cNvGrpSpPr>
          <p:nvPr/>
        </p:nvGrpSpPr>
        <p:grpSpPr bwMode="auto">
          <a:xfrm>
            <a:off x="1020763" y="4756150"/>
            <a:ext cx="1203325" cy="1162050"/>
            <a:chOff x="5850" y="13487"/>
            <a:chExt cx="2023" cy="1840"/>
          </a:xfrm>
        </p:grpSpPr>
        <p:sp>
          <p:nvSpPr>
            <p:cNvPr id="107670" name="Freeform 75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71" name="Freeform 76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72" name="Freeform 77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73" name="Freeform 78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74" name="Freeform 79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75" name="Freeform 80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76" name="Freeform 81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77" name="Freeform 82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78" name="Freeform 83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79" name="Freeform 84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80" name="Freeform 85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81" name="Freeform 86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82" name="Freeform 87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83" name="Freeform 88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84" name="Freeform 89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85" name="Freeform 90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86" name="Freeform 91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87" name="Freeform 92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88" name="Freeform 93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89" name="Freeform 94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90" name="Freeform 95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91" name="Freeform 96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92" name="Freeform 97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93" name="Freeform 98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94" name="Freeform 99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95" name="Freeform 100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96" name="Freeform 101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97" name="Freeform 102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98" name="Freeform 103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99" name="Rectangle 104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7700" name="Freeform 105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01" name="Freeform 106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02" name="Freeform 107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03" name="Freeform 108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04" name="Freeform 109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05" name="Freeform 110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06" name="Freeform 111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07" name="Freeform 112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08" name="Freeform 113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543" name="Group 114"/>
          <p:cNvGrpSpPr>
            <a:grpSpLocks/>
          </p:cNvGrpSpPr>
          <p:nvPr/>
        </p:nvGrpSpPr>
        <p:grpSpPr bwMode="auto">
          <a:xfrm>
            <a:off x="1298575" y="4384675"/>
            <a:ext cx="798513" cy="1166813"/>
            <a:chOff x="12762" y="10336"/>
            <a:chExt cx="1027" cy="1700"/>
          </a:xfrm>
        </p:grpSpPr>
        <p:sp>
          <p:nvSpPr>
            <p:cNvPr id="107664" name="Rectangle 115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7665" name="Rectangle 116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7666" name="Line 117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67" name="Line 118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68" name="Line 119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69" name="Line 120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44" name="Text Box 121"/>
          <p:cNvSpPr txBox="1">
            <a:spLocks noChangeArrowheads="1"/>
          </p:cNvSpPr>
          <p:nvPr/>
        </p:nvSpPr>
        <p:spPr bwMode="auto">
          <a:xfrm>
            <a:off x="1250950" y="3967163"/>
            <a:ext cx="877888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>
                <a:solidFill>
                  <a:schemeClr val="tx2"/>
                </a:solidFill>
                <a:latin typeface="Arial" pitchFamily="34" charset="0"/>
                <a:ea typeface="굴림" pitchFamily="34" charset="-127"/>
              </a:rPr>
              <a:t>Host B</a:t>
            </a:r>
            <a:endParaRPr lang="en-US" altLang="ko-KR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07545" name="Line 122"/>
          <p:cNvSpPr>
            <a:spLocks noChangeShapeType="1"/>
          </p:cNvSpPr>
          <p:nvPr/>
        </p:nvSpPr>
        <p:spPr bwMode="auto">
          <a:xfrm flipH="1">
            <a:off x="3021013" y="5060950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546" name="Line 123"/>
          <p:cNvSpPr>
            <a:spLocks noChangeShapeType="1"/>
          </p:cNvSpPr>
          <p:nvPr/>
        </p:nvSpPr>
        <p:spPr bwMode="auto">
          <a:xfrm flipH="1">
            <a:off x="5010150" y="5060950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547" name="Line 124"/>
          <p:cNvSpPr>
            <a:spLocks noChangeShapeType="1"/>
          </p:cNvSpPr>
          <p:nvPr/>
        </p:nvSpPr>
        <p:spPr bwMode="auto">
          <a:xfrm flipH="1">
            <a:off x="5160963" y="454501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548" name="Line 125"/>
          <p:cNvSpPr>
            <a:spLocks noChangeShapeType="1"/>
          </p:cNvSpPr>
          <p:nvPr/>
        </p:nvSpPr>
        <p:spPr bwMode="auto">
          <a:xfrm flipH="1">
            <a:off x="5149850" y="5662613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549" name="Line 126"/>
          <p:cNvSpPr>
            <a:spLocks noChangeShapeType="1"/>
          </p:cNvSpPr>
          <p:nvPr/>
        </p:nvSpPr>
        <p:spPr bwMode="auto">
          <a:xfrm flipH="1">
            <a:off x="6259513" y="4557713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7550" name="Group 127"/>
          <p:cNvGrpSpPr>
            <a:grpSpLocks/>
          </p:cNvGrpSpPr>
          <p:nvPr/>
        </p:nvGrpSpPr>
        <p:grpSpPr bwMode="auto">
          <a:xfrm>
            <a:off x="6365875" y="3736975"/>
            <a:ext cx="1203325" cy="1162050"/>
            <a:chOff x="5850" y="13487"/>
            <a:chExt cx="2023" cy="1840"/>
          </a:xfrm>
        </p:grpSpPr>
        <p:sp>
          <p:nvSpPr>
            <p:cNvPr id="107625" name="Freeform 128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26" name="Freeform 129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27" name="Freeform 130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28" name="Freeform 131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29" name="Freeform 132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30" name="Freeform 133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31" name="Freeform 134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32" name="Freeform 135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33" name="Freeform 136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34" name="Freeform 137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35" name="Freeform 138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36" name="Freeform 139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37" name="Freeform 140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38" name="Freeform 141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39" name="Freeform 142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40" name="Freeform 143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41" name="Freeform 144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42" name="Freeform 145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43" name="Freeform 146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44" name="Freeform 147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45" name="Freeform 148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46" name="Freeform 149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47" name="Freeform 150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48" name="Freeform 151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49" name="Freeform 152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50" name="Freeform 153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51" name="Freeform 154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52" name="Freeform 155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53" name="Freeform 156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54" name="Rectangle 157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7655" name="Freeform 158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56" name="Freeform 159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57" name="Freeform 160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58" name="Freeform 161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59" name="Freeform 162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60" name="Freeform 163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61" name="Freeform 164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62" name="Freeform 165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63" name="Freeform 166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551" name="Group 167"/>
          <p:cNvGrpSpPr>
            <a:grpSpLocks/>
          </p:cNvGrpSpPr>
          <p:nvPr/>
        </p:nvGrpSpPr>
        <p:grpSpPr bwMode="auto">
          <a:xfrm>
            <a:off x="6643688" y="3365500"/>
            <a:ext cx="798512" cy="1166813"/>
            <a:chOff x="12762" y="10336"/>
            <a:chExt cx="1027" cy="1700"/>
          </a:xfrm>
        </p:grpSpPr>
        <p:sp>
          <p:nvSpPr>
            <p:cNvPr id="107619" name="Rectangle 168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7620" name="Rectangle 169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7621" name="Line 170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22" name="Line 171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23" name="Line 172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24" name="Line 173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552" name="Group 174"/>
          <p:cNvGrpSpPr>
            <a:grpSpLocks/>
          </p:cNvGrpSpPr>
          <p:nvPr/>
        </p:nvGrpSpPr>
        <p:grpSpPr bwMode="auto">
          <a:xfrm>
            <a:off x="5627688" y="4962525"/>
            <a:ext cx="1204912" cy="1162050"/>
            <a:chOff x="5850" y="13487"/>
            <a:chExt cx="2023" cy="1840"/>
          </a:xfrm>
        </p:grpSpPr>
        <p:sp>
          <p:nvSpPr>
            <p:cNvPr id="107580" name="Freeform 175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1" name="Freeform 176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2" name="Freeform 177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3" name="Freeform 178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4" name="Freeform 179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5" name="Freeform 180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6" name="Freeform 181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7" name="Freeform 182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8" name="Freeform 183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9" name="Freeform 184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90" name="Freeform 185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91" name="Freeform 186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92" name="Freeform 187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93" name="Freeform 188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94" name="Freeform 189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95" name="Freeform 190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96" name="Freeform 191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97" name="Freeform 192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98" name="Freeform 193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99" name="Freeform 194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0" name="Freeform 195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1" name="Freeform 196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2" name="Freeform 197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3" name="Freeform 198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4" name="Freeform 199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5" name="Freeform 200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6" name="Freeform 201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7" name="Freeform 202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8" name="Freeform 203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9" name="Rectangle 204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7610" name="Freeform 205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11" name="Freeform 206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12" name="Freeform 207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13" name="Freeform 208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14" name="Freeform 209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15" name="Freeform 210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16" name="Freeform 211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17" name="Freeform 212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18" name="Freeform 213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553" name="Group 214"/>
          <p:cNvGrpSpPr>
            <a:grpSpLocks/>
          </p:cNvGrpSpPr>
          <p:nvPr/>
        </p:nvGrpSpPr>
        <p:grpSpPr bwMode="auto">
          <a:xfrm>
            <a:off x="6175375" y="4678363"/>
            <a:ext cx="798513" cy="1168400"/>
            <a:chOff x="12762" y="10336"/>
            <a:chExt cx="1027" cy="1700"/>
          </a:xfrm>
        </p:grpSpPr>
        <p:sp>
          <p:nvSpPr>
            <p:cNvPr id="107574" name="Rectangle 215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7575" name="Rectangle 216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7576" name="Line 217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7" name="Line 218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8" name="Line 219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9" name="Line 220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54" name="Oval 221"/>
          <p:cNvSpPr>
            <a:spLocks noChangeArrowheads="1"/>
          </p:cNvSpPr>
          <p:nvPr/>
        </p:nvSpPr>
        <p:spPr bwMode="auto">
          <a:xfrm>
            <a:off x="2763838" y="330517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07555" name="Oval 222"/>
          <p:cNvSpPr>
            <a:spLocks noChangeArrowheads="1"/>
          </p:cNvSpPr>
          <p:nvPr/>
        </p:nvSpPr>
        <p:spPr bwMode="auto">
          <a:xfrm>
            <a:off x="1604963" y="4433888"/>
            <a:ext cx="114300" cy="1174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07556" name="Line 223"/>
          <p:cNvSpPr>
            <a:spLocks noChangeShapeType="1"/>
          </p:cNvSpPr>
          <p:nvPr/>
        </p:nvSpPr>
        <p:spPr bwMode="auto">
          <a:xfrm flipH="1">
            <a:off x="2903538" y="3181350"/>
            <a:ext cx="363537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557" name="Text Box 224"/>
          <p:cNvSpPr txBox="1">
            <a:spLocks noChangeArrowheads="1"/>
          </p:cNvSpPr>
          <p:nvPr/>
        </p:nvSpPr>
        <p:spPr bwMode="auto">
          <a:xfrm>
            <a:off x="6424613" y="2838450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>
                <a:solidFill>
                  <a:srgbClr val="FF0000"/>
                </a:solidFill>
                <a:latin typeface="Symbol" pitchFamily="18" charset="2"/>
                <a:ea typeface="굴림" pitchFamily="34" charset="-127"/>
              </a:rPr>
              <a:t>l</a:t>
            </a:r>
            <a:r>
              <a:rPr lang="en-US" altLang="ko-KR" baseline="-2500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out</a:t>
            </a:r>
            <a:endParaRPr lang="en-US" altLang="ko-KR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07558" name="Line 225"/>
          <p:cNvSpPr>
            <a:spLocks noChangeShapeType="1"/>
          </p:cNvSpPr>
          <p:nvPr/>
        </p:nvSpPr>
        <p:spPr bwMode="auto">
          <a:xfrm>
            <a:off x="6659563" y="3206750"/>
            <a:ext cx="244475" cy="282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559" name="Line 226"/>
          <p:cNvSpPr>
            <a:spLocks noChangeShapeType="1"/>
          </p:cNvSpPr>
          <p:nvPr/>
        </p:nvSpPr>
        <p:spPr bwMode="auto">
          <a:xfrm flipH="1">
            <a:off x="4764088" y="4495800"/>
            <a:ext cx="303212" cy="306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7560" name="Group 227"/>
          <p:cNvGrpSpPr>
            <a:grpSpLocks/>
          </p:cNvGrpSpPr>
          <p:nvPr/>
        </p:nvGrpSpPr>
        <p:grpSpPr bwMode="auto">
          <a:xfrm>
            <a:off x="4587875" y="4900613"/>
            <a:ext cx="385763" cy="319087"/>
            <a:chOff x="11283" y="10423"/>
            <a:chExt cx="475" cy="374"/>
          </a:xfrm>
        </p:grpSpPr>
        <p:sp>
          <p:nvSpPr>
            <p:cNvPr id="107567" name="Rectangle 228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7568" name="Line 229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9" name="Line 230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0" name="Line 231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1" name="Line 232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2" name="Line 233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3" name="Line 234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61" name="Line 235"/>
          <p:cNvSpPr>
            <a:spLocks noChangeShapeType="1"/>
          </p:cNvSpPr>
          <p:nvPr/>
        </p:nvSpPr>
        <p:spPr bwMode="auto">
          <a:xfrm>
            <a:off x="4845050" y="3684588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562" name="Freeform 236"/>
          <p:cNvSpPr>
            <a:spLocks/>
          </p:cNvSpPr>
          <p:nvPr/>
        </p:nvSpPr>
        <p:spPr bwMode="auto">
          <a:xfrm>
            <a:off x="1663700" y="4532313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25"/>
              <a:gd name="T25" fmla="*/ 0 h 1501"/>
              <a:gd name="T26" fmla="*/ 6225 w 6225"/>
              <a:gd name="T27" fmla="*/ 1501 h 15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563" name="Freeform 237"/>
          <p:cNvSpPr>
            <a:spLocks/>
          </p:cNvSpPr>
          <p:nvPr/>
        </p:nvSpPr>
        <p:spPr bwMode="auto">
          <a:xfrm>
            <a:off x="2822575" y="3365500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00"/>
              <a:gd name="T25" fmla="*/ 0 h 2010"/>
              <a:gd name="T26" fmla="*/ 5400 w 5400"/>
              <a:gd name="T27" fmla="*/ 2010 h 20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564" name="Oval 238"/>
          <p:cNvSpPr>
            <a:spLocks noChangeArrowheads="1"/>
          </p:cNvSpPr>
          <p:nvPr/>
        </p:nvSpPr>
        <p:spPr bwMode="auto">
          <a:xfrm>
            <a:off x="2763838" y="353853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07565" name="Text Box 239"/>
          <p:cNvSpPr txBox="1">
            <a:spLocks noChangeArrowheads="1"/>
          </p:cNvSpPr>
          <p:nvPr/>
        </p:nvSpPr>
        <p:spPr bwMode="auto">
          <a:xfrm>
            <a:off x="3242366" y="3341688"/>
            <a:ext cx="3247643" cy="56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 sz="1400" dirty="0" err="1">
                <a:solidFill>
                  <a:srgbClr val="FF0000"/>
                </a:solidFill>
                <a:latin typeface="Symbol" pitchFamily="18" charset="2"/>
                <a:ea typeface="굴림" pitchFamily="34" charset="-127"/>
              </a:rPr>
              <a:t>l</a:t>
            </a:r>
            <a:r>
              <a:rPr lang="en-US" altLang="ko-KR" sz="1400" dirty="0" err="1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'</a:t>
            </a:r>
            <a:r>
              <a:rPr lang="en-US" altLang="ko-KR" sz="1400" baseline="-25000" dirty="0" err="1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in</a:t>
            </a:r>
            <a:r>
              <a:rPr lang="en-US" altLang="ko-KR" sz="1400" baseline="-25000" dirty="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: original </a:t>
            </a:r>
            <a:r>
              <a:rPr lang="en-US" altLang="ko-KR" sz="1400" dirty="0" smtClean="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data + retransmitted data  	= offered load</a:t>
            </a:r>
            <a:endParaRPr lang="en-US" altLang="ko-KR" sz="1400" dirty="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07566" name="Line 240"/>
          <p:cNvSpPr>
            <a:spLocks noChangeShapeType="1"/>
          </p:cNvSpPr>
          <p:nvPr/>
        </p:nvSpPr>
        <p:spPr bwMode="auto">
          <a:xfrm flipH="1">
            <a:off x="2916238" y="3524250"/>
            <a:ext cx="373062" cy="5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0" name="TextBox 239"/>
          <p:cNvSpPr txBox="1"/>
          <p:nvPr/>
        </p:nvSpPr>
        <p:spPr>
          <a:xfrm>
            <a:off x="3632893" y="5277372"/>
            <a:ext cx="138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Shared link capacity 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854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CD2E0D87-CA61-4315-9A8F-DA323BE17487}" type="slidenum">
              <a:rPr lang="en-US" altLang="ko-KR" smtClean="0">
                <a:ea typeface="굴림" pitchFamily="34" charset="-127"/>
              </a:rPr>
              <a:pPr/>
              <a:t>92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Causes/costs of congestion: scenario 2</a:t>
            </a:r>
            <a:r>
              <a:rPr lang="en-US" altLang="ko-KR" smtClean="0">
                <a:ea typeface="굴림" pitchFamily="34" charset="-127"/>
              </a:rPr>
              <a:t> </a:t>
            </a:r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90600"/>
            <a:ext cx="8334375" cy="1924050"/>
          </a:xfrm>
        </p:spPr>
        <p:txBody>
          <a:bodyPr/>
          <a:lstStyle/>
          <a:p>
            <a:r>
              <a:rPr lang="en-US" altLang="ko-KR" sz="2000" dirty="0" smtClean="0">
                <a:ea typeface="굴림" pitchFamily="34" charset="-127"/>
              </a:rPr>
              <a:t>always:                   (</a:t>
            </a:r>
            <a:r>
              <a:rPr lang="en-US" altLang="ko-KR" sz="2000" dirty="0" err="1" smtClean="0">
                <a:ea typeface="굴림" pitchFamily="34" charset="-127"/>
              </a:rPr>
              <a:t>goodput</a:t>
            </a:r>
            <a:r>
              <a:rPr lang="en-US" altLang="ko-KR" sz="2000" dirty="0" smtClean="0">
                <a:ea typeface="굴림" pitchFamily="34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ea typeface="굴림" pitchFamily="34" charset="-127"/>
              </a:rPr>
              <a:t>“perfect” retransmission only when loss: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ea typeface="굴림" pitchFamily="34" charset="-127"/>
              </a:rPr>
              <a:t>retransmission of delayed (not lost) packet makes         larger (than perfect case) for same</a:t>
            </a:r>
          </a:p>
          <a:p>
            <a:endParaRPr lang="en-US" altLang="ko-KR" sz="2400" dirty="0" smtClean="0">
              <a:ea typeface="굴림" pitchFamily="34" charset="-127"/>
            </a:endParaRPr>
          </a:p>
        </p:txBody>
      </p:sp>
      <p:grpSp>
        <p:nvGrpSpPr>
          <p:cNvPr id="108550" name="Group 4"/>
          <p:cNvGrpSpPr>
            <a:grpSpLocks/>
          </p:cNvGrpSpPr>
          <p:nvPr/>
        </p:nvGrpSpPr>
        <p:grpSpPr bwMode="auto">
          <a:xfrm>
            <a:off x="1828800" y="914400"/>
            <a:ext cx="1385888" cy="687388"/>
            <a:chOff x="1129" y="700"/>
            <a:chExt cx="873" cy="433"/>
          </a:xfrm>
        </p:grpSpPr>
        <p:grpSp>
          <p:nvGrpSpPr>
            <p:cNvPr id="108612" name="Group 5"/>
            <p:cNvGrpSpPr>
              <a:grpSpLocks/>
            </p:cNvGrpSpPr>
            <p:nvPr/>
          </p:nvGrpSpPr>
          <p:grpSpPr bwMode="auto">
            <a:xfrm>
              <a:off x="1129" y="704"/>
              <a:ext cx="364" cy="429"/>
              <a:chOff x="1129" y="704"/>
              <a:chExt cx="364" cy="429"/>
            </a:xfrm>
          </p:grpSpPr>
          <p:sp>
            <p:nvSpPr>
              <p:cNvPr id="108617" name="Text Box 6"/>
              <p:cNvSpPr txBox="1">
                <a:spLocks noChangeArrowheads="1"/>
              </p:cNvSpPr>
              <p:nvPr/>
            </p:nvSpPr>
            <p:spPr bwMode="auto">
              <a:xfrm>
                <a:off x="1129" y="704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2800">
                    <a:latin typeface="Symbol" pitchFamily="18" charset="2"/>
                    <a:ea typeface="굴림" pitchFamily="34" charset="-127"/>
                  </a:rPr>
                  <a:t>l</a:t>
                </a:r>
                <a:endParaRPr lang="en-US" altLang="ko-KR" sz="2000">
                  <a:latin typeface="Symbol" pitchFamily="18" charset="2"/>
                  <a:ea typeface="굴림" pitchFamily="34" charset="-127"/>
                </a:endParaRPr>
              </a:p>
            </p:txBody>
          </p:sp>
          <p:sp>
            <p:nvSpPr>
              <p:cNvPr id="108618" name="Text Box 7"/>
              <p:cNvSpPr txBox="1">
                <a:spLocks noChangeArrowheads="1"/>
              </p:cNvSpPr>
              <p:nvPr/>
            </p:nvSpPr>
            <p:spPr bwMode="auto">
              <a:xfrm>
                <a:off x="1252" y="883"/>
                <a:ext cx="24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2000">
                    <a:latin typeface="Arial" pitchFamily="34" charset="0"/>
                    <a:ea typeface="굴림" pitchFamily="34" charset="-127"/>
                  </a:rPr>
                  <a:t>in</a:t>
                </a:r>
                <a:endParaRPr lang="en-US" altLang="ko-KR" sz="2000">
                  <a:latin typeface="Times New Roman" pitchFamily="18" charset="0"/>
                  <a:ea typeface="굴림" pitchFamily="34" charset="-127"/>
                </a:endParaRPr>
              </a:p>
            </p:txBody>
          </p:sp>
        </p:grpSp>
        <p:grpSp>
          <p:nvGrpSpPr>
            <p:cNvPr id="108613" name="Group 8"/>
            <p:cNvGrpSpPr>
              <a:grpSpLocks/>
            </p:cNvGrpSpPr>
            <p:nvPr/>
          </p:nvGrpSpPr>
          <p:grpSpPr bwMode="auto">
            <a:xfrm>
              <a:off x="1541" y="700"/>
              <a:ext cx="461" cy="413"/>
              <a:chOff x="1645" y="788"/>
              <a:chExt cx="461" cy="413"/>
            </a:xfrm>
          </p:grpSpPr>
          <p:sp>
            <p:nvSpPr>
              <p:cNvPr id="108615" name="Text Box 9"/>
              <p:cNvSpPr txBox="1">
                <a:spLocks noChangeArrowheads="1"/>
              </p:cNvSpPr>
              <p:nvPr/>
            </p:nvSpPr>
            <p:spPr bwMode="auto">
              <a:xfrm>
                <a:off x="1645" y="788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2800">
                    <a:latin typeface="Symbol" pitchFamily="18" charset="2"/>
                    <a:ea typeface="굴림" pitchFamily="34" charset="-127"/>
                  </a:rPr>
                  <a:t>l</a:t>
                </a:r>
                <a:endParaRPr lang="en-US" altLang="ko-KR" sz="2000">
                  <a:latin typeface="Symbol" pitchFamily="18" charset="2"/>
                  <a:ea typeface="굴림" pitchFamily="34" charset="-127"/>
                </a:endParaRPr>
              </a:p>
            </p:txBody>
          </p:sp>
          <p:sp>
            <p:nvSpPr>
              <p:cNvPr id="108616" name="Text Box 10"/>
              <p:cNvSpPr txBox="1">
                <a:spLocks noChangeArrowheads="1"/>
              </p:cNvSpPr>
              <p:nvPr/>
            </p:nvSpPr>
            <p:spPr bwMode="auto">
              <a:xfrm>
                <a:off x="1768" y="951"/>
                <a:ext cx="3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2000">
                    <a:latin typeface="Arial" pitchFamily="34" charset="0"/>
                    <a:ea typeface="굴림" pitchFamily="34" charset="-127"/>
                  </a:rPr>
                  <a:t>out</a:t>
                </a:r>
                <a:endParaRPr lang="en-US" altLang="ko-KR" sz="2000">
                  <a:latin typeface="Times New Roman" pitchFamily="18" charset="0"/>
                  <a:ea typeface="굴림" pitchFamily="34" charset="-127"/>
                </a:endParaRPr>
              </a:p>
            </p:txBody>
          </p:sp>
        </p:grpSp>
        <p:sp>
          <p:nvSpPr>
            <p:cNvPr id="108614" name="Text Box 11"/>
            <p:cNvSpPr txBox="1">
              <a:spLocks noChangeArrowheads="1"/>
            </p:cNvSpPr>
            <p:nvPr/>
          </p:nvSpPr>
          <p:spPr bwMode="auto">
            <a:xfrm>
              <a:off x="1360" y="759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pitchFamily="34" charset="0"/>
                  <a:ea typeface="굴림" pitchFamily="34" charset="-127"/>
                </a:rPr>
                <a:t>=</a:t>
              </a:r>
              <a:endParaRPr lang="en-US" altLang="ko-KR" sz="2000">
                <a:latin typeface="Times New Roman" pitchFamily="18" charset="0"/>
                <a:ea typeface="굴림" pitchFamily="34" charset="-127"/>
              </a:endParaRPr>
            </a:p>
          </p:txBody>
        </p:sp>
      </p:grpSp>
      <p:grpSp>
        <p:nvGrpSpPr>
          <p:cNvPr id="108551" name="Group 12"/>
          <p:cNvGrpSpPr>
            <a:grpSpLocks/>
          </p:cNvGrpSpPr>
          <p:nvPr/>
        </p:nvGrpSpPr>
        <p:grpSpPr bwMode="auto">
          <a:xfrm>
            <a:off x="5715000" y="1371600"/>
            <a:ext cx="1385888" cy="687388"/>
            <a:chOff x="2461" y="1256"/>
            <a:chExt cx="873" cy="433"/>
          </a:xfrm>
        </p:grpSpPr>
        <p:grpSp>
          <p:nvGrpSpPr>
            <p:cNvPr id="108603" name="Group 13"/>
            <p:cNvGrpSpPr>
              <a:grpSpLocks/>
            </p:cNvGrpSpPr>
            <p:nvPr/>
          </p:nvGrpSpPr>
          <p:grpSpPr bwMode="auto">
            <a:xfrm>
              <a:off x="2461" y="1256"/>
              <a:ext cx="873" cy="433"/>
              <a:chOff x="1129" y="700"/>
              <a:chExt cx="873" cy="433"/>
            </a:xfrm>
          </p:grpSpPr>
          <p:grpSp>
            <p:nvGrpSpPr>
              <p:cNvPr id="108605" name="Group 14"/>
              <p:cNvGrpSpPr>
                <a:grpSpLocks/>
              </p:cNvGrpSpPr>
              <p:nvPr/>
            </p:nvGrpSpPr>
            <p:grpSpPr bwMode="auto">
              <a:xfrm>
                <a:off x="1129" y="704"/>
                <a:ext cx="364" cy="429"/>
                <a:chOff x="1129" y="704"/>
                <a:chExt cx="364" cy="429"/>
              </a:xfrm>
            </p:grpSpPr>
            <p:sp>
              <p:nvSpPr>
                <p:cNvPr id="1086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129" y="704"/>
                  <a:ext cx="239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800">
                      <a:latin typeface="Symbol" pitchFamily="18" charset="2"/>
                      <a:ea typeface="굴림" pitchFamily="34" charset="-127"/>
                    </a:rPr>
                    <a:t>l</a:t>
                  </a:r>
                  <a:endParaRPr lang="en-US" altLang="ko-KR" sz="2000">
                    <a:latin typeface="Symbol" pitchFamily="18" charset="2"/>
                    <a:ea typeface="굴림" pitchFamily="34" charset="-127"/>
                  </a:endParaRPr>
                </a:p>
              </p:txBody>
            </p:sp>
            <p:sp>
              <p:nvSpPr>
                <p:cNvPr id="10861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252" y="883"/>
                  <a:ext cx="24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>
                      <a:latin typeface="Arial" pitchFamily="34" charset="0"/>
                      <a:ea typeface="굴림" pitchFamily="34" charset="-127"/>
                    </a:rPr>
                    <a:t>in</a:t>
                  </a:r>
                  <a:endParaRPr lang="en-US" altLang="ko-KR" sz="2000">
                    <a:latin typeface="Times New Roman" pitchFamily="18" charset="0"/>
                    <a:ea typeface="굴림" pitchFamily="34" charset="-127"/>
                  </a:endParaRPr>
                </a:p>
              </p:txBody>
            </p:sp>
          </p:grpSp>
          <p:grpSp>
            <p:nvGrpSpPr>
              <p:cNvPr id="108606" name="Group 17"/>
              <p:cNvGrpSpPr>
                <a:grpSpLocks/>
              </p:cNvGrpSpPr>
              <p:nvPr/>
            </p:nvGrpSpPr>
            <p:grpSpPr bwMode="auto">
              <a:xfrm>
                <a:off x="1541" y="700"/>
                <a:ext cx="461" cy="413"/>
                <a:chOff x="1645" y="788"/>
                <a:chExt cx="461" cy="413"/>
              </a:xfrm>
            </p:grpSpPr>
            <p:sp>
              <p:nvSpPr>
                <p:cNvPr id="10860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45" y="788"/>
                  <a:ext cx="239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800">
                      <a:latin typeface="Symbol" pitchFamily="18" charset="2"/>
                      <a:ea typeface="굴림" pitchFamily="34" charset="-127"/>
                    </a:rPr>
                    <a:t>l</a:t>
                  </a:r>
                  <a:endParaRPr lang="en-US" altLang="ko-KR" sz="2000">
                    <a:latin typeface="Symbol" pitchFamily="18" charset="2"/>
                    <a:ea typeface="굴림" pitchFamily="34" charset="-127"/>
                  </a:endParaRPr>
                </a:p>
              </p:txBody>
            </p:sp>
            <p:sp>
              <p:nvSpPr>
                <p:cNvPr id="10860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68" y="951"/>
                  <a:ext cx="3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>
                      <a:latin typeface="Arial" pitchFamily="34" charset="0"/>
                      <a:ea typeface="굴림" pitchFamily="34" charset="-127"/>
                    </a:rPr>
                    <a:t>out</a:t>
                  </a:r>
                  <a:endParaRPr lang="en-US" altLang="ko-KR" sz="2000">
                    <a:latin typeface="Times New Roman" pitchFamily="18" charset="0"/>
                    <a:ea typeface="굴림" pitchFamily="34" charset="-127"/>
                  </a:endParaRPr>
                </a:p>
              </p:txBody>
            </p:sp>
          </p:grpSp>
          <p:sp>
            <p:nvSpPr>
              <p:cNvPr id="108607" name="Text Box 20"/>
              <p:cNvSpPr txBox="1">
                <a:spLocks noChangeArrowheads="1"/>
              </p:cNvSpPr>
              <p:nvPr/>
            </p:nvSpPr>
            <p:spPr bwMode="auto">
              <a:xfrm>
                <a:off x="1352" y="7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2400">
                    <a:solidFill>
                      <a:srgbClr val="FF0000"/>
                    </a:solidFill>
                    <a:latin typeface="Arial" pitchFamily="34" charset="0"/>
                    <a:ea typeface="굴림" pitchFamily="34" charset="-127"/>
                  </a:rPr>
                  <a:t>&gt;</a:t>
                </a:r>
                <a:endParaRPr lang="en-US" altLang="ko-KR" sz="2000">
                  <a:latin typeface="Times New Roman" pitchFamily="18" charset="0"/>
                  <a:ea typeface="굴림" pitchFamily="34" charset="-127"/>
                </a:endParaRPr>
              </a:p>
            </p:txBody>
          </p:sp>
        </p:grpSp>
        <p:sp>
          <p:nvSpPr>
            <p:cNvPr id="108604" name="Line 21"/>
            <p:cNvSpPr>
              <a:spLocks noChangeShapeType="1"/>
            </p:cNvSpPr>
            <p:nvPr/>
          </p:nvSpPr>
          <p:spPr bwMode="auto">
            <a:xfrm flipV="1">
              <a:off x="2660" y="1332"/>
              <a:ext cx="2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552" name="Group 22"/>
          <p:cNvGrpSpPr>
            <a:grpSpLocks/>
          </p:cNvGrpSpPr>
          <p:nvPr/>
        </p:nvGrpSpPr>
        <p:grpSpPr bwMode="auto">
          <a:xfrm>
            <a:off x="6934200" y="1752600"/>
            <a:ext cx="577850" cy="681038"/>
            <a:chOff x="3663" y="2092"/>
            <a:chExt cx="364" cy="429"/>
          </a:xfrm>
        </p:grpSpPr>
        <p:grpSp>
          <p:nvGrpSpPr>
            <p:cNvPr id="108599" name="Group 23"/>
            <p:cNvGrpSpPr>
              <a:grpSpLocks/>
            </p:cNvGrpSpPr>
            <p:nvPr/>
          </p:nvGrpSpPr>
          <p:grpSpPr bwMode="auto">
            <a:xfrm>
              <a:off x="3663" y="2092"/>
              <a:ext cx="364" cy="429"/>
              <a:chOff x="1129" y="704"/>
              <a:chExt cx="364" cy="429"/>
            </a:xfrm>
          </p:grpSpPr>
          <p:sp>
            <p:nvSpPr>
              <p:cNvPr id="108601" name="Text Box 24"/>
              <p:cNvSpPr txBox="1">
                <a:spLocks noChangeArrowheads="1"/>
              </p:cNvSpPr>
              <p:nvPr/>
            </p:nvSpPr>
            <p:spPr bwMode="auto">
              <a:xfrm>
                <a:off x="1129" y="704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2800">
                    <a:latin typeface="Symbol" pitchFamily="18" charset="2"/>
                    <a:ea typeface="굴림" pitchFamily="34" charset="-127"/>
                  </a:rPr>
                  <a:t>l</a:t>
                </a:r>
                <a:endParaRPr lang="en-US" altLang="ko-KR" sz="2000">
                  <a:latin typeface="Symbol" pitchFamily="18" charset="2"/>
                  <a:ea typeface="굴림" pitchFamily="34" charset="-127"/>
                </a:endParaRPr>
              </a:p>
            </p:txBody>
          </p:sp>
          <p:sp>
            <p:nvSpPr>
              <p:cNvPr id="108602" name="Text Box 25"/>
              <p:cNvSpPr txBox="1">
                <a:spLocks noChangeArrowheads="1"/>
              </p:cNvSpPr>
              <p:nvPr/>
            </p:nvSpPr>
            <p:spPr bwMode="auto">
              <a:xfrm>
                <a:off x="1252" y="883"/>
                <a:ext cx="24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2000">
                    <a:latin typeface="Arial" pitchFamily="34" charset="0"/>
                    <a:ea typeface="굴림" pitchFamily="34" charset="-127"/>
                  </a:rPr>
                  <a:t>in</a:t>
                </a:r>
                <a:endParaRPr lang="en-US" altLang="ko-KR" sz="2000">
                  <a:latin typeface="Times New Roman" pitchFamily="18" charset="0"/>
                  <a:ea typeface="굴림" pitchFamily="34" charset="-127"/>
                </a:endParaRPr>
              </a:p>
            </p:txBody>
          </p:sp>
        </p:grpSp>
        <p:sp>
          <p:nvSpPr>
            <p:cNvPr id="108600" name="Line 26"/>
            <p:cNvSpPr>
              <a:spLocks noChangeShapeType="1"/>
            </p:cNvSpPr>
            <p:nvPr/>
          </p:nvSpPr>
          <p:spPr bwMode="auto">
            <a:xfrm flipV="1">
              <a:off x="3862" y="2164"/>
              <a:ext cx="2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553" name="Group 27"/>
          <p:cNvGrpSpPr>
            <a:grpSpLocks/>
          </p:cNvGrpSpPr>
          <p:nvPr/>
        </p:nvGrpSpPr>
        <p:grpSpPr bwMode="auto">
          <a:xfrm>
            <a:off x="4495800" y="2209800"/>
            <a:ext cx="731838" cy="655638"/>
            <a:chOff x="1645" y="788"/>
            <a:chExt cx="461" cy="413"/>
          </a:xfrm>
        </p:grpSpPr>
        <p:sp>
          <p:nvSpPr>
            <p:cNvPr id="108597" name="Text Box 28"/>
            <p:cNvSpPr txBox="1">
              <a:spLocks noChangeArrowheads="1"/>
            </p:cNvSpPr>
            <p:nvPr/>
          </p:nvSpPr>
          <p:spPr bwMode="auto">
            <a:xfrm>
              <a:off x="1645" y="788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800">
                  <a:latin typeface="Symbol" pitchFamily="18" charset="2"/>
                  <a:ea typeface="굴림" pitchFamily="34" charset="-127"/>
                </a:rPr>
                <a:t>l</a:t>
              </a:r>
              <a:endParaRPr lang="en-US" altLang="ko-KR" sz="2000">
                <a:latin typeface="Symbol" pitchFamily="18" charset="2"/>
                <a:ea typeface="굴림" pitchFamily="34" charset="-127"/>
              </a:endParaRPr>
            </a:p>
          </p:txBody>
        </p:sp>
        <p:sp>
          <p:nvSpPr>
            <p:cNvPr id="108598" name="Text Box 29"/>
            <p:cNvSpPr txBox="1">
              <a:spLocks noChangeArrowheads="1"/>
            </p:cNvSpPr>
            <p:nvPr/>
          </p:nvSpPr>
          <p:spPr bwMode="auto">
            <a:xfrm>
              <a:off x="1768" y="951"/>
              <a:ext cx="3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Arial" pitchFamily="34" charset="0"/>
                  <a:ea typeface="굴림" pitchFamily="34" charset="-127"/>
                </a:rPr>
                <a:t>out</a:t>
              </a:r>
              <a:endParaRPr lang="en-US" altLang="ko-KR" sz="2000"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108554" name="Rectangle 31"/>
          <p:cNvSpPr>
            <a:spLocks noChangeArrowheads="1"/>
          </p:cNvSpPr>
          <p:nvPr/>
        </p:nvSpPr>
        <p:spPr bwMode="auto">
          <a:xfrm>
            <a:off x="333375" y="5153025"/>
            <a:ext cx="8267700" cy="40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08555" name="Rectangle 32"/>
          <p:cNvSpPr>
            <a:spLocks noChangeArrowheads="1"/>
          </p:cNvSpPr>
          <p:nvPr/>
        </p:nvSpPr>
        <p:spPr bwMode="auto">
          <a:xfrm>
            <a:off x="615950" y="5276850"/>
            <a:ext cx="81438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000" dirty="0">
                <a:solidFill>
                  <a:srgbClr val="FF0000"/>
                </a:solidFill>
                <a:ea typeface="굴림" pitchFamily="34" charset="-127"/>
              </a:rPr>
              <a:t>“costs” of congestion:</a:t>
            </a:r>
            <a:r>
              <a:rPr lang="en-US" altLang="ko-KR" sz="2000" dirty="0">
                <a:ea typeface="굴림" pitchFamily="34" charset="-127"/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ko-KR" sz="2000" dirty="0">
                <a:ea typeface="굴림" pitchFamily="34" charset="-127"/>
              </a:rPr>
              <a:t>more work (</a:t>
            </a:r>
            <a:r>
              <a:rPr lang="en-US" altLang="ko-KR" sz="2000" dirty="0" err="1">
                <a:ea typeface="굴림" pitchFamily="34" charset="-127"/>
              </a:rPr>
              <a:t>retrans</a:t>
            </a:r>
            <a:r>
              <a:rPr lang="en-US" altLang="ko-KR" sz="2000" dirty="0">
                <a:ea typeface="굴림" pitchFamily="34" charset="-127"/>
              </a:rPr>
              <a:t>) for given “</a:t>
            </a:r>
            <a:r>
              <a:rPr lang="en-US" altLang="ko-KR" sz="2000" dirty="0" err="1">
                <a:ea typeface="굴림" pitchFamily="34" charset="-127"/>
              </a:rPr>
              <a:t>goodput</a:t>
            </a:r>
            <a:r>
              <a:rPr lang="en-US" altLang="ko-KR" sz="2000" dirty="0">
                <a:ea typeface="굴림" pitchFamily="34" charset="-127"/>
              </a:rPr>
              <a:t>”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ko-KR" sz="2000" dirty="0">
                <a:ea typeface="굴림" pitchFamily="34" charset="-127"/>
              </a:rPr>
              <a:t>unneeded retransmissions: link carries multiple copies of </a:t>
            </a:r>
            <a:r>
              <a:rPr lang="en-US" altLang="ko-KR" sz="2000" dirty="0" err="1">
                <a:ea typeface="굴림" pitchFamily="34" charset="-127"/>
              </a:rPr>
              <a:t>pkt</a:t>
            </a:r>
            <a:endParaRPr lang="en-US" altLang="ko-KR" sz="2000" dirty="0">
              <a:ea typeface="굴림" pitchFamily="34" charset="-127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ko-KR" sz="2400" dirty="0">
              <a:ea typeface="굴림" pitchFamily="34" charset="-127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228600" y="2819400"/>
            <a:ext cx="8479971" cy="2514601"/>
            <a:chOff x="228600" y="2819400"/>
            <a:chExt cx="8479971" cy="2514601"/>
          </a:xfrm>
        </p:grpSpPr>
        <p:sp>
          <p:nvSpPr>
            <p:cNvPr id="108557" name="Line 34"/>
            <p:cNvSpPr>
              <a:spLocks noChangeShapeType="1"/>
            </p:cNvSpPr>
            <p:nvPr/>
          </p:nvSpPr>
          <p:spPr bwMode="auto">
            <a:xfrm>
              <a:off x="3533775" y="2819400"/>
              <a:ext cx="0" cy="1716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8" name="Line 35"/>
            <p:cNvSpPr>
              <a:spLocks noChangeShapeType="1"/>
            </p:cNvSpPr>
            <p:nvPr/>
          </p:nvSpPr>
          <p:spPr bwMode="auto">
            <a:xfrm rot="5400000">
              <a:off x="4427538" y="3641725"/>
              <a:ext cx="0" cy="1798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9" name="Text Box 36"/>
            <p:cNvSpPr txBox="1">
              <a:spLocks noChangeArrowheads="1"/>
            </p:cNvSpPr>
            <p:nvPr/>
          </p:nvSpPr>
          <p:spPr bwMode="auto">
            <a:xfrm>
              <a:off x="3182938" y="2914650"/>
              <a:ext cx="38100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ko-KR" sz="1000">
                  <a:latin typeface="Arial" pitchFamily="34" charset="0"/>
                  <a:ea typeface="굴림" pitchFamily="34" charset="-127"/>
                  <a:cs typeface="Arial" pitchFamily="34" charset="0"/>
                </a:rPr>
                <a:t>R/2</a:t>
              </a:r>
            </a:p>
          </p:txBody>
        </p:sp>
        <p:sp>
          <p:nvSpPr>
            <p:cNvPr id="108560" name="Line 37"/>
            <p:cNvSpPr>
              <a:spLocks noChangeShapeType="1"/>
            </p:cNvSpPr>
            <p:nvPr/>
          </p:nvSpPr>
          <p:spPr bwMode="auto">
            <a:xfrm rot="5400000">
              <a:off x="4303713" y="2262187"/>
              <a:ext cx="0" cy="1550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1" name="Line 38"/>
            <p:cNvSpPr>
              <a:spLocks noChangeShapeType="1"/>
            </p:cNvSpPr>
            <p:nvPr/>
          </p:nvSpPr>
          <p:spPr bwMode="auto">
            <a:xfrm rot="10800000">
              <a:off x="5102225" y="3054350"/>
              <a:ext cx="0" cy="147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2" name="Text Box 39"/>
            <p:cNvSpPr txBox="1">
              <a:spLocks noChangeArrowheads="1"/>
            </p:cNvSpPr>
            <p:nvPr/>
          </p:nvSpPr>
          <p:spPr bwMode="auto">
            <a:xfrm>
              <a:off x="4891088" y="4508500"/>
              <a:ext cx="3810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ko-KR" sz="1000">
                  <a:latin typeface="Arial" pitchFamily="34" charset="0"/>
                  <a:ea typeface="굴림" pitchFamily="34" charset="-127"/>
                  <a:cs typeface="Arial" pitchFamily="34" charset="0"/>
                </a:rPr>
                <a:t>R/2</a:t>
              </a:r>
            </a:p>
          </p:txBody>
        </p:sp>
        <p:sp>
          <p:nvSpPr>
            <p:cNvPr id="108563" name="Freeform 40"/>
            <p:cNvSpPr>
              <a:spLocks/>
            </p:cNvSpPr>
            <p:nvPr/>
          </p:nvSpPr>
          <p:spPr bwMode="auto">
            <a:xfrm>
              <a:off x="3533775" y="3527425"/>
              <a:ext cx="1538288" cy="1006475"/>
            </a:xfrm>
            <a:custGeom>
              <a:avLst/>
              <a:gdLst>
                <a:gd name="T0" fmla="*/ 0 w 969"/>
                <a:gd name="T1" fmla="*/ 634 h 634"/>
                <a:gd name="T2" fmla="*/ 573 w 969"/>
                <a:gd name="T3" fmla="*/ 144 h 634"/>
                <a:gd name="T4" fmla="*/ 969 w 969"/>
                <a:gd name="T5" fmla="*/ 0 h 634"/>
                <a:gd name="T6" fmla="*/ 0 60000 65536"/>
                <a:gd name="T7" fmla="*/ 0 60000 65536"/>
                <a:gd name="T8" fmla="*/ 0 60000 65536"/>
                <a:gd name="T9" fmla="*/ 0 w 969"/>
                <a:gd name="T10" fmla="*/ 0 h 634"/>
                <a:gd name="T11" fmla="*/ 969 w 969"/>
                <a:gd name="T12" fmla="*/ 634 h 6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9" h="634">
                  <a:moveTo>
                    <a:pt x="0" y="634"/>
                  </a:moveTo>
                  <a:cubicBezTo>
                    <a:pt x="95" y="552"/>
                    <a:pt x="412" y="250"/>
                    <a:pt x="573" y="144"/>
                  </a:cubicBezTo>
                  <a:cubicBezTo>
                    <a:pt x="734" y="38"/>
                    <a:pt x="887" y="30"/>
                    <a:pt x="969" y="0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8564" name="Group 41"/>
            <p:cNvGrpSpPr>
              <a:grpSpLocks/>
            </p:cNvGrpSpPr>
            <p:nvPr/>
          </p:nvGrpSpPr>
          <p:grpSpPr bwMode="auto">
            <a:xfrm>
              <a:off x="4173538" y="4581525"/>
              <a:ext cx="347663" cy="274638"/>
              <a:chOff x="806" y="2056"/>
              <a:chExt cx="219" cy="173"/>
            </a:xfrm>
          </p:grpSpPr>
          <p:sp>
            <p:nvSpPr>
              <p:cNvPr id="108595" name="Text Box 42"/>
              <p:cNvSpPr txBox="1">
                <a:spLocks noChangeArrowheads="1"/>
              </p:cNvSpPr>
              <p:nvPr/>
            </p:nvSpPr>
            <p:spPr bwMode="auto">
              <a:xfrm>
                <a:off x="806" y="2056"/>
                <a:ext cx="21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ko-KR" sz="1200">
                    <a:latin typeface="Symbol" pitchFamily="18" charset="2"/>
                    <a:ea typeface="굴림" pitchFamily="34" charset="-127"/>
                    <a:cs typeface="Arial" pitchFamily="34" charset="0"/>
                  </a:rPr>
                  <a:t>l</a:t>
                </a:r>
                <a:r>
                  <a:rPr lang="en-US" altLang="ko-KR" sz="1200" baseline="-25000">
                    <a:latin typeface="Arial" pitchFamily="34" charset="0"/>
                    <a:ea typeface="굴림" pitchFamily="34" charset="-127"/>
                    <a:cs typeface="Arial" pitchFamily="34" charset="0"/>
                  </a:rPr>
                  <a:t>in</a:t>
                </a:r>
              </a:p>
            </p:txBody>
          </p:sp>
          <p:sp>
            <p:nvSpPr>
              <p:cNvPr id="108596" name="Line 43"/>
              <p:cNvSpPr>
                <a:spLocks noChangeShapeType="1"/>
              </p:cNvSpPr>
              <p:nvPr/>
            </p:nvSpPr>
            <p:spPr bwMode="auto">
              <a:xfrm flipV="1">
                <a:off x="912" y="2092"/>
                <a:ext cx="24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8565" name="Text Box 44"/>
            <p:cNvSpPr txBox="1">
              <a:spLocks noChangeArrowheads="1"/>
            </p:cNvSpPr>
            <p:nvPr/>
          </p:nvSpPr>
          <p:spPr bwMode="auto">
            <a:xfrm rot="16200000">
              <a:off x="2884488" y="3603625"/>
              <a:ext cx="4111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ko-KR" sz="1200">
                  <a:latin typeface="Symbol" pitchFamily="18" charset="2"/>
                  <a:ea typeface="굴림" pitchFamily="34" charset="-127"/>
                  <a:cs typeface="Arial" pitchFamily="34" charset="0"/>
                </a:rPr>
                <a:t>l</a:t>
              </a:r>
              <a:r>
                <a:rPr lang="en-US" altLang="ko-KR" sz="1200" baseline="-25000">
                  <a:latin typeface="Arial" pitchFamily="34" charset="0"/>
                  <a:ea typeface="굴림" pitchFamily="34" charset="-127"/>
                  <a:cs typeface="Arial" pitchFamily="34" charset="0"/>
                </a:rPr>
                <a:t>out</a:t>
              </a:r>
            </a:p>
          </p:txBody>
        </p:sp>
        <p:sp>
          <p:nvSpPr>
            <p:cNvPr id="108566" name="Text Box 45"/>
            <p:cNvSpPr txBox="1">
              <a:spLocks noChangeArrowheads="1"/>
            </p:cNvSpPr>
            <p:nvPr/>
          </p:nvSpPr>
          <p:spPr bwMode="auto">
            <a:xfrm>
              <a:off x="4179888" y="4967288"/>
              <a:ext cx="374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ko-KR" sz="1800">
                  <a:latin typeface="Arial" pitchFamily="34" charset="0"/>
                  <a:ea typeface="굴림" pitchFamily="34" charset="-127"/>
                  <a:cs typeface="Arial" pitchFamily="34" charset="0"/>
                </a:rPr>
                <a:t>b.</a:t>
              </a:r>
            </a:p>
          </p:txBody>
        </p:sp>
        <p:grpSp>
          <p:nvGrpSpPr>
            <p:cNvPr id="108567" name="Group 46"/>
            <p:cNvGrpSpPr>
              <a:grpSpLocks/>
            </p:cNvGrpSpPr>
            <p:nvPr/>
          </p:nvGrpSpPr>
          <p:grpSpPr bwMode="auto">
            <a:xfrm>
              <a:off x="228600" y="2819400"/>
              <a:ext cx="2373313" cy="2514600"/>
              <a:chOff x="161" y="778"/>
              <a:chExt cx="1495" cy="1584"/>
            </a:xfrm>
          </p:grpSpPr>
          <p:sp>
            <p:nvSpPr>
              <p:cNvPr id="108583" name="Line 47"/>
              <p:cNvSpPr>
                <a:spLocks noChangeShapeType="1"/>
              </p:cNvSpPr>
              <p:nvPr/>
            </p:nvSpPr>
            <p:spPr bwMode="auto">
              <a:xfrm>
                <a:off x="527" y="778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84" name="Line 48"/>
              <p:cNvSpPr>
                <a:spLocks noChangeShapeType="1"/>
              </p:cNvSpPr>
              <p:nvPr/>
            </p:nvSpPr>
            <p:spPr bwMode="auto">
              <a:xfrm rot="5400000">
                <a:off x="1090" y="1296"/>
                <a:ext cx="0" cy="1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85" name="Text Box 49"/>
              <p:cNvSpPr txBox="1">
                <a:spLocks noChangeArrowheads="1"/>
              </p:cNvSpPr>
              <p:nvPr/>
            </p:nvSpPr>
            <p:spPr bwMode="auto">
              <a:xfrm>
                <a:off x="306" y="838"/>
                <a:ext cx="240" cy="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ko-KR" sz="1000">
                    <a:latin typeface="Arial" pitchFamily="34" charset="0"/>
                    <a:ea typeface="굴림" pitchFamily="34" charset="-127"/>
                    <a:cs typeface="Arial" pitchFamily="34" charset="0"/>
                  </a:rPr>
                  <a:t>R/2</a:t>
                </a:r>
              </a:p>
            </p:txBody>
          </p:sp>
          <p:sp>
            <p:nvSpPr>
              <p:cNvPr id="108586" name="Line 50"/>
              <p:cNvSpPr>
                <a:spLocks noChangeShapeType="1"/>
              </p:cNvSpPr>
              <p:nvPr/>
            </p:nvSpPr>
            <p:spPr bwMode="auto">
              <a:xfrm rot="5400000">
                <a:off x="1012" y="427"/>
                <a:ext cx="0" cy="9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87" name="Line 51"/>
              <p:cNvSpPr>
                <a:spLocks noChangeShapeType="1"/>
              </p:cNvSpPr>
              <p:nvPr/>
            </p:nvSpPr>
            <p:spPr bwMode="auto">
              <a:xfrm rot="10800000">
                <a:off x="1515" y="926"/>
                <a:ext cx="0" cy="9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88" name="Text Box 52"/>
              <p:cNvSpPr txBox="1">
                <a:spLocks noChangeArrowheads="1"/>
              </p:cNvSpPr>
              <p:nvPr/>
            </p:nvSpPr>
            <p:spPr bwMode="auto">
              <a:xfrm>
                <a:off x="1382" y="1842"/>
                <a:ext cx="24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ko-KR" sz="1000">
                    <a:latin typeface="Arial" pitchFamily="34" charset="0"/>
                    <a:ea typeface="굴림" pitchFamily="34" charset="-127"/>
                    <a:cs typeface="Arial" pitchFamily="34" charset="0"/>
                  </a:rPr>
                  <a:t>R/2</a:t>
                </a:r>
              </a:p>
            </p:txBody>
          </p:sp>
          <p:sp>
            <p:nvSpPr>
              <p:cNvPr id="108589" name="Line 53"/>
              <p:cNvSpPr>
                <a:spLocks noChangeShapeType="1"/>
              </p:cNvSpPr>
              <p:nvPr/>
            </p:nvSpPr>
            <p:spPr bwMode="auto">
              <a:xfrm flipV="1">
                <a:off x="523" y="920"/>
                <a:ext cx="992" cy="94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8590" name="Group 54"/>
              <p:cNvGrpSpPr>
                <a:grpSpLocks/>
              </p:cNvGrpSpPr>
              <p:nvPr/>
            </p:nvGrpSpPr>
            <p:grpSpPr bwMode="auto">
              <a:xfrm>
                <a:off x="930" y="1888"/>
                <a:ext cx="219" cy="173"/>
                <a:chOff x="806" y="2056"/>
                <a:chExt cx="219" cy="173"/>
              </a:xfrm>
            </p:grpSpPr>
            <p:sp>
              <p:nvSpPr>
                <p:cNvPr id="10859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806" y="2056"/>
                  <a:ext cx="219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ko-KR" sz="1200">
                      <a:latin typeface="Symbol" pitchFamily="18" charset="2"/>
                      <a:ea typeface="굴림" pitchFamily="34" charset="-127"/>
                      <a:cs typeface="Arial" pitchFamily="34" charset="0"/>
                    </a:rPr>
                    <a:t>l</a:t>
                  </a:r>
                  <a:r>
                    <a:rPr lang="en-US" altLang="ko-KR" sz="1200" baseline="-25000">
                      <a:latin typeface="Arial" pitchFamily="34" charset="0"/>
                      <a:ea typeface="굴림" pitchFamily="34" charset="-127"/>
                      <a:cs typeface="Arial" pitchFamily="34" charset="0"/>
                    </a:rPr>
                    <a:t>in</a:t>
                  </a:r>
                </a:p>
              </p:txBody>
            </p:sp>
            <p:sp>
              <p:nvSpPr>
                <p:cNvPr id="108594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912" y="2092"/>
                  <a:ext cx="24" cy="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8591" name="Text Box 57"/>
              <p:cNvSpPr txBox="1">
                <a:spLocks noChangeArrowheads="1"/>
              </p:cNvSpPr>
              <p:nvPr/>
            </p:nvSpPr>
            <p:spPr bwMode="auto">
              <a:xfrm rot="-5400000">
                <a:off x="118" y="1272"/>
                <a:ext cx="25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altLang="ko-KR" sz="1200">
                    <a:latin typeface="Symbol" pitchFamily="18" charset="2"/>
                    <a:ea typeface="굴림" pitchFamily="34" charset="-127"/>
                    <a:cs typeface="Arial" pitchFamily="34" charset="0"/>
                  </a:rPr>
                  <a:t>l</a:t>
                </a:r>
                <a:r>
                  <a:rPr lang="en-US" altLang="ko-KR" sz="1200" baseline="-25000">
                    <a:latin typeface="Arial" pitchFamily="34" charset="0"/>
                    <a:ea typeface="굴림" pitchFamily="34" charset="-127"/>
                    <a:cs typeface="Arial" pitchFamily="34" charset="0"/>
                  </a:rPr>
                  <a:t>out</a:t>
                </a:r>
              </a:p>
            </p:txBody>
          </p:sp>
          <p:sp>
            <p:nvSpPr>
              <p:cNvPr id="108592" name="Text Box 58"/>
              <p:cNvSpPr txBox="1">
                <a:spLocks noChangeArrowheads="1"/>
              </p:cNvSpPr>
              <p:nvPr/>
            </p:nvSpPr>
            <p:spPr bwMode="auto">
              <a:xfrm>
                <a:off x="934" y="2131"/>
                <a:ext cx="2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ko-KR" sz="1800">
                    <a:latin typeface="Arial" pitchFamily="34" charset="0"/>
                    <a:ea typeface="굴림" pitchFamily="34" charset="-127"/>
                    <a:cs typeface="Arial" pitchFamily="34" charset="0"/>
                  </a:rPr>
                  <a:t>a.</a:t>
                </a:r>
              </a:p>
            </p:txBody>
          </p:sp>
        </p:grpSp>
        <p:sp>
          <p:nvSpPr>
            <p:cNvPr id="108568" name="Line 59"/>
            <p:cNvSpPr>
              <a:spLocks noChangeShapeType="1"/>
            </p:cNvSpPr>
            <p:nvPr/>
          </p:nvSpPr>
          <p:spPr bwMode="auto">
            <a:xfrm>
              <a:off x="6840327" y="2819400"/>
              <a:ext cx="0" cy="1716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9" name="Line 60"/>
            <p:cNvSpPr>
              <a:spLocks noChangeShapeType="1"/>
            </p:cNvSpPr>
            <p:nvPr/>
          </p:nvSpPr>
          <p:spPr bwMode="auto">
            <a:xfrm rot="5400000">
              <a:off x="7734090" y="3641725"/>
              <a:ext cx="0" cy="1798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0" name="Text Box 61"/>
            <p:cNvSpPr txBox="1">
              <a:spLocks noChangeArrowheads="1"/>
            </p:cNvSpPr>
            <p:nvPr/>
          </p:nvSpPr>
          <p:spPr bwMode="auto">
            <a:xfrm>
              <a:off x="6489490" y="2914650"/>
              <a:ext cx="38100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ko-KR" sz="1000">
                  <a:latin typeface="Arial" pitchFamily="34" charset="0"/>
                  <a:ea typeface="굴림" pitchFamily="34" charset="-127"/>
                  <a:cs typeface="Arial" pitchFamily="34" charset="0"/>
                </a:rPr>
                <a:t>R/2</a:t>
              </a:r>
            </a:p>
          </p:txBody>
        </p:sp>
        <p:sp>
          <p:nvSpPr>
            <p:cNvPr id="108571" name="Line 62"/>
            <p:cNvSpPr>
              <a:spLocks noChangeShapeType="1"/>
            </p:cNvSpPr>
            <p:nvPr/>
          </p:nvSpPr>
          <p:spPr bwMode="auto">
            <a:xfrm rot="5400000">
              <a:off x="7597565" y="2979737"/>
              <a:ext cx="0" cy="1550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2" name="Line 63"/>
            <p:cNvSpPr>
              <a:spLocks noChangeShapeType="1"/>
            </p:cNvSpPr>
            <p:nvPr/>
          </p:nvSpPr>
          <p:spPr bwMode="auto">
            <a:xfrm rot="10800000">
              <a:off x="8402427" y="3765550"/>
              <a:ext cx="6350" cy="768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3" name="Text Box 64"/>
            <p:cNvSpPr txBox="1">
              <a:spLocks noChangeArrowheads="1"/>
            </p:cNvSpPr>
            <p:nvPr/>
          </p:nvSpPr>
          <p:spPr bwMode="auto">
            <a:xfrm>
              <a:off x="8197640" y="4508500"/>
              <a:ext cx="3810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ko-KR" sz="1000">
                  <a:latin typeface="Arial" pitchFamily="34" charset="0"/>
                  <a:ea typeface="굴림" pitchFamily="34" charset="-127"/>
                  <a:cs typeface="Arial" pitchFamily="34" charset="0"/>
                </a:rPr>
                <a:t>R/2</a:t>
              </a:r>
            </a:p>
          </p:txBody>
        </p:sp>
        <p:sp>
          <p:nvSpPr>
            <p:cNvPr id="108574" name="Line 65"/>
            <p:cNvSpPr>
              <a:spLocks noChangeShapeType="1"/>
            </p:cNvSpPr>
            <p:nvPr/>
          </p:nvSpPr>
          <p:spPr bwMode="auto">
            <a:xfrm flipV="1">
              <a:off x="6833977" y="3762375"/>
              <a:ext cx="1574800" cy="776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8575" name="Group 66"/>
            <p:cNvGrpSpPr>
              <a:grpSpLocks/>
            </p:cNvGrpSpPr>
            <p:nvPr/>
          </p:nvGrpSpPr>
          <p:grpSpPr bwMode="auto">
            <a:xfrm>
              <a:off x="7480090" y="4581525"/>
              <a:ext cx="347663" cy="274638"/>
              <a:chOff x="806" y="2056"/>
              <a:chExt cx="219" cy="173"/>
            </a:xfrm>
          </p:grpSpPr>
          <p:sp>
            <p:nvSpPr>
              <p:cNvPr id="108581" name="Text Box 67"/>
              <p:cNvSpPr txBox="1">
                <a:spLocks noChangeArrowheads="1"/>
              </p:cNvSpPr>
              <p:nvPr/>
            </p:nvSpPr>
            <p:spPr bwMode="auto">
              <a:xfrm>
                <a:off x="806" y="2056"/>
                <a:ext cx="21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ko-KR" sz="1200">
                    <a:latin typeface="Symbol" pitchFamily="18" charset="2"/>
                    <a:ea typeface="굴림" pitchFamily="34" charset="-127"/>
                    <a:cs typeface="Arial" pitchFamily="34" charset="0"/>
                  </a:rPr>
                  <a:t>l</a:t>
                </a:r>
                <a:r>
                  <a:rPr lang="en-US" altLang="ko-KR" sz="1200" baseline="-25000">
                    <a:latin typeface="Arial" pitchFamily="34" charset="0"/>
                    <a:ea typeface="굴림" pitchFamily="34" charset="-127"/>
                    <a:cs typeface="Arial" pitchFamily="34" charset="0"/>
                  </a:rPr>
                  <a:t>in</a:t>
                </a:r>
              </a:p>
            </p:txBody>
          </p:sp>
          <p:sp>
            <p:nvSpPr>
              <p:cNvPr id="108582" name="Line 68"/>
              <p:cNvSpPr>
                <a:spLocks noChangeShapeType="1"/>
              </p:cNvSpPr>
              <p:nvPr/>
            </p:nvSpPr>
            <p:spPr bwMode="auto">
              <a:xfrm flipV="1">
                <a:off x="912" y="2092"/>
                <a:ext cx="24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8576" name="Text Box 69"/>
            <p:cNvSpPr txBox="1">
              <a:spLocks noChangeArrowheads="1"/>
            </p:cNvSpPr>
            <p:nvPr/>
          </p:nvSpPr>
          <p:spPr bwMode="auto">
            <a:xfrm rot="16200000">
              <a:off x="6212812" y="3603625"/>
              <a:ext cx="4111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ko-KR" sz="1200" dirty="0">
                  <a:latin typeface="Symbol" pitchFamily="18" charset="2"/>
                  <a:ea typeface="굴림" pitchFamily="34" charset="-127"/>
                  <a:cs typeface="Arial" pitchFamily="34" charset="0"/>
                </a:rPr>
                <a:t>l</a:t>
              </a:r>
              <a:r>
                <a:rPr lang="en-US" altLang="ko-KR" sz="1200" baseline="-25000" dirty="0">
                  <a:latin typeface="Arial" pitchFamily="34" charset="0"/>
                  <a:ea typeface="굴림" pitchFamily="34" charset="-127"/>
                  <a:cs typeface="Arial" pitchFamily="34" charset="0"/>
                </a:rPr>
                <a:t>out</a:t>
              </a:r>
            </a:p>
          </p:txBody>
        </p:sp>
        <p:sp>
          <p:nvSpPr>
            <p:cNvPr id="108577" name="Text Box 70"/>
            <p:cNvSpPr txBox="1">
              <a:spLocks noChangeArrowheads="1"/>
            </p:cNvSpPr>
            <p:nvPr/>
          </p:nvSpPr>
          <p:spPr bwMode="auto">
            <a:xfrm>
              <a:off x="7475554" y="4967288"/>
              <a:ext cx="361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ko-KR" sz="1800" dirty="0">
                  <a:latin typeface="Arial" pitchFamily="34" charset="0"/>
                  <a:ea typeface="굴림" pitchFamily="34" charset="-127"/>
                  <a:cs typeface="Arial" pitchFamily="34" charset="0"/>
                </a:rPr>
                <a:t>c.</a:t>
              </a:r>
            </a:p>
          </p:txBody>
        </p:sp>
        <p:sp>
          <p:nvSpPr>
            <p:cNvPr id="108578" name="Text Box 71"/>
            <p:cNvSpPr txBox="1">
              <a:spLocks noChangeArrowheads="1"/>
            </p:cNvSpPr>
            <p:nvPr/>
          </p:nvSpPr>
          <p:spPr bwMode="auto">
            <a:xfrm>
              <a:off x="6508540" y="3651250"/>
              <a:ext cx="38100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ko-KR" sz="1000">
                  <a:latin typeface="Arial" pitchFamily="34" charset="0"/>
                  <a:ea typeface="굴림" pitchFamily="34" charset="-127"/>
                  <a:cs typeface="Arial" pitchFamily="34" charset="0"/>
                </a:rPr>
                <a:t>R/4</a:t>
              </a:r>
            </a:p>
          </p:txBody>
        </p:sp>
        <p:sp>
          <p:nvSpPr>
            <p:cNvPr id="108579" name="Text Box 72"/>
            <p:cNvSpPr txBox="1">
              <a:spLocks noChangeArrowheads="1"/>
            </p:cNvSpPr>
            <p:nvPr/>
          </p:nvSpPr>
          <p:spPr bwMode="auto">
            <a:xfrm>
              <a:off x="3189288" y="3403600"/>
              <a:ext cx="38100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ko-KR" sz="1000">
                  <a:latin typeface="Arial" pitchFamily="34" charset="0"/>
                  <a:ea typeface="굴림" pitchFamily="34" charset="-127"/>
                  <a:cs typeface="Arial" pitchFamily="34" charset="0"/>
                </a:rPr>
                <a:t>R/3</a:t>
              </a:r>
            </a:p>
          </p:txBody>
        </p:sp>
        <p:sp>
          <p:nvSpPr>
            <p:cNvPr id="108580" name="Line 73"/>
            <p:cNvSpPr>
              <a:spLocks noChangeShapeType="1"/>
            </p:cNvSpPr>
            <p:nvPr/>
          </p:nvSpPr>
          <p:spPr bwMode="auto">
            <a:xfrm rot="5400000">
              <a:off x="4303713" y="2738437"/>
              <a:ext cx="0" cy="1550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9229" y="4800599"/>
              <a:ext cx="2264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Ideal no packet loss</a:t>
              </a:r>
              <a:endParaRPr lang="zh-CN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65715" y="4800599"/>
              <a:ext cx="2264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packet loss</a:t>
              </a:r>
              <a:endParaRPr lang="zh-CN" altLang="en-US" dirty="0"/>
            </a:p>
          </p:txBody>
        </p:sp>
        <p:sp>
          <p:nvSpPr>
            <p:cNvPr id="77" name="右大括号 76"/>
            <p:cNvSpPr/>
            <p:nvPr/>
          </p:nvSpPr>
          <p:spPr bwMode="auto">
            <a:xfrm>
              <a:off x="5148943" y="3526971"/>
              <a:ext cx="174171" cy="1012372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8" name="右大括号 77"/>
            <p:cNvSpPr/>
            <p:nvPr/>
          </p:nvSpPr>
          <p:spPr bwMode="auto">
            <a:xfrm>
              <a:off x="5159830" y="3015343"/>
              <a:ext cx="141514" cy="468086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170711" y="3766456"/>
              <a:ext cx="8708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1400" dirty="0" smtClean="0"/>
                <a:t>Original data</a:t>
              </a:r>
              <a:endParaRPr lang="zh-CN" alt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70709" y="2993571"/>
              <a:ext cx="9338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1400" dirty="0" err="1" smtClean="0"/>
                <a:t>Retrans</a:t>
              </a:r>
              <a:endParaRPr lang="en-GB" altLang="zh-CN" sz="1400" dirty="0" smtClean="0"/>
            </a:p>
            <a:p>
              <a:r>
                <a:rPr lang="en-GB" altLang="zh-CN" sz="1400" dirty="0" smtClean="0"/>
                <a:t> data</a:t>
              </a:r>
              <a:endParaRPr lang="zh-CN" alt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444343" y="4800599"/>
              <a:ext cx="2264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Delayed packets</a:t>
              </a:r>
              <a:endParaRPr lang="zh-CN" altLang="en-US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79925" y="2904184"/>
            <a:ext cx="42500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altLang="zh-CN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C/2</a:t>
            </a:r>
            <a:endParaRPr lang="zh-CN" altLang="en-US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03804" y="2910620"/>
            <a:ext cx="42500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altLang="zh-CN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C/2</a:t>
            </a:r>
            <a:endParaRPr lang="zh-CN" altLang="en-US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03804" y="3354939"/>
            <a:ext cx="42500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altLang="zh-CN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C/3</a:t>
            </a:r>
            <a:endParaRPr lang="zh-CN" altLang="en-US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07233" y="2910616"/>
            <a:ext cx="42500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altLang="zh-CN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C/2</a:t>
            </a:r>
            <a:endParaRPr lang="zh-CN" altLang="en-US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07233" y="3618952"/>
            <a:ext cx="42500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altLang="zh-CN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C/4</a:t>
            </a:r>
            <a:endParaRPr lang="zh-CN" altLang="en-US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50770" y="4552680"/>
            <a:ext cx="42500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altLang="zh-CN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C/2</a:t>
            </a:r>
            <a:endParaRPr lang="zh-CN" altLang="en-US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68212" y="4552680"/>
            <a:ext cx="42500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altLang="zh-CN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C/2</a:t>
            </a:r>
            <a:endParaRPr lang="zh-CN" altLang="en-US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197395" y="4552680"/>
            <a:ext cx="42500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altLang="zh-CN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C/2</a:t>
            </a:r>
            <a:endParaRPr lang="zh-CN" altLang="en-US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6053396" y="3602498"/>
            <a:ext cx="6175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altLang="zh-CN" sz="12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GB" altLang="zh-CN" sz="1200" baseline="-25000" dirty="0" smtClean="0">
                <a:latin typeface="Arial" pitchFamily="34" charset="0"/>
                <a:cs typeface="Arial" pitchFamily="34" charset="0"/>
              </a:rPr>
              <a:t>out</a:t>
            </a:r>
            <a:endParaRPr lang="zh-CN" altLang="en-US" sz="1200" baseline="-25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0957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BDD5FB0A-B870-4FFC-B46D-C4F85A9C6304}" type="slidenum">
              <a:rPr lang="en-US" altLang="ko-KR" smtClean="0">
                <a:ea typeface="굴림" pitchFamily="34" charset="-127"/>
              </a:rPr>
              <a:pPr/>
              <a:t>93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Causes/costs of congestion: scenario 3</a:t>
            </a:r>
            <a:r>
              <a:rPr lang="en-US" altLang="ko-KR" smtClean="0">
                <a:ea typeface="굴림" pitchFamily="34" charset="-127"/>
              </a:rPr>
              <a:t> </a:t>
            </a:r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6425" y="1273175"/>
            <a:ext cx="8334375" cy="1247775"/>
          </a:xfrm>
        </p:spPr>
        <p:txBody>
          <a:bodyPr/>
          <a:lstStyle/>
          <a:p>
            <a:r>
              <a:rPr lang="en-US" altLang="ko-KR" sz="2000" dirty="0" smtClean="0">
                <a:ea typeface="굴림" pitchFamily="34" charset="-127"/>
              </a:rPr>
              <a:t>four senders with same</a:t>
            </a: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</a:t>
            </a:r>
            <a:r>
              <a:rPr lang="el-GR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λ</a:t>
            </a:r>
            <a:r>
              <a:rPr lang="en-GB" altLang="ko-KR" sz="2000" baseline="-25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</a:t>
            </a:r>
            <a:r>
              <a:rPr lang="en-US" altLang="ko-KR" sz="2000" dirty="0" smtClean="0">
                <a:ea typeface="굴림" pitchFamily="34" charset="-127"/>
              </a:rPr>
              <a:t> </a:t>
            </a:r>
          </a:p>
          <a:p>
            <a:r>
              <a:rPr lang="en-GB" altLang="ko-KR" sz="2000" dirty="0" smtClean="0">
                <a:ea typeface="굴림" pitchFamily="34" charset="-127"/>
              </a:rPr>
              <a:t>routers with </a:t>
            </a:r>
            <a:r>
              <a:rPr lang="en-GB" altLang="ko-KR" sz="2000" i="1" dirty="0" smtClean="0">
                <a:solidFill>
                  <a:srgbClr val="0070C0"/>
                </a:solidFill>
                <a:ea typeface="굴림" pitchFamily="34" charset="-127"/>
              </a:rPr>
              <a:t>finite</a:t>
            </a:r>
            <a:r>
              <a:rPr lang="en-GB" altLang="ko-KR" sz="2000" dirty="0" smtClean="0">
                <a:ea typeface="굴림" pitchFamily="34" charset="-127"/>
              </a:rPr>
              <a:t> buffers</a:t>
            </a:r>
            <a:endParaRPr lang="en-US" altLang="ko-KR" sz="2000" dirty="0" smtClean="0">
              <a:ea typeface="굴림" pitchFamily="34" charset="-127"/>
            </a:endParaRPr>
          </a:p>
          <a:p>
            <a:r>
              <a:rPr lang="en-US" altLang="ko-KR" sz="2000" dirty="0" err="1" smtClean="0">
                <a:ea typeface="굴림" pitchFamily="34" charset="-127"/>
              </a:rPr>
              <a:t>multihop</a:t>
            </a:r>
            <a:r>
              <a:rPr lang="en-US" altLang="ko-KR" sz="2000" dirty="0" smtClean="0">
                <a:ea typeface="굴림" pitchFamily="34" charset="-127"/>
              </a:rPr>
              <a:t> paths</a:t>
            </a:r>
          </a:p>
          <a:p>
            <a:r>
              <a:rPr lang="en-US" altLang="ko-KR" sz="2000" dirty="0" smtClean="0">
                <a:ea typeface="굴림" pitchFamily="34" charset="-127"/>
              </a:rPr>
              <a:t>timeout/retransmit</a:t>
            </a:r>
          </a:p>
          <a:p>
            <a:endParaRPr lang="en-US" altLang="ko-KR" sz="2400" dirty="0" smtClean="0">
              <a:ea typeface="굴림" pitchFamily="34" charset="-127"/>
            </a:endParaRP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578350" y="1333500"/>
            <a:ext cx="33909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400" u="sng" dirty="0">
                <a:solidFill>
                  <a:srgbClr val="FF0000"/>
                </a:solidFill>
                <a:ea typeface="굴림" pitchFamily="34" charset="-127"/>
              </a:rPr>
              <a:t>Q:</a:t>
            </a:r>
            <a:r>
              <a:rPr lang="en-US" altLang="ko-KR" sz="2000" dirty="0">
                <a:solidFill>
                  <a:srgbClr val="FF0000"/>
                </a:solidFill>
                <a:ea typeface="굴림" pitchFamily="34" charset="-127"/>
              </a:rPr>
              <a:t> </a:t>
            </a:r>
            <a:r>
              <a:rPr lang="en-US" altLang="ko-KR" sz="2400" dirty="0">
                <a:ea typeface="굴림" pitchFamily="34" charset="-127"/>
              </a:rPr>
              <a:t>what happens </a:t>
            </a:r>
            <a:r>
              <a:rPr lang="en-US" altLang="ko-KR" sz="2400" dirty="0" smtClean="0">
                <a:ea typeface="굴림" pitchFamily="34" charset="-127"/>
              </a:rPr>
              <a:t>as </a:t>
            </a:r>
            <a:r>
              <a:rPr lang="el-GR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λ</a:t>
            </a:r>
            <a:r>
              <a:rPr lang="en-GB" altLang="ko-KR" sz="2400" baseline="-25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</a:t>
            </a:r>
            <a:r>
              <a:rPr lang="en-US" altLang="ko-KR" sz="2400" dirty="0" smtClean="0">
                <a:ea typeface="굴림" pitchFamily="34" charset="-127"/>
              </a:rPr>
              <a:t>      </a:t>
            </a:r>
            <a:r>
              <a:rPr lang="en-US" altLang="ko-KR" sz="2400" dirty="0">
                <a:ea typeface="굴림" pitchFamily="34" charset="-127"/>
              </a:rPr>
              <a:t>and </a:t>
            </a:r>
            <a:r>
              <a:rPr lang="el-GR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λ</a:t>
            </a:r>
            <a:r>
              <a:rPr lang="en-GB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’</a:t>
            </a:r>
            <a:r>
              <a:rPr lang="en-GB" altLang="ko-KR" sz="2400" baseline="-25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</a:t>
            </a:r>
            <a:r>
              <a:rPr lang="en-US" altLang="ko-KR" sz="2400" dirty="0" smtClean="0">
                <a:ea typeface="굴림" pitchFamily="34" charset="-127"/>
              </a:rPr>
              <a:t> increase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?</a:t>
            </a:r>
            <a:endParaRPr lang="en-US" altLang="ko-KR" sz="2400" dirty="0">
              <a:ea typeface="굴림" pitchFamily="34" charset="-127"/>
            </a:endParaRPr>
          </a:p>
        </p:txBody>
      </p:sp>
      <p:sp>
        <p:nvSpPr>
          <p:cNvPr id="109577" name="Text Box 14"/>
          <p:cNvSpPr txBox="1">
            <a:spLocks noChangeArrowheads="1"/>
          </p:cNvSpPr>
          <p:nvPr/>
        </p:nvSpPr>
        <p:spPr bwMode="auto">
          <a:xfrm>
            <a:off x="4672013" y="3511550"/>
            <a:ext cx="191293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altLang="ko-KR">
                <a:solidFill>
                  <a:schemeClr val="tx2"/>
                </a:solidFill>
                <a:latin typeface="Arial" pitchFamily="34" charset="0"/>
                <a:ea typeface="굴림" pitchFamily="34" charset="-127"/>
              </a:rPr>
              <a:t>finite shared output link buffers</a:t>
            </a:r>
            <a:endParaRPr lang="en-US" altLang="ko-KR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09578" name="Line 15"/>
          <p:cNvSpPr>
            <a:spLocks noChangeShapeType="1"/>
          </p:cNvSpPr>
          <p:nvPr/>
        </p:nvSpPr>
        <p:spPr bwMode="auto">
          <a:xfrm flipH="1">
            <a:off x="3359150" y="3892550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79" name="Line 16"/>
          <p:cNvSpPr>
            <a:spLocks noChangeShapeType="1"/>
          </p:cNvSpPr>
          <p:nvPr/>
        </p:nvSpPr>
        <p:spPr bwMode="auto">
          <a:xfrm flipH="1">
            <a:off x="3844925" y="3892550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9580" name="Group 17"/>
          <p:cNvGrpSpPr>
            <a:grpSpLocks/>
          </p:cNvGrpSpPr>
          <p:nvPr/>
        </p:nvGrpSpPr>
        <p:grpSpPr bwMode="auto">
          <a:xfrm>
            <a:off x="3073400" y="2559050"/>
            <a:ext cx="979488" cy="1503363"/>
            <a:chOff x="12464" y="10193"/>
            <a:chExt cx="1481" cy="2272"/>
          </a:xfrm>
        </p:grpSpPr>
        <p:grpSp>
          <p:nvGrpSpPr>
            <p:cNvPr id="109845" name="Group 18"/>
            <p:cNvGrpSpPr>
              <a:grpSpLocks/>
            </p:cNvGrpSpPr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109854" name="Freeform 19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55" name="Freeform 20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56" name="Freeform 21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57" name="Freeform 22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58" name="Freeform 23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59" name="Freeform 24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60" name="Freeform 25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61" name="Freeform 26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62" name="Freeform 27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63" name="Freeform 28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64" name="Freeform 29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65" name="Freeform 30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66" name="Freeform 31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67" name="Freeform 32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68" name="Freeform 33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69" name="Freeform 34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0" name="Freeform 35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1" name="Freeform 36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2" name="Freeform 37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3" name="Freeform 38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4" name="Freeform 39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5" name="Freeform 40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6" name="Freeform 41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7" name="Freeform 42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8" name="Freeform 43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9" name="Freeform 44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80" name="Freeform 45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81" name="Freeform 46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82" name="Freeform 47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83" name="Rectangle 48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09884" name="Freeform 49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85" name="Freeform 50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86" name="Freeform 51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87" name="Freeform 52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88" name="Freeform 53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89" name="Freeform 54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90" name="Freeform 55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91" name="Freeform 56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92" name="Freeform 57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9846" name="Group 58"/>
            <p:cNvGrpSpPr>
              <a:grpSpLocks/>
            </p:cNvGrpSpPr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109848" name="Rectangle 59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09849" name="Rectangle 60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09850" name="Line 61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51" name="Line 62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52" name="Line 63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53" name="Line 64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9847" name="Text Box 65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altLang="ko-KR" sz="1000">
                  <a:solidFill>
                    <a:schemeClr val="tx2"/>
                  </a:solidFill>
                  <a:latin typeface="Arial" pitchFamily="34" charset="0"/>
                  <a:ea typeface="굴림" pitchFamily="34" charset="-127"/>
                </a:rPr>
                <a:t>Host A</a:t>
              </a:r>
              <a:endParaRPr lang="en-US" altLang="ko-KR" sz="2000">
                <a:solidFill>
                  <a:schemeClr val="tx2"/>
                </a:solidFill>
                <a:ea typeface="굴림" pitchFamily="34" charset="-127"/>
              </a:endParaRPr>
            </a:p>
          </p:txBody>
        </p:sp>
      </p:grpSp>
      <p:sp>
        <p:nvSpPr>
          <p:cNvPr id="109581" name="Text Box 66"/>
          <p:cNvSpPr txBox="1">
            <a:spLocks noChangeArrowheads="1"/>
          </p:cNvSpPr>
          <p:nvPr/>
        </p:nvSpPr>
        <p:spPr bwMode="auto">
          <a:xfrm>
            <a:off x="3978275" y="2635250"/>
            <a:ext cx="189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 sz="1400">
                <a:solidFill>
                  <a:srgbClr val="FF0000"/>
                </a:solidFill>
                <a:latin typeface="Symbol" pitchFamily="18" charset="2"/>
                <a:ea typeface="굴림" pitchFamily="34" charset="-127"/>
              </a:rPr>
              <a:t>l</a:t>
            </a:r>
            <a:r>
              <a:rPr lang="en-US" altLang="ko-KR" sz="1400" baseline="-2500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in </a:t>
            </a:r>
            <a:r>
              <a:rPr lang="en-US" altLang="ko-KR" sz="140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: original data</a:t>
            </a:r>
            <a:endParaRPr lang="en-US" altLang="ko-KR" sz="140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09582" name="Line 67"/>
          <p:cNvSpPr>
            <a:spLocks noChangeShapeType="1"/>
          </p:cNvSpPr>
          <p:nvPr/>
        </p:nvSpPr>
        <p:spPr bwMode="auto">
          <a:xfrm flipH="1">
            <a:off x="2005013" y="5873750"/>
            <a:ext cx="1458912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9583" name="Group 68"/>
          <p:cNvGrpSpPr>
            <a:grpSpLocks/>
          </p:cNvGrpSpPr>
          <p:nvPr/>
        </p:nvGrpSpPr>
        <p:grpSpPr bwMode="auto">
          <a:xfrm>
            <a:off x="1063625" y="4530725"/>
            <a:ext cx="979488" cy="1503363"/>
            <a:chOff x="12464" y="10193"/>
            <a:chExt cx="1481" cy="2272"/>
          </a:xfrm>
        </p:grpSpPr>
        <p:grpSp>
          <p:nvGrpSpPr>
            <p:cNvPr id="109797" name="Group 69"/>
            <p:cNvGrpSpPr>
              <a:grpSpLocks/>
            </p:cNvGrpSpPr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109806" name="Freeform 70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07" name="Freeform 71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08" name="Freeform 72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09" name="Freeform 73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10" name="Freeform 74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11" name="Freeform 75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12" name="Freeform 76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13" name="Freeform 77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14" name="Freeform 78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15" name="Freeform 79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16" name="Freeform 80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17" name="Freeform 81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18" name="Freeform 82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19" name="Freeform 83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20" name="Freeform 84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21" name="Freeform 85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22" name="Freeform 86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23" name="Freeform 87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24" name="Freeform 88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25" name="Freeform 89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26" name="Freeform 90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27" name="Freeform 91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28" name="Freeform 92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29" name="Freeform 93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30" name="Freeform 94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31" name="Freeform 95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32" name="Freeform 96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33" name="Freeform 97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34" name="Freeform 98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35" name="Rectangle 99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09836" name="Freeform 100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37" name="Freeform 101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38" name="Freeform 102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39" name="Freeform 103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40" name="Freeform 104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41" name="Freeform 105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42" name="Freeform 106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43" name="Freeform 107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44" name="Freeform 108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9798" name="Group 109"/>
            <p:cNvGrpSpPr>
              <a:grpSpLocks/>
            </p:cNvGrpSpPr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109800" name="Rectangle 110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09801" name="Rectangle 111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09802" name="Line 112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03" name="Line 113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04" name="Line 114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05" name="Line 115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9799" name="Text Box 116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altLang="ko-KR" sz="1000">
                  <a:solidFill>
                    <a:schemeClr val="tx2"/>
                  </a:solidFill>
                  <a:latin typeface="Arial" pitchFamily="34" charset="0"/>
                  <a:ea typeface="굴림" pitchFamily="34" charset="-127"/>
                </a:rPr>
                <a:t>Host B</a:t>
              </a:r>
              <a:endParaRPr lang="en-US" altLang="ko-KR" sz="2000">
                <a:solidFill>
                  <a:schemeClr val="tx2"/>
                </a:solidFill>
                <a:ea typeface="굴림" pitchFamily="34" charset="-127"/>
              </a:endParaRPr>
            </a:p>
          </p:txBody>
        </p:sp>
      </p:grpSp>
      <p:sp>
        <p:nvSpPr>
          <p:cNvPr id="109584" name="Line 117"/>
          <p:cNvSpPr>
            <a:spLocks noChangeShapeType="1"/>
          </p:cNvSpPr>
          <p:nvPr/>
        </p:nvSpPr>
        <p:spPr bwMode="auto">
          <a:xfrm flipH="1">
            <a:off x="3844925" y="4321175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85" name="Line 118"/>
          <p:cNvSpPr>
            <a:spLocks noChangeShapeType="1"/>
          </p:cNvSpPr>
          <p:nvPr/>
        </p:nvSpPr>
        <p:spPr bwMode="auto">
          <a:xfrm flipH="1" flipV="1">
            <a:off x="5626100" y="4340225"/>
            <a:ext cx="7794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86" name="Line 119"/>
          <p:cNvSpPr>
            <a:spLocks noChangeShapeType="1"/>
          </p:cNvSpPr>
          <p:nvPr/>
        </p:nvSpPr>
        <p:spPr bwMode="auto">
          <a:xfrm flipH="1">
            <a:off x="5568950" y="3911600"/>
            <a:ext cx="1296988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87" name="Line 120"/>
          <p:cNvSpPr>
            <a:spLocks noChangeShapeType="1"/>
          </p:cNvSpPr>
          <p:nvPr/>
        </p:nvSpPr>
        <p:spPr bwMode="auto">
          <a:xfrm flipH="1">
            <a:off x="6824663" y="3930650"/>
            <a:ext cx="439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9588" name="Group 121"/>
          <p:cNvGrpSpPr>
            <a:grpSpLocks/>
          </p:cNvGrpSpPr>
          <p:nvPr/>
        </p:nvGrpSpPr>
        <p:grpSpPr bwMode="auto">
          <a:xfrm>
            <a:off x="6910388" y="3294063"/>
            <a:ext cx="981075" cy="901700"/>
            <a:chOff x="5850" y="13487"/>
            <a:chExt cx="2023" cy="1840"/>
          </a:xfrm>
        </p:grpSpPr>
        <p:sp>
          <p:nvSpPr>
            <p:cNvPr id="109758" name="Freeform 122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59" name="Freeform 123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60" name="Freeform 124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61" name="Freeform 125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62" name="Freeform 126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63" name="Freeform 127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64" name="Freeform 128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65" name="Freeform 129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66" name="Freeform 130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67" name="Freeform 131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68" name="Freeform 132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69" name="Freeform 133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70" name="Freeform 134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71" name="Freeform 135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72" name="Freeform 136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73" name="Freeform 137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74" name="Freeform 138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75" name="Freeform 139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76" name="Freeform 140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77" name="Freeform 141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78" name="Freeform 142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79" name="Freeform 143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80" name="Freeform 144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81" name="Freeform 145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82" name="Freeform 146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83" name="Freeform 147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84" name="Freeform 148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85" name="Freeform 149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86" name="Freeform 150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87" name="Rectangle 151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9788" name="Freeform 152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89" name="Freeform 153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90" name="Freeform 154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91" name="Freeform 155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92" name="Freeform 156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93" name="Freeform 157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94" name="Freeform 158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95" name="Freeform 159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96" name="Freeform 160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9589" name="Group 161"/>
          <p:cNvGrpSpPr>
            <a:grpSpLocks/>
          </p:cNvGrpSpPr>
          <p:nvPr/>
        </p:nvGrpSpPr>
        <p:grpSpPr bwMode="auto">
          <a:xfrm>
            <a:off x="7138988" y="3006725"/>
            <a:ext cx="649287" cy="904875"/>
            <a:chOff x="12762" y="10336"/>
            <a:chExt cx="1027" cy="1700"/>
          </a:xfrm>
        </p:grpSpPr>
        <p:sp>
          <p:nvSpPr>
            <p:cNvPr id="109752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9753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9754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55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56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57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9590" name="Group 168"/>
          <p:cNvGrpSpPr>
            <a:grpSpLocks/>
          </p:cNvGrpSpPr>
          <p:nvPr/>
        </p:nvGrpSpPr>
        <p:grpSpPr bwMode="auto">
          <a:xfrm>
            <a:off x="6196013" y="5273675"/>
            <a:ext cx="981075" cy="901700"/>
            <a:chOff x="5850" y="13487"/>
            <a:chExt cx="2023" cy="1840"/>
          </a:xfrm>
        </p:grpSpPr>
        <p:sp>
          <p:nvSpPr>
            <p:cNvPr id="109713" name="Freeform 169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14" name="Freeform 170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15" name="Freeform 171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16" name="Freeform 172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17" name="Freeform 173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18" name="Freeform 174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19" name="Freeform 175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20" name="Freeform 176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21" name="Freeform 177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22" name="Freeform 178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23" name="Freeform 179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24" name="Freeform 180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25" name="Freeform 181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26" name="Freeform 182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27" name="Freeform 183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28" name="Freeform 184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29" name="Freeform 185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30" name="Freeform 186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31" name="Freeform 187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32" name="Freeform 188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33" name="Freeform 189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34" name="Freeform 190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35" name="Freeform 191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36" name="Freeform 192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37" name="Freeform 193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38" name="Freeform 194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39" name="Freeform 195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40" name="Freeform 196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41" name="Freeform 197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42" name="Rectangle 198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9743" name="Freeform 199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44" name="Freeform 200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45" name="Freeform 201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46" name="Freeform 202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47" name="Freeform 203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48" name="Freeform 204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49" name="Freeform 205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50" name="Freeform 206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51" name="Freeform 207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9591" name="Group 208"/>
          <p:cNvGrpSpPr>
            <a:grpSpLocks/>
          </p:cNvGrpSpPr>
          <p:nvPr/>
        </p:nvGrpSpPr>
        <p:grpSpPr bwMode="auto">
          <a:xfrm>
            <a:off x="6653213" y="5081588"/>
            <a:ext cx="647700" cy="906462"/>
            <a:chOff x="12762" y="10336"/>
            <a:chExt cx="1027" cy="1700"/>
          </a:xfrm>
        </p:grpSpPr>
        <p:sp>
          <p:nvSpPr>
            <p:cNvPr id="109707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9708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9709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10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11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12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592" name="Line 215"/>
          <p:cNvSpPr>
            <a:spLocks noChangeShapeType="1"/>
          </p:cNvSpPr>
          <p:nvPr/>
        </p:nvSpPr>
        <p:spPr bwMode="auto">
          <a:xfrm flipH="1">
            <a:off x="3749675" y="2835275"/>
            <a:ext cx="295275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93" name="Text Box 216"/>
          <p:cNvSpPr txBox="1">
            <a:spLocks noChangeArrowheads="1"/>
          </p:cNvSpPr>
          <p:nvPr/>
        </p:nvSpPr>
        <p:spPr bwMode="auto">
          <a:xfrm>
            <a:off x="6781800" y="2535238"/>
            <a:ext cx="481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 sz="1400">
                <a:solidFill>
                  <a:srgbClr val="FF0000"/>
                </a:solidFill>
                <a:latin typeface="Symbol" pitchFamily="18" charset="2"/>
                <a:ea typeface="굴림" pitchFamily="34" charset="-127"/>
              </a:rPr>
              <a:t>l</a:t>
            </a:r>
            <a:r>
              <a:rPr lang="en-US" altLang="ko-KR" sz="1400" baseline="-2500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out</a:t>
            </a:r>
            <a:endParaRPr lang="en-US" altLang="ko-KR" sz="140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09594" name="Line 217"/>
          <p:cNvSpPr>
            <a:spLocks noChangeShapeType="1"/>
          </p:cNvSpPr>
          <p:nvPr/>
        </p:nvSpPr>
        <p:spPr bwMode="auto">
          <a:xfrm>
            <a:off x="7150100" y="2882900"/>
            <a:ext cx="200025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95" name="Line 218"/>
          <p:cNvSpPr>
            <a:spLocks noChangeShapeType="1"/>
          </p:cNvSpPr>
          <p:nvPr/>
        </p:nvSpPr>
        <p:spPr bwMode="auto">
          <a:xfrm flipH="1">
            <a:off x="5457825" y="3946525"/>
            <a:ext cx="24765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9596" name="Group 219"/>
          <p:cNvGrpSpPr>
            <a:grpSpLocks/>
          </p:cNvGrpSpPr>
          <p:nvPr/>
        </p:nvGrpSpPr>
        <p:grpSpPr bwMode="auto">
          <a:xfrm>
            <a:off x="4541838" y="4089400"/>
            <a:ext cx="1073150" cy="422275"/>
            <a:chOff x="9542" y="11900"/>
            <a:chExt cx="1624" cy="640"/>
          </a:xfrm>
        </p:grpSpPr>
        <p:sp>
          <p:nvSpPr>
            <p:cNvPr id="109685" name="Oval 220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9686" name="Line 221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87" name="Line 222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88" name="Rectangle 223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ko-KR" altLang="ko-KR" sz="2000">
                <a:solidFill>
                  <a:schemeClr val="tx2"/>
                </a:solidFill>
                <a:ea typeface="굴림" pitchFamily="34" charset="-127"/>
              </a:endParaRPr>
            </a:p>
          </p:txBody>
        </p:sp>
        <p:sp>
          <p:nvSpPr>
            <p:cNvPr id="109689" name="Rectangle 224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ko-KR" altLang="ko-KR" sz="2000">
                <a:solidFill>
                  <a:schemeClr val="tx2"/>
                </a:solidFill>
                <a:ea typeface="굴림" pitchFamily="34" charset="-127"/>
              </a:endParaRPr>
            </a:p>
          </p:txBody>
        </p:sp>
        <p:sp>
          <p:nvSpPr>
            <p:cNvPr id="109690" name="Oval 225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grpSp>
          <p:nvGrpSpPr>
            <p:cNvPr id="109691" name="Group 226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09704" name="Line 2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05" name="Line 2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06" name="Line 2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92" name="Group 230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09701" name="Line 2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02" name="Line 2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03" name="Line 2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93" name="Group 234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09694" name="Rectangle 235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09695" name="Line 236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96" name="Line 237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97" name="Line 238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98" name="Line 239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99" name="Line 240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700" name="Line 241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9597" name="Line 242"/>
          <p:cNvSpPr>
            <a:spLocks noChangeShapeType="1"/>
          </p:cNvSpPr>
          <p:nvPr/>
        </p:nvSpPr>
        <p:spPr bwMode="auto">
          <a:xfrm>
            <a:off x="5673725" y="3254375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9598" name="Group 243"/>
          <p:cNvGrpSpPr>
            <a:grpSpLocks/>
          </p:cNvGrpSpPr>
          <p:nvPr/>
        </p:nvGrpSpPr>
        <p:grpSpPr bwMode="auto">
          <a:xfrm>
            <a:off x="3625850" y="2930525"/>
            <a:ext cx="90488" cy="271463"/>
            <a:chOff x="10104" y="10005"/>
            <a:chExt cx="137" cy="411"/>
          </a:xfrm>
        </p:grpSpPr>
        <p:sp>
          <p:nvSpPr>
            <p:cNvPr id="109683" name="Oval 244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9684" name="Oval 245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</p:grpSp>
      <p:sp>
        <p:nvSpPr>
          <p:cNvPr id="109599" name="Text Box 246"/>
          <p:cNvSpPr txBox="1">
            <a:spLocks noChangeArrowheads="1"/>
          </p:cNvSpPr>
          <p:nvPr/>
        </p:nvSpPr>
        <p:spPr bwMode="auto">
          <a:xfrm>
            <a:off x="3884613" y="2949575"/>
            <a:ext cx="2057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altLang="ko-KR" sz="1400">
                <a:solidFill>
                  <a:srgbClr val="FF0000"/>
                </a:solidFill>
                <a:latin typeface="Symbol" pitchFamily="18" charset="2"/>
                <a:ea typeface="굴림" pitchFamily="34" charset="-127"/>
              </a:rPr>
              <a:t>l</a:t>
            </a:r>
            <a:r>
              <a:rPr lang="en-US" altLang="ko-KR" sz="140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'</a:t>
            </a:r>
            <a:r>
              <a:rPr lang="en-US" altLang="ko-KR" sz="1400" baseline="-2500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in </a:t>
            </a:r>
            <a:r>
              <a:rPr lang="en-US" altLang="ko-KR" sz="140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: original data, plus retransmitted data</a:t>
            </a:r>
            <a:endParaRPr lang="en-US" altLang="ko-KR" sz="140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09600" name="Line 247"/>
          <p:cNvSpPr>
            <a:spLocks noChangeShapeType="1"/>
          </p:cNvSpPr>
          <p:nvPr/>
        </p:nvSpPr>
        <p:spPr bwMode="auto">
          <a:xfrm flipH="1">
            <a:off x="3759200" y="3101975"/>
            <a:ext cx="30480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601" name="Oval 248"/>
          <p:cNvSpPr>
            <a:spLocks noChangeArrowheads="1"/>
          </p:cNvSpPr>
          <p:nvPr/>
        </p:nvSpPr>
        <p:spPr bwMode="auto">
          <a:xfrm>
            <a:off x="5235575" y="5000625"/>
            <a:ext cx="1065213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09602" name="Line 249"/>
          <p:cNvSpPr>
            <a:spLocks noChangeShapeType="1"/>
          </p:cNvSpPr>
          <p:nvPr/>
        </p:nvSpPr>
        <p:spPr bwMode="auto">
          <a:xfrm>
            <a:off x="5235575" y="4981575"/>
            <a:ext cx="1588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3" name="Line 250"/>
          <p:cNvSpPr>
            <a:spLocks noChangeShapeType="1"/>
          </p:cNvSpPr>
          <p:nvPr/>
        </p:nvSpPr>
        <p:spPr bwMode="auto">
          <a:xfrm>
            <a:off x="6300788" y="4981575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4" name="Rectangle 251"/>
          <p:cNvSpPr>
            <a:spLocks noChangeArrowheads="1"/>
          </p:cNvSpPr>
          <p:nvPr/>
        </p:nvSpPr>
        <p:spPr bwMode="auto">
          <a:xfrm>
            <a:off x="5235575" y="4981575"/>
            <a:ext cx="252413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ko-KR" altLang="ko-KR" sz="200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09605" name="Rectangle 252"/>
          <p:cNvSpPr>
            <a:spLocks noChangeArrowheads="1"/>
          </p:cNvSpPr>
          <p:nvPr/>
        </p:nvSpPr>
        <p:spPr bwMode="auto">
          <a:xfrm>
            <a:off x="5978525" y="4972050"/>
            <a:ext cx="322263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ko-KR" altLang="ko-KR" sz="200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09606" name="Oval 253"/>
          <p:cNvSpPr>
            <a:spLocks noChangeArrowheads="1"/>
          </p:cNvSpPr>
          <p:nvPr/>
        </p:nvSpPr>
        <p:spPr bwMode="auto">
          <a:xfrm>
            <a:off x="5216525" y="481330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109607" name="Group 254"/>
          <p:cNvGrpSpPr>
            <a:grpSpLocks/>
          </p:cNvGrpSpPr>
          <p:nvPr/>
        </p:nvGrpSpPr>
        <p:grpSpPr bwMode="auto">
          <a:xfrm>
            <a:off x="5483225" y="4873625"/>
            <a:ext cx="527050" cy="158750"/>
            <a:chOff x="2848" y="848"/>
            <a:chExt cx="140" cy="98"/>
          </a:xfrm>
        </p:grpSpPr>
        <p:sp>
          <p:nvSpPr>
            <p:cNvPr id="109680" name="Line 2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81" name="Line 2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82" name="Line 2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608" name="Group 258"/>
          <p:cNvGrpSpPr>
            <a:grpSpLocks/>
          </p:cNvGrpSpPr>
          <p:nvPr/>
        </p:nvGrpSpPr>
        <p:grpSpPr bwMode="auto">
          <a:xfrm flipV="1">
            <a:off x="5483225" y="4870450"/>
            <a:ext cx="527050" cy="160338"/>
            <a:chOff x="2848" y="848"/>
            <a:chExt cx="140" cy="98"/>
          </a:xfrm>
        </p:grpSpPr>
        <p:sp>
          <p:nvSpPr>
            <p:cNvPr id="109677" name="Line 2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78" name="Line 2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79" name="Line 2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609" name="Group 262"/>
          <p:cNvGrpSpPr>
            <a:grpSpLocks/>
          </p:cNvGrpSpPr>
          <p:nvPr/>
        </p:nvGrpSpPr>
        <p:grpSpPr bwMode="auto">
          <a:xfrm rot="7844936">
            <a:off x="5483226" y="5002212"/>
            <a:ext cx="322262" cy="239713"/>
            <a:chOff x="11283" y="10423"/>
            <a:chExt cx="475" cy="374"/>
          </a:xfrm>
        </p:grpSpPr>
        <p:sp>
          <p:nvSpPr>
            <p:cNvPr id="109670" name="Rectangle 263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9671" name="Line 264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72" name="Line 265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73" name="Line 266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74" name="Line 267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75" name="Line 268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76" name="Line 269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610" name="Line 270"/>
          <p:cNvSpPr>
            <a:spLocks noChangeShapeType="1"/>
          </p:cNvSpPr>
          <p:nvPr/>
        </p:nvSpPr>
        <p:spPr bwMode="auto">
          <a:xfrm flipH="1" flipV="1">
            <a:off x="4300538" y="5864225"/>
            <a:ext cx="198120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611" name="Line 271"/>
          <p:cNvSpPr>
            <a:spLocks noChangeShapeType="1"/>
          </p:cNvSpPr>
          <p:nvPr/>
        </p:nvSpPr>
        <p:spPr bwMode="auto">
          <a:xfrm flipH="1">
            <a:off x="4919663" y="5216525"/>
            <a:ext cx="620712" cy="65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612" name="Freeform 272"/>
          <p:cNvSpPr>
            <a:spLocks/>
          </p:cNvSpPr>
          <p:nvPr/>
        </p:nvSpPr>
        <p:spPr bwMode="auto">
          <a:xfrm>
            <a:off x="3671888" y="2968625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05"/>
              <a:gd name="T25" fmla="*/ 0 h 4500"/>
              <a:gd name="T26" fmla="*/ 5205 w 5205"/>
              <a:gd name="T27" fmla="*/ 4500 h 45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613" name="Oval 273"/>
          <p:cNvSpPr>
            <a:spLocks noChangeArrowheads="1"/>
          </p:cNvSpPr>
          <p:nvPr/>
        </p:nvSpPr>
        <p:spPr bwMode="auto">
          <a:xfrm>
            <a:off x="3475038" y="5800725"/>
            <a:ext cx="1062037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09614" name="Line 274"/>
          <p:cNvSpPr>
            <a:spLocks noChangeShapeType="1"/>
          </p:cNvSpPr>
          <p:nvPr/>
        </p:nvSpPr>
        <p:spPr bwMode="auto">
          <a:xfrm>
            <a:off x="3475038" y="5781675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15" name="Line 275"/>
          <p:cNvSpPr>
            <a:spLocks noChangeShapeType="1"/>
          </p:cNvSpPr>
          <p:nvPr/>
        </p:nvSpPr>
        <p:spPr bwMode="auto">
          <a:xfrm>
            <a:off x="4537075" y="5781675"/>
            <a:ext cx="1588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16" name="Rectangle 276"/>
          <p:cNvSpPr>
            <a:spLocks noChangeArrowheads="1"/>
          </p:cNvSpPr>
          <p:nvPr/>
        </p:nvSpPr>
        <p:spPr bwMode="auto">
          <a:xfrm>
            <a:off x="3475038" y="5781675"/>
            <a:ext cx="250825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ko-KR" altLang="ko-KR" sz="200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09617" name="Rectangle 277"/>
          <p:cNvSpPr>
            <a:spLocks noChangeArrowheads="1"/>
          </p:cNvSpPr>
          <p:nvPr/>
        </p:nvSpPr>
        <p:spPr bwMode="auto">
          <a:xfrm>
            <a:off x="4214813" y="5772150"/>
            <a:ext cx="322262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ko-KR" altLang="ko-KR" sz="200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09618" name="Oval 278"/>
          <p:cNvSpPr>
            <a:spLocks noChangeArrowheads="1"/>
          </p:cNvSpPr>
          <p:nvPr/>
        </p:nvSpPr>
        <p:spPr bwMode="auto">
          <a:xfrm>
            <a:off x="3463925" y="561340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109619" name="Group 279"/>
          <p:cNvGrpSpPr>
            <a:grpSpLocks/>
          </p:cNvGrpSpPr>
          <p:nvPr/>
        </p:nvGrpSpPr>
        <p:grpSpPr bwMode="auto">
          <a:xfrm>
            <a:off x="3721100" y="5673725"/>
            <a:ext cx="525463" cy="158750"/>
            <a:chOff x="2848" y="848"/>
            <a:chExt cx="140" cy="98"/>
          </a:xfrm>
        </p:grpSpPr>
        <p:sp>
          <p:nvSpPr>
            <p:cNvPr id="109667" name="Line 28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68" name="Line 28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69" name="Line 28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620" name="Group 283"/>
          <p:cNvGrpSpPr>
            <a:grpSpLocks/>
          </p:cNvGrpSpPr>
          <p:nvPr/>
        </p:nvGrpSpPr>
        <p:grpSpPr bwMode="auto">
          <a:xfrm flipV="1">
            <a:off x="3721100" y="5670550"/>
            <a:ext cx="525463" cy="158750"/>
            <a:chOff x="2848" y="848"/>
            <a:chExt cx="140" cy="98"/>
          </a:xfrm>
        </p:grpSpPr>
        <p:sp>
          <p:nvSpPr>
            <p:cNvPr id="109664" name="Line 28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65" name="Line 28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66" name="Line 28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621" name="Group 287"/>
          <p:cNvGrpSpPr>
            <a:grpSpLocks/>
          </p:cNvGrpSpPr>
          <p:nvPr/>
        </p:nvGrpSpPr>
        <p:grpSpPr bwMode="auto">
          <a:xfrm>
            <a:off x="3538538" y="5740400"/>
            <a:ext cx="315912" cy="247650"/>
            <a:chOff x="11283" y="10423"/>
            <a:chExt cx="475" cy="374"/>
          </a:xfrm>
        </p:grpSpPr>
        <p:sp>
          <p:nvSpPr>
            <p:cNvPr id="109657" name="Rectangle 288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9658" name="Line 289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59" name="Line 290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60" name="Line 291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61" name="Line 292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62" name="Line 293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63" name="Line 294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622" name="Oval 295"/>
          <p:cNvSpPr>
            <a:spLocks noChangeArrowheads="1"/>
          </p:cNvSpPr>
          <p:nvPr/>
        </p:nvSpPr>
        <p:spPr bwMode="auto">
          <a:xfrm>
            <a:off x="2835275" y="4867275"/>
            <a:ext cx="1063625" cy="23336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09623" name="Line 296"/>
          <p:cNvSpPr>
            <a:spLocks noChangeShapeType="1"/>
          </p:cNvSpPr>
          <p:nvPr/>
        </p:nvSpPr>
        <p:spPr bwMode="auto">
          <a:xfrm>
            <a:off x="2835275" y="4848225"/>
            <a:ext cx="1588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24" name="Line 297"/>
          <p:cNvSpPr>
            <a:spLocks noChangeShapeType="1"/>
          </p:cNvSpPr>
          <p:nvPr/>
        </p:nvSpPr>
        <p:spPr bwMode="auto">
          <a:xfrm>
            <a:off x="3898900" y="4848225"/>
            <a:ext cx="0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25" name="Rectangle 298"/>
          <p:cNvSpPr>
            <a:spLocks noChangeArrowheads="1"/>
          </p:cNvSpPr>
          <p:nvPr/>
        </p:nvSpPr>
        <p:spPr bwMode="auto">
          <a:xfrm>
            <a:off x="2835275" y="4848225"/>
            <a:ext cx="252413" cy="141288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ko-KR" altLang="ko-KR" sz="200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09626" name="Rectangle 299"/>
          <p:cNvSpPr>
            <a:spLocks noChangeArrowheads="1"/>
          </p:cNvSpPr>
          <p:nvPr/>
        </p:nvSpPr>
        <p:spPr bwMode="auto">
          <a:xfrm>
            <a:off x="3576638" y="4838700"/>
            <a:ext cx="322262" cy="141288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ko-KR" altLang="ko-KR" sz="200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09627" name="Oval 300"/>
          <p:cNvSpPr>
            <a:spLocks noChangeArrowheads="1"/>
          </p:cNvSpPr>
          <p:nvPr/>
        </p:nvSpPr>
        <p:spPr bwMode="auto">
          <a:xfrm>
            <a:off x="2825750" y="46799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109628" name="Group 301"/>
          <p:cNvGrpSpPr>
            <a:grpSpLocks/>
          </p:cNvGrpSpPr>
          <p:nvPr/>
        </p:nvGrpSpPr>
        <p:grpSpPr bwMode="auto">
          <a:xfrm>
            <a:off x="3082925" y="4740275"/>
            <a:ext cx="525463" cy="158750"/>
            <a:chOff x="2848" y="848"/>
            <a:chExt cx="140" cy="98"/>
          </a:xfrm>
        </p:grpSpPr>
        <p:sp>
          <p:nvSpPr>
            <p:cNvPr id="109654" name="Line 30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55" name="Line 30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56" name="Line 30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629" name="Group 305"/>
          <p:cNvGrpSpPr>
            <a:grpSpLocks/>
          </p:cNvGrpSpPr>
          <p:nvPr/>
        </p:nvGrpSpPr>
        <p:grpSpPr bwMode="auto">
          <a:xfrm flipV="1">
            <a:off x="3082925" y="4737100"/>
            <a:ext cx="525463" cy="158750"/>
            <a:chOff x="2848" y="848"/>
            <a:chExt cx="140" cy="98"/>
          </a:xfrm>
        </p:grpSpPr>
        <p:sp>
          <p:nvSpPr>
            <p:cNvPr id="109651" name="Line 30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52" name="Line 30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53" name="Line 30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9630" name="Line 309"/>
          <p:cNvSpPr>
            <a:spLocks noChangeShapeType="1"/>
          </p:cNvSpPr>
          <p:nvPr/>
        </p:nvSpPr>
        <p:spPr bwMode="auto">
          <a:xfrm flipH="1">
            <a:off x="2195513" y="5064125"/>
            <a:ext cx="868362" cy="811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9631" name="Group 310"/>
          <p:cNvGrpSpPr>
            <a:grpSpLocks/>
          </p:cNvGrpSpPr>
          <p:nvPr/>
        </p:nvGrpSpPr>
        <p:grpSpPr bwMode="auto">
          <a:xfrm rot="8027572">
            <a:off x="3178176" y="4668837"/>
            <a:ext cx="322262" cy="239713"/>
            <a:chOff x="11283" y="10423"/>
            <a:chExt cx="475" cy="374"/>
          </a:xfrm>
        </p:grpSpPr>
        <p:sp>
          <p:nvSpPr>
            <p:cNvPr id="109644" name="Rectangle 31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9645" name="Line 31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46" name="Line 31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47" name="Line 31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48" name="Line 31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49" name="Line 31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50" name="Line 31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632" name="Freeform 318"/>
          <p:cNvSpPr>
            <a:spLocks/>
          </p:cNvSpPr>
          <p:nvPr/>
        </p:nvSpPr>
        <p:spPr bwMode="auto">
          <a:xfrm>
            <a:off x="2033588" y="3006725"/>
            <a:ext cx="5067300" cy="293370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80"/>
              <a:gd name="T19" fmla="*/ 0 h 4620"/>
              <a:gd name="T20" fmla="*/ 7980 w 7980"/>
              <a:gd name="T21" fmla="*/ 4620 h 46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633" name="Freeform 319"/>
          <p:cNvSpPr>
            <a:spLocks/>
          </p:cNvSpPr>
          <p:nvPr/>
        </p:nvSpPr>
        <p:spPr bwMode="auto">
          <a:xfrm>
            <a:off x="1633538" y="3101975"/>
            <a:ext cx="5743575" cy="2886075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45"/>
              <a:gd name="T25" fmla="*/ 0 h 4545"/>
              <a:gd name="T26" fmla="*/ 9045 w 9045"/>
              <a:gd name="T27" fmla="*/ 4545 h 45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634" name="Freeform 320"/>
          <p:cNvSpPr>
            <a:spLocks/>
          </p:cNvSpPr>
          <p:nvPr/>
        </p:nvSpPr>
        <p:spPr bwMode="auto">
          <a:xfrm>
            <a:off x="1757363" y="3149600"/>
            <a:ext cx="5791200" cy="266700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20"/>
              <a:gd name="T19" fmla="*/ 0 h 4201"/>
              <a:gd name="T20" fmla="*/ 9120 w 9120"/>
              <a:gd name="T21" fmla="*/ 4201 h 4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9635" name="Group 321"/>
          <p:cNvGrpSpPr>
            <a:grpSpLocks/>
          </p:cNvGrpSpPr>
          <p:nvPr/>
        </p:nvGrpSpPr>
        <p:grpSpPr bwMode="auto">
          <a:xfrm>
            <a:off x="1587500" y="4902200"/>
            <a:ext cx="90488" cy="271463"/>
            <a:chOff x="10104" y="10005"/>
            <a:chExt cx="137" cy="411"/>
          </a:xfrm>
        </p:grpSpPr>
        <p:sp>
          <p:nvSpPr>
            <p:cNvPr id="109642" name="Oval 322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9643" name="Oval 323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</p:grpSp>
      <p:grpSp>
        <p:nvGrpSpPr>
          <p:cNvPr id="109636" name="Group 324"/>
          <p:cNvGrpSpPr>
            <a:grpSpLocks/>
          </p:cNvGrpSpPr>
          <p:nvPr/>
        </p:nvGrpSpPr>
        <p:grpSpPr bwMode="auto">
          <a:xfrm>
            <a:off x="7043738" y="5138738"/>
            <a:ext cx="92075" cy="271462"/>
            <a:chOff x="10104" y="10005"/>
            <a:chExt cx="137" cy="411"/>
          </a:xfrm>
        </p:grpSpPr>
        <p:sp>
          <p:nvSpPr>
            <p:cNvPr id="109640" name="Oval 32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9641" name="Oval 32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</p:grpSp>
      <p:grpSp>
        <p:nvGrpSpPr>
          <p:cNvPr id="109637" name="Group 327"/>
          <p:cNvGrpSpPr>
            <a:grpSpLocks/>
          </p:cNvGrpSpPr>
          <p:nvPr/>
        </p:nvGrpSpPr>
        <p:grpSpPr bwMode="auto">
          <a:xfrm>
            <a:off x="7491413" y="3081338"/>
            <a:ext cx="90487" cy="271462"/>
            <a:chOff x="10104" y="10005"/>
            <a:chExt cx="137" cy="411"/>
          </a:xfrm>
        </p:grpSpPr>
        <p:sp>
          <p:nvSpPr>
            <p:cNvPr id="109638" name="Oval 32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09639" name="Oval 32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</p:grpSp>
      <p:sp>
        <p:nvSpPr>
          <p:cNvPr id="331" name="TextBox 330"/>
          <p:cNvSpPr txBox="1"/>
          <p:nvPr/>
        </p:nvSpPr>
        <p:spPr>
          <a:xfrm>
            <a:off x="3382521" y="6039372"/>
            <a:ext cx="138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Shared link capacity C</a:t>
            </a:r>
            <a:endParaRPr lang="zh-CN" altLang="en-US" dirty="0"/>
          </a:p>
        </p:txBody>
      </p:sp>
      <p:sp>
        <p:nvSpPr>
          <p:cNvPr id="332" name="TextBox 331"/>
          <p:cNvSpPr txBox="1"/>
          <p:nvPr/>
        </p:nvSpPr>
        <p:spPr>
          <a:xfrm>
            <a:off x="2119778" y="4156142"/>
            <a:ext cx="138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Shared link capacity C</a:t>
            </a:r>
            <a:endParaRPr lang="zh-CN" altLang="en-US" dirty="0"/>
          </a:p>
        </p:txBody>
      </p:sp>
      <p:sp>
        <p:nvSpPr>
          <p:cNvPr id="333" name="TextBox 332"/>
          <p:cNvSpPr txBox="1"/>
          <p:nvPr/>
        </p:nvSpPr>
        <p:spPr>
          <a:xfrm>
            <a:off x="6060407" y="4624228"/>
            <a:ext cx="138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Shared link capacity C</a:t>
            </a:r>
            <a:endParaRPr lang="zh-CN" altLang="en-US" dirty="0"/>
          </a:p>
        </p:txBody>
      </p:sp>
      <p:sp>
        <p:nvSpPr>
          <p:cNvPr id="334" name="TextBox 333"/>
          <p:cNvSpPr txBox="1"/>
          <p:nvPr/>
        </p:nvSpPr>
        <p:spPr>
          <a:xfrm>
            <a:off x="4242492" y="4330314"/>
            <a:ext cx="138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Shared link capacity C</a:t>
            </a:r>
            <a:endParaRPr lang="zh-CN" altLang="en-US" dirty="0"/>
          </a:p>
        </p:txBody>
      </p:sp>
      <p:sp>
        <p:nvSpPr>
          <p:cNvPr id="335" name="TextBox 334"/>
          <p:cNvSpPr txBox="1"/>
          <p:nvPr/>
        </p:nvSpPr>
        <p:spPr>
          <a:xfrm>
            <a:off x="3617844" y="4552123"/>
            <a:ext cx="41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R</a:t>
            </a:r>
            <a:r>
              <a:rPr lang="en-US" altLang="zh-CN" baseline="-25000" dirty="0" smtClean="0">
                <a:solidFill>
                  <a:schemeClr val="accent6"/>
                </a:solidFill>
              </a:rPr>
              <a:t>4</a:t>
            </a:r>
            <a:endParaRPr lang="zh-CN" altLang="en-US" baseline="-25000" dirty="0">
              <a:solidFill>
                <a:schemeClr val="accent6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820478" y="3896139"/>
            <a:ext cx="41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R</a:t>
            </a:r>
            <a:r>
              <a:rPr lang="en-US" altLang="zh-CN" baseline="-25000" dirty="0" smtClean="0">
                <a:solidFill>
                  <a:schemeClr val="accent6"/>
                </a:solidFill>
              </a:rPr>
              <a:t>1</a:t>
            </a:r>
            <a:endParaRPr lang="zh-CN" altLang="en-US" baseline="-25000" dirty="0">
              <a:solidFill>
                <a:schemeClr val="accent6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705060" y="5138530"/>
            <a:ext cx="41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R</a:t>
            </a:r>
            <a:r>
              <a:rPr lang="en-US" altLang="zh-CN" baseline="-25000" dirty="0" smtClean="0">
                <a:solidFill>
                  <a:schemeClr val="accent6"/>
                </a:solidFill>
              </a:rPr>
              <a:t>2</a:t>
            </a:r>
            <a:endParaRPr lang="zh-CN" altLang="en-US" baseline="-25000" dirty="0">
              <a:solidFill>
                <a:schemeClr val="accent6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3925955" y="5416826"/>
            <a:ext cx="41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R</a:t>
            </a:r>
            <a:r>
              <a:rPr lang="en-US" altLang="zh-CN" baseline="-25000" dirty="0" smtClean="0">
                <a:solidFill>
                  <a:schemeClr val="accent6"/>
                </a:solidFill>
              </a:rPr>
              <a:t>3</a:t>
            </a:r>
            <a:endParaRPr lang="zh-CN" altLang="en-US" baseline="-25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Transport Layer</a:t>
            </a:r>
            <a:endParaRPr lang="en-US" altLang="ko-KR" dirty="0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105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B59F552E-5AB7-499C-A7AA-3646B3A98B42}" type="slidenum">
              <a:rPr lang="en-US" altLang="ko-KR" smtClean="0">
                <a:ea typeface="굴림" pitchFamily="34" charset="-127"/>
              </a:rPr>
              <a:pPr/>
              <a:t>94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ea typeface="굴림" pitchFamily="34" charset="-127"/>
              </a:rPr>
              <a:t>Causes/costs of congestion: scenario 3</a:t>
            </a:r>
            <a:r>
              <a:rPr lang="en-US" altLang="ko-KR" dirty="0" smtClean="0">
                <a:ea typeface="굴림" pitchFamily="34" charset="-127"/>
              </a:rPr>
              <a:t> </a:t>
            </a:r>
          </a:p>
        </p:txBody>
      </p:sp>
      <p:sp>
        <p:nvSpPr>
          <p:cNvPr id="110597" name="Rectangle 3"/>
          <p:cNvSpPr>
            <a:spLocks noChangeArrowheads="1"/>
          </p:cNvSpPr>
          <p:nvPr/>
        </p:nvSpPr>
        <p:spPr bwMode="auto">
          <a:xfrm>
            <a:off x="333375" y="5153025"/>
            <a:ext cx="8267700" cy="40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10598" name="Rectangle 4"/>
          <p:cNvSpPr>
            <a:spLocks noChangeArrowheads="1"/>
          </p:cNvSpPr>
          <p:nvPr/>
        </p:nvSpPr>
        <p:spPr bwMode="auto">
          <a:xfrm>
            <a:off x="654050" y="4581524"/>
            <a:ext cx="7781925" cy="1583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400" dirty="0">
                <a:solidFill>
                  <a:srgbClr val="FF0000"/>
                </a:solidFill>
                <a:ea typeface="굴림" pitchFamily="34" charset="-127"/>
              </a:rPr>
              <a:t>Another “cost” of congestion:</a:t>
            </a:r>
            <a:r>
              <a:rPr lang="en-US" altLang="ko-KR" sz="2400" dirty="0">
                <a:ea typeface="굴림" pitchFamily="34" charset="-127"/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ko-KR" sz="2400" dirty="0">
                <a:ea typeface="굴림" pitchFamily="34" charset="-127"/>
              </a:rPr>
              <a:t>when packet dropped, any </a:t>
            </a:r>
            <a:r>
              <a:rPr lang="en-US" altLang="ko-KR" sz="2400" dirty="0">
                <a:latin typeface="+mn-lt"/>
                <a:ea typeface="굴림" pitchFamily="34" charset="-127"/>
              </a:rPr>
              <a:t>“</a:t>
            </a:r>
            <a:r>
              <a:rPr lang="en-US" altLang="ko-KR" sz="2400" dirty="0" smtClean="0">
                <a:latin typeface="+mn-lt"/>
                <a:ea typeface="굴림" pitchFamily="34" charset="-127"/>
              </a:rPr>
              <a:t>upstream</a:t>
            </a:r>
            <a:r>
              <a:rPr lang="en-US" altLang="ko-KR" sz="2400" dirty="0" smtClean="0">
                <a:ea typeface="굴림" pitchFamily="34" charset="-127"/>
              </a:rPr>
              <a:t>” </a:t>
            </a:r>
            <a:r>
              <a:rPr lang="en-US" altLang="ko-KR" sz="2400" dirty="0">
                <a:ea typeface="굴림" pitchFamily="34" charset="-127"/>
              </a:rPr>
              <a:t>transmission capacity used for that packet was wasted!</a:t>
            </a:r>
          </a:p>
        </p:txBody>
      </p:sp>
      <p:pic>
        <p:nvPicPr>
          <p:cNvPr id="110599" name="Picture 5" descr="congestion_perf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25" y="1562100"/>
            <a:ext cx="442118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600" name="Line 8"/>
          <p:cNvSpPr>
            <a:spLocks noChangeShapeType="1"/>
          </p:cNvSpPr>
          <p:nvPr/>
        </p:nvSpPr>
        <p:spPr bwMode="auto">
          <a:xfrm flipH="1">
            <a:off x="6011863" y="2141538"/>
            <a:ext cx="403225" cy="452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 flipH="1">
            <a:off x="6223000" y="214153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0602" name="Group 10"/>
          <p:cNvGrpSpPr>
            <a:grpSpLocks/>
          </p:cNvGrpSpPr>
          <p:nvPr/>
        </p:nvGrpSpPr>
        <p:grpSpPr bwMode="auto">
          <a:xfrm>
            <a:off x="5886450" y="1446213"/>
            <a:ext cx="428625" cy="784225"/>
            <a:chOff x="12464" y="10193"/>
            <a:chExt cx="1481" cy="2272"/>
          </a:xfrm>
        </p:grpSpPr>
        <p:grpSp>
          <p:nvGrpSpPr>
            <p:cNvPr id="110862" name="Group 11"/>
            <p:cNvGrpSpPr>
              <a:grpSpLocks/>
            </p:cNvGrpSpPr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110871" name="Freeform 12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72" name="Freeform 13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73" name="Freeform 14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74" name="Freeform 15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75" name="Freeform 16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76" name="Freeform 17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77" name="Freeform 18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78" name="Freeform 19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79" name="Freeform 20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80" name="Freeform 21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81" name="Freeform 22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82" name="Freeform 23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83" name="Freeform 24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84" name="Freeform 25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85" name="Freeform 26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86" name="Freeform 27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87" name="Freeform 28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88" name="Freeform 29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89" name="Freeform 30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90" name="Freeform 31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91" name="Freeform 32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92" name="Freeform 33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93" name="Freeform 34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94" name="Freeform 35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95" name="Freeform 36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96" name="Freeform 37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97" name="Freeform 38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98" name="Freeform 39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99" name="Freeform 40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00" name="Rectangle 41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10901" name="Freeform 42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02" name="Freeform 43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03" name="Freeform 44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04" name="Freeform 45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05" name="Freeform 46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06" name="Freeform 47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07" name="Freeform 48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08" name="Freeform 49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09" name="Freeform 50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0863" name="Group 51"/>
            <p:cNvGrpSpPr>
              <a:grpSpLocks/>
            </p:cNvGrpSpPr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110865" name="Rectangle 52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10866" name="Rectangle 53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10867" name="Line 54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68" name="Line 55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69" name="Line 56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70" name="Line 57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0864" name="Text Box 58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altLang="ko-KR" sz="1000">
                  <a:solidFill>
                    <a:schemeClr val="tx2"/>
                  </a:solidFill>
                  <a:latin typeface="Arial" pitchFamily="34" charset="0"/>
                  <a:ea typeface="굴림" pitchFamily="34" charset="-127"/>
                </a:rPr>
                <a:t>Host A</a:t>
              </a:r>
              <a:endParaRPr lang="en-US" altLang="ko-KR" sz="2000">
                <a:solidFill>
                  <a:schemeClr val="tx2"/>
                </a:solidFill>
                <a:ea typeface="굴림" pitchFamily="34" charset="-127"/>
              </a:endParaRPr>
            </a:p>
          </p:txBody>
        </p:sp>
      </p:grpSp>
      <p:sp>
        <p:nvSpPr>
          <p:cNvPr id="110603" name="Line 60"/>
          <p:cNvSpPr>
            <a:spLocks noChangeShapeType="1"/>
          </p:cNvSpPr>
          <p:nvPr/>
        </p:nvSpPr>
        <p:spPr bwMode="auto">
          <a:xfrm flipH="1">
            <a:off x="5419725" y="3175000"/>
            <a:ext cx="63817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0604" name="Group 61"/>
          <p:cNvGrpSpPr>
            <a:grpSpLocks/>
          </p:cNvGrpSpPr>
          <p:nvPr/>
        </p:nvGrpSpPr>
        <p:grpSpPr bwMode="auto">
          <a:xfrm>
            <a:off x="5008563" y="2474913"/>
            <a:ext cx="428625" cy="784225"/>
            <a:chOff x="12464" y="10193"/>
            <a:chExt cx="1481" cy="2272"/>
          </a:xfrm>
        </p:grpSpPr>
        <p:grpSp>
          <p:nvGrpSpPr>
            <p:cNvPr id="110814" name="Group 62"/>
            <p:cNvGrpSpPr>
              <a:grpSpLocks/>
            </p:cNvGrpSpPr>
            <p:nvPr/>
          </p:nvGrpSpPr>
          <p:grpSpPr bwMode="auto">
            <a:xfrm>
              <a:off x="12464" y="11102"/>
              <a:ext cx="1481" cy="1363"/>
              <a:chOff x="5850" y="13487"/>
              <a:chExt cx="2023" cy="1840"/>
            </a:xfrm>
          </p:grpSpPr>
          <p:sp>
            <p:nvSpPr>
              <p:cNvPr id="110823" name="Freeform 63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24" name="Freeform 64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25" name="Freeform 65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26" name="Freeform 66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27" name="Freeform 67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28" name="Freeform 68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29" name="Freeform 69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30" name="Freeform 70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31" name="Freeform 71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32" name="Freeform 72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33" name="Freeform 73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34" name="Freeform 74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35" name="Freeform 75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36" name="Freeform 76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37" name="Freeform 77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38" name="Freeform 78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39" name="Freeform 79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40" name="Freeform 80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41" name="Freeform 81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42" name="Freeform 82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43" name="Freeform 83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44" name="Freeform 84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45" name="Freeform 85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46" name="Freeform 86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47" name="Freeform 87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48" name="Freeform 88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49" name="Freeform 89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50" name="Freeform 90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51" name="Freeform 91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52" name="Rectangle 92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10853" name="Freeform 93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54" name="Freeform 94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55" name="Freeform 95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56" name="Freeform 96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57" name="Freeform 97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58" name="Freeform 98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59" name="Freeform 99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60" name="Freeform 100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61" name="Freeform 101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0815" name="Group 102"/>
            <p:cNvGrpSpPr>
              <a:grpSpLocks/>
            </p:cNvGrpSpPr>
            <p:nvPr/>
          </p:nvGrpSpPr>
          <p:grpSpPr bwMode="auto">
            <a:xfrm>
              <a:off x="12806" y="10667"/>
              <a:ext cx="983" cy="1369"/>
              <a:chOff x="12762" y="10336"/>
              <a:chExt cx="1027" cy="1700"/>
            </a:xfrm>
          </p:grpSpPr>
          <p:sp>
            <p:nvSpPr>
              <p:cNvPr id="110817" name="Rectangle 103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10818" name="Rectangle 104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10819" name="Line 105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20" name="Line 106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21" name="Line 107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822" name="Line 108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0816" name="Text Box 109"/>
            <p:cNvSpPr txBox="1">
              <a:spLocks noChangeArrowheads="1"/>
            </p:cNvSpPr>
            <p:nvPr/>
          </p:nvSpPr>
          <p:spPr bwMode="auto">
            <a:xfrm>
              <a:off x="12809" y="10193"/>
              <a:ext cx="95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altLang="ko-KR" sz="1000">
                  <a:solidFill>
                    <a:schemeClr val="tx2"/>
                  </a:solidFill>
                  <a:latin typeface="Arial" pitchFamily="34" charset="0"/>
                  <a:ea typeface="굴림" pitchFamily="34" charset="-127"/>
                </a:rPr>
                <a:t>Host B</a:t>
              </a:r>
              <a:endParaRPr lang="en-US" altLang="ko-KR" sz="2000">
                <a:solidFill>
                  <a:schemeClr val="tx2"/>
                </a:solidFill>
                <a:ea typeface="굴림" pitchFamily="34" charset="-127"/>
              </a:endParaRPr>
            </a:p>
          </p:txBody>
        </p:sp>
      </p:grpSp>
      <p:sp>
        <p:nvSpPr>
          <p:cNvPr id="110605" name="Line 110"/>
          <p:cNvSpPr>
            <a:spLocks noChangeShapeType="1"/>
          </p:cNvSpPr>
          <p:nvPr/>
        </p:nvSpPr>
        <p:spPr bwMode="auto">
          <a:xfrm flipH="1">
            <a:off x="6223000" y="2365375"/>
            <a:ext cx="317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06" name="Line 111"/>
          <p:cNvSpPr>
            <a:spLocks noChangeShapeType="1"/>
          </p:cNvSpPr>
          <p:nvPr/>
        </p:nvSpPr>
        <p:spPr bwMode="auto">
          <a:xfrm flipH="1" flipV="1">
            <a:off x="7002463" y="2374900"/>
            <a:ext cx="3397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07" name="Line 112"/>
          <p:cNvSpPr>
            <a:spLocks noChangeShapeType="1"/>
          </p:cNvSpPr>
          <p:nvPr/>
        </p:nvSpPr>
        <p:spPr bwMode="auto">
          <a:xfrm flipH="1">
            <a:off x="6977063" y="2151063"/>
            <a:ext cx="566737" cy="676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08" name="Line 113"/>
          <p:cNvSpPr>
            <a:spLocks noChangeShapeType="1"/>
          </p:cNvSpPr>
          <p:nvPr/>
        </p:nvSpPr>
        <p:spPr bwMode="auto">
          <a:xfrm flipH="1">
            <a:off x="7524750" y="216058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0609" name="Group 114"/>
          <p:cNvGrpSpPr>
            <a:grpSpLocks/>
          </p:cNvGrpSpPr>
          <p:nvPr/>
        </p:nvGrpSpPr>
        <p:grpSpPr bwMode="auto">
          <a:xfrm>
            <a:off x="7562850" y="1828800"/>
            <a:ext cx="428625" cy="471488"/>
            <a:chOff x="5850" y="13487"/>
            <a:chExt cx="2023" cy="1840"/>
          </a:xfrm>
        </p:grpSpPr>
        <p:sp>
          <p:nvSpPr>
            <p:cNvPr id="110775" name="Freeform 115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76" name="Freeform 116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77" name="Freeform 117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78" name="Freeform 118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79" name="Freeform 119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80" name="Freeform 120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81" name="Freeform 121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82" name="Freeform 122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83" name="Freeform 123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84" name="Freeform 124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85" name="Freeform 125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86" name="Freeform 126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87" name="Freeform 127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88" name="Freeform 128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89" name="Freeform 129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90" name="Freeform 130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91" name="Freeform 131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92" name="Freeform 132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93" name="Freeform 133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94" name="Freeform 134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95" name="Freeform 135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96" name="Freeform 136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97" name="Freeform 137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98" name="Freeform 138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99" name="Freeform 139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00" name="Freeform 140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01" name="Freeform 141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02" name="Freeform 142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03" name="Freeform 143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04" name="Rectangle 144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10805" name="Freeform 145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06" name="Freeform 146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07" name="Freeform 147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08" name="Freeform 148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09" name="Freeform 149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10" name="Freeform 150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11" name="Freeform 151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12" name="Freeform 152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13" name="Freeform 153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0610" name="Group 154"/>
          <p:cNvGrpSpPr>
            <a:grpSpLocks/>
          </p:cNvGrpSpPr>
          <p:nvPr/>
        </p:nvGrpSpPr>
        <p:grpSpPr bwMode="auto">
          <a:xfrm>
            <a:off x="7662863" y="1679575"/>
            <a:ext cx="284162" cy="471488"/>
            <a:chOff x="12762" y="10336"/>
            <a:chExt cx="1027" cy="1700"/>
          </a:xfrm>
        </p:grpSpPr>
        <p:sp>
          <p:nvSpPr>
            <p:cNvPr id="110769" name="Rectangle 155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10770" name="Rectangle 156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10771" name="Line 157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72" name="Line 158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73" name="Line 159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74" name="Line 160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0611" name="Group 161"/>
          <p:cNvGrpSpPr>
            <a:grpSpLocks/>
          </p:cNvGrpSpPr>
          <p:nvPr/>
        </p:nvGrpSpPr>
        <p:grpSpPr bwMode="auto">
          <a:xfrm>
            <a:off x="7250113" y="2862263"/>
            <a:ext cx="428625" cy="469900"/>
            <a:chOff x="5850" y="13487"/>
            <a:chExt cx="2023" cy="1840"/>
          </a:xfrm>
        </p:grpSpPr>
        <p:sp>
          <p:nvSpPr>
            <p:cNvPr id="110730" name="Freeform 162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31" name="Freeform 163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32" name="Freeform 164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33" name="Freeform 165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34" name="Freeform 166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35" name="Freeform 167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36" name="Freeform 168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37" name="Freeform 169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38" name="Freeform 170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39" name="Freeform 171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40" name="Freeform 172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41" name="Freeform 173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42" name="Freeform 174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43" name="Freeform 175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44" name="Freeform 176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45" name="Freeform 177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46" name="Freeform 178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47" name="Freeform 179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48" name="Freeform 180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49" name="Freeform 181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50" name="Freeform 182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51" name="Freeform 183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52" name="Freeform 184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53" name="Freeform 185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54" name="Freeform 186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55" name="Freeform 187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56" name="Freeform 188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57" name="Freeform 189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58" name="Freeform 190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59" name="Rectangle 191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10760" name="Freeform 192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61" name="Freeform 193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62" name="Freeform 194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63" name="Freeform 195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64" name="Freeform 196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65" name="Freeform 197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66" name="Freeform 198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67" name="Freeform 199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68" name="Freeform 200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0612" name="Group 201"/>
          <p:cNvGrpSpPr>
            <a:grpSpLocks/>
          </p:cNvGrpSpPr>
          <p:nvPr/>
        </p:nvGrpSpPr>
        <p:grpSpPr bwMode="auto">
          <a:xfrm>
            <a:off x="7450138" y="2762250"/>
            <a:ext cx="282575" cy="471488"/>
            <a:chOff x="12762" y="10336"/>
            <a:chExt cx="1027" cy="1700"/>
          </a:xfrm>
        </p:grpSpPr>
        <p:sp>
          <p:nvSpPr>
            <p:cNvPr id="110724" name="Rectangle 20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10725" name="Rectangle 20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10726" name="Line 20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27" name="Line 20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28" name="Line 20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29" name="Line 20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13" name="Text Box 209"/>
          <p:cNvSpPr txBox="1">
            <a:spLocks noChangeArrowheads="1"/>
          </p:cNvSpPr>
          <p:nvPr/>
        </p:nvSpPr>
        <p:spPr bwMode="auto">
          <a:xfrm>
            <a:off x="7507287" y="1385888"/>
            <a:ext cx="617537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 sz="1400" dirty="0">
                <a:solidFill>
                  <a:srgbClr val="FF0000"/>
                </a:solidFill>
                <a:latin typeface="Symbol" pitchFamily="18" charset="2"/>
                <a:ea typeface="굴림" pitchFamily="34" charset="-127"/>
              </a:rPr>
              <a:t>l</a:t>
            </a:r>
            <a:r>
              <a:rPr lang="en-US" altLang="ko-KR" sz="1400" baseline="-25000" dirty="0">
                <a:solidFill>
                  <a:srgbClr val="FF0000"/>
                </a:solidFill>
                <a:latin typeface="Arial" pitchFamily="34" charset="0"/>
                <a:ea typeface="굴림" pitchFamily="34" charset="-127"/>
              </a:rPr>
              <a:t>out</a:t>
            </a:r>
            <a:endParaRPr lang="en-US" altLang="ko-KR" sz="1400" dirty="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10614" name="Line 210"/>
          <p:cNvSpPr>
            <a:spLocks noChangeShapeType="1"/>
          </p:cNvSpPr>
          <p:nvPr/>
        </p:nvSpPr>
        <p:spPr bwMode="auto">
          <a:xfrm>
            <a:off x="7667625" y="1614488"/>
            <a:ext cx="87313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0615" name="Group 212"/>
          <p:cNvGrpSpPr>
            <a:grpSpLocks/>
          </p:cNvGrpSpPr>
          <p:nvPr/>
        </p:nvGrpSpPr>
        <p:grpSpPr bwMode="auto">
          <a:xfrm>
            <a:off x="6527800" y="2244725"/>
            <a:ext cx="469900" cy="219075"/>
            <a:chOff x="9542" y="11900"/>
            <a:chExt cx="1624" cy="640"/>
          </a:xfrm>
        </p:grpSpPr>
        <p:sp>
          <p:nvSpPr>
            <p:cNvPr id="110702" name="Oval 213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10703" name="Line 214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04" name="Line 215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05" name="Rectangle 216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ko-KR" altLang="ko-KR" sz="2000">
                <a:solidFill>
                  <a:schemeClr val="tx2"/>
                </a:solidFill>
                <a:ea typeface="굴림" pitchFamily="34" charset="-127"/>
              </a:endParaRPr>
            </a:p>
          </p:txBody>
        </p:sp>
        <p:sp>
          <p:nvSpPr>
            <p:cNvPr id="110706" name="Rectangle 217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ko-KR" altLang="ko-KR" sz="2000">
                <a:solidFill>
                  <a:schemeClr val="tx2"/>
                </a:solidFill>
                <a:ea typeface="굴림" pitchFamily="34" charset="-127"/>
              </a:endParaRPr>
            </a:p>
          </p:txBody>
        </p:sp>
        <p:sp>
          <p:nvSpPr>
            <p:cNvPr id="110707" name="Oval 218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34" charset="-127"/>
              </a:endParaRPr>
            </a:p>
          </p:txBody>
        </p:sp>
        <p:grpSp>
          <p:nvGrpSpPr>
            <p:cNvPr id="110708" name="Group 219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10721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722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723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0709" name="Group 223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10718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719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720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0710" name="Group 227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10711" name="Rectangle 228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pitchFamily="34" charset="-127"/>
                </a:endParaRPr>
              </a:p>
            </p:txBody>
          </p:sp>
          <p:sp>
            <p:nvSpPr>
              <p:cNvPr id="110712" name="Line 229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713" name="Line 230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714" name="Line 231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715" name="Line 232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716" name="Line 233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717" name="Line 234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0616" name="Line 235"/>
          <p:cNvSpPr>
            <a:spLocks noChangeShapeType="1"/>
          </p:cNvSpPr>
          <p:nvPr/>
        </p:nvSpPr>
        <p:spPr bwMode="auto">
          <a:xfrm>
            <a:off x="7023100" y="1808163"/>
            <a:ext cx="120650" cy="1587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0617" name="Group 236"/>
          <p:cNvGrpSpPr>
            <a:grpSpLocks/>
          </p:cNvGrpSpPr>
          <p:nvPr/>
        </p:nvGrpSpPr>
        <p:grpSpPr bwMode="auto">
          <a:xfrm>
            <a:off x="6127750" y="1639888"/>
            <a:ext cx="39688" cy="141287"/>
            <a:chOff x="10104" y="10005"/>
            <a:chExt cx="137" cy="411"/>
          </a:xfrm>
        </p:grpSpPr>
        <p:sp>
          <p:nvSpPr>
            <p:cNvPr id="110700" name="Oval 237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10701" name="Oval 238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</p:grpSp>
      <p:sp>
        <p:nvSpPr>
          <p:cNvPr id="110618" name="Oval 241"/>
          <p:cNvSpPr>
            <a:spLocks noChangeArrowheads="1"/>
          </p:cNvSpPr>
          <p:nvPr/>
        </p:nvSpPr>
        <p:spPr bwMode="auto">
          <a:xfrm>
            <a:off x="6831013" y="2719388"/>
            <a:ext cx="465137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10619" name="Line 242"/>
          <p:cNvSpPr>
            <a:spLocks noChangeShapeType="1"/>
          </p:cNvSpPr>
          <p:nvPr/>
        </p:nvSpPr>
        <p:spPr bwMode="auto">
          <a:xfrm>
            <a:off x="6831013" y="2709863"/>
            <a:ext cx="1587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0" name="Line 243"/>
          <p:cNvSpPr>
            <a:spLocks noChangeShapeType="1"/>
          </p:cNvSpPr>
          <p:nvPr/>
        </p:nvSpPr>
        <p:spPr bwMode="auto">
          <a:xfrm>
            <a:off x="7296150" y="2709863"/>
            <a:ext cx="0" cy="762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1" name="Rectangle 244"/>
          <p:cNvSpPr>
            <a:spLocks noChangeArrowheads="1"/>
          </p:cNvSpPr>
          <p:nvPr/>
        </p:nvSpPr>
        <p:spPr bwMode="auto">
          <a:xfrm>
            <a:off x="6831013" y="2709863"/>
            <a:ext cx="111125" cy="74612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ko-KR" altLang="ko-KR" sz="200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10622" name="Rectangle 245"/>
          <p:cNvSpPr>
            <a:spLocks noChangeArrowheads="1"/>
          </p:cNvSpPr>
          <p:nvPr/>
        </p:nvSpPr>
        <p:spPr bwMode="auto">
          <a:xfrm>
            <a:off x="7156450" y="2705100"/>
            <a:ext cx="139700" cy="7461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ko-KR" altLang="ko-KR" sz="200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10623" name="Oval 246"/>
          <p:cNvSpPr>
            <a:spLocks noChangeArrowheads="1"/>
          </p:cNvSpPr>
          <p:nvPr/>
        </p:nvSpPr>
        <p:spPr bwMode="auto">
          <a:xfrm>
            <a:off x="6823075" y="2620963"/>
            <a:ext cx="465138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110624" name="Group 247"/>
          <p:cNvGrpSpPr>
            <a:grpSpLocks/>
          </p:cNvGrpSpPr>
          <p:nvPr/>
        </p:nvGrpSpPr>
        <p:grpSpPr bwMode="auto">
          <a:xfrm>
            <a:off x="6938963" y="2652713"/>
            <a:ext cx="230187" cy="82550"/>
            <a:chOff x="2848" y="848"/>
            <a:chExt cx="140" cy="98"/>
          </a:xfrm>
        </p:grpSpPr>
        <p:sp>
          <p:nvSpPr>
            <p:cNvPr id="110697" name="Line 2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98" name="Line 2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99" name="Line 2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625" name="Group 251"/>
          <p:cNvGrpSpPr>
            <a:grpSpLocks/>
          </p:cNvGrpSpPr>
          <p:nvPr/>
        </p:nvGrpSpPr>
        <p:grpSpPr bwMode="auto">
          <a:xfrm flipV="1">
            <a:off x="6938963" y="2651125"/>
            <a:ext cx="230187" cy="84138"/>
            <a:chOff x="2848" y="848"/>
            <a:chExt cx="140" cy="98"/>
          </a:xfrm>
        </p:grpSpPr>
        <p:sp>
          <p:nvSpPr>
            <p:cNvPr id="110694" name="Line 25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95" name="Line 25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96" name="Line 25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626" name="Group 255"/>
          <p:cNvGrpSpPr>
            <a:grpSpLocks/>
          </p:cNvGrpSpPr>
          <p:nvPr/>
        </p:nvGrpSpPr>
        <p:grpSpPr bwMode="auto">
          <a:xfrm rot="7844936">
            <a:off x="6926263" y="2730500"/>
            <a:ext cx="168275" cy="104775"/>
            <a:chOff x="11283" y="10423"/>
            <a:chExt cx="475" cy="374"/>
          </a:xfrm>
        </p:grpSpPr>
        <p:sp>
          <p:nvSpPr>
            <p:cNvPr id="110687" name="Rectangle 256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10688" name="Line 257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89" name="Line 258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90" name="Line 259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91" name="Line 260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92" name="Line 261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93" name="Line 262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27" name="Line 263"/>
          <p:cNvSpPr>
            <a:spLocks noChangeShapeType="1"/>
          </p:cNvSpPr>
          <p:nvPr/>
        </p:nvSpPr>
        <p:spPr bwMode="auto">
          <a:xfrm flipH="1" flipV="1">
            <a:off x="6423025" y="3170238"/>
            <a:ext cx="8651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28" name="Line 264"/>
          <p:cNvSpPr>
            <a:spLocks noChangeShapeType="1"/>
          </p:cNvSpPr>
          <p:nvPr/>
        </p:nvSpPr>
        <p:spPr bwMode="auto">
          <a:xfrm flipH="1">
            <a:off x="6692900" y="2832100"/>
            <a:ext cx="271463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29" name="Freeform 265"/>
          <p:cNvSpPr>
            <a:spLocks/>
          </p:cNvSpPr>
          <p:nvPr/>
        </p:nvSpPr>
        <p:spPr bwMode="auto">
          <a:xfrm>
            <a:off x="6148388" y="1658938"/>
            <a:ext cx="1443037" cy="1490662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05"/>
              <a:gd name="T25" fmla="*/ 0 h 4500"/>
              <a:gd name="T26" fmla="*/ 5205 w 5205"/>
              <a:gd name="T27" fmla="*/ 4500 h 45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30" name="Oval 266"/>
          <p:cNvSpPr>
            <a:spLocks noChangeArrowheads="1"/>
          </p:cNvSpPr>
          <p:nvPr/>
        </p:nvSpPr>
        <p:spPr bwMode="auto">
          <a:xfrm>
            <a:off x="6062663" y="3136900"/>
            <a:ext cx="463550" cy="12223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10631" name="Line 267"/>
          <p:cNvSpPr>
            <a:spLocks noChangeShapeType="1"/>
          </p:cNvSpPr>
          <p:nvPr/>
        </p:nvSpPr>
        <p:spPr bwMode="auto">
          <a:xfrm>
            <a:off x="6062663" y="3127375"/>
            <a:ext cx="0" cy="74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32" name="Line 268"/>
          <p:cNvSpPr>
            <a:spLocks noChangeShapeType="1"/>
          </p:cNvSpPr>
          <p:nvPr/>
        </p:nvSpPr>
        <p:spPr bwMode="auto">
          <a:xfrm>
            <a:off x="6526213" y="3127375"/>
            <a:ext cx="0" cy="7461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33" name="Rectangle 269"/>
          <p:cNvSpPr>
            <a:spLocks noChangeArrowheads="1"/>
          </p:cNvSpPr>
          <p:nvPr/>
        </p:nvSpPr>
        <p:spPr bwMode="auto">
          <a:xfrm>
            <a:off x="6062663" y="3127375"/>
            <a:ext cx="109537" cy="7461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ko-KR" altLang="ko-KR" sz="200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10634" name="Rectangle 270"/>
          <p:cNvSpPr>
            <a:spLocks noChangeArrowheads="1"/>
          </p:cNvSpPr>
          <p:nvPr/>
        </p:nvSpPr>
        <p:spPr bwMode="auto">
          <a:xfrm>
            <a:off x="6384925" y="3122613"/>
            <a:ext cx="141288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ko-KR" altLang="ko-KR" sz="200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10635" name="Oval 271"/>
          <p:cNvSpPr>
            <a:spLocks noChangeArrowheads="1"/>
          </p:cNvSpPr>
          <p:nvPr/>
        </p:nvSpPr>
        <p:spPr bwMode="auto">
          <a:xfrm>
            <a:off x="6057900" y="3038475"/>
            <a:ext cx="463550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110636" name="Group 272"/>
          <p:cNvGrpSpPr>
            <a:grpSpLocks/>
          </p:cNvGrpSpPr>
          <p:nvPr/>
        </p:nvGrpSpPr>
        <p:grpSpPr bwMode="auto">
          <a:xfrm>
            <a:off x="6169025" y="3070225"/>
            <a:ext cx="230188" cy="82550"/>
            <a:chOff x="2848" y="848"/>
            <a:chExt cx="140" cy="98"/>
          </a:xfrm>
        </p:grpSpPr>
        <p:sp>
          <p:nvSpPr>
            <p:cNvPr id="110684" name="Line 27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5" name="Line 27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6" name="Line 27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637" name="Group 276"/>
          <p:cNvGrpSpPr>
            <a:grpSpLocks/>
          </p:cNvGrpSpPr>
          <p:nvPr/>
        </p:nvGrpSpPr>
        <p:grpSpPr bwMode="auto">
          <a:xfrm flipV="1">
            <a:off x="6169025" y="3068638"/>
            <a:ext cx="230188" cy="82550"/>
            <a:chOff x="2848" y="848"/>
            <a:chExt cx="140" cy="98"/>
          </a:xfrm>
        </p:grpSpPr>
        <p:sp>
          <p:nvSpPr>
            <p:cNvPr id="110681" name="Line 2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2" name="Line 2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3" name="Line 2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638" name="Group 280"/>
          <p:cNvGrpSpPr>
            <a:grpSpLocks/>
          </p:cNvGrpSpPr>
          <p:nvPr/>
        </p:nvGrpSpPr>
        <p:grpSpPr bwMode="auto">
          <a:xfrm>
            <a:off x="6089650" y="3105150"/>
            <a:ext cx="138113" cy="128588"/>
            <a:chOff x="11283" y="10423"/>
            <a:chExt cx="475" cy="374"/>
          </a:xfrm>
        </p:grpSpPr>
        <p:sp>
          <p:nvSpPr>
            <p:cNvPr id="110674" name="Rectangle 28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10675" name="Line 28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76" name="Line 28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77" name="Line 28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78" name="Line 28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79" name="Line 28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80" name="Line 28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39" name="Oval 288"/>
          <p:cNvSpPr>
            <a:spLocks noChangeArrowheads="1"/>
          </p:cNvSpPr>
          <p:nvPr/>
        </p:nvSpPr>
        <p:spPr bwMode="auto">
          <a:xfrm>
            <a:off x="5783263" y="2649538"/>
            <a:ext cx="463550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110640" name="Line 289"/>
          <p:cNvSpPr>
            <a:spLocks noChangeShapeType="1"/>
          </p:cNvSpPr>
          <p:nvPr/>
        </p:nvSpPr>
        <p:spPr bwMode="auto">
          <a:xfrm>
            <a:off x="5783263" y="2640013"/>
            <a:ext cx="0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41" name="Line 290"/>
          <p:cNvSpPr>
            <a:spLocks noChangeShapeType="1"/>
          </p:cNvSpPr>
          <p:nvPr/>
        </p:nvSpPr>
        <p:spPr bwMode="auto">
          <a:xfrm>
            <a:off x="6246813" y="2640013"/>
            <a:ext cx="0" cy="74612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42" name="Rectangle 291"/>
          <p:cNvSpPr>
            <a:spLocks noChangeArrowheads="1"/>
          </p:cNvSpPr>
          <p:nvPr/>
        </p:nvSpPr>
        <p:spPr bwMode="auto">
          <a:xfrm>
            <a:off x="5783263" y="2640013"/>
            <a:ext cx="109537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ko-KR" altLang="ko-KR" sz="200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10643" name="Rectangle 292"/>
          <p:cNvSpPr>
            <a:spLocks noChangeArrowheads="1"/>
          </p:cNvSpPr>
          <p:nvPr/>
        </p:nvSpPr>
        <p:spPr bwMode="auto">
          <a:xfrm>
            <a:off x="6107113" y="2635250"/>
            <a:ext cx="139700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ko-KR" altLang="ko-KR" sz="2000">
              <a:solidFill>
                <a:schemeClr val="tx2"/>
              </a:solidFill>
              <a:ea typeface="굴림" pitchFamily="34" charset="-127"/>
            </a:endParaRPr>
          </a:p>
        </p:txBody>
      </p:sp>
      <p:sp>
        <p:nvSpPr>
          <p:cNvPr id="110644" name="Oval 293"/>
          <p:cNvSpPr>
            <a:spLocks noChangeArrowheads="1"/>
          </p:cNvSpPr>
          <p:nvPr/>
        </p:nvSpPr>
        <p:spPr bwMode="auto">
          <a:xfrm>
            <a:off x="5778500" y="2552700"/>
            <a:ext cx="465138" cy="14128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34" charset="-127"/>
            </a:endParaRPr>
          </a:p>
        </p:txBody>
      </p:sp>
      <p:grpSp>
        <p:nvGrpSpPr>
          <p:cNvPr id="110645" name="Group 294"/>
          <p:cNvGrpSpPr>
            <a:grpSpLocks/>
          </p:cNvGrpSpPr>
          <p:nvPr/>
        </p:nvGrpSpPr>
        <p:grpSpPr bwMode="auto">
          <a:xfrm>
            <a:off x="5891213" y="2582863"/>
            <a:ext cx="228600" cy="84137"/>
            <a:chOff x="2848" y="848"/>
            <a:chExt cx="140" cy="98"/>
          </a:xfrm>
        </p:grpSpPr>
        <p:sp>
          <p:nvSpPr>
            <p:cNvPr id="110671" name="Line 29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2" name="Line 29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3" name="Line 29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646" name="Group 298"/>
          <p:cNvGrpSpPr>
            <a:grpSpLocks/>
          </p:cNvGrpSpPr>
          <p:nvPr/>
        </p:nvGrpSpPr>
        <p:grpSpPr bwMode="auto">
          <a:xfrm flipV="1">
            <a:off x="5891213" y="2581275"/>
            <a:ext cx="228600" cy="84138"/>
            <a:chOff x="2848" y="848"/>
            <a:chExt cx="140" cy="98"/>
          </a:xfrm>
        </p:grpSpPr>
        <p:sp>
          <p:nvSpPr>
            <p:cNvPr id="110668" name="Line 2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9" name="Line 3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0" name="Line 3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47" name="Line 302"/>
          <p:cNvSpPr>
            <a:spLocks noChangeShapeType="1"/>
          </p:cNvSpPr>
          <p:nvPr/>
        </p:nvSpPr>
        <p:spPr bwMode="auto">
          <a:xfrm flipH="1">
            <a:off x="5502275" y="2752725"/>
            <a:ext cx="379413" cy="422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0648" name="Group 303"/>
          <p:cNvGrpSpPr>
            <a:grpSpLocks/>
          </p:cNvGrpSpPr>
          <p:nvPr/>
        </p:nvGrpSpPr>
        <p:grpSpPr bwMode="auto">
          <a:xfrm rot="8027572">
            <a:off x="5918200" y="2555875"/>
            <a:ext cx="168275" cy="104775"/>
            <a:chOff x="11283" y="10423"/>
            <a:chExt cx="475" cy="374"/>
          </a:xfrm>
        </p:grpSpPr>
        <p:sp>
          <p:nvSpPr>
            <p:cNvPr id="110661" name="Rectangle 304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10662" name="Line 305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63" name="Line 306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64" name="Line 307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65" name="Line 308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66" name="Line 309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67" name="Line 310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49" name="Freeform 311"/>
          <p:cNvSpPr>
            <a:spLocks/>
          </p:cNvSpPr>
          <p:nvPr/>
        </p:nvSpPr>
        <p:spPr bwMode="auto">
          <a:xfrm>
            <a:off x="5432425" y="1679575"/>
            <a:ext cx="2212975" cy="153035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80"/>
              <a:gd name="T19" fmla="*/ 0 h 4620"/>
              <a:gd name="T20" fmla="*/ 7980 w 7980"/>
              <a:gd name="T21" fmla="*/ 4620 h 46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50" name="Freeform 312"/>
          <p:cNvSpPr>
            <a:spLocks/>
          </p:cNvSpPr>
          <p:nvPr/>
        </p:nvSpPr>
        <p:spPr bwMode="auto">
          <a:xfrm>
            <a:off x="5257800" y="1728788"/>
            <a:ext cx="2508250" cy="1504950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45"/>
              <a:gd name="T25" fmla="*/ 0 h 4545"/>
              <a:gd name="T26" fmla="*/ 9045 w 9045"/>
              <a:gd name="T27" fmla="*/ 4545 h 45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51" name="Freeform 313"/>
          <p:cNvSpPr>
            <a:spLocks/>
          </p:cNvSpPr>
          <p:nvPr/>
        </p:nvSpPr>
        <p:spPr bwMode="auto">
          <a:xfrm>
            <a:off x="5311775" y="1754188"/>
            <a:ext cx="2530475" cy="139065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20"/>
              <a:gd name="T19" fmla="*/ 0 h 4201"/>
              <a:gd name="T20" fmla="*/ 9120 w 9120"/>
              <a:gd name="T21" fmla="*/ 4201 h 4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0652" name="Group 314"/>
          <p:cNvGrpSpPr>
            <a:grpSpLocks/>
          </p:cNvGrpSpPr>
          <p:nvPr/>
        </p:nvGrpSpPr>
        <p:grpSpPr bwMode="auto">
          <a:xfrm>
            <a:off x="5237163" y="2668588"/>
            <a:ext cx="39687" cy="141287"/>
            <a:chOff x="10104" y="10005"/>
            <a:chExt cx="137" cy="411"/>
          </a:xfrm>
        </p:grpSpPr>
        <p:sp>
          <p:nvSpPr>
            <p:cNvPr id="110659" name="Oval 31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10660" name="Oval 31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</p:grpSp>
      <p:grpSp>
        <p:nvGrpSpPr>
          <p:cNvPr id="110653" name="Group 317"/>
          <p:cNvGrpSpPr>
            <a:grpSpLocks/>
          </p:cNvGrpSpPr>
          <p:nvPr/>
        </p:nvGrpSpPr>
        <p:grpSpPr bwMode="auto">
          <a:xfrm>
            <a:off x="7621588" y="2790825"/>
            <a:ext cx="39687" cy="142875"/>
            <a:chOff x="10104" y="10005"/>
            <a:chExt cx="137" cy="411"/>
          </a:xfrm>
        </p:grpSpPr>
        <p:sp>
          <p:nvSpPr>
            <p:cNvPr id="110657" name="Oval 31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10658" name="Oval 31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</p:grpSp>
      <p:grpSp>
        <p:nvGrpSpPr>
          <p:cNvPr id="110654" name="Group 320"/>
          <p:cNvGrpSpPr>
            <a:grpSpLocks/>
          </p:cNvGrpSpPr>
          <p:nvPr/>
        </p:nvGrpSpPr>
        <p:grpSpPr bwMode="auto">
          <a:xfrm>
            <a:off x="7816850" y="1717675"/>
            <a:ext cx="39688" cy="142875"/>
            <a:chOff x="10104" y="10005"/>
            <a:chExt cx="137" cy="411"/>
          </a:xfrm>
        </p:grpSpPr>
        <p:sp>
          <p:nvSpPr>
            <p:cNvPr id="110655" name="Oval 321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10656" name="Oval 322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pitchFamily="34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Line 3"/>
          <p:cNvSpPr>
            <a:spLocks noChangeShapeType="1"/>
          </p:cNvSpPr>
          <p:nvPr/>
        </p:nvSpPr>
        <p:spPr bwMode="auto">
          <a:xfrm rot="-5400000">
            <a:off x="-707231" y="3909219"/>
            <a:ext cx="34813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7484837" y="5229225"/>
            <a:ext cx="6703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GB" altLang="zh-CN" sz="2000" dirty="0" smtClean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load</a:t>
            </a:r>
            <a:endParaRPr kumimoji="1" lang="zh-CN" altLang="en-US" sz="20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058171" y="1842468"/>
            <a:ext cx="2457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GB" altLang="zh-CN" sz="2000" dirty="0" smtClean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Effective throughput</a:t>
            </a:r>
            <a:endParaRPr kumimoji="1" lang="zh-CN" altLang="en-US" sz="20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33463" y="2852738"/>
            <a:ext cx="6480175" cy="2797175"/>
            <a:chOff x="651" y="1797"/>
            <a:chExt cx="4082" cy="1762"/>
          </a:xfrm>
        </p:grpSpPr>
        <p:sp>
          <p:nvSpPr>
            <p:cNvPr id="95268" name="Line 8"/>
            <p:cNvSpPr>
              <a:spLocks noChangeShapeType="1"/>
            </p:cNvSpPr>
            <p:nvPr/>
          </p:nvSpPr>
          <p:spPr bwMode="auto">
            <a:xfrm flipV="1">
              <a:off x="651" y="2077"/>
              <a:ext cx="1925" cy="148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9" name="Line 9"/>
            <p:cNvSpPr>
              <a:spLocks noChangeShapeType="1"/>
            </p:cNvSpPr>
            <p:nvPr/>
          </p:nvSpPr>
          <p:spPr bwMode="auto">
            <a:xfrm>
              <a:off x="2576" y="2077"/>
              <a:ext cx="2157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0" name="Text Box 10"/>
            <p:cNvSpPr txBox="1">
              <a:spLocks noChangeArrowheads="1"/>
            </p:cNvSpPr>
            <p:nvPr/>
          </p:nvSpPr>
          <p:spPr bwMode="auto">
            <a:xfrm>
              <a:off x="2527" y="1797"/>
              <a:ext cx="198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GB" altLang="zh-CN" sz="2000" dirty="0" smtClean="0">
                  <a:solidFill>
                    <a:srgbClr val="FF0000"/>
                  </a:solidFill>
                  <a:latin typeface="Arial" charset="0"/>
                  <a:ea typeface="黑体" pitchFamily="2" charset="-122"/>
                </a:rPr>
                <a:t>Perfect congestion control</a:t>
              </a:r>
              <a:endParaRPr kumimoji="1" lang="zh-CN" altLang="en-US" sz="2000" dirty="0">
                <a:solidFill>
                  <a:srgbClr val="FF0000"/>
                </a:solidFill>
                <a:latin typeface="Arial" charset="0"/>
                <a:ea typeface="黑体" pitchFamily="2" charset="-122"/>
              </a:endParaRPr>
            </a:p>
          </p:txBody>
        </p:sp>
      </p:grpSp>
      <p:sp>
        <p:nvSpPr>
          <p:cNvPr id="95240" name="Rectangle 15"/>
          <p:cNvSpPr>
            <a:spLocks noChangeArrowheads="1"/>
          </p:cNvSpPr>
          <p:nvPr/>
        </p:nvSpPr>
        <p:spPr bwMode="auto">
          <a:xfrm>
            <a:off x="4425950" y="5745163"/>
            <a:ext cx="641350" cy="293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033463" y="3462338"/>
            <a:ext cx="6573837" cy="2187575"/>
            <a:chOff x="651" y="2181"/>
            <a:chExt cx="4141" cy="1378"/>
          </a:xfrm>
        </p:grpSpPr>
        <p:sp>
          <p:nvSpPr>
            <p:cNvPr id="95264" name="Freeform 24"/>
            <p:cNvSpPr>
              <a:spLocks/>
            </p:cNvSpPr>
            <p:nvPr/>
          </p:nvSpPr>
          <p:spPr bwMode="auto">
            <a:xfrm>
              <a:off x="651" y="2422"/>
              <a:ext cx="4141" cy="1137"/>
            </a:xfrm>
            <a:custGeom>
              <a:avLst/>
              <a:gdLst>
                <a:gd name="T0" fmla="*/ 0 w 2581"/>
                <a:gd name="T1" fmla="*/ 921 h 921"/>
                <a:gd name="T2" fmla="*/ 876 w 2581"/>
                <a:gd name="T3" fmla="*/ 345 h 921"/>
                <a:gd name="T4" fmla="*/ 1248 w 2581"/>
                <a:gd name="T5" fmla="*/ 183 h 921"/>
                <a:gd name="T6" fmla="*/ 1584 w 2581"/>
                <a:gd name="T7" fmla="*/ 105 h 921"/>
                <a:gd name="T8" fmla="*/ 1890 w 2581"/>
                <a:gd name="T9" fmla="*/ 63 h 921"/>
                <a:gd name="T10" fmla="*/ 2232 w 2581"/>
                <a:gd name="T11" fmla="*/ 21 h 921"/>
                <a:gd name="T12" fmla="*/ 2538 w 2581"/>
                <a:gd name="T13" fmla="*/ 3 h 921"/>
                <a:gd name="T14" fmla="*/ 2490 w 2581"/>
                <a:gd name="T15" fmla="*/ 3 h 9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81"/>
                <a:gd name="T25" fmla="*/ 0 h 921"/>
                <a:gd name="T26" fmla="*/ 2581 w 2581"/>
                <a:gd name="T27" fmla="*/ 921 h 9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81" h="921">
                  <a:moveTo>
                    <a:pt x="0" y="921"/>
                  </a:moveTo>
                  <a:cubicBezTo>
                    <a:pt x="334" y="694"/>
                    <a:pt x="668" y="468"/>
                    <a:pt x="876" y="345"/>
                  </a:cubicBezTo>
                  <a:cubicBezTo>
                    <a:pt x="1084" y="222"/>
                    <a:pt x="1130" y="223"/>
                    <a:pt x="1248" y="183"/>
                  </a:cubicBezTo>
                  <a:cubicBezTo>
                    <a:pt x="1366" y="143"/>
                    <a:pt x="1477" y="125"/>
                    <a:pt x="1584" y="105"/>
                  </a:cubicBezTo>
                  <a:cubicBezTo>
                    <a:pt x="1691" y="85"/>
                    <a:pt x="1782" y="77"/>
                    <a:pt x="1890" y="63"/>
                  </a:cubicBezTo>
                  <a:cubicBezTo>
                    <a:pt x="1998" y="49"/>
                    <a:pt x="2124" y="31"/>
                    <a:pt x="2232" y="21"/>
                  </a:cubicBezTo>
                  <a:cubicBezTo>
                    <a:pt x="2340" y="11"/>
                    <a:pt x="2495" y="6"/>
                    <a:pt x="2538" y="3"/>
                  </a:cubicBezTo>
                  <a:cubicBezTo>
                    <a:pt x="2581" y="0"/>
                    <a:pt x="2498" y="3"/>
                    <a:pt x="2490" y="3"/>
                  </a:cubicBezTo>
                </a:path>
              </a:pathLst>
            </a:custGeom>
            <a:noFill/>
            <a:ln w="5715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2391" y="2181"/>
              <a:ext cx="2083" cy="382"/>
              <a:chOff x="2391" y="2181"/>
              <a:chExt cx="2083" cy="382"/>
            </a:xfrm>
          </p:grpSpPr>
          <p:sp>
            <p:nvSpPr>
              <p:cNvPr id="95266" name="Text Box 26"/>
              <p:cNvSpPr txBox="1">
                <a:spLocks noChangeArrowheads="1"/>
              </p:cNvSpPr>
              <p:nvPr/>
            </p:nvSpPr>
            <p:spPr bwMode="auto">
              <a:xfrm>
                <a:off x="2391" y="2181"/>
                <a:ext cx="208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GB" altLang="zh-CN" sz="2000" dirty="0" smtClean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Realistic congestion control</a:t>
                </a:r>
                <a:endParaRPr kumimoji="1"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95267" name="Line 27"/>
              <p:cNvSpPr>
                <a:spLocks noChangeShapeType="1"/>
              </p:cNvSpPr>
              <p:nvPr/>
            </p:nvSpPr>
            <p:spPr bwMode="auto">
              <a:xfrm>
                <a:off x="3016" y="2387"/>
                <a:ext cx="100" cy="176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5242" name="Line 32"/>
          <p:cNvSpPr>
            <a:spLocks noChangeShapeType="1"/>
          </p:cNvSpPr>
          <p:nvPr/>
        </p:nvSpPr>
        <p:spPr bwMode="auto">
          <a:xfrm>
            <a:off x="1033463" y="5649913"/>
            <a:ext cx="6970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3" name="Text Box 33"/>
          <p:cNvSpPr txBox="1">
            <a:spLocks noChangeArrowheads="1"/>
          </p:cNvSpPr>
          <p:nvPr/>
        </p:nvSpPr>
        <p:spPr bwMode="auto">
          <a:xfrm>
            <a:off x="781050" y="550386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0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5378450" y="4667250"/>
            <a:ext cx="1895475" cy="1019175"/>
            <a:chOff x="3388" y="2940"/>
            <a:chExt cx="1194" cy="642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3429" y="2940"/>
              <a:ext cx="1153" cy="590"/>
              <a:chOff x="3429" y="2940"/>
              <a:chExt cx="1153" cy="590"/>
            </a:xfrm>
          </p:grpSpPr>
          <p:sp>
            <p:nvSpPr>
              <p:cNvPr id="95262" name="Text Box 18"/>
              <p:cNvSpPr txBox="1">
                <a:spLocks noChangeArrowheads="1"/>
              </p:cNvSpPr>
              <p:nvPr/>
            </p:nvSpPr>
            <p:spPr bwMode="auto">
              <a:xfrm>
                <a:off x="3818" y="2940"/>
                <a:ext cx="76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GB" altLang="zh-CN" sz="2000" dirty="0" smtClean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deadlock</a:t>
                </a:r>
                <a:endParaRPr kumimoji="1"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95263" name="Line 19"/>
              <p:cNvSpPr>
                <a:spLocks noChangeShapeType="1"/>
              </p:cNvSpPr>
              <p:nvPr/>
            </p:nvSpPr>
            <p:spPr bwMode="auto">
              <a:xfrm flipH="1">
                <a:off x="3429" y="3144"/>
                <a:ext cx="457" cy="386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5261" name="Oval 34"/>
            <p:cNvSpPr>
              <a:spLocks noChangeArrowheads="1"/>
            </p:cNvSpPr>
            <p:nvPr/>
          </p:nvSpPr>
          <p:spPr bwMode="auto">
            <a:xfrm>
              <a:off x="3388" y="3522"/>
              <a:ext cx="63" cy="6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033463" y="4090995"/>
            <a:ext cx="6580194" cy="2135191"/>
            <a:chOff x="651" y="2577"/>
            <a:chExt cx="4145" cy="1345"/>
          </a:xfrm>
        </p:grpSpPr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2585" y="3737"/>
              <a:ext cx="8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7" name="Line 30"/>
            <p:cNvSpPr>
              <a:spLocks noChangeShapeType="1"/>
            </p:cNvSpPr>
            <p:nvPr/>
          </p:nvSpPr>
          <p:spPr bwMode="auto">
            <a:xfrm>
              <a:off x="1633" y="3737"/>
              <a:ext cx="9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651" y="2577"/>
              <a:ext cx="4145" cy="1345"/>
              <a:chOff x="651" y="2577"/>
              <a:chExt cx="4145" cy="1345"/>
            </a:xfrm>
          </p:grpSpPr>
          <p:sp>
            <p:nvSpPr>
              <p:cNvPr id="95250" name="Text Box 16"/>
              <p:cNvSpPr txBox="1">
                <a:spLocks noChangeArrowheads="1"/>
              </p:cNvSpPr>
              <p:nvPr/>
            </p:nvSpPr>
            <p:spPr bwMode="auto">
              <a:xfrm>
                <a:off x="2553" y="3670"/>
                <a:ext cx="8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GB" altLang="zh-CN" sz="2000" dirty="0" smtClean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congestion</a:t>
                </a:r>
                <a:endParaRPr kumimoji="1"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</p:txBody>
          </p:sp>
          <p:grpSp>
            <p:nvGrpSpPr>
              <p:cNvPr id="9" name="Group 37"/>
              <p:cNvGrpSpPr>
                <a:grpSpLocks/>
              </p:cNvGrpSpPr>
              <p:nvPr/>
            </p:nvGrpSpPr>
            <p:grpSpPr bwMode="auto">
              <a:xfrm>
                <a:off x="651" y="2577"/>
                <a:ext cx="4145" cy="1219"/>
                <a:chOff x="651" y="2577"/>
                <a:chExt cx="4145" cy="1219"/>
              </a:xfrm>
            </p:grpSpPr>
            <p:sp>
              <p:nvSpPr>
                <p:cNvPr id="95252" name="Freeform 4"/>
                <p:cNvSpPr>
                  <a:spLocks/>
                </p:cNvSpPr>
                <p:nvPr/>
              </p:nvSpPr>
              <p:spPr bwMode="auto">
                <a:xfrm>
                  <a:off x="651" y="2595"/>
                  <a:ext cx="2773" cy="964"/>
                </a:xfrm>
                <a:custGeom>
                  <a:avLst/>
                  <a:gdLst>
                    <a:gd name="T0" fmla="*/ 0 w 1728"/>
                    <a:gd name="T1" fmla="*/ 781 h 781"/>
                    <a:gd name="T2" fmla="*/ 750 w 1728"/>
                    <a:gd name="T3" fmla="*/ 151 h 781"/>
                    <a:gd name="T4" fmla="*/ 1080 w 1728"/>
                    <a:gd name="T5" fmla="*/ 19 h 781"/>
                    <a:gd name="T6" fmla="*/ 1314 w 1728"/>
                    <a:gd name="T7" fmla="*/ 37 h 781"/>
                    <a:gd name="T8" fmla="*/ 1488 w 1728"/>
                    <a:gd name="T9" fmla="*/ 175 h 781"/>
                    <a:gd name="T10" fmla="*/ 1602 w 1728"/>
                    <a:gd name="T11" fmla="*/ 367 h 781"/>
                    <a:gd name="T12" fmla="*/ 1686 w 1728"/>
                    <a:gd name="T13" fmla="*/ 589 h 781"/>
                    <a:gd name="T14" fmla="*/ 1728 w 1728"/>
                    <a:gd name="T15" fmla="*/ 781 h 7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28"/>
                    <a:gd name="T25" fmla="*/ 0 h 781"/>
                    <a:gd name="T26" fmla="*/ 1728 w 1728"/>
                    <a:gd name="T27" fmla="*/ 781 h 7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28" h="781">
                      <a:moveTo>
                        <a:pt x="0" y="781"/>
                      </a:moveTo>
                      <a:cubicBezTo>
                        <a:pt x="285" y="529"/>
                        <a:pt x="570" y="278"/>
                        <a:pt x="750" y="151"/>
                      </a:cubicBezTo>
                      <a:cubicBezTo>
                        <a:pt x="930" y="24"/>
                        <a:pt x="986" y="38"/>
                        <a:pt x="1080" y="19"/>
                      </a:cubicBezTo>
                      <a:cubicBezTo>
                        <a:pt x="1174" y="0"/>
                        <a:pt x="1246" y="11"/>
                        <a:pt x="1314" y="37"/>
                      </a:cubicBezTo>
                      <a:cubicBezTo>
                        <a:pt x="1382" y="63"/>
                        <a:pt x="1440" y="120"/>
                        <a:pt x="1488" y="175"/>
                      </a:cubicBezTo>
                      <a:cubicBezTo>
                        <a:pt x="1536" y="230"/>
                        <a:pt x="1569" y="298"/>
                        <a:pt x="1602" y="367"/>
                      </a:cubicBezTo>
                      <a:cubicBezTo>
                        <a:pt x="1635" y="436"/>
                        <a:pt x="1665" y="520"/>
                        <a:pt x="1686" y="589"/>
                      </a:cubicBezTo>
                      <a:cubicBezTo>
                        <a:pt x="1707" y="658"/>
                        <a:pt x="1717" y="719"/>
                        <a:pt x="1728" y="781"/>
                      </a:cubicBezTo>
                    </a:path>
                  </a:pathLst>
                </a:cu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253" name="Line 11"/>
                <p:cNvSpPr>
                  <a:spLocks noChangeShapeType="1"/>
                </p:cNvSpPr>
                <p:nvPr/>
              </p:nvSpPr>
              <p:spPr bwMode="auto">
                <a:xfrm>
                  <a:off x="2576" y="2611"/>
                  <a:ext cx="0" cy="9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25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118" y="2577"/>
                  <a:ext cx="1678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GB" altLang="zh-CN" sz="2000" dirty="0" smtClean="0">
                      <a:solidFill>
                        <a:srgbClr val="333399"/>
                      </a:solidFill>
                      <a:latin typeface="Arial" charset="0"/>
                      <a:ea typeface="黑体" pitchFamily="2" charset="-122"/>
                    </a:rPr>
                    <a:t>No congestion control</a:t>
                  </a:r>
                  <a:endParaRPr kumimoji="1" lang="zh-CN" altLang="en-US" sz="2000" dirty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95255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125" y="2759"/>
                  <a:ext cx="453" cy="148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256" name="Line 28"/>
                <p:cNvSpPr>
                  <a:spLocks noChangeShapeType="1"/>
                </p:cNvSpPr>
                <p:nvPr/>
              </p:nvSpPr>
              <p:spPr bwMode="auto">
                <a:xfrm>
                  <a:off x="1619" y="2848"/>
                  <a:ext cx="0" cy="7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257" name="Line 12"/>
                <p:cNvSpPr>
                  <a:spLocks noChangeShapeType="1"/>
                </p:cNvSpPr>
                <p:nvPr/>
              </p:nvSpPr>
              <p:spPr bwMode="auto">
                <a:xfrm>
                  <a:off x="2576" y="3559"/>
                  <a:ext cx="0" cy="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258" name="Line 13"/>
                <p:cNvSpPr>
                  <a:spLocks noChangeShapeType="1"/>
                </p:cNvSpPr>
                <p:nvPr/>
              </p:nvSpPr>
              <p:spPr bwMode="auto">
                <a:xfrm>
                  <a:off x="3424" y="3559"/>
                  <a:ext cx="0" cy="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259" name="Line 29"/>
                <p:cNvSpPr>
                  <a:spLocks noChangeShapeType="1"/>
                </p:cNvSpPr>
                <p:nvPr/>
              </p:nvSpPr>
              <p:spPr bwMode="auto">
                <a:xfrm>
                  <a:off x="1619" y="3559"/>
                  <a:ext cx="0" cy="2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5251" name="Text Box 31"/>
              <p:cNvSpPr txBox="1">
                <a:spLocks noChangeArrowheads="1"/>
              </p:cNvSpPr>
              <p:nvPr/>
            </p:nvSpPr>
            <p:spPr bwMode="auto">
              <a:xfrm>
                <a:off x="1662" y="3553"/>
                <a:ext cx="89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kumimoji="1" lang="en-GB" altLang="zh-CN" sz="2000" dirty="0" smtClean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Light </a:t>
                </a:r>
              </a:p>
              <a:p>
                <a:pPr>
                  <a:lnSpc>
                    <a:spcPct val="80000"/>
                  </a:lnSpc>
                </a:pPr>
                <a:r>
                  <a:rPr kumimoji="1" lang="en-GB" altLang="zh-CN" sz="2000" dirty="0" smtClean="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rPr>
                  <a:t>congestion</a:t>
                </a:r>
                <a:endParaRPr kumimoji="1"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</p:txBody>
          </p:sp>
        </p:grpSp>
      </p:grpSp>
      <p:sp>
        <p:nvSpPr>
          <p:cNvPr id="3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Transport Layer</a:t>
            </a:r>
            <a:endParaRPr lang="en-US" altLang="ko-KR" dirty="0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B59F552E-5AB7-499C-A7AA-3646B3A98B42}" type="slidenum">
              <a:rPr lang="en-US" altLang="ko-KR" smtClean="0">
                <a:ea typeface="굴림" pitchFamily="34" charset="-127"/>
              </a:rPr>
              <a:pPr/>
              <a:t>95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41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Function of congestion control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/>
              <a:t>Definition: </a:t>
            </a:r>
            <a:r>
              <a:rPr lang="en-US" altLang="zh-CN" sz="2400" i="1" dirty="0"/>
              <a:t>Increase in network load results in decrease of useful work done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/>
              <a:t>Many possible causes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CN" sz="2000" dirty="0" smtClean="0"/>
              <a:t>Retransmissions </a:t>
            </a:r>
            <a:r>
              <a:rPr lang="en-US" altLang="zh-CN" sz="2000" dirty="0"/>
              <a:t>of packets still in flight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CN" sz="2000" dirty="0"/>
              <a:t>Undelivered packets</a:t>
            </a:r>
          </a:p>
          <a:p>
            <a:pPr lvl="2">
              <a:lnSpc>
                <a:spcPct val="90000"/>
              </a:lnSpc>
              <a:spcBef>
                <a:spcPts val="1200"/>
              </a:spcBef>
            </a:pPr>
            <a:r>
              <a:rPr lang="en-US" altLang="zh-CN" sz="1800" dirty="0"/>
              <a:t>Packets consume resources and are dropped elsewhere in network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CN" sz="2000" dirty="0"/>
              <a:t>Fragments</a:t>
            </a:r>
          </a:p>
          <a:p>
            <a:pPr lvl="2">
              <a:lnSpc>
                <a:spcPct val="90000"/>
              </a:lnSpc>
              <a:spcBef>
                <a:spcPts val="1200"/>
              </a:spcBef>
            </a:pPr>
            <a:r>
              <a:rPr lang="en-US" altLang="zh-CN" sz="1800" dirty="0"/>
              <a:t>Mismatch of transmission and retransmission units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CN" sz="2000" dirty="0"/>
              <a:t>Control traffic</a:t>
            </a:r>
          </a:p>
          <a:p>
            <a:pPr lvl="2">
              <a:lnSpc>
                <a:spcPct val="90000"/>
              </a:lnSpc>
              <a:spcBef>
                <a:spcPts val="1200"/>
              </a:spcBef>
            </a:pPr>
            <a:r>
              <a:rPr lang="en-US" altLang="zh-CN" sz="1800" dirty="0"/>
              <a:t>Large percentage of traffic is for control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CN" sz="2000" dirty="0"/>
              <a:t>Stale or unwanted packets</a:t>
            </a:r>
          </a:p>
          <a:p>
            <a:pPr lvl="2">
              <a:lnSpc>
                <a:spcPct val="90000"/>
              </a:lnSpc>
              <a:spcBef>
                <a:spcPts val="1200"/>
              </a:spcBef>
            </a:pPr>
            <a:r>
              <a:rPr lang="en-US" altLang="zh-CN" sz="1800" dirty="0"/>
              <a:t>Packets that are delayed on long queues</a:t>
            </a:r>
          </a:p>
        </p:txBody>
      </p:sp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Congestion Collapse</a:t>
            </a:r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Transport Layer</a:t>
            </a:r>
            <a:endParaRPr lang="en-US" altLang="ko-KR" dirty="0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F0FB4F9F-B31C-40DA-9035-84C92B02AB0F}" type="slidenum">
              <a:rPr lang="en-US" altLang="ko-KR" smtClean="0">
                <a:ea typeface="굴림" pitchFamily="34" charset="-127"/>
              </a:rPr>
              <a:pPr/>
              <a:t>96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407988"/>
            <a:ext cx="7629525" cy="811212"/>
          </a:xfrm>
          <a:noFill/>
          <a:ln/>
        </p:spPr>
        <p:txBody>
          <a:bodyPr lIns="127000" tIns="63500" rIns="127000" bIns="63500" anchor="b"/>
          <a:lstStyle/>
          <a:p>
            <a:pPr defTabSz="1262063"/>
            <a:r>
              <a:rPr lang="en-US" altLang="zh-CN" dirty="0"/>
              <a:t>Static solutions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3025"/>
            <a:ext cx="8305800" cy="1295400"/>
          </a:xfrm>
          <a:noFill/>
          <a:ln/>
        </p:spPr>
        <p:txBody>
          <a:bodyPr lIns="87312" tIns="44450" rIns="87312" bIns="44450" anchor="t" anchorCtr="0"/>
          <a:lstStyle/>
          <a:p>
            <a:pPr marL="325438" indent="-325438" defTabSz="868363"/>
            <a:r>
              <a:rPr lang="en-US" altLang="zh-CN" sz="2400" dirty="0"/>
              <a:t>Q: Will the </a:t>
            </a:r>
            <a:r>
              <a:rPr lang="en-US" altLang="zh-CN" sz="2400" dirty="0">
                <a:latin typeface="Arial"/>
              </a:rPr>
              <a:t>“</a:t>
            </a:r>
            <a:r>
              <a:rPr lang="en-US" altLang="zh-CN" sz="2400" dirty="0"/>
              <a:t>congestion</a:t>
            </a:r>
            <a:r>
              <a:rPr lang="en-US" altLang="zh-CN" sz="2400" dirty="0">
                <a:latin typeface="Arial"/>
              </a:rPr>
              <a:t>”</a:t>
            </a:r>
            <a:r>
              <a:rPr lang="en-US" altLang="zh-CN" sz="2400" dirty="0"/>
              <a:t> problem be solved when:</a:t>
            </a:r>
          </a:p>
          <a:p>
            <a:pPr marL="706438" lvl="1" indent="-266700" defTabSz="868363">
              <a:buClr>
                <a:schemeClr val="hlink"/>
              </a:buClr>
              <a:buFontTx/>
              <a:buNone/>
            </a:pPr>
            <a:r>
              <a:rPr lang="en-US" altLang="zh-CN" sz="2400" i="1" dirty="0"/>
              <a:t> a) </a:t>
            </a:r>
            <a:r>
              <a:rPr lang="en-US" altLang="zh-CN" sz="2400" i="1" u="sng" dirty="0">
                <a:solidFill>
                  <a:srgbClr val="FF0000"/>
                </a:solidFill>
              </a:rPr>
              <a:t>Memory</a:t>
            </a:r>
            <a:r>
              <a:rPr lang="en-US" altLang="zh-CN" sz="2400" i="1" dirty="0"/>
              <a:t> </a:t>
            </a:r>
            <a:r>
              <a:rPr lang="en-US" altLang="zh-CN" sz="2400" b="1" i="1" dirty="0"/>
              <a:t>becomes cheap (</a:t>
            </a:r>
            <a:r>
              <a:rPr lang="en-US" altLang="zh-CN" sz="2400" b="1" i="1" dirty="0">
                <a:solidFill>
                  <a:srgbClr val="FC5736"/>
                </a:solidFill>
              </a:rPr>
              <a:t>infinite memory</a:t>
            </a:r>
            <a:r>
              <a:rPr lang="en-US" altLang="zh-CN" sz="2400" b="1" i="1" dirty="0"/>
              <a:t>)?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7400" y="2714626"/>
            <a:ext cx="7183438" cy="1243013"/>
            <a:chOff x="496" y="1668"/>
            <a:chExt cx="4525" cy="783"/>
          </a:xfrm>
        </p:grpSpPr>
        <p:sp>
          <p:nvSpPr>
            <p:cNvPr id="985093" name="Oval 5"/>
            <p:cNvSpPr>
              <a:spLocks noChangeArrowheads="1"/>
            </p:cNvSpPr>
            <p:nvPr/>
          </p:nvSpPr>
          <p:spPr bwMode="auto">
            <a:xfrm>
              <a:off x="1254" y="1668"/>
              <a:ext cx="334" cy="320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094" name="Line 6"/>
            <p:cNvSpPr>
              <a:spLocks noChangeShapeType="1"/>
            </p:cNvSpPr>
            <p:nvPr/>
          </p:nvSpPr>
          <p:spPr bwMode="auto">
            <a:xfrm>
              <a:off x="796" y="1756"/>
              <a:ext cx="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095" name="Line 7"/>
            <p:cNvSpPr>
              <a:spLocks noChangeShapeType="1"/>
            </p:cNvSpPr>
            <p:nvPr/>
          </p:nvSpPr>
          <p:spPr bwMode="auto">
            <a:xfrm>
              <a:off x="1246" y="175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096" name="Line 8"/>
            <p:cNvSpPr>
              <a:spLocks noChangeShapeType="1"/>
            </p:cNvSpPr>
            <p:nvPr/>
          </p:nvSpPr>
          <p:spPr bwMode="auto">
            <a:xfrm>
              <a:off x="796" y="1900"/>
              <a:ext cx="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097" name="Line 9"/>
            <p:cNvSpPr>
              <a:spLocks noChangeShapeType="1"/>
            </p:cNvSpPr>
            <p:nvPr/>
          </p:nvSpPr>
          <p:spPr bwMode="auto">
            <a:xfrm>
              <a:off x="846" y="1804"/>
              <a:ext cx="0" cy="48"/>
            </a:xfrm>
            <a:prstGeom prst="lin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098" name="Line 10"/>
            <p:cNvSpPr>
              <a:spLocks noChangeShapeType="1"/>
            </p:cNvSpPr>
            <p:nvPr/>
          </p:nvSpPr>
          <p:spPr bwMode="auto">
            <a:xfrm>
              <a:off x="496" y="1804"/>
              <a:ext cx="0" cy="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099" name="Line 11"/>
            <p:cNvSpPr>
              <a:spLocks noChangeShapeType="1"/>
            </p:cNvSpPr>
            <p:nvPr/>
          </p:nvSpPr>
          <p:spPr bwMode="auto">
            <a:xfrm>
              <a:off x="1646" y="1804"/>
              <a:ext cx="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00" name="Line 12"/>
            <p:cNvSpPr>
              <a:spLocks noChangeShapeType="1"/>
            </p:cNvSpPr>
            <p:nvPr/>
          </p:nvSpPr>
          <p:spPr bwMode="auto">
            <a:xfrm>
              <a:off x="1146" y="1804"/>
              <a:ext cx="0" cy="48"/>
            </a:xfrm>
            <a:prstGeom prst="lin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01" name="Line 13"/>
            <p:cNvSpPr>
              <a:spLocks noChangeShapeType="1"/>
            </p:cNvSpPr>
            <p:nvPr/>
          </p:nvSpPr>
          <p:spPr bwMode="auto">
            <a:xfrm>
              <a:off x="1046" y="1804"/>
              <a:ext cx="0" cy="48"/>
            </a:xfrm>
            <a:prstGeom prst="lin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02" name="Line 14"/>
            <p:cNvSpPr>
              <a:spLocks noChangeShapeType="1"/>
            </p:cNvSpPr>
            <p:nvPr/>
          </p:nvSpPr>
          <p:spPr bwMode="auto">
            <a:xfrm>
              <a:off x="946" y="1804"/>
              <a:ext cx="0" cy="48"/>
            </a:xfrm>
            <a:prstGeom prst="lin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03" name="Arc 15"/>
            <p:cNvSpPr>
              <a:spLocks/>
            </p:cNvSpPr>
            <p:nvPr/>
          </p:nvSpPr>
          <p:spPr bwMode="auto">
            <a:xfrm>
              <a:off x="546" y="1853"/>
              <a:ext cx="250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04" name="Rectangle 16"/>
            <p:cNvSpPr>
              <a:spLocks noChangeArrowheads="1"/>
            </p:cNvSpPr>
            <p:nvPr/>
          </p:nvSpPr>
          <p:spPr bwMode="auto">
            <a:xfrm>
              <a:off x="538" y="2025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CN" sz="2800" dirty="0"/>
                <a:t>No buffer</a:t>
              </a:r>
            </a:p>
          </p:txBody>
        </p:sp>
        <p:sp>
          <p:nvSpPr>
            <p:cNvPr id="985105" name="Oval 17"/>
            <p:cNvSpPr>
              <a:spLocks noChangeArrowheads="1"/>
            </p:cNvSpPr>
            <p:nvPr/>
          </p:nvSpPr>
          <p:spPr bwMode="auto">
            <a:xfrm>
              <a:off x="3754" y="1716"/>
              <a:ext cx="334" cy="320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06" name="Line 18"/>
            <p:cNvSpPr>
              <a:spLocks noChangeShapeType="1"/>
            </p:cNvSpPr>
            <p:nvPr/>
          </p:nvSpPr>
          <p:spPr bwMode="auto">
            <a:xfrm>
              <a:off x="2496" y="1804"/>
              <a:ext cx="1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07" name="Line 19"/>
            <p:cNvSpPr>
              <a:spLocks noChangeShapeType="1"/>
            </p:cNvSpPr>
            <p:nvPr/>
          </p:nvSpPr>
          <p:spPr bwMode="auto">
            <a:xfrm>
              <a:off x="3746" y="180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08" name="Line 20"/>
            <p:cNvSpPr>
              <a:spLocks noChangeShapeType="1"/>
            </p:cNvSpPr>
            <p:nvPr/>
          </p:nvSpPr>
          <p:spPr bwMode="auto">
            <a:xfrm>
              <a:off x="2496" y="1948"/>
              <a:ext cx="1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09" name="Line 21"/>
            <p:cNvSpPr>
              <a:spLocks noChangeShapeType="1"/>
            </p:cNvSpPr>
            <p:nvPr/>
          </p:nvSpPr>
          <p:spPr bwMode="auto">
            <a:xfrm>
              <a:off x="3346" y="1852"/>
              <a:ext cx="0" cy="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10" name="Line 22"/>
            <p:cNvSpPr>
              <a:spLocks noChangeShapeType="1"/>
            </p:cNvSpPr>
            <p:nvPr/>
          </p:nvSpPr>
          <p:spPr bwMode="auto">
            <a:xfrm>
              <a:off x="4446" y="1852"/>
              <a:ext cx="0" cy="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11" name="Line 23"/>
            <p:cNvSpPr>
              <a:spLocks noChangeShapeType="1"/>
            </p:cNvSpPr>
            <p:nvPr/>
          </p:nvSpPr>
          <p:spPr bwMode="auto">
            <a:xfrm>
              <a:off x="4146" y="1852"/>
              <a:ext cx="250" cy="0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12" name="Line 24"/>
            <p:cNvSpPr>
              <a:spLocks noChangeShapeType="1"/>
            </p:cNvSpPr>
            <p:nvPr/>
          </p:nvSpPr>
          <p:spPr bwMode="auto">
            <a:xfrm>
              <a:off x="3646" y="1852"/>
              <a:ext cx="0" cy="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13" name="Line 25"/>
            <p:cNvSpPr>
              <a:spLocks noChangeShapeType="1"/>
            </p:cNvSpPr>
            <p:nvPr/>
          </p:nvSpPr>
          <p:spPr bwMode="auto">
            <a:xfrm>
              <a:off x="3546" y="1852"/>
              <a:ext cx="0" cy="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14" name="Line 26"/>
            <p:cNvSpPr>
              <a:spLocks noChangeShapeType="1"/>
            </p:cNvSpPr>
            <p:nvPr/>
          </p:nvSpPr>
          <p:spPr bwMode="auto">
            <a:xfrm>
              <a:off x="3446" y="1852"/>
              <a:ext cx="0" cy="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15" name="Arc 27"/>
            <p:cNvSpPr>
              <a:spLocks/>
            </p:cNvSpPr>
            <p:nvPr/>
          </p:nvSpPr>
          <p:spPr bwMode="auto">
            <a:xfrm>
              <a:off x="4496" y="1901"/>
              <a:ext cx="250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16" name="Rectangle 28"/>
            <p:cNvSpPr>
              <a:spLocks noChangeArrowheads="1"/>
            </p:cNvSpPr>
            <p:nvPr/>
          </p:nvSpPr>
          <p:spPr bwMode="auto">
            <a:xfrm>
              <a:off x="4035" y="2121"/>
              <a:ext cx="98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CN" sz="2800" dirty="0"/>
                <a:t>Too late</a:t>
              </a:r>
            </a:p>
          </p:txBody>
        </p:sp>
        <p:sp>
          <p:nvSpPr>
            <p:cNvPr id="985117" name="Line 29"/>
            <p:cNvSpPr>
              <a:spLocks noChangeShapeType="1"/>
            </p:cNvSpPr>
            <p:nvPr/>
          </p:nvSpPr>
          <p:spPr bwMode="auto">
            <a:xfrm>
              <a:off x="3246" y="1852"/>
              <a:ext cx="0" cy="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18" name="Line 30"/>
            <p:cNvSpPr>
              <a:spLocks noChangeShapeType="1"/>
            </p:cNvSpPr>
            <p:nvPr/>
          </p:nvSpPr>
          <p:spPr bwMode="auto">
            <a:xfrm>
              <a:off x="3146" y="1852"/>
              <a:ext cx="0" cy="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19" name="Line 31"/>
            <p:cNvSpPr>
              <a:spLocks noChangeShapeType="1"/>
            </p:cNvSpPr>
            <p:nvPr/>
          </p:nvSpPr>
          <p:spPr bwMode="auto">
            <a:xfrm>
              <a:off x="3046" y="1852"/>
              <a:ext cx="0" cy="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20" name="Line 32"/>
            <p:cNvSpPr>
              <a:spLocks noChangeShapeType="1"/>
            </p:cNvSpPr>
            <p:nvPr/>
          </p:nvSpPr>
          <p:spPr bwMode="auto">
            <a:xfrm>
              <a:off x="2946" y="1852"/>
              <a:ext cx="0" cy="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21" name="Line 33"/>
            <p:cNvSpPr>
              <a:spLocks noChangeShapeType="1"/>
            </p:cNvSpPr>
            <p:nvPr/>
          </p:nvSpPr>
          <p:spPr bwMode="auto">
            <a:xfrm>
              <a:off x="2846" y="1852"/>
              <a:ext cx="0" cy="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22" name="Line 34"/>
            <p:cNvSpPr>
              <a:spLocks noChangeShapeType="1"/>
            </p:cNvSpPr>
            <p:nvPr/>
          </p:nvSpPr>
          <p:spPr bwMode="auto">
            <a:xfrm>
              <a:off x="2746" y="1852"/>
              <a:ext cx="0" cy="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23" name="Line 35"/>
            <p:cNvSpPr>
              <a:spLocks noChangeShapeType="1"/>
            </p:cNvSpPr>
            <p:nvPr/>
          </p:nvSpPr>
          <p:spPr bwMode="auto">
            <a:xfrm>
              <a:off x="2646" y="1852"/>
              <a:ext cx="0" cy="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24" name="Line 36"/>
            <p:cNvSpPr>
              <a:spLocks noChangeShapeType="1"/>
            </p:cNvSpPr>
            <p:nvPr/>
          </p:nvSpPr>
          <p:spPr bwMode="auto">
            <a:xfrm>
              <a:off x="2546" y="1852"/>
              <a:ext cx="0" cy="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5125" name="Rectangle 37"/>
          <p:cNvSpPr>
            <a:spLocks noChangeArrowheads="1"/>
          </p:cNvSpPr>
          <p:nvPr/>
        </p:nvSpPr>
        <p:spPr bwMode="auto">
          <a:xfrm>
            <a:off x="1066800" y="4467225"/>
            <a:ext cx="2979983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2400" b="1" dirty="0"/>
              <a:t>All links 19.2 kb/s</a:t>
            </a:r>
            <a:endParaRPr lang="en-US" altLang="zh-CN" sz="2800" b="1" dirty="0"/>
          </a:p>
        </p:txBody>
      </p:sp>
      <p:sp>
        <p:nvSpPr>
          <p:cNvPr id="985126" name="Rectangle 38"/>
          <p:cNvSpPr>
            <a:spLocks noChangeArrowheads="1"/>
          </p:cNvSpPr>
          <p:nvPr/>
        </p:nvSpPr>
        <p:spPr bwMode="auto">
          <a:xfrm>
            <a:off x="4495800" y="4467225"/>
            <a:ext cx="327333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2400" b="1" dirty="0"/>
              <a:t>Replace with 1 Mb/s</a:t>
            </a:r>
            <a:endParaRPr lang="en-US" altLang="zh-CN" sz="2800" b="1" dirty="0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52450" y="5178425"/>
            <a:ext cx="3625850" cy="508000"/>
            <a:chOff x="342" y="3080"/>
            <a:chExt cx="2284" cy="320"/>
          </a:xfrm>
        </p:grpSpPr>
        <p:sp>
          <p:nvSpPr>
            <p:cNvPr id="985128" name="Line 40"/>
            <p:cNvSpPr>
              <a:spLocks noChangeShapeType="1"/>
            </p:cNvSpPr>
            <p:nvPr/>
          </p:nvSpPr>
          <p:spPr bwMode="auto">
            <a:xfrm>
              <a:off x="734" y="3264"/>
              <a:ext cx="1550" cy="0"/>
            </a:xfrm>
            <a:prstGeom prst="line">
              <a:avLst/>
            </a:prstGeom>
            <a:noFill/>
            <a:ln w="57150">
              <a:solidFill>
                <a:srgbClr val="CACAC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5129" name="Rectangle 41"/>
            <p:cNvSpPr>
              <a:spLocks noChangeArrowheads="1"/>
            </p:cNvSpPr>
            <p:nvPr/>
          </p:nvSpPr>
          <p:spPr bwMode="auto">
            <a:xfrm>
              <a:off x="342" y="3080"/>
              <a:ext cx="334" cy="320"/>
            </a:xfrm>
            <a:prstGeom prst="rect">
              <a:avLst/>
            </a:prstGeom>
            <a:solidFill>
              <a:srgbClr val="FFFFCC"/>
            </a:solidFill>
            <a:ln w="57150">
              <a:solidFill>
                <a:srgbClr val="CACACA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r>
                <a:rPr lang="en-US" altLang="zh-CN" sz="2800">
                  <a:solidFill>
                    <a:srgbClr val="EA3504"/>
                  </a:solidFill>
                </a:rPr>
                <a:t>S</a:t>
              </a:r>
            </a:p>
          </p:txBody>
        </p:sp>
        <p:sp>
          <p:nvSpPr>
            <p:cNvPr id="985130" name="Rectangle 42"/>
            <p:cNvSpPr>
              <a:spLocks noChangeArrowheads="1"/>
            </p:cNvSpPr>
            <p:nvPr/>
          </p:nvSpPr>
          <p:spPr bwMode="auto">
            <a:xfrm>
              <a:off x="992" y="3080"/>
              <a:ext cx="334" cy="320"/>
            </a:xfrm>
            <a:prstGeom prst="rect">
              <a:avLst/>
            </a:prstGeom>
            <a:solidFill>
              <a:srgbClr val="FFFFCC"/>
            </a:solidFill>
            <a:ln w="57150">
              <a:solidFill>
                <a:srgbClr val="CACACA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r>
                <a:rPr lang="en-US" altLang="zh-CN" sz="2800">
                  <a:solidFill>
                    <a:srgbClr val="EA3504"/>
                  </a:solidFill>
                </a:rPr>
                <a:t>S</a:t>
              </a:r>
            </a:p>
          </p:txBody>
        </p:sp>
        <p:sp>
          <p:nvSpPr>
            <p:cNvPr id="985131" name="Rectangle 43"/>
            <p:cNvSpPr>
              <a:spLocks noChangeArrowheads="1"/>
            </p:cNvSpPr>
            <p:nvPr/>
          </p:nvSpPr>
          <p:spPr bwMode="auto">
            <a:xfrm>
              <a:off x="1642" y="3080"/>
              <a:ext cx="334" cy="320"/>
            </a:xfrm>
            <a:prstGeom prst="rect">
              <a:avLst/>
            </a:prstGeom>
            <a:solidFill>
              <a:srgbClr val="FFFFCC"/>
            </a:solidFill>
            <a:ln w="57150">
              <a:solidFill>
                <a:srgbClr val="CACACA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r>
                <a:rPr lang="en-US" altLang="zh-CN" sz="2800">
                  <a:solidFill>
                    <a:srgbClr val="EA3504"/>
                  </a:solidFill>
                </a:rPr>
                <a:t>S</a:t>
              </a:r>
            </a:p>
          </p:txBody>
        </p:sp>
        <p:sp>
          <p:nvSpPr>
            <p:cNvPr id="985132" name="Rectangle 44"/>
            <p:cNvSpPr>
              <a:spLocks noChangeArrowheads="1"/>
            </p:cNvSpPr>
            <p:nvPr/>
          </p:nvSpPr>
          <p:spPr bwMode="auto">
            <a:xfrm>
              <a:off x="2292" y="3080"/>
              <a:ext cx="334" cy="320"/>
            </a:xfrm>
            <a:prstGeom prst="rect">
              <a:avLst/>
            </a:prstGeom>
            <a:solidFill>
              <a:srgbClr val="FFFFCC"/>
            </a:solidFill>
            <a:ln w="57150">
              <a:solidFill>
                <a:srgbClr val="CACACA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r>
                <a:rPr lang="en-US" altLang="zh-CN" sz="2800">
                  <a:solidFill>
                    <a:srgbClr val="EA3504"/>
                  </a:solidFill>
                </a:rPr>
                <a:t>S</a:t>
              </a:r>
            </a:p>
          </p:txBody>
        </p:sp>
      </p:grpSp>
      <p:sp>
        <p:nvSpPr>
          <p:cNvPr id="985133" name="Line 45"/>
          <p:cNvSpPr>
            <a:spLocks noChangeShapeType="1"/>
          </p:cNvSpPr>
          <p:nvPr/>
        </p:nvSpPr>
        <p:spPr bwMode="auto">
          <a:xfrm>
            <a:off x="5343525" y="5013325"/>
            <a:ext cx="1587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5134" name="Rectangle 46"/>
          <p:cNvSpPr>
            <a:spLocks noChangeArrowheads="1"/>
          </p:cNvSpPr>
          <p:nvPr/>
        </p:nvSpPr>
        <p:spPr bwMode="auto">
          <a:xfrm>
            <a:off x="4629150" y="5781675"/>
            <a:ext cx="366606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2000" i="1" dirty="0"/>
              <a:t>File Transfer Time = </a:t>
            </a:r>
            <a:r>
              <a:rPr lang="en-US" altLang="zh-CN" sz="2000" b="1" i="1" u="sng" dirty="0"/>
              <a:t>7 hours</a:t>
            </a:r>
          </a:p>
        </p:txBody>
      </p:sp>
      <p:sp>
        <p:nvSpPr>
          <p:cNvPr id="985135" name="Rectangle 47"/>
          <p:cNvSpPr>
            <a:spLocks noChangeArrowheads="1"/>
          </p:cNvSpPr>
          <p:nvPr/>
        </p:nvSpPr>
        <p:spPr bwMode="auto">
          <a:xfrm>
            <a:off x="450850" y="5776913"/>
            <a:ext cx="355546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2000" i="1" dirty="0"/>
              <a:t>File</a:t>
            </a:r>
            <a:r>
              <a:rPr lang="en-US" altLang="zh-CN" sz="2000" i="1" dirty="0">
                <a:solidFill>
                  <a:srgbClr val="CACACA"/>
                </a:solidFill>
              </a:rPr>
              <a:t> </a:t>
            </a:r>
            <a:r>
              <a:rPr lang="en-US" altLang="zh-CN" sz="2000" i="1" dirty="0"/>
              <a:t>Transfer</a:t>
            </a:r>
            <a:r>
              <a:rPr lang="en-US" altLang="zh-CN" sz="2000" i="1" dirty="0">
                <a:solidFill>
                  <a:srgbClr val="CACACA"/>
                </a:solidFill>
              </a:rPr>
              <a:t> </a:t>
            </a:r>
            <a:r>
              <a:rPr lang="en-US" altLang="zh-CN" sz="2000" i="1" dirty="0"/>
              <a:t>time = </a:t>
            </a:r>
            <a:r>
              <a:rPr lang="en-US" altLang="zh-CN" sz="2000" b="1" i="1" u="sng" dirty="0">
                <a:solidFill>
                  <a:srgbClr val="EA3504"/>
                </a:solidFill>
              </a:rPr>
              <a:t>5 </a:t>
            </a:r>
            <a:r>
              <a:rPr lang="en-US" altLang="zh-CN" sz="2000" b="1" i="1" u="sng" dirty="0" err="1">
                <a:solidFill>
                  <a:srgbClr val="EA3504"/>
                </a:solidFill>
              </a:rPr>
              <a:t>mins</a:t>
            </a:r>
            <a:r>
              <a:rPr lang="en-US" altLang="zh-CN" sz="2000" dirty="0">
                <a:solidFill>
                  <a:srgbClr val="CACACA"/>
                </a:solidFill>
              </a:rPr>
              <a:t> </a:t>
            </a:r>
          </a:p>
        </p:txBody>
      </p:sp>
      <p:sp>
        <p:nvSpPr>
          <p:cNvPr id="985136" name="Rectangle 48"/>
          <p:cNvSpPr>
            <a:spLocks noChangeArrowheads="1"/>
          </p:cNvSpPr>
          <p:nvPr/>
        </p:nvSpPr>
        <p:spPr bwMode="auto">
          <a:xfrm>
            <a:off x="381000" y="4010025"/>
            <a:ext cx="85344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lvl="1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400" b="1" i="1" dirty="0">
                <a:latin typeface="+mn-lt"/>
              </a:rPr>
              <a:t> b) </a:t>
            </a:r>
            <a:r>
              <a:rPr kumimoji="1" lang="en-US" altLang="zh-CN" sz="2400" i="1" u="sng" dirty="0">
                <a:solidFill>
                  <a:srgbClr val="FF0000"/>
                </a:solidFill>
                <a:latin typeface="+mn-lt"/>
              </a:rPr>
              <a:t>Links</a:t>
            </a:r>
            <a:r>
              <a:rPr lang="en-US" altLang="zh-CN" sz="2400" b="1" i="1" dirty="0">
                <a:latin typeface="+mn-lt"/>
              </a:rPr>
              <a:t> become cheap  (high speed links)?</a:t>
            </a:r>
          </a:p>
        </p:txBody>
      </p:sp>
      <p:sp>
        <p:nvSpPr>
          <p:cNvPr id="985137" name="Line 49"/>
          <p:cNvSpPr>
            <a:spLocks noChangeShapeType="1"/>
          </p:cNvSpPr>
          <p:nvPr/>
        </p:nvSpPr>
        <p:spPr bwMode="auto">
          <a:xfrm>
            <a:off x="6248400" y="5457825"/>
            <a:ext cx="1482725" cy="12700"/>
          </a:xfrm>
          <a:prstGeom prst="line">
            <a:avLst/>
          </a:prstGeom>
          <a:noFill/>
          <a:ln w="57150">
            <a:solidFill>
              <a:srgbClr val="CACACA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5138" name="Rectangle 50"/>
          <p:cNvSpPr>
            <a:spLocks noChangeArrowheads="1"/>
          </p:cNvSpPr>
          <p:nvPr/>
        </p:nvSpPr>
        <p:spPr bwMode="auto">
          <a:xfrm>
            <a:off x="4648200" y="5178425"/>
            <a:ext cx="530225" cy="508000"/>
          </a:xfrm>
          <a:prstGeom prst="rect">
            <a:avLst/>
          </a:prstGeom>
          <a:solidFill>
            <a:srgbClr val="FFFFCC"/>
          </a:solidFill>
          <a:ln w="57150">
            <a:solidFill>
              <a:srgbClr val="CACACA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r>
              <a:rPr lang="en-US" altLang="zh-CN" sz="2800">
                <a:solidFill>
                  <a:srgbClr val="EA3504"/>
                </a:solidFill>
              </a:rPr>
              <a:t>S</a:t>
            </a:r>
          </a:p>
        </p:txBody>
      </p:sp>
      <p:sp>
        <p:nvSpPr>
          <p:cNvPr id="985139" name="Rectangle 51"/>
          <p:cNvSpPr>
            <a:spLocks noChangeArrowheads="1"/>
          </p:cNvSpPr>
          <p:nvPr/>
        </p:nvSpPr>
        <p:spPr bwMode="auto">
          <a:xfrm>
            <a:off x="5680075" y="5178425"/>
            <a:ext cx="530225" cy="508000"/>
          </a:xfrm>
          <a:prstGeom prst="rect">
            <a:avLst/>
          </a:prstGeom>
          <a:solidFill>
            <a:srgbClr val="FFFFCC"/>
          </a:solidFill>
          <a:ln w="57150">
            <a:solidFill>
              <a:srgbClr val="CACACA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r>
              <a:rPr lang="en-US" altLang="zh-CN" sz="2800">
                <a:solidFill>
                  <a:srgbClr val="EA3504"/>
                </a:solidFill>
              </a:rPr>
              <a:t>S</a:t>
            </a:r>
          </a:p>
        </p:txBody>
      </p:sp>
      <p:sp>
        <p:nvSpPr>
          <p:cNvPr id="985140" name="Rectangle 52"/>
          <p:cNvSpPr>
            <a:spLocks noChangeArrowheads="1"/>
          </p:cNvSpPr>
          <p:nvPr/>
        </p:nvSpPr>
        <p:spPr bwMode="auto">
          <a:xfrm>
            <a:off x="6711950" y="5178425"/>
            <a:ext cx="530225" cy="508000"/>
          </a:xfrm>
          <a:prstGeom prst="rect">
            <a:avLst/>
          </a:prstGeom>
          <a:solidFill>
            <a:srgbClr val="FFFFCC"/>
          </a:solidFill>
          <a:ln w="57150">
            <a:solidFill>
              <a:srgbClr val="CACACA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r>
              <a:rPr lang="en-US" altLang="zh-CN" sz="2800">
                <a:solidFill>
                  <a:srgbClr val="EA3504"/>
                </a:solidFill>
              </a:rPr>
              <a:t>S</a:t>
            </a:r>
          </a:p>
        </p:txBody>
      </p:sp>
      <p:sp>
        <p:nvSpPr>
          <p:cNvPr id="985141" name="Rectangle 53"/>
          <p:cNvSpPr>
            <a:spLocks noChangeArrowheads="1"/>
          </p:cNvSpPr>
          <p:nvPr/>
        </p:nvSpPr>
        <p:spPr bwMode="auto">
          <a:xfrm>
            <a:off x="7743825" y="5178425"/>
            <a:ext cx="530225" cy="508000"/>
          </a:xfrm>
          <a:prstGeom prst="rect">
            <a:avLst/>
          </a:prstGeom>
          <a:solidFill>
            <a:srgbClr val="FFFFCC"/>
          </a:solidFill>
          <a:ln w="57150">
            <a:solidFill>
              <a:srgbClr val="CACACA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r>
              <a:rPr lang="en-US" altLang="zh-CN" sz="2800">
                <a:solidFill>
                  <a:srgbClr val="EA3504"/>
                </a:solidFill>
              </a:rPr>
              <a:t>S</a:t>
            </a:r>
          </a:p>
        </p:txBody>
      </p:sp>
      <p:sp>
        <p:nvSpPr>
          <p:cNvPr id="985142" name="Line 54"/>
          <p:cNvSpPr>
            <a:spLocks noChangeShapeType="1"/>
          </p:cNvSpPr>
          <p:nvPr/>
        </p:nvSpPr>
        <p:spPr bwMode="auto">
          <a:xfrm>
            <a:off x="5181600" y="5457825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바닥글 개체 틀 3"/>
          <p:cNvSpPr txBox="1">
            <a:spLocks/>
          </p:cNvSpPr>
          <p:nvPr/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굴림" pitchFamily="34" charset="-127"/>
                <a:cs typeface="+mn-cs"/>
              </a:rPr>
              <a:t>Transport Layer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굴림" pitchFamily="34" charset="-127"/>
              <a:cs typeface="+mn-cs"/>
            </a:endParaRPr>
          </a:p>
        </p:txBody>
      </p:sp>
      <p:sp>
        <p:nvSpPr>
          <p:cNvPr id="57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F0FB4F9F-B31C-40DA-9035-84C92B02AB0F}" type="slidenum">
              <a:rPr lang="en-US" altLang="ko-KR" smtClean="0">
                <a:ea typeface="굴림" pitchFamily="34" charset="-127"/>
              </a:rPr>
              <a:pPr/>
              <a:t>97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/>
          <p:cNvSpPr>
            <a:spLocks noChangeArrowheads="1"/>
          </p:cNvSpPr>
          <p:nvPr/>
        </p:nvSpPr>
        <p:spPr bwMode="auto">
          <a:xfrm>
            <a:off x="492125" y="2193925"/>
            <a:ext cx="81121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7139" name="Rectangle 3"/>
          <p:cNvSpPr>
            <a:spLocks noChangeArrowheads="1"/>
          </p:cNvSpPr>
          <p:nvPr/>
        </p:nvSpPr>
        <p:spPr bwMode="auto">
          <a:xfrm>
            <a:off x="2668588" y="2997200"/>
            <a:ext cx="500062" cy="360363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3200">
                <a:solidFill>
                  <a:srgbClr val="EA3504"/>
                </a:solidFill>
              </a:rPr>
              <a:t>A</a:t>
            </a:r>
          </a:p>
        </p:txBody>
      </p:sp>
      <p:sp>
        <p:nvSpPr>
          <p:cNvPr id="987140" name="Rectangle 4"/>
          <p:cNvSpPr>
            <a:spLocks noChangeArrowheads="1"/>
          </p:cNvSpPr>
          <p:nvPr/>
        </p:nvSpPr>
        <p:spPr bwMode="auto">
          <a:xfrm>
            <a:off x="2668588" y="3679825"/>
            <a:ext cx="500062" cy="358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3200">
                <a:solidFill>
                  <a:srgbClr val="EA3504"/>
                </a:solidFill>
              </a:rPr>
              <a:t>B</a:t>
            </a:r>
          </a:p>
        </p:txBody>
      </p:sp>
      <p:sp>
        <p:nvSpPr>
          <p:cNvPr id="987141" name="Rectangle 5"/>
          <p:cNvSpPr>
            <a:spLocks noChangeArrowheads="1"/>
          </p:cNvSpPr>
          <p:nvPr/>
        </p:nvSpPr>
        <p:spPr bwMode="auto">
          <a:xfrm>
            <a:off x="4318000" y="3354388"/>
            <a:ext cx="500063" cy="360362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3200">
                <a:solidFill>
                  <a:srgbClr val="EA350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</p:txBody>
      </p:sp>
      <p:sp>
        <p:nvSpPr>
          <p:cNvPr id="987142" name="Rectangle 6"/>
          <p:cNvSpPr>
            <a:spLocks noChangeArrowheads="1"/>
          </p:cNvSpPr>
          <p:nvPr/>
        </p:nvSpPr>
        <p:spPr bwMode="auto">
          <a:xfrm>
            <a:off x="6042025" y="2997200"/>
            <a:ext cx="500063" cy="360363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3200">
                <a:solidFill>
                  <a:srgbClr val="EA3504"/>
                </a:solidFill>
              </a:rPr>
              <a:t>C</a:t>
            </a:r>
          </a:p>
        </p:txBody>
      </p:sp>
      <p:sp>
        <p:nvSpPr>
          <p:cNvPr id="987143" name="Rectangle 7"/>
          <p:cNvSpPr>
            <a:spLocks noChangeArrowheads="1"/>
          </p:cNvSpPr>
          <p:nvPr/>
        </p:nvSpPr>
        <p:spPr bwMode="auto">
          <a:xfrm>
            <a:off x="6042025" y="3679825"/>
            <a:ext cx="500063" cy="358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zh-CN" sz="3200">
                <a:solidFill>
                  <a:srgbClr val="EA3504"/>
                </a:solidFill>
              </a:rPr>
              <a:t>D</a:t>
            </a:r>
          </a:p>
        </p:txBody>
      </p:sp>
      <p:sp>
        <p:nvSpPr>
          <p:cNvPr id="987144" name="Line 8"/>
          <p:cNvSpPr>
            <a:spLocks noChangeShapeType="1"/>
          </p:cNvSpPr>
          <p:nvPr/>
        </p:nvSpPr>
        <p:spPr bwMode="auto">
          <a:xfrm>
            <a:off x="3255963" y="3149600"/>
            <a:ext cx="104933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7145" name="Line 9"/>
          <p:cNvSpPr>
            <a:spLocks noChangeShapeType="1"/>
          </p:cNvSpPr>
          <p:nvPr/>
        </p:nvSpPr>
        <p:spPr bwMode="auto">
          <a:xfrm flipV="1">
            <a:off x="3255963" y="3533775"/>
            <a:ext cx="1049337" cy="331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7146" name="Line 10"/>
          <p:cNvSpPr>
            <a:spLocks noChangeShapeType="1"/>
          </p:cNvSpPr>
          <p:nvPr/>
        </p:nvSpPr>
        <p:spPr bwMode="auto">
          <a:xfrm flipH="1">
            <a:off x="4802188" y="3149600"/>
            <a:ext cx="1227137" cy="368300"/>
          </a:xfrm>
          <a:prstGeom prst="line">
            <a:avLst/>
          </a:prstGeom>
          <a:noFill/>
          <a:ln w="57150">
            <a:solidFill>
              <a:schemeClr val="accent6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7147" name="Line 11"/>
          <p:cNvSpPr>
            <a:spLocks noChangeShapeType="1"/>
          </p:cNvSpPr>
          <p:nvPr/>
        </p:nvSpPr>
        <p:spPr bwMode="auto">
          <a:xfrm flipH="1" flipV="1">
            <a:off x="4827588" y="3533775"/>
            <a:ext cx="1193800" cy="365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7148" name="Rectangle 12"/>
          <p:cNvSpPr>
            <a:spLocks noChangeArrowheads="1"/>
          </p:cNvSpPr>
          <p:nvPr/>
        </p:nvSpPr>
        <p:spPr bwMode="auto">
          <a:xfrm>
            <a:off x="1762125" y="4267200"/>
            <a:ext cx="5363648" cy="181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2800" dirty="0">
                <a:latin typeface="+mn-lt"/>
              </a:rPr>
              <a:t>Scenario: All links 1 </a:t>
            </a:r>
            <a:r>
              <a:rPr lang="en-US" altLang="zh-CN" sz="2800" dirty="0" err="1">
                <a:latin typeface="+mn-lt"/>
              </a:rPr>
              <a:t>Gb</a:t>
            </a:r>
            <a:r>
              <a:rPr lang="en-US" altLang="zh-CN" sz="2800" dirty="0">
                <a:latin typeface="+mn-lt"/>
              </a:rPr>
              <a:t>/s.</a:t>
            </a:r>
          </a:p>
          <a:p>
            <a:pPr algn="l"/>
            <a:r>
              <a:rPr lang="en-US" altLang="zh-CN" sz="2800" dirty="0">
                <a:latin typeface="+mn-lt"/>
              </a:rPr>
              <a:t>	     A &amp; B send to C </a:t>
            </a:r>
          </a:p>
          <a:p>
            <a:pPr algn="l"/>
            <a:r>
              <a:rPr lang="en-US" altLang="zh-CN" sz="2800" dirty="0">
                <a:latin typeface="+mn-lt"/>
              </a:rPr>
              <a:t>      =&gt; “high-speed” congestion!!</a:t>
            </a:r>
          </a:p>
          <a:p>
            <a:pPr algn="l"/>
            <a:r>
              <a:rPr lang="en-US" altLang="zh-CN" sz="2800" dirty="0">
                <a:latin typeface="+mn-lt"/>
              </a:rPr>
              <a:t>      (lose more packets faster!)</a:t>
            </a:r>
            <a:endParaRPr lang="en-US" altLang="zh-CN" sz="3200" dirty="0">
              <a:latin typeface="+mn-lt"/>
            </a:endParaRPr>
          </a:p>
        </p:txBody>
      </p:sp>
      <p:sp>
        <p:nvSpPr>
          <p:cNvPr id="987149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zh-CN" dirty="0"/>
              <a:t>Static </a:t>
            </a:r>
            <a:r>
              <a:rPr lang="en-US" altLang="zh-CN" dirty="0" smtClean="0"/>
              <a:t>solutions (more)</a:t>
            </a:r>
            <a:endParaRPr lang="en-US" altLang="zh-CN" dirty="0"/>
          </a:p>
        </p:txBody>
      </p:sp>
      <p:sp>
        <p:nvSpPr>
          <p:cNvPr id="987150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270750" cy="15287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c)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u="sng" dirty="0">
                <a:solidFill>
                  <a:srgbClr val="FF0000"/>
                </a:solidFill>
              </a:rPr>
              <a:t>Processors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become cheap (fast routers &amp; switches)</a:t>
            </a:r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Transport Layer</a:t>
            </a:r>
            <a:endParaRPr lang="en-US" altLang="ko-KR" dirty="0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F0FB4F9F-B31C-40DA-9035-84C92B02AB0F}" type="slidenum">
              <a:rPr lang="en-US" altLang="ko-KR" smtClean="0">
                <a:ea typeface="굴림" pitchFamily="34" charset="-127"/>
              </a:rPr>
              <a:pPr/>
              <a:t>98</a:t>
            </a:fld>
            <a:endParaRPr lang="en-US" altLang="ko-KR" smtClean="0"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Transport Layer</a:t>
            </a:r>
            <a:endParaRPr lang="en-US" altLang="ko-KR" smtClean="0"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1161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4-</a:t>
            </a:r>
            <a:fld id="{C4BB4E41-34ED-4C47-9EDF-602FEDDFBCDF}" type="slidenum">
              <a:rPr lang="en-US" altLang="ko-KR" smtClean="0">
                <a:ea typeface="굴림" pitchFamily="34" charset="-127"/>
              </a:rPr>
              <a:pPr/>
              <a:t>99</a:t>
            </a:fld>
            <a:endParaRPr lang="en-US" altLang="ko-KR" smtClean="0">
              <a:ea typeface="굴림" pitchFamily="34" charset="-127"/>
            </a:endParaRPr>
          </a:p>
        </p:txBody>
      </p:sp>
      <p:sp>
        <p:nvSpPr>
          <p:cNvPr id="1116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itchFamily="34" charset="-127"/>
              </a:rPr>
              <a:t>Approaches towards congestion control</a:t>
            </a:r>
            <a:endParaRPr lang="en-US" altLang="ko-KR" smtClean="0">
              <a:ea typeface="굴림" pitchFamily="34" charset="-127"/>
            </a:endParaRPr>
          </a:p>
        </p:txBody>
      </p:sp>
      <p:sp>
        <p:nvSpPr>
          <p:cNvPr id="1116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3900" y="2152650"/>
            <a:ext cx="3781425" cy="38100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End-end congestion control:</a:t>
            </a:r>
            <a:endParaRPr lang="en-US" altLang="ko-KR" sz="2400" dirty="0" smtClean="0">
              <a:ea typeface="굴림" pitchFamily="34" charset="-127"/>
            </a:endParaRPr>
          </a:p>
          <a:p>
            <a:r>
              <a:rPr lang="en-US" altLang="ko-KR" sz="2000" dirty="0" smtClean="0">
                <a:ea typeface="굴림" pitchFamily="34" charset="-127"/>
              </a:rPr>
              <a:t>no explicit feedback from network</a:t>
            </a:r>
          </a:p>
          <a:p>
            <a:r>
              <a:rPr lang="en-US" altLang="ko-KR" sz="2000" dirty="0" smtClean="0">
                <a:ea typeface="굴림" pitchFamily="34" charset="-127"/>
              </a:rPr>
              <a:t>congestion inferred from </a:t>
            </a:r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end-system</a:t>
            </a:r>
            <a:r>
              <a:rPr lang="en-US" altLang="ko-KR" sz="2000" dirty="0" smtClean="0">
                <a:ea typeface="굴림" pitchFamily="34" charset="-127"/>
              </a:rPr>
              <a:t> observed loss, delay</a:t>
            </a:r>
          </a:p>
          <a:p>
            <a:r>
              <a:rPr lang="en-US" altLang="ko-KR" sz="2000" i="1" dirty="0" smtClean="0">
                <a:ea typeface="굴림" pitchFamily="34" charset="-127"/>
              </a:rPr>
              <a:t>approach taken by TCP</a:t>
            </a:r>
            <a:endParaRPr lang="en-US" altLang="ko-KR" sz="2400" i="1" dirty="0" smtClean="0">
              <a:ea typeface="굴림" pitchFamily="34" charset="-127"/>
            </a:endParaRPr>
          </a:p>
        </p:txBody>
      </p:sp>
      <p:sp>
        <p:nvSpPr>
          <p:cNvPr id="1116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4850" y="2133600"/>
            <a:ext cx="3810000" cy="39052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dirty="0" smtClean="0">
                <a:solidFill>
                  <a:srgbClr val="FF0000"/>
                </a:solidFill>
                <a:ea typeface="굴림" pitchFamily="34" charset="-127"/>
              </a:rPr>
              <a:t>Network-assisted congestion control:</a:t>
            </a:r>
            <a:endParaRPr lang="en-US" altLang="ko-KR" sz="2400" dirty="0" smtClean="0">
              <a:ea typeface="굴림" pitchFamily="34" charset="-127"/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routers</a:t>
            </a:r>
            <a:r>
              <a:rPr lang="en-US" altLang="ko-KR" sz="2000" dirty="0" smtClean="0">
                <a:ea typeface="굴림" pitchFamily="34" charset="-127"/>
              </a:rPr>
              <a:t> provide feedback to end systems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single bit indicating congestion (IBM SNA, </a:t>
            </a:r>
            <a:r>
              <a:rPr lang="en-US" altLang="ko-KR" sz="2000" dirty="0" err="1" smtClean="0">
                <a:ea typeface="굴림" pitchFamily="34" charset="-127"/>
              </a:rPr>
              <a:t>DECbit</a:t>
            </a:r>
            <a:r>
              <a:rPr lang="en-US" altLang="ko-KR" sz="2000" dirty="0" smtClean="0">
                <a:ea typeface="굴림" pitchFamily="34" charset="-127"/>
              </a:rPr>
              <a:t>, TCP/IP ECN, ATM)</a:t>
            </a:r>
          </a:p>
          <a:p>
            <a:pPr lvl="1"/>
            <a:r>
              <a:rPr lang="en-US" altLang="ko-KR" sz="2000" dirty="0" smtClean="0">
                <a:ea typeface="굴림" pitchFamily="34" charset="-127"/>
              </a:rPr>
              <a:t>explicit rate sender should send at</a:t>
            </a:r>
            <a:endParaRPr lang="en-US" altLang="ko-KR" sz="1800" dirty="0" smtClean="0">
              <a:ea typeface="굴림" pitchFamily="34" charset="-127"/>
            </a:endParaRPr>
          </a:p>
        </p:txBody>
      </p:sp>
      <p:sp>
        <p:nvSpPr>
          <p:cNvPr id="111623" name="Rectangle 5"/>
          <p:cNvSpPr>
            <a:spLocks noChangeArrowheads="1"/>
          </p:cNvSpPr>
          <p:nvPr/>
        </p:nvSpPr>
        <p:spPr bwMode="auto">
          <a:xfrm>
            <a:off x="542925" y="1381125"/>
            <a:ext cx="7477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2400">
                <a:solidFill>
                  <a:schemeClr val="accent2"/>
                </a:solidFill>
                <a:ea typeface="굴림" pitchFamily="34" charset="-127"/>
              </a:rPr>
              <a:t>Two broad approaches towards congestion control: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20308</TotalTime>
  <Words>11158</Words>
  <Application>Microsoft Office PowerPoint</Application>
  <PresentationFormat>全屏显示(4:3)</PresentationFormat>
  <Paragraphs>2470</Paragraphs>
  <Slides>126</Slides>
  <Notes>59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126</vt:i4>
      </vt:variant>
    </vt:vector>
  </HeadingPairs>
  <TitlesOfParts>
    <vt:vector size="132" baseType="lpstr">
      <vt:lpstr>Default Design</vt:lpstr>
      <vt:lpstr>Clip</vt:lpstr>
      <vt:lpstr>Picture</vt:lpstr>
      <vt:lpstr>公式</vt:lpstr>
      <vt:lpstr>VISIO</vt:lpstr>
      <vt:lpstr>Visio</vt:lpstr>
      <vt:lpstr>Unit 4: Transport Layer</vt:lpstr>
      <vt:lpstr>Unit 4 outline</vt:lpstr>
      <vt:lpstr>Transport services and protocols</vt:lpstr>
      <vt:lpstr>Transport vs. network layer</vt:lpstr>
      <vt:lpstr>Household analogy</vt:lpstr>
      <vt:lpstr>Sockets</vt:lpstr>
      <vt:lpstr>Addressing processes</vt:lpstr>
      <vt:lpstr>Addressing processes</vt:lpstr>
      <vt:lpstr>Internet transport-layer protocols</vt:lpstr>
      <vt:lpstr>Unit 4 outline</vt:lpstr>
      <vt:lpstr>Multiplexing/demultiplexing (1)</vt:lpstr>
      <vt:lpstr>Multiplexing/demultiplexing (2)</vt:lpstr>
      <vt:lpstr>How demultiplexing works</vt:lpstr>
      <vt:lpstr>Connectionless demultiplexing</vt:lpstr>
      <vt:lpstr>Connectionless demux (cont)</vt:lpstr>
      <vt:lpstr>Connection-oriented demux</vt:lpstr>
      <vt:lpstr>Connection-oriented demux (cont)</vt:lpstr>
      <vt:lpstr>Connection-oriented demux: Threaded Web Server</vt:lpstr>
      <vt:lpstr>Unit 4 outline</vt:lpstr>
      <vt:lpstr>UDP: User Datagram Protocol [RFC 768]</vt:lpstr>
      <vt:lpstr>UDP: more</vt:lpstr>
      <vt:lpstr>UDP checksum</vt:lpstr>
      <vt:lpstr>Unit 4 outline</vt:lpstr>
      <vt:lpstr>Principles of Reliable data transfer</vt:lpstr>
      <vt:lpstr>Principles of Reliable data transfer</vt:lpstr>
      <vt:lpstr>Principles of Reliable data transfer</vt:lpstr>
      <vt:lpstr>Reliable data transfer: getting started</vt:lpstr>
      <vt:lpstr>Reliable data transfer: getting started</vt:lpstr>
      <vt:lpstr>Rdt1.0: reliable transfer over a reliable channel</vt:lpstr>
      <vt:lpstr>Rdt2.0: channel with bit errors</vt:lpstr>
      <vt:lpstr>rdt2.0: FSM specification</vt:lpstr>
      <vt:lpstr>rdt2.0: operation with no errors</vt:lpstr>
      <vt:lpstr>rdt2.0: error scenario</vt:lpstr>
      <vt:lpstr>rdt2.0 has a fatal flaw!</vt:lpstr>
      <vt:lpstr>rdt2.1: sender, handles garbled ACK/NAKs</vt:lpstr>
      <vt:lpstr>rdt2.1: receiver, handles garbled ACK/NAKs</vt:lpstr>
      <vt:lpstr>rdt2.1: discussion</vt:lpstr>
      <vt:lpstr>rdt2.2: a NAK-free protocol</vt:lpstr>
      <vt:lpstr>rdt2.2: sender, receiver fragments</vt:lpstr>
      <vt:lpstr>rdt3.0: channels with errors and loss</vt:lpstr>
      <vt:lpstr>rdt3.0 sender</vt:lpstr>
      <vt:lpstr>rdt3.0 in action</vt:lpstr>
      <vt:lpstr>rdt3.0 in action</vt:lpstr>
      <vt:lpstr>Performance of rdt3.0</vt:lpstr>
      <vt:lpstr>rdt3.0: stop-and-wait operation</vt:lpstr>
      <vt:lpstr>Pipelined protocols</vt:lpstr>
      <vt:lpstr>Pipelining: increased utilization</vt:lpstr>
      <vt:lpstr>Pipelining Protocols</vt:lpstr>
      <vt:lpstr>Go-Back-N (sliding window protocol)</vt:lpstr>
      <vt:lpstr>GBN: sender extended FSM</vt:lpstr>
      <vt:lpstr>GBN: receiver extended FSM</vt:lpstr>
      <vt:lpstr>GBN in action</vt:lpstr>
      <vt:lpstr>Selective Repeat (SR)</vt:lpstr>
      <vt:lpstr>Selective repeat: sender, receiver windows</vt:lpstr>
      <vt:lpstr>Selective repeat</vt:lpstr>
      <vt:lpstr>Selective repeat in action</vt:lpstr>
      <vt:lpstr>SR receiver dilemma  with too-large windows: A new packet or a retransmission?</vt:lpstr>
      <vt:lpstr>Unit 4 outline</vt:lpstr>
      <vt:lpstr>TCP: Overview   RFCs: 793, 1122, 1323, 2018, 2581</vt:lpstr>
      <vt:lpstr>Unit 4 outline</vt:lpstr>
      <vt:lpstr>TCP segment structure</vt:lpstr>
      <vt:lpstr>Sequence number counting the number of bytes</vt:lpstr>
      <vt:lpstr>TCP seq. #’s and ACKs</vt:lpstr>
      <vt:lpstr>TCP Round Trip Time and Timeout</vt:lpstr>
      <vt:lpstr>TCP Round Trip Time and Timeout</vt:lpstr>
      <vt:lpstr>Example RTT estimation:</vt:lpstr>
      <vt:lpstr>TCP Round Trip Time and Timeout</vt:lpstr>
      <vt:lpstr>Unit 4 outline</vt:lpstr>
      <vt:lpstr>TCP reliable data transfer</vt:lpstr>
      <vt:lpstr>TCP sender events:</vt:lpstr>
      <vt:lpstr>TCP  sender (simplified)</vt:lpstr>
      <vt:lpstr>TCP: retransmission scenarios</vt:lpstr>
      <vt:lpstr>TCP retransmission scenarios (more)</vt:lpstr>
      <vt:lpstr>TCP ACK generation [RFC 1122, RFC 2581]</vt:lpstr>
      <vt:lpstr>Fast Retransmit</vt:lpstr>
      <vt:lpstr>幻灯片 76</vt:lpstr>
      <vt:lpstr>Fast retransmit algorithm:</vt:lpstr>
      <vt:lpstr>Unit 4 outline</vt:lpstr>
      <vt:lpstr>TCP Flow Control</vt:lpstr>
      <vt:lpstr>TCP Flow control: how it works</vt:lpstr>
      <vt:lpstr>Unit 4 outline</vt:lpstr>
      <vt:lpstr>TCP Connection Management</vt:lpstr>
      <vt:lpstr>Three-Way Handshaking</vt:lpstr>
      <vt:lpstr>TCP Connection Management (cont.)</vt:lpstr>
      <vt:lpstr>TCP Connection Management (cont.)</vt:lpstr>
      <vt:lpstr>幻灯片 86</vt:lpstr>
      <vt:lpstr>TCP Connection Management (cont)</vt:lpstr>
      <vt:lpstr>Unit 4 outline</vt:lpstr>
      <vt:lpstr>Principles of Congestion Control</vt:lpstr>
      <vt:lpstr>Causes/costs of congestion: scenario 1 </vt:lpstr>
      <vt:lpstr>Causes/costs of congestion: scenario 2 </vt:lpstr>
      <vt:lpstr>Causes/costs of congestion: scenario 2 </vt:lpstr>
      <vt:lpstr>Causes/costs of congestion: scenario 3 </vt:lpstr>
      <vt:lpstr>Causes/costs of congestion: scenario 3 </vt:lpstr>
      <vt:lpstr>Function of congestion control</vt:lpstr>
      <vt:lpstr>Congestion Collapse</vt:lpstr>
      <vt:lpstr>Static solutions</vt:lpstr>
      <vt:lpstr>Static solutions (more)</vt:lpstr>
      <vt:lpstr>Approaches towards congestion control</vt:lpstr>
      <vt:lpstr>Unit 4 outline</vt:lpstr>
      <vt:lpstr>TCP Congestion Control: details</vt:lpstr>
      <vt:lpstr>Additive Increase, Multiplicative Decrease (AIMD)</vt:lpstr>
      <vt:lpstr>TCP Slow Start</vt:lpstr>
      <vt:lpstr>幻灯片 104</vt:lpstr>
      <vt:lpstr>Refinement: inferring loss</vt:lpstr>
      <vt:lpstr>Refinement</vt:lpstr>
      <vt:lpstr>Congestion: A Close-up View </vt:lpstr>
      <vt:lpstr>Congestion Control vs. Congestion Avoidance</vt:lpstr>
      <vt:lpstr>Summary: TCP Congestion Control</vt:lpstr>
      <vt:lpstr>TCP sender congestion control</vt:lpstr>
      <vt:lpstr>Congestion, Tail Drop and TCP</vt:lpstr>
      <vt:lpstr>Random early detection (RED)</vt:lpstr>
      <vt:lpstr>Relations among p, THmin and THmax</vt:lpstr>
      <vt:lpstr>Difference between instantaneous and average queue size </vt:lpstr>
      <vt:lpstr>TCP throughput</vt:lpstr>
      <vt:lpstr>TCP Fairness</vt:lpstr>
      <vt:lpstr>Why is TCP AIMD algorithm fair?</vt:lpstr>
      <vt:lpstr>Fairness (more)</vt:lpstr>
      <vt:lpstr>Explicit feed back mechanisms</vt:lpstr>
      <vt:lpstr>Selective acknowledgement (SACK)</vt:lpstr>
      <vt:lpstr>Explicit congestion notification (ECN)</vt:lpstr>
      <vt:lpstr>Homework 1</vt:lpstr>
      <vt:lpstr>Homework 2</vt:lpstr>
      <vt:lpstr>Homewor 3</vt:lpstr>
      <vt:lpstr>Homework 3</vt:lpstr>
      <vt:lpstr>Homework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周玲</cp:lastModifiedBy>
  <cp:revision>520</cp:revision>
  <cp:lastPrinted>2000-04-27T09:23:27Z</cp:lastPrinted>
  <dcterms:created xsi:type="dcterms:W3CDTF">1999-10-08T19:08:27Z</dcterms:created>
  <dcterms:modified xsi:type="dcterms:W3CDTF">2017-10-19T14:40:49Z</dcterms:modified>
</cp:coreProperties>
</file>